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4"/>
  </p:notesMasterIdLst>
  <p:sldIdLst>
    <p:sldId id="260" r:id="rId2"/>
    <p:sldId id="314" r:id="rId3"/>
    <p:sldId id="261" r:id="rId4"/>
    <p:sldId id="262" r:id="rId5"/>
    <p:sldId id="26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5" r:id="rId16"/>
    <p:sldId id="326" r:id="rId17"/>
    <p:sldId id="283" r:id="rId18"/>
    <p:sldId id="307" r:id="rId19"/>
    <p:sldId id="327" r:id="rId20"/>
    <p:sldId id="328" r:id="rId21"/>
    <p:sldId id="298" r:id="rId22"/>
    <p:sldId id="26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uffy" panose="020B0603060100000000" charset="0"/>
      <p:regular r:id="rId29"/>
      <p:bold r:id="rId30"/>
      <p:italic r:id="rId31"/>
      <p:boldItalic r:id="rId32"/>
    </p:embeddedFont>
    <p:embeddedFont>
      <p:font typeface="Sassoon Infant Md" panose="02000603050000020003" charset="0"/>
      <p:regular r:id="rId33"/>
    </p:embeddedFont>
    <p:embeddedFont>
      <p:font typeface="Twinkl" panose="020B0604020202020204" charset="0"/>
      <p:regular r:id="rId34"/>
      <p:bold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Twinkl SemiBold" charset="0"/>
      <p:bold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.beard" initials="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A81"/>
    <a:srgbClr val="4D2665"/>
    <a:srgbClr val="BC85BE"/>
    <a:srgbClr val="CB91DB"/>
    <a:srgbClr val="ADD3D7"/>
    <a:srgbClr val="266568"/>
    <a:srgbClr val="ADDAF5"/>
    <a:srgbClr val="CFF1FB"/>
    <a:srgbClr val="7A1157"/>
    <a:srgbClr val="73B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6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182" y="-42"/>
      </p:cViewPr>
      <p:guideLst>
        <p:guide orient="horz" pos="2160"/>
        <p:guide orient="horz" pos="323"/>
        <p:guide orient="horz" pos="482"/>
        <p:guide orient="horz" pos="3997"/>
        <p:guide orient="horz" pos="3838"/>
        <p:guide pos="2880"/>
        <p:guide pos="317"/>
        <p:guide pos="476"/>
        <p:guide pos="5284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B85C9-FEAD-4D1D-9099-9327DDCDFDD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0CD14-0E81-4147-A49E-BDDB3028C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1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7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1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8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0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7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9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2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7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7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8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0CD14-0E81-4147-A49E-BDDB3028CA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8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DA6E903-CBB6-4425-A68E-83879C1A48C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9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6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2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3505D866-CE96-4463-A02A-ACA3A69DD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22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99B1C760-580A-4171-B99F-D6487F958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B04896D2-703D-43ED-922B-416E53DB7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4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8DC25F25-2C16-4E7D-97CD-429B98A6329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="" xmlns:a16="http://schemas.microsoft.com/office/drawing/2014/main" id="{5DE93DEF-F9B2-41C7-B3C3-3831EC6A9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C98920D4-1D5B-49A1-B475-8A020C1A0B5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="" xmlns:a16="http://schemas.microsoft.com/office/drawing/2014/main" id="{44752BCD-3F5A-407A-AB74-BA46A28DC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4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37555567-A929-4F09-889D-4DE76D0C3B8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="" xmlns:a16="http://schemas.microsoft.com/office/drawing/2014/main" id="{A8DA8D0B-E9DF-46BC-A425-C29142569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5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D520FBED-FB4E-4A42-A54D-15B8D0D9115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="" xmlns:a16="http://schemas.microsoft.com/office/drawing/2014/main" id="{D755E8F2-700B-43D4-8F16-B53D6A377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3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66032AA1-2620-4E34-A9BC-B009114EF22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="" xmlns:a16="http://schemas.microsoft.com/office/drawing/2014/main" id="{A915F078-5DF7-4152-80C1-97B0BF296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30738411-5249-490E-9C4E-EEE963E996F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07BFE0D3-9D51-48B1-A7F1-9153FC577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6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0C7C58B7-AC1B-4407-8E67-0FD44A8B1A9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0FED9B-1CF1-4D70-A0AF-7E105411B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0B6EDCC-8F8A-4F73-B0E7-AE2476701C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3DF61F6-0468-4F3A-97BA-740E036611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21" r:id="rId10"/>
    <p:sldLayoutId id="2147483722" r:id="rId11"/>
    <p:sldLayoutId id="2147483732" r:id="rId12"/>
    <p:sldLayoutId id="214748373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winkl.co.uk/resource/t-n-2546453-y2-addition-and-subtraction-planit-maths-steps-to-progression-overview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addition-and-subtraction-add-and-subtract-numbers-using-concrete-objects-pictorial-representations-and-mentally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addition-and-subtraction-add-and-subtract-numbers-using-concrete-objects-pictorial-representations-and-mentally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A063F841-3B6A-4076-9C68-7667C3D3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="" xmlns:a16="http://schemas.microsoft.com/office/drawing/2014/main" id="{BF86B320-B5A6-4C7C-AD17-4008E1825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F4765D-D77E-472C-A11F-BED82E625DC9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73B51BF-0695-4E3D-AC92-F85740CBC7EE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="" xmlns:a16="http://schemas.microsoft.com/office/drawing/2014/main" id="{675781D3-1077-4CCB-90CC-72975463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| Addition and Subtraction | Difference | Lesson 1 of 2: Finding the Difference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="" xmlns:a16="http://schemas.microsoft.com/office/drawing/2014/main" id="{51F0D8B4-D8BD-492D-9F78-4CE74C40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="" xmlns:a16="http://schemas.microsoft.com/office/drawing/2014/main" id="{43E06523-1D28-4E82-888C-F1E17700A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="" xmlns:a16="http://schemas.microsoft.com/office/drawing/2014/main" id="{2AFB531B-C759-454E-8DB1-87F87B158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946E375B-58B3-4C0D-8469-EBF89AAAF5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2" b="48696"/>
          <a:stretch/>
        </p:blipFill>
        <p:spPr>
          <a:xfrm>
            <a:off x="756356" y="4312355"/>
            <a:ext cx="7643181" cy="1986845"/>
          </a:xfrm>
          <a:prstGeom prst="roundRect">
            <a:avLst>
              <a:gd name="adj" fmla="val 2731"/>
            </a:avLst>
          </a:prstGeom>
          <a:ln w="28575">
            <a:solidFill>
              <a:srgbClr val="7A1157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B56A8D-7893-4017-B31B-758E275C6281}"/>
              </a:ext>
            </a:extLst>
          </p:cNvPr>
          <p:cNvSpPr/>
          <p:nvPr/>
        </p:nvSpPr>
        <p:spPr>
          <a:xfrm>
            <a:off x="879231" y="2471942"/>
            <a:ext cx="7543800" cy="66363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273571" y="696913"/>
            <a:ext cx="25968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Bar Models</a:t>
            </a:r>
            <a:endParaRPr lang="en-GB" sz="4000" b="1" dirty="0">
              <a:latin typeface="+mn-lt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6F698343-1AA2-4F7C-B486-973DA1069EF7}"/>
              </a:ext>
            </a:extLst>
          </p:cNvPr>
          <p:cNvSpPr/>
          <p:nvPr/>
        </p:nvSpPr>
        <p:spPr>
          <a:xfrm>
            <a:off x="755650" y="1514281"/>
            <a:ext cx="7632700" cy="550345"/>
          </a:xfrm>
          <a:prstGeom prst="roundRect">
            <a:avLst>
              <a:gd name="adj" fmla="val 20845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Cho and Ben found some more blocks. What is the difference now?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4558859"/>
            <a:ext cx="1774032" cy="17350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140252" y="4581639"/>
            <a:ext cx="2113732" cy="1712243"/>
          </a:xfrm>
          <a:prstGeom prst="rect">
            <a:avLst/>
          </a:prstGeom>
        </p:spPr>
      </p:pic>
      <p:sp>
        <p:nvSpPr>
          <p:cNvPr id="105" name="TextBox 113">
            <a:extLst>
              <a:ext uri="{FF2B5EF4-FFF2-40B4-BE49-F238E27FC236}">
                <a16:creationId xmlns="" xmlns:a16="http://schemas.microsoft.com/office/drawing/2014/main" id="{413BE7D0-5E89-42CD-89D3-DC6CB3CB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44" y="1951715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14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1CD83C9-4A3F-4CE7-8006-81808BE1F8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82650" y="2494062"/>
            <a:ext cx="599662" cy="6581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8324655-B57F-4C7C-AFE7-69AB4A0DCC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418304" y="2494062"/>
            <a:ext cx="599662" cy="658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F1D7D4-1700-44C1-B446-BAA8E65424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953958" y="2494062"/>
            <a:ext cx="599662" cy="6581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197EAF8-77B9-48D8-9633-CB28B04607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489612" y="2494062"/>
            <a:ext cx="599662" cy="6581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C6EB34E-CB97-4DE5-BEAF-CC5897166D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25266" y="2494062"/>
            <a:ext cx="599662" cy="6581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F7E7B9D-B2DF-4C64-931A-41CBBAE52D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60920" y="2494062"/>
            <a:ext cx="599662" cy="6581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7B1CE1D-C3B8-4184-90CF-1A5C467561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096574" y="2494062"/>
            <a:ext cx="599662" cy="6581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39ECF6FD-9598-41CA-9488-AC05349371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32228" y="2494062"/>
            <a:ext cx="599662" cy="6581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E3084A0-DCA8-4BB9-98BE-72FA398CA7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167882" y="2494062"/>
            <a:ext cx="599662" cy="6581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9406A68-37D6-4090-9334-B68BD017AE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703536" y="2494062"/>
            <a:ext cx="599662" cy="6581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356B52AA-5C45-469F-AB51-6B2E6BEB44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239190" y="2494062"/>
            <a:ext cx="599662" cy="6581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EFD56E0-6717-4412-8B67-FC37BF1EB8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774844" y="2494062"/>
            <a:ext cx="599662" cy="6581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17FFCDB-B187-4923-93E2-8E8F552736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10498" y="2494062"/>
            <a:ext cx="599662" cy="658184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860395CF-7740-47C1-9C92-A2493B2BD873}"/>
              </a:ext>
            </a:extLst>
          </p:cNvPr>
          <p:cNvSpPr/>
          <p:nvPr/>
        </p:nvSpPr>
        <p:spPr>
          <a:xfrm>
            <a:off x="879231" y="3131365"/>
            <a:ext cx="4352192" cy="66363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ED88417-5A81-4E86-8FF2-B339813FD9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846158" y="2494067"/>
            <a:ext cx="599662" cy="6581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BD315D9-628A-49EE-A30D-F9C076C042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80452" y="3159099"/>
            <a:ext cx="605447" cy="6577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1AE337F-9624-48C6-9754-AAB489251D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416783" y="3159099"/>
            <a:ext cx="605447" cy="65774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31C6EF3A-6D89-4D9A-A67B-B9F0471ED1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961906" y="3159099"/>
            <a:ext cx="605447" cy="6577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11F3FD4-9A57-49A9-B783-194301D3E5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498237" y="3159099"/>
            <a:ext cx="605447" cy="6577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ED34EDEF-6040-4804-B5C8-A9DC1D6FE9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034568" y="3159099"/>
            <a:ext cx="605447" cy="65774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EE52EB8-BEA5-452B-8D26-B17109730C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70899" y="3159099"/>
            <a:ext cx="605447" cy="6577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3EFB0EBF-AB6C-4209-9EBE-F31D12B54A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116022" y="3159099"/>
            <a:ext cx="605447" cy="6577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D622A12-F889-428B-B926-B5834341BB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652353" y="3159099"/>
            <a:ext cx="605447" cy="657748"/>
          </a:xfrm>
          <a:prstGeom prst="rect">
            <a:avLst/>
          </a:prstGeom>
        </p:spPr>
      </p:pic>
      <p:sp>
        <p:nvSpPr>
          <p:cNvPr id="65" name="TextBox 113">
            <a:extLst>
              <a:ext uri="{FF2B5EF4-FFF2-40B4-BE49-F238E27FC236}">
                <a16:creationId xmlns="" xmlns:a16="http://schemas.microsoft.com/office/drawing/2014/main" id="{D5955AA4-6EB2-430D-AF9A-776906CC9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14" y="3692700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8</a:t>
            </a:r>
          </a:p>
        </p:txBody>
      </p:sp>
      <p:sp>
        <p:nvSpPr>
          <p:cNvPr id="67" name="TextBox 113">
            <a:extLst>
              <a:ext uri="{FF2B5EF4-FFF2-40B4-BE49-F238E27FC236}">
                <a16:creationId xmlns="" xmlns:a16="http://schemas.microsoft.com/office/drawing/2014/main" id="{BC5B3565-3AE6-4E57-A9A6-3424901C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25" y="3353274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4AC755F3-AABD-4DBC-A0BC-99AE2FC52F8F}"/>
              </a:ext>
            </a:extLst>
          </p:cNvPr>
          <p:cNvSpPr/>
          <p:nvPr/>
        </p:nvSpPr>
        <p:spPr>
          <a:xfrm rot="5400000">
            <a:off x="6762708" y="1698893"/>
            <a:ext cx="168669" cy="3126358"/>
          </a:xfrm>
          <a:prstGeom prst="rightBrace">
            <a:avLst>
              <a:gd name="adj1" fmla="val 461366"/>
              <a:gd name="adj2" fmla="val 49782"/>
            </a:avLst>
          </a:prstGeom>
          <a:ln w="38100">
            <a:solidFill>
              <a:srgbClr val="7A1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Whole Class">
            <a:extLst>
              <a:ext uri="{FF2B5EF4-FFF2-40B4-BE49-F238E27FC236}">
                <a16:creationId xmlns="" xmlns:a16="http://schemas.microsoft.com/office/drawing/2014/main" id="{4E36F7DB-64D8-45C7-9CB0-007C56B39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5" grpId="0"/>
      <p:bldP spid="53" grpId="0" animBg="1"/>
      <p:bldP spid="65" grpId="0"/>
      <p:bldP spid="6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FF40664-6FC9-42FE-B7DF-D40475D4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47652"/>
          <a:stretch/>
        </p:blipFill>
        <p:spPr>
          <a:xfrm>
            <a:off x="756356" y="4075288"/>
            <a:ext cx="7643181" cy="2212621"/>
          </a:xfrm>
          <a:prstGeom prst="roundRect">
            <a:avLst>
              <a:gd name="adj" fmla="val 2731"/>
            </a:avLst>
          </a:prstGeom>
          <a:ln w="28575">
            <a:solidFill>
              <a:srgbClr val="7A1157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B56A8D-7893-4017-B31B-758E275C6281}"/>
              </a:ext>
            </a:extLst>
          </p:cNvPr>
          <p:cNvSpPr/>
          <p:nvPr/>
        </p:nvSpPr>
        <p:spPr>
          <a:xfrm>
            <a:off x="800208" y="2227034"/>
            <a:ext cx="7543800" cy="66363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273571" y="696913"/>
            <a:ext cx="25968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Bar Models</a:t>
            </a:r>
            <a:endParaRPr lang="en-GB" sz="4000" b="1" dirty="0">
              <a:latin typeface="+mn-lt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6F698343-1AA2-4F7C-B486-973DA1069EF7}"/>
              </a:ext>
            </a:extLst>
          </p:cNvPr>
          <p:cNvSpPr/>
          <p:nvPr/>
        </p:nvSpPr>
        <p:spPr>
          <a:xfrm>
            <a:off x="755650" y="1514281"/>
            <a:ext cx="7632700" cy="550345"/>
          </a:xfrm>
          <a:prstGeom prst="roundRect">
            <a:avLst>
              <a:gd name="adj" fmla="val 20845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show this as a bar model.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4547571"/>
            <a:ext cx="1774032" cy="17350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140252" y="4570349"/>
            <a:ext cx="2113732" cy="17122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1CD83C9-4A3F-4CE7-8006-81808BE1F8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03627" y="2249154"/>
            <a:ext cx="599662" cy="6581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8324655-B57F-4C7C-AFE7-69AB4A0DCC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339281" y="2249154"/>
            <a:ext cx="599662" cy="6581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F1D7D4-1700-44C1-B446-BAA8E65424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874935" y="2249154"/>
            <a:ext cx="599662" cy="6581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197EAF8-77B9-48D8-9633-CB28B04607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410589" y="2249154"/>
            <a:ext cx="599662" cy="6581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C6EB34E-CB97-4DE5-BEAF-CC5897166D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946243" y="2249154"/>
            <a:ext cx="599662" cy="6581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F7E7B9D-B2DF-4C64-931A-41CBBAE52D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81897" y="2249154"/>
            <a:ext cx="599662" cy="6581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D7B1CE1D-C3B8-4184-90CF-1A5C4675610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017551" y="2249154"/>
            <a:ext cx="599662" cy="6581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39ECF6FD-9598-41CA-9488-AC05349371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53205" y="2249154"/>
            <a:ext cx="599662" cy="6581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E3084A0-DCA8-4BB9-98BE-72FA398CA7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88859" y="2249154"/>
            <a:ext cx="599662" cy="6581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9406A68-37D6-4090-9334-B68BD017AE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624513" y="2249154"/>
            <a:ext cx="599662" cy="6581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356B52AA-5C45-469F-AB51-6B2E6BEB44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60167" y="2249154"/>
            <a:ext cx="599662" cy="6581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EFD56E0-6717-4412-8B67-FC37BF1EB8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695821" y="2249154"/>
            <a:ext cx="599662" cy="6581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17FFCDB-B187-4923-93E2-8E8F552736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231475" y="2249154"/>
            <a:ext cx="599662" cy="658184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860395CF-7740-47C1-9C92-A2493B2BD873}"/>
              </a:ext>
            </a:extLst>
          </p:cNvPr>
          <p:cNvSpPr/>
          <p:nvPr/>
        </p:nvSpPr>
        <p:spPr>
          <a:xfrm>
            <a:off x="800208" y="2886457"/>
            <a:ext cx="4352192" cy="66363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ED88417-5A81-4E86-8FF2-B339813FD9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767135" y="2249159"/>
            <a:ext cx="599662" cy="6581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BD315D9-628A-49EE-A30D-F9C076C042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01429" y="2914191"/>
            <a:ext cx="605447" cy="6577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1AE337F-9624-48C6-9754-AAB489251D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337760" y="2914191"/>
            <a:ext cx="605447" cy="65774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31C6EF3A-6D89-4D9A-A67B-B9F0471ED1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882883" y="2914191"/>
            <a:ext cx="605447" cy="6577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11F3FD4-9A57-49A9-B783-194301D3E5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419214" y="2914191"/>
            <a:ext cx="605447" cy="6577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ED34EDEF-6040-4804-B5C8-A9DC1D6FE9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955545" y="2914191"/>
            <a:ext cx="605447" cy="65774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EE52EB8-BEA5-452B-8D26-B17109730C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491876" y="2914191"/>
            <a:ext cx="605447" cy="6577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3EFB0EBF-AB6C-4209-9EBE-F31D12B54A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036999" y="2914191"/>
            <a:ext cx="605447" cy="6577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D622A12-F889-428B-B926-B5834341BB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3330" y="2914191"/>
            <a:ext cx="605447" cy="657748"/>
          </a:xfrm>
          <a:prstGeom prst="rect">
            <a:avLst/>
          </a:prstGeom>
        </p:spPr>
      </p:pic>
      <p:sp>
        <p:nvSpPr>
          <p:cNvPr id="67" name="TextBox 113">
            <a:extLst>
              <a:ext uri="{FF2B5EF4-FFF2-40B4-BE49-F238E27FC236}">
                <a16:creationId xmlns="" xmlns:a16="http://schemas.microsoft.com/office/drawing/2014/main" id="{BC5B3565-3AE6-4E57-A9A6-3424901C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902" y="3108366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4AC755F3-AABD-4DBC-A0BC-99AE2FC52F8F}"/>
              </a:ext>
            </a:extLst>
          </p:cNvPr>
          <p:cNvSpPr/>
          <p:nvPr/>
        </p:nvSpPr>
        <p:spPr>
          <a:xfrm rot="5400000">
            <a:off x="6683685" y="1453985"/>
            <a:ext cx="168669" cy="3126358"/>
          </a:xfrm>
          <a:prstGeom prst="rightBrace">
            <a:avLst>
              <a:gd name="adj1" fmla="val 461366"/>
              <a:gd name="adj2" fmla="val 49782"/>
            </a:avLst>
          </a:prstGeom>
          <a:ln w="38100">
            <a:solidFill>
              <a:srgbClr val="7A1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14E06CE6-CEAA-409E-8FAA-B7BCFC843897}"/>
              </a:ext>
            </a:extLst>
          </p:cNvPr>
          <p:cNvSpPr/>
          <p:nvPr/>
        </p:nvSpPr>
        <p:spPr>
          <a:xfrm>
            <a:off x="805852" y="2243968"/>
            <a:ext cx="7543800" cy="66363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370D9754-D4FF-4A33-A676-C3FFE1DD09C7}"/>
              </a:ext>
            </a:extLst>
          </p:cNvPr>
          <p:cNvSpPr/>
          <p:nvPr/>
        </p:nvSpPr>
        <p:spPr>
          <a:xfrm>
            <a:off x="805852" y="2903391"/>
            <a:ext cx="4352192" cy="66363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TextBox 113">
            <a:extLst>
              <a:ext uri="{FF2B5EF4-FFF2-40B4-BE49-F238E27FC236}">
                <a16:creationId xmlns="" xmlns:a16="http://schemas.microsoft.com/office/drawing/2014/main" id="{413BE7D0-5E89-42CD-89D3-DC6CB3CB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421" y="2282538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14</a:t>
            </a:r>
          </a:p>
        </p:txBody>
      </p:sp>
      <p:sp>
        <p:nvSpPr>
          <p:cNvPr id="65" name="TextBox 113">
            <a:extLst>
              <a:ext uri="{FF2B5EF4-FFF2-40B4-BE49-F238E27FC236}">
                <a16:creationId xmlns="" xmlns:a16="http://schemas.microsoft.com/office/drawing/2014/main" id="{D5955AA4-6EB2-430D-AF9A-776906CC9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969" y="2951081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D9595C91-8E5E-4650-BCB3-DCEC2ED5558C}"/>
              </a:ext>
            </a:extLst>
          </p:cNvPr>
          <p:cNvSpPr/>
          <p:nvPr/>
        </p:nvSpPr>
        <p:spPr bwMode="auto">
          <a:xfrm>
            <a:off x="1404101" y="3690462"/>
            <a:ext cx="6437629" cy="5572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difference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          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B01BBA3-90F7-4A0C-A9BA-2EB4C26F3B70}"/>
              </a:ext>
            </a:extLst>
          </p:cNvPr>
          <p:cNvSpPr txBox="1"/>
          <p:nvPr/>
        </p:nvSpPr>
        <p:spPr>
          <a:xfrm>
            <a:off x="2526030" y="3770114"/>
            <a:ext cx="674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The</a:t>
            </a:r>
            <a:endParaRPr lang="en-GB" b="1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3A0C45C-CF1B-4790-8E3C-C60F20C68B26}"/>
              </a:ext>
            </a:extLst>
          </p:cNvPr>
          <p:cNvSpPr txBox="1"/>
          <p:nvPr/>
        </p:nvSpPr>
        <p:spPr>
          <a:xfrm>
            <a:off x="4309110" y="3770114"/>
            <a:ext cx="270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between 14 and 8 is 6</a:t>
            </a:r>
            <a:endParaRPr lang="en-GB" b="1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3F3E65E6-4B5A-4580-9F36-379FA6500815}"/>
              </a:ext>
            </a:extLst>
          </p:cNvPr>
          <p:cNvSpPr/>
          <p:nvPr/>
        </p:nvSpPr>
        <p:spPr bwMode="auto">
          <a:xfrm>
            <a:off x="1404101" y="4307682"/>
            <a:ext cx="6437629" cy="557212"/>
          </a:xfrm>
          <a:prstGeom prst="roundRect">
            <a:avLst/>
          </a:prstGeom>
          <a:solidFill>
            <a:srgbClr val="AD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difference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          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416CA2A-C9B2-4BDD-B38E-30A1A4FD47E5}"/>
              </a:ext>
            </a:extLst>
          </p:cNvPr>
          <p:cNvSpPr txBox="1"/>
          <p:nvPr/>
        </p:nvSpPr>
        <p:spPr>
          <a:xfrm>
            <a:off x="2526030" y="4387334"/>
            <a:ext cx="674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The</a:t>
            </a:r>
            <a:endParaRPr lang="en-GB" b="1" dirty="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01D2F51-20B7-47EE-9241-F5F161FA5248}"/>
              </a:ext>
            </a:extLst>
          </p:cNvPr>
          <p:cNvSpPr txBox="1"/>
          <p:nvPr/>
        </p:nvSpPr>
        <p:spPr>
          <a:xfrm>
            <a:off x="4309110" y="4387334"/>
            <a:ext cx="270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between 8 and 14 is 6</a:t>
            </a:r>
            <a:endParaRPr lang="en-GB" b="1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2A60ED21-87D2-46F3-BFDC-90DD49FD4C8B}"/>
              </a:ext>
            </a:extLst>
          </p:cNvPr>
          <p:cNvSpPr/>
          <p:nvPr/>
        </p:nvSpPr>
        <p:spPr bwMode="auto">
          <a:xfrm>
            <a:off x="1404101" y="4924902"/>
            <a:ext cx="6437629" cy="5572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more than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altLang="en-US" sz="20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2A7008E-6D58-4225-B075-87C67E38CB4E}"/>
              </a:ext>
            </a:extLst>
          </p:cNvPr>
          <p:cNvSpPr txBox="1"/>
          <p:nvPr/>
        </p:nvSpPr>
        <p:spPr>
          <a:xfrm>
            <a:off x="3234690" y="5004554"/>
            <a:ext cx="94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14  is 6</a:t>
            </a:r>
            <a:endParaRPr lang="en-GB" b="1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9EFD55B-1937-4677-ABD6-A48D42FEACE2}"/>
              </a:ext>
            </a:extLst>
          </p:cNvPr>
          <p:cNvSpPr txBox="1"/>
          <p:nvPr/>
        </p:nvSpPr>
        <p:spPr>
          <a:xfrm>
            <a:off x="5463540" y="4981694"/>
            <a:ext cx="388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8</a:t>
            </a:r>
            <a:endParaRPr lang="en-GB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E2419793-B1E5-42F7-A00A-B1BA5483FAFE}"/>
              </a:ext>
            </a:extLst>
          </p:cNvPr>
          <p:cNvSpPr/>
          <p:nvPr/>
        </p:nvSpPr>
        <p:spPr bwMode="auto">
          <a:xfrm>
            <a:off x="1404101" y="5576412"/>
            <a:ext cx="6437629" cy="557212"/>
          </a:xfrm>
          <a:prstGeom prst="roundRect">
            <a:avLst/>
          </a:prstGeom>
          <a:solidFill>
            <a:srgbClr val="AD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fewer than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altLang="en-US" sz="20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81931AA-A28C-41C0-BF0D-1889FA9433C9}"/>
              </a:ext>
            </a:extLst>
          </p:cNvPr>
          <p:cNvSpPr txBox="1"/>
          <p:nvPr/>
        </p:nvSpPr>
        <p:spPr>
          <a:xfrm>
            <a:off x="3257550" y="5656064"/>
            <a:ext cx="94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8  is 6</a:t>
            </a:r>
            <a:endParaRPr lang="en-GB" b="1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63074A5-2FD0-46FE-88BF-126D51513505}"/>
              </a:ext>
            </a:extLst>
          </p:cNvPr>
          <p:cNvSpPr txBox="1"/>
          <p:nvPr/>
        </p:nvSpPr>
        <p:spPr>
          <a:xfrm>
            <a:off x="5429250" y="5633204"/>
            <a:ext cx="445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14</a:t>
            </a:r>
            <a:endParaRPr lang="en-GB" b="1" dirty="0"/>
          </a:p>
        </p:txBody>
      </p:sp>
      <p:pic>
        <p:nvPicPr>
          <p:cNvPr id="54" name="Whole Class">
            <a:extLst>
              <a:ext uri="{FF2B5EF4-FFF2-40B4-BE49-F238E27FC236}">
                <a16:creationId xmlns="" xmlns:a16="http://schemas.microsoft.com/office/drawing/2014/main" id="{3AD8E512-3FD9-4E5F-B7A5-25B17A983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7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1" grpId="0" animBg="1"/>
      <p:bldP spid="105" grpId="0"/>
      <p:bldP spid="65" grpId="0"/>
      <p:bldP spid="69" grpId="0" animBg="1"/>
      <p:bldP spid="77" grpId="0"/>
      <p:bldP spid="78" grpId="0"/>
      <p:bldP spid="79" grpId="0" animBg="1"/>
      <p:bldP spid="80" grpId="0"/>
      <p:bldP spid="81" grpId="0"/>
      <p:bldP spid="82" grpId="0" animBg="1"/>
      <p:bldP spid="83" grpId="0"/>
      <p:bldP spid="84" grpId="0"/>
      <p:bldP spid="88" grpId="0" animBg="1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FF40664-6FC9-42FE-B7DF-D40475D4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50005"/>
          <a:stretch/>
        </p:blipFill>
        <p:spPr>
          <a:xfrm>
            <a:off x="756356" y="1503539"/>
            <a:ext cx="7643181" cy="2085482"/>
          </a:xfrm>
          <a:prstGeom prst="roundRect">
            <a:avLst>
              <a:gd name="adj" fmla="val 2731"/>
            </a:avLst>
          </a:prstGeom>
          <a:ln w="28575">
            <a:solidFill>
              <a:srgbClr val="7A1157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273571" y="696913"/>
            <a:ext cx="25968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Bar Models</a:t>
            </a:r>
            <a:endParaRPr lang="en-GB" sz="4000" b="1" dirty="0">
              <a:latin typeface="+mn-lt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6F698343-1AA2-4F7C-B486-973DA1069EF7}"/>
              </a:ext>
            </a:extLst>
          </p:cNvPr>
          <p:cNvSpPr/>
          <p:nvPr/>
        </p:nvSpPr>
        <p:spPr>
          <a:xfrm>
            <a:off x="755650" y="1514281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Help us find the difference between these numbers. </a:t>
            </a:r>
          </a:p>
        </p:txBody>
      </p:sp>
      <p:sp>
        <p:nvSpPr>
          <p:cNvPr id="54" name="TextBox 113">
            <a:extLst>
              <a:ext uri="{FF2B5EF4-FFF2-40B4-BE49-F238E27FC236}">
                <a16:creationId xmlns="" xmlns:a16="http://schemas.microsoft.com/office/drawing/2014/main" id="{A51BEC58-5E89-41CE-BBFF-9459590B1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902" y="4239937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="" xmlns:a16="http://schemas.microsoft.com/office/drawing/2014/main" id="{CD44A490-19D7-4E56-8D9E-867F26906BA4}"/>
              </a:ext>
            </a:extLst>
          </p:cNvPr>
          <p:cNvSpPr/>
          <p:nvPr/>
        </p:nvSpPr>
        <p:spPr>
          <a:xfrm>
            <a:off x="755650" y="2120071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Do you know a number fact that will help?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23450" y="1850091"/>
            <a:ext cx="1774032" cy="17350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254552" y="1872869"/>
            <a:ext cx="2113732" cy="17122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DB126CB-D793-4EC8-86AF-DF7E2F8F6DB2}"/>
              </a:ext>
            </a:extLst>
          </p:cNvPr>
          <p:cNvGrpSpPr/>
          <p:nvPr/>
        </p:nvGrpSpPr>
        <p:grpSpPr>
          <a:xfrm>
            <a:off x="805852" y="3562699"/>
            <a:ext cx="7543800" cy="1104728"/>
            <a:chOff x="805852" y="3562699"/>
            <a:chExt cx="7543800" cy="1104728"/>
          </a:xfrm>
        </p:grpSpPr>
        <p:sp>
          <p:nvSpPr>
            <p:cNvPr id="57" name="Right Brace 56">
              <a:extLst>
                <a:ext uri="{FF2B5EF4-FFF2-40B4-BE49-F238E27FC236}">
                  <a16:creationId xmlns="" xmlns:a16="http://schemas.microsoft.com/office/drawing/2014/main" id="{71E3E95E-D17F-49D5-AA38-5763EE411826}"/>
                </a:ext>
              </a:extLst>
            </p:cNvPr>
            <p:cNvSpPr/>
            <p:nvPr/>
          </p:nvSpPr>
          <p:spPr>
            <a:xfrm rot="5400000">
              <a:off x="6714245" y="2680727"/>
              <a:ext cx="107549" cy="3126358"/>
            </a:xfrm>
            <a:prstGeom prst="rightBrace">
              <a:avLst>
                <a:gd name="adj1" fmla="val 461366"/>
                <a:gd name="adj2" fmla="val 49782"/>
              </a:avLst>
            </a:prstGeom>
            <a:ln w="38100">
              <a:solidFill>
                <a:srgbClr val="7A11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="" xmlns:a16="http://schemas.microsoft.com/office/drawing/2014/main" id="{66D75D55-475F-43AB-9472-F12008DF0008}"/>
                </a:ext>
              </a:extLst>
            </p:cNvPr>
            <p:cNvSpPr/>
            <p:nvPr/>
          </p:nvSpPr>
          <p:spPr>
            <a:xfrm>
              <a:off x="805852" y="3680460"/>
              <a:ext cx="7543800" cy="507306"/>
            </a:xfrm>
            <a:prstGeom prst="roundRect">
              <a:avLst>
                <a:gd name="adj" fmla="val 0"/>
              </a:avLst>
            </a:prstGeom>
            <a:solidFill>
              <a:srgbClr val="ADD3D7"/>
            </a:solidFill>
            <a:ln w="19050">
              <a:solidFill>
                <a:srgbClr val="266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="" xmlns:a16="http://schemas.microsoft.com/office/drawing/2014/main" id="{89AAC390-EB00-4518-B4D5-4965045E73EF}"/>
                </a:ext>
              </a:extLst>
            </p:cNvPr>
            <p:cNvSpPr/>
            <p:nvPr/>
          </p:nvSpPr>
          <p:spPr>
            <a:xfrm>
              <a:off x="805852" y="4183553"/>
              <a:ext cx="4352192" cy="4798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TextBox 113">
              <a:extLst>
                <a:ext uri="{FF2B5EF4-FFF2-40B4-BE49-F238E27FC236}">
                  <a16:creationId xmlns="" xmlns:a16="http://schemas.microsoft.com/office/drawing/2014/main" id="{74CF711F-F499-4420-AA69-6F5B50F1A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421" y="3562699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35</a:t>
              </a:r>
            </a:p>
          </p:txBody>
        </p:sp>
        <p:sp>
          <p:nvSpPr>
            <p:cNvPr id="72" name="TextBox 113">
              <a:extLst>
                <a:ext uri="{FF2B5EF4-FFF2-40B4-BE49-F238E27FC236}">
                  <a16:creationId xmlns="" xmlns:a16="http://schemas.microsoft.com/office/drawing/2014/main" id="{A2D98CB9-FCC5-40D5-9BCC-DBEF40E79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969" y="408265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25</a:t>
              </a: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43E870E1-4FBE-4C0C-BD84-8147D58D0AD1}"/>
              </a:ext>
            </a:extLst>
          </p:cNvPr>
          <p:cNvSpPr/>
          <p:nvPr/>
        </p:nvSpPr>
        <p:spPr bwMode="auto">
          <a:xfrm>
            <a:off x="1404101" y="4380548"/>
            <a:ext cx="6437629" cy="5572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difference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            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540ADE89-B06C-4771-B98A-D8B63A0B18AA}"/>
              </a:ext>
            </a:extLst>
          </p:cNvPr>
          <p:cNvSpPr/>
          <p:nvPr/>
        </p:nvSpPr>
        <p:spPr bwMode="auto">
          <a:xfrm>
            <a:off x="1404101" y="4997768"/>
            <a:ext cx="6437629" cy="557212"/>
          </a:xfrm>
          <a:prstGeom prst="roundRect">
            <a:avLst/>
          </a:prstGeom>
          <a:solidFill>
            <a:srgbClr val="AD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difference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            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277FD5FD-E2E7-4FCD-90D4-67686DC206B6}"/>
              </a:ext>
            </a:extLst>
          </p:cNvPr>
          <p:cNvSpPr/>
          <p:nvPr/>
        </p:nvSpPr>
        <p:spPr bwMode="auto">
          <a:xfrm>
            <a:off x="1411676" y="5614988"/>
            <a:ext cx="3190759" cy="5572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more than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altLang="en-US" sz="20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99DB7E18-D5A9-4446-9986-3E05D9C5D790}"/>
              </a:ext>
            </a:extLst>
          </p:cNvPr>
          <p:cNvSpPr/>
          <p:nvPr/>
        </p:nvSpPr>
        <p:spPr bwMode="auto">
          <a:xfrm>
            <a:off x="4655040" y="5614989"/>
            <a:ext cx="3201150" cy="557212"/>
          </a:xfrm>
          <a:prstGeom prst="roundRect">
            <a:avLst/>
          </a:prstGeom>
          <a:solidFill>
            <a:srgbClr val="AD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 fewer than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altLang="en-US" sz="2000" dirty="0">
                <a:solidFill>
                  <a:schemeClr val="tx1"/>
                </a:solidFill>
                <a:sym typeface="Wingdings" pitchFamily="2" charset="2"/>
              </a:rPr>
              <a:t>. </a:t>
            </a:r>
            <a:r>
              <a:rPr lang="en-US" altLang="en-US" sz="2000" u="sng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en-US" altLang="en-US" sz="20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1E1E2605-9707-40AA-885F-519FFF24E5A0}"/>
              </a:ext>
            </a:extLst>
          </p:cNvPr>
          <p:cNvSpPr txBox="1"/>
          <p:nvPr/>
        </p:nvSpPr>
        <p:spPr>
          <a:xfrm>
            <a:off x="2434590" y="4455914"/>
            <a:ext cx="674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The</a:t>
            </a:r>
            <a:endParaRPr lang="en-GB" b="1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F40548C1-66ED-4F9C-AB76-B29C2788D787}"/>
              </a:ext>
            </a:extLst>
          </p:cNvPr>
          <p:cNvSpPr txBox="1"/>
          <p:nvPr/>
        </p:nvSpPr>
        <p:spPr>
          <a:xfrm>
            <a:off x="4114800" y="4455914"/>
            <a:ext cx="270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between 35 and 25 is 10</a:t>
            </a:r>
            <a:endParaRPr lang="en-GB" b="1" dirty="0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F5F52F76-0236-4952-A18B-E4AA8F883F00}"/>
              </a:ext>
            </a:extLst>
          </p:cNvPr>
          <p:cNvSpPr txBox="1"/>
          <p:nvPr/>
        </p:nvSpPr>
        <p:spPr>
          <a:xfrm>
            <a:off x="2434590" y="5061704"/>
            <a:ext cx="674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The</a:t>
            </a:r>
            <a:endParaRPr lang="en-GB" b="1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D84E092-ED40-4637-A15C-2E4ED6D8E7B4}"/>
              </a:ext>
            </a:extLst>
          </p:cNvPr>
          <p:cNvSpPr txBox="1"/>
          <p:nvPr/>
        </p:nvSpPr>
        <p:spPr>
          <a:xfrm>
            <a:off x="4114800" y="5061704"/>
            <a:ext cx="270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between 25 and 35 is 10</a:t>
            </a:r>
            <a:endParaRPr lang="en-GB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4F8DD50B-056D-476B-A68B-73FD965BD490}"/>
              </a:ext>
            </a:extLst>
          </p:cNvPr>
          <p:cNvSpPr txBox="1"/>
          <p:nvPr/>
        </p:nvSpPr>
        <p:spPr>
          <a:xfrm>
            <a:off x="4792200" y="5713215"/>
            <a:ext cx="1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25 is 10</a:t>
            </a:r>
            <a:endParaRPr lang="en-GB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47F358D2-0907-4EFA-8DD3-7CC7929C6AE0}"/>
              </a:ext>
            </a:extLst>
          </p:cNvPr>
          <p:cNvSpPr txBox="1"/>
          <p:nvPr/>
        </p:nvSpPr>
        <p:spPr>
          <a:xfrm>
            <a:off x="7078200" y="5713215"/>
            <a:ext cx="468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35</a:t>
            </a:r>
            <a:endParaRPr lang="en-GB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2FE81723-C01A-439B-B03D-62E3EA80142D}"/>
              </a:ext>
            </a:extLst>
          </p:cNvPr>
          <p:cNvSpPr txBox="1"/>
          <p:nvPr/>
        </p:nvSpPr>
        <p:spPr>
          <a:xfrm>
            <a:off x="1584915" y="5713214"/>
            <a:ext cx="1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35 is 10</a:t>
            </a:r>
            <a:endParaRPr lang="en-GB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200CE38-8D05-4D6E-8A77-E3288F987BEC}"/>
              </a:ext>
            </a:extLst>
          </p:cNvPr>
          <p:cNvSpPr txBox="1"/>
          <p:nvPr/>
        </p:nvSpPr>
        <p:spPr>
          <a:xfrm>
            <a:off x="3870915" y="5713214"/>
            <a:ext cx="468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ym typeface="Wingdings" pitchFamily="2" charset="2"/>
              </a:rPr>
              <a:t>25</a:t>
            </a:r>
            <a:endParaRPr lang="en-GB" b="1" dirty="0"/>
          </a:p>
        </p:txBody>
      </p:sp>
      <p:sp>
        <p:nvSpPr>
          <p:cNvPr id="98" name="TextBox 113">
            <a:extLst>
              <a:ext uri="{FF2B5EF4-FFF2-40B4-BE49-F238E27FC236}">
                <a16:creationId xmlns="" xmlns:a16="http://schemas.microsoft.com/office/drawing/2014/main" id="{C22C0A24-5FC0-403B-A7EC-12D051EA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902" y="3737017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10</a:t>
            </a:r>
          </a:p>
        </p:txBody>
      </p:sp>
      <p:pic>
        <p:nvPicPr>
          <p:cNvPr id="29" name="Whole Class">
            <a:extLst>
              <a:ext uri="{FF2B5EF4-FFF2-40B4-BE49-F238E27FC236}">
                <a16:creationId xmlns="" xmlns:a16="http://schemas.microsoft.com/office/drawing/2014/main" id="{53C8FF1E-3B0F-47F0-ACDF-3F1ED06B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4.44444E-6 -0.06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4.16667E-6 -0.127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73" grpId="0" animBg="1"/>
      <p:bldP spid="74" grpId="0" animBg="1"/>
      <p:bldP spid="75" grpId="0" animBg="1"/>
      <p:bldP spid="76" grpId="0" animBg="1"/>
      <p:bldP spid="85" grpId="0" animBg="1"/>
      <p:bldP spid="86" grpId="0"/>
      <p:bldP spid="87" grpId="0"/>
      <p:bldP spid="91" grpId="0"/>
      <p:bldP spid="92" grpId="0"/>
      <p:bldP spid="93" grpId="0"/>
      <p:bldP spid="94" grpId="0"/>
      <p:bldP spid="95" grpId="0"/>
      <p:bldP spid="96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8FF40664-6FC9-42FE-B7DF-D40475D4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b="55987"/>
          <a:stretch/>
        </p:blipFill>
        <p:spPr>
          <a:xfrm>
            <a:off x="756356" y="2139264"/>
            <a:ext cx="7643181" cy="2249855"/>
          </a:xfrm>
          <a:prstGeom prst="roundRect">
            <a:avLst>
              <a:gd name="adj" fmla="val 2731"/>
            </a:avLst>
          </a:prstGeom>
          <a:ln w="28575">
            <a:solidFill>
              <a:srgbClr val="4D2665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2553022" y="696913"/>
            <a:ext cx="40379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Draw Bar Models</a:t>
            </a:r>
            <a:endParaRPr lang="en-GB" sz="4000" b="1" dirty="0">
              <a:latin typeface="+mn-lt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6F698343-1AA2-4F7C-B486-973DA1069EF7}"/>
              </a:ext>
            </a:extLst>
          </p:cNvPr>
          <p:cNvSpPr/>
          <p:nvPr/>
        </p:nvSpPr>
        <p:spPr>
          <a:xfrm>
            <a:off x="755650" y="1514281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4D2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We’re drawing a bar model to show the difference between 30 and 15.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23450" y="2651280"/>
            <a:ext cx="1774032" cy="17350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254552" y="2674058"/>
            <a:ext cx="2113732" cy="17122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B4C2D4-7B51-417B-B1F1-BCE9163B1BFA}"/>
              </a:ext>
            </a:extLst>
          </p:cNvPr>
          <p:cNvGrpSpPr/>
          <p:nvPr/>
        </p:nvGrpSpPr>
        <p:grpSpPr>
          <a:xfrm>
            <a:off x="805852" y="4546768"/>
            <a:ext cx="7543800" cy="1314263"/>
            <a:chOff x="805852" y="4546768"/>
            <a:chExt cx="7543800" cy="1314263"/>
          </a:xfrm>
        </p:grpSpPr>
        <p:sp>
          <p:nvSpPr>
            <p:cNvPr id="54" name="TextBox 113">
              <a:extLst>
                <a:ext uri="{FF2B5EF4-FFF2-40B4-BE49-F238E27FC236}">
                  <a16:creationId xmlns="" xmlns:a16="http://schemas.microsoft.com/office/drawing/2014/main" id="{A51BEC58-5E89-41CE-BBFF-9459590B1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3937" y="5276256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15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DB126CB-D793-4EC8-86AF-DF7E2F8F6DB2}"/>
                </a:ext>
              </a:extLst>
            </p:cNvPr>
            <p:cNvGrpSpPr/>
            <p:nvPr/>
          </p:nvGrpSpPr>
          <p:grpSpPr>
            <a:xfrm>
              <a:off x="805852" y="4546768"/>
              <a:ext cx="7543800" cy="1104728"/>
              <a:chOff x="805852" y="3562699"/>
              <a:chExt cx="7543800" cy="1104728"/>
            </a:xfrm>
          </p:grpSpPr>
          <p:sp>
            <p:nvSpPr>
              <p:cNvPr id="57" name="Right Brace 56">
                <a:extLst>
                  <a:ext uri="{FF2B5EF4-FFF2-40B4-BE49-F238E27FC236}">
                    <a16:creationId xmlns="" xmlns:a16="http://schemas.microsoft.com/office/drawing/2014/main" id="{71E3E95E-D17F-49D5-AA38-5763EE411826}"/>
                  </a:ext>
                </a:extLst>
              </p:cNvPr>
              <p:cNvSpPr/>
              <p:nvPr/>
            </p:nvSpPr>
            <p:spPr>
              <a:xfrm rot="5400000">
                <a:off x="6458130" y="2459447"/>
                <a:ext cx="74024" cy="3602444"/>
              </a:xfrm>
              <a:prstGeom prst="rightBrace">
                <a:avLst>
                  <a:gd name="adj1" fmla="val 461366"/>
                  <a:gd name="adj2" fmla="val 49782"/>
                </a:avLst>
              </a:prstGeom>
              <a:ln w="38100">
                <a:solidFill>
                  <a:srgbClr val="7A11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="" xmlns:a16="http://schemas.microsoft.com/office/drawing/2014/main" id="{66D75D55-475F-43AB-9472-F12008DF0008}"/>
                  </a:ext>
                </a:extLst>
              </p:cNvPr>
              <p:cNvSpPr/>
              <p:nvPr/>
            </p:nvSpPr>
            <p:spPr>
              <a:xfrm>
                <a:off x="805852" y="3680460"/>
                <a:ext cx="7543800" cy="507306"/>
              </a:xfrm>
              <a:prstGeom prst="roundRect">
                <a:avLst>
                  <a:gd name="adj" fmla="val 0"/>
                </a:avLst>
              </a:prstGeom>
              <a:solidFill>
                <a:srgbClr val="ADD3D7"/>
              </a:solidFill>
              <a:ln w="19050">
                <a:solidFill>
                  <a:srgbClr val="266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89AAC390-EB00-4518-B4D5-4965045E73EF}"/>
                  </a:ext>
                </a:extLst>
              </p:cNvPr>
              <p:cNvSpPr/>
              <p:nvPr/>
            </p:nvSpPr>
            <p:spPr>
              <a:xfrm>
                <a:off x="805853" y="4183553"/>
                <a:ext cx="3792274" cy="47988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TextBox 113">
                <a:extLst>
                  <a:ext uri="{FF2B5EF4-FFF2-40B4-BE49-F238E27FC236}">
                    <a16:creationId xmlns="" xmlns:a16="http://schemas.microsoft.com/office/drawing/2014/main" id="{74CF711F-F499-4420-AA69-6F5B50F1A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421" y="3562699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30</a:t>
                </a:r>
              </a:p>
            </p:txBody>
          </p:sp>
          <p:sp>
            <p:nvSpPr>
              <p:cNvPr id="72" name="TextBox 113">
                <a:extLst>
                  <a:ext uri="{FF2B5EF4-FFF2-40B4-BE49-F238E27FC236}">
                    <a16:creationId xmlns="" xmlns:a16="http://schemas.microsoft.com/office/drawing/2014/main" id="{A2D98CB9-FCC5-40D5-9BCC-DBEF40E79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6969" y="4082652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15</a:t>
                </a:r>
              </a:p>
            </p:txBody>
          </p:sp>
        </p:grpSp>
      </p:grpSp>
      <p:sp>
        <p:nvSpPr>
          <p:cNvPr id="31" name="Speech Bubble: Rectangle with Corners Rounded 30">
            <a:extLst>
              <a:ext uri="{FF2B5EF4-FFF2-40B4-BE49-F238E27FC236}">
                <a16:creationId xmlns="" xmlns:a16="http://schemas.microsoft.com/office/drawing/2014/main" id="{21DB21D1-9852-4004-8F05-FFF2522979F9}"/>
              </a:ext>
            </a:extLst>
          </p:cNvPr>
          <p:cNvSpPr/>
          <p:nvPr/>
        </p:nvSpPr>
        <p:spPr>
          <a:xfrm>
            <a:off x="3018564" y="2168797"/>
            <a:ext cx="4627562" cy="450850"/>
          </a:xfrm>
          <a:prstGeom prst="wedgeRoundRectCallout">
            <a:avLst>
              <a:gd name="adj1" fmla="val 33308"/>
              <a:gd name="adj2" fmla="val 103709"/>
              <a:gd name="adj3" fmla="val 16667"/>
            </a:avLst>
          </a:prstGeom>
          <a:solidFill>
            <a:schemeClr val="bg1"/>
          </a:solidFill>
          <a:ln w="28575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What can you tell us about our bar model?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1C68F7E0-3696-48E2-B23C-F64AA33ED771}"/>
              </a:ext>
            </a:extLst>
          </p:cNvPr>
          <p:cNvSpPr/>
          <p:nvPr/>
        </p:nvSpPr>
        <p:spPr>
          <a:xfrm>
            <a:off x="760004" y="1518636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4D2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We’re drawing a bar model to show the difference between 38 and 40.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5B1611C-3C0F-4521-8E8F-EF2024059802}"/>
              </a:ext>
            </a:extLst>
          </p:cNvPr>
          <p:cNvGrpSpPr/>
          <p:nvPr/>
        </p:nvGrpSpPr>
        <p:grpSpPr>
          <a:xfrm>
            <a:off x="810206" y="4551123"/>
            <a:ext cx="7543800" cy="1340389"/>
            <a:chOff x="805852" y="4546768"/>
            <a:chExt cx="7543800" cy="1340389"/>
          </a:xfrm>
        </p:grpSpPr>
        <p:sp>
          <p:nvSpPr>
            <p:cNvPr id="35" name="TextBox 113">
              <a:extLst>
                <a:ext uri="{FF2B5EF4-FFF2-40B4-BE49-F238E27FC236}">
                  <a16:creationId xmlns="" xmlns:a16="http://schemas.microsoft.com/office/drawing/2014/main" id="{8091C672-30FD-46A9-9B5D-152F57820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8443" y="530238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0B2C75E8-CC2C-47A4-A634-D8D55E0D8930}"/>
                </a:ext>
              </a:extLst>
            </p:cNvPr>
            <p:cNvGrpSpPr/>
            <p:nvPr/>
          </p:nvGrpSpPr>
          <p:grpSpPr>
            <a:xfrm>
              <a:off x="805852" y="4546768"/>
              <a:ext cx="7543800" cy="1104728"/>
              <a:chOff x="805852" y="3562699"/>
              <a:chExt cx="7543800" cy="1104728"/>
            </a:xfrm>
          </p:grpSpPr>
          <p:sp>
            <p:nvSpPr>
              <p:cNvPr id="37" name="Right Brace 36">
                <a:extLst>
                  <a:ext uri="{FF2B5EF4-FFF2-40B4-BE49-F238E27FC236}">
                    <a16:creationId xmlns="" xmlns:a16="http://schemas.microsoft.com/office/drawing/2014/main" id="{76E5843F-D0D7-4477-966A-13E511920869}"/>
                  </a:ext>
                </a:extLst>
              </p:cNvPr>
              <p:cNvSpPr/>
              <p:nvPr/>
            </p:nvSpPr>
            <p:spPr>
              <a:xfrm rot="5400000">
                <a:off x="6566354" y="2602506"/>
                <a:ext cx="111390" cy="3400883"/>
              </a:xfrm>
              <a:prstGeom prst="rightBrace">
                <a:avLst>
                  <a:gd name="adj1" fmla="val 461366"/>
                  <a:gd name="adj2" fmla="val 49782"/>
                </a:avLst>
              </a:prstGeom>
              <a:ln w="38100">
                <a:solidFill>
                  <a:srgbClr val="7A11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9CD2AE7D-CE21-468A-91B0-A88E05E55D01}"/>
                  </a:ext>
                </a:extLst>
              </p:cNvPr>
              <p:cNvSpPr/>
              <p:nvPr/>
            </p:nvSpPr>
            <p:spPr>
              <a:xfrm>
                <a:off x="805852" y="3680460"/>
                <a:ext cx="7543800" cy="507306"/>
              </a:xfrm>
              <a:prstGeom prst="roundRect">
                <a:avLst>
                  <a:gd name="adj" fmla="val 0"/>
                </a:avLst>
              </a:prstGeom>
              <a:solidFill>
                <a:srgbClr val="ADD3D7"/>
              </a:solidFill>
              <a:ln w="19050">
                <a:solidFill>
                  <a:srgbClr val="266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5FEB22C7-6DE9-4B4A-A70A-DA762401B74D}"/>
                  </a:ext>
                </a:extLst>
              </p:cNvPr>
              <p:cNvSpPr/>
              <p:nvPr/>
            </p:nvSpPr>
            <p:spPr>
              <a:xfrm>
                <a:off x="805852" y="4183553"/>
                <a:ext cx="4056761" cy="47988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TextBox 113">
                <a:extLst>
                  <a:ext uri="{FF2B5EF4-FFF2-40B4-BE49-F238E27FC236}">
                    <a16:creationId xmlns="" xmlns:a16="http://schemas.microsoft.com/office/drawing/2014/main" id="{2D958F3A-FD90-4A2C-A23D-B4F5293EAD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421" y="3562699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40</a:t>
                </a:r>
              </a:p>
            </p:txBody>
          </p:sp>
          <p:sp>
            <p:nvSpPr>
              <p:cNvPr id="41" name="TextBox 113">
                <a:extLst>
                  <a:ext uri="{FF2B5EF4-FFF2-40B4-BE49-F238E27FC236}">
                    <a16:creationId xmlns="" xmlns:a16="http://schemas.microsoft.com/office/drawing/2014/main" id="{53ECD579-E39E-4C14-9006-667F8F5ED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599" y="4082652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38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47F56904-54BE-4B89-8775-5EEB1EB5AF1B}"/>
              </a:ext>
            </a:extLst>
          </p:cNvPr>
          <p:cNvGrpSpPr/>
          <p:nvPr/>
        </p:nvGrpSpPr>
        <p:grpSpPr>
          <a:xfrm>
            <a:off x="810206" y="4565872"/>
            <a:ext cx="7598714" cy="1340389"/>
            <a:chOff x="805852" y="4546768"/>
            <a:chExt cx="7598714" cy="1340389"/>
          </a:xfrm>
        </p:grpSpPr>
        <p:sp>
          <p:nvSpPr>
            <p:cNvPr id="75" name="TextBox 113">
              <a:extLst>
                <a:ext uri="{FF2B5EF4-FFF2-40B4-BE49-F238E27FC236}">
                  <a16:creationId xmlns="" xmlns:a16="http://schemas.microsoft.com/office/drawing/2014/main" id="{44F48452-42DF-440B-8F1D-10603EDF0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7308" y="530238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0D49F101-B7B8-42C0-8BC8-85C79DC5907D}"/>
                </a:ext>
              </a:extLst>
            </p:cNvPr>
            <p:cNvGrpSpPr/>
            <p:nvPr/>
          </p:nvGrpSpPr>
          <p:grpSpPr>
            <a:xfrm>
              <a:off x="805852" y="4546768"/>
              <a:ext cx="7543800" cy="1104728"/>
              <a:chOff x="805852" y="3562699"/>
              <a:chExt cx="7543800" cy="1104728"/>
            </a:xfrm>
          </p:grpSpPr>
          <p:sp>
            <p:nvSpPr>
              <p:cNvPr id="85" name="Right Brace 84">
                <a:extLst>
                  <a:ext uri="{FF2B5EF4-FFF2-40B4-BE49-F238E27FC236}">
                    <a16:creationId xmlns="" xmlns:a16="http://schemas.microsoft.com/office/drawing/2014/main" id="{841ED2CB-0298-4941-ADD8-69081103A90A}"/>
                  </a:ext>
                </a:extLst>
              </p:cNvPr>
              <p:cNvSpPr/>
              <p:nvPr/>
            </p:nvSpPr>
            <p:spPr>
              <a:xfrm rot="5400000">
                <a:off x="7838438" y="3874591"/>
                <a:ext cx="130631" cy="837472"/>
              </a:xfrm>
              <a:prstGeom prst="rightBrace">
                <a:avLst>
                  <a:gd name="adj1" fmla="val 461366"/>
                  <a:gd name="adj2" fmla="val 49782"/>
                </a:avLst>
              </a:prstGeom>
              <a:ln w="38100">
                <a:solidFill>
                  <a:srgbClr val="7A11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="" xmlns:a16="http://schemas.microsoft.com/office/drawing/2014/main" id="{11BC892E-E437-4EA4-B206-586D0BCA4725}"/>
                  </a:ext>
                </a:extLst>
              </p:cNvPr>
              <p:cNvSpPr/>
              <p:nvPr/>
            </p:nvSpPr>
            <p:spPr>
              <a:xfrm>
                <a:off x="805852" y="3680460"/>
                <a:ext cx="7543800" cy="507306"/>
              </a:xfrm>
              <a:prstGeom prst="roundRect">
                <a:avLst>
                  <a:gd name="adj" fmla="val 0"/>
                </a:avLst>
              </a:prstGeom>
              <a:solidFill>
                <a:srgbClr val="ADD3D7"/>
              </a:solidFill>
              <a:ln w="19050">
                <a:solidFill>
                  <a:srgbClr val="266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="" xmlns:a16="http://schemas.microsoft.com/office/drawing/2014/main" id="{BC2299B5-6535-4EEA-BBE1-A322129351FF}"/>
                  </a:ext>
                </a:extLst>
              </p:cNvPr>
              <p:cNvSpPr/>
              <p:nvPr/>
            </p:nvSpPr>
            <p:spPr>
              <a:xfrm>
                <a:off x="805853" y="4183553"/>
                <a:ext cx="6635622" cy="47988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TextBox 113">
                <a:extLst>
                  <a:ext uri="{FF2B5EF4-FFF2-40B4-BE49-F238E27FC236}">
                    <a16:creationId xmlns="" xmlns:a16="http://schemas.microsoft.com/office/drawing/2014/main" id="{BD0D71E0-4D45-4A88-89E5-1DA94BE3C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421" y="3562699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40</a:t>
                </a:r>
              </a:p>
            </p:txBody>
          </p:sp>
          <p:sp>
            <p:nvSpPr>
              <p:cNvPr id="89" name="TextBox 113">
                <a:extLst>
                  <a:ext uri="{FF2B5EF4-FFF2-40B4-BE49-F238E27FC236}">
                    <a16:creationId xmlns="" xmlns:a16="http://schemas.microsoft.com/office/drawing/2014/main" id="{209318AF-A704-46AD-83C2-31E5A33AB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2992" y="4082652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38</a:t>
                </a:r>
              </a:p>
            </p:txBody>
          </p:sp>
        </p:grpSp>
      </p:grpSp>
      <p:sp>
        <p:nvSpPr>
          <p:cNvPr id="42" name="Speech Bubble: Rectangle with Corners Rounded 41">
            <a:extLst>
              <a:ext uri="{FF2B5EF4-FFF2-40B4-BE49-F238E27FC236}">
                <a16:creationId xmlns="" xmlns:a16="http://schemas.microsoft.com/office/drawing/2014/main" id="{AF9F1FE4-334F-4DED-9CB1-E147F7F16E87}"/>
              </a:ext>
            </a:extLst>
          </p:cNvPr>
          <p:cNvSpPr/>
          <p:nvPr/>
        </p:nvSpPr>
        <p:spPr>
          <a:xfrm>
            <a:off x="2278336" y="2978695"/>
            <a:ext cx="4470807" cy="450850"/>
          </a:xfrm>
          <a:prstGeom prst="wedgeRoundRectCallout">
            <a:avLst>
              <a:gd name="adj1" fmla="val -52506"/>
              <a:gd name="adj2" fmla="val 30309"/>
              <a:gd name="adj3" fmla="val 16667"/>
            </a:avLst>
          </a:prstGeom>
          <a:solidFill>
            <a:schemeClr val="bg1"/>
          </a:solidFill>
          <a:ln w="28575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How can we improve the size of the bars? 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="" xmlns:a16="http://schemas.microsoft.com/office/drawing/2014/main" id="{1E3A20A5-52CF-49EA-A94A-812192EBD4E3}"/>
              </a:ext>
            </a:extLst>
          </p:cNvPr>
          <p:cNvSpPr/>
          <p:nvPr/>
        </p:nvSpPr>
        <p:spPr>
          <a:xfrm>
            <a:off x="2546487" y="2922588"/>
            <a:ext cx="4221162" cy="711200"/>
          </a:xfrm>
          <a:prstGeom prst="wedgeRoundRectCallout">
            <a:avLst>
              <a:gd name="adj1" fmla="val 54356"/>
              <a:gd name="adj2" fmla="val 8784"/>
              <a:gd name="adj3" fmla="val 16667"/>
            </a:avLst>
          </a:prstGeom>
          <a:solidFill>
            <a:schemeClr val="bg1"/>
          </a:solidFill>
          <a:ln w="28575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difference is small, so we need to make the gap small.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="" xmlns:a16="http://schemas.microsoft.com/office/drawing/2014/main" id="{E002C228-3B1D-44FE-8C0D-DC7EC6EDEF84}"/>
              </a:ext>
            </a:extLst>
          </p:cNvPr>
          <p:cNvSpPr/>
          <p:nvPr/>
        </p:nvSpPr>
        <p:spPr>
          <a:xfrm>
            <a:off x="764359" y="1514281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4D2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Draw a bar model to show the difference between 20 and 10.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4B187678-67E0-4215-A6DD-7302558DB64D}"/>
              </a:ext>
            </a:extLst>
          </p:cNvPr>
          <p:cNvGrpSpPr/>
          <p:nvPr/>
        </p:nvGrpSpPr>
        <p:grpSpPr>
          <a:xfrm>
            <a:off x="814561" y="4546768"/>
            <a:ext cx="7543800" cy="1340389"/>
            <a:chOff x="805852" y="4546768"/>
            <a:chExt cx="7543800" cy="1340389"/>
          </a:xfrm>
        </p:grpSpPr>
        <p:sp>
          <p:nvSpPr>
            <p:cNvPr id="46" name="TextBox 113">
              <a:extLst>
                <a:ext uri="{FF2B5EF4-FFF2-40B4-BE49-F238E27FC236}">
                  <a16:creationId xmlns="" xmlns:a16="http://schemas.microsoft.com/office/drawing/2014/main" id="{D748E400-05FE-4DF0-B331-739F65E91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5228" y="530238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10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49EF1B57-CA20-499F-8FA6-817209B2E865}"/>
                </a:ext>
              </a:extLst>
            </p:cNvPr>
            <p:cNvGrpSpPr/>
            <p:nvPr/>
          </p:nvGrpSpPr>
          <p:grpSpPr>
            <a:xfrm>
              <a:off x="805852" y="4546768"/>
              <a:ext cx="7543800" cy="1104728"/>
              <a:chOff x="805852" y="3562699"/>
              <a:chExt cx="7543800" cy="1104728"/>
            </a:xfrm>
          </p:grpSpPr>
          <p:sp>
            <p:nvSpPr>
              <p:cNvPr id="48" name="Right Brace 47">
                <a:extLst>
                  <a:ext uri="{FF2B5EF4-FFF2-40B4-BE49-F238E27FC236}">
                    <a16:creationId xmlns="" xmlns:a16="http://schemas.microsoft.com/office/drawing/2014/main" id="{9AF57D91-19C5-4C2F-8F4D-C7E545B61C04}"/>
                  </a:ext>
                </a:extLst>
              </p:cNvPr>
              <p:cNvSpPr/>
              <p:nvPr/>
            </p:nvSpPr>
            <p:spPr>
              <a:xfrm rot="5400000">
                <a:off x="6440712" y="2476864"/>
                <a:ext cx="126278" cy="3637279"/>
              </a:xfrm>
              <a:prstGeom prst="rightBrace">
                <a:avLst>
                  <a:gd name="adj1" fmla="val 461366"/>
                  <a:gd name="adj2" fmla="val 49782"/>
                </a:avLst>
              </a:prstGeom>
              <a:ln w="38100">
                <a:solidFill>
                  <a:srgbClr val="7A11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6E6D6FA4-DCE9-451B-8DF8-5588636B3943}"/>
                  </a:ext>
                </a:extLst>
              </p:cNvPr>
              <p:cNvSpPr/>
              <p:nvPr/>
            </p:nvSpPr>
            <p:spPr>
              <a:xfrm>
                <a:off x="805852" y="3680460"/>
                <a:ext cx="7543800" cy="507306"/>
              </a:xfrm>
              <a:prstGeom prst="roundRect">
                <a:avLst>
                  <a:gd name="adj" fmla="val 0"/>
                </a:avLst>
              </a:prstGeom>
              <a:solidFill>
                <a:srgbClr val="ADD3D7"/>
              </a:solidFill>
              <a:ln w="19050">
                <a:solidFill>
                  <a:srgbClr val="266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="" xmlns:a16="http://schemas.microsoft.com/office/drawing/2014/main" id="{C927CF19-94CC-47A8-8CD6-3C0D1158C967}"/>
                  </a:ext>
                </a:extLst>
              </p:cNvPr>
              <p:cNvSpPr/>
              <p:nvPr/>
            </p:nvSpPr>
            <p:spPr>
              <a:xfrm>
                <a:off x="805853" y="4183553"/>
                <a:ext cx="3792272" cy="47988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TextBox 113">
                <a:extLst>
                  <a:ext uri="{FF2B5EF4-FFF2-40B4-BE49-F238E27FC236}">
                    <a16:creationId xmlns="" xmlns:a16="http://schemas.microsoft.com/office/drawing/2014/main" id="{3DBED057-280D-48E3-82EC-85504B15F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421" y="3562699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20</a:t>
                </a:r>
              </a:p>
            </p:txBody>
          </p:sp>
          <p:sp>
            <p:nvSpPr>
              <p:cNvPr id="53" name="TextBox 113">
                <a:extLst>
                  <a:ext uri="{FF2B5EF4-FFF2-40B4-BE49-F238E27FC236}">
                    <a16:creationId xmlns="" xmlns:a16="http://schemas.microsoft.com/office/drawing/2014/main" id="{8383759C-4D0E-42F7-8CDB-0562989E5D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706" y="4082652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10</a:t>
                </a:r>
              </a:p>
            </p:txBody>
          </p:sp>
        </p:grpSp>
      </p:grpSp>
      <p:sp>
        <p:nvSpPr>
          <p:cNvPr id="55" name="Rounded Rectangle 5">
            <a:extLst>
              <a:ext uri="{FF2B5EF4-FFF2-40B4-BE49-F238E27FC236}">
                <a16:creationId xmlns="" xmlns:a16="http://schemas.microsoft.com/office/drawing/2014/main" id="{2FDEDDD5-D9C6-4982-8DC9-66AA62E4FC5C}"/>
              </a:ext>
            </a:extLst>
          </p:cNvPr>
          <p:cNvSpPr/>
          <p:nvPr/>
        </p:nvSpPr>
        <p:spPr>
          <a:xfrm>
            <a:off x="760004" y="1518635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4D2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Draw a bar model to show the difference between 19 and 21.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8AA18C7-9816-453B-8633-FA568C7975F8}"/>
              </a:ext>
            </a:extLst>
          </p:cNvPr>
          <p:cNvGrpSpPr/>
          <p:nvPr/>
        </p:nvGrpSpPr>
        <p:grpSpPr>
          <a:xfrm>
            <a:off x="810206" y="4551122"/>
            <a:ext cx="7746759" cy="1340389"/>
            <a:chOff x="805852" y="4546768"/>
            <a:chExt cx="7746759" cy="1340389"/>
          </a:xfrm>
        </p:grpSpPr>
        <p:sp>
          <p:nvSpPr>
            <p:cNvPr id="60" name="TextBox 113">
              <a:extLst>
                <a:ext uri="{FF2B5EF4-FFF2-40B4-BE49-F238E27FC236}">
                  <a16:creationId xmlns="" xmlns:a16="http://schemas.microsoft.com/office/drawing/2014/main" id="{0308601C-3EEC-4FF4-B620-0848A39DB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5353" y="530238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27DAEC4D-BE4C-4908-A9E7-2E75ADC9DECB}"/>
                </a:ext>
              </a:extLst>
            </p:cNvPr>
            <p:cNvGrpSpPr/>
            <p:nvPr/>
          </p:nvGrpSpPr>
          <p:grpSpPr>
            <a:xfrm>
              <a:off x="805852" y="4546768"/>
              <a:ext cx="7543800" cy="1104728"/>
              <a:chOff x="805852" y="3562699"/>
              <a:chExt cx="7543800" cy="1104728"/>
            </a:xfrm>
          </p:grpSpPr>
          <p:sp>
            <p:nvSpPr>
              <p:cNvPr id="62" name="Right Brace 61">
                <a:extLst>
                  <a:ext uri="{FF2B5EF4-FFF2-40B4-BE49-F238E27FC236}">
                    <a16:creationId xmlns="" xmlns:a16="http://schemas.microsoft.com/office/drawing/2014/main" id="{172A9F1B-632D-4052-9F59-F2BE400A8634}"/>
                  </a:ext>
                </a:extLst>
              </p:cNvPr>
              <p:cNvSpPr/>
              <p:nvPr/>
            </p:nvSpPr>
            <p:spPr>
              <a:xfrm rot="5400000">
                <a:off x="7995193" y="4031346"/>
                <a:ext cx="121920" cy="532674"/>
              </a:xfrm>
              <a:prstGeom prst="rightBrace">
                <a:avLst>
                  <a:gd name="adj1" fmla="val 461366"/>
                  <a:gd name="adj2" fmla="val 49782"/>
                </a:avLst>
              </a:prstGeom>
              <a:ln w="38100">
                <a:solidFill>
                  <a:srgbClr val="7A11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1F06BB12-7015-4749-8E46-DBAA0634CC5D}"/>
                  </a:ext>
                </a:extLst>
              </p:cNvPr>
              <p:cNvSpPr/>
              <p:nvPr/>
            </p:nvSpPr>
            <p:spPr>
              <a:xfrm>
                <a:off x="805852" y="3680460"/>
                <a:ext cx="7543800" cy="507306"/>
              </a:xfrm>
              <a:prstGeom prst="roundRect">
                <a:avLst>
                  <a:gd name="adj" fmla="val 0"/>
                </a:avLst>
              </a:prstGeom>
              <a:solidFill>
                <a:srgbClr val="ADD3D7"/>
              </a:solidFill>
              <a:ln w="19050">
                <a:solidFill>
                  <a:srgbClr val="266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="" xmlns:a16="http://schemas.microsoft.com/office/drawing/2014/main" id="{CCD23272-3F54-472A-93D6-C3849789AC80}"/>
                  </a:ext>
                </a:extLst>
              </p:cNvPr>
              <p:cNvSpPr/>
              <p:nvPr/>
            </p:nvSpPr>
            <p:spPr>
              <a:xfrm>
                <a:off x="805852" y="4183553"/>
                <a:ext cx="6957840" cy="47988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TextBox 113">
                <a:extLst>
                  <a:ext uri="{FF2B5EF4-FFF2-40B4-BE49-F238E27FC236}">
                    <a16:creationId xmlns="" xmlns:a16="http://schemas.microsoft.com/office/drawing/2014/main" id="{20EE863D-4FFC-4A6E-A7F5-18130BC4B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421" y="3562699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21</a:t>
                </a:r>
              </a:p>
            </p:txBody>
          </p:sp>
          <p:sp>
            <p:nvSpPr>
              <p:cNvPr id="67" name="TextBox 113">
                <a:extLst>
                  <a:ext uri="{FF2B5EF4-FFF2-40B4-BE49-F238E27FC236}">
                    <a16:creationId xmlns="" xmlns:a16="http://schemas.microsoft.com/office/drawing/2014/main" id="{DA79117D-1FB5-4A57-8CA6-D52637464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706" y="4082652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19</a:t>
                </a:r>
              </a:p>
            </p:txBody>
          </p:sp>
        </p:grpSp>
      </p:grpSp>
      <p:sp>
        <p:nvSpPr>
          <p:cNvPr id="69" name="Rounded Rectangle 5">
            <a:extLst>
              <a:ext uri="{FF2B5EF4-FFF2-40B4-BE49-F238E27FC236}">
                <a16:creationId xmlns="" xmlns:a16="http://schemas.microsoft.com/office/drawing/2014/main" id="{98A1C6A1-5F8A-4614-A5CB-6AD2CD7ED3FE}"/>
              </a:ext>
            </a:extLst>
          </p:cNvPr>
          <p:cNvSpPr/>
          <p:nvPr/>
        </p:nvSpPr>
        <p:spPr>
          <a:xfrm>
            <a:off x="764358" y="1514281"/>
            <a:ext cx="7632700" cy="550345"/>
          </a:xfrm>
          <a:prstGeom prst="roundRect">
            <a:avLst>
              <a:gd name="adj" fmla="val 10461"/>
            </a:avLst>
          </a:prstGeom>
          <a:solidFill>
            <a:srgbClr val="4D2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Draw a bar model to show the difference between 2 and 18.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9D8D947E-59C2-40CA-A565-D4E946E75C60}"/>
              </a:ext>
            </a:extLst>
          </p:cNvPr>
          <p:cNvGrpSpPr/>
          <p:nvPr/>
        </p:nvGrpSpPr>
        <p:grpSpPr>
          <a:xfrm>
            <a:off x="748798" y="4546768"/>
            <a:ext cx="7609562" cy="1375224"/>
            <a:chOff x="740090" y="4546768"/>
            <a:chExt cx="7609562" cy="1375224"/>
          </a:xfrm>
        </p:grpSpPr>
        <p:sp>
          <p:nvSpPr>
            <p:cNvPr id="78" name="TextBox 113">
              <a:extLst>
                <a:ext uri="{FF2B5EF4-FFF2-40B4-BE49-F238E27FC236}">
                  <a16:creationId xmlns="" xmlns:a16="http://schemas.microsoft.com/office/drawing/2014/main" id="{4BC12CD9-A8E2-4F74-AED1-6E1B8357B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770" y="5337217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16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CB4BF053-5EB8-4D1B-A1AE-D3721B16E0AC}"/>
                </a:ext>
              </a:extLst>
            </p:cNvPr>
            <p:cNvGrpSpPr/>
            <p:nvPr/>
          </p:nvGrpSpPr>
          <p:grpSpPr>
            <a:xfrm>
              <a:off x="740090" y="4546768"/>
              <a:ext cx="7609562" cy="1104728"/>
              <a:chOff x="740090" y="3562699"/>
              <a:chExt cx="7609562" cy="1104728"/>
            </a:xfrm>
          </p:grpSpPr>
          <p:sp>
            <p:nvSpPr>
              <p:cNvPr id="80" name="Right Brace 79">
                <a:extLst>
                  <a:ext uri="{FF2B5EF4-FFF2-40B4-BE49-F238E27FC236}">
                    <a16:creationId xmlns="" xmlns:a16="http://schemas.microsoft.com/office/drawing/2014/main" id="{A580173F-2D0D-4989-8ED2-50A44DE63764}"/>
                  </a:ext>
                </a:extLst>
              </p:cNvPr>
              <p:cNvSpPr/>
              <p:nvPr/>
            </p:nvSpPr>
            <p:spPr>
              <a:xfrm rot="5400000">
                <a:off x="4982027" y="1018179"/>
                <a:ext cx="126278" cy="6554649"/>
              </a:xfrm>
              <a:prstGeom prst="rightBrace">
                <a:avLst>
                  <a:gd name="adj1" fmla="val 461366"/>
                  <a:gd name="adj2" fmla="val 49782"/>
                </a:avLst>
              </a:prstGeom>
              <a:ln w="38100">
                <a:solidFill>
                  <a:srgbClr val="7A11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30FE3236-290E-4B6E-9164-BEA9544FBDE0}"/>
                  </a:ext>
                </a:extLst>
              </p:cNvPr>
              <p:cNvSpPr/>
              <p:nvPr/>
            </p:nvSpPr>
            <p:spPr>
              <a:xfrm>
                <a:off x="805852" y="3680460"/>
                <a:ext cx="7543800" cy="507306"/>
              </a:xfrm>
              <a:prstGeom prst="roundRect">
                <a:avLst>
                  <a:gd name="adj" fmla="val 0"/>
                </a:avLst>
              </a:prstGeom>
              <a:solidFill>
                <a:srgbClr val="ADD3D7"/>
              </a:solidFill>
              <a:ln w="19050">
                <a:solidFill>
                  <a:srgbClr val="2665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="" xmlns:a16="http://schemas.microsoft.com/office/drawing/2014/main" id="{AFC01788-E816-4525-823A-F100B1C6769E}"/>
                  </a:ext>
                </a:extLst>
              </p:cNvPr>
              <p:cNvSpPr/>
              <p:nvPr/>
            </p:nvSpPr>
            <p:spPr>
              <a:xfrm>
                <a:off x="805852" y="4183553"/>
                <a:ext cx="857486" cy="47988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TextBox 113">
                <a:extLst>
                  <a:ext uri="{FF2B5EF4-FFF2-40B4-BE49-F238E27FC236}">
                    <a16:creationId xmlns="" xmlns:a16="http://schemas.microsoft.com/office/drawing/2014/main" id="{A6DF1D15-0BCB-4F32-BFF0-F12BD527A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6421" y="3562699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18</a:t>
                </a:r>
              </a:p>
            </p:txBody>
          </p:sp>
          <p:sp>
            <p:nvSpPr>
              <p:cNvPr id="84" name="TextBox 113">
                <a:extLst>
                  <a:ext uri="{FF2B5EF4-FFF2-40B4-BE49-F238E27FC236}">
                    <a16:creationId xmlns="" xmlns:a16="http://schemas.microsoft.com/office/drawing/2014/main" id="{67A6BE3F-B569-4043-B83C-F539B5F5A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090" y="4082652"/>
                <a:ext cx="10072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7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77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en-US" sz="2400" b="1" dirty="0">
                    <a:sym typeface="Wingdings" pitchFamily="2" charset="2"/>
                  </a:rPr>
                  <a:t>2</a:t>
                </a:r>
              </a:p>
            </p:txBody>
          </p:sp>
        </p:grpSp>
      </p:grpSp>
      <p:pic>
        <p:nvPicPr>
          <p:cNvPr id="90" name="Talking Partners">
            <a:extLst>
              <a:ext uri="{FF2B5EF4-FFF2-40B4-BE49-F238E27FC236}">
                <a16:creationId xmlns="" xmlns:a16="http://schemas.microsoft.com/office/drawing/2014/main" id="{43AC8E9F-3EF9-403C-B2F8-7E3BBC1DC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1" grpId="0" animBg="1"/>
      <p:bldP spid="31" grpId="1" animBg="1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5" grpId="0" animBg="1"/>
      <p:bldP spid="55" grpId="1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F4D6F6-2670-4918-967C-7EAF0DDA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28393" r="6678" b="37450"/>
          <a:stretch/>
        </p:blipFill>
        <p:spPr>
          <a:xfrm>
            <a:off x="740229" y="1515292"/>
            <a:ext cx="7663541" cy="1985554"/>
          </a:xfrm>
          <a:prstGeom prst="roundRect">
            <a:avLst>
              <a:gd name="adj" fmla="val 8343"/>
            </a:avLst>
          </a:prstGeom>
          <a:ln w="28575">
            <a:solidFill>
              <a:srgbClr val="4D2665"/>
            </a:solidFill>
          </a:ln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C73378-553F-48FB-8202-D2777F01B1AB}"/>
              </a:ext>
            </a:extLst>
          </p:cNvPr>
          <p:cNvSpPr txBox="1"/>
          <p:nvPr/>
        </p:nvSpPr>
        <p:spPr>
          <a:xfrm>
            <a:off x="723481" y="2854960"/>
            <a:ext cx="7686989" cy="408623"/>
          </a:xfrm>
          <a:prstGeom prst="roundRect">
            <a:avLst>
              <a:gd name="adj" fmla="val 31422"/>
            </a:avLst>
          </a:prstGeom>
          <a:solidFill>
            <a:srgbClr val="4D266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bg1"/>
                </a:solidFill>
                <a:sym typeface="Wingdings" pitchFamily="2" charset="2"/>
              </a:rPr>
              <a:t>Ben picked up </a:t>
            </a:r>
            <a:r>
              <a:rPr lang="en-US" altLang="en-US" sz="1800" b="1" dirty="0">
                <a:solidFill>
                  <a:schemeClr val="bg1"/>
                </a:solidFill>
                <a:sym typeface="Wingdings" pitchFamily="2" charset="2"/>
              </a:rPr>
              <a:t>4 more </a:t>
            </a:r>
            <a:r>
              <a:rPr lang="en-US" altLang="en-US" sz="1800" dirty="0">
                <a:solidFill>
                  <a:schemeClr val="bg1"/>
                </a:solidFill>
                <a:sym typeface="Wingdings" pitchFamily="2" charset="2"/>
              </a:rPr>
              <a:t>pencils than Cho.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75997" y="1510060"/>
            <a:ext cx="2032665" cy="19879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724881" y="1558586"/>
            <a:ext cx="2394204" cy="19394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2228416" y="696913"/>
            <a:ext cx="468718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Difference Problems</a:t>
            </a:r>
            <a:endParaRPr lang="en-GB" sz="4000" b="1" dirty="0">
              <a:latin typeface="+mn-lt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95A0674F-6BE2-4033-A20F-CE333DCCD13B}"/>
              </a:ext>
            </a:extLst>
          </p:cNvPr>
          <p:cNvSpPr/>
          <p:nvPr/>
        </p:nvSpPr>
        <p:spPr>
          <a:xfrm>
            <a:off x="720816" y="4382809"/>
            <a:ext cx="7691664" cy="671569"/>
          </a:xfrm>
          <a:prstGeom prst="roundRect">
            <a:avLst>
              <a:gd name="adj" fmla="val 22501"/>
            </a:avLst>
          </a:prstGeom>
          <a:solidFill>
            <a:srgbClr val="4D2665"/>
          </a:solidFill>
          <a:ln w="28575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</a:rPr>
              <a:t>How many more did Ben pick up?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603549D-37D5-4A04-BC58-42E6B7934A5C}"/>
              </a:ext>
            </a:extLst>
          </p:cNvPr>
          <p:cNvSpPr txBox="1"/>
          <p:nvPr/>
        </p:nvSpPr>
        <p:spPr>
          <a:xfrm>
            <a:off x="744583" y="5149223"/>
            <a:ext cx="758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ym typeface="Wingdings" pitchFamily="2" charset="2"/>
              </a:rPr>
              <a:t>Use bar models or number lines to find the difference.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EF6F4D7-79C0-4AC7-951C-1A873D6123A3}"/>
              </a:ext>
            </a:extLst>
          </p:cNvPr>
          <p:cNvGrpSpPr/>
          <p:nvPr/>
        </p:nvGrpSpPr>
        <p:grpSpPr>
          <a:xfrm>
            <a:off x="686972" y="3378924"/>
            <a:ext cx="7720150" cy="1158240"/>
            <a:chOff x="727165" y="3422469"/>
            <a:chExt cx="7720150" cy="115824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5A97AD8-FC43-4C7F-90E5-DB5C3B5EF89B}"/>
                </a:ext>
              </a:extLst>
            </p:cNvPr>
            <p:cNvSpPr txBox="1"/>
            <p:nvPr/>
          </p:nvSpPr>
          <p:spPr>
            <a:xfrm>
              <a:off x="727165" y="3613946"/>
              <a:ext cx="7354389" cy="740093"/>
            </a:xfrm>
            <a:prstGeom prst="roundRect">
              <a:avLst>
                <a:gd name="adj" fmla="val 22756"/>
              </a:avLst>
            </a:prstGeom>
            <a:solidFill>
              <a:schemeClr val="bg1"/>
            </a:solidFill>
            <a:ln w="28575">
              <a:solidFill>
                <a:srgbClr val="4D2665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Cho and Ben tidied the classroom. 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Cho picked up 19 pencils and Ben picked up 23 pencils.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69B782A-9F4E-4C66-A446-81A478129E30}"/>
                </a:ext>
              </a:extLst>
            </p:cNvPr>
            <p:cNvSpPr/>
            <p:nvPr/>
          </p:nvSpPr>
          <p:spPr>
            <a:xfrm>
              <a:off x="7289075" y="3422469"/>
              <a:ext cx="1158240" cy="1158240"/>
            </a:xfrm>
            <a:prstGeom prst="ellipse">
              <a:avLst/>
            </a:prstGeom>
            <a:solidFill>
              <a:srgbClr val="BC85BE"/>
            </a:solidFill>
            <a:ln w="28575">
              <a:solidFill>
                <a:srgbClr val="4D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F10A542-3CB1-4396-9994-CF76DF356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363">
              <a:off x="7389274" y="3906606"/>
              <a:ext cx="991045" cy="18274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9D7651-53A8-406F-84E6-911927BF5E6C}"/>
              </a:ext>
            </a:extLst>
          </p:cNvPr>
          <p:cNvGrpSpPr/>
          <p:nvPr/>
        </p:nvGrpSpPr>
        <p:grpSpPr>
          <a:xfrm>
            <a:off x="713433" y="3778179"/>
            <a:ext cx="7697037" cy="1376625"/>
            <a:chOff x="713433" y="3577213"/>
            <a:chExt cx="7697037" cy="13766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B21D60F9-E276-40B6-A4E8-F8EE526CBE3E}"/>
                </a:ext>
              </a:extLst>
            </p:cNvPr>
            <p:cNvSpPr/>
            <p:nvPr/>
          </p:nvSpPr>
          <p:spPr>
            <a:xfrm>
              <a:off x="713433" y="3577213"/>
              <a:ext cx="7697037" cy="13766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D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 28">
              <a:extLst>
                <a:ext uri="{FF2B5EF4-FFF2-40B4-BE49-F238E27FC236}">
                  <a16:creationId xmlns="" xmlns:a16="http://schemas.microsoft.com/office/drawing/2014/main" id="{B7A5632C-B3A3-4516-9F2D-BF5A98A8E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988" y="4149272"/>
              <a:ext cx="6424613" cy="649288"/>
              <a:chOff x="2554688" y="4221432"/>
              <a:chExt cx="6425232" cy="64967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C57CE9D-7E51-4E3D-A631-959B4C9EC07E}"/>
                  </a:ext>
                </a:extLst>
              </p:cNvPr>
              <p:cNvCxnSpPr/>
              <p:nvPr/>
            </p:nvCxnSpPr>
            <p:spPr>
              <a:xfrm>
                <a:off x="2718217" y="4871103"/>
                <a:ext cx="60394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18BDCA51-AFA0-48CB-87FC-1C3F2CE77F62}"/>
                  </a:ext>
                </a:extLst>
              </p:cNvPr>
              <p:cNvCxnSpPr/>
              <p:nvPr/>
            </p:nvCxnSpPr>
            <p:spPr>
              <a:xfrm>
                <a:off x="272615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B7119414-5049-4E41-ABE9-39DB89DDD045}"/>
                  </a:ext>
                </a:extLst>
              </p:cNvPr>
              <p:cNvCxnSpPr/>
              <p:nvPr/>
            </p:nvCxnSpPr>
            <p:spPr>
              <a:xfrm>
                <a:off x="3394557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04430EB1-7CF1-4505-BA11-E01913C9114E}"/>
                  </a:ext>
                </a:extLst>
              </p:cNvPr>
              <p:cNvCxnSpPr/>
              <p:nvPr/>
            </p:nvCxnSpPr>
            <p:spPr>
              <a:xfrm>
                <a:off x="4061371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F487B8A0-8B61-480E-AC12-9E339AC4E587}"/>
                  </a:ext>
                </a:extLst>
              </p:cNvPr>
              <p:cNvCxnSpPr/>
              <p:nvPr/>
            </p:nvCxnSpPr>
            <p:spPr>
              <a:xfrm>
                <a:off x="4729773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5BB963B9-3495-43E7-AA6B-F08559D86558}"/>
                  </a:ext>
                </a:extLst>
              </p:cNvPr>
              <p:cNvCxnSpPr/>
              <p:nvPr/>
            </p:nvCxnSpPr>
            <p:spPr>
              <a:xfrm>
                <a:off x="539817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BD189AB6-9229-4928-8174-C1A48132420C}"/>
                  </a:ext>
                </a:extLst>
              </p:cNvPr>
              <p:cNvCxnSpPr/>
              <p:nvPr/>
            </p:nvCxnSpPr>
            <p:spPr>
              <a:xfrm>
                <a:off x="6064989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36">
                <a:extLst>
                  <a:ext uri="{FF2B5EF4-FFF2-40B4-BE49-F238E27FC236}">
                    <a16:creationId xmlns="" xmlns:a16="http://schemas.microsoft.com/office/drawing/2014/main" id="{CF9FD3EA-609D-4172-A629-B2DBE5E1F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688" y="4221432"/>
                <a:ext cx="418751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="" xmlns:a16="http://schemas.microsoft.com/office/drawing/2014/main" id="{6E0EE6F7-30A0-4946-8492-5E0198D7D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766" y="4223165"/>
                <a:ext cx="420355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1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6" name="Rectangle 38">
                <a:extLst>
                  <a:ext uri="{FF2B5EF4-FFF2-40B4-BE49-F238E27FC236}">
                    <a16:creationId xmlns="" xmlns:a16="http://schemas.microsoft.com/office/drawing/2014/main" id="{D6C7968F-8DEC-4E02-997B-36BF3DA37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752" y="4224898"/>
                <a:ext cx="405926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1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7" name="Rectangle 39">
                <a:extLst>
                  <a:ext uri="{FF2B5EF4-FFF2-40B4-BE49-F238E27FC236}">
                    <a16:creationId xmlns="" xmlns:a16="http://schemas.microsoft.com/office/drawing/2014/main" id="{BE191204-375F-46CE-B6F2-968854061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788" y="4226631"/>
                <a:ext cx="429974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1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8" name="Rectangle 40">
                <a:extLst>
                  <a:ext uri="{FF2B5EF4-FFF2-40B4-BE49-F238E27FC236}">
                    <a16:creationId xmlns="" xmlns:a16="http://schemas.microsoft.com/office/drawing/2014/main" id="{A12C87FC-6A9C-47B0-BAE7-9B337E284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509" y="4228364"/>
                <a:ext cx="421957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1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="" xmlns:a16="http://schemas.microsoft.com/office/drawing/2014/main" id="{0FE8F88B-73B6-4012-9445-A922BFC10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082" y="4230097"/>
                <a:ext cx="479673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B8BFC82E-4EAA-42EF-A0DB-EF8C52AB62AC}"/>
                  </a:ext>
                </a:extLst>
              </p:cNvPr>
              <p:cNvCxnSpPr/>
              <p:nvPr/>
            </p:nvCxnSpPr>
            <p:spPr>
              <a:xfrm>
                <a:off x="6733391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B4ECEAF5-6027-45D5-AF75-AE24BD89041D}"/>
                  </a:ext>
                </a:extLst>
              </p:cNvPr>
              <p:cNvCxnSpPr/>
              <p:nvPr/>
            </p:nvCxnSpPr>
            <p:spPr>
              <a:xfrm>
                <a:off x="740020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100305FE-B45A-475B-86F7-E659178CC3E5}"/>
                  </a:ext>
                </a:extLst>
              </p:cNvPr>
              <p:cNvCxnSpPr/>
              <p:nvPr/>
            </p:nvCxnSpPr>
            <p:spPr>
              <a:xfrm>
                <a:off x="8068607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5B49E9A6-734E-4CEF-A701-507739A88B4F}"/>
                  </a:ext>
                </a:extLst>
              </p:cNvPr>
              <p:cNvCxnSpPr/>
              <p:nvPr/>
            </p:nvCxnSpPr>
            <p:spPr>
              <a:xfrm>
                <a:off x="8737009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46">
                <a:extLst>
                  <a:ext uri="{FF2B5EF4-FFF2-40B4-BE49-F238E27FC236}">
                    <a16:creationId xmlns="" xmlns:a16="http://schemas.microsoft.com/office/drawing/2014/main" id="{19928312-C999-48D8-80A7-D3D03F9D6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8504" y="4238580"/>
                <a:ext cx="417149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7" name="Rectangle 47">
                <a:extLst>
                  <a:ext uri="{FF2B5EF4-FFF2-40B4-BE49-F238E27FC236}">
                    <a16:creationId xmlns="" xmlns:a16="http://schemas.microsoft.com/office/drawing/2014/main" id="{EF8F801C-A658-4780-8154-161286C70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5039" y="4247063"/>
                <a:ext cx="454022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8" name="Rectangle 48">
                <a:extLst>
                  <a:ext uri="{FF2B5EF4-FFF2-40B4-BE49-F238E27FC236}">
                    <a16:creationId xmlns="" xmlns:a16="http://schemas.microsoft.com/office/drawing/2014/main" id="{B2654D16-1439-43B3-B217-2943A1BF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5849" y="4238454"/>
                <a:ext cx="449212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9" name="Rectangle 49">
                <a:extLst>
                  <a:ext uri="{FF2B5EF4-FFF2-40B4-BE49-F238E27FC236}">
                    <a16:creationId xmlns="" xmlns:a16="http://schemas.microsoft.com/office/drawing/2014/main" id="{DF7C9D1F-2E4A-4211-B97E-B05925E05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6279" y="4238391"/>
                <a:ext cx="463641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D6113E0-EC2B-4F90-888D-B0EFA8863306}"/>
              </a:ext>
            </a:extLst>
          </p:cNvPr>
          <p:cNvSpPr/>
          <p:nvPr/>
        </p:nvSpPr>
        <p:spPr>
          <a:xfrm>
            <a:off x="4069582" y="4310738"/>
            <a:ext cx="472273" cy="47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3490183-DEE4-496C-A667-26E0C35EF443}"/>
              </a:ext>
            </a:extLst>
          </p:cNvPr>
          <p:cNvSpPr/>
          <p:nvPr/>
        </p:nvSpPr>
        <p:spPr>
          <a:xfrm>
            <a:off x="6742444" y="4310738"/>
            <a:ext cx="472273" cy="47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3A686DD-FF9C-4A3E-A686-59A9B72143C8}"/>
              </a:ext>
            </a:extLst>
          </p:cNvPr>
          <p:cNvCxnSpPr/>
          <p:nvPr/>
        </p:nvCxnSpPr>
        <p:spPr>
          <a:xfrm>
            <a:off x="4592098" y="4391124"/>
            <a:ext cx="208000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13">
            <a:extLst>
              <a:ext uri="{FF2B5EF4-FFF2-40B4-BE49-F238E27FC236}">
                <a16:creationId xmlns="" xmlns:a16="http://schemas.microsoft.com/office/drawing/2014/main" id="{A686D048-5112-4676-9E99-C197B664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632" y="3755766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7D5DD1F-0165-4A21-B347-D455040F83E9}"/>
              </a:ext>
            </a:extLst>
          </p:cNvPr>
          <p:cNvGrpSpPr/>
          <p:nvPr/>
        </p:nvGrpSpPr>
        <p:grpSpPr>
          <a:xfrm>
            <a:off x="805852" y="5110145"/>
            <a:ext cx="7543800" cy="1104728"/>
            <a:chOff x="805852" y="3562699"/>
            <a:chExt cx="7543800" cy="1104728"/>
          </a:xfrm>
        </p:grpSpPr>
        <p:sp>
          <p:nvSpPr>
            <p:cNvPr id="72" name="Right Brace 71">
              <a:extLst>
                <a:ext uri="{FF2B5EF4-FFF2-40B4-BE49-F238E27FC236}">
                  <a16:creationId xmlns="" xmlns:a16="http://schemas.microsoft.com/office/drawing/2014/main" id="{22D72B80-A725-47E1-9754-7D02E7B2BB46}"/>
                </a:ext>
              </a:extLst>
            </p:cNvPr>
            <p:cNvSpPr/>
            <p:nvPr/>
          </p:nvSpPr>
          <p:spPr>
            <a:xfrm rot="5400000">
              <a:off x="7471757" y="3518627"/>
              <a:ext cx="156503" cy="1542281"/>
            </a:xfrm>
            <a:prstGeom prst="rightBrace">
              <a:avLst>
                <a:gd name="adj1" fmla="val 461366"/>
                <a:gd name="adj2" fmla="val 49782"/>
              </a:avLst>
            </a:prstGeom>
            <a:ln w="38100">
              <a:solidFill>
                <a:srgbClr val="7A11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="" xmlns:a16="http://schemas.microsoft.com/office/drawing/2014/main" id="{AD5AAE9A-EB33-4261-B82A-DABC24C4AFB2}"/>
                </a:ext>
              </a:extLst>
            </p:cNvPr>
            <p:cNvSpPr/>
            <p:nvPr/>
          </p:nvSpPr>
          <p:spPr>
            <a:xfrm>
              <a:off x="805852" y="3680460"/>
              <a:ext cx="7543800" cy="507306"/>
            </a:xfrm>
            <a:prstGeom prst="roundRect">
              <a:avLst>
                <a:gd name="adj" fmla="val 0"/>
              </a:avLst>
            </a:prstGeom>
            <a:solidFill>
              <a:srgbClr val="ADD3D7"/>
            </a:solidFill>
            <a:ln w="19050">
              <a:solidFill>
                <a:srgbClr val="266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="" xmlns:a16="http://schemas.microsoft.com/office/drawing/2014/main" id="{86710A2B-8A18-4945-9D7C-00B15FD1CA28}"/>
                </a:ext>
              </a:extLst>
            </p:cNvPr>
            <p:cNvSpPr/>
            <p:nvPr/>
          </p:nvSpPr>
          <p:spPr>
            <a:xfrm>
              <a:off x="805852" y="4183553"/>
              <a:ext cx="5902679" cy="4798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113">
              <a:extLst>
                <a:ext uri="{FF2B5EF4-FFF2-40B4-BE49-F238E27FC236}">
                  <a16:creationId xmlns="" xmlns:a16="http://schemas.microsoft.com/office/drawing/2014/main" id="{0C8B32BF-D171-4A70-A515-1DC7DC999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421" y="3562699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23</a:t>
              </a:r>
            </a:p>
          </p:txBody>
        </p:sp>
        <p:sp>
          <p:nvSpPr>
            <p:cNvPr id="76" name="TextBox 113">
              <a:extLst>
                <a:ext uri="{FF2B5EF4-FFF2-40B4-BE49-F238E27FC236}">
                  <a16:creationId xmlns="" xmlns:a16="http://schemas.microsoft.com/office/drawing/2014/main" id="{47313E37-450D-4C0F-BF27-3A7A44E2E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886" y="408265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19</a:t>
              </a:r>
            </a:p>
          </p:txBody>
        </p:sp>
      </p:grpSp>
      <p:sp>
        <p:nvSpPr>
          <p:cNvPr id="77" name="TextBox 113">
            <a:extLst>
              <a:ext uri="{FF2B5EF4-FFF2-40B4-BE49-F238E27FC236}">
                <a16:creationId xmlns="" xmlns:a16="http://schemas.microsoft.com/office/drawing/2014/main" id="{43465805-CA37-4610-89C3-47A1D59F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809" y="5853452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sp>
        <p:nvSpPr>
          <p:cNvPr id="78" name="TextBox 113">
            <a:extLst>
              <a:ext uri="{FF2B5EF4-FFF2-40B4-BE49-F238E27FC236}">
                <a16:creationId xmlns="" xmlns:a16="http://schemas.microsoft.com/office/drawing/2014/main" id="{6768DFCB-C086-41BE-A8D6-817C5124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576" y="5863499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4</a:t>
            </a:r>
          </a:p>
        </p:txBody>
      </p:sp>
      <p:pic>
        <p:nvPicPr>
          <p:cNvPr id="50" name="Whole Class">
            <a:extLst>
              <a:ext uri="{FF2B5EF4-FFF2-40B4-BE49-F238E27FC236}">
                <a16:creationId xmlns="" xmlns:a16="http://schemas.microsoft.com/office/drawing/2014/main" id="{61C7B00C-EE2B-49F8-95DC-1DD962B9B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13">
            <a:extLst>
              <a:ext uri="{FF2B5EF4-FFF2-40B4-BE49-F238E27FC236}">
                <a16:creationId xmlns="" xmlns:a16="http://schemas.microsoft.com/office/drawing/2014/main" id="{3136B787-4495-4F34-A42D-62EA780B3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404" y="3764733"/>
            <a:ext cx="713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-0.27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-0.272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2.22222E-6 -0.27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1" grpId="0" animBg="1"/>
      <p:bldP spid="31" grpId="1" animBg="1"/>
      <p:bldP spid="31" grpId="2" animBg="1"/>
      <p:bldP spid="33" grpId="0"/>
      <p:bldP spid="33" grpId="1"/>
      <p:bldP spid="33" grpId="2"/>
      <p:bldP spid="12" grpId="0" animBg="1"/>
      <p:bldP spid="69" grpId="0" animBg="1"/>
      <p:bldP spid="70" grpId="0"/>
      <p:bldP spid="70" grpId="1"/>
      <p:bldP spid="77" grpId="0"/>
      <p:bldP spid="77" grpId="1"/>
      <p:bldP spid="78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F4D6F6-2670-4918-967C-7EAF0DDA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28393" r="6678" b="37450"/>
          <a:stretch/>
        </p:blipFill>
        <p:spPr>
          <a:xfrm>
            <a:off x="740229" y="1515292"/>
            <a:ext cx="7663541" cy="1985554"/>
          </a:xfrm>
          <a:prstGeom prst="roundRect">
            <a:avLst>
              <a:gd name="adj" fmla="val 8343"/>
            </a:avLst>
          </a:prstGeom>
          <a:ln w="28575">
            <a:solidFill>
              <a:srgbClr val="4D2665"/>
            </a:solidFill>
          </a:ln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C73378-553F-48FB-8202-D2777F01B1AB}"/>
              </a:ext>
            </a:extLst>
          </p:cNvPr>
          <p:cNvSpPr txBox="1"/>
          <p:nvPr/>
        </p:nvSpPr>
        <p:spPr>
          <a:xfrm>
            <a:off x="723481" y="2854960"/>
            <a:ext cx="7686989" cy="451485"/>
          </a:xfrm>
          <a:prstGeom prst="roundRect">
            <a:avLst>
              <a:gd name="adj" fmla="val 31422"/>
            </a:avLst>
          </a:prstGeom>
          <a:solidFill>
            <a:srgbClr val="4D2665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  <a:sym typeface="Wingdings" pitchFamily="2" charset="2"/>
              </a:rPr>
              <a:t>Ben put in </a:t>
            </a:r>
            <a:r>
              <a:rPr lang="en-GB" altLang="en-US" b="1" dirty="0">
                <a:solidFill>
                  <a:schemeClr val="bg1"/>
                </a:solidFill>
                <a:sym typeface="Wingdings" pitchFamily="2" charset="2"/>
              </a:rPr>
              <a:t>6 fewer </a:t>
            </a:r>
            <a:r>
              <a:rPr lang="en-GB" altLang="en-US" dirty="0">
                <a:solidFill>
                  <a:schemeClr val="bg1"/>
                </a:solidFill>
                <a:sym typeface="Wingdings" pitchFamily="2" charset="2"/>
              </a:rPr>
              <a:t>puzzle pieces than Cho.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97577" y="1510060"/>
            <a:ext cx="2032665" cy="19879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25603" y="1558586"/>
            <a:ext cx="2394204" cy="19394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2228413" y="696913"/>
            <a:ext cx="468718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Difference Problems</a:t>
            </a:r>
            <a:endParaRPr lang="en-GB" sz="4000" b="1" dirty="0"/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95A0674F-6BE2-4033-A20F-CE333DCCD13B}"/>
              </a:ext>
            </a:extLst>
          </p:cNvPr>
          <p:cNvSpPr/>
          <p:nvPr/>
        </p:nvSpPr>
        <p:spPr>
          <a:xfrm>
            <a:off x="720816" y="4382809"/>
            <a:ext cx="7691664" cy="671569"/>
          </a:xfrm>
          <a:prstGeom prst="roundRect">
            <a:avLst>
              <a:gd name="adj" fmla="val 22501"/>
            </a:avLst>
          </a:prstGeom>
          <a:solidFill>
            <a:srgbClr val="4D2665"/>
          </a:solidFill>
          <a:ln w="28575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</a:rPr>
              <a:t>How many fewer pieces did Ben put in?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603549D-37D5-4A04-BC58-42E6B7934A5C}"/>
              </a:ext>
            </a:extLst>
          </p:cNvPr>
          <p:cNvSpPr txBox="1"/>
          <p:nvPr/>
        </p:nvSpPr>
        <p:spPr>
          <a:xfrm>
            <a:off x="744583" y="5149223"/>
            <a:ext cx="758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ym typeface="Wingdings" pitchFamily="2" charset="2"/>
              </a:rPr>
              <a:t>Use bar models or number lines to find the difference.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EF6F4D7-79C0-4AC7-951C-1A873D6123A3}"/>
              </a:ext>
            </a:extLst>
          </p:cNvPr>
          <p:cNvGrpSpPr/>
          <p:nvPr/>
        </p:nvGrpSpPr>
        <p:grpSpPr>
          <a:xfrm>
            <a:off x="686972" y="3378924"/>
            <a:ext cx="7720150" cy="1158240"/>
            <a:chOff x="727165" y="3422469"/>
            <a:chExt cx="7720150" cy="115824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5A97AD8-FC43-4C7F-90E5-DB5C3B5EF89B}"/>
                </a:ext>
              </a:extLst>
            </p:cNvPr>
            <p:cNvSpPr txBox="1"/>
            <p:nvPr/>
          </p:nvSpPr>
          <p:spPr>
            <a:xfrm>
              <a:off x="727165" y="3613946"/>
              <a:ext cx="7354389" cy="740093"/>
            </a:xfrm>
            <a:prstGeom prst="roundRect">
              <a:avLst>
                <a:gd name="adj" fmla="val 22756"/>
              </a:avLst>
            </a:prstGeom>
            <a:solidFill>
              <a:schemeClr val="bg1"/>
            </a:solidFill>
            <a:ln w="28575">
              <a:solidFill>
                <a:srgbClr val="4D2665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Cho and Ben completed a jigsaw puzzle. </a:t>
              </a: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Cho put 34 pieces in. Ben put 28 pieces in. 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69B782A-9F4E-4C66-A446-81A478129E30}"/>
                </a:ext>
              </a:extLst>
            </p:cNvPr>
            <p:cNvSpPr/>
            <p:nvPr/>
          </p:nvSpPr>
          <p:spPr>
            <a:xfrm>
              <a:off x="7289075" y="3422469"/>
              <a:ext cx="1158240" cy="1158240"/>
            </a:xfrm>
            <a:prstGeom prst="ellipse">
              <a:avLst/>
            </a:prstGeom>
            <a:solidFill>
              <a:srgbClr val="BC85BE"/>
            </a:solidFill>
            <a:ln w="28575">
              <a:solidFill>
                <a:srgbClr val="4D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F10A542-3CB1-4396-9994-CF76DF356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37898">
              <a:off x="7427373" y="3615601"/>
              <a:ext cx="959418" cy="74828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9D7651-53A8-406F-84E6-911927BF5E6C}"/>
              </a:ext>
            </a:extLst>
          </p:cNvPr>
          <p:cNvGrpSpPr/>
          <p:nvPr/>
        </p:nvGrpSpPr>
        <p:grpSpPr>
          <a:xfrm>
            <a:off x="713433" y="3778179"/>
            <a:ext cx="7697037" cy="1376625"/>
            <a:chOff x="713433" y="3577213"/>
            <a:chExt cx="7697037" cy="13766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B21D60F9-E276-40B6-A4E8-F8EE526CBE3E}"/>
                </a:ext>
              </a:extLst>
            </p:cNvPr>
            <p:cNvSpPr/>
            <p:nvPr/>
          </p:nvSpPr>
          <p:spPr>
            <a:xfrm>
              <a:off x="713433" y="3577213"/>
              <a:ext cx="7697037" cy="13766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D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 28">
              <a:extLst>
                <a:ext uri="{FF2B5EF4-FFF2-40B4-BE49-F238E27FC236}">
                  <a16:creationId xmlns="" xmlns:a16="http://schemas.microsoft.com/office/drawing/2014/main" id="{B7A5632C-B3A3-4516-9F2D-BF5A98A8E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988" y="4149272"/>
              <a:ext cx="6424613" cy="649288"/>
              <a:chOff x="2554688" y="4221432"/>
              <a:chExt cx="6425232" cy="64967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C57CE9D-7E51-4E3D-A631-959B4C9EC07E}"/>
                  </a:ext>
                </a:extLst>
              </p:cNvPr>
              <p:cNvCxnSpPr/>
              <p:nvPr/>
            </p:nvCxnSpPr>
            <p:spPr>
              <a:xfrm>
                <a:off x="2718217" y="4871103"/>
                <a:ext cx="60394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18BDCA51-AFA0-48CB-87FC-1C3F2CE77F62}"/>
                  </a:ext>
                </a:extLst>
              </p:cNvPr>
              <p:cNvCxnSpPr/>
              <p:nvPr/>
            </p:nvCxnSpPr>
            <p:spPr>
              <a:xfrm>
                <a:off x="272615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B7119414-5049-4E41-ABE9-39DB89DDD045}"/>
                  </a:ext>
                </a:extLst>
              </p:cNvPr>
              <p:cNvCxnSpPr/>
              <p:nvPr/>
            </p:nvCxnSpPr>
            <p:spPr>
              <a:xfrm>
                <a:off x="3394557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04430EB1-7CF1-4505-BA11-E01913C9114E}"/>
                  </a:ext>
                </a:extLst>
              </p:cNvPr>
              <p:cNvCxnSpPr/>
              <p:nvPr/>
            </p:nvCxnSpPr>
            <p:spPr>
              <a:xfrm>
                <a:off x="4061371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F487B8A0-8B61-480E-AC12-9E339AC4E587}"/>
                  </a:ext>
                </a:extLst>
              </p:cNvPr>
              <p:cNvCxnSpPr/>
              <p:nvPr/>
            </p:nvCxnSpPr>
            <p:spPr>
              <a:xfrm>
                <a:off x="4729773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5BB963B9-3495-43E7-AA6B-F08559D86558}"/>
                  </a:ext>
                </a:extLst>
              </p:cNvPr>
              <p:cNvCxnSpPr/>
              <p:nvPr/>
            </p:nvCxnSpPr>
            <p:spPr>
              <a:xfrm>
                <a:off x="539817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BD189AB6-9229-4928-8174-C1A48132420C}"/>
                  </a:ext>
                </a:extLst>
              </p:cNvPr>
              <p:cNvCxnSpPr/>
              <p:nvPr/>
            </p:nvCxnSpPr>
            <p:spPr>
              <a:xfrm>
                <a:off x="6064989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36">
                <a:extLst>
                  <a:ext uri="{FF2B5EF4-FFF2-40B4-BE49-F238E27FC236}">
                    <a16:creationId xmlns="" xmlns:a16="http://schemas.microsoft.com/office/drawing/2014/main" id="{CF9FD3EA-609D-4172-A629-B2DBE5E1F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688" y="4221432"/>
                <a:ext cx="455618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="" xmlns:a16="http://schemas.microsoft.com/office/drawing/2014/main" id="{6E0EE6F7-30A0-4946-8492-5E0198D7D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5334" y="4223165"/>
                <a:ext cx="457220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6" name="Rectangle 38">
                <a:extLst>
                  <a:ext uri="{FF2B5EF4-FFF2-40B4-BE49-F238E27FC236}">
                    <a16:creationId xmlns="" xmlns:a16="http://schemas.microsoft.com/office/drawing/2014/main" id="{D6C7968F-8DEC-4E02-997B-36BF3DA37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319" y="4224898"/>
                <a:ext cx="442793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7" name="Rectangle 39">
                <a:extLst>
                  <a:ext uri="{FF2B5EF4-FFF2-40B4-BE49-F238E27FC236}">
                    <a16:creationId xmlns="" xmlns:a16="http://schemas.microsoft.com/office/drawing/2014/main" id="{BE191204-375F-46CE-B6F2-968854061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4356" y="4226631"/>
                <a:ext cx="466839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8" name="Rectangle 40">
                <a:extLst>
                  <a:ext uri="{FF2B5EF4-FFF2-40B4-BE49-F238E27FC236}">
                    <a16:creationId xmlns="" xmlns:a16="http://schemas.microsoft.com/office/drawing/2014/main" id="{A12C87FC-6A9C-47B0-BAE7-9B337E284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76" y="4228364"/>
                <a:ext cx="458824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="" xmlns:a16="http://schemas.microsoft.com/office/drawing/2014/main" id="{0FE8F88B-73B6-4012-9445-A922BFC10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082" y="4230097"/>
                <a:ext cx="479673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B8BFC82E-4EAA-42EF-A0DB-EF8C52AB62AC}"/>
                  </a:ext>
                </a:extLst>
              </p:cNvPr>
              <p:cNvCxnSpPr/>
              <p:nvPr/>
            </p:nvCxnSpPr>
            <p:spPr>
              <a:xfrm>
                <a:off x="6733391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B4ECEAF5-6027-45D5-AF75-AE24BD89041D}"/>
                  </a:ext>
                </a:extLst>
              </p:cNvPr>
              <p:cNvCxnSpPr/>
              <p:nvPr/>
            </p:nvCxnSpPr>
            <p:spPr>
              <a:xfrm>
                <a:off x="740020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100305FE-B45A-475B-86F7-E659178CC3E5}"/>
                  </a:ext>
                </a:extLst>
              </p:cNvPr>
              <p:cNvCxnSpPr/>
              <p:nvPr/>
            </p:nvCxnSpPr>
            <p:spPr>
              <a:xfrm>
                <a:off x="8068607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5B49E9A6-734E-4CEF-A701-507739A88B4F}"/>
                  </a:ext>
                </a:extLst>
              </p:cNvPr>
              <p:cNvCxnSpPr/>
              <p:nvPr/>
            </p:nvCxnSpPr>
            <p:spPr>
              <a:xfrm>
                <a:off x="8737009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46">
                <a:extLst>
                  <a:ext uri="{FF2B5EF4-FFF2-40B4-BE49-F238E27FC236}">
                    <a16:creationId xmlns="" xmlns:a16="http://schemas.microsoft.com/office/drawing/2014/main" id="{19928312-C999-48D8-80A7-D3D03F9D6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8504" y="4238580"/>
                <a:ext cx="417149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7" name="Rectangle 47">
                <a:extLst>
                  <a:ext uri="{FF2B5EF4-FFF2-40B4-BE49-F238E27FC236}">
                    <a16:creationId xmlns="" xmlns:a16="http://schemas.microsoft.com/office/drawing/2014/main" id="{EF8F801C-A658-4780-8154-161286C70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7447" y="4247063"/>
                <a:ext cx="449205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8" name="Rectangle 48">
                <a:extLst>
                  <a:ext uri="{FF2B5EF4-FFF2-40B4-BE49-F238E27FC236}">
                    <a16:creationId xmlns="" xmlns:a16="http://schemas.microsoft.com/office/drawing/2014/main" id="{B2654D16-1439-43B3-B217-2943A1BF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5849" y="4238454"/>
                <a:ext cx="449212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9" name="Rectangle 49">
                <a:extLst>
                  <a:ext uri="{FF2B5EF4-FFF2-40B4-BE49-F238E27FC236}">
                    <a16:creationId xmlns="" xmlns:a16="http://schemas.microsoft.com/office/drawing/2014/main" id="{DF7C9D1F-2E4A-4211-B97E-B05925E05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6279" y="4238391"/>
                <a:ext cx="463641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D6113E0-EC2B-4F90-888D-B0EFA8863306}"/>
              </a:ext>
            </a:extLst>
          </p:cNvPr>
          <p:cNvSpPr/>
          <p:nvPr/>
        </p:nvSpPr>
        <p:spPr>
          <a:xfrm>
            <a:off x="3389357" y="4310738"/>
            <a:ext cx="472273" cy="47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3490183-DEE4-496C-A667-26E0C35EF443}"/>
              </a:ext>
            </a:extLst>
          </p:cNvPr>
          <p:cNvSpPr/>
          <p:nvPr/>
        </p:nvSpPr>
        <p:spPr>
          <a:xfrm>
            <a:off x="7389215" y="4310738"/>
            <a:ext cx="472273" cy="47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3A686DD-FF9C-4A3E-A686-59A9B72143C8}"/>
              </a:ext>
            </a:extLst>
          </p:cNvPr>
          <p:cNvCxnSpPr>
            <a:cxnSpLocks/>
          </p:cNvCxnSpPr>
          <p:nvPr/>
        </p:nvCxnSpPr>
        <p:spPr>
          <a:xfrm>
            <a:off x="3914078" y="4391124"/>
            <a:ext cx="343457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13">
            <a:extLst>
              <a:ext uri="{FF2B5EF4-FFF2-40B4-BE49-F238E27FC236}">
                <a16:creationId xmlns="" xmlns:a16="http://schemas.microsoft.com/office/drawing/2014/main" id="{A686D048-5112-4676-9E99-C197B664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632" y="3744615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7D5DD1F-0165-4A21-B347-D455040F83E9}"/>
              </a:ext>
            </a:extLst>
          </p:cNvPr>
          <p:cNvGrpSpPr/>
          <p:nvPr/>
        </p:nvGrpSpPr>
        <p:grpSpPr>
          <a:xfrm>
            <a:off x="805852" y="5110145"/>
            <a:ext cx="7543800" cy="1104728"/>
            <a:chOff x="805852" y="3562699"/>
            <a:chExt cx="7543800" cy="1104728"/>
          </a:xfrm>
        </p:grpSpPr>
        <p:sp>
          <p:nvSpPr>
            <p:cNvPr id="72" name="Right Brace 71">
              <a:extLst>
                <a:ext uri="{FF2B5EF4-FFF2-40B4-BE49-F238E27FC236}">
                  <a16:creationId xmlns="" xmlns:a16="http://schemas.microsoft.com/office/drawing/2014/main" id="{22D72B80-A725-47E1-9754-7D02E7B2BB46}"/>
                </a:ext>
              </a:extLst>
            </p:cNvPr>
            <p:cNvSpPr/>
            <p:nvPr/>
          </p:nvSpPr>
          <p:spPr>
            <a:xfrm rot="5400000">
              <a:off x="7480549" y="3527419"/>
              <a:ext cx="130127" cy="1551073"/>
            </a:xfrm>
            <a:prstGeom prst="rightBrace">
              <a:avLst>
                <a:gd name="adj1" fmla="val 461366"/>
                <a:gd name="adj2" fmla="val 49782"/>
              </a:avLst>
            </a:prstGeom>
            <a:ln w="38100">
              <a:solidFill>
                <a:srgbClr val="7A11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="" xmlns:a16="http://schemas.microsoft.com/office/drawing/2014/main" id="{AD5AAE9A-EB33-4261-B82A-DABC24C4AFB2}"/>
                </a:ext>
              </a:extLst>
            </p:cNvPr>
            <p:cNvSpPr/>
            <p:nvPr/>
          </p:nvSpPr>
          <p:spPr>
            <a:xfrm>
              <a:off x="805852" y="3680460"/>
              <a:ext cx="7543800" cy="507306"/>
            </a:xfrm>
            <a:prstGeom prst="roundRect">
              <a:avLst>
                <a:gd name="adj" fmla="val 0"/>
              </a:avLst>
            </a:prstGeom>
            <a:solidFill>
              <a:srgbClr val="ADD3D7"/>
            </a:solidFill>
            <a:ln w="19050">
              <a:solidFill>
                <a:srgbClr val="266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="" xmlns:a16="http://schemas.microsoft.com/office/drawing/2014/main" id="{86710A2B-8A18-4945-9D7C-00B15FD1CA28}"/>
                </a:ext>
              </a:extLst>
            </p:cNvPr>
            <p:cNvSpPr/>
            <p:nvPr/>
          </p:nvSpPr>
          <p:spPr>
            <a:xfrm>
              <a:off x="805852" y="4183553"/>
              <a:ext cx="5876302" cy="4798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113">
              <a:extLst>
                <a:ext uri="{FF2B5EF4-FFF2-40B4-BE49-F238E27FC236}">
                  <a16:creationId xmlns="" xmlns:a16="http://schemas.microsoft.com/office/drawing/2014/main" id="{0C8B32BF-D171-4A70-A515-1DC7DC999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421" y="3562699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34</a:t>
              </a:r>
            </a:p>
          </p:txBody>
        </p:sp>
        <p:sp>
          <p:nvSpPr>
            <p:cNvPr id="76" name="TextBox 113">
              <a:extLst>
                <a:ext uri="{FF2B5EF4-FFF2-40B4-BE49-F238E27FC236}">
                  <a16:creationId xmlns="" xmlns:a16="http://schemas.microsoft.com/office/drawing/2014/main" id="{47313E37-450D-4C0F-BF27-3A7A44E2E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217" y="408265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28</a:t>
              </a:r>
            </a:p>
          </p:txBody>
        </p:sp>
      </p:grpSp>
      <p:sp>
        <p:nvSpPr>
          <p:cNvPr id="77" name="TextBox 113">
            <a:extLst>
              <a:ext uri="{FF2B5EF4-FFF2-40B4-BE49-F238E27FC236}">
                <a16:creationId xmlns="" xmlns:a16="http://schemas.microsoft.com/office/drawing/2014/main" id="{43465805-CA37-4610-89C3-47A1D59F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186" y="5897413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sp>
        <p:nvSpPr>
          <p:cNvPr id="78" name="TextBox 113">
            <a:extLst>
              <a:ext uri="{FF2B5EF4-FFF2-40B4-BE49-F238E27FC236}">
                <a16:creationId xmlns="" xmlns:a16="http://schemas.microsoft.com/office/drawing/2014/main" id="{6768DFCB-C086-41BE-A8D6-817C5124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38" y="5907461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  <p:pic>
        <p:nvPicPr>
          <p:cNvPr id="50" name="Whole Class">
            <a:extLst>
              <a:ext uri="{FF2B5EF4-FFF2-40B4-BE49-F238E27FC236}">
                <a16:creationId xmlns="" xmlns:a16="http://schemas.microsoft.com/office/drawing/2014/main" id="{5A668D1E-03C3-40E7-9D70-5DBFF970C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13">
            <a:extLst>
              <a:ext uri="{FF2B5EF4-FFF2-40B4-BE49-F238E27FC236}">
                <a16:creationId xmlns="" xmlns:a16="http://schemas.microsoft.com/office/drawing/2014/main" id="{0DDA30F4-8D7E-453D-8EB4-DDDFB88F0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366" y="3765153"/>
            <a:ext cx="590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966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-0.27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-0.272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2.22222E-6 -0.27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1" grpId="0" animBg="1"/>
      <p:bldP spid="31" grpId="1" animBg="1"/>
      <p:bldP spid="31" grpId="2" animBg="1"/>
      <p:bldP spid="33" grpId="0"/>
      <p:bldP spid="33" grpId="1"/>
      <p:bldP spid="33" grpId="2"/>
      <p:bldP spid="12" grpId="0" animBg="1"/>
      <p:bldP spid="69" grpId="0" animBg="1"/>
      <p:bldP spid="70" grpId="0"/>
      <p:bldP spid="70" grpId="1"/>
      <p:bldP spid="77" grpId="0"/>
      <p:bldP spid="77" grpId="1"/>
      <p:bldP spid="78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F4D6F6-2670-4918-967C-7EAF0DDAE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5" b="35345"/>
          <a:stretch/>
        </p:blipFill>
        <p:spPr>
          <a:xfrm>
            <a:off x="740229" y="1515292"/>
            <a:ext cx="7663541" cy="1985554"/>
          </a:xfrm>
          <a:prstGeom prst="roundRect">
            <a:avLst>
              <a:gd name="adj" fmla="val 8343"/>
            </a:avLst>
          </a:prstGeom>
          <a:ln w="28575">
            <a:solidFill>
              <a:srgbClr val="4D2665"/>
            </a:solidFill>
          </a:ln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C73378-553F-48FB-8202-D2777F01B1AB}"/>
              </a:ext>
            </a:extLst>
          </p:cNvPr>
          <p:cNvSpPr txBox="1"/>
          <p:nvPr/>
        </p:nvSpPr>
        <p:spPr>
          <a:xfrm>
            <a:off x="723481" y="2163584"/>
            <a:ext cx="7686989" cy="451485"/>
          </a:xfrm>
          <a:prstGeom prst="roundRect">
            <a:avLst>
              <a:gd name="adj" fmla="val 31422"/>
            </a:avLst>
          </a:prstGeom>
          <a:solidFill>
            <a:srgbClr val="4D2665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</a:rPr>
              <a:t>The </a:t>
            </a:r>
            <a:r>
              <a:rPr lang="en-GB" altLang="en-US" b="1" dirty="0">
                <a:solidFill>
                  <a:schemeClr val="bg1"/>
                </a:solidFill>
              </a:rPr>
              <a:t>differenc</a:t>
            </a:r>
            <a:r>
              <a:rPr lang="en-GB" altLang="en-US" dirty="0">
                <a:solidFill>
                  <a:schemeClr val="bg1"/>
                </a:solidFill>
              </a:rPr>
              <a:t>e between 26 and 32 is </a:t>
            </a:r>
            <a:r>
              <a:rPr lang="en-GB" altLang="en-US" b="1" dirty="0">
                <a:solidFill>
                  <a:schemeClr val="bg1"/>
                </a:solidFill>
              </a:rPr>
              <a:t>6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29A323E-9FF5-4D65-A1F0-ABD9D891A7F9}"/>
              </a:ext>
            </a:extLst>
          </p:cNvPr>
          <p:cNvSpPr txBox="1"/>
          <p:nvPr/>
        </p:nvSpPr>
        <p:spPr>
          <a:xfrm>
            <a:off x="723481" y="2721145"/>
            <a:ext cx="7686989" cy="451485"/>
          </a:xfrm>
          <a:prstGeom prst="roundRect">
            <a:avLst>
              <a:gd name="adj" fmla="val 31422"/>
            </a:avLst>
          </a:prstGeom>
          <a:solidFill>
            <a:srgbClr val="4D2665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The </a:t>
            </a:r>
            <a:r>
              <a:rPr lang="en-GB" altLang="en-US" b="1" dirty="0">
                <a:solidFill>
                  <a:schemeClr val="bg1"/>
                </a:solidFill>
              </a:rPr>
              <a:t>difference</a:t>
            </a:r>
            <a:r>
              <a:rPr lang="en-GB" altLang="en-US" dirty="0">
                <a:solidFill>
                  <a:schemeClr val="bg1"/>
                </a:solidFill>
              </a:rPr>
              <a:t> between 32 and 26 is </a:t>
            </a:r>
            <a:r>
              <a:rPr lang="en-GB" altLang="en-US" b="1" dirty="0">
                <a:solidFill>
                  <a:schemeClr val="bg1"/>
                </a:solidFill>
              </a:rPr>
              <a:t>6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97577" y="1510060"/>
            <a:ext cx="2032665" cy="198796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25603" y="1558586"/>
            <a:ext cx="2394204" cy="1939441"/>
          </a:xfrm>
          <a:prstGeom prst="rect">
            <a:avLst/>
          </a:prstGeom>
        </p:spPr>
      </p:pic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95A0674F-6BE2-4033-A20F-CE333DCCD13B}"/>
              </a:ext>
            </a:extLst>
          </p:cNvPr>
          <p:cNvSpPr/>
          <p:nvPr/>
        </p:nvSpPr>
        <p:spPr>
          <a:xfrm>
            <a:off x="720816" y="4382809"/>
            <a:ext cx="7691664" cy="671569"/>
          </a:xfrm>
          <a:prstGeom prst="roundRect">
            <a:avLst>
              <a:gd name="adj" fmla="val 22501"/>
            </a:avLst>
          </a:prstGeom>
          <a:solidFill>
            <a:srgbClr val="4D2665"/>
          </a:solidFill>
          <a:ln w="28575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dirty="0">
                <a:solidFill>
                  <a:schemeClr val="bg1"/>
                </a:solidFill>
              </a:rPr>
              <a:t>What can you tell us about the difference?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603549D-37D5-4A04-BC58-42E6B7934A5C}"/>
              </a:ext>
            </a:extLst>
          </p:cNvPr>
          <p:cNvSpPr txBox="1"/>
          <p:nvPr/>
        </p:nvSpPr>
        <p:spPr>
          <a:xfrm>
            <a:off x="744583" y="5149223"/>
            <a:ext cx="758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ym typeface="Wingdings" pitchFamily="2" charset="2"/>
              </a:rPr>
              <a:t>Use bar models or number lines to find the difference.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EF6F4D7-79C0-4AC7-951C-1A873D6123A3}"/>
              </a:ext>
            </a:extLst>
          </p:cNvPr>
          <p:cNvGrpSpPr/>
          <p:nvPr/>
        </p:nvGrpSpPr>
        <p:grpSpPr>
          <a:xfrm>
            <a:off x="686972" y="3378924"/>
            <a:ext cx="7720150" cy="1158240"/>
            <a:chOff x="727165" y="3422469"/>
            <a:chExt cx="7720150" cy="115824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5A97AD8-FC43-4C7F-90E5-DB5C3B5EF89B}"/>
                </a:ext>
              </a:extLst>
            </p:cNvPr>
            <p:cNvSpPr txBox="1"/>
            <p:nvPr/>
          </p:nvSpPr>
          <p:spPr>
            <a:xfrm>
              <a:off x="727165" y="3613946"/>
              <a:ext cx="7354389" cy="740093"/>
            </a:xfrm>
            <a:prstGeom prst="roundRect">
              <a:avLst>
                <a:gd name="adj" fmla="val 22756"/>
              </a:avLst>
            </a:prstGeom>
            <a:solidFill>
              <a:schemeClr val="bg1"/>
            </a:solidFill>
            <a:ln w="28575">
              <a:solidFill>
                <a:srgbClr val="4D2665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Cho and Ben raced to the tree. </a:t>
              </a:r>
            </a:p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chemeClr val="tx1"/>
                  </a:solidFill>
                </a:rPr>
                <a:t>Cho took 32 seconds and Ben took 26 seconds.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69B782A-9F4E-4C66-A446-81A478129E30}"/>
                </a:ext>
              </a:extLst>
            </p:cNvPr>
            <p:cNvSpPr/>
            <p:nvPr/>
          </p:nvSpPr>
          <p:spPr>
            <a:xfrm>
              <a:off x="7289075" y="3422469"/>
              <a:ext cx="1158240" cy="1158240"/>
            </a:xfrm>
            <a:prstGeom prst="ellipse">
              <a:avLst/>
            </a:prstGeom>
            <a:solidFill>
              <a:srgbClr val="BC85BE"/>
            </a:solidFill>
            <a:ln w="28575">
              <a:solidFill>
                <a:srgbClr val="4D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0F10A542-3CB1-4396-9994-CF76DF356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37898">
              <a:off x="7402089" y="3615601"/>
              <a:ext cx="898473" cy="74828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9D7651-53A8-406F-84E6-911927BF5E6C}"/>
              </a:ext>
            </a:extLst>
          </p:cNvPr>
          <p:cNvGrpSpPr/>
          <p:nvPr/>
        </p:nvGrpSpPr>
        <p:grpSpPr>
          <a:xfrm>
            <a:off x="713433" y="3778179"/>
            <a:ext cx="7697037" cy="1376625"/>
            <a:chOff x="713433" y="3577213"/>
            <a:chExt cx="7697037" cy="13766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B21D60F9-E276-40B6-A4E8-F8EE526CBE3E}"/>
                </a:ext>
              </a:extLst>
            </p:cNvPr>
            <p:cNvSpPr/>
            <p:nvPr/>
          </p:nvSpPr>
          <p:spPr>
            <a:xfrm>
              <a:off x="713433" y="3577213"/>
              <a:ext cx="7697037" cy="13766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D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6" name="Group 28">
              <a:extLst>
                <a:ext uri="{FF2B5EF4-FFF2-40B4-BE49-F238E27FC236}">
                  <a16:creationId xmlns="" xmlns:a16="http://schemas.microsoft.com/office/drawing/2014/main" id="{B7A5632C-B3A3-4516-9F2D-BF5A98A8E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988" y="4149272"/>
              <a:ext cx="6424613" cy="649288"/>
              <a:chOff x="2554688" y="4221432"/>
              <a:chExt cx="6425232" cy="64967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C57CE9D-7E51-4E3D-A631-959B4C9EC07E}"/>
                  </a:ext>
                </a:extLst>
              </p:cNvPr>
              <p:cNvCxnSpPr/>
              <p:nvPr/>
            </p:nvCxnSpPr>
            <p:spPr>
              <a:xfrm>
                <a:off x="2718217" y="4871103"/>
                <a:ext cx="60394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18BDCA51-AFA0-48CB-87FC-1C3F2CE77F62}"/>
                  </a:ext>
                </a:extLst>
              </p:cNvPr>
              <p:cNvCxnSpPr/>
              <p:nvPr/>
            </p:nvCxnSpPr>
            <p:spPr>
              <a:xfrm>
                <a:off x="272615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B7119414-5049-4E41-ABE9-39DB89DDD045}"/>
                  </a:ext>
                </a:extLst>
              </p:cNvPr>
              <p:cNvCxnSpPr/>
              <p:nvPr/>
            </p:nvCxnSpPr>
            <p:spPr>
              <a:xfrm>
                <a:off x="3394557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04430EB1-7CF1-4505-BA11-E01913C9114E}"/>
                  </a:ext>
                </a:extLst>
              </p:cNvPr>
              <p:cNvCxnSpPr/>
              <p:nvPr/>
            </p:nvCxnSpPr>
            <p:spPr>
              <a:xfrm>
                <a:off x="4061371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F487B8A0-8B61-480E-AC12-9E339AC4E587}"/>
                  </a:ext>
                </a:extLst>
              </p:cNvPr>
              <p:cNvCxnSpPr/>
              <p:nvPr/>
            </p:nvCxnSpPr>
            <p:spPr>
              <a:xfrm>
                <a:off x="4729773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5BB963B9-3495-43E7-AA6B-F08559D86558}"/>
                  </a:ext>
                </a:extLst>
              </p:cNvPr>
              <p:cNvCxnSpPr/>
              <p:nvPr/>
            </p:nvCxnSpPr>
            <p:spPr>
              <a:xfrm>
                <a:off x="539817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BD189AB6-9229-4928-8174-C1A48132420C}"/>
                  </a:ext>
                </a:extLst>
              </p:cNvPr>
              <p:cNvCxnSpPr/>
              <p:nvPr/>
            </p:nvCxnSpPr>
            <p:spPr>
              <a:xfrm>
                <a:off x="6064989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36">
                <a:extLst>
                  <a:ext uri="{FF2B5EF4-FFF2-40B4-BE49-F238E27FC236}">
                    <a16:creationId xmlns="" xmlns:a16="http://schemas.microsoft.com/office/drawing/2014/main" id="{CF9FD3EA-609D-4172-A629-B2DBE5E1F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688" y="4221432"/>
                <a:ext cx="455618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37">
                <a:extLst>
                  <a:ext uri="{FF2B5EF4-FFF2-40B4-BE49-F238E27FC236}">
                    <a16:creationId xmlns="" xmlns:a16="http://schemas.microsoft.com/office/drawing/2014/main" id="{6E0EE6F7-30A0-4946-8492-5E0198D7D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5334" y="4223165"/>
                <a:ext cx="457220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6" name="Rectangle 38">
                <a:extLst>
                  <a:ext uri="{FF2B5EF4-FFF2-40B4-BE49-F238E27FC236}">
                    <a16:creationId xmlns="" xmlns:a16="http://schemas.microsoft.com/office/drawing/2014/main" id="{D6C7968F-8DEC-4E02-997B-36BF3DA37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319" y="4224898"/>
                <a:ext cx="442793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7" name="Rectangle 39">
                <a:extLst>
                  <a:ext uri="{FF2B5EF4-FFF2-40B4-BE49-F238E27FC236}">
                    <a16:creationId xmlns="" xmlns:a16="http://schemas.microsoft.com/office/drawing/2014/main" id="{BE191204-375F-46CE-B6F2-968854061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4356" y="4226631"/>
                <a:ext cx="466839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8" name="Rectangle 40">
                <a:extLst>
                  <a:ext uri="{FF2B5EF4-FFF2-40B4-BE49-F238E27FC236}">
                    <a16:creationId xmlns="" xmlns:a16="http://schemas.microsoft.com/office/drawing/2014/main" id="{A12C87FC-6A9C-47B0-BAE7-9B337E284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76" y="4228364"/>
                <a:ext cx="458824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="" xmlns:a16="http://schemas.microsoft.com/office/drawing/2014/main" id="{0FE8F88B-73B6-4012-9445-A922BFC10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082" y="4230097"/>
                <a:ext cx="479673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B8BFC82E-4EAA-42EF-A0DB-EF8C52AB62AC}"/>
                  </a:ext>
                </a:extLst>
              </p:cNvPr>
              <p:cNvCxnSpPr/>
              <p:nvPr/>
            </p:nvCxnSpPr>
            <p:spPr>
              <a:xfrm>
                <a:off x="6733391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B4ECEAF5-6027-45D5-AF75-AE24BD89041D}"/>
                  </a:ext>
                </a:extLst>
              </p:cNvPr>
              <p:cNvCxnSpPr/>
              <p:nvPr/>
            </p:nvCxnSpPr>
            <p:spPr>
              <a:xfrm>
                <a:off x="7400205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100305FE-B45A-475B-86F7-E659178CC3E5}"/>
                  </a:ext>
                </a:extLst>
              </p:cNvPr>
              <p:cNvCxnSpPr/>
              <p:nvPr/>
            </p:nvCxnSpPr>
            <p:spPr>
              <a:xfrm>
                <a:off x="8068607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5B49E9A6-734E-4CEF-A701-507739A88B4F}"/>
                  </a:ext>
                </a:extLst>
              </p:cNvPr>
              <p:cNvCxnSpPr/>
              <p:nvPr/>
            </p:nvCxnSpPr>
            <p:spPr>
              <a:xfrm>
                <a:off x="8737009" y="4618541"/>
                <a:ext cx="0" cy="2477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46">
                <a:extLst>
                  <a:ext uri="{FF2B5EF4-FFF2-40B4-BE49-F238E27FC236}">
                    <a16:creationId xmlns="" xmlns:a16="http://schemas.microsoft.com/office/drawing/2014/main" id="{19928312-C999-48D8-80A7-D3D03F9D6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8504" y="4238580"/>
                <a:ext cx="417149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7" name="Rectangle 47">
                <a:extLst>
                  <a:ext uri="{FF2B5EF4-FFF2-40B4-BE49-F238E27FC236}">
                    <a16:creationId xmlns="" xmlns:a16="http://schemas.microsoft.com/office/drawing/2014/main" id="{EF8F801C-A658-4780-8154-161286C70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7447" y="4247063"/>
                <a:ext cx="449205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8" name="Rectangle 48">
                <a:extLst>
                  <a:ext uri="{FF2B5EF4-FFF2-40B4-BE49-F238E27FC236}">
                    <a16:creationId xmlns="" xmlns:a16="http://schemas.microsoft.com/office/drawing/2014/main" id="{B2654D16-1439-43B3-B217-2943A1BFB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5849" y="4238454"/>
                <a:ext cx="449212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9" name="Rectangle 49">
                <a:extLst>
                  <a:ext uri="{FF2B5EF4-FFF2-40B4-BE49-F238E27FC236}">
                    <a16:creationId xmlns="" xmlns:a16="http://schemas.microsoft.com/office/drawing/2014/main" id="{DF7C9D1F-2E4A-4211-B97E-B05925E05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6279" y="4238391"/>
                <a:ext cx="463641" cy="400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3</a:t>
                </a:r>
                <a:r>
                  <a:rPr lang="en-GB" alt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D6113E0-EC2B-4F90-888D-B0EFA8863306}"/>
              </a:ext>
            </a:extLst>
          </p:cNvPr>
          <p:cNvSpPr/>
          <p:nvPr/>
        </p:nvSpPr>
        <p:spPr>
          <a:xfrm>
            <a:off x="2062362" y="4310738"/>
            <a:ext cx="472273" cy="47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3490183-DEE4-496C-A667-26E0C35EF443}"/>
              </a:ext>
            </a:extLst>
          </p:cNvPr>
          <p:cNvSpPr/>
          <p:nvPr/>
        </p:nvSpPr>
        <p:spPr>
          <a:xfrm>
            <a:off x="6062220" y="4310738"/>
            <a:ext cx="472273" cy="4722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3A686DD-FF9C-4A3E-A686-59A9B72143C8}"/>
              </a:ext>
            </a:extLst>
          </p:cNvPr>
          <p:cNvCxnSpPr>
            <a:cxnSpLocks/>
          </p:cNvCxnSpPr>
          <p:nvPr/>
        </p:nvCxnSpPr>
        <p:spPr>
          <a:xfrm>
            <a:off x="2587083" y="4391124"/>
            <a:ext cx="343457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13">
            <a:extLst>
              <a:ext uri="{FF2B5EF4-FFF2-40B4-BE49-F238E27FC236}">
                <a16:creationId xmlns="" xmlns:a16="http://schemas.microsoft.com/office/drawing/2014/main" id="{A686D048-5112-4676-9E99-C197B664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37" y="3744615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7D5DD1F-0165-4A21-B347-D455040F83E9}"/>
              </a:ext>
            </a:extLst>
          </p:cNvPr>
          <p:cNvGrpSpPr/>
          <p:nvPr/>
        </p:nvGrpSpPr>
        <p:grpSpPr>
          <a:xfrm>
            <a:off x="805852" y="5110145"/>
            <a:ext cx="7543800" cy="1104728"/>
            <a:chOff x="805852" y="3562699"/>
            <a:chExt cx="7543800" cy="1104728"/>
          </a:xfrm>
        </p:grpSpPr>
        <p:sp>
          <p:nvSpPr>
            <p:cNvPr id="72" name="Right Brace 71">
              <a:extLst>
                <a:ext uri="{FF2B5EF4-FFF2-40B4-BE49-F238E27FC236}">
                  <a16:creationId xmlns="" xmlns:a16="http://schemas.microsoft.com/office/drawing/2014/main" id="{22D72B80-A725-47E1-9754-7D02E7B2BB46}"/>
                </a:ext>
              </a:extLst>
            </p:cNvPr>
            <p:cNvSpPr/>
            <p:nvPr/>
          </p:nvSpPr>
          <p:spPr>
            <a:xfrm rot="5400000">
              <a:off x="7621227" y="3668096"/>
              <a:ext cx="103750" cy="1296096"/>
            </a:xfrm>
            <a:prstGeom prst="rightBrace">
              <a:avLst>
                <a:gd name="adj1" fmla="val 461366"/>
                <a:gd name="adj2" fmla="val 49782"/>
              </a:avLst>
            </a:prstGeom>
            <a:ln w="38100">
              <a:solidFill>
                <a:srgbClr val="7A11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="" xmlns:a16="http://schemas.microsoft.com/office/drawing/2014/main" id="{AD5AAE9A-EB33-4261-B82A-DABC24C4AFB2}"/>
                </a:ext>
              </a:extLst>
            </p:cNvPr>
            <p:cNvSpPr/>
            <p:nvPr/>
          </p:nvSpPr>
          <p:spPr>
            <a:xfrm>
              <a:off x="805852" y="3680460"/>
              <a:ext cx="7543800" cy="507306"/>
            </a:xfrm>
            <a:prstGeom prst="roundRect">
              <a:avLst>
                <a:gd name="adj" fmla="val 0"/>
              </a:avLst>
            </a:prstGeom>
            <a:solidFill>
              <a:srgbClr val="ADD3D7"/>
            </a:solidFill>
            <a:ln w="19050">
              <a:solidFill>
                <a:srgbClr val="266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="" xmlns:a16="http://schemas.microsoft.com/office/drawing/2014/main" id="{86710A2B-8A18-4945-9D7C-00B15FD1CA28}"/>
                </a:ext>
              </a:extLst>
            </p:cNvPr>
            <p:cNvSpPr/>
            <p:nvPr/>
          </p:nvSpPr>
          <p:spPr>
            <a:xfrm>
              <a:off x="805852" y="4183553"/>
              <a:ext cx="6148863" cy="4798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113">
              <a:extLst>
                <a:ext uri="{FF2B5EF4-FFF2-40B4-BE49-F238E27FC236}">
                  <a16:creationId xmlns="" xmlns:a16="http://schemas.microsoft.com/office/drawing/2014/main" id="{0C8B32BF-D171-4A70-A515-1DC7DC999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421" y="3562699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32</a:t>
              </a:r>
            </a:p>
          </p:txBody>
        </p:sp>
        <p:sp>
          <p:nvSpPr>
            <p:cNvPr id="76" name="TextBox 113">
              <a:extLst>
                <a:ext uri="{FF2B5EF4-FFF2-40B4-BE49-F238E27FC236}">
                  <a16:creationId xmlns="" xmlns:a16="http://schemas.microsoft.com/office/drawing/2014/main" id="{47313E37-450D-4C0F-BF27-3A7A44E2E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217" y="4082652"/>
              <a:ext cx="10072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>
                  <a:sym typeface="Wingdings" pitchFamily="2" charset="2"/>
                </a:rPr>
                <a:t>26</a:t>
              </a:r>
            </a:p>
          </p:txBody>
        </p:sp>
      </p:grpSp>
      <p:sp>
        <p:nvSpPr>
          <p:cNvPr id="77" name="TextBox 113">
            <a:extLst>
              <a:ext uri="{FF2B5EF4-FFF2-40B4-BE49-F238E27FC236}">
                <a16:creationId xmlns="" xmlns:a16="http://schemas.microsoft.com/office/drawing/2014/main" id="{43465805-CA37-4610-89C3-47A1D59F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487" y="5897413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?</a:t>
            </a:r>
          </a:p>
        </p:txBody>
      </p:sp>
      <p:sp>
        <p:nvSpPr>
          <p:cNvPr id="78" name="TextBox 113">
            <a:extLst>
              <a:ext uri="{FF2B5EF4-FFF2-40B4-BE49-F238E27FC236}">
                <a16:creationId xmlns="" xmlns:a16="http://schemas.microsoft.com/office/drawing/2014/main" id="{6768DFCB-C086-41BE-A8D6-817C5124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046" y="5907461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C4D7858-474A-47AF-99D2-8D8896085FAA}"/>
              </a:ext>
            </a:extLst>
          </p:cNvPr>
          <p:cNvSpPr/>
          <p:nvPr/>
        </p:nvSpPr>
        <p:spPr>
          <a:xfrm>
            <a:off x="2228413" y="696913"/>
            <a:ext cx="468718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Difference Problems</a:t>
            </a:r>
            <a:endParaRPr lang="en-GB" sz="4000" b="1" dirty="0"/>
          </a:p>
        </p:txBody>
      </p:sp>
      <p:pic>
        <p:nvPicPr>
          <p:cNvPr id="52" name="Whole Class">
            <a:extLst>
              <a:ext uri="{FF2B5EF4-FFF2-40B4-BE49-F238E27FC236}">
                <a16:creationId xmlns="" xmlns:a16="http://schemas.microsoft.com/office/drawing/2014/main" id="{7DF90F16-8F80-46A4-A9C1-662772E9DC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13">
            <a:extLst>
              <a:ext uri="{FF2B5EF4-FFF2-40B4-BE49-F238E27FC236}">
                <a16:creationId xmlns="" xmlns:a16="http://schemas.microsoft.com/office/drawing/2014/main" id="{894C18B9-F38E-442C-93F2-8D76E330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795" y="3773861"/>
            <a:ext cx="537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37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-0.271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-0.272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2.22222E-6 -0.27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50" grpId="0" animBg="1"/>
      <p:bldP spid="31" grpId="0" animBg="1"/>
      <p:bldP spid="31" grpId="1" animBg="1"/>
      <p:bldP spid="31" grpId="2" animBg="1"/>
      <p:bldP spid="33" grpId="0"/>
      <p:bldP spid="33" grpId="1"/>
      <p:bldP spid="33" grpId="2"/>
      <p:bldP spid="12" grpId="0" animBg="1"/>
      <p:bldP spid="69" grpId="0" animBg="1"/>
      <p:bldP spid="70" grpId="0"/>
      <p:bldP spid="70" grpId="1"/>
      <p:bldP spid="77" grpId="0"/>
      <p:bldP spid="77" grpId="1"/>
      <p:bldP spid="78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7037A4-E746-416F-8552-718DD0F34414}"/>
              </a:ext>
            </a:extLst>
          </p:cNvPr>
          <p:cNvSpPr/>
          <p:nvPr/>
        </p:nvSpPr>
        <p:spPr>
          <a:xfrm>
            <a:off x="755650" y="1392238"/>
            <a:ext cx="7632700" cy="4700587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35537E-7989-40E3-8D02-2DF5BA50F6A3}"/>
              </a:ext>
            </a:extLst>
          </p:cNvPr>
          <p:cNvSpPr/>
          <p:nvPr/>
        </p:nvSpPr>
        <p:spPr>
          <a:xfrm>
            <a:off x="1983952" y="696913"/>
            <a:ext cx="517609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atin typeface="+mn-lt"/>
              </a:rPr>
              <a:t>Finding the Difference</a:t>
            </a:r>
          </a:p>
        </p:txBody>
      </p:sp>
      <p:pic>
        <p:nvPicPr>
          <p:cNvPr id="30724" name="Individual Work">
            <a:extLst>
              <a:ext uri="{FF2B5EF4-FFF2-40B4-BE49-F238E27FC236}">
                <a16:creationId xmlns="" xmlns:a16="http://schemas.microsoft.com/office/drawing/2014/main" id="{625E075D-C3FB-4871-8682-84203A42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4D0E3B-029A-49EB-B0A7-6EF75D897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325" y="1568462"/>
            <a:ext cx="3071813" cy="43433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E43813-578D-46A7-9A0B-DB07ABAE9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1838" y="1567340"/>
            <a:ext cx="3073400" cy="4345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B3ACE0-FC8D-41F0-A7BC-80565E961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000" y="1567340"/>
            <a:ext cx="3073400" cy="4345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>
            <a:extLst>
              <a:ext uri="{FF2B5EF4-FFF2-40B4-BE49-F238E27FC236}">
                <a16:creationId xmlns="" xmlns:a16="http://schemas.microsoft.com/office/drawing/2014/main" id="{390D07CE-2AAB-4FBE-A1FF-071ADC0AD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6706" r="8264" b="13483"/>
          <a:stretch/>
        </p:blipFill>
        <p:spPr bwMode="auto">
          <a:xfrm>
            <a:off x="755650" y="2161309"/>
            <a:ext cx="7632700" cy="4073236"/>
          </a:xfrm>
          <a:prstGeom prst="roundRect">
            <a:avLst>
              <a:gd name="adj" fmla="val 5297"/>
            </a:avLst>
          </a:prstGeom>
          <a:noFill/>
          <a:ln w="28575">
            <a:solidFill>
              <a:srgbClr val="3F7A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9EFFCE-C303-4247-8C6F-0CC268B99312}"/>
              </a:ext>
            </a:extLst>
          </p:cNvPr>
          <p:cNvSpPr/>
          <p:nvPr/>
        </p:nvSpPr>
        <p:spPr>
          <a:xfrm>
            <a:off x="2576265" y="696913"/>
            <a:ext cx="39914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Missing Numbers</a:t>
            </a:r>
            <a:endParaRPr lang="en-GB" sz="4000" b="1" dirty="0"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F3DDE1C-F4B6-419D-A345-9EBB8D48FA49}"/>
              </a:ext>
            </a:extLst>
          </p:cNvPr>
          <p:cNvSpPr/>
          <p:nvPr/>
        </p:nvSpPr>
        <p:spPr>
          <a:xfrm>
            <a:off x="755650" y="1503363"/>
            <a:ext cx="7632700" cy="565150"/>
          </a:xfrm>
          <a:prstGeom prst="roundRect">
            <a:avLst>
              <a:gd name="adj" fmla="val 25072"/>
            </a:avLst>
          </a:prstGeom>
          <a:solidFill>
            <a:srgbClr val="3F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How many pairs of numbers can you find with a difference of 11?</a:t>
            </a:r>
          </a:p>
        </p:txBody>
      </p:sp>
      <p:pic>
        <p:nvPicPr>
          <p:cNvPr id="31750" name="Whole Class">
            <a:extLst>
              <a:ext uri="{FF2B5EF4-FFF2-40B4-BE49-F238E27FC236}">
                <a16:creationId xmlns="" xmlns:a16="http://schemas.microsoft.com/office/drawing/2014/main" id="{2843C700-C012-4F7E-83D6-AB4D8259C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B01B650-8083-4927-A221-43DD4AF48BD4}"/>
              </a:ext>
            </a:extLst>
          </p:cNvPr>
          <p:cNvSpPr/>
          <p:nvPr/>
        </p:nvSpPr>
        <p:spPr>
          <a:xfrm>
            <a:off x="1971304" y="2327564"/>
            <a:ext cx="5308270" cy="3716976"/>
          </a:xfrm>
          <a:prstGeom prst="roundRect">
            <a:avLst>
              <a:gd name="adj" fmla="val 6763"/>
            </a:avLst>
          </a:prstGeom>
          <a:solidFill>
            <a:schemeClr val="bg1"/>
          </a:solidFill>
          <a:ln w="28575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A93A21-1D2D-4300-BAC0-506D4B53A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97577" y="4265135"/>
            <a:ext cx="2032665" cy="1987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2DAAD3-F34E-475A-830E-008AF8B926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25603" y="4313661"/>
            <a:ext cx="2394204" cy="1939441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B4BBE60-3B94-4734-80E2-48220434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298" y="2491386"/>
            <a:ext cx="485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r>
              <a:rPr lang="en-US" altLang="en-US" sz="2400" b="1" dirty="0">
                <a:solidFill>
                  <a:srgbClr val="3F7A81"/>
                </a:solidFill>
              </a:rPr>
              <a:t>11</a:t>
            </a:r>
            <a:endParaRPr lang="en-GB" altLang="en-US" sz="2400" b="1" dirty="0">
              <a:solidFill>
                <a:srgbClr val="3F7A8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B7CB98D-365C-452C-B4E7-100E4D6009B3}"/>
              </a:ext>
            </a:extLst>
          </p:cNvPr>
          <p:cNvGrpSpPr/>
          <p:nvPr/>
        </p:nvGrpSpPr>
        <p:grpSpPr>
          <a:xfrm>
            <a:off x="3563900" y="3144528"/>
            <a:ext cx="2302513" cy="461665"/>
            <a:chOff x="3563900" y="2812019"/>
            <a:chExt cx="2302513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1A306B51-F06C-4911-8CFE-2FD1BD1B831D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96" y="3060741"/>
              <a:ext cx="1281751" cy="0"/>
            </a:xfrm>
            <a:prstGeom prst="straightConnector1">
              <a:avLst/>
            </a:prstGeom>
            <a:ln w="76200">
              <a:solidFill>
                <a:srgbClr val="3F7A8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5">
              <a:extLst>
                <a:ext uri="{FF2B5EF4-FFF2-40B4-BE49-F238E27FC236}">
                  <a16:creationId xmlns="" xmlns:a16="http://schemas.microsoft.com/office/drawing/2014/main" id="{6EAB6F9A-2FB5-4CAD-9008-6CF48C8ED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00" y="2812019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b="1" dirty="0">
                  <a:solidFill>
                    <a:srgbClr val="3F7A81"/>
                  </a:solidFill>
                </a:rPr>
                <a:t>1</a:t>
              </a:r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  <p:sp>
          <p:nvSpPr>
            <p:cNvPr id="16" name="TextBox 5">
              <a:extLst>
                <a:ext uri="{FF2B5EF4-FFF2-40B4-BE49-F238E27FC236}">
                  <a16:creationId xmlns="" xmlns:a16="http://schemas.microsoft.com/office/drawing/2014/main" id="{527C7953-D123-414E-9B4B-444713F25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825" y="2812019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b="1" dirty="0">
                  <a:solidFill>
                    <a:srgbClr val="3F7A81"/>
                  </a:solidFill>
                </a:rPr>
                <a:t>12</a:t>
              </a:r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F735A36-3C33-4AFB-A2B2-97F0864FC658}"/>
              </a:ext>
            </a:extLst>
          </p:cNvPr>
          <p:cNvGrpSpPr/>
          <p:nvPr/>
        </p:nvGrpSpPr>
        <p:grpSpPr>
          <a:xfrm>
            <a:off x="3563900" y="3952050"/>
            <a:ext cx="2302513" cy="461665"/>
            <a:chOff x="3563900" y="3393910"/>
            <a:chExt cx="2302513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50388412-2D26-4644-BFC7-4C462F95D3ED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96" y="3642632"/>
              <a:ext cx="1281751" cy="0"/>
            </a:xfrm>
            <a:prstGeom prst="straightConnector1">
              <a:avLst/>
            </a:prstGeom>
            <a:ln w="76200">
              <a:solidFill>
                <a:srgbClr val="3F7A8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">
              <a:extLst>
                <a:ext uri="{FF2B5EF4-FFF2-40B4-BE49-F238E27FC236}">
                  <a16:creationId xmlns="" xmlns:a16="http://schemas.microsoft.com/office/drawing/2014/main" id="{02C30B69-9352-419F-8C5A-6B923BA24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00" y="3393910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b="1" dirty="0">
                  <a:solidFill>
                    <a:srgbClr val="3F7A81"/>
                  </a:solidFill>
                </a:rPr>
                <a:t>2</a:t>
              </a:r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="" xmlns:a16="http://schemas.microsoft.com/office/drawing/2014/main" id="{426D9329-F5FB-4CEC-9653-D215B0756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825" y="3393910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b="1" dirty="0">
                  <a:solidFill>
                    <a:srgbClr val="3F7A81"/>
                  </a:solidFill>
                </a:rPr>
                <a:t>13</a:t>
              </a:r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BCF8D3F-FE4D-43A7-9F29-14D217BC295F}"/>
              </a:ext>
            </a:extLst>
          </p:cNvPr>
          <p:cNvGrpSpPr/>
          <p:nvPr/>
        </p:nvGrpSpPr>
        <p:grpSpPr>
          <a:xfrm>
            <a:off x="3563900" y="4830825"/>
            <a:ext cx="2373761" cy="461665"/>
            <a:chOff x="3563900" y="3963926"/>
            <a:chExt cx="2373761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799BBFB-FBE2-47E0-97C9-384E89E0BAA5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96" y="4212648"/>
              <a:ext cx="1281751" cy="0"/>
            </a:xfrm>
            <a:prstGeom prst="straightConnector1">
              <a:avLst/>
            </a:prstGeom>
            <a:ln w="76200">
              <a:solidFill>
                <a:srgbClr val="3F7A8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5">
              <a:extLst>
                <a:ext uri="{FF2B5EF4-FFF2-40B4-BE49-F238E27FC236}">
                  <a16:creationId xmlns="" xmlns:a16="http://schemas.microsoft.com/office/drawing/2014/main" id="{1042174C-5C56-462A-8E0E-201BD02B7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00" y="3963926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b="1" dirty="0">
                  <a:solidFill>
                    <a:srgbClr val="3F7A81"/>
                  </a:solidFill>
                </a:rPr>
                <a:t>3</a:t>
              </a:r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="" xmlns:a16="http://schemas.microsoft.com/office/drawing/2014/main" id="{AEC14BD8-79C6-4E00-882C-8192911F3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824" y="3963926"/>
              <a:ext cx="5568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b="1" dirty="0">
                  <a:solidFill>
                    <a:srgbClr val="3F7A81"/>
                  </a:solidFill>
                </a:rPr>
                <a:t>14</a:t>
              </a:r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</p:grpSp>
      <p:sp>
        <p:nvSpPr>
          <p:cNvPr id="26" name="Rounded Rectangle 9">
            <a:extLst>
              <a:ext uri="{FF2B5EF4-FFF2-40B4-BE49-F238E27FC236}">
                <a16:creationId xmlns="" xmlns:a16="http://schemas.microsoft.com/office/drawing/2014/main" id="{6D0651E1-F46F-4A37-A847-B0ECC3DC1B58}"/>
              </a:ext>
            </a:extLst>
          </p:cNvPr>
          <p:cNvSpPr/>
          <p:nvPr/>
        </p:nvSpPr>
        <p:spPr>
          <a:xfrm>
            <a:off x="777422" y="1513259"/>
            <a:ext cx="7632700" cy="565150"/>
          </a:xfrm>
          <a:prstGeom prst="roundRect">
            <a:avLst>
              <a:gd name="adj" fmla="val 25072"/>
            </a:avLst>
          </a:prstGeom>
          <a:solidFill>
            <a:srgbClr val="3F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Did you notice a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>
            <a:extLst>
              <a:ext uri="{FF2B5EF4-FFF2-40B4-BE49-F238E27FC236}">
                <a16:creationId xmlns="" xmlns:a16="http://schemas.microsoft.com/office/drawing/2014/main" id="{390D07CE-2AAB-4FBE-A1FF-071ADC0AD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6706" r="8264" b="13483"/>
          <a:stretch/>
        </p:blipFill>
        <p:spPr bwMode="auto">
          <a:xfrm>
            <a:off x="755650" y="2161309"/>
            <a:ext cx="7632700" cy="4073236"/>
          </a:xfrm>
          <a:prstGeom prst="roundRect">
            <a:avLst>
              <a:gd name="adj" fmla="val 5297"/>
            </a:avLst>
          </a:prstGeom>
          <a:noFill/>
          <a:ln w="28575">
            <a:solidFill>
              <a:srgbClr val="3F7A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9EFFCE-C303-4247-8C6F-0CC268B99312}"/>
              </a:ext>
            </a:extLst>
          </p:cNvPr>
          <p:cNvSpPr/>
          <p:nvPr/>
        </p:nvSpPr>
        <p:spPr>
          <a:xfrm>
            <a:off x="2576265" y="696913"/>
            <a:ext cx="39914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Missing Numbers</a:t>
            </a:r>
            <a:endParaRPr lang="en-GB" sz="4000" b="1" dirty="0"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F3DDE1C-F4B6-419D-A345-9EBB8D48FA49}"/>
              </a:ext>
            </a:extLst>
          </p:cNvPr>
          <p:cNvSpPr/>
          <p:nvPr/>
        </p:nvSpPr>
        <p:spPr>
          <a:xfrm>
            <a:off x="755650" y="1503363"/>
            <a:ext cx="7632700" cy="565150"/>
          </a:xfrm>
          <a:prstGeom prst="roundRect">
            <a:avLst>
              <a:gd name="adj" fmla="val 25072"/>
            </a:avLst>
          </a:prstGeom>
          <a:solidFill>
            <a:srgbClr val="3F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Can you find the missing numbers?</a:t>
            </a:r>
          </a:p>
        </p:txBody>
      </p:sp>
      <p:pic>
        <p:nvPicPr>
          <p:cNvPr id="31750" name="Whole Class">
            <a:extLst>
              <a:ext uri="{FF2B5EF4-FFF2-40B4-BE49-F238E27FC236}">
                <a16:creationId xmlns="" xmlns:a16="http://schemas.microsoft.com/office/drawing/2014/main" id="{2843C700-C012-4F7E-83D6-AB4D8259C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B01B650-8083-4927-A221-43DD4AF48BD4}"/>
              </a:ext>
            </a:extLst>
          </p:cNvPr>
          <p:cNvSpPr/>
          <p:nvPr/>
        </p:nvSpPr>
        <p:spPr>
          <a:xfrm>
            <a:off x="1971304" y="2327564"/>
            <a:ext cx="5308270" cy="3716976"/>
          </a:xfrm>
          <a:prstGeom prst="roundRect">
            <a:avLst>
              <a:gd name="adj" fmla="val 6763"/>
            </a:avLst>
          </a:prstGeom>
          <a:solidFill>
            <a:schemeClr val="bg1"/>
          </a:solidFill>
          <a:ln w="28575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A93A21-1D2D-4300-BAC0-506D4B53A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97577" y="4265135"/>
            <a:ext cx="2032665" cy="1987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2DAAD3-F34E-475A-830E-008AF8B926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25603" y="4313661"/>
            <a:ext cx="2394204" cy="1939441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B4BBE60-3B94-4734-80E2-48220434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298" y="2491386"/>
            <a:ext cx="485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r>
              <a:rPr lang="en-US" altLang="en-US" sz="2400" b="1" dirty="0">
                <a:solidFill>
                  <a:srgbClr val="3F7A81"/>
                </a:solidFill>
              </a:rPr>
              <a:t>11</a:t>
            </a:r>
            <a:endParaRPr lang="en-GB" altLang="en-US" sz="2400" b="1" dirty="0">
              <a:solidFill>
                <a:srgbClr val="3F7A8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B7CB98D-365C-452C-B4E7-100E4D6009B3}"/>
              </a:ext>
            </a:extLst>
          </p:cNvPr>
          <p:cNvGrpSpPr/>
          <p:nvPr/>
        </p:nvGrpSpPr>
        <p:grpSpPr>
          <a:xfrm>
            <a:off x="3467595" y="3144528"/>
            <a:ext cx="2398818" cy="461665"/>
            <a:chOff x="3467595" y="2812019"/>
            <a:chExt cx="2398818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1A306B51-F06C-4911-8CFE-2FD1BD1B831D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96" y="3060741"/>
              <a:ext cx="1281751" cy="0"/>
            </a:xfrm>
            <a:prstGeom prst="straightConnector1">
              <a:avLst/>
            </a:prstGeom>
            <a:ln w="76200">
              <a:solidFill>
                <a:srgbClr val="3F7A8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5">
              <a:extLst>
                <a:ext uri="{FF2B5EF4-FFF2-40B4-BE49-F238E27FC236}">
                  <a16:creationId xmlns="" xmlns:a16="http://schemas.microsoft.com/office/drawing/2014/main" id="{6EAB6F9A-2FB5-4CAD-9008-6CF48C8ED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595" y="2812019"/>
              <a:ext cx="5818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dirty="0">
                  <a:solidFill>
                    <a:srgbClr val="3F7A81"/>
                  </a:solidFill>
                </a:rPr>
                <a:t>23</a:t>
              </a:r>
              <a:endParaRPr lang="en-GB" altLang="en-US" sz="2400" dirty="0">
                <a:solidFill>
                  <a:srgbClr val="3F7A81"/>
                </a:solidFill>
              </a:endParaRPr>
            </a:p>
          </p:txBody>
        </p:sp>
        <p:sp>
          <p:nvSpPr>
            <p:cNvPr id="16" name="TextBox 5">
              <a:extLst>
                <a:ext uri="{FF2B5EF4-FFF2-40B4-BE49-F238E27FC236}">
                  <a16:creationId xmlns="" xmlns:a16="http://schemas.microsoft.com/office/drawing/2014/main" id="{527C7953-D123-414E-9B4B-444713F25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825" y="2812019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F735A36-3C33-4AFB-A2B2-97F0864FC658}"/>
              </a:ext>
            </a:extLst>
          </p:cNvPr>
          <p:cNvGrpSpPr/>
          <p:nvPr/>
        </p:nvGrpSpPr>
        <p:grpSpPr>
          <a:xfrm>
            <a:off x="3563900" y="3952050"/>
            <a:ext cx="2468765" cy="461665"/>
            <a:chOff x="3563900" y="3393910"/>
            <a:chExt cx="2468765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50388412-2D26-4644-BFC7-4C462F95D3ED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96" y="3642632"/>
              <a:ext cx="1281751" cy="0"/>
            </a:xfrm>
            <a:prstGeom prst="straightConnector1">
              <a:avLst/>
            </a:prstGeom>
            <a:ln w="76200">
              <a:solidFill>
                <a:srgbClr val="3F7A8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">
              <a:extLst>
                <a:ext uri="{FF2B5EF4-FFF2-40B4-BE49-F238E27FC236}">
                  <a16:creationId xmlns="" xmlns:a16="http://schemas.microsoft.com/office/drawing/2014/main" id="{02C30B69-9352-419F-8C5A-6B923BA24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00" y="3393910"/>
              <a:ext cx="485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="" xmlns:a16="http://schemas.microsoft.com/office/drawing/2014/main" id="{426D9329-F5FB-4CEC-9653-D215B0756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825" y="3393910"/>
              <a:ext cx="6518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dirty="0">
                  <a:solidFill>
                    <a:srgbClr val="3F7A81"/>
                  </a:solidFill>
                </a:rPr>
                <a:t>42</a:t>
              </a:r>
              <a:endParaRPr lang="en-GB" altLang="en-US" sz="2400" dirty="0">
                <a:solidFill>
                  <a:srgbClr val="3F7A8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BCF8D3F-FE4D-43A7-9F29-14D217BC295F}"/>
              </a:ext>
            </a:extLst>
          </p:cNvPr>
          <p:cNvGrpSpPr/>
          <p:nvPr/>
        </p:nvGrpSpPr>
        <p:grpSpPr>
          <a:xfrm>
            <a:off x="3455719" y="4830825"/>
            <a:ext cx="2481942" cy="461665"/>
            <a:chOff x="3455719" y="3963926"/>
            <a:chExt cx="2481942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799BBFB-FBE2-47E0-97C9-384E89E0BAA5}"/>
                </a:ext>
              </a:extLst>
            </p:cNvPr>
            <p:cNvCxnSpPr>
              <a:cxnSpLocks/>
            </p:cNvCxnSpPr>
            <p:nvPr/>
          </p:nvCxnSpPr>
          <p:spPr>
            <a:xfrm>
              <a:off x="3990896" y="4212648"/>
              <a:ext cx="1281751" cy="0"/>
            </a:xfrm>
            <a:prstGeom prst="straightConnector1">
              <a:avLst/>
            </a:prstGeom>
            <a:ln w="76200">
              <a:solidFill>
                <a:srgbClr val="3F7A8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5">
              <a:extLst>
                <a:ext uri="{FF2B5EF4-FFF2-40B4-BE49-F238E27FC236}">
                  <a16:creationId xmlns="" xmlns:a16="http://schemas.microsoft.com/office/drawing/2014/main" id="{1042174C-5C56-462A-8E0E-201BD02B7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719" y="3963926"/>
              <a:ext cx="5462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r>
                <a:rPr lang="en-US" altLang="en-US" sz="2400" dirty="0">
                  <a:solidFill>
                    <a:srgbClr val="3F7A81"/>
                  </a:solidFill>
                </a:rPr>
                <a:t>67</a:t>
              </a:r>
              <a:endParaRPr lang="en-GB" altLang="en-US" sz="2400" dirty="0">
                <a:solidFill>
                  <a:srgbClr val="3F7A81"/>
                </a:solidFill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="" xmlns:a16="http://schemas.microsoft.com/office/drawing/2014/main" id="{AEC14BD8-79C6-4E00-882C-8192911F3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824" y="3963926"/>
              <a:ext cx="5568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endParaRPr lang="en-GB" altLang="en-US" sz="2400" b="1" dirty="0">
                <a:solidFill>
                  <a:srgbClr val="3F7A81"/>
                </a:solidFill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B04335F1-4441-4541-9C6C-31F87C67AD89}"/>
              </a:ext>
            </a:extLst>
          </p:cNvPr>
          <p:cNvSpPr/>
          <p:nvPr/>
        </p:nvSpPr>
        <p:spPr>
          <a:xfrm>
            <a:off x="5379521" y="3063834"/>
            <a:ext cx="676893" cy="6768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2C8C7A35-6B6A-4A58-88B3-9ED71E0C0907}"/>
              </a:ext>
            </a:extLst>
          </p:cNvPr>
          <p:cNvSpPr/>
          <p:nvPr/>
        </p:nvSpPr>
        <p:spPr>
          <a:xfrm>
            <a:off x="3241963" y="3871356"/>
            <a:ext cx="676893" cy="6768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FC4E441-8AA6-45F5-A7A1-E35A6C28E81A}"/>
              </a:ext>
            </a:extLst>
          </p:cNvPr>
          <p:cNvSpPr/>
          <p:nvPr/>
        </p:nvSpPr>
        <p:spPr>
          <a:xfrm>
            <a:off x="5355771" y="4714504"/>
            <a:ext cx="676893" cy="6768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5">
            <a:extLst>
              <a:ext uri="{FF2B5EF4-FFF2-40B4-BE49-F238E27FC236}">
                <a16:creationId xmlns="" xmlns:a16="http://schemas.microsoft.com/office/drawing/2014/main" id="{94F9F9BF-9618-4D99-BD0C-FDBCED10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670" y="3166299"/>
            <a:ext cx="581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r>
              <a:rPr lang="en-US" altLang="en-US" sz="2400" b="1" dirty="0">
                <a:solidFill>
                  <a:srgbClr val="3F7A81"/>
                </a:solidFill>
              </a:rPr>
              <a:t>34</a:t>
            </a:r>
            <a:endParaRPr lang="en-GB" altLang="en-US" sz="2400" b="1" dirty="0">
              <a:solidFill>
                <a:srgbClr val="3F7A81"/>
              </a:solidFill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="" xmlns:a16="http://schemas.microsoft.com/office/drawing/2014/main" id="{28D37C8C-274F-457F-9151-D419D4839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862" y="3961946"/>
            <a:ext cx="581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r>
              <a:rPr lang="en-US" altLang="en-US" sz="2400" b="1" dirty="0">
                <a:solidFill>
                  <a:srgbClr val="3F7A81"/>
                </a:solidFill>
              </a:rPr>
              <a:t>31</a:t>
            </a:r>
            <a:endParaRPr lang="en-GB" altLang="en-US" sz="2400" b="1" dirty="0">
              <a:solidFill>
                <a:srgbClr val="3F7A81"/>
              </a:solidFill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="" xmlns:a16="http://schemas.microsoft.com/office/drawing/2014/main" id="{7951C48D-3825-4CB3-A4F8-81D56739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920" y="4833258"/>
            <a:ext cx="591300" cy="46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r>
              <a:rPr lang="en-US" altLang="en-US" sz="2400" b="1" dirty="0">
                <a:solidFill>
                  <a:srgbClr val="3F7A81"/>
                </a:solidFill>
              </a:rPr>
              <a:t>78</a:t>
            </a:r>
            <a:endParaRPr lang="en-GB" altLang="en-US" sz="2400" b="1" dirty="0">
              <a:solidFill>
                <a:srgbClr val="3F7A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="" xmlns:a16="http://schemas.microsoft.com/office/drawing/2014/main" id="{2DBAD5DF-1F2B-49D2-BA64-CD5900F060A4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540596-49E1-4F41-A5D2-227ABCCE43F3}"/>
              </a:ext>
            </a:extLst>
          </p:cNvPr>
          <p:cNvSpPr/>
          <p:nvPr/>
        </p:nvSpPr>
        <p:spPr>
          <a:xfrm>
            <a:off x="766722" y="5443352"/>
            <a:ext cx="6369802" cy="7662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Twinkl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PlanIt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our award-winning scheme of work with </a:t>
            </a:r>
            <a:b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4000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080B9F-9192-493D-BDBB-6320734C8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4" y="5443352"/>
            <a:ext cx="1251826" cy="830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5FB69A-ED5D-42A4-A6D0-ECBF0B303AC1}"/>
              </a:ext>
            </a:extLst>
          </p:cNvPr>
          <p:cNvSpPr/>
          <p:nvPr/>
        </p:nvSpPr>
        <p:spPr>
          <a:xfrm rot="60000">
            <a:off x="475559" y="803738"/>
            <a:ext cx="8191789" cy="1079884"/>
          </a:xfrm>
          <a:prstGeom prst="rect">
            <a:avLst/>
          </a:prstGeom>
          <a:solidFill>
            <a:srgbClr val="001746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coherently planned sequence of lessons to complement this resource?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975D92-9394-4E90-B8EC-C18E273F3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40">
            <a:off x="826059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E24538-2AC3-47A8-80D3-FBBDAF768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963" y="2272508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608B85-C806-4AC4-8500-B9D2E41FD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2">
            <a:off x="4917205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E8D61A-DE4C-49E7-AA87-0BDE3D51DBA2}"/>
              </a:ext>
            </a:extLst>
          </p:cNvPr>
          <p:cNvSpPr/>
          <p:nvPr/>
        </p:nvSpPr>
        <p:spPr>
          <a:xfrm rot="21540000">
            <a:off x="621475" y="4693168"/>
            <a:ext cx="79010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our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Addition and Subtraction Steps to Progression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document.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="" xmlns:a16="http://schemas.microsoft.com/office/drawing/2014/main" id="{54C4DBF3-7715-4612-8573-8C63C2AA2353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9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>
            <a:extLst>
              <a:ext uri="{FF2B5EF4-FFF2-40B4-BE49-F238E27FC236}">
                <a16:creationId xmlns="" xmlns:a16="http://schemas.microsoft.com/office/drawing/2014/main" id="{390D07CE-2AAB-4FBE-A1FF-071ADC0AD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6706" r="8264" b="13483"/>
          <a:stretch/>
        </p:blipFill>
        <p:spPr bwMode="auto">
          <a:xfrm>
            <a:off x="755650" y="2161309"/>
            <a:ext cx="7632700" cy="4073236"/>
          </a:xfrm>
          <a:prstGeom prst="roundRect">
            <a:avLst>
              <a:gd name="adj" fmla="val 5297"/>
            </a:avLst>
          </a:prstGeom>
          <a:noFill/>
          <a:ln w="28575">
            <a:solidFill>
              <a:srgbClr val="3F7A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9EFFCE-C303-4247-8C6F-0CC268B99312}"/>
              </a:ext>
            </a:extLst>
          </p:cNvPr>
          <p:cNvSpPr/>
          <p:nvPr/>
        </p:nvSpPr>
        <p:spPr>
          <a:xfrm>
            <a:off x="2576265" y="696913"/>
            <a:ext cx="39914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Missing Numbers</a:t>
            </a:r>
            <a:endParaRPr lang="en-GB" sz="4000" b="1" dirty="0">
              <a:latin typeface="+mn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F3DDE1C-F4B6-419D-A345-9EBB8D48FA49}"/>
              </a:ext>
            </a:extLst>
          </p:cNvPr>
          <p:cNvSpPr/>
          <p:nvPr/>
        </p:nvSpPr>
        <p:spPr>
          <a:xfrm>
            <a:off x="755650" y="1503363"/>
            <a:ext cx="7632700" cy="565150"/>
          </a:xfrm>
          <a:prstGeom prst="roundRect">
            <a:avLst>
              <a:gd name="adj" fmla="val 25072"/>
            </a:avLst>
          </a:prstGeom>
          <a:solidFill>
            <a:srgbClr val="3F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What if the difference was 12?</a:t>
            </a:r>
          </a:p>
        </p:txBody>
      </p:sp>
      <p:pic>
        <p:nvPicPr>
          <p:cNvPr id="31750" name="Whole Class">
            <a:extLst>
              <a:ext uri="{FF2B5EF4-FFF2-40B4-BE49-F238E27FC236}">
                <a16:creationId xmlns="" xmlns:a16="http://schemas.microsoft.com/office/drawing/2014/main" id="{2843C700-C012-4F7E-83D6-AB4D8259C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B01B650-8083-4927-A221-43DD4AF48BD4}"/>
              </a:ext>
            </a:extLst>
          </p:cNvPr>
          <p:cNvSpPr/>
          <p:nvPr/>
        </p:nvSpPr>
        <p:spPr>
          <a:xfrm>
            <a:off x="1971304" y="2327564"/>
            <a:ext cx="5308270" cy="3716976"/>
          </a:xfrm>
          <a:prstGeom prst="roundRect">
            <a:avLst>
              <a:gd name="adj" fmla="val 6763"/>
            </a:avLst>
          </a:prstGeom>
          <a:solidFill>
            <a:schemeClr val="bg1"/>
          </a:solidFill>
          <a:ln w="28575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A93A21-1D2D-4300-BAC0-506D4B53A0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697577" y="4265135"/>
            <a:ext cx="2032665" cy="1987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2DAAD3-F34E-475A-830E-008AF8B926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25603" y="4313661"/>
            <a:ext cx="2394204" cy="1939441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B4BBE60-3B94-4734-80E2-48220434B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298" y="3465163"/>
            <a:ext cx="485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r>
              <a:rPr lang="en-US" altLang="en-US" sz="2400" b="1" dirty="0">
                <a:solidFill>
                  <a:srgbClr val="3F7A81"/>
                </a:solidFill>
              </a:rPr>
              <a:t>12</a:t>
            </a:r>
            <a:endParaRPr lang="en-GB" altLang="en-US" sz="2400" b="1" dirty="0">
              <a:solidFill>
                <a:srgbClr val="3F7A8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A306B51-F06C-4911-8CFE-2FD1BD1B831D}"/>
              </a:ext>
            </a:extLst>
          </p:cNvPr>
          <p:cNvCxnSpPr>
            <a:cxnSpLocks/>
          </p:cNvCxnSpPr>
          <p:nvPr/>
        </p:nvCxnSpPr>
        <p:spPr>
          <a:xfrm>
            <a:off x="3990896" y="4367027"/>
            <a:ext cx="1281751" cy="0"/>
          </a:xfrm>
          <a:prstGeom prst="straightConnector1">
            <a:avLst/>
          </a:prstGeom>
          <a:ln w="76200">
            <a:solidFill>
              <a:srgbClr val="3F7A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9" hidden="1">
            <a:extLst>
              <a:ext uri="{FF2B5EF4-FFF2-40B4-BE49-F238E27FC236}">
                <a16:creationId xmlns="" xmlns:a16="http://schemas.microsoft.com/office/drawing/2014/main" id="{6D0651E1-F46F-4A37-A847-B0ECC3DC1B58}"/>
              </a:ext>
            </a:extLst>
          </p:cNvPr>
          <p:cNvSpPr/>
          <p:nvPr/>
        </p:nvSpPr>
        <p:spPr>
          <a:xfrm>
            <a:off x="777422" y="1513259"/>
            <a:ext cx="7632700" cy="565150"/>
          </a:xfrm>
          <a:prstGeom prst="roundRect">
            <a:avLst>
              <a:gd name="adj" fmla="val 25072"/>
            </a:avLst>
          </a:prstGeom>
          <a:solidFill>
            <a:srgbClr val="3F7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Did you notice a pattern?</a:t>
            </a:r>
          </a:p>
        </p:txBody>
      </p:sp>
    </p:spTree>
    <p:extLst>
      <p:ext uri="{BB962C8B-B14F-4D97-AF65-F5344CB8AC3E}">
        <p14:creationId xmlns:p14="http://schemas.microsoft.com/office/powerpoint/2010/main" val="1365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07AD5092-C161-47E0-9FD6-8552FF928FE0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144AB6F-4686-4228-A558-00991DDA3E3B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2" name="Title 1">
            <a:extLst>
              <a:ext uri="{FF2B5EF4-FFF2-40B4-BE49-F238E27FC236}">
                <a16:creationId xmlns="" xmlns:a16="http://schemas.microsoft.com/office/drawing/2014/main" id="{87EE52F6-908C-4EEF-899E-F61801FBB073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32773" name="Title 1">
            <a:extLst>
              <a:ext uri="{FF2B5EF4-FFF2-40B4-BE49-F238E27FC236}">
                <a16:creationId xmlns="" xmlns:a16="http://schemas.microsoft.com/office/drawing/2014/main" id="{41FB22CE-0551-4E42-9FB1-5A5B78B5A446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32774" name="Content Placeholder 15">
            <a:extLst>
              <a:ext uri="{FF2B5EF4-FFF2-40B4-BE49-F238E27FC236}">
                <a16:creationId xmlns="" xmlns:a16="http://schemas.microsoft.com/office/drawing/2014/main" id="{CC104103-ECEC-41B4-BB2B-7FBD3694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To find the difference between two numbers.</a:t>
            </a:r>
          </a:p>
        </p:txBody>
      </p:sp>
      <p:sp>
        <p:nvSpPr>
          <p:cNvPr id="32775" name="Content Placeholder 15">
            <a:extLst>
              <a:ext uri="{FF2B5EF4-FFF2-40B4-BE49-F238E27FC236}">
                <a16:creationId xmlns="" xmlns:a16="http://schemas.microsoft.com/office/drawing/2014/main" id="{0F8CDA1A-AAC6-49C7-A770-939090FE95BA}"/>
              </a:ext>
            </a:extLst>
          </p:cNvPr>
          <p:cNvSpPr txBox="1">
            <a:spLocks/>
          </p:cNvSpPr>
          <p:nvPr/>
        </p:nvSpPr>
        <p:spPr bwMode="auto">
          <a:xfrm>
            <a:off x="628650" y="3621480"/>
            <a:ext cx="7886700" cy="23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can use a number line to find the difference.</a:t>
            </a:r>
          </a:p>
          <a:p>
            <a:pPr eaLnBrk="1" hangingPunct="1"/>
            <a:r>
              <a:rPr lang="en-GB" altLang="en-US" dirty="0"/>
              <a:t>I can use a bar model to find the difference.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I can solve problems by finding the difference.</a:t>
            </a:r>
          </a:p>
        </p:txBody>
      </p:sp>
      <p:pic>
        <p:nvPicPr>
          <p:cNvPr id="32776" name="Picture 1">
            <a:extLst>
              <a:ext uri="{FF2B5EF4-FFF2-40B4-BE49-F238E27FC236}">
                <a16:creationId xmlns="" xmlns:a16="http://schemas.microsoft.com/office/drawing/2014/main" id="{F534E5C3-A12F-452D-B128-8F557F2E2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="" xmlns:a16="http://schemas.microsoft.com/office/drawing/2014/main" id="{C3483FE9-AAD8-4A2F-84B0-92ECBA9C576A}"/>
              </a:ext>
            </a:extLst>
          </p:cNvPr>
          <p:cNvSpPr/>
          <p:nvPr/>
        </p:nvSpPr>
        <p:spPr>
          <a:xfrm>
            <a:off x="4097215" y="3121266"/>
            <a:ext cx="993531" cy="5978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="" xmlns:a16="http://schemas.microsoft.com/office/drawing/2014/main" id="{7D1F6BFC-E220-482A-8207-A9940D661958}"/>
              </a:ext>
            </a:extLst>
          </p:cNvPr>
          <p:cNvSpPr/>
          <p:nvPr/>
        </p:nvSpPr>
        <p:spPr>
          <a:xfrm>
            <a:off x="4097215" y="5539154"/>
            <a:ext cx="993531" cy="5978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6B389860-6AAB-43D6-99AA-85638CFC1B80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114D7BB6-2525-48D0-A790-AAF6874D280B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="" xmlns:a16="http://schemas.microsoft.com/office/drawing/2014/main" id="{22DC3D57-9545-45A1-8CCD-5DFD720F409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="" xmlns:a16="http://schemas.microsoft.com/office/drawing/2014/main" id="{F712279A-6EE8-46F9-BAC9-FEE553194A5C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="" xmlns:a16="http://schemas.microsoft.com/office/drawing/2014/main" id="{2C6F72F6-E510-42C3-9D98-1D4335126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winkl" pitchFamily="2" charset="77"/>
                <a:ea typeface="Sassoon Infant Rg" panose="02000803050000020003" pitchFamily="2" charset="0"/>
                <a:cs typeface="Twinkl" pitchFamily="2" charset="77"/>
              </a:rPr>
              <a:t>To find the difference between two numbers.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="" xmlns:a16="http://schemas.microsoft.com/office/drawing/2014/main" id="{8957C230-8C6F-47F5-AF6C-A8748ACA6117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can use a number line to find the difference.</a:t>
            </a:r>
          </a:p>
          <a:p>
            <a:pPr eaLnBrk="1" hangingPunct="1"/>
            <a:r>
              <a:rPr lang="en-GB" altLang="en-US" dirty="0"/>
              <a:t>I can use a bar model to find the difference.</a:t>
            </a:r>
          </a:p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I can solve problems by finding the 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A6A2766-F29B-4D5C-96E0-FAFBB357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2" t="3359" r="30288" b="6758"/>
          <a:stretch/>
        </p:blipFill>
        <p:spPr>
          <a:xfrm rot="21387206">
            <a:off x="3006967" y="2168771"/>
            <a:ext cx="1226865" cy="18903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D5DA6B7-E3FB-4B39-8A5C-51F62123C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27062"/>
          <a:stretch/>
        </p:blipFill>
        <p:spPr>
          <a:xfrm rot="304534">
            <a:off x="4928747" y="2149380"/>
            <a:ext cx="1343843" cy="20705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081208" y="696913"/>
            <a:ext cx="29815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Remember It</a:t>
            </a:r>
            <a:endParaRPr lang="en-GB" sz="4000" b="1" dirty="0">
              <a:latin typeface="+mn-lt"/>
            </a:endParaRPr>
          </a:p>
        </p:txBody>
      </p:sp>
      <p:pic>
        <p:nvPicPr>
          <p:cNvPr id="15365" name="Picture 12">
            <a:extLst>
              <a:ext uri="{FF2B5EF4-FFF2-40B4-BE49-F238E27FC236}">
                <a16:creationId xmlns="" xmlns:a16="http://schemas.microsoft.com/office/drawing/2014/main" id="{4336738D-3475-4A0A-9F87-7EE2B2FAF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43EF024-B466-49E9-AADC-2931C7FBCA04}"/>
              </a:ext>
            </a:extLst>
          </p:cNvPr>
          <p:cNvSpPr/>
          <p:nvPr/>
        </p:nvSpPr>
        <p:spPr>
          <a:xfrm>
            <a:off x="755650" y="1491397"/>
            <a:ext cx="7632700" cy="897181"/>
          </a:xfrm>
          <a:prstGeom prst="roundRect">
            <a:avLst>
              <a:gd name="adj" fmla="val 21567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Cho had 12 stickers and Ben had 17 stickers.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use a number line to find the difference?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ACA1041-2D14-4E4C-970F-967C5B0527C8}"/>
              </a:ext>
            </a:extLst>
          </p:cNvPr>
          <p:cNvSpPr/>
          <p:nvPr/>
        </p:nvSpPr>
        <p:spPr>
          <a:xfrm>
            <a:off x="756137" y="1482970"/>
            <a:ext cx="7622931" cy="2713892"/>
          </a:xfrm>
          <a:prstGeom prst="roundRect">
            <a:avLst>
              <a:gd name="adj" fmla="val 781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73329D-FCB4-45F7-B991-D4576F1D38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2247901"/>
            <a:ext cx="1980792" cy="19372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BEDF83E-F84F-4A14-A3FA-9239E02BC3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08433" y="2256693"/>
            <a:ext cx="2380631" cy="1928446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="" xmlns:a16="http://schemas.microsoft.com/office/drawing/2014/main" id="{D94E9B2D-A03C-423B-B08C-54F7CEC88DBA}"/>
              </a:ext>
            </a:extLst>
          </p:cNvPr>
          <p:cNvSpPr/>
          <p:nvPr/>
        </p:nvSpPr>
        <p:spPr>
          <a:xfrm>
            <a:off x="3499339" y="2450125"/>
            <a:ext cx="2952750" cy="756382"/>
          </a:xfrm>
          <a:prstGeom prst="wedgeRoundRectCallout">
            <a:avLst>
              <a:gd name="adj1" fmla="val 55179"/>
              <a:gd name="adj2" fmla="val 31123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Why does the arrow have a point at each end?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="" xmlns:a16="http://schemas.microsoft.com/office/drawing/2014/main" id="{4AE38B78-779B-4448-8AE3-43697722A967}"/>
              </a:ext>
            </a:extLst>
          </p:cNvPr>
          <p:cNvSpPr/>
          <p:nvPr/>
        </p:nvSpPr>
        <p:spPr>
          <a:xfrm>
            <a:off x="2520461" y="3305910"/>
            <a:ext cx="4138246" cy="756382"/>
          </a:xfrm>
          <a:prstGeom prst="wedgeRoundRectCallout">
            <a:avLst>
              <a:gd name="adj1" fmla="val -54169"/>
              <a:gd name="adj2" fmla="val -30872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To show that if we count forward or back, the gap will be the same.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="" xmlns:a16="http://schemas.microsoft.com/office/drawing/2014/main" id="{5756EB15-0835-4169-8BC7-1290D0B2486C}"/>
              </a:ext>
            </a:extLst>
          </p:cNvPr>
          <p:cNvSpPr/>
          <p:nvPr/>
        </p:nvSpPr>
        <p:spPr>
          <a:xfrm>
            <a:off x="3487616" y="2438402"/>
            <a:ext cx="2952750" cy="756382"/>
          </a:xfrm>
          <a:prstGeom prst="wedgeRoundRectCallout">
            <a:avLst>
              <a:gd name="adj1" fmla="val 55179"/>
              <a:gd name="adj2" fmla="val 31123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Try counting forward and back between 12 and 17.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9763B5-9BEC-4346-BD18-11C418320F33}"/>
              </a:ext>
            </a:extLst>
          </p:cNvPr>
          <p:cNvGrpSpPr/>
          <p:nvPr/>
        </p:nvGrpSpPr>
        <p:grpSpPr>
          <a:xfrm>
            <a:off x="716818" y="4278926"/>
            <a:ext cx="7662250" cy="1230921"/>
            <a:chOff x="716818" y="4615963"/>
            <a:chExt cx="7662250" cy="12309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5AE9BAA9-E1A5-46C5-95DF-298286B1FE74}"/>
                </a:ext>
              </a:extLst>
            </p:cNvPr>
            <p:cNvSpPr/>
            <p:nvPr/>
          </p:nvSpPr>
          <p:spPr>
            <a:xfrm>
              <a:off x="756137" y="4615963"/>
              <a:ext cx="7622931" cy="1230921"/>
            </a:xfrm>
            <a:prstGeom prst="roundRect">
              <a:avLst>
                <a:gd name="adj" fmla="val 17170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41">
              <a:extLst>
                <a:ext uri="{FF2B5EF4-FFF2-40B4-BE49-F238E27FC236}">
                  <a16:creationId xmlns="" xmlns:a16="http://schemas.microsoft.com/office/drawing/2014/main" id="{0DB447EF-3653-4052-A662-6B6CAE178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818" y="4951925"/>
              <a:ext cx="7644667" cy="733675"/>
              <a:chOff x="592799" y="3532430"/>
              <a:chExt cx="7724602" cy="740524"/>
            </a:xfrm>
          </p:grpSpPr>
          <p:sp>
            <p:nvSpPr>
              <p:cNvPr id="12" name="TextBox 85">
                <a:extLst>
                  <a:ext uri="{FF2B5EF4-FFF2-40B4-BE49-F238E27FC236}">
                    <a16:creationId xmlns="" xmlns:a16="http://schemas.microsoft.com/office/drawing/2014/main" id="{DAF75FD7-1B75-4144-9621-32CFC0DE6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9386" y="3541981"/>
                <a:ext cx="533673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3" name="TextBox 86">
                <a:extLst>
                  <a:ext uri="{FF2B5EF4-FFF2-40B4-BE49-F238E27FC236}">
                    <a16:creationId xmlns="" xmlns:a16="http://schemas.microsoft.com/office/drawing/2014/main" id="{8B67F923-E1D7-432A-A599-548C9E793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622" y="3538438"/>
                <a:ext cx="529215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4" name="TextBox 87">
                <a:extLst>
                  <a:ext uri="{FF2B5EF4-FFF2-40B4-BE49-F238E27FC236}">
                    <a16:creationId xmlns="" xmlns:a16="http://schemas.microsoft.com/office/drawing/2014/main" id="{24D21457-C4C7-473C-8C9C-9F686BD62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125" y="3541980"/>
                <a:ext cx="474957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15" name="TextBox 88">
                <a:extLst>
                  <a:ext uri="{FF2B5EF4-FFF2-40B4-BE49-F238E27FC236}">
                    <a16:creationId xmlns="" xmlns:a16="http://schemas.microsoft.com/office/drawing/2014/main" id="{F8AD67E2-F33B-45F5-856D-08EA6AD71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2370" y="3558952"/>
                <a:ext cx="580755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6" name="TextBox 89">
                <a:extLst>
                  <a:ext uri="{FF2B5EF4-FFF2-40B4-BE49-F238E27FC236}">
                    <a16:creationId xmlns="" xmlns:a16="http://schemas.microsoft.com/office/drawing/2014/main" id="{145936A5-8D0B-4FEA-B00B-7A7B070FA9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8094" y="3547629"/>
                <a:ext cx="504556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7" name="TextBox 90">
                <a:extLst>
                  <a:ext uri="{FF2B5EF4-FFF2-40B4-BE49-F238E27FC236}">
                    <a16:creationId xmlns="" xmlns:a16="http://schemas.microsoft.com/office/drawing/2014/main" id="{282C8147-706A-4888-9978-D076A1095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384" y="3558952"/>
                <a:ext cx="496557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8" name="TextBox 91">
                <a:extLst>
                  <a:ext uri="{FF2B5EF4-FFF2-40B4-BE49-F238E27FC236}">
                    <a16:creationId xmlns="" xmlns:a16="http://schemas.microsoft.com/office/drawing/2014/main" id="{D6CB7724-597E-4144-9108-96796608B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0968" y="3541980"/>
                <a:ext cx="465596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20" name="TextBox 92">
                <a:extLst>
                  <a:ext uri="{FF2B5EF4-FFF2-40B4-BE49-F238E27FC236}">
                    <a16:creationId xmlns="" xmlns:a16="http://schemas.microsoft.com/office/drawing/2014/main" id="{8CE5AAEE-7609-4DE1-8B76-2BF703CB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6672" y="3532430"/>
                <a:ext cx="554591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21" name="TextBox 93">
                <a:extLst>
                  <a:ext uri="{FF2B5EF4-FFF2-40B4-BE49-F238E27FC236}">
                    <a16:creationId xmlns="" xmlns:a16="http://schemas.microsoft.com/office/drawing/2014/main" id="{34530208-B40F-4E66-93B9-909C63C9C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0378" y="3558952"/>
                <a:ext cx="496556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22" name="TextBox 94">
                <a:extLst>
                  <a:ext uri="{FF2B5EF4-FFF2-40B4-BE49-F238E27FC236}">
                    <a16:creationId xmlns="" xmlns:a16="http://schemas.microsoft.com/office/drawing/2014/main" id="{E55106C9-D86A-4442-8C93-7D72347DD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181" y="3547630"/>
                <a:ext cx="545220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23" name="TextBox 98">
                <a:extLst>
                  <a:ext uri="{FF2B5EF4-FFF2-40B4-BE49-F238E27FC236}">
                    <a16:creationId xmlns="" xmlns:a16="http://schemas.microsoft.com/office/drawing/2014/main" id="{F259965B-571E-4F5F-9349-932A1B84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799" y="3558952"/>
                <a:ext cx="596024" cy="398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chemeClr val="tx1"/>
                    </a:solidFill>
                  </a:rPr>
                  <a:t>10</a:t>
                </a:r>
              </a:p>
            </p:txBody>
          </p:sp>
          <p:grpSp>
            <p:nvGrpSpPr>
              <p:cNvPr id="24" name="Group 26">
                <a:extLst>
                  <a:ext uri="{FF2B5EF4-FFF2-40B4-BE49-F238E27FC236}">
                    <a16:creationId xmlns="" xmlns:a16="http://schemas.microsoft.com/office/drawing/2014/main" id="{3155E211-6A14-4201-B7C4-D8CAE7352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035" y="4040725"/>
                <a:ext cx="7158910" cy="232229"/>
                <a:chOff x="959527" y="3307925"/>
                <a:chExt cx="7158910" cy="31863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8E5E418E-FD1E-48E6-8CA3-A91C8C92F540}"/>
                    </a:ext>
                  </a:extLst>
                </p:cNvPr>
                <p:cNvCxnSpPr/>
                <p:nvPr/>
              </p:nvCxnSpPr>
              <p:spPr bwMode="auto">
                <a:xfrm>
                  <a:off x="959784" y="3311083"/>
                  <a:ext cx="715787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47ED846A-B468-4AC9-987F-CEE89624AF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9784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DBCB7A73-5387-4BCF-8048-BBD9353C39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117662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F78458F1-93CC-4D3F-A4AE-394DBE751F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91677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33B55A71-4011-4F52-8A58-60A8AB1951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75731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8FEA49E6-FA2E-4394-826C-989731B34B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07624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B309F23-553A-47C7-BA83-23741B9462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23570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938AA49F-DA73-4E66-8C5A-FB96ADBB2D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39517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FD9C1836-DB8B-450A-B41A-47DCD5F3B3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55463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E264C0B0-22C7-41F6-A930-1B332E3384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971410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610B9E5B-08C7-4CB5-80B8-4051A50788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687356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9BC49388-7953-4FB3-841A-124657BC4F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01715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7075C15-58A5-4D91-8130-6026E9C1DE50}"/>
              </a:ext>
            </a:extLst>
          </p:cNvPr>
          <p:cNvSpPr/>
          <p:nvPr/>
        </p:nvSpPr>
        <p:spPr>
          <a:xfrm>
            <a:off x="2171700" y="4542692"/>
            <a:ext cx="536330" cy="536330"/>
          </a:xfrm>
          <a:prstGeom prst="ellipse">
            <a:avLst/>
          </a:prstGeom>
          <a:noFill/>
          <a:ln w="28575">
            <a:solidFill>
              <a:srgbClr val="EE7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1881B4B-04CC-4ED3-8F98-329128F90E7E}"/>
              </a:ext>
            </a:extLst>
          </p:cNvPr>
          <p:cNvSpPr/>
          <p:nvPr/>
        </p:nvSpPr>
        <p:spPr>
          <a:xfrm>
            <a:off x="5741377" y="4542692"/>
            <a:ext cx="536330" cy="536330"/>
          </a:xfrm>
          <a:prstGeom prst="ellipse">
            <a:avLst/>
          </a:prstGeom>
          <a:noFill/>
          <a:ln w="28575">
            <a:solidFill>
              <a:srgbClr val="EE7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CA9A8EB-CE15-46F6-A034-D69DEF798F78}"/>
              </a:ext>
            </a:extLst>
          </p:cNvPr>
          <p:cNvGrpSpPr/>
          <p:nvPr/>
        </p:nvGrpSpPr>
        <p:grpSpPr>
          <a:xfrm>
            <a:off x="2101362" y="5232251"/>
            <a:ext cx="4229100" cy="746520"/>
            <a:chOff x="2101362" y="5513604"/>
            <a:chExt cx="4229100" cy="746520"/>
          </a:xfrm>
        </p:grpSpPr>
        <p:sp>
          <p:nvSpPr>
            <p:cNvPr id="42" name="Arrow: Right 41">
              <a:extLst>
                <a:ext uri="{FF2B5EF4-FFF2-40B4-BE49-F238E27FC236}">
                  <a16:creationId xmlns="" xmlns:a16="http://schemas.microsoft.com/office/drawing/2014/main" id="{A92C55FD-6D25-4A24-9FFD-B33AE80523D0}"/>
                </a:ext>
              </a:extLst>
            </p:cNvPr>
            <p:cNvSpPr/>
            <p:nvPr/>
          </p:nvSpPr>
          <p:spPr>
            <a:xfrm rot="16200000">
              <a:off x="2198079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="" xmlns:a16="http://schemas.microsoft.com/office/drawing/2014/main" id="{C1615F56-6AA2-45D6-A833-BC7530511959}"/>
                </a:ext>
              </a:extLst>
            </p:cNvPr>
            <p:cNvSpPr/>
            <p:nvPr/>
          </p:nvSpPr>
          <p:spPr>
            <a:xfrm rot="16200000">
              <a:off x="5741379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A143A13E-B62C-46E7-9925-1711548033D1}"/>
                </a:ext>
              </a:extLst>
            </p:cNvPr>
            <p:cNvSpPr/>
            <p:nvPr/>
          </p:nvSpPr>
          <p:spPr>
            <a:xfrm>
              <a:off x="2101362" y="5864470"/>
              <a:ext cx="4229100" cy="395654"/>
            </a:xfrm>
            <a:prstGeom prst="roundRect">
              <a:avLst/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b="1" dirty="0"/>
                <a:t>Find 12 and 17 on the number line.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A916B6E7-9010-49FC-A6CC-63440850544E}"/>
              </a:ext>
            </a:extLst>
          </p:cNvPr>
          <p:cNvCxnSpPr/>
          <p:nvPr/>
        </p:nvCxnSpPr>
        <p:spPr>
          <a:xfrm>
            <a:off x="2779206" y="4665785"/>
            <a:ext cx="2857500" cy="0"/>
          </a:xfrm>
          <a:prstGeom prst="straightConnector1">
            <a:avLst/>
          </a:prstGeom>
          <a:ln w="38100">
            <a:solidFill>
              <a:srgbClr val="EE791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5A191F5-EC5E-4AD0-916D-AE084C95B007}"/>
              </a:ext>
            </a:extLst>
          </p:cNvPr>
          <p:cNvGrpSpPr/>
          <p:nvPr/>
        </p:nvGrpSpPr>
        <p:grpSpPr>
          <a:xfrm>
            <a:off x="1541587" y="5235182"/>
            <a:ext cx="5254869" cy="746520"/>
            <a:chOff x="1529864" y="5513604"/>
            <a:chExt cx="5254869" cy="746520"/>
          </a:xfrm>
        </p:grpSpPr>
        <p:sp>
          <p:nvSpPr>
            <p:cNvPr id="55" name="Arrow: Right 54">
              <a:extLst>
                <a:ext uri="{FF2B5EF4-FFF2-40B4-BE49-F238E27FC236}">
                  <a16:creationId xmlns="" xmlns:a16="http://schemas.microsoft.com/office/drawing/2014/main" id="{4277FB51-3B62-4DD1-A98C-1406B83014E5}"/>
                </a:ext>
              </a:extLst>
            </p:cNvPr>
            <p:cNvSpPr/>
            <p:nvPr/>
          </p:nvSpPr>
          <p:spPr>
            <a:xfrm rot="16200000">
              <a:off x="3903787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69D4725B-9170-47BA-A43A-5DE2A26F6425}"/>
                </a:ext>
              </a:extLst>
            </p:cNvPr>
            <p:cNvSpPr/>
            <p:nvPr/>
          </p:nvSpPr>
          <p:spPr>
            <a:xfrm>
              <a:off x="1529864" y="5864470"/>
              <a:ext cx="5254869" cy="395654"/>
            </a:xfrm>
            <a:prstGeom prst="roundRect">
              <a:avLst/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b="1" dirty="0"/>
                <a:t>Draw an arrow between them to show the gap.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ACBD64A-78EF-4733-A0C4-7298BDAFF9EC}"/>
              </a:ext>
            </a:extLst>
          </p:cNvPr>
          <p:cNvSpPr txBox="1"/>
          <p:nvPr/>
        </p:nvSpPr>
        <p:spPr>
          <a:xfrm>
            <a:off x="3962400" y="4252519"/>
            <a:ext cx="50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5</a:t>
            </a:r>
            <a:endParaRPr lang="en-GB" altLang="en-US" sz="2400" b="1" dirty="0">
              <a:solidFill>
                <a:schemeClr val="tx1"/>
              </a:solidFill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="" xmlns:a16="http://schemas.microsoft.com/office/drawing/2014/main" id="{E1DD7688-E15A-41D7-BA4F-BFA1C51B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5839802"/>
            <a:ext cx="5262562" cy="517525"/>
          </a:xfrm>
          <a:prstGeom prst="roundRect">
            <a:avLst>
              <a:gd name="adj" fmla="val 16667"/>
            </a:avLst>
          </a:prstGeom>
          <a:solidFill>
            <a:srgbClr val="F19141"/>
          </a:solidFill>
          <a:ln w="28575">
            <a:solidFill>
              <a:srgbClr val="EE7919"/>
            </a:solidFill>
            <a:round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The </a:t>
            </a:r>
            <a:r>
              <a:rPr lang="en-GB" altLang="en-US" b="1" dirty="0">
                <a:solidFill>
                  <a:schemeClr val="bg1"/>
                </a:solidFill>
              </a:rPr>
              <a:t>difference</a:t>
            </a:r>
            <a:r>
              <a:rPr lang="en-GB" altLang="en-US" dirty="0">
                <a:solidFill>
                  <a:schemeClr val="bg1"/>
                </a:solidFill>
              </a:rPr>
              <a:t> between 12 and 17 is </a:t>
            </a:r>
            <a:r>
              <a:rPr lang="en-GB" altLang="en-US" b="1" dirty="0">
                <a:solidFill>
                  <a:schemeClr val="bg1"/>
                </a:solidFill>
              </a:rPr>
              <a:t>5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4" name="Rectangle 1">
            <a:extLst>
              <a:ext uri="{FF2B5EF4-FFF2-40B4-BE49-F238E27FC236}">
                <a16:creationId xmlns="" xmlns:a16="http://schemas.microsoft.com/office/drawing/2014/main" id="{A5115965-AB1C-4D69-B872-E3ACC5257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5261097"/>
            <a:ext cx="5262562" cy="515937"/>
          </a:xfrm>
          <a:prstGeom prst="roundRect">
            <a:avLst>
              <a:gd name="adj" fmla="val 16667"/>
            </a:avLst>
          </a:prstGeom>
          <a:solidFill>
            <a:srgbClr val="F19141"/>
          </a:solidFill>
          <a:ln w="28575">
            <a:solidFill>
              <a:srgbClr val="EE7919"/>
            </a:solidFill>
            <a:round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The </a:t>
            </a:r>
            <a:r>
              <a:rPr lang="en-GB" altLang="en-US" b="1" dirty="0">
                <a:solidFill>
                  <a:schemeClr val="bg1"/>
                </a:solidFill>
              </a:rPr>
              <a:t>difference</a:t>
            </a:r>
            <a:r>
              <a:rPr lang="en-GB" altLang="en-US" dirty="0">
                <a:solidFill>
                  <a:schemeClr val="bg1"/>
                </a:solidFill>
              </a:rPr>
              <a:t> between 17 and 12 is </a:t>
            </a:r>
            <a:r>
              <a:rPr lang="en-GB" altLang="en-US" b="1" dirty="0">
                <a:solidFill>
                  <a:schemeClr val="bg1"/>
                </a:solidFill>
              </a:rPr>
              <a:t>5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="" xmlns:a16="http://schemas.microsoft.com/office/drawing/2014/main" id="{62F79F49-B66A-4C67-BFDD-8EF9B6C8524C}"/>
              </a:ext>
            </a:extLst>
          </p:cNvPr>
          <p:cNvSpPr/>
          <p:nvPr/>
        </p:nvSpPr>
        <p:spPr>
          <a:xfrm>
            <a:off x="3499339" y="2450125"/>
            <a:ext cx="2952750" cy="756382"/>
          </a:xfrm>
          <a:prstGeom prst="wedgeRoundRectCallout">
            <a:avLst>
              <a:gd name="adj1" fmla="val 55179"/>
              <a:gd name="adj2" fmla="val 31123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 have 5 fewer 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stickers than Ben.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="" xmlns:a16="http://schemas.microsoft.com/office/drawing/2014/main" id="{167BAB1E-E1CF-4409-B74B-24C633FF4F87}"/>
              </a:ext>
            </a:extLst>
          </p:cNvPr>
          <p:cNvSpPr/>
          <p:nvPr/>
        </p:nvSpPr>
        <p:spPr>
          <a:xfrm>
            <a:off x="2507901" y="3309257"/>
            <a:ext cx="2952750" cy="741312"/>
          </a:xfrm>
          <a:prstGeom prst="wedgeRoundRectCallout">
            <a:avLst>
              <a:gd name="adj1" fmla="val -55987"/>
              <a:gd name="adj2" fmla="val -26223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I have 5 more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stickers than Cho</a:t>
            </a:r>
            <a:r>
              <a:rPr lang="x-none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41" grpId="0" animBg="1"/>
      <p:bldP spid="46" grpId="0" animBg="1"/>
      <p:bldP spid="62" grpId="0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5">
            <a:extLst>
              <a:ext uri="{FF2B5EF4-FFF2-40B4-BE49-F238E27FC236}">
                <a16:creationId xmlns="" xmlns:a16="http://schemas.microsoft.com/office/drawing/2014/main" id="{1F4D6A90-C7C5-4BFD-9E20-56DC740A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96" y="2366621"/>
            <a:ext cx="1852918" cy="19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43EF024-B466-49E9-AADC-2931C7FBCA04}"/>
              </a:ext>
            </a:extLst>
          </p:cNvPr>
          <p:cNvSpPr/>
          <p:nvPr/>
        </p:nvSpPr>
        <p:spPr>
          <a:xfrm>
            <a:off x="755650" y="1491397"/>
            <a:ext cx="7632700" cy="1001546"/>
          </a:xfrm>
          <a:prstGeom prst="roundRect">
            <a:avLst>
              <a:gd name="adj" fmla="val 21567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Cho and Ben played skittles.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Cho scored 29 points and Ben scored 23 points.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Can you find the difference?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="" xmlns:a16="http://schemas.microsoft.com/office/drawing/2014/main" id="{713DF645-488F-441F-9167-0B0C0C51701B}"/>
              </a:ext>
            </a:extLst>
          </p:cNvPr>
          <p:cNvSpPr/>
          <p:nvPr/>
        </p:nvSpPr>
        <p:spPr>
          <a:xfrm>
            <a:off x="757738" y="1493486"/>
            <a:ext cx="7632700" cy="761199"/>
          </a:xfrm>
          <a:prstGeom prst="roundRect">
            <a:avLst>
              <a:gd name="adj" fmla="val 24858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finish these sentences?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081208" y="696913"/>
            <a:ext cx="29815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Remember It</a:t>
            </a:r>
            <a:endParaRPr lang="en-GB" sz="4000" b="1" dirty="0">
              <a:latin typeface="+mn-lt"/>
            </a:endParaRPr>
          </a:p>
        </p:txBody>
      </p:sp>
      <p:pic>
        <p:nvPicPr>
          <p:cNvPr id="15365" name="Picture 12">
            <a:extLst>
              <a:ext uri="{FF2B5EF4-FFF2-40B4-BE49-F238E27FC236}">
                <a16:creationId xmlns="" xmlns:a16="http://schemas.microsoft.com/office/drawing/2014/main" id="{4336738D-3475-4A0A-9F87-7EE2B2FAF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ACA1041-2D14-4E4C-970F-967C5B0527C8}"/>
              </a:ext>
            </a:extLst>
          </p:cNvPr>
          <p:cNvSpPr/>
          <p:nvPr/>
        </p:nvSpPr>
        <p:spPr>
          <a:xfrm>
            <a:off x="756137" y="1482970"/>
            <a:ext cx="7622931" cy="2713892"/>
          </a:xfrm>
          <a:prstGeom prst="roundRect">
            <a:avLst>
              <a:gd name="adj" fmla="val 781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73329D-FCB4-45F7-B991-D4576F1D38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2247901"/>
            <a:ext cx="1980792" cy="19372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BEDF83E-F84F-4A14-A3FA-9239E02BC3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5908433" y="2256693"/>
            <a:ext cx="2380631" cy="1928446"/>
          </a:xfrm>
          <a:prstGeom prst="rect">
            <a:avLst/>
          </a:prstGeom>
        </p:spPr>
      </p:pic>
      <p:sp>
        <p:nvSpPr>
          <p:cNvPr id="57" name="Speech Bubble: Rectangle with Corners Rounded 56">
            <a:extLst>
              <a:ext uri="{FF2B5EF4-FFF2-40B4-BE49-F238E27FC236}">
                <a16:creationId xmlns="" xmlns:a16="http://schemas.microsoft.com/office/drawing/2014/main" id="{D94E9B2D-A03C-423B-B08C-54F7CEC88DBA}"/>
              </a:ext>
            </a:extLst>
          </p:cNvPr>
          <p:cNvSpPr/>
          <p:nvPr/>
        </p:nvSpPr>
        <p:spPr>
          <a:xfrm>
            <a:off x="3499339" y="2450125"/>
            <a:ext cx="2952750" cy="756382"/>
          </a:xfrm>
          <a:prstGeom prst="wedgeRoundRectCallout">
            <a:avLst>
              <a:gd name="adj1" fmla="val 55179"/>
              <a:gd name="adj2" fmla="val 31123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I scored 6 more points than Ben.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="" xmlns:a16="http://schemas.microsoft.com/office/drawing/2014/main" id="{4AE38B78-779B-4448-8AE3-43697722A967}"/>
              </a:ext>
            </a:extLst>
          </p:cNvPr>
          <p:cNvSpPr/>
          <p:nvPr/>
        </p:nvSpPr>
        <p:spPr>
          <a:xfrm>
            <a:off x="2733404" y="3305910"/>
            <a:ext cx="2602684" cy="756382"/>
          </a:xfrm>
          <a:prstGeom prst="wedgeRoundRectCallout">
            <a:avLst>
              <a:gd name="adj1" fmla="val -54169"/>
              <a:gd name="adj2" fmla="val -30872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I scored 6 fewer points than Cho.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9763B5-9BEC-4346-BD18-11C418320F33}"/>
              </a:ext>
            </a:extLst>
          </p:cNvPr>
          <p:cNvGrpSpPr/>
          <p:nvPr/>
        </p:nvGrpSpPr>
        <p:grpSpPr>
          <a:xfrm>
            <a:off x="716818" y="4278926"/>
            <a:ext cx="7662250" cy="1230921"/>
            <a:chOff x="716818" y="4615963"/>
            <a:chExt cx="7662250" cy="12309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5AE9BAA9-E1A5-46C5-95DF-298286B1FE74}"/>
                </a:ext>
              </a:extLst>
            </p:cNvPr>
            <p:cNvSpPr/>
            <p:nvPr/>
          </p:nvSpPr>
          <p:spPr>
            <a:xfrm>
              <a:off x="756137" y="4615963"/>
              <a:ext cx="7622931" cy="1230921"/>
            </a:xfrm>
            <a:prstGeom prst="roundRect">
              <a:avLst>
                <a:gd name="adj" fmla="val 17170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41">
              <a:extLst>
                <a:ext uri="{FF2B5EF4-FFF2-40B4-BE49-F238E27FC236}">
                  <a16:creationId xmlns="" xmlns:a16="http://schemas.microsoft.com/office/drawing/2014/main" id="{0DB447EF-3653-4052-A662-6B6CAE178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818" y="4951925"/>
              <a:ext cx="7644667" cy="733675"/>
              <a:chOff x="592799" y="3532430"/>
              <a:chExt cx="7724602" cy="740524"/>
            </a:xfrm>
          </p:grpSpPr>
          <p:sp>
            <p:nvSpPr>
              <p:cNvPr id="12" name="TextBox 85">
                <a:extLst>
                  <a:ext uri="{FF2B5EF4-FFF2-40B4-BE49-F238E27FC236}">
                    <a16:creationId xmlns="" xmlns:a16="http://schemas.microsoft.com/office/drawing/2014/main" id="{DAF75FD7-1B75-4144-9621-32CFC0DE6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9386" y="3541981"/>
                <a:ext cx="533672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13" name="TextBox 86">
                <a:extLst>
                  <a:ext uri="{FF2B5EF4-FFF2-40B4-BE49-F238E27FC236}">
                    <a16:creationId xmlns="" xmlns:a16="http://schemas.microsoft.com/office/drawing/2014/main" id="{8B67F923-E1D7-432A-A599-548C9E793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622" y="3538438"/>
                <a:ext cx="529215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TextBox 87">
                <a:extLst>
                  <a:ext uri="{FF2B5EF4-FFF2-40B4-BE49-F238E27FC236}">
                    <a16:creationId xmlns="" xmlns:a16="http://schemas.microsoft.com/office/drawing/2014/main" id="{24D21457-C4C7-473C-8C9C-9F686BD62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125" y="3541980"/>
                <a:ext cx="474957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15" name="TextBox 88">
                <a:extLst>
                  <a:ext uri="{FF2B5EF4-FFF2-40B4-BE49-F238E27FC236}">
                    <a16:creationId xmlns="" xmlns:a16="http://schemas.microsoft.com/office/drawing/2014/main" id="{F8AD67E2-F33B-45F5-856D-08EA6AD71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2370" y="3558952"/>
                <a:ext cx="580755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16" name="TextBox 89">
                <a:extLst>
                  <a:ext uri="{FF2B5EF4-FFF2-40B4-BE49-F238E27FC236}">
                    <a16:creationId xmlns="" xmlns:a16="http://schemas.microsoft.com/office/drawing/2014/main" id="{145936A5-8D0B-4FEA-B00B-7A7B070FA9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8094" y="3547629"/>
                <a:ext cx="504556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7" name="TextBox 90">
                <a:extLst>
                  <a:ext uri="{FF2B5EF4-FFF2-40B4-BE49-F238E27FC236}">
                    <a16:creationId xmlns="" xmlns:a16="http://schemas.microsoft.com/office/drawing/2014/main" id="{282C8147-706A-4888-9978-D076A1095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384" y="3558952"/>
                <a:ext cx="496557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26</a:t>
                </a:r>
              </a:p>
            </p:txBody>
          </p:sp>
          <p:sp>
            <p:nvSpPr>
              <p:cNvPr id="18" name="TextBox 91">
                <a:extLst>
                  <a:ext uri="{FF2B5EF4-FFF2-40B4-BE49-F238E27FC236}">
                    <a16:creationId xmlns="" xmlns:a16="http://schemas.microsoft.com/office/drawing/2014/main" id="{D6CB7724-597E-4144-9108-96796608B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0968" y="3541980"/>
                <a:ext cx="465596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20" name="TextBox 92">
                <a:extLst>
                  <a:ext uri="{FF2B5EF4-FFF2-40B4-BE49-F238E27FC236}">
                    <a16:creationId xmlns="" xmlns:a16="http://schemas.microsoft.com/office/drawing/2014/main" id="{8CE5AAEE-7609-4DE1-8B76-2BF703CB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6672" y="3532430"/>
                <a:ext cx="554591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28</a:t>
                </a:r>
              </a:p>
            </p:txBody>
          </p:sp>
          <p:sp>
            <p:nvSpPr>
              <p:cNvPr id="21" name="TextBox 93">
                <a:extLst>
                  <a:ext uri="{FF2B5EF4-FFF2-40B4-BE49-F238E27FC236}">
                    <a16:creationId xmlns="" xmlns:a16="http://schemas.microsoft.com/office/drawing/2014/main" id="{34530208-B40F-4E66-93B9-909C63C9C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0378" y="3558952"/>
                <a:ext cx="496556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29</a:t>
                </a:r>
              </a:p>
            </p:txBody>
          </p:sp>
          <p:sp>
            <p:nvSpPr>
              <p:cNvPr id="22" name="TextBox 94">
                <a:extLst>
                  <a:ext uri="{FF2B5EF4-FFF2-40B4-BE49-F238E27FC236}">
                    <a16:creationId xmlns="" xmlns:a16="http://schemas.microsoft.com/office/drawing/2014/main" id="{E55106C9-D86A-4442-8C93-7D72347DD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181" y="3547630"/>
                <a:ext cx="545220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23" name="TextBox 98">
                <a:extLst>
                  <a:ext uri="{FF2B5EF4-FFF2-40B4-BE49-F238E27FC236}">
                    <a16:creationId xmlns="" xmlns:a16="http://schemas.microsoft.com/office/drawing/2014/main" id="{F259965B-571E-4F5F-9349-932A1B84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799" y="3558952"/>
                <a:ext cx="596024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grpSp>
            <p:nvGrpSpPr>
              <p:cNvPr id="24" name="Group 26">
                <a:extLst>
                  <a:ext uri="{FF2B5EF4-FFF2-40B4-BE49-F238E27FC236}">
                    <a16:creationId xmlns="" xmlns:a16="http://schemas.microsoft.com/office/drawing/2014/main" id="{3155E211-6A14-4201-B7C4-D8CAE7352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035" y="4040725"/>
                <a:ext cx="7158910" cy="232229"/>
                <a:chOff x="959527" y="3307925"/>
                <a:chExt cx="7158910" cy="31863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8E5E418E-FD1E-48E6-8CA3-A91C8C92F540}"/>
                    </a:ext>
                  </a:extLst>
                </p:cNvPr>
                <p:cNvCxnSpPr/>
                <p:nvPr/>
              </p:nvCxnSpPr>
              <p:spPr bwMode="auto">
                <a:xfrm>
                  <a:off x="959784" y="3311083"/>
                  <a:ext cx="715787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47ED846A-B468-4AC9-987F-CEE89624AF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9784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DBCB7A73-5387-4BCF-8048-BBD9353C39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117662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F78458F1-93CC-4D3F-A4AE-394DBE751F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91677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33B55A71-4011-4F52-8A58-60A8AB1951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75731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8FEA49E6-FA2E-4394-826C-989731B34B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07624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B309F23-553A-47C7-BA83-23741B9462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23570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938AA49F-DA73-4E66-8C5A-FB96ADBB2D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39517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FD9C1836-DB8B-450A-B41A-47DCD5F3B3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55463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E264C0B0-22C7-41F6-A930-1B332E3384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971410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610B9E5B-08C7-4CB5-80B8-4051A50788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687356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9BC49388-7953-4FB3-841A-124657BC4F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01715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7075C15-58A5-4D91-8130-6026E9C1DE50}"/>
              </a:ext>
            </a:extLst>
          </p:cNvPr>
          <p:cNvSpPr/>
          <p:nvPr/>
        </p:nvSpPr>
        <p:spPr>
          <a:xfrm>
            <a:off x="2865383" y="4542692"/>
            <a:ext cx="536330" cy="536330"/>
          </a:xfrm>
          <a:prstGeom prst="ellipse">
            <a:avLst/>
          </a:prstGeom>
          <a:noFill/>
          <a:ln w="28575">
            <a:solidFill>
              <a:srgbClr val="EE7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1881B4B-04CC-4ED3-8F98-329128F90E7E}"/>
              </a:ext>
            </a:extLst>
          </p:cNvPr>
          <p:cNvSpPr/>
          <p:nvPr/>
        </p:nvSpPr>
        <p:spPr>
          <a:xfrm>
            <a:off x="7086700" y="4542692"/>
            <a:ext cx="536330" cy="536330"/>
          </a:xfrm>
          <a:prstGeom prst="ellipse">
            <a:avLst/>
          </a:prstGeom>
          <a:noFill/>
          <a:ln w="28575">
            <a:solidFill>
              <a:srgbClr val="EE7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2CA9A8EB-CE15-46F6-A034-D69DEF798F78}"/>
              </a:ext>
            </a:extLst>
          </p:cNvPr>
          <p:cNvGrpSpPr/>
          <p:nvPr/>
        </p:nvGrpSpPr>
        <p:grpSpPr>
          <a:xfrm>
            <a:off x="2826575" y="5232251"/>
            <a:ext cx="5003631" cy="746520"/>
            <a:chOff x="2090851" y="5513604"/>
            <a:chExt cx="5003631" cy="746520"/>
          </a:xfrm>
        </p:grpSpPr>
        <p:sp>
          <p:nvSpPr>
            <p:cNvPr id="42" name="Arrow: Right 41">
              <a:extLst>
                <a:ext uri="{FF2B5EF4-FFF2-40B4-BE49-F238E27FC236}">
                  <a16:creationId xmlns="" xmlns:a16="http://schemas.microsoft.com/office/drawing/2014/main" id="{A92C55FD-6D25-4A24-9FFD-B33AE80523D0}"/>
                </a:ext>
              </a:extLst>
            </p:cNvPr>
            <p:cNvSpPr/>
            <p:nvPr/>
          </p:nvSpPr>
          <p:spPr>
            <a:xfrm rot="16200000">
              <a:off x="2198079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="" xmlns:a16="http://schemas.microsoft.com/office/drawing/2014/main" id="{C1615F56-6AA2-45D6-A833-BC7530511959}"/>
                </a:ext>
              </a:extLst>
            </p:cNvPr>
            <p:cNvSpPr/>
            <p:nvPr/>
          </p:nvSpPr>
          <p:spPr>
            <a:xfrm rot="16200000">
              <a:off x="6435062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A143A13E-B62C-46E7-9925-1711548033D1}"/>
                </a:ext>
              </a:extLst>
            </p:cNvPr>
            <p:cNvSpPr/>
            <p:nvPr/>
          </p:nvSpPr>
          <p:spPr>
            <a:xfrm>
              <a:off x="2090851" y="5864470"/>
              <a:ext cx="5003631" cy="395654"/>
            </a:xfrm>
            <a:prstGeom prst="roundRect">
              <a:avLst/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b="1" dirty="0"/>
                <a:t>Find 23 and 29 on the number line.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A916B6E7-9010-49FC-A6CC-63440850544E}"/>
              </a:ext>
            </a:extLst>
          </p:cNvPr>
          <p:cNvCxnSpPr>
            <a:cxnSpLocks/>
          </p:cNvCxnSpPr>
          <p:nvPr/>
        </p:nvCxnSpPr>
        <p:spPr>
          <a:xfrm>
            <a:off x="3451868" y="4665785"/>
            <a:ext cx="3611084" cy="0"/>
          </a:xfrm>
          <a:prstGeom prst="straightConnector1">
            <a:avLst/>
          </a:prstGeom>
          <a:ln w="38100">
            <a:solidFill>
              <a:srgbClr val="EE791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5A191F5-EC5E-4AD0-916D-AE084C95B007}"/>
              </a:ext>
            </a:extLst>
          </p:cNvPr>
          <p:cNvGrpSpPr/>
          <p:nvPr/>
        </p:nvGrpSpPr>
        <p:grpSpPr>
          <a:xfrm>
            <a:off x="2666194" y="5235182"/>
            <a:ext cx="5254869" cy="746520"/>
            <a:chOff x="1529864" y="5513604"/>
            <a:chExt cx="5254869" cy="746520"/>
          </a:xfrm>
        </p:grpSpPr>
        <p:sp>
          <p:nvSpPr>
            <p:cNvPr id="55" name="Arrow: Right 54">
              <a:extLst>
                <a:ext uri="{FF2B5EF4-FFF2-40B4-BE49-F238E27FC236}">
                  <a16:creationId xmlns="" xmlns:a16="http://schemas.microsoft.com/office/drawing/2014/main" id="{4277FB51-3B62-4DD1-A98C-1406B83014E5}"/>
                </a:ext>
              </a:extLst>
            </p:cNvPr>
            <p:cNvSpPr/>
            <p:nvPr/>
          </p:nvSpPr>
          <p:spPr>
            <a:xfrm rot="16200000">
              <a:off x="3903787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69D4725B-9170-47BA-A43A-5DE2A26F6425}"/>
                </a:ext>
              </a:extLst>
            </p:cNvPr>
            <p:cNvSpPr/>
            <p:nvPr/>
          </p:nvSpPr>
          <p:spPr>
            <a:xfrm>
              <a:off x="1529864" y="5864470"/>
              <a:ext cx="5254869" cy="395654"/>
            </a:xfrm>
            <a:prstGeom prst="roundRect">
              <a:avLst/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b="1" dirty="0"/>
                <a:t>Draw an arrow between them to show the gap.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ACBD64A-78EF-4733-A0C4-7298BDAFF9EC}"/>
              </a:ext>
            </a:extLst>
          </p:cNvPr>
          <p:cNvSpPr txBox="1"/>
          <p:nvPr/>
        </p:nvSpPr>
        <p:spPr>
          <a:xfrm>
            <a:off x="5052164" y="4252519"/>
            <a:ext cx="50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="" xmlns:a16="http://schemas.microsoft.com/office/drawing/2014/main" id="{510610F0-40D6-4346-A380-DBAC25BC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829363"/>
            <a:ext cx="5262562" cy="517525"/>
          </a:xfrm>
          <a:prstGeom prst="roundRect">
            <a:avLst>
              <a:gd name="adj" fmla="val 16667"/>
            </a:avLst>
          </a:prstGeom>
          <a:solidFill>
            <a:srgbClr val="F19141"/>
          </a:solidFill>
          <a:ln w="28575">
            <a:solidFill>
              <a:srgbClr val="EE7919"/>
            </a:solidFill>
            <a:round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9pPr>
          </a:lstStyle>
          <a:p>
            <a:pPr algn="ctr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The difference between 23 and 29 is </a:t>
            </a:r>
            <a:r>
              <a:rPr lang="en-GB" altLang="en-US" b="1" u="sng" dirty="0">
                <a:solidFill>
                  <a:schemeClr val="bg1"/>
                </a:solidFill>
              </a:rPr>
              <a:t>       </a:t>
            </a:r>
            <a:r>
              <a:rPr lang="en-GB" alt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0" name="Rectangle 1">
            <a:extLst>
              <a:ext uri="{FF2B5EF4-FFF2-40B4-BE49-F238E27FC236}">
                <a16:creationId xmlns="" xmlns:a16="http://schemas.microsoft.com/office/drawing/2014/main" id="{F74E330C-46FE-4F2B-960C-30C187F15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250658"/>
            <a:ext cx="5262562" cy="515937"/>
          </a:xfrm>
          <a:prstGeom prst="roundRect">
            <a:avLst>
              <a:gd name="adj" fmla="val 16667"/>
            </a:avLst>
          </a:prstGeom>
          <a:solidFill>
            <a:srgbClr val="F19141"/>
          </a:solidFill>
          <a:ln w="28575">
            <a:solidFill>
              <a:srgbClr val="EE7919"/>
            </a:solidFill>
            <a:round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9pPr>
          </a:lstStyle>
          <a:p>
            <a:pPr algn="ctr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The difference between 29 and 23 is </a:t>
            </a:r>
            <a:r>
              <a:rPr lang="en-GB" altLang="en-US" b="1" u="sng" dirty="0">
                <a:solidFill>
                  <a:schemeClr val="bg1"/>
                </a:solidFill>
              </a:rPr>
              <a:t>       </a:t>
            </a:r>
            <a:r>
              <a:rPr lang="en-GB" alt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DE4AAAC-9B20-4611-9CF4-C55945859C0A}"/>
              </a:ext>
            </a:extLst>
          </p:cNvPr>
          <p:cNvSpPr txBox="1"/>
          <p:nvPr/>
        </p:nvSpPr>
        <p:spPr>
          <a:xfrm>
            <a:off x="6229611" y="5204497"/>
            <a:ext cx="50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D63F37C-8D59-458F-A9F7-A1267215DCA9}"/>
              </a:ext>
            </a:extLst>
          </p:cNvPr>
          <p:cNvSpPr txBox="1"/>
          <p:nvPr/>
        </p:nvSpPr>
        <p:spPr>
          <a:xfrm>
            <a:off x="6254663" y="5793221"/>
            <a:ext cx="50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73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  <p:bldP spid="57" grpId="0" animBg="1"/>
      <p:bldP spid="59" grpId="0" animBg="1"/>
      <p:bldP spid="41" grpId="0" animBg="1"/>
      <p:bldP spid="46" grpId="0" animBg="1"/>
      <p:bldP spid="62" grpId="0"/>
      <p:bldP spid="69" grpId="0" animBg="1"/>
      <p:bldP spid="70" grpId="0" animBg="1"/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7">
            <a:extLst>
              <a:ext uri="{FF2B5EF4-FFF2-40B4-BE49-F238E27FC236}">
                <a16:creationId xmlns="" xmlns:a16="http://schemas.microsoft.com/office/drawing/2014/main" id="{331116B2-39AC-46C6-882C-40D18889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10" y="2503281"/>
            <a:ext cx="1407054" cy="128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8">
            <a:extLst>
              <a:ext uri="{FF2B5EF4-FFF2-40B4-BE49-F238E27FC236}">
                <a16:creationId xmlns="" xmlns:a16="http://schemas.microsoft.com/office/drawing/2014/main" id="{CBE4D604-70C7-445C-B0F7-D7CDFD15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087">
            <a:off x="4615892" y="2496195"/>
            <a:ext cx="1114582" cy="11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C0C1301-C054-415C-A8EC-17D7D6D3DB13}"/>
              </a:ext>
            </a:extLst>
          </p:cNvPr>
          <p:cNvSpPr txBox="1"/>
          <p:nvPr/>
        </p:nvSpPr>
        <p:spPr>
          <a:xfrm>
            <a:off x="751562" y="2144462"/>
            <a:ext cx="7628350" cy="646331"/>
          </a:xfrm>
          <a:prstGeom prst="rect">
            <a:avLst/>
          </a:prstGeom>
          <a:solidFill>
            <a:srgbClr val="CDB5D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Tell your friend 4 facts about the 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difference using these words.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43EF024-B466-49E9-AADC-2931C7FBCA04}"/>
              </a:ext>
            </a:extLst>
          </p:cNvPr>
          <p:cNvSpPr/>
          <p:nvPr/>
        </p:nvSpPr>
        <p:spPr>
          <a:xfrm>
            <a:off x="755650" y="1541501"/>
            <a:ext cx="7632700" cy="550345"/>
          </a:xfrm>
          <a:prstGeom prst="roundRect">
            <a:avLst>
              <a:gd name="adj" fmla="val 35223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Cho read 18 pages of her book. Ben read 22 pages.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081208" y="696913"/>
            <a:ext cx="298158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Remember It</a:t>
            </a:r>
            <a:endParaRPr lang="en-GB" sz="4000" b="1" dirty="0">
              <a:latin typeface="+mn-lt"/>
            </a:endParaRPr>
          </a:p>
        </p:txBody>
      </p:sp>
      <p:pic>
        <p:nvPicPr>
          <p:cNvPr id="15365" name="Picture 12">
            <a:extLst>
              <a:ext uri="{FF2B5EF4-FFF2-40B4-BE49-F238E27FC236}">
                <a16:creationId xmlns="" xmlns:a16="http://schemas.microsoft.com/office/drawing/2014/main" id="{4336738D-3475-4A0A-9F87-7EE2B2FAF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ACA1041-2D14-4E4C-970F-967C5B0527C8}"/>
              </a:ext>
            </a:extLst>
          </p:cNvPr>
          <p:cNvSpPr/>
          <p:nvPr/>
        </p:nvSpPr>
        <p:spPr>
          <a:xfrm>
            <a:off x="756137" y="1553228"/>
            <a:ext cx="7622931" cy="2177524"/>
          </a:xfrm>
          <a:prstGeom prst="roundRect">
            <a:avLst>
              <a:gd name="adj" fmla="val 781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73329D-FCB4-45F7-B991-D4576F1D38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1982143"/>
            <a:ext cx="1774032" cy="1735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FBEDF83E-F84F-4A14-A3FA-9239E02BC3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140252" y="2004923"/>
            <a:ext cx="2113732" cy="17122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9763B5-9BEC-4346-BD18-11C418320F33}"/>
              </a:ext>
            </a:extLst>
          </p:cNvPr>
          <p:cNvGrpSpPr/>
          <p:nvPr/>
        </p:nvGrpSpPr>
        <p:grpSpPr>
          <a:xfrm>
            <a:off x="716818" y="4394834"/>
            <a:ext cx="7662250" cy="1230921"/>
            <a:chOff x="716818" y="4615963"/>
            <a:chExt cx="7662250" cy="12309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5AE9BAA9-E1A5-46C5-95DF-298286B1FE74}"/>
                </a:ext>
              </a:extLst>
            </p:cNvPr>
            <p:cNvSpPr/>
            <p:nvPr/>
          </p:nvSpPr>
          <p:spPr>
            <a:xfrm>
              <a:off x="756137" y="4615963"/>
              <a:ext cx="7622931" cy="1230921"/>
            </a:xfrm>
            <a:prstGeom prst="roundRect">
              <a:avLst>
                <a:gd name="adj" fmla="val 17170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41">
              <a:extLst>
                <a:ext uri="{FF2B5EF4-FFF2-40B4-BE49-F238E27FC236}">
                  <a16:creationId xmlns="" xmlns:a16="http://schemas.microsoft.com/office/drawing/2014/main" id="{0DB447EF-3653-4052-A662-6B6CAE178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818" y="4951925"/>
              <a:ext cx="7644667" cy="733675"/>
              <a:chOff x="592799" y="3532430"/>
              <a:chExt cx="7724602" cy="740524"/>
            </a:xfrm>
          </p:grpSpPr>
          <p:sp>
            <p:nvSpPr>
              <p:cNvPr id="12" name="TextBox 85">
                <a:extLst>
                  <a:ext uri="{FF2B5EF4-FFF2-40B4-BE49-F238E27FC236}">
                    <a16:creationId xmlns="" xmlns:a16="http://schemas.microsoft.com/office/drawing/2014/main" id="{DAF75FD7-1B75-4144-9621-32CFC0DE6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9386" y="3541981"/>
                <a:ext cx="533672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3" name="TextBox 86">
                <a:extLst>
                  <a:ext uri="{FF2B5EF4-FFF2-40B4-BE49-F238E27FC236}">
                    <a16:creationId xmlns="" xmlns:a16="http://schemas.microsoft.com/office/drawing/2014/main" id="{8B67F923-E1D7-432A-A599-548C9E793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622" y="3538438"/>
                <a:ext cx="529215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14" name="TextBox 87">
                <a:extLst>
                  <a:ext uri="{FF2B5EF4-FFF2-40B4-BE49-F238E27FC236}">
                    <a16:creationId xmlns="" xmlns:a16="http://schemas.microsoft.com/office/drawing/2014/main" id="{24D21457-C4C7-473C-8C9C-9F686BD62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125" y="3541980"/>
                <a:ext cx="474957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5" name="TextBox 88">
                <a:extLst>
                  <a:ext uri="{FF2B5EF4-FFF2-40B4-BE49-F238E27FC236}">
                    <a16:creationId xmlns="" xmlns:a16="http://schemas.microsoft.com/office/drawing/2014/main" id="{F8AD67E2-F33B-45F5-856D-08EA6AD71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2370" y="3558952"/>
                <a:ext cx="580755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6" name="TextBox 89">
                <a:extLst>
                  <a:ext uri="{FF2B5EF4-FFF2-40B4-BE49-F238E27FC236}">
                    <a16:creationId xmlns="" xmlns:a16="http://schemas.microsoft.com/office/drawing/2014/main" id="{145936A5-8D0B-4FEA-B00B-7A7B070FA9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8094" y="3547629"/>
                <a:ext cx="504556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17" name="TextBox 90">
                <a:extLst>
                  <a:ext uri="{FF2B5EF4-FFF2-40B4-BE49-F238E27FC236}">
                    <a16:creationId xmlns="" xmlns:a16="http://schemas.microsoft.com/office/drawing/2014/main" id="{282C8147-706A-4888-9978-D076A1095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6384" y="3558952"/>
                <a:ext cx="496557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18" name="TextBox 91">
                <a:extLst>
                  <a:ext uri="{FF2B5EF4-FFF2-40B4-BE49-F238E27FC236}">
                    <a16:creationId xmlns="" xmlns:a16="http://schemas.microsoft.com/office/drawing/2014/main" id="{D6CB7724-597E-4144-9108-96796608B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0968" y="3541980"/>
                <a:ext cx="465596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20" name="TextBox 92">
                <a:extLst>
                  <a:ext uri="{FF2B5EF4-FFF2-40B4-BE49-F238E27FC236}">
                    <a16:creationId xmlns="" xmlns:a16="http://schemas.microsoft.com/office/drawing/2014/main" id="{8CE5AAEE-7609-4DE1-8B76-2BF703CB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6672" y="3532430"/>
                <a:ext cx="554591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1" name="TextBox 93">
                <a:extLst>
                  <a:ext uri="{FF2B5EF4-FFF2-40B4-BE49-F238E27FC236}">
                    <a16:creationId xmlns="" xmlns:a16="http://schemas.microsoft.com/office/drawing/2014/main" id="{34530208-B40F-4E66-93B9-909C63C9C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0378" y="3558952"/>
                <a:ext cx="496556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TextBox 94">
                <a:extLst>
                  <a:ext uri="{FF2B5EF4-FFF2-40B4-BE49-F238E27FC236}">
                    <a16:creationId xmlns="" xmlns:a16="http://schemas.microsoft.com/office/drawing/2014/main" id="{E55106C9-D86A-4442-8C93-7D72347DD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181" y="3547630"/>
                <a:ext cx="545220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23" name="TextBox 98">
                <a:extLst>
                  <a:ext uri="{FF2B5EF4-FFF2-40B4-BE49-F238E27FC236}">
                    <a16:creationId xmlns="" xmlns:a16="http://schemas.microsoft.com/office/drawing/2014/main" id="{F259965B-571E-4F5F-9349-932A1B84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799" y="3558952"/>
                <a:ext cx="596024" cy="403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77"/>
                    <a:ea typeface="Sassoon Infant Rg" panose="02000803050000020003" pitchFamily="2" charset="0"/>
                    <a:cs typeface="Twinkl" pitchFamily="2" charset="77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grpSp>
            <p:nvGrpSpPr>
              <p:cNvPr id="24" name="Group 26">
                <a:extLst>
                  <a:ext uri="{FF2B5EF4-FFF2-40B4-BE49-F238E27FC236}">
                    <a16:creationId xmlns="" xmlns:a16="http://schemas.microsoft.com/office/drawing/2014/main" id="{3155E211-6A14-4201-B7C4-D8CAE7352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035" y="4040725"/>
                <a:ext cx="7158910" cy="232229"/>
                <a:chOff x="959527" y="3307925"/>
                <a:chExt cx="7158910" cy="31863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8E5E418E-FD1E-48E6-8CA3-A91C8C92F540}"/>
                    </a:ext>
                  </a:extLst>
                </p:cNvPr>
                <p:cNvCxnSpPr/>
                <p:nvPr/>
              </p:nvCxnSpPr>
              <p:spPr bwMode="auto">
                <a:xfrm>
                  <a:off x="959784" y="3311083"/>
                  <a:ext cx="715787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="" xmlns:a16="http://schemas.microsoft.com/office/drawing/2014/main" id="{47ED846A-B468-4AC9-987F-CEE89624AF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9784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DBCB7A73-5387-4BCF-8048-BBD9353C39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117662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F78458F1-93CC-4D3F-A4AE-394DBE751F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91677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33B55A71-4011-4F52-8A58-60A8AB1951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75731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8FEA49E6-FA2E-4394-826C-989731B34B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07624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B309F23-553A-47C7-BA83-23741B94623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23570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938AA49F-DA73-4E66-8C5A-FB96ADBB2D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39517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FD9C1836-DB8B-450A-B41A-47DCD5F3B3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55463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E264C0B0-22C7-41F6-A930-1B332E3384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971410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610B9E5B-08C7-4CB5-80B8-4051A50788B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687356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9BC49388-7953-4FB3-841A-124657BC4F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01715" y="3308908"/>
                  <a:ext cx="0" cy="31765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7075C15-58A5-4D91-8130-6026E9C1DE50}"/>
              </a:ext>
            </a:extLst>
          </p:cNvPr>
          <p:cNvSpPr/>
          <p:nvPr/>
        </p:nvSpPr>
        <p:spPr>
          <a:xfrm>
            <a:off x="2865383" y="4658600"/>
            <a:ext cx="536330" cy="536330"/>
          </a:xfrm>
          <a:prstGeom prst="ellipse">
            <a:avLst/>
          </a:prstGeom>
          <a:noFill/>
          <a:ln w="28575">
            <a:solidFill>
              <a:srgbClr val="EE7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1881B4B-04CC-4ED3-8F98-329128F90E7E}"/>
              </a:ext>
            </a:extLst>
          </p:cNvPr>
          <p:cNvSpPr/>
          <p:nvPr/>
        </p:nvSpPr>
        <p:spPr>
          <a:xfrm>
            <a:off x="5768495" y="4658600"/>
            <a:ext cx="536330" cy="536330"/>
          </a:xfrm>
          <a:prstGeom prst="ellipse">
            <a:avLst/>
          </a:prstGeom>
          <a:noFill/>
          <a:ln w="28575">
            <a:solidFill>
              <a:srgbClr val="EE7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A916B6E7-9010-49FC-A6CC-63440850544E}"/>
              </a:ext>
            </a:extLst>
          </p:cNvPr>
          <p:cNvCxnSpPr>
            <a:cxnSpLocks/>
          </p:cNvCxnSpPr>
          <p:nvPr/>
        </p:nvCxnSpPr>
        <p:spPr>
          <a:xfrm>
            <a:off x="3480444" y="4680073"/>
            <a:ext cx="2270361" cy="0"/>
          </a:xfrm>
          <a:prstGeom prst="straightConnector1">
            <a:avLst/>
          </a:prstGeom>
          <a:ln w="38100">
            <a:solidFill>
              <a:srgbClr val="EE791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 hidden="1">
            <a:extLst>
              <a:ext uri="{FF2B5EF4-FFF2-40B4-BE49-F238E27FC236}">
                <a16:creationId xmlns="" xmlns:a16="http://schemas.microsoft.com/office/drawing/2014/main" id="{25A191F5-EC5E-4AD0-916D-AE084C95B007}"/>
              </a:ext>
            </a:extLst>
          </p:cNvPr>
          <p:cNvGrpSpPr/>
          <p:nvPr/>
        </p:nvGrpSpPr>
        <p:grpSpPr>
          <a:xfrm>
            <a:off x="2666194" y="5235182"/>
            <a:ext cx="5254869" cy="746520"/>
            <a:chOff x="1529864" y="5513604"/>
            <a:chExt cx="5254869" cy="746520"/>
          </a:xfrm>
        </p:grpSpPr>
        <p:sp>
          <p:nvSpPr>
            <p:cNvPr id="55" name="Arrow: Right 54">
              <a:extLst>
                <a:ext uri="{FF2B5EF4-FFF2-40B4-BE49-F238E27FC236}">
                  <a16:creationId xmlns="" xmlns:a16="http://schemas.microsoft.com/office/drawing/2014/main" id="{4277FB51-3B62-4DD1-A98C-1406B83014E5}"/>
                </a:ext>
              </a:extLst>
            </p:cNvPr>
            <p:cNvSpPr/>
            <p:nvPr/>
          </p:nvSpPr>
          <p:spPr>
            <a:xfrm rot="16200000">
              <a:off x="3903787" y="5565529"/>
              <a:ext cx="500334" cy="396484"/>
            </a:xfrm>
            <a:prstGeom prst="rightArrow">
              <a:avLst>
                <a:gd name="adj1" fmla="val 50000"/>
                <a:gd name="adj2" fmla="val 57841"/>
              </a:avLst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69D4725B-9170-47BA-A43A-5DE2A26F6425}"/>
                </a:ext>
              </a:extLst>
            </p:cNvPr>
            <p:cNvSpPr/>
            <p:nvPr/>
          </p:nvSpPr>
          <p:spPr>
            <a:xfrm>
              <a:off x="1529864" y="5864470"/>
              <a:ext cx="5254869" cy="395654"/>
            </a:xfrm>
            <a:prstGeom prst="roundRect">
              <a:avLst/>
            </a:prstGeom>
            <a:solidFill>
              <a:srgbClr val="F19141"/>
            </a:solidFill>
            <a:ln>
              <a:solidFill>
                <a:srgbClr val="EE7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b="1" dirty="0"/>
                <a:t>Draw an arrow between them to show the gap.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ACBD64A-78EF-4733-A0C4-7298BDAFF9EC}"/>
              </a:ext>
            </a:extLst>
          </p:cNvPr>
          <p:cNvSpPr txBox="1"/>
          <p:nvPr/>
        </p:nvSpPr>
        <p:spPr>
          <a:xfrm>
            <a:off x="4387709" y="4309669"/>
            <a:ext cx="504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Rectangle 1">
            <a:extLst>
              <a:ext uri="{FF2B5EF4-FFF2-40B4-BE49-F238E27FC236}">
                <a16:creationId xmlns="" xmlns:a16="http://schemas.microsoft.com/office/drawing/2014/main" id="{510610F0-40D6-4346-A380-DBAC25BC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829363"/>
            <a:ext cx="5262562" cy="517525"/>
          </a:xfrm>
          <a:prstGeom prst="roundRect">
            <a:avLst>
              <a:gd name="adj" fmla="val 16667"/>
            </a:avLst>
          </a:prstGeom>
          <a:solidFill>
            <a:srgbClr val="F19141"/>
          </a:solidFill>
          <a:ln w="28575">
            <a:solidFill>
              <a:srgbClr val="EE7919"/>
            </a:solidFill>
            <a:round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9pPr>
          </a:lstStyle>
          <a:p>
            <a:pPr algn="ctr">
              <a:buNone/>
            </a:pPr>
            <a:r>
              <a:rPr lang="en-GB" altLang="en-US" dirty="0">
                <a:solidFill>
                  <a:schemeClr val="bg1"/>
                </a:solidFill>
              </a:rPr>
              <a:t>The </a:t>
            </a:r>
            <a:r>
              <a:rPr lang="en-GB" altLang="en-US" b="1" dirty="0">
                <a:solidFill>
                  <a:schemeClr val="bg1"/>
                </a:solidFill>
              </a:rPr>
              <a:t>difference</a:t>
            </a:r>
            <a:r>
              <a:rPr lang="en-GB" altLang="en-US" dirty="0">
                <a:solidFill>
                  <a:schemeClr val="bg1"/>
                </a:solidFill>
              </a:rPr>
              <a:t> between 18 and 22 is 4.</a:t>
            </a:r>
          </a:p>
        </p:txBody>
      </p:sp>
      <p:sp>
        <p:nvSpPr>
          <p:cNvPr id="70" name="Rectangle 1">
            <a:extLst>
              <a:ext uri="{FF2B5EF4-FFF2-40B4-BE49-F238E27FC236}">
                <a16:creationId xmlns="" xmlns:a16="http://schemas.microsoft.com/office/drawing/2014/main" id="{F74E330C-46FE-4F2B-960C-30C187F15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250658"/>
            <a:ext cx="5262562" cy="515937"/>
          </a:xfrm>
          <a:prstGeom prst="roundRect">
            <a:avLst>
              <a:gd name="adj" fmla="val 16667"/>
            </a:avLst>
          </a:prstGeom>
          <a:solidFill>
            <a:srgbClr val="F19141"/>
          </a:solidFill>
          <a:ln w="28575">
            <a:solidFill>
              <a:srgbClr val="EE7919"/>
            </a:solidFill>
            <a:round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Twinkl" pitchFamily="2" charset="77"/>
              </a:defRPr>
            </a:lvl9pPr>
          </a:lstStyle>
          <a:p>
            <a:pPr algn="ctr">
              <a:buNone/>
            </a:pPr>
            <a:r>
              <a:rPr lang="en-GB" altLang="en-US" dirty="0">
                <a:solidFill>
                  <a:schemeClr val="bg1"/>
                </a:solidFill>
              </a:rPr>
              <a:t>The </a:t>
            </a:r>
            <a:r>
              <a:rPr lang="en-GB" altLang="en-US" b="1" dirty="0">
                <a:solidFill>
                  <a:schemeClr val="bg1"/>
                </a:solidFill>
              </a:rPr>
              <a:t>difference</a:t>
            </a:r>
            <a:r>
              <a:rPr lang="en-GB" altLang="en-US" dirty="0">
                <a:solidFill>
                  <a:schemeClr val="bg1"/>
                </a:solidFill>
              </a:rPr>
              <a:t> between 22 and 18 is 4.</a:t>
            </a:r>
          </a:p>
        </p:txBody>
      </p:sp>
      <p:sp>
        <p:nvSpPr>
          <p:cNvPr id="64" name="Rectangle 1">
            <a:extLst>
              <a:ext uri="{FF2B5EF4-FFF2-40B4-BE49-F238E27FC236}">
                <a16:creationId xmlns="" xmlns:a16="http://schemas.microsoft.com/office/drawing/2014/main" id="{2F96133C-35CB-4F95-B5C0-F430665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666" y="3560998"/>
            <a:ext cx="2203450" cy="876300"/>
          </a:xfrm>
          <a:prstGeom prst="roundRect">
            <a:avLst/>
          </a:prstGeom>
          <a:noFill/>
          <a:ln w="28575">
            <a:noFill/>
          </a:ln>
        </p:spPr>
        <p:txBody>
          <a:bodyPr lIns="108000" tIns="108000" rIns="108000" bIns="10800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fewer than</a:t>
            </a:r>
            <a:endParaRPr lang="en-GB" alt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Rectangle 1">
            <a:extLst>
              <a:ext uri="{FF2B5EF4-FFF2-40B4-BE49-F238E27FC236}">
                <a16:creationId xmlns="" xmlns:a16="http://schemas.microsoft.com/office/drawing/2014/main" id="{40A5985C-9C28-4AFE-BEF5-2C1E414F0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181" y="3560998"/>
            <a:ext cx="2203450" cy="876300"/>
          </a:xfrm>
          <a:prstGeom prst="roundRect">
            <a:avLst/>
          </a:prstGeom>
          <a:noFill/>
          <a:ln w="28575">
            <a:noFill/>
          </a:ln>
        </p:spPr>
        <p:txBody>
          <a:bodyPr lIns="108000" tIns="108000" rIns="108000" bIns="10800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than</a:t>
            </a:r>
            <a:endParaRPr lang="en-GB" alt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ectangle 1">
            <a:extLst>
              <a:ext uri="{FF2B5EF4-FFF2-40B4-BE49-F238E27FC236}">
                <a16:creationId xmlns="" xmlns:a16="http://schemas.microsoft.com/office/drawing/2014/main" id="{D2ABFDDF-DCE2-432F-B20F-7910A7D8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91" y="3560998"/>
            <a:ext cx="2205038" cy="876300"/>
          </a:xfrm>
          <a:prstGeom prst="roundRect">
            <a:avLst/>
          </a:prstGeom>
          <a:noFill/>
          <a:ln w="28575">
            <a:noFill/>
          </a:ln>
        </p:spPr>
        <p:txBody>
          <a:bodyPr lIns="108000" tIns="108000" rIns="108000" bIns="10800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difference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="" xmlns:a16="http://schemas.microsoft.com/office/drawing/2014/main" id="{F8786A14-66E7-4204-8E0E-DAB3F630DBB1}"/>
              </a:ext>
            </a:extLst>
          </p:cNvPr>
          <p:cNvSpPr/>
          <p:nvPr/>
        </p:nvSpPr>
        <p:spPr>
          <a:xfrm>
            <a:off x="2171700" y="3128962"/>
            <a:ext cx="2486025" cy="547567"/>
          </a:xfrm>
          <a:prstGeom prst="wedgeRoundRectCallout">
            <a:avLst>
              <a:gd name="adj1" fmla="val -54169"/>
              <a:gd name="adj2" fmla="val -30872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22 is 4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more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than 18.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="" xmlns:a16="http://schemas.microsoft.com/office/drawing/2014/main" id="{F7A101FB-0BAB-4E73-A682-6ED3F2C071FB}"/>
              </a:ext>
            </a:extLst>
          </p:cNvPr>
          <p:cNvSpPr/>
          <p:nvPr/>
        </p:nvSpPr>
        <p:spPr>
          <a:xfrm>
            <a:off x="4773492" y="3114674"/>
            <a:ext cx="2498846" cy="537309"/>
          </a:xfrm>
          <a:prstGeom prst="wedgeRoundRectCallout">
            <a:avLst>
              <a:gd name="adj1" fmla="val 54036"/>
              <a:gd name="adj2" fmla="val -30036"/>
              <a:gd name="adj3" fmla="val 16667"/>
            </a:avLst>
          </a:prstGeom>
          <a:solidFill>
            <a:schemeClr val="bg1"/>
          </a:solidFill>
          <a:ln w="38100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18 is 4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fewer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than 22.</a:t>
            </a:r>
          </a:p>
        </p:txBody>
      </p:sp>
    </p:spTree>
    <p:extLst>
      <p:ext uri="{BB962C8B-B14F-4D97-AF65-F5344CB8AC3E}">
        <p14:creationId xmlns:p14="http://schemas.microsoft.com/office/powerpoint/2010/main" val="17066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1" grpId="0" animBg="1"/>
      <p:bldP spid="46" grpId="0" animBg="1"/>
      <p:bldP spid="62" grpId="0"/>
      <p:bldP spid="69" grpId="0" animBg="1"/>
      <p:bldP spid="70" grpId="0" animBg="1"/>
      <p:bldP spid="64" grpId="0"/>
      <p:bldP spid="65" grpId="0"/>
      <p:bldP spid="66" grpId="0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2B85C96-6121-4D6D-81C6-5B5AB52F0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47652"/>
          <a:stretch/>
        </p:blipFill>
        <p:spPr>
          <a:xfrm>
            <a:off x="756356" y="4143022"/>
            <a:ext cx="7643181" cy="2212621"/>
          </a:xfrm>
          <a:prstGeom prst="roundRect">
            <a:avLst>
              <a:gd name="adj" fmla="val 2731"/>
            </a:avLst>
          </a:prstGeom>
          <a:ln w="28575">
            <a:solidFill>
              <a:srgbClr val="7A1157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B56A8D-7893-4017-B31B-758E275C6281}"/>
              </a:ext>
            </a:extLst>
          </p:cNvPr>
          <p:cNvSpPr/>
          <p:nvPr/>
        </p:nvSpPr>
        <p:spPr>
          <a:xfrm>
            <a:off x="1786773" y="2057399"/>
            <a:ext cx="5761972" cy="751562"/>
          </a:xfrm>
          <a:prstGeom prst="roundRect">
            <a:avLst>
              <a:gd name="adj" fmla="val 0"/>
            </a:avLst>
          </a:prstGeom>
          <a:solidFill>
            <a:srgbClr val="CDB5D7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963DD00E-2EED-476C-BF44-B8E8DD5F7184}"/>
              </a:ext>
            </a:extLst>
          </p:cNvPr>
          <p:cNvSpPr/>
          <p:nvPr/>
        </p:nvSpPr>
        <p:spPr>
          <a:xfrm>
            <a:off x="1786773" y="2808961"/>
            <a:ext cx="3158206" cy="751562"/>
          </a:xfrm>
          <a:prstGeom prst="roundRect">
            <a:avLst>
              <a:gd name="adj" fmla="val 0"/>
            </a:avLst>
          </a:prstGeom>
          <a:solidFill>
            <a:srgbClr val="ADD3D7"/>
          </a:solidFill>
          <a:ln w="19050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273571" y="696913"/>
            <a:ext cx="25968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Bar Models</a:t>
            </a:r>
            <a:endParaRPr lang="en-GB" sz="4000" b="1" dirty="0">
              <a:latin typeface="+mn-lt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6F698343-1AA2-4F7C-B486-973DA1069EF7}"/>
              </a:ext>
            </a:extLst>
          </p:cNvPr>
          <p:cNvSpPr/>
          <p:nvPr/>
        </p:nvSpPr>
        <p:spPr>
          <a:xfrm>
            <a:off x="755650" y="4145678"/>
            <a:ext cx="7632700" cy="550345"/>
          </a:xfrm>
          <a:prstGeom prst="roundRect">
            <a:avLst>
              <a:gd name="adj" fmla="val 8557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find the difference between Cho and Ben’s blocks?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4620187"/>
            <a:ext cx="1774032" cy="17350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140252" y="4642967"/>
            <a:ext cx="2113732" cy="1712243"/>
          </a:xfrm>
          <a:prstGeom prst="rect">
            <a:avLst/>
          </a:prstGeom>
        </p:spPr>
      </p:pic>
      <p:grpSp>
        <p:nvGrpSpPr>
          <p:cNvPr id="71" name="Group 3">
            <a:extLst>
              <a:ext uri="{FF2B5EF4-FFF2-40B4-BE49-F238E27FC236}">
                <a16:creationId xmlns="" xmlns:a16="http://schemas.microsoft.com/office/drawing/2014/main" id="{7A149F3E-8D3F-448A-8371-ECBE622744F0}"/>
              </a:ext>
            </a:extLst>
          </p:cNvPr>
          <p:cNvGrpSpPr>
            <a:grpSpLocks/>
          </p:cNvGrpSpPr>
          <p:nvPr/>
        </p:nvGrpSpPr>
        <p:grpSpPr bwMode="auto">
          <a:xfrm>
            <a:off x="1861384" y="2108676"/>
            <a:ext cx="3122668" cy="673734"/>
            <a:chOff x="860060" y="2446399"/>
            <a:chExt cx="3122439" cy="674264"/>
          </a:xfrm>
        </p:grpSpPr>
        <p:pic>
          <p:nvPicPr>
            <p:cNvPr id="78" name="Picture 13">
              <a:extLst>
                <a:ext uri="{FF2B5EF4-FFF2-40B4-BE49-F238E27FC236}">
                  <a16:creationId xmlns="" xmlns:a16="http://schemas.microsoft.com/office/drawing/2014/main" id="{A26B22D3-7FB5-4DA7-96BE-B1FDF69B0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060" y="2462530"/>
              <a:ext cx="599719" cy="65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60">
              <a:extLst>
                <a:ext uri="{FF2B5EF4-FFF2-40B4-BE49-F238E27FC236}">
                  <a16:creationId xmlns="" xmlns:a16="http://schemas.microsoft.com/office/drawing/2014/main" id="{8BA5BE3A-35C0-4D57-A535-229691B08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425" y="2456433"/>
              <a:ext cx="599719" cy="65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61">
              <a:extLst>
                <a:ext uri="{FF2B5EF4-FFF2-40B4-BE49-F238E27FC236}">
                  <a16:creationId xmlns="" xmlns:a16="http://schemas.microsoft.com/office/drawing/2014/main" id="{380F612C-AAEA-48FB-8DD1-00E65C0C9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569" y="2446399"/>
              <a:ext cx="599719" cy="65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2">
              <a:extLst>
                <a:ext uri="{FF2B5EF4-FFF2-40B4-BE49-F238E27FC236}">
                  <a16:creationId xmlns="" xmlns:a16="http://schemas.microsoft.com/office/drawing/2014/main" id="{4B5EF537-4EC1-4BEF-8EC8-73466493F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118" y="2456432"/>
              <a:ext cx="599719" cy="65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3">
              <a:extLst>
                <a:ext uri="{FF2B5EF4-FFF2-40B4-BE49-F238E27FC236}">
                  <a16:creationId xmlns="" xmlns:a16="http://schemas.microsoft.com/office/drawing/2014/main" id="{81087859-5FC8-4352-899D-B7B43E735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49" y="2446450"/>
              <a:ext cx="599719" cy="65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64">
              <a:extLst>
                <a:ext uri="{FF2B5EF4-FFF2-40B4-BE49-F238E27FC236}">
                  <a16:creationId xmlns="" xmlns:a16="http://schemas.microsoft.com/office/drawing/2014/main" id="{9D696B3D-9C03-4F2D-B5CF-59690FDDB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780" y="2453630"/>
              <a:ext cx="599719" cy="658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5" name="Group 18">
            <a:extLst>
              <a:ext uri="{FF2B5EF4-FFF2-40B4-BE49-F238E27FC236}">
                <a16:creationId xmlns="" xmlns:a16="http://schemas.microsoft.com/office/drawing/2014/main" id="{3B1EFBB6-F23A-4172-8DE4-B645414B4016}"/>
              </a:ext>
            </a:extLst>
          </p:cNvPr>
          <p:cNvGrpSpPr>
            <a:grpSpLocks/>
          </p:cNvGrpSpPr>
          <p:nvPr/>
        </p:nvGrpSpPr>
        <p:grpSpPr bwMode="auto">
          <a:xfrm>
            <a:off x="1829383" y="2878724"/>
            <a:ext cx="3130550" cy="668338"/>
            <a:chOff x="1919882" y="3263309"/>
            <a:chExt cx="3130540" cy="668317"/>
          </a:xfrm>
        </p:grpSpPr>
        <p:grpSp>
          <p:nvGrpSpPr>
            <p:cNvPr id="86" name="Group 92">
              <a:extLst>
                <a:ext uri="{FF2B5EF4-FFF2-40B4-BE49-F238E27FC236}">
                  <a16:creationId xmlns="" xmlns:a16="http://schemas.microsoft.com/office/drawing/2014/main" id="{90967E99-1F4F-4157-86F6-EB7AE9598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9882" y="3263309"/>
              <a:ext cx="2614411" cy="668317"/>
              <a:chOff x="837517" y="3170608"/>
              <a:chExt cx="2614411" cy="668317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="" xmlns:a16="http://schemas.microsoft.com/office/drawing/2014/main" id="{70331E40-78B4-4794-A3EB-A78620A40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37517" y="3178808"/>
                <a:ext cx="599719" cy="65813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="" xmlns:a16="http://schemas.microsoft.com/office/drawing/2014/main" id="{63EB2F73-1062-4BB7-BF65-010719DC6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45508" y="3172562"/>
                <a:ext cx="599719" cy="65813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="" xmlns:a16="http://schemas.microsoft.com/office/drawing/2014/main" id="{758F5255-1964-4EA1-B5CA-E65DFD7D1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845506" y="3170608"/>
                <a:ext cx="599719" cy="658133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="" xmlns:a16="http://schemas.microsoft.com/office/drawing/2014/main" id="{A5387DC7-5A9A-4CD1-B6EE-ACE8CCF7D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349500" y="3178071"/>
                <a:ext cx="599719" cy="658133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="" xmlns:a16="http://schemas.microsoft.com/office/drawing/2014/main" id="{906AF8F0-994C-41B8-B33A-EF4FA626F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52209" y="3180792"/>
                <a:ext cx="599719" cy="658133"/>
              </a:xfrm>
              <a:prstGeom prst="rect">
                <a:avLst/>
              </a:prstGeom>
            </p:spPr>
          </p:pic>
        </p:grpSp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1B81557F-F1EF-4F01-881D-B6871D699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50703" y="3270772"/>
              <a:ext cx="599719" cy="658133"/>
            </a:xfrm>
            <a:prstGeom prst="rect">
              <a:avLst/>
            </a:prstGeom>
          </p:spPr>
        </p:pic>
      </p:grpSp>
      <p:sp>
        <p:nvSpPr>
          <p:cNvPr id="93" name="TextBox 113">
            <a:extLst>
              <a:ext uri="{FF2B5EF4-FFF2-40B4-BE49-F238E27FC236}">
                <a16:creationId xmlns="" xmlns:a16="http://schemas.microsoft.com/office/drawing/2014/main" id="{C1EB3212-9FE4-4FD5-974C-81C8ED16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0" y="2216410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Cho’s</a:t>
            </a:r>
          </a:p>
        </p:txBody>
      </p:sp>
      <p:sp>
        <p:nvSpPr>
          <p:cNvPr id="94" name="TextBox 114">
            <a:extLst>
              <a:ext uri="{FF2B5EF4-FFF2-40B4-BE49-F238E27FC236}">
                <a16:creationId xmlns="" xmlns:a16="http://schemas.microsoft.com/office/drawing/2014/main" id="{CD84D04D-54D2-46AF-8268-AAE1E785E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25" y="2889663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Ben’s</a:t>
            </a:r>
          </a:p>
        </p:txBody>
      </p:sp>
      <p:sp>
        <p:nvSpPr>
          <p:cNvPr id="105" name="TextBox 113">
            <a:extLst>
              <a:ext uri="{FF2B5EF4-FFF2-40B4-BE49-F238E27FC236}">
                <a16:creationId xmlns="" xmlns:a16="http://schemas.microsoft.com/office/drawing/2014/main" id="{413BE7D0-5E89-42CD-89D3-DC6CB3CB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859" y="1494515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11</a:t>
            </a:r>
          </a:p>
        </p:txBody>
      </p:sp>
      <p:sp>
        <p:nvSpPr>
          <p:cNvPr id="106" name="TextBox 113">
            <a:extLst>
              <a:ext uri="{FF2B5EF4-FFF2-40B4-BE49-F238E27FC236}">
                <a16:creationId xmlns="" xmlns:a16="http://schemas.microsoft.com/office/drawing/2014/main" id="{366B646D-1E74-4E10-8743-8E074391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606" y="3419568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  <p:pic>
        <p:nvPicPr>
          <p:cNvPr id="107" name="Picture 65">
            <a:extLst>
              <a:ext uri="{FF2B5EF4-FFF2-40B4-BE49-F238E27FC236}">
                <a16:creationId xmlns="" xmlns:a16="http://schemas.microsoft.com/office/drawing/2014/main" id="{89521795-356F-4A0A-BB09-87B40924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7" y="2108676"/>
            <a:ext cx="599763" cy="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6">
            <a:extLst>
              <a:ext uri="{FF2B5EF4-FFF2-40B4-BE49-F238E27FC236}">
                <a16:creationId xmlns="" xmlns:a16="http://schemas.microsoft.com/office/drawing/2014/main" id="{A8177452-4DAD-460F-BEAE-DD3E092D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10" y="2115901"/>
            <a:ext cx="599763" cy="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7">
            <a:extLst>
              <a:ext uri="{FF2B5EF4-FFF2-40B4-BE49-F238E27FC236}">
                <a16:creationId xmlns="" xmlns:a16="http://schemas.microsoft.com/office/drawing/2014/main" id="{0C8B9CB7-656C-411E-B819-AB26A765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12" y="2109810"/>
            <a:ext cx="599763" cy="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8">
            <a:extLst>
              <a:ext uri="{FF2B5EF4-FFF2-40B4-BE49-F238E27FC236}">
                <a16:creationId xmlns="" xmlns:a16="http://schemas.microsoft.com/office/drawing/2014/main" id="{2A92D449-0D38-4795-BDBC-023306EA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93" y="2099784"/>
            <a:ext cx="599763" cy="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23">
            <a:extLst>
              <a:ext uri="{FF2B5EF4-FFF2-40B4-BE49-F238E27FC236}">
                <a16:creationId xmlns="" xmlns:a16="http://schemas.microsoft.com/office/drawing/2014/main" id="{170FCA1A-67A2-4215-AD39-D21C8663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46" y="2099784"/>
            <a:ext cx="599763" cy="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113">
            <a:extLst>
              <a:ext uri="{FF2B5EF4-FFF2-40B4-BE49-F238E27FC236}">
                <a16:creationId xmlns="" xmlns:a16="http://schemas.microsoft.com/office/drawing/2014/main" id="{10AEF3C7-7238-46BA-9FA1-FBBA400A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844" y="3051977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5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="" xmlns:a16="http://schemas.microsoft.com/office/drawing/2014/main" id="{F361A093-13A5-4B46-8B6E-CA1AB6840329}"/>
              </a:ext>
            </a:extLst>
          </p:cNvPr>
          <p:cNvSpPr/>
          <p:nvPr/>
        </p:nvSpPr>
        <p:spPr>
          <a:xfrm rot="5400000">
            <a:off x="6187902" y="1713890"/>
            <a:ext cx="168669" cy="2522655"/>
          </a:xfrm>
          <a:prstGeom prst="rightBrace">
            <a:avLst>
              <a:gd name="adj1" fmla="val 461366"/>
              <a:gd name="adj2" fmla="val 49782"/>
            </a:avLst>
          </a:prstGeom>
          <a:ln w="38100">
            <a:solidFill>
              <a:srgbClr val="3F7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Whole Class">
            <a:extLst>
              <a:ext uri="{FF2B5EF4-FFF2-40B4-BE49-F238E27FC236}">
                <a16:creationId xmlns="" xmlns:a16="http://schemas.microsoft.com/office/drawing/2014/main" id="{1446E583-F507-4EB8-B155-B036EFE37D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5" grpId="0"/>
      <p:bldP spid="106" grpId="0"/>
      <p:bldP spid="112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F23D473-D7B5-4E4C-A144-42985E67C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4" b="54127"/>
          <a:stretch/>
        </p:blipFill>
        <p:spPr>
          <a:xfrm>
            <a:off x="756356" y="4741333"/>
            <a:ext cx="7643181" cy="1614310"/>
          </a:xfrm>
          <a:prstGeom prst="roundRect">
            <a:avLst>
              <a:gd name="adj" fmla="val 2731"/>
            </a:avLst>
          </a:prstGeom>
          <a:ln w="28575">
            <a:solidFill>
              <a:srgbClr val="7A1157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4B56A8D-7893-4017-B31B-758E275C6281}"/>
              </a:ext>
            </a:extLst>
          </p:cNvPr>
          <p:cNvSpPr/>
          <p:nvPr/>
        </p:nvSpPr>
        <p:spPr>
          <a:xfrm>
            <a:off x="1786773" y="1383631"/>
            <a:ext cx="5761972" cy="751562"/>
          </a:xfrm>
          <a:prstGeom prst="roundRect">
            <a:avLst>
              <a:gd name="adj" fmla="val 0"/>
            </a:avLst>
          </a:prstGeom>
          <a:solidFill>
            <a:srgbClr val="CDB5D7"/>
          </a:solidFill>
          <a:ln w="19050">
            <a:solidFill>
              <a:srgbClr val="4D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963DD00E-2EED-476C-BF44-B8E8DD5F7184}"/>
              </a:ext>
            </a:extLst>
          </p:cNvPr>
          <p:cNvSpPr/>
          <p:nvPr/>
        </p:nvSpPr>
        <p:spPr>
          <a:xfrm>
            <a:off x="1786773" y="2135193"/>
            <a:ext cx="3158206" cy="751562"/>
          </a:xfrm>
          <a:prstGeom prst="roundRect">
            <a:avLst>
              <a:gd name="adj" fmla="val 0"/>
            </a:avLst>
          </a:prstGeom>
          <a:solidFill>
            <a:srgbClr val="ADD3D7"/>
          </a:solidFill>
          <a:ln w="19050">
            <a:solidFill>
              <a:srgbClr val="3F7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637F34-0B7C-4A4F-9BEB-087854FED16F}"/>
              </a:ext>
            </a:extLst>
          </p:cNvPr>
          <p:cNvSpPr/>
          <p:nvPr/>
        </p:nvSpPr>
        <p:spPr>
          <a:xfrm>
            <a:off x="3273571" y="696913"/>
            <a:ext cx="25968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latin typeface="+mn-lt"/>
              </a:rPr>
              <a:t>Bar Models</a:t>
            </a:r>
            <a:endParaRPr lang="en-GB" sz="4000" b="1" dirty="0">
              <a:latin typeface="+mn-lt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6F698343-1AA2-4F7C-B486-973DA1069EF7}"/>
              </a:ext>
            </a:extLst>
          </p:cNvPr>
          <p:cNvSpPr/>
          <p:nvPr/>
        </p:nvSpPr>
        <p:spPr>
          <a:xfrm>
            <a:off x="755650" y="5770684"/>
            <a:ext cx="7632700" cy="550345"/>
          </a:xfrm>
          <a:prstGeom prst="roundRect">
            <a:avLst>
              <a:gd name="adj" fmla="val 24292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show this as a bar model.</a:t>
            </a:r>
          </a:p>
        </p:txBody>
      </p:sp>
      <p:sp>
        <p:nvSpPr>
          <p:cNvPr id="93" name="TextBox 113">
            <a:extLst>
              <a:ext uri="{FF2B5EF4-FFF2-40B4-BE49-F238E27FC236}">
                <a16:creationId xmlns="" xmlns:a16="http://schemas.microsoft.com/office/drawing/2014/main" id="{C1EB3212-9FE4-4FD5-974C-81C8ED16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0" y="1542642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Cho’s</a:t>
            </a:r>
          </a:p>
        </p:txBody>
      </p:sp>
      <p:sp>
        <p:nvSpPr>
          <p:cNvPr id="94" name="TextBox 114">
            <a:extLst>
              <a:ext uri="{FF2B5EF4-FFF2-40B4-BE49-F238E27FC236}">
                <a16:creationId xmlns="" xmlns:a16="http://schemas.microsoft.com/office/drawing/2014/main" id="{CD84D04D-54D2-46AF-8268-AAE1E785E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25" y="2215895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Ben’s</a:t>
            </a:r>
          </a:p>
        </p:txBody>
      </p:sp>
      <p:sp>
        <p:nvSpPr>
          <p:cNvPr id="105" name="TextBox 113">
            <a:extLst>
              <a:ext uri="{FF2B5EF4-FFF2-40B4-BE49-F238E27FC236}">
                <a16:creationId xmlns="" xmlns:a16="http://schemas.microsoft.com/office/drawing/2014/main" id="{413BE7D0-5E89-42CD-89D3-DC6CB3CB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859" y="1422326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11</a:t>
            </a:r>
          </a:p>
        </p:txBody>
      </p:sp>
      <p:sp>
        <p:nvSpPr>
          <p:cNvPr id="106" name="TextBox 113">
            <a:extLst>
              <a:ext uri="{FF2B5EF4-FFF2-40B4-BE49-F238E27FC236}">
                <a16:creationId xmlns="" xmlns:a16="http://schemas.microsoft.com/office/drawing/2014/main" id="{366B646D-1E74-4E10-8743-8E0743912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543" y="2144221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6</a:t>
            </a:r>
          </a:p>
        </p:txBody>
      </p:sp>
      <p:sp>
        <p:nvSpPr>
          <p:cNvPr id="112" name="TextBox 113">
            <a:extLst>
              <a:ext uri="{FF2B5EF4-FFF2-40B4-BE49-F238E27FC236}">
                <a16:creationId xmlns="" xmlns:a16="http://schemas.microsoft.com/office/drawing/2014/main" id="{10AEF3C7-7238-46BA-9FA1-FBBA400A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844" y="2303146"/>
            <a:ext cx="100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 dirty="0">
                <a:sym typeface="Wingdings" pitchFamily="2" charset="2"/>
              </a:rPr>
              <a:t>5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="" xmlns:a16="http://schemas.microsoft.com/office/drawing/2014/main" id="{B0308A5D-58E5-451A-8875-F4E8E3C08218}"/>
              </a:ext>
            </a:extLst>
          </p:cNvPr>
          <p:cNvSpPr/>
          <p:nvPr/>
        </p:nvSpPr>
        <p:spPr>
          <a:xfrm>
            <a:off x="767644" y="5800540"/>
            <a:ext cx="7631288" cy="550345"/>
          </a:xfrm>
          <a:prstGeom prst="roundRect">
            <a:avLst>
              <a:gd name="adj" fmla="val 18138"/>
            </a:avLst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complete these sentences?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0CAFAB2-4D5E-4F71-975A-555979580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1" r="14553" b="48967"/>
          <a:stretch/>
        </p:blipFill>
        <p:spPr>
          <a:xfrm>
            <a:off x="806330" y="4620187"/>
            <a:ext cx="1774032" cy="17350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6E411B30-5F7C-4DD9-AD3B-E57DFD9CF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6"/>
          <a:stretch/>
        </p:blipFill>
        <p:spPr>
          <a:xfrm>
            <a:off x="6140252" y="4642967"/>
            <a:ext cx="2113732" cy="1712243"/>
          </a:xfrm>
          <a:prstGeom prst="rect">
            <a:avLst/>
          </a:prstGeom>
        </p:spPr>
      </p:pic>
      <p:grpSp>
        <p:nvGrpSpPr>
          <p:cNvPr id="37" name="Group 86">
            <a:extLst>
              <a:ext uri="{FF2B5EF4-FFF2-40B4-BE49-F238E27FC236}">
                <a16:creationId xmlns="" xmlns:a16="http://schemas.microsoft.com/office/drawing/2014/main" id="{E1AFEAA1-3833-4671-A64B-25942F0F790C}"/>
              </a:ext>
            </a:extLst>
          </p:cNvPr>
          <p:cNvGrpSpPr>
            <a:grpSpLocks/>
          </p:cNvGrpSpPr>
          <p:nvPr/>
        </p:nvGrpSpPr>
        <p:grpSpPr bwMode="auto">
          <a:xfrm>
            <a:off x="1747001" y="2987424"/>
            <a:ext cx="5832893" cy="557212"/>
            <a:chOff x="1941055" y="5617813"/>
            <a:chExt cx="5541067" cy="273481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00EDA3B5-A049-471D-B44D-6A914749C820}"/>
                </a:ext>
              </a:extLst>
            </p:cNvPr>
            <p:cNvSpPr/>
            <p:nvPr/>
          </p:nvSpPr>
          <p:spPr>
            <a:xfrm>
              <a:off x="1941055" y="5617813"/>
              <a:ext cx="5541067" cy="2734814"/>
            </a:xfrm>
            <a:prstGeom prst="roundRect">
              <a:avLst/>
            </a:prstGeom>
            <a:solidFill>
              <a:srgbClr val="CD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9" name="TextBox 88">
              <a:extLst>
                <a:ext uri="{FF2B5EF4-FFF2-40B4-BE49-F238E27FC236}">
                  <a16:creationId xmlns="" xmlns:a16="http://schemas.microsoft.com/office/drawing/2014/main" id="{98E2B257-5BB7-453E-BDAD-80C3D1DD9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5927" y="5858115"/>
              <a:ext cx="5274754" cy="226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dirty="0">
                  <a:sym typeface="Wingdings" pitchFamily="2" charset="2"/>
                </a:rPr>
                <a:t>The difference between 11 and 6 is </a:t>
              </a:r>
              <a:r>
                <a:rPr lang="en-US" altLang="en-US" u="sng" dirty="0">
                  <a:sym typeface="Wingdings" pitchFamily="2" charset="2"/>
                </a:rPr>
                <a:t>      </a:t>
              </a:r>
              <a:r>
                <a:rPr lang="en-US" altLang="en-US" dirty="0">
                  <a:sym typeface="Wingdings" pitchFamily="2" charset="2"/>
                </a:rPr>
                <a:t>.</a:t>
              </a:r>
            </a:p>
          </p:txBody>
        </p:sp>
      </p:grpSp>
      <p:grpSp>
        <p:nvGrpSpPr>
          <p:cNvPr id="40" name="Group 105">
            <a:extLst>
              <a:ext uri="{FF2B5EF4-FFF2-40B4-BE49-F238E27FC236}">
                <a16:creationId xmlns="" xmlns:a16="http://schemas.microsoft.com/office/drawing/2014/main" id="{15169092-A9DE-4CE3-9692-6036C7D5E59C}"/>
              </a:ext>
            </a:extLst>
          </p:cNvPr>
          <p:cNvGrpSpPr>
            <a:grpSpLocks/>
          </p:cNvGrpSpPr>
          <p:nvPr/>
        </p:nvGrpSpPr>
        <p:grpSpPr bwMode="auto">
          <a:xfrm>
            <a:off x="1748840" y="3656430"/>
            <a:ext cx="5831055" cy="557213"/>
            <a:chOff x="1941758" y="5614696"/>
            <a:chExt cx="5560114" cy="273793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D22034D6-17FD-4D17-B5F4-925B39E816A8}"/>
                </a:ext>
              </a:extLst>
            </p:cNvPr>
            <p:cNvSpPr/>
            <p:nvPr/>
          </p:nvSpPr>
          <p:spPr>
            <a:xfrm>
              <a:off x="1941758" y="5614696"/>
              <a:ext cx="5560114" cy="2737931"/>
            </a:xfrm>
            <a:prstGeom prst="roundRect">
              <a:avLst/>
            </a:prstGeom>
            <a:solidFill>
              <a:srgbClr val="ADD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TextBox 107">
              <a:extLst>
                <a:ext uri="{FF2B5EF4-FFF2-40B4-BE49-F238E27FC236}">
                  <a16:creationId xmlns="" xmlns:a16="http://schemas.microsoft.com/office/drawing/2014/main" id="{8A2F8235-5839-4738-A1AF-017745BF3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513" y="5796156"/>
              <a:ext cx="5391053" cy="22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dirty="0">
                  <a:sym typeface="Wingdings" pitchFamily="2" charset="2"/>
                </a:rPr>
                <a:t>The difference between 6 and 11 is </a:t>
              </a:r>
              <a:r>
                <a:rPr lang="en-US" altLang="en-US" u="sng" dirty="0">
                  <a:sym typeface="Wingdings" pitchFamily="2" charset="2"/>
                </a:rPr>
                <a:t>       </a:t>
              </a:r>
              <a:r>
                <a:rPr lang="en-US" altLang="en-US" dirty="0">
                  <a:sym typeface="Wingdings" pitchFamily="2" charset="2"/>
                </a:rPr>
                <a:t>.</a:t>
              </a:r>
            </a:p>
          </p:txBody>
        </p:sp>
      </p:grpSp>
      <p:sp>
        <p:nvSpPr>
          <p:cNvPr id="43" name="TextBox 113">
            <a:extLst>
              <a:ext uri="{FF2B5EF4-FFF2-40B4-BE49-F238E27FC236}">
                <a16:creationId xmlns="" xmlns:a16="http://schemas.microsoft.com/office/drawing/2014/main" id="{214D89A0-F3A8-490D-AD74-6774D1521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256" y="2991846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5</a:t>
            </a:r>
          </a:p>
        </p:txBody>
      </p:sp>
      <p:sp>
        <p:nvSpPr>
          <p:cNvPr id="44" name="TextBox 113">
            <a:extLst>
              <a:ext uri="{FF2B5EF4-FFF2-40B4-BE49-F238E27FC236}">
                <a16:creationId xmlns="" xmlns:a16="http://schemas.microsoft.com/office/drawing/2014/main" id="{58F5EC4E-F53F-44D0-A456-C2197AD9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256" y="3653583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5</a:t>
            </a:r>
          </a:p>
        </p:txBody>
      </p:sp>
      <p:grpSp>
        <p:nvGrpSpPr>
          <p:cNvPr id="53" name="Group 86">
            <a:extLst>
              <a:ext uri="{FF2B5EF4-FFF2-40B4-BE49-F238E27FC236}">
                <a16:creationId xmlns="" xmlns:a16="http://schemas.microsoft.com/office/drawing/2014/main" id="{51DD79BB-49AE-412B-A95E-7219793E732D}"/>
              </a:ext>
            </a:extLst>
          </p:cNvPr>
          <p:cNvGrpSpPr>
            <a:grpSpLocks/>
          </p:cNvGrpSpPr>
          <p:nvPr/>
        </p:nvGrpSpPr>
        <p:grpSpPr bwMode="auto">
          <a:xfrm>
            <a:off x="1747001" y="4290676"/>
            <a:ext cx="5832893" cy="565401"/>
            <a:chOff x="1941055" y="5577621"/>
            <a:chExt cx="5541067" cy="277500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598055E2-CB2A-4DAE-AABB-965E5E220817}"/>
                </a:ext>
              </a:extLst>
            </p:cNvPr>
            <p:cNvSpPr/>
            <p:nvPr/>
          </p:nvSpPr>
          <p:spPr>
            <a:xfrm>
              <a:off x="1941055" y="5617813"/>
              <a:ext cx="5541067" cy="2734814"/>
            </a:xfrm>
            <a:prstGeom prst="roundRect">
              <a:avLst/>
            </a:prstGeom>
            <a:solidFill>
              <a:srgbClr val="CD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5" name="TextBox 88">
              <a:extLst>
                <a:ext uri="{FF2B5EF4-FFF2-40B4-BE49-F238E27FC236}">
                  <a16:creationId xmlns="" xmlns:a16="http://schemas.microsoft.com/office/drawing/2014/main" id="{BF25CA93-1509-4DA4-B987-7D841AC3E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172" y="5577621"/>
              <a:ext cx="3308855" cy="226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dirty="0">
                  <a:sym typeface="Wingdings" pitchFamily="2" charset="2"/>
                </a:rPr>
                <a:t>6 is </a:t>
              </a:r>
              <a:r>
                <a:rPr lang="en-US" altLang="en-US" u="sng" dirty="0">
                  <a:sym typeface="Wingdings" pitchFamily="2" charset="2"/>
                </a:rPr>
                <a:t>       </a:t>
              </a:r>
              <a:r>
                <a:rPr lang="en-US" altLang="en-US" dirty="0">
                  <a:sym typeface="Wingdings" pitchFamily="2" charset="2"/>
                </a:rPr>
                <a:t> fewer than 11.</a:t>
              </a:r>
            </a:p>
          </p:txBody>
        </p:sp>
      </p:grpSp>
      <p:grpSp>
        <p:nvGrpSpPr>
          <p:cNvPr id="56" name="Group 105">
            <a:extLst>
              <a:ext uri="{FF2B5EF4-FFF2-40B4-BE49-F238E27FC236}">
                <a16:creationId xmlns="" xmlns:a16="http://schemas.microsoft.com/office/drawing/2014/main" id="{1B2F226B-4604-415F-BF16-8923449C5BDA}"/>
              </a:ext>
            </a:extLst>
          </p:cNvPr>
          <p:cNvGrpSpPr>
            <a:grpSpLocks/>
          </p:cNvGrpSpPr>
          <p:nvPr/>
        </p:nvGrpSpPr>
        <p:grpSpPr bwMode="auto">
          <a:xfrm>
            <a:off x="1748840" y="4947651"/>
            <a:ext cx="5831055" cy="577433"/>
            <a:chOff x="1941758" y="5515343"/>
            <a:chExt cx="5560114" cy="283728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B7B335E2-DA92-44C4-8292-5DA21ADC5720}"/>
                </a:ext>
              </a:extLst>
            </p:cNvPr>
            <p:cNvSpPr/>
            <p:nvPr/>
          </p:nvSpPr>
          <p:spPr>
            <a:xfrm>
              <a:off x="1941758" y="5614696"/>
              <a:ext cx="5560114" cy="2737931"/>
            </a:xfrm>
            <a:prstGeom prst="roundRect">
              <a:avLst/>
            </a:prstGeom>
            <a:solidFill>
              <a:srgbClr val="ADD3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" name="TextBox 107">
              <a:extLst>
                <a:ext uri="{FF2B5EF4-FFF2-40B4-BE49-F238E27FC236}">
                  <a16:creationId xmlns="" xmlns:a16="http://schemas.microsoft.com/office/drawing/2014/main" id="{A130CE36-B3E1-4245-9859-B9B3C46B7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239" y="5515343"/>
              <a:ext cx="3199798" cy="226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7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77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dirty="0">
                  <a:sym typeface="Wingdings" pitchFamily="2" charset="2"/>
                </a:rPr>
                <a:t>11 is </a:t>
              </a:r>
              <a:r>
                <a:rPr lang="en-US" altLang="en-US" u="sng" dirty="0">
                  <a:sym typeface="Wingdings" pitchFamily="2" charset="2"/>
                </a:rPr>
                <a:t>      </a:t>
              </a:r>
              <a:r>
                <a:rPr lang="en-US" altLang="en-US" dirty="0">
                  <a:sym typeface="Wingdings" pitchFamily="2" charset="2"/>
                </a:rPr>
                <a:t> more than 6.</a:t>
              </a:r>
            </a:p>
          </p:txBody>
        </p:sp>
      </p:grpSp>
      <p:sp>
        <p:nvSpPr>
          <p:cNvPr id="62" name="TextBox 113">
            <a:extLst>
              <a:ext uri="{FF2B5EF4-FFF2-40B4-BE49-F238E27FC236}">
                <a16:creationId xmlns="" xmlns:a16="http://schemas.microsoft.com/office/drawing/2014/main" id="{57BEF7E6-3493-437F-9D33-F83489C9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64" y="4258170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5</a:t>
            </a:r>
          </a:p>
        </p:txBody>
      </p:sp>
      <p:sp>
        <p:nvSpPr>
          <p:cNvPr id="63" name="TextBox 113">
            <a:extLst>
              <a:ext uri="{FF2B5EF4-FFF2-40B4-BE49-F238E27FC236}">
                <a16:creationId xmlns="" xmlns:a16="http://schemas.microsoft.com/office/drawing/2014/main" id="{353A6E56-DF30-40CB-9753-6F25326A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58" y="4930735"/>
            <a:ext cx="100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b="1" dirty="0">
                <a:sym typeface="Wingdings" pitchFamily="2" charset="2"/>
              </a:rPr>
              <a:t>5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="" xmlns:a16="http://schemas.microsoft.com/office/drawing/2014/main" id="{3FBDCE85-81A5-4734-BD8D-5C9670DE3317}"/>
              </a:ext>
            </a:extLst>
          </p:cNvPr>
          <p:cNvSpPr/>
          <p:nvPr/>
        </p:nvSpPr>
        <p:spPr>
          <a:xfrm rot="5400000">
            <a:off x="6160607" y="976911"/>
            <a:ext cx="168669" cy="2522655"/>
          </a:xfrm>
          <a:prstGeom prst="rightBrace">
            <a:avLst>
              <a:gd name="adj1" fmla="val 461366"/>
              <a:gd name="adj2" fmla="val 49782"/>
            </a:avLst>
          </a:prstGeom>
          <a:ln w="38100">
            <a:solidFill>
              <a:srgbClr val="3F7A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Whole Class">
            <a:extLst>
              <a:ext uri="{FF2B5EF4-FFF2-40B4-BE49-F238E27FC236}">
                <a16:creationId xmlns="" xmlns:a16="http://schemas.microsoft.com/office/drawing/2014/main" id="{1E2B9F6D-C478-4DC9-8DBF-37F3CB22C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6" grpId="0" animBg="1"/>
      <p:bldP spid="36" grpId="1" animBg="1"/>
      <p:bldP spid="43" grpId="0"/>
      <p:bldP spid="44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sson Presentation Template" id="{9EAF7601-D4AA-488C-886E-A74EB165D862}" vid="{4FBA0018-CAF8-4EF1-890E-3E338F9F5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1073</Words>
  <Application>Microsoft Office PowerPoint</Application>
  <PresentationFormat>On-screen Show (4:3)</PresentationFormat>
  <Paragraphs>299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Tuffy</vt:lpstr>
      <vt:lpstr>Sassoon Infant Md</vt:lpstr>
      <vt:lpstr>Twinkl</vt:lpstr>
      <vt:lpstr>Wingdings</vt:lpstr>
      <vt:lpstr>Roboto</vt:lpstr>
      <vt:lpstr>Sassoon Infant Rg</vt:lpstr>
      <vt:lpstr>Twinkl SemiBold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Lynne Young</cp:lastModifiedBy>
  <cp:revision>80</cp:revision>
  <dcterms:created xsi:type="dcterms:W3CDTF">2017-09-28T08:56:25Z</dcterms:created>
  <dcterms:modified xsi:type="dcterms:W3CDTF">2022-01-16T17:43:44Z</dcterms:modified>
</cp:coreProperties>
</file>