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9" r:id="rId2"/>
    <p:sldId id="536" r:id="rId3"/>
    <p:sldId id="926" r:id="rId4"/>
    <p:sldId id="970" r:id="rId5"/>
    <p:sldId id="953" r:id="rId6"/>
    <p:sldId id="971" r:id="rId7"/>
    <p:sldId id="972" r:id="rId8"/>
    <p:sldId id="973" r:id="rId9"/>
    <p:sldId id="974" r:id="rId10"/>
    <p:sldId id="975" r:id="rId11"/>
    <p:sldId id="976" r:id="rId12"/>
    <p:sldId id="977" r:id="rId13"/>
    <p:sldId id="979" r:id="rId14"/>
    <p:sldId id="978" r:id="rId15"/>
    <p:sldId id="980" r:id="rId16"/>
    <p:sldId id="986" r:id="rId17"/>
    <p:sldId id="981" r:id="rId18"/>
    <p:sldId id="982" r:id="rId19"/>
    <p:sldId id="983" r:id="rId20"/>
    <p:sldId id="968" r:id="rId21"/>
    <p:sldId id="984" r:id="rId22"/>
    <p:sldId id="985" r:id="rId23"/>
    <p:sldId id="896" r:id="rId24"/>
    <p:sldId id="4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13BD8A"/>
    <a:srgbClr val="C73A43"/>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26" autoAdjust="0"/>
    <p:restoredTop sz="94660"/>
  </p:normalViewPr>
  <p:slideViewPr>
    <p:cSldViewPr snapToGrid="0">
      <p:cViewPr varScale="1">
        <p:scale>
          <a:sx n="114" d="100"/>
          <a:sy n="114" d="100"/>
        </p:scale>
        <p:origin x="11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24</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5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dirty="0">
                <a:solidFill>
                  <a:srgbClr val="388CDA"/>
                </a:solidFill>
                <a:latin typeface="Arial" panose="020B0604020202020204" pitchFamily="34" charset="0"/>
                <a:cs typeface="Arial" panose="020B0604020202020204" pitchFamily="34" charset="0"/>
              </a:rPr>
              <a:t>To order unit fractions or fractions with the same denominator</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02/04/2020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5</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02/04/2020</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Number: Fractions</a:t>
            </a:r>
          </a:p>
          <a:p>
            <a:r>
              <a:rPr lang="en-GB" sz="3200">
                <a:latin typeface="Arial" panose="020B0604020202020204" pitchFamily="34" charset="0"/>
                <a:cs typeface="Arial" panose="020B0604020202020204" pitchFamily="34" charset="0"/>
              </a:rPr>
              <a:t>Lesson 5</a:t>
            </a:r>
            <a:endParaRPr lang="en-GB" sz="32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037861" y="6334311"/>
            <a:ext cx="998562" cy="422646"/>
          </a:xfrm>
          <a:prstGeom prst="rect">
            <a:avLst/>
          </a:prstGeom>
        </p:spPr>
        <p:txBody>
          <a:bodyPr vert="horz" lIns="91440" tIns="45720" rIns="91440" bIns="45720" rtlCol="0">
            <a:normAutofit fontScale="85000" lnSpcReduction="10000"/>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Sum1</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your answer to Activity 1a to complete these sentences: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If several fractions all have the same </a:t>
            </a:r>
            <a:r>
              <a:rPr lang="en-GB" b="1" u="sng" dirty="0">
                <a:solidFill>
                  <a:srgbClr val="DA2E41"/>
                </a:solidFill>
                <a:latin typeface="Arial" panose="020B0604020202020204" pitchFamily="34" charset="0"/>
                <a:cs typeface="Arial" panose="020B0604020202020204" pitchFamily="34" charset="0"/>
              </a:rPr>
              <a:t>numerators</a:t>
            </a:r>
            <a:r>
              <a:rPr lang="en-GB" b="1" dirty="0">
                <a:latin typeface="Arial" panose="020B0604020202020204" pitchFamily="34" charset="0"/>
                <a:cs typeface="Arial" panose="020B0604020202020204" pitchFamily="34" charset="0"/>
              </a:rPr>
              <a:t>, the fraction with the largest </a:t>
            </a:r>
            <a:r>
              <a:rPr lang="en-GB" b="1" u="sng" dirty="0">
                <a:solidFill>
                  <a:srgbClr val="DA2E41"/>
                </a:solidFill>
                <a:latin typeface="Arial" panose="020B0604020202020204" pitchFamily="34" charset="0"/>
                <a:cs typeface="Arial" panose="020B0604020202020204" pitchFamily="34" charset="0"/>
              </a:rPr>
              <a:t>denominator</a:t>
            </a:r>
            <a:r>
              <a:rPr lang="en-GB" b="1" dirty="0">
                <a:latin typeface="Arial" panose="020B0604020202020204" pitchFamily="34" charset="0"/>
                <a:cs typeface="Arial" panose="020B0604020202020204" pitchFamily="34" charset="0"/>
              </a:rPr>
              <a:t> is the </a:t>
            </a:r>
            <a:r>
              <a:rPr lang="en-GB" b="1" u="sng" dirty="0">
                <a:solidFill>
                  <a:srgbClr val="DA2E41"/>
                </a:solidFill>
                <a:latin typeface="Arial" panose="020B0604020202020204" pitchFamily="34" charset="0"/>
                <a:cs typeface="Arial" panose="020B0604020202020204" pitchFamily="34" charset="0"/>
              </a:rPr>
              <a:t>smallest</a:t>
            </a:r>
            <a:r>
              <a:rPr lang="en-GB" b="1" dirty="0">
                <a:latin typeface="Arial" panose="020B0604020202020204" pitchFamily="34" charset="0"/>
                <a:cs typeface="Arial" panose="020B0604020202020204" pitchFamily="34" charset="0"/>
              </a:rPr>
              <a:t> fraction. We can order them according to their </a:t>
            </a:r>
            <a:r>
              <a:rPr lang="en-GB" b="1" u="sng" dirty="0">
                <a:solidFill>
                  <a:srgbClr val="DA2E41"/>
                </a:solidFill>
                <a:latin typeface="Arial" panose="020B0604020202020204" pitchFamily="34" charset="0"/>
                <a:cs typeface="Arial" panose="020B0604020202020204" pitchFamily="34" charset="0"/>
              </a:rPr>
              <a:t>denominators</a:t>
            </a:r>
            <a:r>
              <a:rPr lang="en-GB" b="1" dirty="0">
                <a:latin typeface="Arial" panose="020B0604020202020204" pitchFamily="34" charset="0"/>
                <a:cs typeface="Arial" panose="020B0604020202020204" pitchFamily="34" charset="0"/>
              </a:rPr>
              <a:t>.</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4807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1b:</a:t>
            </a:r>
          </a:p>
        </p:txBody>
      </p:sp>
      <p:pic>
        <p:nvPicPr>
          <p:cNvPr id="2" name="Picture 1">
            <a:extLst>
              <a:ext uri="{FF2B5EF4-FFF2-40B4-BE49-F238E27FC236}">
                <a16:creationId xmlns:a16="http://schemas.microsoft.com/office/drawing/2014/main" id="{C179FC45-9FC2-4463-9955-87ADA0627035}"/>
              </a:ext>
            </a:extLst>
          </p:cNvPr>
          <p:cNvPicPr>
            <a:picLocks noChangeAspect="1"/>
          </p:cNvPicPr>
          <p:nvPr/>
        </p:nvPicPr>
        <p:blipFill>
          <a:blip r:embed="rId2"/>
          <a:stretch>
            <a:fillRect/>
          </a:stretch>
        </p:blipFill>
        <p:spPr>
          <a:xfrm>
            <a:off x="2035493" y="2270250"/>
            <a:ext cx="2792001" cy="2799956"/>
          </a:xfrm>
          <a:prstGeom prst="rect">
            <a:avLst/>
          </a:prstGeom>
        </p:spPr>
      </p:pic>
    </p:spTree>
    <p:extLst>
      <p:ext uri="{BB962C8B-B14F-4D97-AF65-F5344CB8AC3E}">
        <p14:creationId xmlns:p14="http://schemas.microsoft.com/office/powerpoint/2010/main" val="25559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Where would you label these fractions on this number line?</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774FF20-5420-4FB5-9EDD-B0D6D16062EF}"/>
              </a:ext>
            </a:extLst>
          </p:cNvPr>
          <p:cNvPicPr>
            <a:picLocks noChangeAspect="1"/>
          </p:cNvPicPr>
          <p:nvPr/>
        </p:nvPicPr>
        <p:blipFill>
          <a:blip r:embed="rId2"/>
          <a:stretch>
            <a:fillRect/>
          </a:stretch>
        </p:blipFill>
        <p:spPr>
          <a:xfrm>
            <a:off x="1477936" y="3264253"/>
            <a:ext cx="4177115" cy="635393"/>
          </a:xfrm>
          <a:prstGeom prst="rect">
            <a:avLst/>
          </a:prstGeom>
        </p:spPr>
      </p:pic>
      <p:pic>
        <p:nvPicPr>
          <p:cNvPr id="5" name="Picture 4">
            <a:extLst>
              <a:ext uri="{FF2B5EF4-FFF2-40B4-BE49-F238E27FC236}">
                <a16:creationId xmlns:a16="http://schemas.microsoft.com/office/drawing/2014/main" id="{B202F06D-D957-4BA9-8E69-41B4358C00CD}"/>
              </a:ext>
            </a:extLst>
          </p:cNvPr>
          <p:cNvPicPr>
            <a:picLocks noChangeAspect="1"/>
          </p:cNvPicPr>
          <p:nvPr/>
        </p:nvPicPr>
        <p:blipFill>
          <a:blip r:embed="rId3"/>
          <a:stretch>
            <a:fillRect/>
          </a:stretch>
        </p:blipFill>
        <p:spPr>
          <a:xfrm>
            <a:off x="2480544" y="4609076"/>
            <a:ext cx="2382723" cy="635393"/>
          </a:xfrm>
          <a:prstGeom prst="rect">
            <a:avLst/>
          </a:prstGeom>
        </p:spPr>
      </p:pic>
    </p:spTree>
    <p:extLst>
      <p:ext uri="{BB962C8B-B14F-4D97-AF65-F5344CB8AC3E}">
        <p14:creationId xmlns:p14="http://schemas.microsoft.com/office/powerpoint/2010/main" val="422655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Where would you label these fractions on this number line?</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774FF20-5420-4FB5-9EDD-B0D6D16062EF}"/>
              </a:ext>
            </a:extLst>
          </p:cNvPr>
          <p:cNvPicPr>
            <a:picLocks noChangeAspect="1"/>
          </p:cNvPicPr>
          <p:nvPr/>
        </p:nvPicPr>
        <p:blipFill>
          <a:blip r:embed="rId2"/>
          <a:stretch>
            <a:fillRect/>
          </a:stretch>
        </p:blipFill>
        <p:spPr>
          <a:xfrm>
            <a:off x="1477936" y="3264253"/>
            <a:ext cx="4177115" cy="635393"/>
          </a:xfrm>
          <a:prstGeom prst="rect">
            <a:avLst/>
          </a:prstGeom>
        </p:spPr>
      </p:pic>
      <p:pic>
        <p:nvPicPr>
          <p:cNvPr id="6" name="Picture 5">
            <a:extLst>
              <a:ext uri="{FF2B5EF4-FFF2-40B4-BE49-F238E27FC236}">
                <a16:creationId xmlns:a16="http://schemas.microsoft.com/office/drawing/2014/main" id="{6B2A3DF6-A4AE-4C6E-BADC-7EC0D2BC15B4}"/>
              </a:ext>
            </a:extLst>
          </p:cNvPr>
          <p:cNvPicPr>
            <a:picLocks noChangeAspect="1"/>
          </p:cNvPicPr>
          <p:nvPr/>
        </p:nvPicPr>
        <p:blipFill>
          <a:blip r:embed="rId3"/>
          <a:stretch>
            <a:fillRect/>
          </a:stretch>
        </p:blipFill>
        <p:spPr>
          <a:xfrm>
            <a:off x="4796032" y="3704897"/>
            <a:ext cx="268475" cy="463729"/>
          </a:xfrm>
          <a:prstGeom prst="rect">
            <a:avLst/>
          </a:prstGeom>
        </p:spPr>
      </p:pic>
      <p:pic>
        <p:nvPicPr>
          <p:cNvPr id="8" name="Picture 7">
            <a:extLst>
              <a:ext uri="{FF2B5EF4-FFF2-40B4-BE49-F238E27FC236}">
                <a16:creationId xmlns:a16="http://schemas.microsoft.com/office/drawing/2014/main" id="{23181D71-8865-4EEE-8DEF-604496ED7960}"/>
              </a:ext>
            </a:extLst>
          </p:cNvPr>
          <p:cNvPicPr>
            <a:picLocks noChangeAspect="1"/>
          </p:cNvPicPr>
          <p:nvPr/>
        </p:nvPicPr>
        <p:blipFill>
          <a:blip r:embed="rId4"/>
          <a:stretch>
            <a:fillRect/>
          </a:stretch>
        </p:blipFill>
        <p:spPr>
          <a:xfrm>
            <a:off x="2071080" y="3691256"/>
            <a:ext cx="268475" cy="463729"/>
          </a:xfrm>
          <a:prstGeom prst="rect">
            <a:avLst/>
          </a:prstGeom>
        </p:spPr>
      </p:pic>
      <p:pic>
        <p:nvPicPr>
          <p:cNvPr id="10" name="Picture 9">
            <a:extLst>
              <a:ext uri="{FF2B5EF4-FFF2-40B4-BE49-F238E27FC236}">
                <a16:creationId xmlns:a16="http://schemas.microsoft.com/office/drawing/2014/main" id="{6A99AD00-2FEA-4C96-9EBE-972DEB065CDA}"/>
              </a:ext>
            </a:extLst>
          </p:cNvPr>
          <p:cNvPicPr>
            <a:picLocks noChangeAspect="1"/>
          </p:cNvPicPr>
          <p:nvPr/>
        </p:nvPicPr>
        <p:blipFill>
          <a:blip r:embed="rId5"/>
          <a:stretch>
            <a:fillRect/>
          </a:stretch>
        </p:blipFill>
        <p:spPr>
          <a:xfrm>
            <a:off x="3427897" y="3713428"/>
            <a:ext cx="268475" cy="463729"/>
          </a:xfrm>
          <a:prstGeom prst="rect">
            <a:avLst/>
          </a:prstGeom>
        </p:spPr>
      </p:pic>
      <p:pic>
        <p:nvPicPr>
          <p:cNvPr id="11" name="Picture 10">
            <a:extLst>
              <a:ext uri="{FF2B5EF4-FFF2-40B4-BE49-F238E27FC236}">
                <a16:creationId xmlns:a16="http://schemas.microsoft.com/office/drawing/2014/main" id="{42789875-E9F5-4FF3-9B9C-2D2DC224AE28}"/>
              </a:ext>
            </a:extLst>
          </p:cNvPr>
          <p:cNvPicPr>
            <a:picLocks noChangeAspect="1"/>
          </p:cNvPicPr>
          <p:nvPr/>
        </p:nvPicPr>
        <p:blipFill>
          <a:blip r:embed="rId6"/>
          <a:stretch>
            <a:fillRect/>
          </a:stretch>
        </p:blipFill>
        <p:spPr>
          <a:xfrm>
            <a:off x="2734272" y="3691256"/>
            <a:ext cx="268475" cy="463729"/>
          </a:xfrm>
          <a:prstGeom prst="rect">
            <a:avLst/>
          </a:prstGeom>
        </p:spPr>
      </p:pic>
      <p:sp>
        <p:nvSpPr>
          <p:cNvPr id="12" name="Rectangle 11">
            <a:extLst>
              <a:ext uri="{FF2B5EF4-FFF2-40B4-BE49-F238E27FC236}">
                <a16:creationId xmlns:a16="http://schemas.microsoft.com/office/drawing/2014/main" id="{627C3842-24CA-42CC-B988-AA053B024624}"/>
              </a:ext>
            </a:extLst>
          </p:cNvPr>
          <p:cNvSpPr/>
          <p:nvPr/>
        </p:nvSpPr>
        <p:spPr>
          <a:xfrm>
            <a:off x="1129554" y="5257800"/>
            <a:ext cx="5419164" cy="510988"/>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latin typeface="Arial" panose="020B0604020202020204" pitchFamily="34" charset="0"/>
                <a:cs typeface="Arial" panose="020B0604020202020204" pitchFamily="34" charset="0"/>
              </a:rPr>
              <a:t>What do you notice about the numerators in these fractions?</a:t>
            </a:r>
          </a:p>
          <a:p>
            <a:pPr algn="ctr"/>
            <a:r>
              <a:rPr lang="en-GB" sz="1400" i="1" dirty="0">
                <a:solidFill>
                  <a:schemeClr val="tx1"/>
                </a:solidFill>
                <a:latin typeface="Arial" panose="020B0604020202020204" pitchFamily="34" charset="0"/>
                <a:cs typeface="Arial" panose="020B0604020202020204" pitchFamily="34" charset="0"/>
              </a:rPr>
              <a:t>What do you notice about the denominators?</a:t>
            </a:r>
          </a:p>
        </p:txBody>
      </p:sp>
    </p:spTree>
    <p:extLst>
      <p:ext uri="{BB962C8B-B14F-4D97-AF65-F5344CB8AC3E}">
        <p14:creationId xmlns:p14="http://schemas.microsoft.com/office/powerpoint/2010/main" val="235777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Put each set of fractions in order on the number lines.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3845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3A62A6E-D28C-46A6-BEC9-20C3B43B789B}"/>
              </a:ext>
            </a:extLst>
          </p:cNvPr>
          <p:cNvPicPr>
            <a:picLocks noChangeAspect="1"/>
          </p:cNvPicPr>
          <p:nvPr/>
        </p:nvPicPr>
        <p:blipFill>
          <a:blip r:embed="rId2"/>
          <a:stretch>
            <a:fillRect/>
          </a:stretch>
        </p:blipFill>
        <p:spPr>
          <a:xfrm>
            <a:off x="2380444" y="2500342"/>
            <a:ext cx="3449419" cy="524701"/>
          </a:xfrm>
          <a:prstGeom prst="rect">
            <a:avLst/>
          </a:prstGeom>
        </p:spPr>
      </p:pic>
      <p:pic>
        <p:nvPicPr>
          <p:cNvPr id="5" name="Picture 4">
            <a:extLst>
              <a:ext uri="{FF2B5EF4-FFF2-40B4-BE49-F238E27FC236}">
                <a16:creationId xmlns:a16="http://schemas.microsoft.com/office/drawing/2014/main" id="{160574BA-4E96-4365-B67D-7FE5840BA4AC}"/>
              </a:ext>
            </a:extLst>
          </p:cNvPr>
          <p:cNvPicPr>
            <a:picLocks noChangeAspect="1"/>
          </p:cNvPicPr>
          <p:nvPr/>
        </p:nvPicPr>
        <p:blipFill>
          <a:blip r:embed="rId3"/>
          <a:stretch>
            <a:fillRect/>
          </a:stretch>
        </p:blipFill>
        <p:spPr>
          <a:xfrm>
            <a:off x="493733" y="2561314"/>
            <a:ext cx="1244746" cy="463729"/>
          </a:xfrm>
          <a:prstGeom prst="rect">
            <a:avLst/>
          </a:prstGeom>
        </p:spPr>
      </p:pic>
      <p:pic>
        <p:nvPicPr>
          <p:cNvPr id="15" name="Picture 14">
            <a:extLst>
              <a:ext uri="{FF2B5EF4-FFF2-40B4-BE49-F238E27FC236}">
                <a16:creationId xmlns:a16="http://schemas.microsoft.com/office/drawing/2014/main" id="{CCDA23BA-BA1A-481B-A111-9095D601B841}"/>
              </a:ext>
            </a:extLst>
          </p:cNvPr>
          <p:cNvPicPr>
            <a:picLocks noChangeAspect="1"/>
          </p:cNvPicPr>
          <p:nvPr/>
        </p:nvPicPr>
        <p:blipFill>
          <a:blip r:embed="rId4"/>
          <a:stretch>
            <a:fillRect/>
          </a:stretch>
        </p:blipFill>
        <p:spPr>
          <a:xfrm>
            <a:off x="2343760" y="4842252"/>
            <a:ext cx="3592178" cy="524700"/>
          </a:xfrm>
          <a:prstGeom prst="rect">
            <a:avLst/>
          </a:prstGeom>
        </p:spPr>
      </p:pic>
      <p:pic>
        <p:nvPicPr>
          <p:cNvPr id="16" name="Picture 15">
            <a:extLst>
              <a:ext uri="{FF2B5EF4-FFF2-40B4-BE49-F238E27FC236}">
                <a16:creationId xmlns:a16="http://schemas.microsoft.com/office/drawing/2014/main" id="{0077BE7E-4083-451B-92F9-FBC20ACEF391}"/>
              </a:ext>
            </a:extLst>
          </p:cNvPr>
          <p:cNvPicPr>
            <a:picLocks noChangeAspect="1"/>
          </p:cNvPicPr>
          <p:nvPr/>
        </p:nvPicPr>
        <p:blipFill>
          <a:blip r:embed="rId5"/>
          <a:stretch>
            <a:fillRect/>
          </a:stretch>
        </p:blipFill>
        <p:spPr>
          <a:xfrm>
            <a:off x="366861" y="3832958"/>
            <a:ext cx="2251525" cy="463729"/>
          </a:xfrm>
          <a:prstGeom prst="rect">
            <a:avLst/>
          </a:prstGeom>
        </p:spPr>
      </p:pic>
    </p:spTree>
    <p:extLst>
      <p:ext uri="{BB962C8B-B14F-4D97-AF65-F5344CB8AC3E}">
        <p14:creationId xmlns:p14="http://schemas.microsoft.com/office/powerpoint/2010/main" val="187487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Put each set of fractions in order on the number lines.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3845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3A62A6E-D28C-46A6-BEC9-20C3B43B789B}"/>
              </a:ext>
            </a:extLst>
          </p:cNvPr>
          <p:cNvPicPr>
            <a:picLocks noChangeAspect="1"/>
          </p:cNvPicPr>
          <p:nvPr/>
        </p:nvPicPr>
        <p:blipFill>
          <a:blip r:embed="rId2"/>
          <a:stretch>
            <a:fillRect/>
          </a:stretch>
        </p:blipFill>
        <p:spPr>
          <a:xfrm>
            <a:off x="2380444" y="2500342"/>
            <a:ext cx="3449419" cy="524701"/>
          </a:xfrm>
          <a:prstGeom prst="rect">
            <a:avLst/>
          </a:prstGeom>
        </p:spPr>
      </p:pic>
      <p:pic>
        <p:nvPicPr>
          <p:cNvPr id="12" name="Picture 11">
            <a:extLst>
              <a:ext uri="{FF2B5EF4-FFF2-40B4-BE49-F238E27FC236}">
                <a16:creationId xmlns:a16="http://schemas.microsoft.com/office/drawing/2014/main" id="{C927907A-771D-452F-8587-C54F92982344}"/>
              </a:ext>
            </a:extLst>
          </p:cNvPr>
          <p:cNvPicPr>
            <a:picLocks noChangeAspect="1"/>
          </p:cNvPicPr>
          <p:nvPr/>
        </p:nvPicPr>
        <p:blipFill>
          <a:blip r:embed="rId3"/>
          <a:stretch>
            <a:fillRect/>
          </a:stretch>
        </p:blipFill>
        <p:spPr>
          <a:xfrm>
            <a:off x="3429232" y="2838604"/>
            <a:ext cx="268475" cy="463729"/>
          </a:xfrm>
          <a:prstGeom prst="rect">
            <a:avLst/>
          </a:prstGeom>
        </p:spPr>
      </p:pic>
      <p:pic>
        <p:nvPicPr>
          <p:cNvPr id="13" name="Picture 12">
            <a:extLst>
              <a:ext uri="{FF2B5EF4-FFF2-40B4-BE49-F238E27FC236}">
                <a16:creationId xmlns:a16="http://schemas.microsoft.com/office/drawing/2014/main" id="{BDC0F204-2EFE-4B64-AFD1-E0BA146560A3}"/>
              </a:ext>
            </a:extLst>
          </p:cNvPr>
          <p:cNvPicPr>
            <a:picLocks noChangeAspect="1"/>
          </p:cNvPicPr>
          <p:nvPr/>
        </p:nvPicPr>
        <p:blipFill>
          <a:blip r:embed="rId4"/>
          <a:stretch>
            <a:fillRect/>
          </a:stretch>
        </p:blipFill>
        <p:spPr>
          <a:xfrm>
            <a:off x="4541624" y="2798263"/>
            <a:ext cx="268475" cy="463729"/>
          </a:xfrm>
          <a:prstGeom prst="rect">
            <a:avLst/>
          </a:prstGeom>
        </p:spPr>
      </p:pic>
      <p:pic>
        <p:nvPicPr>
          <p:cNvPr id="14" name="Picture 13">
            <a:extLst>
              <a:ext uri="{FF2B5EF4-FFF2-40B4-BE49-F238E27FC236}">
                <a16:creationId xmlns:a16="http://schemas.microsoft.com/office/drawing/2014/main" id="{863C0423-EFB4-4BF3-98BA-3ADD56212CD9}"/>
              </a:ext>
            </a:extLst>
          </p:cNvPr>
          <p:cNvPicPr>
            <a:picLocks noChangeAspect="1"/>
          </p:cNvPicPr>
          <p:nvPr/>
        </p:nvPicPr>
        <p:blipFill>
          <a:blip r:embed="rId5"/>
          <a:stretch>
            <a:fillRect/>
          </a:stretch>
        </p:blipFill>
        <p:spPr>
          <a:xfrm>
            <a:off x="5667463" y="2798263"/>
            <a:ext cx="268475" cy="463729"/>
          </a:xfrm>
          <a:prstGeom prst="rect">
            <a:avLst/>
          </a:prstGeom>
        </p:spPr>
      </p:pic>
      <p:pic>
        <p:nvPicPr>
          <p:cNvPr id="15" name="Picture 14">
            <a:extLst>
              <a:ext uri="{FF2B5EF4-FFF2-40B4-BE49-F238E27FC236}">
                <a16:creationId xmlns:a16="http://schemas.microsoft.com/office/drawing/2014/main" id="{CCDA23BA-BA1A-481B-A111-9095D601B841}"/>
              </a:ext>
            </a:extLst>
          </p:cNvPr>
          <p:cNvPicPr>
            <a:picLocks noChangeAspect="1"/>
          </p:cNvPicPr>
          <p:nvPr/>
        </p:nvPicPr>
        <p:blipFill>
          <a:blip r:embed="rId6"/>
          <a:stretch>
            <a:fillRect/>
          </a:stretch>
        </p:blipFill>
        <p:spPr>
          <a:xfrm>
            <a:off x="2343760" y="4842252"/>
            <a:ext cx="3592178" cy="524700"/>
          </a:xfrm>
          <a:prstGeom prst="rect">
            <a:avLst/>
          </a:prstGeom>
        </p:spPr>
      </p:pic>
      <p:pic>
        <p:nvPicPr>
          <p:cNvPr id="18" name="Picture 17">
            <a:extLst>
              <a:ext uri="{FF2B5EF4-FFF2-40B4-BE49-F238E27FC236}">
                <a16:creationId xmlns:a16="http://schemas.microsoft.com/office/drawing/2014/main" id="{D2EBE4D6-C24B-4D4C-807C-79B49BF4727A}"/>
              </a:ext>
            </a:extLst>
          </p:cNvPr>
          <p:cNvPicPr>
            <a:picLocks noChangeAspect="1"/>
          </p:cNvPicPr>
          <p:nvPr/>
        </p:nvPicPr>
        <p:blipFill>
          <a:blip r:embed="rId7"/>
          <a:stretch>
            <a:fillRect/>
          </a:stretch>
        </p:blipFill>
        <p:spPr>
          <a:xfrm>
            <a:off x="4894962" y="5161981"/>
            <a:ext cx="268475" cy="463729"/>
          </a:xfrm>
          <a:prstGeom prst="rect">
            <a:avLst/>
          </a:prstGeom>
        </p:spPr>
      </p:pic>
      <p:pic>
        <p:nvPicPr>
          <p:cNvPr id="19" name="Picture 18">
            <a:extLst>
              <a:ext uri="{FF2B5EF4-FFF2-40B4-BE49-F238E27FC236}">
                <a16:creationId xmlns:a16="http://schemas.microsoft.com/office/drawing/2014/main" id="{87AD8467-0E2D-431A-BAB6-CA8FE77FE28B}"/>
              </a:ext>
            </a:extLst>
          </p:cNvPr>
          <p:cNvPicPr>
            <a:picLocks noChangeAspect="1"/>
          </p:cNvPicPr>
          <p:nvPr/>
        </p:nvPicPr>
        <p:blipFill>
          <a:blip r:embed="rId8"/>
          <a:stretch>
            <a:fillRect/>
          </a:stretch>
        </p:blipFill>
        <p:spPr>
          <a:xfrm>
            <a:off x="3160757" y="5161981"/>
            <a:ext cx="268475" cy="463729"/>
          </a:xfrm>
          <a:prstGeom prst="rect">
            <a:avLst/>
          </a:prstGeom>
        </p:spPr>
      </p:pic>
      <p:pic>
        <p:nvPicPr>
          <p:cNvPr id="20" name="Picture 19">
            <a:extLst>
              <a:ext uri="{FF2B5EF4-FFF2-40B4-BE49-F238E27FC236}">
                <a16:creationId xmlns:a16="http://schemas.microsoft.com/office/drawing/2014/main" id="{3381CA9E-430C-4F9C-B590-4D12AB4A7E10}"/>
              </a:ext>
            </a:extLst>
          </p:cNvPr>
          <p:cNvPicPr>
            <a:picLocks noChangeAspect="1"/>
          </p:cNvPicPr>
          <p:nvPr/>
        </p:nvPicPr>
        <p:blipFill>
          <a:blip r:embed="rId9"/>
          <a:stretch>
            <a:fillRect/>
          </a:stretch>
        </p:blipFill>
        <p:spPr>
          <a:xfrm>
            <a:off x="3590363" y="5147602"/>
            <a:ext cx="268475" cy="463729"/>
          </a:xfrm>
          <a:prstGeom prst="rect">
            <a:avLst/>
          </a:prstGeom>
        </p:spPr>
      </p:pic>
      <p:pic>
        <p:nvPicPr>
          <p:cNvPr id="21" name="Picture 20">
            <a:extLst>
              <a:ext uri="{FF2B5EF4-FFF2-40B4-BE49-F238E27FC236}">
                <a16:creationId xmlns:a16="http://schemas.microsoft.com/office/drawing/2014/main" id="{6C0C083D-96BD-4581-9BA5-EB74280E5375}"/>
              </a:ext>
            </a:extLst>
          </p:cNvPr>
          <p:cNvPicPr>
            <a:picLocks noChangeAspect="1"/>
          </p:cNvPicPr>
          <p:nvPr/>
        </p:nvPicPr>
        <p:blipFill>
          <a:blip r:embed="rId10"/>
          <a:stretch>
            <a:fillRect/>
          </a:stretch>
        </p:blipFill>
        <p:spPr>
          <a:xfrm>
            <a:off x="4465356" y="5161981"/>
            <a:ext cx="268475" cy="463729"/>
          </a:xfrm>
          <a:prstGeom prst="rect">
            <a:avLst/>
          </a:prstGeom>
        </p:spPr>
      </p:pic>
      <p:pic>
        <p:nvPicPr>
          <p:cNvPr id="22" name="Picture 21">
            <a:extLst>
              <a:ext uri="{FF2B5EF4-FFF2-40B4-BE49-F238E27FC236}">
                <a16:creationId xmlns:a16="http://schemas.microsoft.com/office/drawing/2014/main" id="{DFE886F8-34DD-4CD5-BA3B-C17F0A3ED3D5}"/>
              </a:ext>
            </a:extLst>
          </p:cNvPr>
          <p:cNvPicPr>
            <a:picLocks noChangeAspect="1"/>
          </p:cNvPicPr>
          <p:nvPr/>
        </p:nvPicPr>
        <p:blipFill>
          <a:blip r:embed="rId11"/>
          <a:stretch>
            <a:fillRect/>
          </a:stretch>
        </p:blipFill>
        <p:spPr>
          <a:xfrm>
            <a:off x="5363761" y="5147601"/>
            <a:ext cx="268475" cy="463729"/>
          </a:xfrm>
          <a:prstGeom prst="rect">
            <a:avLst/>
          </a:prstGeom>
        </p:spPr>
      </p:pic>
    </p:spTree>
    <p:extLst>
      <p:ext uri="{BB962C8B-B14F-4D97-AF65-F5344CB8AC3E}">
        <p14:creationId xmlns:p14="http://schemas.microsoft.com/office/powerpoint/2010/main" val="57327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your answers to Activity 2a to complete these sentences: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If several fractions all have the same ___________, the fraction with the largest ___________ is the __________ fraction. We can order them according to their ___________.</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4807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2b:</a:t>
            </a:r>
          </a:p>
        </p:txBody>
      </p:sp>
      <p:pic>
        <p:nvPicPr>
          <p:cNvPr id="5" name="Picture 4">
            <a:extLst>
              <a:ext uri="{FF2B5EF4-FFF2-40B4-BE49-F238E27FC236}">
                <a16:creationId xmlns:a16="http://schemas.microsoft.com/office/drawing/2014/main" id="{94CA3BC7-F0D5-423D-91D5-DD2BBB77E4ED}"/>
              </a:ext>
            </a:extLst>
          </p:cNvPr>
          <p:cNvPicPr>
            <a:picLocks noChangeAspect="1"/>
          </p:cNvPicPr>
          <p:nvPr/>
        </p:nvPicPr>
        <p:blipFill>
          <a:blip r:embed="rId2"/>
          <a:stretch>
            <a:fillRect/>
          </a:stretch>
        </p:blipFill>
        <p:spPr>
          <a:xfrm>
            <a:off x="1896350" y="2325530"/>
            <a:ext cx="3449419" cy="524701"/>
          </a:xfrm>
          <a:prstGeom prst="rect">
            <a:avLst/>
          </a:prstGeom>
        </p:spPr>
      </p:pic>
      <p:pic>
        <p:nvPicPr>
          <p:cNvPr id="6" name="Picture 5">
            <a:extLst>
              <a:ext uri="{FF2B5EF4-FFF2-40B4-BE49-F238E27FC236}">
                <a16:creationId xmlns:a16="http://schemas.microsoft.com/office/drawing/2014/main" id="{7BF3EC72-259D-420E-A2E8-8EC913040E8E}"/>
              </a:ext>
            </a:extLst>
          </p:cNvPr>
          <p:cNvPicPr>
            <a:picLocks noChangeAspect="1"/>
          </p:cNvPicPr>
          <p:nvPr/>
        </p:nvPicPr>
        <p:blipFill>
          <a:blip r:embed="rId3"/>
          <a:stretch>
            <a:fillRect/>
          </a:stretch>
        </p:blipFill>
        <p:spPr>
          <a:xfrm>
            <a:off x="2945138" y="2663792"/>
            <a:ext cx="268475" cy="463729"/>
          </a:xfrm>
          <a:prstGeom prst="rect">
            <a:avLst/>
          </a:prstGeom>
        </p:spPr>
      </p:pic>
      <p:pic>
        <p:nvPicPr>
          <p:cNvPr id="7" name="Picture 6">
            <a:extLst>
              <a:ext uri="{FF2B5EF4-FFF2-40B4-BE49-F238E27FC236}">
                <a16:creationId xmlns:a16="http://schemas.microsoft.com/office/drawing/2014/main" id="{7B2E4298-EC11-4FC0-904E-A09BB33137D0}"/>
              </a:ext>
            </a:extLst>
          </p:cNvPr>
          <p:cNvPicPr>
            <a:picLocks noChangeAspect="1"/>
          </p:cNvPicPr>
          <p:nvPr/>
        </p:nvPicPr>
        <p:blipFill>
          <a:blip r:embed="rId4"/>
          <a:stretch>
            <a:fillRect/>
          </a:stretch>
        </p:blipFill>
        <p:spPr>
          <a:xfrm>
            <a:off x="4057530" y="2623451"/>
            <a:ext cx="268475" cy="463729"/>
          </a:xfrm>
          <a:prstGeom prst="rect">
            <a:avLst/>
          </a:prstGeom>
        </p:spPr>
      </p:pic>
      <p:pic>
        <p:nvPicPr>
          <p:cNvPr id="8" name="Picture 7">
            <a:extLst>
              <a:ext uri="{FF2B5EF4-FFF2-40B4-BE49-F238E27FC236}">
                <a16:creationId xmlns:a16="http://schemas.microsoft.com/office/drawing/2014/main" id="{9E7F9FF0-802C-46E2-9283-187E3CB5ED9F}"/>
              </a:ext>
            </a:extLst>
          </p:cNvPr>
          <p:cNvPicPr>
            <a:picLocks noChangeAspect="1"/>
          </p:cNvPicPr>
          <p:nvPr/>
        </p:nvPicPr>
        <p:blipFill>
          <a:blip r:embed="rId5"/>
          <a:stretch>
            <a:fillRect/>
          </a:stretch>
        </p:blipFill>
        <p:spPr>
          <a:xfrm>
            <a:off x="5183369" y="2623451"/>
            <a:ext cx="268475" cy="463729"/>
          </a:xfrm>
          <a:prstGeom prst="rect">
            <a:avLst/>
          </a:prstGeom>
        </p:spPr>
      </p:pic>
      <p:pic>
        <p:nvPicPr>
          <p:cNvPr id="10" name="Picture 9">
            <a:extLst>
              <a:ext uri="{FF2B5EF4-FFF2-40B4-BE49-F238E27FC236}">
                <a16:creationId xmlns:a16="http://schemas.microsoft.com/office/drawing/2014/main" id="{2D054665-FF8F-49AB-8058-EB4B7EB2C5B0}"/>
              </a:ext>
            </a:extLst>
          </p:cNvPr>
          <p:cNvPicPr>
            <a:picLocks noChangeAspect="1"/>
          </p:cNvPicPr>
          <p:nvPr/>
        </p:nvPicPr>
        <p:blipFill>
          <a:blip r:embed="rId6"/>
          <a:stretch>
            <a:fillRect/>
          </a:stretch>
        </p:blipFill>
        <p:spPr>
          <a:xfrm>
            <a:off x="1859666" y="3508471"/>
            <a:ext cx="3592178" cy="524700"/>
          </a:xfrm>
          <a:prstGeom prst="rect">
            <a:avLst/>
          </a:prstGeom>
        </p:spPr>
      </p:pic>
      <p:pic>
        <p:nvPicPr>
          <p:cNvPr id="11" name="Picture 10">
            <a:extLst>
              <a:ext uri="{FF2B5EF4-FFF2-40B4-BE49-F238E27FC236}">
                <a16:creationId xmlns:a16="http://schemas.microsoft.com/office/drawing/2014/main" id="{846FD037-EB9C-42D0-907C-8DB370FD51E6}"/>
              </a:ext>
            </a:extLst>
          </p:cNvPr>
          <p:cNvPicPr>
            <a:picLocks noChangeAspect="1"/>
          </p:cNvPicPr>
          <p:nvPr/>
        </p:nvPicPr>
        <p:blipFill>
          <a:blip r:embed="rId7"/>
          <a:stretch>
            <a:fillRect/>
          </a:stretch>
        </p:blipFill>
        <p:spPr>
          <a:xfrm>
            <a:off x="4410868" y="3828200"/>
            <a:ext cx="268475" cy="463729"/>
          </a:xfrm>
          <a:prstGeom prst="rect">
            <a:avLst/>
          </a:prstGeom>
        </p:spPr>
      </p:pic>
      <p:pic>
        <p:nvPicPr>
          <p:cNvPr id="12" name="Picture 11">
            <a:extLst>
              <a:ext uri="{FF2B5EF4-FFF2-40B4-BE49-F238E27FC236}">
                <a16:creationId xmlns:a16="http://schemas.microsoft.com/office/drawing/2014/main" id="{5E0F2E6F-7FFD-42A8-83E5-69C94ECAE3C3}"/>
              </a:ext>
            </a:extLst>
          </p:cNvPr>
          <p:cNvPicPr>
            <a:picLocks noChangeAspect="1"/>
          </p:cNvPicPr>
          <p:nvPr/>
        </p:nvPicPr>
        <p:blipFill>
          <a:blip r:embed="rId8"/>
          <a:stretch>
            <a:fillRect/>
          </a:stretch>
        </p:blipFill>
        <p:spPr>
          <a:xfrm>
            <a:off x="2676663" y="3828200"/>
            <a:ext cx="268475" cy="463729"/>
          </a:xfrm>
          <a:prstGeom prst="rect">
            <a:avLst/>
          </a:prstGeom>
        </p:spPr>
      </p:pic>
      <p:pic>
        <p:nvPicPr>
          <p:cNvPr id="13" name="Picture 12">
            <a:extLst>
              <a:ext uri="{FF2B5EF4-FFF2-40B4-BE49-F238E27FC236}">
                <a16:creationId xmlns:a16="http://schemas.microsoft.com/office/drawing/2014/main" id="{95E261F4-63C5-4D39-9FA4-F7D0B5DCA5F3}"/>
              </a:ext>
            </a:extLst>
          </p:cNvPr>
          <p:cNvPicPr>
            <a:picLocks noChangeAspect="1"/>
          </p:cNvPicPr>
          <p:nvPr/>
        </p:nvPicPr>
        <p:blipFill>
          <a:blip r:embed="rId9"/>
          <a:stretch>
            <a:fillRect/>
          </a:stretch>
        </p:blipFill>
        <p:spPr>
          <a:xfrm>
            <a:off x="3106269" y="3813821"/>
            <a:ext cx="268475" cy="463729"/>
          </a:xfrm>
          <a:prstGeom prst="rect">
            <a:avLst/>
          </a:prstGeom>
        </p:spPr>
      </p:pic>
      <p:pic>
        <p:nvPicPr>
          <p:cNvPr id="14" name="Picture 13">
            <a:extLst>
              <a:ext uri="{FF2B5EF4-FFF2-40B4-BE49-F238E27FC236}">
                <a16:creationId xmlns:a16="http://schemas.microsoft.com/office/drawing/2014/main" id="{5B05F968-E625-45BE-A3F1-9FA61EBC08BD}"/>
              </a:ext>
            </a:extLst>
          </p:cNvPr>
          <p:cNvPicPr>
            <a:picLocks noChangeAspect="1"/>
          </p:cNvPicPr>
          <p:nvPr/>
        </p:nvPicPr>
        <p:blipFill>
          <a:blip r:embed="rId10"/>
          <a:stretch>
            <a:fillRect/>
          </a:stretch>
        </p:blipFill>
        <p:spPr>
          <a:xfrm>
            <a:off x="3981262" y="3828200"/>
            <a:ext cx="268475" cy="463729"/>
          </a:xfrm>
          <a:prstGeom prst="rect">
            <a:avLst/>
          </a:prstGeom>
        </p:spPr>
      </p:pic>
      <p:pic>
        <p:nvPicPr>
          <p:cNvPr id="15" name="Picture 14">
            <a:extLst>
              <a:ext uri="{FF2B5EF4-FFF2-40B4-BE49-F238E27FC236}">
                <a16:creationId xmlns:a16="http://schemas.microsoft.com/office/drawing/2014/main" id="{92DFEC0C-BBB2-49C1-84B6-DC017CC7A5DC}"/>
              </a:ext>
            </a:extLst>
          </p:cNvPr>
          <p:cNvPicPr>
            <a:picLocks noChangeAspect="1"/>
          </p:cNvPicPr>
          <p:nvPr/>
        </p:nvPicPr>
        <p:blipFill>
          <a:blip r:embed="rId11"/>
          <a:stretch>
            <a:fillRect/>
          </a:stretch>
        </p:blipFill>
        <p:spPr>
          <a:xfrm>
            <a:off x="4879667" y="3813820"/>
            <a:ext cx="268475" cy="463729"/>
          </a:xfrm>
          <a:prstGeom prst="rect">
            <a:avLst/>
          </a:prstGeom>
        </p:spPr>
      </p:pic>
    </p:spTree>
    <p:extLst>
      <p:ext uri="{BB962C8B-B14F-4D97-AF65-F5344CB8AC3E}">
        <p14:creationId xmlns:p14="http://schemas.microsoft.com/office/powerpoint/2010/main" val="235270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your answers to Activity 2a to complete these sentences: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If several fractions all have the same ___________, the fraction with the largest ___________ is the __________ fraction. We can order them according to their ___________.</a:t>
            </a:r>
          </a:p>
          <a:p>
            <a:endParaRPr lang="en-GB" b="1" dirty="0">
              <a:latin typeface="Arial" panose="020B0604020202020204" pitchFamily="34" charset="0"/>
              <a:cs typeface="Arial" panose="020B0604020202020204" pitchFamily="34" charset="0"/>
            </a:endParaRPr>
          </a:p>
          <a:p>
            <a:r>
              <a:rPr lang="en-GB" b="1" dirty="0">
                <a:solidFill>
                  <a:srgbClr val="7030A0"/>
                </a:solidFill>
                <a:latin typeface="Arial" panose="020B0604020202020204" pitchFamily="34" charset="0"/>
                <a:cs typeface="Arial" panose="020B0604020202020204" pitchFamily="34" charset="0"/>
              </a:rPr>
              <a:t>HINT: Try using the words numerator, denominator, largest, smallest…</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16322"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2b:</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4CA3BC7-F0D5-423D-91D5-DD2BBB77E4ED}"/>
              </a:ext>
            </a:extLst>
          </p:cNvPr>
          <p:cNvPicPr>
            <a:picLocks noChangeAspect="1"/>
          </p:cNvPicPr>
          <p:nvPr/>
        </p:nvPicPr>
        <p:blipFill>
          <a:blip r:embed="rId2"/>
          <a:stretch>
            <a:fillRect/>
          </a:stretch>
        </p:blipFill>
        <p:spPr>
          <a:xfrm>
            <a:off x="1896350" y="2325530"/>
            <a:ext cx="3449419" cy="524701"/>
          </a:xfrm>
          <a:prstGeom prst="rect">
            <a:avLst/>
          </a:prstGeom>
        </p:spPr>
      </p:pic>
      <p:pic>
        <p:nvPicPr>
          <p:cNvPr id="6" name="Picture 5">
            <a:extLst>
              <a:ext uri="{FF2B5EF4-FFF2-40B4-BE49-F238E27FC236}">
                <a16:creationId xmlns:a16="http://schemas.microsoft.com/office/drawing/2014/main" id="{7BF3EC72-259D-420E-A2E8-8EC913040E8E}"/>
              </a:ext>
            </a:extLst>
          </p:cNvPr>
          <p:cNvPicPr>
            <a:picLocks noChangeAspect="1"/>
          </p:cNvPicPr>
          <p:nvPr/>
        </p:nvPicPr>
        <p:blipFill>
          <a:blip r:embed="rId3"/>
          <a:stretch>
            <a:fillRect/>
          </a:stretch>
        </p:blipFill>
        <p:spPr>
          <a:xfrm>
            <a:off x="2945138" y="2663792"/>
            <a:ext cx="268475" cy="463729"/>
          </a:xfrm>
          <a:prstGeom prst="rect">
            <a:avLst/>
          </a:prstGeom>
        </p:spPr>
      </p:pic>
      <p:pic>
        <p:nvPicPr>
          <p:cNvPr id="7" name="Picture 6">
            <a:extLst>
              <a:ext uri="{FF2B5EF4-FFF2-40B4-BE49-F238E27FC236}">
                <a16:creationId xmlns:a16="http://schemas.microsoft.com/office/drawing/2014/main" id="{7B2E4298-EC11-4FC0-904E-A09BB33137D0}"/>
              </a:ext>
            </a:extLst>
          </p:cNvPr>
          <p:cNvPicPr>
            <a:picLocks noChangeAspect="1"/>
          </p:cNvPicPr>
          <p:nvPr/>
        </p:nvPicPr>
        <p:blipFill>
          <a:blip r:embed="rId4"/>
          <a:stretch>
            <a:fillRect/>
          </a:stretch>
        </p:blipFill>
        <p:spPr>
          <a:xfrm>
            <a:off x="4057530" y="2623451"/>
            <a:ext cx="268475" cy="463729"/>
          </a:xfrm>
          <a:prstGeom prst="rect">
            <a:avLst/>
          </a:prstGeom>
        </p:spPr>
      </p:pic>
      <p:pic>
        <p:nvPicPr>
          <p:cNvPr id="8" name="Picture 7">
            <a:extLst>
              <a:ext uri="{FF2B5EF4-FFF2-40B4-BE49-F238E27FC236}">
                <a16:creationId xmlns:a16="http://schemas.microsoft.com/office/drawing/2014/main" id="{9E7F9FF0-802C-46E2-9283-187E3CB5ED9F}"/>
              </a:ext>
            </a:extLst>
          </p:cNvPr>
          <p:cNvPicPr>
            <a:picLocks noChangeAspect="1"/>
          </p:cNvPicPr>
          <p:nvPr/>
        </p:nvPicPr>
        <p:blipFill>
          <a:blip r:embed="rId5"/>
          <a:stretch>
            <a:fillRect/>
          </a:stretch>
        </p:blipFill>
        <p:spPr>
          <a:xfrm>
            <a:off x="5183369" y="2623451"/>
            <a:ext cx="268475" cy="463729"/>
          </a:xfrm>
          <a:prstGeom prst="rect">
            <a:avLst/>
          </a:prstGeom>
        </p:spPr>
      </p:pic>
      <p:pic>
        <p:nvPicPr>
          <p:cNvPr id="10" name="Picture 9">
            <a:extLst>
              <a:ext uri="{FF2B5EF4-FFF2-40B4-BE49-F238E27FC236}">
                <a16:creationId xmlns:a16="http://schemas.microsoft.com/office/drawing/2014/main" id="{2D054665-FF8F-49AB-8058-EB4B7EB2C5B0}"/>
              </a:ext>
            </a:extLst>
          </p:cNvPr>
          <p:cNvPicPr>
            <a:picLocks noChangeAspect="1"/>
          </p:cNvPicPr>
          <p:nvPr/>
        </p:nvPicPr>
        <p:blipFill>
          <a:blip r:embed="rId6"/>
          <a:stretch>
            <a:fillRect/>
          </a:stretch>
        </p:blipFill>
        <p:spPr>
          <a:xfrm>
            <a:off x="1859666" y="3508471"/>
            <a:ext cx="3592178" cy="524700"/>
          </a:xfrm>
          <a:prstGeom prst="rect">
            <a:avLst/>
          </a:prstGeom>
        </p:spPr>
      </p:pic>
      <p:pic>
        <p:nvPicPr>
          <p:cNvPr id="11" name="Picture 10">
            <a:extLst>
              <a:ext uri="{FF2B5EF4-FFF2-40B4-BE49-F238E27FC236}">
                <a16:creationId xmlns:a16="http://schemas.microsoft.com/office/drawing/2014/main" id="{846FD037-EB9C-42D0-907C-8DB370FD51E6}"/>
              </a:ext>
            </a:extLst>
          </p:cNvPr>
          <p:cNvPicPr>
            <a:picLocks noChangeAspect="1"/>
          </p:cNvPicPr>
          <p:nvPr/>
        </p:nvPicPr>
        <p:blipFill>
          <a:blip r:embed="rId7"/>
          <a:stretch>
            <a:fillRect/>
          </a:stretch>
        </p:blipFill>
        <p:spPr>
          <a:xfrm>
            <a:off x="4410868" y="3828200"/>
            <a:ext cx="268475" cy="463729"/>
          </a:xfrm>
          <a:prstGeom prst="rect">
            <a:avLst/>
          </a:prstGeom>
        </p:spPr>
      </p:pic>
      <p:pic>
        <p:nvPicPr>
          <p:cNvPr id="12" name="Picture 11">
            <a:extLst>
              <a:ext uri="{FF2B5EF4-FFF2-40B4-BE49-F238E27FC236}">
                <a16:creationId xmlns:a16="http://schemas.microsoft.com/office/drawing/2014/main" id="{5E0F2E6F-7FFD-42A8-83E5-69C94ECAE3C3}"/>
              </a:ext>
            </a:extLst>
          </p:cNvPr>
          <p:cNvPicPr>
            <a:picLocks noChangeAspect="1"/>
          </p:cNvPicPr>
          <p:nvPr/>
        </p:nvPicPr>
        <p:blipFill>
          <a:blip r:embed="rId8"/>
          <a:stretch>
            <a:fillRect/>
          </a:stretch>
        </p:blipFill>
        <p:spPr>
          <a:xfrm>
            <a:off x="2676663" y="3828200"/>
            <a:ext cx="268475" cy="463729"/>
          </a:xfrm>
          <a:prstGeom prst="rect">
            <a:avLst/>
          </a:prstGeom>
        </p:spPr>
      </p:pic>
      <p:pic>
        <p:nvPicPr>
          <p:cNvPr id="13" name="Picture 12">
            <a:extLst>
              <a:ext uri="{FF2B5EF4-FFF2-40B4-BE49-F238E27FC236}">
                <a16:creationId xmlns:a16="http://schemas.microsoft.com/office/drawing/2014/main" id="{95E261F4-63C5-4D39-9FA4-F7D0B5DCA5F3}"/>
              </a:ext>
            </a:extLst>
          </p:cNvPr>
          <p:cNvPicPr>
            <a:picLocks noChangeAspect="1"/>
          </p:cNvPicPr>
          <p:nvPr/>
        </p:nvPicPr>
        <p:blipFill>
          <a:blip r:embed="rId9"/>
          <a:stretch>
            <a:fillRect/>
          </a:stretch>
        </p:blipFill>
        <p:spPr>
          <a:xfrm>
            <a:off x="3106269" y="3813821"/>
            <a:ext cx="268475" cy="463729"/>
          </a:xfrm>
          <a:prstGeom prst="rect">
            <a:avLst/>
          </a:prstGeom>
        </p:spPr>
      </p:pic>
      <p:pic>
        <p:nvPicPr>
          <p:cNvPr id="14" name="Picture 13">
            <a:extLst>
              <a:ext uri="{FF2B5EF4-FFF2-40B4-BE49-F238E27FC236}">
                <a16:creationId xmlns:a16="http://schemas.microsoft.com/office/drawing/2014/main" id="{5B05F968-E625-45BE-A3F1-9FA61EBC08BD}"/>
              </a:ext>
            </a:extLst>
          </p:cNvPr>
          <p:cNvPicPr>
            <a:picLocks noChangeAspect="1"/>
          </p:cNvPicPr>
          <p:nvPr/>
        </p:nvPicPr>
        <p:blipFill>
          <a:blip r:embed="rId10"/>
          <a:stretch>
            <a:fillRect/>
          </a:stretch>
        </p:blipFill>
        <p:spPr>
          <a:xfrm>
            <a:off x="3981262" y="3828200"/>
            <a:ext cx="268475" cy="463729"/>
          </a:xfrm>
          <a:prstGeom prst="rect">
            <a:avLst/>
          </a:prstGeom>
        </p:spPr>
      </p:pic>
      <p:pic>
        <p:nvPicPr>
          <p:cNvPr id="15" name="Picture 14">
            <a:extLst>
              <a:ext uri="{FF2B5EF4-FFF2-40B4-BE49-F238E27FC236}">
                <a16:creationId xmlns:a16="http://schemas.microsoft.com/office/drawing/2014/main" id="{92DFEC0C-BBB2-49C1-84B6-DC017CC7A5DC}"/>
              </a:ext>
            </a:extLst>
          </p:cNvPr>
          <p:cNvPicPr>
            <a:picLocks noChangeAspect="1"/>
          </p:cNvPicPr>
          <p:nvPr/>
        </p:nvPicPr>
        <p:blipFill>
          <a:blip r:embed="rId11"/>
          <a:stretch>
            <a:fillRect/>
          </a:stretch>
        </p:blipFill>
        <p:spPr>
          <a:xfrm>
            <a:off x="4879667" y="3813820"/>
            <a:ext cx="268475" cy="463729"/>
          </a:xfrm>
          <a:prstGeom prst="rect">
            <a:avLst/>
          </a:prstGeom>
        </p:spPr>
      </p:pic>
    </p:spTree>
    <p:extLst>
      <p:ext uri="{BB962C8B-B14F-4D97-AF65-F5344CB8AC3E}">
        <p14:creationId xmlns:p14="http://schemas.microsoft.com/office/powerpoint/2010/main" val="48567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your answers to Activity 2a to complete these sentences: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If several fractions all have the same </a:t>
            </a:r>
            <a:r>
              <a:rPr lang="en-GB" b="1" u="sng" dirty="0">
                <a:solidFill>
                  <a:srgbClr val="DA2E41"/>
                </a:solidFill>
                <a:latin typeface="Arial" panose="020B0604020202020204" pitchFamily="34" charset="0"/>
                <a:cs typeface="Arial" panose="020B0604020202020204" pitchFamily="34" charset="0"/>
              </a:rPr>
              <a:t>denominators</a:t>
            </a:r>
            <a:r>
              <a:rPr lang="en-GB" b="1" dirty="0">
                <a:latin typeface="Arial" panose="020B0604020202020204" pitchFamily="34" charset="0"/>
                <a:cs typeface="Arial" panose="020B0604020202020204" pitchFamily="34" charset="0"/>
              </a:rPr>
              <a:t>, the fraction with the largest </a:t>
            </a:r>
            <a:r>
              <a:rPr lang="en-GB" b="1" u="sng" dirty="0">
                <a:solidFill>
                  <a:srgbClr val="DA2E41"/>
                </a:solidFill>
                <a:latin typeface="Arial" panose="020B0604020202020204" pitchFamily="34" charset="0"/>
                <a:cs typeface="Arial" panose="020B0604020202020204" pitchFamily="34" charset="0"/>
              </a:rPr>
              <a:t>numerator</a:t>
            </a:r>
            <a:r>
              <a:rPr lang="en-GB" b="1" dirty="0">
                <a:latin typeface="Arial" panose="020B0604020202020204" pitchFamily="34" charset="0"/>
                <a:cs typeface="Arial" panose="020B0604020202020204" pitchFamily="34" charset="0"/>
              </a:rPr>
              <a:t> is the </a:t>
            </a:r>
            <a:r>
              <a:rPr lang="en-GB" b="1" u="sng" dirty="0">
                <a:solidFill>
                  <a:srgbClr val="DA2E41"/>
                </a:solidFill>
                <a:latin typeface="Arial" panose="020B0604020202020204" pitchFamily="34" charset="0"/>
                <a:cs typeface="Arial" panose="020B0604020202020204" pitchFamily="34" charset="0"/>
              </a:rPr>
              <a:t>largest</a:t>
            </a:r>
            <a:r>
              <a:rPr lang="en-GB" b="1" dirty="0">
                <a:latin typeface="Arial" panose="020B0604020202020204" pitchFamily="34" charset="0"/>
                <a:cs typeface="Arial" panose="020B0604020202020204" pitchFamily="34" charset="0"/>
              </a:rPr>
              <a:t> fraction. We can order them according to their </a:t>
            </a:r>
            <a:r>
              <a:rPr lang="en-GB" b="1" u="sng" dirty="0">
                <a:solidFill>
                  <a:srgbClr val="DA2E41"/>
                </a:solidFill>
                <a:latin typeface="Arial" panose="020B0604020202020204" pitchFamily="34" charset="0"/>
                <a:cs typeface="Arial" panose="020B0604020202020204" pitchFamily="34" charset="0"/>
              </a:rPr>
              <a:t>numerators</a:t>
            </a:r>
            <a:r>
              <a:rPr lang="en-GB" b="1" dirty="0">
                <a:latin typeface="Arial" panose="020B0604020202020204" pitchFamily="34" charset="0"/>
                <a:cs typeface="Arial" panose="020B0604020202020204" pitchFamily="34" charset="0"/>
              </a:rPr>
              <a:t>.</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4807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2b:</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4CA3BC7-F0D5-423D-91D5-DD2BBB77E4ED}"/>
              </a:ext>
            </a:extLst>
          </p:cNvPr>
          <p:cNvPicPr>
            <a:picLocks noChangeAspect="1"/>
          </p:cNvPicPr>
          <p:nvPr/>
        </p:nvPicPr>
        <p:blipFill>
          <a:blip r:embed="rId2"/>
          <a:stretch>
            <a:fillRect/>
          </a:stretch>
        </p:blipFill>
        <p:spPr>
          <a:xfrm>
            <a:off x="1896350" y="2325530"/>
            <a:ext cx="3449419" cy="524701"/>
          </a:xfrm>
          <a:prstGeom prst="rect">
            <a:avLst/>
          </a:prstGeom>
        </p:spPr>
      </p:pic>
      <p:pic>
        <p:nvPicPr>
          <p:cNvPr id="6" name="Picture 5">
            <a:extLst>
              <a:ext uri="{FF2B5EF4-FFF2-40B4-BE49-F238E27FC236}">
                <a16:creationId xmlns:a16="http://schemas.microsoft.com/office/drawing/2014/main" id="{7BF3EC72-259D-420E-A2E8-8EC913040E8E}"/>
              </a:ext>
            </a:extLst>
          </p:cNvPr>
          <p:cNvPicPr>
            <a:picLocks noChangeAspect="1"/>
          </p:cNvPicPr>
          <p:nvPr/>
        </p:nvPicPr>
        <p:blipFill>
          <a:blip r:embed="rId3"/>
          <a:stretch>
            <a:fillRect/>
          </a:stretch>
        </p:blipFill>
        <p:spPr>
          <a:xfrm>
            <a:off x="2945138" y="2663792"/>
            <a:ext cx="268475" cy="463729"/>
          </a:xfrm>
          <a:prstGeom prst="rect">
            <a:avLst/>
          </a:prstGeom>
        </p:spPr>
      </p:pic>
      <p:pic>
        <p:nvPicPr>
          <p:cNvPr id="7" name="Picture 6">
            <a:extLst>
              <a:ext uri="{FF2B5EF4-FFF2-40B4-BE49-F238E27FC236}">
                <a16:creationId xmlns:a16="http://schemas.microsoft.com/office/drawing/2014/main" id="{7B2E4298-EC11-4FC0-904E-A09BB33137D0}"/>
              </a:ext>
            </a:extLst>
          </p:cNvPr>
          <p:cNvPicPr>
            <a:picLocks noChangeAspect="1"/>
          </p:cNvPicPr>
          <p:nvPr/>
        </p:nvPicPr>
        <p:blipFill>
          <a:blip r:embed="rId4"/>
          <a:stretch>
            <a:fillRect/>
          </a:stretch>
        </p:blipFill>
        <p:spPr>
          <a:xfrm>
            <a:off x="4057530" y="2623451"/>
            <a:ext cx="268475" cy="463729"/>
          </a:xfrm>
          <a:prstGeom prst="rect">
            <a:avLst/>
          </a:prstGeom>
        </p:spPr>
      </p:pic>
      <p:pic>
        <p:nvPicPr>
          <p:cNvPr id="8" name="Picture 7">
            <a:extLst>
              <a:ext uri="{FF2B5EF4-FFF2-40B4-BE49-F238E27FC236}">
                <a16:creationId xmlns:a16="http://schemas.microsoft.com/office/drawing/2014/main" id="{9E7F9FF0-802C-46E2-9283-187E3CB5ED9F}"/>
              </a:ext>
            </a:extLst>
          </p:cNvPr>
          <p:cNvPicPr>
            <a:picLocks noChangeAspect="1"/>
          </p:cNvPicPr>
          <p:nvPr/>
        </p:nvPicPr>
        <p:blipFill>
          <a:blip r:embed="rId5"/>
          <a:stretch>
            <a:fillRect/>
          </a:stretch>
        </p:blipFill>
        <p:spPr>
          <a:xfrm>
            <a:off x="5183369" y="2623451"/>
            <a:ext cx="268475" cy="463729"/>
          </a:xfrm>
          <a:prstGeom prst="rect">
            <a:avLst/>
          </a:prstGeom>
        </p:spPr>
      </p:pic>
      <p:pic>
        <p:nvPicPr>
          <p:cNvPr id="10" name="Picture 9">
            <a:extLst>
              <a:ext uri="{FF2B5EF4-FFF2-40B4-BE49-F238E27FC236}">
                <a16:creationId xmlns:a16="http://schemas.microsoft.com/office/drawing/2014/main" id="{2D054665-FF8F-49AB-8058-EB4B7EB2C5B0}"/>
              </a:ext>
            </a:extLst>
          </p:cNvPr>
          <p:cNvPicPr>
            <a:picLocks noChangeAspect="1"/>
          </p:cNvPicPr>
          <p:nvPr/>
        </p:nvPicPr>
        <p:blipFill>
          <a:blip r:embed="rId6"/>
          <a:stretch>
            <a:fillRect/>
          </a:stretch>
        </p:blipFill>
        <p:spPr>
          <a:xfrm>
            <a:off x="1859666" y="3508471"/>
            <a:ext cx="3592178" cy="524700"/>
          </a:xfrm>
          <a:prstGeom prst="rect">
            <a:avLst/>
          </a:prstGeom>
        </p:spPr>
      </p:pic>
      <p:pic>
        <p:nvPicPr>
          <p:cNvPr id="11" name="Picture 10">
            <a:extLst>
              <a:ext uri="{FF2B5EF4-FFF2-40B4-BE49-F238E27FC236}">
                <a16:creationId xmlns:a16="http://schemas.microsoft.com/office/drawing/2014/main" id="{846FD037-EB9C-42D0-907C-8DB370FD51E6}"/>
              </a:ext>
            </a:extLst>
          </p:cNvPr>
          <p:cNvPicPr>
            <a:picLocks noChangeAspect="1"/>
          </p:cNvPicPr>
          <p:nvPr/>
        </p:nvPicPr>
        <p:blipFill>
          <a:blip r:embed="rId7"/>
          <a:stretch>
            <a:fillRect/>
          </a:stretch>
        </p:blipFill>
        <p:spPr>
          <a:xfrm>
            <a:off x="4410868" y="3828200"/>
            <a:ext cx="268475" cy="463729"/>
          </a:xfrm>
          <a:prstGeom prst="rect">
            <a:avLst/>
          </a:prstGeom>
        </p:spPr>
      </p:pic>
      <p:pic>
        <p:nvPicPr>
          <p:cNvPr id="12" name="Picture 11">
            <a:extLst>
              <a:ext uri="{FF2B5EF4-FFF2-40B4-BE49-F238E27FC236}">
                <a16:creationId xmlns:a16="http://schemas.microsoft.com/office/drawing/2014/main" id="{5E0F2E6F-7FFD-42A8-83E5-69C94ECAE3C3}"/>
              </a:ext>
            </a:extLst>
          </p:cNvPr>
          <p:cNvPicPr>
            <a:picLocks noChangeAspect="1"/>
          </p:cNvPicPr>
          <p:nvPr/>
        </p:nvPicPr>
        <p:blipFill>
          <a:blip r:embed="rId8"/>
          <a:stretch>
            <a:fillRect/>
          </a:stretch>
        </p:blipFill>
        <p:spPr>
          <a:xfrm>
            <a:off x="2676663" y="3828200"/>
            <a:ext cx="268475" cy="463729"/>
          </a:xfrm>
          <a:prstGeom prst="rect">
            <a:avLst/>
          </a:prstGeom>
        </p:spPr>
      </p:pic>
      <p:pic>
        <p:nvPicPr>
          <p:cNvPr id="13" name="Picture 12">
            <a:extLst>
              <a:ext uri="{FF2B5EF4-FFF2-40B4-BE49-F238E27FC236}">
                <a16:creationId xmlns:a16="http://schemas.microsoft.com/office/drawing/2014/main" id="{95E261F4-63C5-4D39-9FA4-F7D0B5DCA5F3}"/>
              </a:ext>
            </a:extLst>
          </p:cNvPr>
          <p:cNvPicPr>
            <a:picLocks noChangeAspect="1"/>
          </p:cNvPicPr>
          <p:nvPr/>
        </p:nvPicPr>
        <p:blipFill>
          <a:blip r:embed="rId9"/>
          <a:stretch>
            <a:fillRect/>
          </a:stretch>
        </p:blipFill>
        <p:spPr>
          <a:xfrm>
            <a:off x="3106269" y="3813821"/>
            <a:ext cx="268475" cy="463729"/>
          </a:xfrm>
          <a:prstGeom prst="rect">
            <a:avLst/>
          </a:prstGeom>
        </p:spPr>
      </p:pic>
      <p:pic>
        <p:nvPicPr>
          <p:cNvPr id="14" name="Picture 13">
            <a:extLst>
              <a:ext uri="{FF2B5EF4-FFF2-40B4-BE49-F238E27FC236}">
                <a16:creationId xmlns:a16="http://schemas.microsoft.com/office/drawing/2014/main" id="{5B05F968-E625-45BE-A3F1-9FA61EBC08BD}"/>
              </a:ext>
            </a:extLst>
          </p:cNvPr>
          <p:cNvPicPr>
            <a:picLocks noChangeAspect="1"/>
          </p:cNvPicPr>
          <p:nvPr/>
        </p:nvPicPr>
        <p:blipFill>
          <a:blip r:embed="rId10"/>
          <a:stretch>
            <a:fillRect/>
          </a:stretch>
        </p:blipFill>
        <p:spPr>
          <a:xfrm>
            <a:off x="3981262" y="3828200"/>
            <a:ext cx="268475" cy="463729"/>
          </a:xfrm>
          <a:prstGeom prst="rect">
            <a:avLst/>
          </a:prstGeom>
        </p:spPr>
      </p:pic>
      <p:pic>
        <p:nvPicPr>
          <p:cNvPr id="15" name="Picture 14">
            <a:extLst>
              <a:ext uri="{FF2B5EF4-FFF2-40B4-BE49-F238E27FC236}">
                <a16:creationId xmlns:a16="http://schemas.microsoft.com/office/drawing/2014/main" id="{92DFEC0C-BBB2-49C1-84B6-DC017CC7A5DC}"/>
              </a:ext>
            </a:extLst>
          </p:cNvPr>
          <p:cNvPicPr>
            <a:picLocks noChangeAspect="1"/>
          </p:cNvPicPr>
          <p:nvPr/>
        </p:nvPicPr>
        <p:blipFill>
          <a:blip r:embed="rId11"/>
          <a:stretch>
            <a:fillRect/>
          </a:stretch>
        </p:blipFill>
        <p:spPr>
          <a:xfrm>
            <a:off x="4879667" y="3813820"/>
            <a:ext cx="268475" cy="463729"/>
          </a:xfrm>
          <a:prstGeom prst="rect">
            <a:avLst/>
          </a:prstGeom>
        </p:spPr>
      </p:pic>
    </p:spTree>
    <p:extLst>
      <p:ext uri="{BB962C8B-B14F-4D97-AF65-F5344CB8AC3E}">
        <p14:creationId xmlns:p14="http://schemas.microsoft.com/office/powerpoint/2010/main" val="20094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Order each set of fractions:</a:t>
            </a:r>
          </a:p>
          <a:p>
            <a:endParaRPr lang="en-GB" b="1" dirty="0">
              <a:latin typeface="Arial" panose="020B0604020202020204" pitchFamily="34" charset="0"/>
              <a:cs typeface="Arial" panose="020B0604020202020204" pitchFamily="34" charset="0"/>
            </a:endParaRPr>
          </a:p>
          <a:p>
            <a:pPr marL="342900" indent="-342900">
              <a:buAutoNum type="alphaLcParenBoth"/>
            </a:pPr>
            <a:r>
              <a:rPr lang="en-GB" b="1" dirty="0">
                <a:latin typeface="Arial" panose="020B0604020202020204" pitchFamily="34" charset="0"/>
                <a:cs typeface="Arial" panose="020B0604020202020204" pitchFamily="34" charset="0"/>
              </a:rPr>
              <a:t>In descending order:</a:t>
            </a: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r>
              <a:rPr lang="en-GB" b="1" dirty="0">
                <a:latin typeface="Arial" panose="020B0604020202020204" pitchFamily="34" charset="0"/>
                <a:cs typeface="Arial" panose="020B0604020202020204" pitchFamily="34" charset="0"/>
              </a:rPr>
              <a:t>In ascending order:</a:t>
            </a: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7920A86-70C1-4C72-8289-D74382D4E6DF}"/>
              </a:ext>
            </a:extLst>
          </p:cNvPr>
          <p:cNvPicPr>
            <a:picLocks noChangeAspect="1"/>
          </p:cNvPicPr>
          <p:nvPr/>
        </p:nvPicPr>
        <p:blipFill>
          <a:blip r:embed="rId2"/>
          <a:stretch>
            <a:fillRect/>
          </a:stretch>
        </p:blipFill>
        <p:spPr>
          <a:xfrm>
            <a:off x="1786387" y="2870269"/>
            <a:ext cx="3201731" cy="666307"/>
          </a:xfrm>
          <a:prstGeom prst="rect">
            <a:avLst/>
          </a:prstGeom>
        </p:spPr>
      </p:pic>
      <p:pic>
        <p:nvPicPr>
          <p:cNvPr id="3" name="Picture 2">
            <a:extLst>
              <a:ext uri="{FF2B5EF4-FFF2-40B4-BE49-F238E27FC236}">
                <a16:creationId xmlns:a16="http://schemas.microsoft.com/office/drawing/2014/main" id="{EF999309-10E5-4500-8B39-52E4A2A70968}"/>
              </a:ext>
            </a:extLst>
          </p:cNvPr>
          <p:cNvPicPr>
            <a:picLocks noChangeAspect="1"/>
          </p:cNvPicPr>
          <p:nvPr/>
        </p:nvPicPr>
        <p:blipFill>
          <a:blip r:embed="rId3"/>
          <a:stretch>
            <a:fillRect/>
          </a:stretch>
        </p:blipFill>
        <p:spPr>
          <a:xfrm>
            <a:off x="1786386" y="4670907"/>
            <a:ext cx="3201731" cy="666307"/>
          </a:xfrm>
          <a:prstGeom prst="rect">
            <a:avLst/>
          </a:prstGeom>
        </p:spPr>
      </p:pic>
    </p:spTree>
    <p:extLst>
      <p:ext uri="{BB962C8B-B14F-4D97-AF65-F5344CB8AC3E}">
        <p14:creationId xmlns:p14="http://schemas.microsoft.com/office/powerpoint/2010/main" val="108769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6B4306-D9FA-4542-BF6D-B5058B731857}"/>
              </a:ext>
            </a:extLst>
          </p:cNvPr>
          <p:cNvPicPr>
            <a:picLocks noChangeAspect="1"/>
          </p:cNvPicPr>
          <p:nvPr/>
        </p:nvPicPr>
        <p:blipFill>
          <a:blip r:embed="rId2"/>
          <a:stretch>
            <a:fillRect/>
          </a:stretch>
        </p:blipFill>
        <p:spPr>
          <a:xfrm>
            <a:off x="1786386" y="2870269"/>
            <a:ext cx="3201731" cy="666307"/>
          </a:xfrm>
          <a:prstGeom prst="rect">
            <a:avLst/>
          </a:prstGeom>
        </p:spPr>
      </p:pic>
      <p:pic>
        <p:nvPicPr>
          <p:cNvPr id="5" name="Picture 4">
            <a:extLst>
              <a:ext uri="{FF2B5EF4-FFF2-40B4-BE49-F238E27FC236}">
                <a16:creationId xmlns:a16="http://schemas.microsoft.com/office/drawing/2014/main" id="{C2D7E7AC-2B10-4694-873D-36F0B0DAA9CF}"/>
              </a:ext>
            </a:extLst>
          </p:cNvPr>
          <p:cNvPicPr>
            <a:picLocks noChangeAspect="1"/>
          </p:cNvPicPr>
          <p:nvPr/>
        </p:nvPicPr>
        <p:blipFill>
          <a:blip r:embed="rId3"/>
          <a:stretch>
            <a:fillRect/>
          </a:stretch>
        </p:blipFill>
        <p:spPr>
          <a:xfrm>
            <a:off x="1786386" y="4670907"/>
            <a:ext cx="3219038" cy="666307"/>
          </a:xfrm>
          <a:prstGeom prst="rect">
            <a:avLst/>
          </a:prstGeom>
        </p:spPr>
      </p:pic>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Order each set of fractions:</a:t>
            </a:r>
          </a:p>
          <a:p>
            <a:endParaRPr lang="en-GB" b="1" dirty="0">
              <a:latin typeface="Arial" panose="020B0604020202020204" pitchFamily="34" charset="0"/>
              <a:cs typeface="Arial" panose="020B0604020202020204" pitchFamily="34" charset="0"/>
            </a:endParaRPr>
          </a:p>
          <a:p>
            <a:pPr marL="342900" indent="-342900">
              <a:buAutoNum type="alphaLcParenBoth"/>
            </a:pPr>
            <a:r>
              <a:rPr lang="en-GB" b="1" dirty="0">
                <a:latin typeface="Arial" panose="020B0604020202020204" pitchFamily="34" charset="0"/>
                <a:cs typeface="Arial" panose="020B0604020202020204" pitchFamily="34" charset="0"/>
              </a:rPr>
              <a:t>In descending order:</a:t>
            </a: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endParaRPr lang="en-GB" b="1" dirty="0">
              <a:latin typeface="Arial" panose="020B0604020202020204" pitchFamily="34" charset="0"/>
              <a:cs typeface="Arial" panose="020B0604020202020204" pitchFamily="34" charset="0"/>
            </a:endParaRPr>
          </a:p>
          <a:p>
            <a:pPr marL="342900" indent="-342900">
              <a:buAutoNum type="alphaLcParenBoth"/>
            </a:pPr>
            <a:r>
              <a:rPr lang="en-GB" b="1" dirty="0">
                <a:latin typeface="Arial" panose="020B0604020202020204" pitchFamily="34" charset="0"/>
                <a:cs typeface="Arial" panose="020B0604020202020204" pitchFamily="34" charset="0"/>
              </a:rPr>
              <a:t>In ascending order:</a:t>
            </a: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99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Rhian says,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Rhian correct? Explain your answer.</a:t>
            </a:r>
          </a:p>
        </p:txBody>
      </p:sp>
      <p:sp>
        <p:nvSpPr>
          <p:cNvPr id="2" name="Speech Bubble: Oval 1">
            <a:extLst>
              <a:ext uri="{FF2B5EF4-FFF2-40B4-BE49-F238E27FC236}">
                <a16:creationId xmlns:a16="http://schemas.microsoft.com/office/drawing/2014/main" id="{6974B9D3-E331-4C5D-A0E3-16E3B0D48575}"/>
              </a:ext>
            </a:extLst>
          </p:cNvPr>
          <p:cNvSpPr/>
          <p:nvPr/>
        </p:nvSpPr>
        <p:spPr>
          <a:xfrm>
            <a:off x="1613647" y="2064780"/>
            <a:ext cx="4679577" cy="2130702"/>
          </a:xfrm>
          <a:prstGeom prst="wedgeEllipseCallout">
            <a:avLst>
              <a:gd name="adj1" fmla="val -42171"/>
              <a:gd name="adj2" fmla="val 6300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I have written four fractions. They each have the same denominator. The greater the numerator, the smaller the fraction. </a:t>
            </a:r>
          </a:p>
        </p:txBody>
      </p:sp>
    </p:spTree>
    <p:extLst>
      <p:ext uri="{BB962C8B-B14F-4D97-AF65-F5344CB8AC3E}">
        <p14:creationId xmlns:p14="http://schemas.microsoft.com/office/powerpoint/2010/main" val="1413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Rhian says,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Rhian correct? Explain your answer.</a:t>
            </a:r>
          </a:p>
          <a:p>
            <a:r>
              <a:rPr lang="en-GB" b="1" dirty="0">
                <a:solidFill>
                  <a:srgbClr val="DA2E41"/>
                </a:solidFill>
                <a:latin typeface="Arial" panose="020B0604020202020204" pitchFamily="34" charset="0"/>
                <a:cs typeface="Arial" panose="020B0604020202020204" pitchFamily="34" charset="0"/>
              </a:rPr>
              <a:t>No – Rhian is not correct. As the fractions have the same denominator, the whole has been split into the same number of pieces (which means they are all the same size). So, the greater the numerator, the more pieces there are and the </a:t>
            </a:r>
            <a:r>
              <a:rPr lang="en-GB" b="1" u="sng" dirty="0">
                <a:solidFill>
                  <a:srgbClr val="DA2E41"/>
                </a:solidFill>
                <a:latin typeface="Arial" panose="020B0604020202020204" pitchFamily="34" charset="0"/>
                <a:cs typeface="Arial" panose="020B0604020202020204" pitchFamily="34" charset="0"/>
              </a:rPr>
              <a:t>greater</a:t>
            </a:r>
            <a:r>
              <a:rPr lang="en-GB" b="1" dirty="0">
                <a:solidFill>
                  <a:srgbClr val="DA2E41"/>
                </a:solidFill>
                <a:latin typeface="Arial" panose="020B0604020202020204" pitchFamily="34" charset="0"/>
                <a:cs typeface="Arial" panose="020B0604020202020204" pitchFamily="34" charset="0"/>
              </a:rPr>
              <a:t> the fraction.</a:t>
            </a:r>
            <a:endParaRPr lang="en-GB" dirty="0">
              <a:latin typeface="Arial" panose="020B0604020202020204" pitchFamily="34" charset="0"/>
              <a:cs typeface="Arial" panose="020B0604020202020204" pitchFamily="34" charset="0"/>
            </a:endParaRPr>
          </a:p>
        </p:txBody>
      </p:sp>
      <p:sp>
        <p:nvSpPr>
          <p:cNvPr id="2" name="Speech Bubble: Oval 1">
            <a:extLst>
              <a:ext uri="{FF2B5EF4-FFF2-40B4-BE49-F238E27FC236}">
                <a16:creationId xmlns:a16="http://schemas.microsoft.com/office/drawing/2014/main" id="{6974B9D3-E331-4C5D-A0E3-16E3B0D48575}"/>
              </a:ext>
            </a:extLst>
          </p:cNvPr>
          <p:cNvSpPr/>
          <p:nvPr/>
        </p:nvSpPr>
        <p:spPr>
          <a:xfrm>
            <a:off x="1613647" y="2064780"/>
            <a:ext cx="4679577" cy="2130702"/>
          </a:xfrm>
          <a:prstGeom prst="wedgeEllipseCallout">
            <a:avLst>
              <a:gd name="adj1" fmla="val -42171"/>
              <a:gd name="adj2" fmla="val 6300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I have written four fractions. They each have the same denominator. The greater the numerator, the smaller the fraction. </a:t>
            </a:r>
          </a:p>
        </p:txBody>
      </p:sp>
    </p:spTree>
    <p:extLst>
      <p:ext uri="{BB962C8B-B14F-4D97-AF65-F5344CB8AC3E}">
        <p14:creationId xmlns:p14="http://schemas.microsoft.com/office/powerpoint/2010/main" val="168633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These fractions are in ascending order:</a:t>
            </a:r>
            <a:r>
              <a:rPr lang="en-GB" sz="2000" b="1" dirty="0">
                <a:solidFill>
                  <a:srgbClr val="388CDA"/>
                </a:solidFill>
                <a:latin typeface="Arial" panose="020B0604020202020204" pitchFamily="34" charset="0"/>
                <a:cs typeface="Arial" panose="020B0604020202020204" pitchFamily="34" charset="0"/>
              </a:rPr>
              <a:t>	 </a:t>
            </a:r>
          </a:p>
          <a:p>
            <a:pPr lvl="6"/>
            <a:r>
              <a:rPr lang="en-GB" sz="2000" dirty="0">
                <a:solidFill>
                  <a:srgbClr val="388CDA"/>
                </a:solidFill>
                <a:latin typeface="Arial" panose="020B0604020202020204" pitchFamily="34" charset="0"/>
                <a:cs typeface="Arial" panose="020B0604020202020204" pitchFamily="34" charset="0"/>
              </a:rPr>
              <a:t>    </a:t>
            </a:r>
            <a:endParaRPr lang="en-GB" sz="2000" b="1" dirty="0">
              <a:solidFill>
                <a:srgbClr val="388CDA"/>
              </a:solidFill>
              <a:latin typeface="Arial" panose="020B0604020202020204" pitchFamily="34" charset="0"/>
              <a:cs typeface="Arial" panose="020B0604020202020204" pitchFamily="34" charset="0"/>
            </a:endParaRPr>
          </a:p>
          <a:p>
            <a:endParaRPr lang="en-GB" sz="2000" b="1"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Several fractions all have the same denominator.</a:t>
            </a:r>
          </a:p>
          <a:p>
            <a:r>
              <a:rPr lang="en-GB" sz="2000" dirty="0">
                <a:solidFill>
                  <a:srgbClr val="388CDA"/>
                </a:solidFill>
                <a:latin typeface="Arial" panose="020B0604020202020204" pitchFamily="34" charset="0"/>
                <a:cs typeface="Arial" panose="020B0604020202020204" pitchFamily="34" charset="0"/>
              </a:rPr>
              <a:t>	We can order the fractions by comparing the numerators (the larger the</a:t>
            </a:r>
          </a:p>
          <a:p>
            <a:r>
              <a:rPr lang="en-GB" sz="2000" dirty="0">
                <a:solidFill>
                  <a:srgbClr val="388CDA"/>
                </a:solidFill>
                <a:latin typeface="Arial" panose="020B0604020202020204" pitchFamily="34" charset="0"/>
                <a:cs typeface="Arial" panose="020B0604020202020204" pitchFamily="34" charset="0"/>
              </a:rPr>
              <a:t>	numerator, the larger the fraction).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Several fractions all have the same numerator.</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We can order the fractions by comparing the denominators (the smaller</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the denominator, the smaller the fraction).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6BDBFF73-EF73-48C9-BC98-5891A32DBC95}"/>
              </a:ext>
            </a:extLst>
          </p:cNvPr>
          <p:cNvPicPr>
            <a:picLocks noChangeAspect="1"/>
          </p:cNvPicPr>
          <p:nvPr/>
        </p:nvPicPr>
        <p:blipFill>
          <a:blip r:embed="rId2"/>
          <a:stretch>
            <a:fillRect/>
          </a:stretch>
        </p:blipFill>
        <p:spPr>
          <a:xfrm>
            <a:off x="729606" y="2756098"/>
            <a:ext cx="2257627" cy="469831"/>
          </a:xfrm>
          <a:prstGeom prst="rect">
            <a:avLst/>
          </a:prstGeom>
        </p:spPr>
      </p:pic>
      <p:pic>
        <p:nvPicPr>
          <p:cNvPr id="7" name="Picture 6">
            <a:extLst>
              <a:ext uri="{FF2B5EF4-FFF2-40B4-BE49-F238E27FC236}">
                <a16:creationId xmlns:a16="http://schemas.microsoft.com/office/drawing/2014/main" id="{5F44EA4E-E1FC-4192-B537-D3FD04E4FB45}"/>
              </a:ext>
            </a:extLst>
          </p:cNvPr>
          <p:cNvPicPr>
            <a:picLocks noChangeAspect="1"/>
          </p:cNvPicPr>
          <p:nvPr/>
        </p:nvPicPr>
        <p:blipFill>
          <a:blip r:embed="rId3"/>
          <a:stretch>
            <a:fillRect/>
          </a:stretch>
        </p:blipFill>
        <p:spPr>
          <a:xfrm>
            <a:off x="869945" y="4879236"/>
            <a:ext cx="1738983" cy="463729"/>
          </a:xfrm>
          <a:prstGeom prst="rect">
            <a:avLst/>
          </a:prstGeom>
        </p:spPr>
      </p:pic>
      <p:graphicFrame>
        <p:nvGraphicFramePr>
          <p:cNvPr id="8" name="Table 7">
            <a:extLst>
              <a:ext uri="{FF2B5EF4-FFF2-40B4-BE49-F238E27FC236}">
                <a16:creationId xmlns:a16="http://schemas.microsoft.com/office/drawing/2014/main" id="{15DBCB7C-D587-4639-8E1C-15CE1D3CA981}"/>
              </a:ext>
            </a:extLst>
          </p:cNvPr>
          <p:cNvGraphicFramePr>
            <a:graphicFrameLocks noGrp="1"/>
          </p:cNvGraphicFramePr>
          <p:nvPr>
            <p:extLst>
              <p:ext uri="{D42A27DB-BD31-4B8C-83A1-F6EECF244321}">
                <p14:modId xmlns:p14="http://schemas.microsoft.com/office/powerpoint/2010/main" val="4193085591"/>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183499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These fractions are in ascending order:</a:t>
            </a:r>
            <a:r>
              <a:rPr lang="en-GB" sz="2000" b="1" dirty="0">
                <a:solidFill>
                  <a:srgbClr val="388CDA"/>
                </a:solidFill>
                <a:latin typeface="Arial" panose="020B0604020202020204" pitchFamily="34" charset="0"/>
                <a:cs typeface="Arial" panose="020B0604020202020204" pitchFamily="34" charset="0"/>
              </a:rPr>
              <a:t>	 </a:t>
            </a:r>
          </a:p>
          <a:p>
            <a:pPr lvl="6"/>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FALSE </a:t>
            </a:r>
          </a:p>
          <a:p>
            <a:pPr lvl="6"/>
            <a:r>
              <a:rPr lang="en-GB" sz="2000" dirty="0">
                <a:solidFill>
                  <a:srgbClr val="388CDA"/>
                </a:solidFill>
                <a:latin typeface="Arial" panose="020B0604020202020204" pitchFamily="34" charset="0"/>
                <a:cs typeface="Arial" panose="020B0604020202020204" pitchFamily="34" charset="0"/>
              </a:rPr>
              <a:t>    (they are in descending order)</a:t>
            </a:r>
            <a:endParaRPr lang="en-GB" sz="2000" b="1"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Several fractions all have the same denominator.</a:t>
            </a:r>
          </a:p>
          <a:p>
            <a:r>
              <a:rPr lang="en-GB" sz="2000" dirty="0">
                <a:solidFill>
                  <a:srgbClr val="388CDA"/>
                </a:solidFill>
                <a:latin typeface="Arial" panose="020B0604020202020204" pitchFamily="34" charset="0"/>
                <a:cs typeface="Arial" panose="020B0604020202020204" pitchFamily="34" charset="0"/>
              </a:rPr>
              <a:t>	We can order the fractions by comparing the numerators (the larger the</a:t>
            </a:r>
          </a:p>
          <a:p>
            <a:r>
              <a:rPr lang="en-GB" sz="2000" dirty="0">
                <a:solidFill>
                  <a:srgbClr val="388CDA"/>
                </a:solidFill>
                <a:latin typeface="Arial" panose="020B0604020202020204" pitchFamily="34" charset="0"/>
                <a:cs typeface="Arial" panose="020B0604020202020204" pitchFamily="34" charset="0"/>
              </a:rPr>
              <a:t>	numerator, the larger the fraction).		</a:t>
            </a:r>
            <a:r>
              <a:rPr lang="en-GB" sz="2000" b="1" dirty="0">
                <a:solidFill>
                  <a:srgbClr val="388CDA"/>
                </a:solidFill>
                <a:latin typeface="Arial" panose="020B0604020202020204" pitchFamily="34" charset="0"/>
                <a:cs typeface="Arial" panose="020B0604020202020204" pitchFamily="34" charset="0"/>
              </a:rPr>
              <a:t>TRUE</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TRUE</a:t>
            </a:r>
          </a:p>
          <a:p>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Several fractions all have the same numerator.</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We can order the fractions by comparing the denominators (the smaller</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the denominator, the smaller the fraction).	</a:t>
            </a:r>
            <a:r>
              <a:rPr lang="en-GB" sz="2000" b="1" dirty="0">
                <a:solidFill>
                  <a:srgbClr val="388CDA"/>
                </a:solidFill>
                <a:latin typeface="Arial" panose="020B0604020202020204" pitchFamily="34" charset="0"/>
                <a:cs typeface="Arial" panose="020B0604020202020204" pitchFamily="34" charset="0"/>
              </a:rPr>
              <a:t>FALSE</a:t>
            </a:r>
            <a:r>
              <a:rPr lang="en-GB" sz="2000" dirty="0">
                <a:solidFill>
                  <a:srgbClr val="388CDA"/>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6BDBFF73-EF73-48C9-BC98-5891A32DBC95}"/>
              </a:ext>
            </a:extLst>
          </p:cNvPr>
          <p:cNvPicPr>
            <a:picLocks noChangeAspect="1"/>
          </p:cNvPicPr>
          <p:nvPr/>
        </p:nvPicPr>
        <p:blipFill>
          <a:blip r:embed="rId2"/>
          <a:stretch>
            <a:fillRect/>
          </a:stretch>
        </p:blipFill>
        <p:spPr>
          <a:xfrm>
            <a:off x="729606" y="2756098"/>
            <a:ext cx="2257627" cy="469831"/>
          </a:xfrm>
          <a:prstGeom prst="rect">
            <a:avLst/>
          </a:prstGeom>
        </p:spPr>
      </p:pic>
      <p:pic>
        <p:nvPicPr>
          <p:cNvPr id="7" name="Picture 6">
            <a:extLst>
              <a:ext uri="{FF2B5EF4-FFF2-40B4-BE49-F238E27FC236}">
                <a16:creationId xmlns:a16="http://schemas.microsoft.com/office/drawing/2014/main" id="{5F44EA4E-E1FC-4192-B537-D3FD04E4FB45}"/>
              </a:ext>
            </a:extLst>
          </p:cNvPr>
          <p:cNvPicPr>
            <a:picLocks noChangeAspect="1"/>
          </p:cNvPicPr>
          <p:nvPr/>
        </p:nvPicPr>
        <p:blipFill>
          <a:blip r:embed="rId3"/>
          <a:stretch>
            <a:fillRect/>
          </a:stretch>
        </p:blipFill>
        <p:spPr>
          <a:xfrm>
            <a:off x="869945" y="4879236"/>
            <a:ext cx="1738983" cy="463729"/>
          </a:xfrm>
          <a:prstGeom prst="rect">
            <a:avLst/>
          </a:prstGeom>
        </p:spPr>
      </p:pic>
      <p:graphicFrame>
        <p:nvGraphicFramePr>
          <p:cNvPr id="8" name="Table 7">
            <a:extLst>
              <a:ext uri="{FF2B5EF4-FFF2-40B4-BE49-F238E27FC236}">
                <a16:creationId xmlns:a16="http://schemas.microsoft.com/office/drawing/2014/main" id="{27E1AB4C-ABFD-4630-9E7C-61A25DCF83E3}"/>
              </a:ext>
            </a:extLst>
          </p:cNvPr>
          <p:cNvGraphicFramePr>
            <a:graphicFrameLocks noGrp="1"/>
          </p:cNvGraphicFramePr>
          <p:nvPr>
            <p:extLst>
              <p:ext uri="{D42A27DB-BD31-4B8C-83A1-F6EECF244321}">
                <p14:modId xmlns:p14="http://schemas.microsoft.com/office/powerpoint/2010/main" val="4193085591"/>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604780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pair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E410FAE-BB39-487B-A188-2163396137AE}"/>
              </a:ext>
            </a:extLst>
          </p:cNvPr>
          <p:cNvPicPr>
            <a:picLocks noChangeAspect="1"/>
          </p:cNvPicPr>
          <p:nvPr/>
        </p:nvPicPr>
        <p:blipFill>
          <a:blip r:embed="rId2"/>
          <a:stretch>
            <a:fillRect/>
          </a:stretch>
        </p:blipFill>
        <p:spPr>
          <a:xfrm>
            <a:off x="869612" y="2458861"/>
            <a:ext cx="1315903" cy="621172"/>
          </a:xfrm>
          <a:prstGeom prst="rect">
            <a:avLst/>
          </a:prstGeom>
        </p:spPr>
      </p:pic>
      <p:pic>
        <p:nvPicPr>
          <p:cNvPr id="6" name="Picture 5">
            <a:extLst>
              <a:ext uri="{FF2B5EF4-FFF2-40B4-BE49-F238E27FC236}">
                <a16:creationId xmlns:a16="http://schemas.microsoft.com/office/drawing/2014/main" id="{7459A54F-56DE-4E4A-82B2-657E39352FCC}"/>
              </a:ext>
            </a:extLst>
          </p:cNvPr>
          <p:cNvPicPr>
            <a:picLocks noChangeAspect="1"/>
          </p:cNvPicPr>
          <p:nvPr/>
        </p:nvPicPr>
        <p:blipFill>
          <a:blip r:embed="rId3"/>
          <a:stretch>
            <a:fillRect/>
          </a:stretch>
        </p:blipFill>
        <p:spPr>
          <a:xfrm>
            <a:off x="4869956" y="2421329"/>
            <a:ext cx="1298811" cy="621171"/>
          </a:xfrm>
          <a:prstGeom prst="rect">
            <a:avLst/>
          </a:prstGeom>
        </p:spPr>
      </p:pic>
      <p:pic>
        <p:nvPicPr>
          <p:cNvPr id="8" name="Picture 7">
            <a:extLst>
              <a:ext uri="{FF2B5EF4-FFF2-40B4-BE49-F238E27FC236}">
                <a16:creationId xmlns:a16="http://schemas.microsoft.com/office/drawing/2014/main" id="{EFB9B0CD-B85C-4A31-9DCB-B0573E0E08F8}"/>
              </a:ext>
            </a:extLst>
          </p:cNvPr>
          <p:cNvPicPr>
            <a:picLocks noChangeAspect="1"/>
          </p:cNvPicPr>
          <p:nvPr/>
        </p:nvPicPr>
        <p:blipFill>
          <a:blip r:embed="rId4"/>
          <a:stretch>
            <a:fillRect/>
          </a:stretch>
        </p:blipFill>
        <p:spPr>
          <a:xfrm>
            <a:off x="2874295" y="2458861"/>
            <a:ext cx="1306881" cy="621172"/>
          </a:xfrm>
          <a:prstGeom prst="rect">
            <a:avLst/>
          </a:prstGeom>
        </p:spPr>
      </p:pic>
      <p:pic>
        <p:nvPicPr>
          <p:cNvPr id="9" name="Picture 8">
            <a:extLst>
              <a:ext uri="{FF2B5EF4-FFF2-40B4-BE49-F238E27FC236}">
                <a16:creationId xmlns:a16="http://schemas.microsoft.com/office/drawing/2014/main" id="{8BB8388A-6296-4FFF-94DF-F5B7FC0419FD}"/>
              </a:ext>
            </a:extLst>
          </p:cNvPr>
          <p:cNvPicPr>
            <a:picLocks noChangeAspect="1"/>
          </p:cNvPicPr>
          <p:nvPr/>
        </p:nvPicPr>
        <p:blipFill>
          <a:blip r:embed="rId5"/>
          <a:stretch>
            <a:fillRect/>
          </a:stretch>
        </p:blipFill>
        <p:spPr>
          <a:xfrm>
            <a:off x="869612" y="3730309"/>
            <a:ext cx="1306881" cy="625031"/>
          </a:xfrm>
          <a:prstGeom prst="rect">
            <a:avLst/>
          </a:prstGeom>
        </p:spPr>
      </p:pic>
      <p:pic>
        <p:nvPicPr>
          <p:cNvPr id="10" name="Picture 9">
            <a:extLst>
              <a:ext uri="{FF2B5EF4-FFF2-40B4-BE49-F238E27FC236}">
                <a16:creationId xmlns:a16="http://schemas.microsoft.com/office/drawing/2014/main" id="{13AB3B30-CF97-45F3-80DC-B1653DE0E0CA}"/>
              </a:ext>
            </a:extLst>
          </p:cNvPr>
          <p:cNvPicPr>
            <a:picLocks noChangeAspect="1"/>
          </p:cNvPicPr>
          <p:nvPr/>
        </p:nvPicPr>
        <p:blipFill>
          <a:blip r:embed="rId6"/>
          <a:stretch>
            <a:fillRect/>
          </a:stretch>
        </p:blipFill>
        <p:spPr>
          <a:xfrm>
            <a:off x="4841538" y="3734167"/>
            <a:ext cx="1315903" cy="621172"/>
          </a:xfrm>
          <a:prstGeom prst="rect">
            <a:avLst/>
          </a:prstGeom>
        </p:spPr>
      </p:pic>
      <p:pic>
        <p:nvPicPr>
          <p:cNvPr id="12" name="Picture 11">
            <a:extLst>
              <a:ext uri="{FF2B5EF4-FFF2-40B4-BE49-F238E27FC236}">
                <a16:creationId xmlns:a16="http://schemas.microsoft.com/office/drawing/2014/main" id="{4ACECA0B-2244-4926-8DEB-486BA0981367}"/>
              </a:ext>
            </a:extLst>
          </p:cNvPr>
          <p:cNvPicPr>
            <a:picLocks noChangeAspect="1"/>
          </p:cNvPicPr>
          <p:nvPr/>
        </p:nvPicPr>
        <p:blipFill>
          <a:blip r:embed="rId7"/>
          <a:stretch>
            <a:fillRect/>
          </a:stretch>
        </p:blipFill>
        <p:spPr>
          <a:xfrm>
            <a:off x="2842864" y="3730308"/>
            <a:ext cx="1332303" cy="625031"/>
          </a:xfrm>
          <a:prstGeom prst="rect">
            <a:avLst/>
          </a:prstGeom>
        </p:spPr>
      </p:pic>
      <p:graphicFrame>
        <p:nvGraphicFramePr>
          <p:cNvPr id="13" name="Table 12">
            <a:extLst>
              <a:ext uri="{FF2B5EF4-FFF2-40B4-BE49-F238E27FC236}">
                <a16:creationId xmlns:a16="http://schemas.microsoft.com/office/drawing/2014/main" id="{6BFE5C35-15D7-41F7-BBB3-F3D3303F6C2E}"/>
              </a:ext>
            </a:extLst>
          </p:cNvPr>
          <p:cNvGraphicFramePr>
            <a:graphicFrameLocks noGrp="1"/>
          </p:cNvGraphicFramePr>
          <p:nvPr>
            <p:extLst>
              <p:ext uri="{D42A27DB-BD31-4B8C-83A1-F6EECF244321}">
                <p14:modId xmlns:p14="http://schemas.microsoft.com/office/powerpoint/2010/main" val="1765667972"/>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3098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FDEA7-C471-4AE6-8669-35C1BCD10339}"/>
              </a:ext>
            </a:extLst>
          </p:cNvPr>
          <p:cNvPicPr>
            <a:picLocks noChangeAspect="1"/>
          </p:cNvPicPr>
          <p:nvPr/>
        </p:nvPicPr>
        <p:blipFill>
          <a:blip r:embed="rId2"/>
          <a:stretch>
            <a:fillRect/>
          </a:stretch>
        </p:blipFill>
        <p:spPr>
          <a:xfrm>
            <a:off x="2842864" y="3742234"/>
            <a:ext cx="1306881" cy="613105"/>
          </a:xfrm>
          <a:prstGeom prst="rect">
            <a:avLst/>
          </a:prstGeom>
        </p:spPr>
      </p:pic>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pair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E410FAE-BB39-487B-A188-2163396137AE}"/>
              </a:ext>
            </a:extLst>
          </p:cNvPr>
          <p:cNvPicPr>
            <a:picLocks noChangeAspect="1"/>
          </p:cNvPicPr>
          <p:nvPr/>
        </p:nvPicPr>
        <p:blipFill>
          <a:blip r:embed="rId3"/>
          <a:stretch>
            <a:fillRect/>
          </a:stretch>
        </p:blipFill>
        <p:spPr>
          <a:xfrm>
            <a:off x="869612" y="2458861"/>
            <a:ext cx="1315903" cy="621172"/>
          </a:xfrm>
          <a:prstGeom prst="rect">
            <a:avLst/>
          </a:prstGeom>
        </p:spPr>
      </p:pic>
      <p:pic>
        <p:nvPicPr>
          <p:cNvPr id="6" name="Picture 5">
            <a:extLst>
              <a:ext uri="{FF2B5EF4-FFF2-40B4-BE49-F238E27FC236}">
                <a16:creationId xmlns:a16="http://schemas.microsoft.com/office/drawing/2014/main" id="{7459A54F-56DE-4E4A-82B2-657E39352FCC}"/>
              </a:ext>
            </a:extLst>
          </p:cNvPr>
          <p:cNvPicPr>
            <a:picLocks noChangeAspect="1"/>
          </p:cNvPicPr>
          <p:nvPr/>
        </p:nvPicPr>
        <p:blipFill>
          <a:blip r:embed="rId4"/>
          <a:stretch>
            <a:fillRect/>
          </a:stretch>
        </p:blipFill>
        <p:spPr>
          <a:xfrm>
            <a:off x="4869956" y="2421329"/>
            <a:ext cx="1298811" cy="621171"/>
          </a:xfrm>
          <a:prstGeom prst="rect">
            <a:avLst/>
          </a:prstGeom>
        </p:spPr>
      </p:pic>
      <p:pic>
        <p:nvPicPr>
          <p:cNvPr id="8" name="Picture 7">
            <a:extLst>
              <a:ext uri="{FF2B5EF4-FFF2-40B4-BE49-F238E27FC236}">
                <a16:creationId xmlns:a16="http://schemas.microsoft.com/office/drawing/2014/main" id="{EFB9B0CD-B85C-4A31-9DCB-B0573E0E08F8}"/>
              </a:ext>
            </a:extLst>
          </p:cNvPr>
          <p:cNvPicPr>
            <a:picLocks noChangeAspect="1"/>
          </p:cNvPicPr>
          <p:nvPr/>
        </p:nvPicPr>
        <p:blipFill>
          <a:blip r:embed="rId5"/>
          <a:stretch>
            <a:fillRect/>
          </a:stretch>
        </p:blipFill>
        <p:spPr>
          <a:xfrm>
            <a:off x="2874295" y="2458861"/>
            <a:ext cx="1306881" cy="621172"/>
          </a:xfrm>
          <a:prstGeom prst="rect">
            <a:avLst/>
          </a:prstGeom>
        </p:spPr>
      </p:pic>
      <p:pic>
        <p:nvPicPr>
          <p:cNvPr id="9" name="Picture 8">
            <a:extLst>
              <a:ext uri="{FF2B5EF4-FFF2-40B4-BE49-F238E27FC236}">
                <a16:creationId xmlns:a16="http://schemas.microsoft.com/office/drawing/2014/main" id="{8BB8388A-6296-4FFF-94DF-F5B7FC0419FD}"/>
              </a:ext>
            </a:extLst>
          </p:cNvPr>
          <p:cNvPicPr>
            <a:picLocks noChangeAspect="1"/>
          </p:cNvPicPr>
          <p:nvPr/>
        </p:nvPicPr>
        <p:blipFill>
          <a:blip r:embed="rId6"/>
          <a:stretch>
            <a:fillRect/>
          </a:stretch>
        </p:blipFill>
        <p:spPr>
          <a:xfrm>
            <a:off x="869612" y="3730309"/>
            <a:ext cx="1306881" cy="625031"/>
          </a:xfrm>
          <a:prstGeom prst="rect">
            <a:avLst/>
          </a:prstGeom>
        </p:spPr>
      </p:pic>
      <p:pic>
        <p:nvPicPr>
          <p:cNvPr id="10" name="Picture 9">
            <a:extLst>
              <a:ext uri="{FF2B5EF4-FFF2-40B4-BE49-F238E27FC236}">
                <a16:creationId xmlns:a16="http://schemas.microsoft.com/office/drawing/2014/main" id="{13AB3B30-CF97-45F3-80DC-B1653DE0E0CA}"/>
              </a:ext>
            </a:extLst>
          </p:cNvPr>
          <p:cNvPicPr>
            <a:picLocks noChangeAspect="1"/>
          </p:cNvPicPr>
          <p:nvPr/>
        </p:nvPicPr>
        <p:blipFill>
          <a:blip r:embed="rId7"/>
          <a:stretch>
            <a:fillRect/>
          </a:stretch>
        </p:blipFill>
        <p:spPr>
          <a:xfrm>
            <a:off x="4841538" y="3734167"/>
            <a:ext cx="1315903" cy="621172"/>
          </a:xfrm>
          <a:prstGeom prst="rect">
            <a:avLst/>
          </a:prstGeom>
        </p:spPr>
      </p:pic>
      <p:sp>
        <p:nvSpPr>
          <p:cNvPr id="13" name="Rectangle 12">
            <a:extLst>
              <a:ext uri="{FF2B5EF4-FFF2-40B4-BE49-F238E27FC236}">
                <a16:creationId xmlns:a16="http://schemas.microsoft.com/office/drawing/2014/main" id="{C21F81FD-9012-460A-A918-74AF5D931D4B}"/>
              </a:ext>
            </a:extLst>
          </p:cNvPr>
          <p:cNvSpPr/>
          <p:nvPr/>
        </p:nvSpPr>
        <p:spPr>
          <a:xfrm>
            <a:off x="177800" y="5005616"/>
            <a:ext cx="8861612" cy="923330"/>
          </a:xfrm>
          <a:prstGeom prst="rect">
            <a:avLst/>
          </a:prstGeom>
        </p:spPr>
        <p:txBody>
          <a:bodyPr wrap="square">
            <a:spAutoFit/>
          </a:bodyPr>
          <a:lstStyle/>
          <a:p>
            <a:r>
              <a:rPr lang="en-GB" b="1" dirty="0">
                <a:solidFill>
                  <a:srgbClr val="DA2E41"/>
                </a:solidFill>
                <a:latin typeface="Arial" panose="020B0604020202020204" pitchFamily="34" charset="0"/>
                <a:cs typeface="Arial" panose="020B0604020202020204" pitchFamily="34" charset="0"/>
              </a:rPr>
              <a:t>This one is the odd one out. Each of the other pairs has the greater fraction first and so can be completed using the &gt; symbol. This pair is the only one where the smaller fraction comes first.</a:t>
            </a:r>
          </a:p>
        </p:txBody>
      </p:sp>
      <p:sp>
        <p:nvSpPr>
          <p:cNvPr id="14" name="Rectangle: Rounded Corners 13">
            <a:extLst>
              <a:ext uri="{FF2B5EF4-FFF2-40B4-BE49-F238E27FC236}">
                <a16:creationId xmlns:a16="http://schemas.microsoft.com/office/drawing/2014/main" id="{1283958C-AED1-4BED-9ACA-00DD48C3A6EE}"/>
              </a:ext>
            </a:extLst>
          </p:cNvPr>
          <p:cNvSpPr/>
          <p:nvPr/>
        </p:nvSpPr>
        <p:spPr>
          <a:xfrm>
            <a:off x="2449734" y="3428999"/>
            <a:ext cx="2001242" cy="1143001"/>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67E0F3-6E3A-40ED-A9B8-C2A816DE9414}"/>
              </a:ext>
            </a:extLst>
          </p:cNvPr>
          <p:cNvSpPr txBox="1"/>
          <p:nvPr/>
        </p:nvSpPr>
        <p:spPr>
          <a:xfrm>
            <a:off x="1397851" y="2547248"/>
            <a:ext cx="2684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&gt;</a:t>
            </a:r>
          </a:p>
        </p:txBody>
      </p:sp>
      <p:sp>
        <p:nvSpPr>
          <p:cNvPr id="15" name="TextBox 14">
            <a:extLst>
              <a:ext uri="{FF2B5EF4-FFF2-40B4-BE49-F238E27FC236}">
                <a16:creationId xmlns:a16="http://schemas.microsoft.com/office/drawing/2014/main" id="{0CC99AE5-FCA6-4792-9EB7-AAB4325AC7D1}"/>
              </a:ext>
            </a:extLst>
          </p:cNvPr>
          <p:cNvSpPr txBox="1"/>
          <p:nvPr/>
        </p:nvSpPr>
        <p:spPr>
          <a:xfrm>
            <a:off x="3393511" y="2548535"/>
            <a:ext cx="2684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&gt;</a:t>
            </a:r>
          </a:p>
        </p:txBody>
      </p:sp>
      <p:sp>
        <p:nvSpPr>
          <p:cNvPr id="16" name="TextBox 15">
            <a:extLst>
              <a:ext uri="{FF2B5EF4-FFF2-40B4-BE49-F238E27FC236}">
                <a16:creationId xmlns:a16="http://schemas.microsoft.com/office/drawing/2014/main" id="{317B00F8-CAFA-48B5-B19B-EB6604EC4DA2}"/>
              </a:ext>
            </a:extLst>
          </p:cNvPr>
          <p:cNvSpPr txBox="1"/>
          <p:nvPr/>
        </p:nvSpPr>
        <p:spPr>
          <a:xfrm>
            <a:off x="5393374" y="2541815"/>
            <a:ext cx="2684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&gt;</a:t>
            </a:r>
          </a:p>
        </p:txBody>
      </p:sp>
      <p:sp>
        <p:nvSpPr>
          <p:cNvPr id="17" name="TextBox 16">
            <a:extLst>
              <a:ext uri="{FF2B5EF4-FFF2-40B4-BE49-F238E27FC236}">
                <a16:creationId xmlns:a16="http://schemas.microsoft.com/office/drawing/2014/main" id="{C0CF0A7F-B9F7-4CE9-8268-D31D173089D1}"/>
              </a:ext>
            </a:extLst>
          </p:cNvPr>
          <p:cNvSpPr txBox="1"/>
          <p:nvPr/>
        </p:nvSpPr>
        <p:spPr>
          <a:xfrm>
            <a:off x="1397851" y="3828494"/>
            <a:ext cx="2684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&gt;</a:t>
            </a:r>
          </a:p>
        </p:txBody>
      </p:sp>
      <p:sp>
        <p:nvSpPr>
          <p:cNvPr id="18" name="TextBox 17">
            <a:extLst>
              <a:ext uri="{FF2B5EF4-FFF2-40B4-BE49-F238E27FC236}">
                <a16:creationId xmlns:a16="http://schemas.microsoft.com/office/drawing/2014/main" id="{635BC705-420F-4EB8-B843-7DEB4D042F4B}"/>
              </a:ext>
            </a:extLst>
          </p:cNvPr>
          <p:cNvSpPr txBox="1"/>
          <p:nvPr/>
        </p:nvSpPr>
        <p:spPr>
          <a:xfrm>
            <a:off x="5393374" y="3823061"/>
            <a:ext cx="2684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&gt;</a:t>
            </a:r>
          </a:p>
        </p:txBody>
      </p:sp>
      <p:graphicFrame>
        <p:nvGraphicFramePr>
          <p:cNvPr id="19" name="Table 18">
            <a:extLst>
              <a:ext uri="{FF2B5EF4-FFF2-40B4-BE49-F238E27FC236}">
                <a16:creationId xmlns:a16="http://schemas.microsoft.com/office/drawing/2014/main" id="{950F60B4-B367-4CB5-99CE-407FCE855EFC}"/>
              </a:ext>
            </a:extLst>
          </p:cNvPr>
          <p:cNvGraphicFramePr>
            <a:graphicFrameLocks noGrp="1"/>
          </p:cNvGraphicFramePr>
          <p:nvPr>
            <p:extLst>
              <p:ext uri="{D42A27DB-BD31-4B8C-83A1-F6EECF244321}">
                <p14:modId xmlns:p14="http://schemas.microsoft.com/office/powerpoint/2010/main" val="4193085591"/>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90655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Jamila takes three strips of paper. She splits one into thirds, one into half and one into eighths.</a:t>
            </a:r>
          </a:p>
          <a:p>
            <a:r>
              <a:rPr lang="en-GB" dirty="0">
                <a:latin typeface="Arial" panose="020B0604020202020204" pitchFamily="34" charset="0"/>
                <a:cs typeface="Arial" panose="020B0604020202020204" pitchFamily="34" charset="0"/>
              </a:rPr>
              <a:t>She colours one section of each of her strips.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what order should she put her strips (from smallest to greatest value fraction)?</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7F8612A-B571-48B9-ADF5-3B15848FF72E}"/>
              </a:ext>
            </a:extLst>
          </p:cNvPr>
          <p:cNvPicPr>
            <a:picLocks noChangeAspect="1"/>
          </p:cNvPicPr>
          <p:nvPr/>
        </p:nvPicPr>
        <p:blipFill>
          <a:blip r:embed="rId2"/>
          <a:stretch>
            <a:fillRect/>
          </a:stretch>
        </p:blipFill>
        <p:spPr>
          <a:xfrm>
            <a:off x="1900560" y="3829847"/>
            <a:ext cx="2945859" cy="1750683"/>
          </a:xfrm>
          <a:prstGeom prst="rect">
            <a:avLst/>
          </a:prstGeom>
        </p:spPr>
      </p:pic>
    </p:spTree>
    <p:extLst>
      <p:ext uri="{BB962C8B-B14F-4D97-AF65-F5344CB8AC3E}">
        <p14:creationId xmlns:p14="http://schemas.microsoft.com/office/powerpoint/2010/main" val="4459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B1FAB-5887-4FB1-A82C-D97D5E90A2A4}"/>
              </a:ext>
            </a:extLst>
          </p:cNvPr>
          <p:cNvPicPr>
            <a:picLocks noChangeAspect="1"/>
          </p:cNvPicPr>
          <p:nvPr/>
        </p:nvPicPr>
        <p:blipFill>
          <a:blip r:embed="rId2"/>
          <a:stretch>
            <a:fillRect/>
          </a:stretch>
        </p:blipFill>
        <p:spPr>
          <a:xfrm>
            <a:off x="1900560" y="3829847"/>
            <a:ext cx="2903975" cy="1750683"/>
          </a:xfrm>
          <a:prstGeom prst="rect">
            <a:avLst/>
          </a:prstGeom>
        </p:spPr>
      </p:pic>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Jamila takes three strips of paper. She splits one into thirds, one into half and one into eighths.</a:t>
            </a:r>
          </a:p>
          <a:p>
            <a:r>
              <a:rPr lang="en-GB" dirty="0">
                <a:latin typeface="Arial" panose="020B0604020202020204" pitchFamily="34" charset="0"/>
                <a:cs typeface="Arial" panose="020B0604020202020204" pitchFamily="34" charset="0"/>
              </a:rPr>
              <a:t>She colours one section of each of her strips.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what order should she put her strips (from smallest to greatest value fraction)?</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941A8ED-9D60-46E0-BA08-DEF96C674AD7}"/>
              </a:ext>
            </a:extLst>
          </p:cNvPr>
          <p:cNvPicPr>
            <a:picLocks noChangeAspect="1"/>
          </p:cNvPicPr>
          <p:nvPr/>
        </p:nvPicPr>
        <p:blipFill>
          <a:blip r:embed="rId3"/>
          <a:stretch>
            <a:fillRect/>
          </a:stretch>
        </p:blipFill>
        <p:spPr>
          <a:xfrm>
            <a:off x="5214098" y="4601581"/>
            <a:ext cx="1566580" cy="510988"/>
          </a:xfrm>
          <a:prstGeom prst="rect">
            <a:avLst/>
          </a:prstGeom>
        </p:spPr>
      </p:pic>
      <p:sp>
        <p:nvSpPr>
          <p:cNvPr id="7" name="Rectangle 6">
            <a:extLst>
              <a:ext uri="{FF2B5EF4-FFF2-40B4-BE49-F238E27FC236}">
                <a16:creationId xmlns:a16="http://schemas.microsoft.com/office/drawing/2014/main" id="{401C1C38-1025-4094-B8EE-E71AF3E6F603}"/>
              </a:ext>
            </a:extLst>
          </p:cNvPr>
          <p:cNvSpPr/>
          <p:nvPr/>
        </p:nvSpPr>
        <p:spPr>
          <a:xfrm>
            <a:off x="578224" y="5768788"/>
            <a:ext cx="5419164" cy="510988"/>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latin typeface="Arial" panose="020B0604020202020204" pitchFamily="34" charset="0"/>
                <a:cs typeface="Arial" panose="020B0604020202020204" pitchFamily="34" charset="0"/>
              </a:rPr>
              <a:t>What do you notice about the numerators in these fractions?</a:t>
            </a:r>
          </a:p>
          <a:p>
            <a:pPr algn="ctr"/>
            <a:r>
              <a:rPr lang="en-GB" sz="1400" i="1" dirty="0">
                <a:solidFill>
                  <a:schemeClr val="tx1"/>
                </a:solidFill>
                <a:latin typeface="Arial" panose="020B0604020202020204" pitchFamily="34" charset="0"/>
                <a:cs typeface="Arial" panose="020B0604020202020204" pitchFamily="34" charset="0"/>
              </a:rPr>
              <a:t>What do you notice about the denominators?</a:t>
            </a:r>
          </a:p>
        </p:txBody>
      </p:sp>
    </p:spTree>
    <p:extLst>
      <p:ext uri="{BB962C8B-B14F-4D97-AF65-F5344CB8AC3E}">
        <p14:creationId xmlns:p14="http://schemas.microsoft.com/office/powerpoint/2010/main" val="104277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Take five strips of paper – all same size.</a:t>
            </a:r>
          </a:p>
          <a:p>
            <a:r>
              <a:rPr lang="en-GB" dirty="0">
                <a:latin typeface="Arial" panose="020B0604020202020204" pitchFamily="34" charset="0"/>
                <a:cs typeface="Arial" panose="020B0604020202020204" pitchFamily="34" charset="0"/>
              </a:rPr>
              <a:t>Fold one into half, one into thirds, one into quarters, one into sixths and one into eighths.</a:t>
            </a:r>
          </a:p>
          <a:p>
            <a:r>
              <a:rPr lang="en-GB" dirty="0">
                <a:latin typeface="Arial" panose="020B0604020202020204" pitchFamily="34" charset="0"/>
                <a:cs typeface="Arial" panose="020B0604020202020204" pitchFamily="34" charset="0"/>
              </a:rPr>
              <a:t>Colour one part of each of your strips and label the fraction.</a:t>
            </a:r>
          </a:p>
          <a:p>
            <a:r>
              <a:rPr lang="en-GB" dirty="0">
                <a:latin typeface="Arial" panose="020B0604020202020204" pitchFamily="34" charset="0"/>
                <a:cs typeface="Arial" panose="020B0604020202020204" pitchFamily="34" charset="0"/>
              </a:rPr>
              <a:t>Put your fractions in order, from smallest to greatest.</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3845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69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7853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Take five strips of paper – all same size.</a:t>
            </a:r>
          </a:p>
          <a:p>
            <a:r>
              <a:rPr lang="en-GB" dirty="0">
                <a:latin typeface="Arial" panose="020B0604020202020204" pitchFamily="34" charset="0"/>
                <a:cs typeface="Arial" panose="020B0604020202020204" pitchFamily="34" charset="0"/>
              </a:rPr>
              <a:t>Fold one into half, one into thirds, one into quarters, one into sixths and one into eighths.</a:t>
            </a:r>
          </a:p>
          <a:p>
            <a:r>
              <a:rPr lang="en-GB" dirty="0">
                <a:latin typeface="Arial" panose="020B0604020202020204" pitchFamily="34" charset="0"/>
                <a:cs typeface="Arial" panose="020B0604020202020204" pitchFamily="34" charset="0"/>
              </a:rPr>
              <a:t>Colour one part of each of your strips and label the fraction.</a:t>
            </a:r>
          </a:p>
          <a:p>
            <a:r>
              <a:rPr lang="en-GB" dirty="0">
                <a:latin typeface="Arial" panose="020B0604020202020204" pitchFamily="34" charset="0"/>
                <a:cs typeface="Arial" panose="020B0604020202020204" pitchFamily="34" charset="0"/>
              </a:rPr>
              <a:t>Put your fractions in order, from smallest to greatest.</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06704"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79FC45-9FC2-4463-9955-87ADA0627035}"/>
              </a:ext>
            </a:extLst>
          </p:cNvPr>
          <p:cNvPicPr>
            <a:picLocks noChangeAspect="1"/>
          </p:cNvPicPr>
          <p:nvPr/>
        </p:nvPicPr>
        <p:blipFill>
          <a:blip r:embed="rId2"/>
          <a:stretch>
            <a:fillRect/>
          </a:stretch>
        </p:blipFill>
        <p:spPr>
          <a:xfrm>
            <a:off x="1981705" y="3429000"/>
            <a:ext cx="2792001" cy="2799956"/>
          </a:xfrm>
          <a:prstGeom prst="rect">
            <a:avLst/>
          </a:prstGeom>
        </p:spPr>
      </p:pic>
    </p:spTree>
    <p:extLst>
      <p:ext uri="{BB962C8B-B14F-4D97-AF65-F5344CB8AC3E}">
        <p14:creationId xmlns:p14="http://schemas.microsoft.com/office/powerpoint/2010/main" val="245133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your answer to Activity 1a to complete these sentences: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If several fractions all have the same ___________, the fraction with the largest ___________ is the __________ fraction. We can order them according to their ___________.</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4807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1b:</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79FC45-9FC2-4463-9955-87ADA0627035}"/>
              </a:ext>
            </a:extLst>
          </p:cNvPr>
          <p:cNvPicPr>
            <a:picLocks noChangeAspect="1"/>
          </p:cNvPicPr>
          <p:nvPr/>
        </p:nvPicPr>
        <p:blipFill>
          <a:blip r:embed="rId2"/>
          <a:stretch>
            <a:fillRect/>
          </a:stretch>
        </p:blipFill>
        <p:spPr>
          <a:xfrm>
            <a:off x="2035493" y="2270250"/>
            <a:ext cx="2792001" cy="2799956"/>
          </a:xfrm>
          <a:prstGeom prst="rect">
            <a:avLst/>
          </a:prstGeom>
        </p:spPr>
      </p:pic>
    </p:spTree>
    <p:extLst>
      <p:ext uri="{BB962C8B-B14F-4D97-AF65-F5344CB8AC3E}">
        <p14:creationId xmlns:p14="http://schemas.microsoft.com/office/powerpoint/2010/main" val="3332081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30841</TotalTime>
  <Words>1096</Words>
  <Application>Microsoft Office PowerPoint</Application>
  <PresentationFormat>On-screen Show (4:3)</PresentationFormat>
  <Paragraphs>216</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Bryant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Hannah Searle</cp:lastModifiedBy>
  <cp:revision>644</cp:revision>
  <dcterms:created xsi:type="dcterms:W3CDTF">2018-09-08T23:27:11Z</dcterms:created>
  <dcterms:modified xsi:type="dcterms:W3CDTF">2020-04-02T13:24:17Z</dcterms:modified>
</cp:coreProperties>
</file>