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48" r:id="rId2"/>
  </p:sldMasterIdLst>
  <p:notesMasterIdLst>
    <p:notesMasterId r:id="rId20"/>
  </p:notesMasterIdLst>
  <p:sldIdLst>
    <p:sldId id="260" r:id="rId3"/>
    <p:sldId id="261" r:id="rId4"/>
    <p:sldId id="262" r:id="rId5"/>
    <p:sldId id="264" r:id="rId6"/>
    <p:sldId id="266" r:id="rId7"/>
    <p:sldId id="263" r:id="rId8"/>
    <p:sldId id="267" r:id="rId9"/>
    <p:sldId id="268" r:id="rId10"/>
    <p:sldId id="269" r:id="rId11"/>
    <p:sldId id="271" r:id="rId12"/>
    <p:sldId id="272" r:id="rId13"/>
    <p:sldId id="273" r:id="rId14"/>
    <p:sldId id="274" r:id="rId15"/>
    <p:sldId id="275" r:id="rId16"/>
    <p:sldId id="265" r:id="rId17"/>
    <p:sldId id="270" r:id="rId18"/>
    <p:sldId id="27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A047"/>
    <a:srgbClr val="2196F3"/>
    <a:srgbClr val="0277BD"/>
    <a:srgbClr val="222222"/>
    <a:srgbClr val="CCD4F4"/>
    <a:srgbClr val="F8FBFF"/>
    <a:srgbClr val="F8FCFF"/>
    <a:srgbClr val="E4F2FF"/>
    <a:srgbClr val="E8EAF6"/>
    <a:srgbClr val="E1F5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7279"/>
  </p:normalViewPr>
  <p:slideViewPr>
    <p:cSldViewPr snapToGrid="0" snapToObjects="1">
      <p:cViewPr varScale="1">
        <p:scale>
          <a:sx n="93" d="100"/>
          <a:sy n="93" d="100"/>
        </p:scale>
        <p:origin x="56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03805F-7D1E-E94C-BB55-3B101E5AFAED}" type="datetimeFigureOut">
              <a:rPr lang="en-GB" smtClean="0"/>
              <a:t>20/03/2023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B76D0C-E1F7-C24C-9F61-F920AE9184C6}" type="slidenum">
              <a:rPr lang="en-GB" smtClean="0"/>
              <a:t>‹#›</a:t>
            </a:fld>
            <a:endParaRPr lang="en-GB"/>
          </a:p>
        </p:txBody>
      </p:sp>
    </p:spTree>
    <p:extLst>
      <p:ext uri="{BB962C8B-B14F-4D97-AF65-F5344CB8AC3E}">
        <p14:creationId xmlns:p14="http://schemas.microsoft.com/office/powerpoint/2010/main" val="2797417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3</a:t>
            </a:fld>
            <a:endParaRPr lang="en-GB"/>
          </a:p>
        </p:txBody>
      </p:sp>
    </p:spTree>
    <p:extLst>
      <p:ext uri="{BB962C8B-B14F-4D97-AF65-F5344CB8AC3E}">
        <p14:creationId xmlns:p14="http://schemas.microsoft.com/office/powerpoint/2010/main" val="194723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dirty="0">
                <a:latin typeface="Arial"/>
                <a:ea typeface="Arial"/>
                <a:cs typeface="Arial"/>
                <a:sym typeface="Arial"/>
              </a:rPr>
              <a:t>You could gather local timetables and answer similar questions about the timetables. </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23 minutes</a:t>
            </a:r>
          </a:p>
          <a:p>
            <a:pPr marL="457200" lvl="0" indent="-317500" algn="l" rtl="0">
              <a:spcBef>
                <a:spcPts val="0"/>
              </a:spcBef>
              <a:spcAft>
                <a:spcPts val="0"/>
              </a:spcAft>
              <a:buSzPts val="1400"/>
              <a:buFont typeface="+mj-lt"/>
              <a:buAutoNum type="alphaLcParenR"/>
            </a:pPr>
            <a:r>
              <a:rPr lang="en-GB" dirty="0">
                <a:latin typeface="Arial"/>
                <a:ea typeface="Arial"/>
                <a:cs typeface="Arial"/>
                <a:sym typeface="Arial"/>
              </a:rPr>
              <a:t>31 minutes</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23 minutes</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Train A, B or D</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Train A </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Train A and D</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13</a:t>
            </a:fld>
            <a:endParaRPr lang="en-GB"/>
          </a:p>
        </p:txBody>
      </p:sp>
    </p:spTree>
    <p:extLst>
      <p:ext uri="{BB962C8B-B14F-4D97-AF65-F5344CB8AC3E}">
        <p14:creationId xmlns:p14="http://schemas.microsoft.com/office/powerpoint/2010/main" val="2405352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What </a:t>
            </a:r>
            <a:r>
              <a:rPr lang="en-GB" dirty="0">
                <a:solidFill>
                  <a:srgbClr val="000000"/>
                </a:solidFill>
                <a:latin typeface="Arial"/>
                <a:ea typeface="Arial"/>
                <a:cs typeface="Arial"/>
                <a:sym typeface="Arial"/>
              </a:rPr>
              <a:t>times do the shows start? What time to they end? Are there any clashes? How many shows can they watch without a clash?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Pupils may not notice th</a:t>
            </a:r>
            <a:r>
              <a:rPr lang="en-GB" dirty="0">
                <a:solidFill>
                  <a:srgbClr val="000000"/>
                </a:solidFill>
                <a:latin typeface="Arial"/>
                <a:ea typeface="Arial"/>
                <a:cs typeface="Arial"/>
                <a:sym typeface="Arial"/>
              </a:rPr>
              <a:t>at the shows clash/ overlap. They may also not notice that if they don’t watch Home Planet, they can watch all the other shows. </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14</a:t>
            </a:fld>
            <a:endParaRPr lang="en-GB"/>
          </a:p>
        </p:txBody>
      </p:sp>
    </p:spTree>
    <p:extLst>
      <p:ext uri="{BB962C8B-B14F-4D97-AF65-F5344CB8AC3E}">
        <p14:creationId xmlns:p14="http://schemas.microsoft.com/office/powerpoint/2010/main" val="5340386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b="1" dirty="0">
                <a:latin typeface="Arial"/>
                <a:ea typeface="Arial"/>
                <a:cs typeface="Arial"/>
                <a:sym typeface="Arial"/>
              </a:rPr>
              <a:t>How and when to use these slides </a:t>
            </a:r>
            <a:r>
              <a:rPr lang="en-GB" b="0" dirty="0">
                <a:latin typeface="Arial"/>
                <a:ea typeface="Arial"/>
                <a:cs typeface="Arial"/>
                <a:sym typeface="Arial"/>
              </a:rPr>
              <a:t>– Pupils may struggle with a large timetable. These slides will </a:t>
            </a:r>
            <a:r>
              <a:rPr lang="en-GB" dirty="0">
                <a:latin typeface="Arial"/>
                <a:ea typeface="Arial"/>
                <a:cs typeface="Arial"/>
                <a:sym typeface="Arial"/>
              </a:rPr>
              <a:t>allow the pupils to answer questions about a less complex timetable to ensure they understand.</a:t>
            </a:r>
            <a:endParaRPr lang="en-GB" dirty="0"/>
          </a:p>
          <a:p>
            <a:pPr marL="0" lvl="0" indent="0" algn="l" rtl="0">
              <a:spcBef>
                <a:spcPts val="0"/>
              </a:spcBef>
              <a:spcAft>
                <a:spcPts val="0"/>
              </a:spcAft>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a:t>
            </a:r>
            <a:r>
              <a:rPr lang="en-GB" dirty="0">
                <a:solidFill>
                  <a:srgbClr val="000000"/>
                </a:solidFill>
                <a:latin typeface="Arial"/>
                <a:ea typeface="Arial"/>
                <a:cs typeface="Arial"/>
                <a:sym typeface="Arial"/>
              </a:rPr>
              <a:t>hat does the timetable show? Where would you look to find the information to answer the questions?</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16</a:t>
            </a:fld>
            <a:endParaRPr lang="en-GB"/>
          </a:p>
        </p:txBody>
      </p:sp>
    </p:spTree>
    <p:extLst>
      <p:ext uri="{BB962C8B-B14F-4D97-AF65-F5344CB8AC3E}">
        <p14:creationId xmlns:p14="http://schemas.microsoft.com/office/powerpoint/2010/main" val="2339027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Font typeface="Arial"/>
              <a:buNone/>
            </a:pPr>
            <a:r>
              <a:rPr lang="en-GB" b="1" dirty="0">
                <a:latin typeface="Arial"/>
                <a:ea typeface="Arial"/>
                <a:cs typeface="Arial"/>
                <a:sym typeface="Arial"/>
              </a:rPr>
              <a:t>How and when to use these slides </a:t>
            </a:r>
            <a:r>
              <a:rPr lang="en-GB" dirty="0">
                <a:latin typeface="Arial"/>
                <a:ea typeface="Arial"/>
                <a:cs typeface="Arial"/>
                <a:sym typeface="Arial"/>
              </a:rPr>
              <a:t>– Pupils may struggle with a large timetable. These slides will allow the pupils to answer questions about a less complex timetable to ensure they understand.</a:t>
            </a:r>
            <a:endParaRPr lang="en-GB" dirty="0"/>
          </a:p>
          <a:p>
            <a:pPr marL="0" lvl="0" indent="0" algn="l" rtl="0">
              <a:spcBef>
                <a:spcPts val="0"/>
              </a:spcBef>
              <a:spcAft>
                <a:spcPts val="0"/>
              </a:spcAft>
              <a:buClr>
                <a:schemeClr val="dk1"/>
              </a:buClr>
              <a:buFont typeface="Arial"/>
              <a:buNone/>
            </a:pPr>
            <a:r>
              <a:rPr lang="en-GB" b="1" dirty="0">
                <a:latin typeface="Arial"/>
                <a:ea typeface="Arial"/>
                <a:cs typeface="Arial"/>
                <a:sym typeface="Arial"/>
              </a:rPr>
              <a:t>Key Questions </a:t>
            </a:r>
            <a:r>
              <a:rPr lang="en-GB" dirty="0">
                <a:latin typeface="Arial"/>
                <a:ea typeface="Arial"/>
                <a:cs typeface="Arial"/>
                <a:sym typeface="Arial"/>
              </a:rPr>
              <a:t>– How do I read this timetable? How do I find how long each train took? Why are timetables useful?</a:t>
            </a:r>
            <a:endParaRPr lang="en-GB" dirty="0"/>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Misconceptions/ Common Errors </a:t>
            </a:r>
            <a:r>
              <a:rPr lang="en-GB" dirty="0">
                <a:latin typeface="Arial"/>
                <a:ea typeface="Arial"/>
                <a:cs typeface="Arial"/>
                <a:sym typeface="Arial"/>
              </a:rPr>
              <a:t>– Pupils may struggle to find the durations. </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17</a:t>
            </a:fld>
            <a:endParaRPr lang="en-GB"/>
          </a:p>
        </p:txBody>
      </p:sp>
    </p:spTree>
    <p:extLst>
      <p:ext uri="{BB962C8B-B14F-4D97-AF65-F5344CB8AC3E}">
        <p14:creationId xmlns:p14="http://schemas.microsoft.com/office/powerpoint/2010/main" val="370264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0" u="none" strike="noStrike" kern="1200" dirty="0">
                <a:solidFill>
                  <a:schemeClr val="tx1"/>
                </a:solidFill>
                <a:effectLst/>
                <a:latin typeface="+mn-lt"/>
                <a:ea typeface="+mn-ea"/>
                <a:cs typeface="+mn-cs"/>
              </a:rPr>
              <a:t>Assessment point for the lesson – ask the pupils to vote for the answer they think is correct. </a:t>
            </a:r>
            <a:endParaRPr lang="en-GB" b="0" dirty="0">
              <a:effectLst/>
            </a:endParaRPr>
          </a:p>
          <a:p>
            <a:pPr marL="0" lvl="0" indent="0" algn="l" rtl="0">
              <a:spcBef>
                <a:spcPts val="0"/>
              </a:spcBef>
              <a:spcAft>
                <a:spcPts val="0"/>
              </a:spcAft>
              <a:buNone/>
            </a:pPr>
            <a:br>
              <a:rPr lang="en-GB" b="0" dirty="0">
                <a:effectLst/>
              </a:rPr>
            </a:br>
            <a:r>
              <a:rPr lang="en-GB" sz="1200" b="0" i="0" u="none" strike="noStrike" dirty="0">
                <a:solidFill>
                  <a:srgbClr val="000000"/>
                </a:solidFill>
                <a:latin typeface="Arial"/>
                <a:ea typeface="Arial"/>
                <a:cs typeface="Arial"/>
                <a:sym typeface="Arial"/>
              </a:rPr>
              <a:t>A – The pupil has found the duration of the journey for bus C.</a:t>
            </a:r>
            <a:endParaRPr lang="en-GB" dirty="0"/>
          </a:p>
          <a:p>
            <a:pPr marL="0" lvl="0" indent="0" algn="l" rtl="0">
              <a:spcBef>
                <a:spcPts val="0"/>
              </a:spcBef>
              <a:spcAft>
                <a:spcPts val="0"/>
              </a:spcAft>
              <a:buNone/>
            </a:pPr>
            <a:r>
              <a:rPr lang="en-GB" sz="1200" b="0" i="0" u="none" strike="noStrike" dirty="0">
                <a:solidFill>
                  <a:srgbClr val="000000"/>
                </a:solidFill>
                <a:latin typeface="Arial"/>
                <a:ea typeface="Arial"/>
                <a:cs typeface="Arial"/>
                <a:sym typeface="Arial"/>
              </a:rPr>
              <a:t>B – The pupil has calculat</a:t>
            </a:r>
            <a:r>
              <a:rPr lang="en-GB" dirty="0">
                <a:solidFill>
                  <a:srgbClr val="000000"/>
                </a:solidFill>
                <a:latin typeface="Arial"/>
                <a:ea typeface="Arial"/>
                <a:cs typeface="Arial"/>
                <a:sym typeface="Arial"/>
              </a:rPr>
              <a:t>ed the duration of the journey from St. Andrew Square to Lothian Road.</a:t>
            </a:r>
            <a:endParaRPr lang="en-GB" dirty="0"/>
          </a:p>
          <a:p>
            <a:pPr marL="0" lvl="0" indent="0" algn="l" rtl="0">
              <a:spcBef>
                <a:spcPts val="0"/>
              </a:spcBef>
              <a:spcAft>
                <a:spcPts val="0"/>
              </a:spcAft>
              <a:buNone/>
            </a:pPr>
            <a:r>
              <a:rPr lang="en-GB" sz="1200" b="0" i="0" u="none" strike="noStrike" dirty="0">
                <a:solidFill>
                  <a:srgbClr val="000000"/>
                </a:solidFill>
                <a:latin typeface="Arial"/>
                <a:ea typeface="Arial"/>
                <a:cs typeface="Arial"/>
                <a:sym typeface="Arial"/>
              </a:rPr>
              <a:t>C – Correct answer</a:t>
            </a:r>
            <a:endParaRPr lang="en-GB" dirty="0"/>
          </a:p>
          <a:p>
            <a:pPr marL="0" lvl="0" indent="0" algn="l" rtl="0">
              <a:spcBef>
                <a:spcPts val="0"/>
              </a:spcBef>
              <a:spcAft>
                <a:spcPts val="0"/>
              </a:spcAft>
              <a:buNone/>
            </a:pPr>
            <a:r>
              <a:rPr lang="en-GB" sz="1200" b="0" i="0" u="none" strike="noStrike" dirty="0">
                <a:solidFill>
                  <a:srgbClr val="000000"/>
                </a:solidFill>
                <a:latin typeface="Arial"/>
                <a:ea typeface="Arial"/>
                <a:cs typeface="Arial"/>
                <a:sym typeface="Arial"/>
              </a:rPr>
              <a:t>D – The pupil has </a:t>
            </a:r>
            <a:r>
              <a:rPr lang="en-GB" dirty="0">
                <a:solidFill>
                  <a:srgbClr val="000000"/>
                </a:solidFill>
                <a:latin typeface="Arial"/>
                <a:ea typeface="Arial"/>
                <a:cs typeface="Arial"/>
                <a:sym typeface="Arial"/>
              </a:rPr>
              <a:t>miscalculated (they have found the difference between 09:00 and 09:24).</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4</a:t>
            </a:fld>
            <a:endParaRPr lang="en-GB"/>
          </a:p>
        </p:txBody>
      </p:sp>
    </p:spTree>
    <p:extLst>
      <p:ext uri="{BB962C8B-B14F-4D97-AF65-F5344CB8AC3E}">
        <p14:creationId xmlns:p14="http://schemas.microsoft.com/office/powerpoint/2010/main" val="1551278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i="0" u="none" strike="noStrike" dirty="0">
                <a:solidFill>
                  <a:srgbClr val="000000"/>
                </a:solidFill>
                <a:latin typeface="Arial"/>
                <a:ea typeface="Arial"/>
                <a:cs typeface="Arial"/>
                <a:sym typeface="Arial"/>
              </a:rPr>
              <a:t>– What do</a:t>
            </a:r>
            <a:r>
              <a:rPr lang="en-GB" dirty="0">
                <a:solidFill>
                  <a:srgbClr val="000000"/>
                </a:solidFill>
                <a:latin typeface="Arial"/>
                <a:ea typeface="Arial"/>
                <a:cs typeface="Arial"/>
                <a:sym typeface="Arial"/>
              </a:rPr>
              <a:t>es this timetable show? Why do you need to know about 24-hour time? How do we read timetables? Why is knowing how to read a timetable important?</a:t>
            </a:r>
            <a:endParaRPr lang="en-GB" dirty="0">
              <a:latin typeface="Arial"/>
              <a:ea typeface="Arial"/>
              <a:cs typeface="Arial"/>
              <a:sym typeface="Arial"/>
            </a:endParaRPr>
          </a:p>
          <a:p>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6</a:t>
            </a:fld>
            <a:endParaRPr lang="en-GB"/>
          </a:p>
        </p:txBody>
      </p:sp>
    </p:spTree>
    <p:extLst>
      <p:ext uri="{BB962C8B-B14F-4D97-AF65-F5344CB8AC3E}">
        <p14:creationId xmlns:p14="http://schemas.microsoft.com/office/powerpoint/2010/main" val="1128734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Concrete resources </a:t>
            </a:r>
            <a:r>
              <a:rPr lang="en-GB" sz="1200" b="0" i="0" u="none" strike="noStrike" dirty="0">
                <a:solidFill>
                  <a:srgbClr val="000000"/>
                </a:solidFill>
                <a:latin typeface="Arial"/>
                <a:ea typeface="Arial"/>
                <a:cs typeface="Arial"/>
                <a:sym typeface="Arial"/>
              </a:rPr>
              <a:t>– You could </a:t>
            </a:r>
            <a:r>
              <a:rPr lang="en-GB" dirty="0">
                <a:solidFill>
                  <a:srgbClr val="000000"/>
                </a:solidFill>
                <a:latin typeface="Arial"/>
                <a:ea typeface="Arial"/>
                <a:cs typeface="Arial"/>
                <a:sym typeface="Arial"/>
              </a:rPr>
              <a:t>use your own class timetable.</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What does the timetable show? (</a:t>
            </a:r>
            <a:r>
              <a:rPr lang="en-GB" dirty="0">
                <a:solidFill>
                  <a:srgbClr val="000000"/>
                </a:solidFill>
                <a:latin typeface="Arial"/>
                <a:ea typeface="Arial"/>
                <a:cs typeface="Arial"/>
                <a:sym typeface="Arial"/>
              </a:rPr>
              <a:t>A morning timetable for a class.) How do you read a timetable?</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7</a:t>
            </a:fld>
            <a:endParaRPr lang="en-GB"/>
          </a:p>
        </p:txBody>
      </p:sp>
    </p:spTree>
    <p:extLst>
      <p:ext uri="{BB962C8B-B14F-4D97-AF65-F5344CB8AC3E}">
        <p14:creationId xmlns:p14="http://schemas.microsoft.com/office/powerpoint/2010/main" val="2874080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Concrete resources </a:t>
            </a:r>
            <a:r>
              <a:rPr lang="en-GB" sz="1200" b="0" i="0" u="none" strike="noStrike" dirty="0">
                <a:solidFill>
                  <a:srgbClr val="000000"/>
                </a:solidFill>
                <a:latin typeface="Arial"/>
                <a:ea typeface="Arial"/>
                <a:cs typeface="Arial"/>
                <a:sym typeface="Arial"/>
              </a:rPr>
              <a:t>– </a:t>
            </a:r>
            <a:r>
              <a:rPr lang="en-GB" dirty="0">
                <a:latin typeface="Arial"/>
                <a:ea typeface="Arial"/>
                <a:cs typeface="Arial"/>
                <a:sym typeface="Arial"/>
              </a:rPr>
              <a:t>You could use your own class timetable.</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How </a:t>
            </a:r>
            <a:r>
              <a:rPr lang="en-GB" dirty="0">
                <a:solidFill>
                  <a:srgbClr val="000000"/>
                </a:solidFill>
                <a:latin typeface="Arial"/>
                <a:ea typeface="Arial"/>
                <a:cs typeface="Arial"/>
                <a:sym typeface="Arial"/>
              </a:rPr>
              <a:t>do I find the information to answer the questions? How can I calculate how long each lesson/ activity is?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Pupils may not understand that the times in the first colum</a:t>
            </a:r>
            <a:r>
              <a:rPr lang="en-GB" dirty="0">
                <a:solidFill>
                  <a:srgbClr val="000000"/>
                </a:solidFill>
                <a:latin typeface="Arial"/>
                <a:ea typeface="Arial"/>
                <a:cs typeface="Arial"/>
                <a:sym typeface="Arial"/>
              </a:rPr>
              <a:t>n apply to all the lessons/ activities.</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Further Practice </a:t>
            </a:r>
            <a:r>
              <a:rPr lang="en-GB" sz="1200" b="0" i="0" u="none" strike="noStrike" dirty="0">
                <a:solidFill>
                  <a:srgbClr val="000000"/>
                </a:solidFill>
                <a:latin typeface="Arial"/>
                <a:ea typeface="Arial"/>
                <a:cs typeface="Arial"/>
                <a:sym typeface="Arial"/>
              </a:rPr>
              <a:t>– Looking at your</a:t>
            </a:r>
            <a:r>
              <a:rPr lang="en-GB" dirty="0">
                <a:solidFill>
                  <a:srgbClr val="000000"/>
                </a:solidFill>
                <a:latin typeface="Arial"/>
                <a:ea typeface="Arial"/>
                <a:cs typeface="Arial"/>
                <a:sym typeface="Arial"/>
              </a:rPr>
              <a:t> class timetable - how long do we spend in each lesson?</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Extension</a:t>
            </a:r>
            <a:r>
              <a:rPr lang="en-GB" sz="1200" b="0" i="0" u="none" strike="noStrike" dirty="0">
                <a:solidFill>
                  <a:srgbClr val="000000"/>
                </a:solidFill>
                <a:latin typeface="Arial"/>
                <a:ea typeface="Arial"/>
                <a:cs typeface="Arial"/>
                <a:sym typeface="Arial"/>
              </a:rPr>
              <a:t> – </a:t>
            </a:r>
            <a:r>
              <a:rPr lang="en-GB" dirty="0">
                <a:solidFill>
                  <a:srgbClr val="000000"/>
                </a:solidFill>
                <a:latin typeface="Arial"/>
                <a:ea typeface="Arial"/>
                <a:cs typeface="Arial"/>
                <a:sym typeface="Arial"/>
              </a:rPr>
              <a:t>Sam has been at the dentist on Tuesday. He arrives at 10 a.m., which lesson will he join?</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8</a:t>
            </a:fld>
            <a:endParaRPr lang="en-GB"/>
          </a:p>
        </p:txBody>
      </p:sp>
    </p:spTree>
    <p:extLst>
      <p:ext uri="{BB962C8B-B14F-4D97-AF65-F5344CB8AC3E}">
        <p14:creationId xmlns:p14="http://schemas.microsoft.com/office/powerpoint/2010/main" val="2667413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45 minutes</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1 hour</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30 minutes (there are two 15 minute assemblies)</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1 hour and 40 minutes</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Start: 13:30 (1:30pm), end: 15:10 (3:10pm)</a:t>
            </a:r>
          </a:p>
          <a:p>
            <a:pPr marL="457200" lvl="0" indent="-317500" algn="l" rtl="0">
              <a:spcBef>
                <a:spcPts val="0"/>
              </a:spcBef>
              <a:spcAft>
                <a:spcPts val="0"/>
              </a:spcAft>
              <a:buSzPts val="1400"/>
              <a:buFont typeface="+mj-lt"/>
              <a:buAutoNum type="alphaLcParenR"/>
            </a:pPr>
            <a:r>
              <a:rPr lang="en-GB" dirty="0">
                <a:latin typeface="Arial"/>
                <a:ea typeface="Arial"/>
                <a:cs typeface="Arial"/>
                <a:sym typeface="Arial"/>
              </a:rPr>
              <a:t>Start: 14:30 (2:30pm), end: 15:10 (3:10pm)</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9</a:t>
            </a:fld>
            <a:endParaRPr lang="en-GB"/>
          </a:p>
        </p:txBody>
      </p:sp>
    </p:spTree>
    <p:extLst>
      <p:ext uri="{BB962C8B-B14F-4D97-AF65-F5344CB8AC3E}">
        <p14:creationId xmlns:p14="http://schemas.microsoft.com/office/powerpoint/2010/main" val="931528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How </a:t>
            </a:r>
            <a:r>
              <a:rPr lang="en-GB" dirty="0">
                <a:solidFill>
                  <a:srgbClr val="000000"/>
                </a:solidFill>
                <a:latin typeface="Arial"/>
                <a:ea typeface="Arial"/>
                <a:cs typeface="Arial"/>
                <a:sym typeface="Arial"/>
              </a:rPr>
              <a:t>do you read the timetable? </a:t>
            </a:r>
            <a:r>
              <a:rPr lang="en-GB" sz="1200" b="0" i="0" u="none" strike="noStrike" dirty="0">
                <a:solidFill>
                  <a:srgbClr val="000000"/>
                </a:solidFill>
                <a:latin typeface="Arial"/>
                <a:ea typeface="Arial"/>
                <a:cs typeface="Arial"/>
                <a:sym typeface="Arial"/>
              </a:rPr>
              <a:t>W</a:t>
            </a:r>
            <a:r>
              <a:rPr lang="en-GB" dirty="0">
                <a:solidFill>
                  <a:srgbClr val="000000"/>
                </a:solidFill>
                <a:latin typeface="Arial"/>
                <a:ea typeface="Arial"/>
                <a:cs typeface="Arial"/>
                <a:sym typeface="Arial"/>
              </a:rPr>
              <a:t>hat do the gaps in the bus time table mean? How can we calculate the durations of each bus journey?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Pupils ma</a:t>
            </a:r>
            <a:r>
              <a:rPr lang="en-GB" dirty="0">
                <a:solidFill>
                  <a:srgbClr val="000000"/>
                </a:solidFill>
                <a:latin typeface="Arial"/>
                <a:ea typeface="Arial"/>
                <a:cs typeface="Arial"/>
                <a:sym typeface="Arial"/>
              </a:rPr>
              <a:t>y struggle to calculate durations, especially if the times go past the hour. Using a physical clock could help them to calculate the intervals.</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Extension</a:t>
            </a:r>
            <a:r>
              <a:rPr lang="en-GB" sz="1200" b="0" i="0" u="none" strike="noStrike" dirty="0">
                <a:solidFill>
                  <a:srgbClr val="000000"/>
                </a:solidFill>
                <a:latin typeface="Arial"/>
                <a:ea typeface="Arial"/>
                <a:cs typeface="Arial"/>
                <a:sym typeface="Arial"/>
              </a:rPr>
              <a:t> – Bus A ta</a:t>
            </a:r>
            <a:r>
              <a:rPr lang="en-GB" dirty="0">
                <a:solidFill>
                  <a:srgbClr val="000000"/>
                </a:solidFill>
                <a:latin typeface="Arial"/>
                <a:ea typeface="Arial"/>
                <a:cs typeface="Arial"/>
                <a:sym typeface="Arial"/>
              </a:rPr>
              <a:t>kes 1 hour and 40 minutes to get from St. Andrew Square to Johnston Terrace. Is this a reasonable answer? Explain.</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10</a:t>
            </a:fld>
            <a:endParaRPr lang="en-GB"/>
          </a:p>
        </p:txBody>
      </p:sp>
    </p:spTree>
    <p:extLst>
      <p:ext uri="{BB962C8B-B14F-4D97-AF65-F5344CB8AC3E}">
        <p14:creationId xmlns:p14="http://schemas.microsoft.com/office/powerpoint/2010/main" val="1366136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False: It stops 18 minutes after bus B</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False: I would have to wait 23 minutes.</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False: Bus A takes 20 minutes, bus C takes 28 minutes. </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True</a:t>
            </a:r>
          </a:p>
          <a:p>
            <a:pPr marL="457200" lvl="0" indent="-317500" algn="l" rtl="0">
              <a:spcBef>
                <a:spcPts val="0"/>
              </a:spcBef>
              <a:spcAft>
                <a:spcPts val="0"/>
              </a:spcAft>
              <a:buSzPts val="1400"/>
              <a:buFont typeface="Arial"/>
              <a:buAutoNum type="alphaLcParenR"/>
            </a:pPr>
            <a:r>
              <a:rPr lang="en-GB" dirty="0">
                <a:latin typeface="Arial"/>
                <a:ea typeface="Arial"/>
                <a:cs typeface="Arial"/>
                <a:sym typeface="Arial"/>
              </a:rPr>
              <a:t>False: it is 15 minutes late.</a:t>
            </a:r>
          </a:p>
          <a:p>
            <a:pPr marL="457200" lvl="0" indent="-317500" algn="l" rtl="0">
              <a:spcBef>
                <a:spcPts val="0"/>
              </a:spcBef>
              <a:spcAft>
                <a:spcPts val="0"/>
              </a:spcAft>
              <a:buSzPts val="1400"/>
              <a:buFont typeface="+mj-lt"/>
              <a:buAutoNum type="alphaLcParenR"/>
            </a:pPr>
            <a:r>
              <a:rPr lang="en-GB" dirty="0">
                <a:latin typeface="Arial"/>
                <a:ea typeface="Arial"/>
                <a:cs typeface="Arial"/>
                <a:sym typeface="Arial"/>
              </a:rPr>
              <a:t>False: it took 4 minutes to travel to Lothian Road. It is 1 minute early. </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11</a:t>
            </a:fld>
            <a:endParaRPr lang="en-GB"/>
          </a:p>
        </p:txBody>
      </p:sp>
    </p:spTree>
    <p:extLst>
      <p:ext uri="{BB962C8B-B14F-4D97-AF65-F5344CB8AC3E}">
        <p14:creationId xmlns:p14="http://schemas.microsoft.com/office/powerpoint/2010/main" val="4022518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How long does each journey make? How do you know? I</a:t>
            </a:r>
            <a:r>
              <a:rPr lang="en-GB" dirty="0">
                <a:solidFill>
                  <a:srgbClr val="000000"/>
                </a:solidFill>
                <a:latin typeface="Arial"/>
                <a:ea typeface="Arial"/>
                <a:cs typeface="Arial"/>
                <a:sym typeface="Arial"/>
              </a:rPr>
              <a:t>s the astronaut correct that each journey takes 16 minutes?</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Pupils could struggle to calculate durations</a:t>
            </a:r>
            <a:r>
              <a:rPr lang="en-GB" dirty="0">
                <a:solidFill>
                  <a:srgbClr val="000000"/>
                </a:solidFill>
                <a:latin typeface="Arial"/>
                <a:ea typeface="Arial"/>
                <a:cs typeface="Arial"/>
                <a:sym typeface="Arial"/>
              </a:rPr>
              <a:t>.</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12</a:t>
            </a:fld>
            <a:endParaRPr lang="en-GB"/>
          </a:p>
        </p:txBody>
      </p:sp>
    </p:spTree>
    <p:extLst>
      <p:ext uri="{BB962C8B-B14F-4D97-AF65-F5344CB8AC3E}">
        <p14:creationId xmlns:p14="http://schemas.microsoft.com/office/powerpoint/2010/main" val="6714575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p:spTree>
      <p:nvGrpSpPr>
        <p:cNvPr id="1" name=""/>
        <p:cNvGrpSpPr/>
        <p:nvPr/>
      </p:nvGrpSpPr>
      <p:grpSpPr>
        <a:xfrm>
          <a:off x="0" y="0"/>
          <a:ext cx="0" cy="0"/>
          <a:chOff x="0" y="0"/>
          <a:chExt cx="0" cy="0"/>
        </a:xfrm>
      </p:grpSpPr>
      <p:sp>
        <p:nvSpPr>
          <p:cNvPr id="7" name="Content Placeholder 5">
            <a:extLst>
              <a:ext uri="{FF2B5EF4-FFF2-40B4-BE49-F238E27FC236}">
                <a16:creationId xmlns:a16="http://schemas.microsoft.com/office/drawing/2014/main" id="{AF3F217D-1D27-DC40-83E1-AF2038C4ABB7}"/>
              </a:ext>
            </a:extLst>
          </p:cNvPr>
          <p:cNvSpPr>
            <a:spLocks noGrp="1"/>
          </p:cNvSpPr>
          <p:nvPr>
            <p:ph sz="quarter" idx="11" hasCustomPrompt="1"/>
          </p:nvPr>
        </p:nvSpPr>
        <p:spPr>
          <a:xfrm>
            <a:off x="1880393" y="2758682"/>
            <a:ext cx="8431213" cy="713158"/>
          </a:xfrm>
          <a:prstGeom prst="rect">
            <a:avLst/>
          </a:prstGeom>
        </p:spPr>
        <p:txBody>
          <a:bodyPr/>
          <a:lstStyle>
            <a:lvl1pPr marL="0" indent="0" algn="ctr">
              <a:buNone/>
              <a:defRPr sz="3200">
                <a:latin typeface="Century Gothic" panose="020B0502020202020204" pitchFamily="34" charset="0"/>
              </a:defRPr>
            </a:lvl1pPr>
          </a:lstStyle>
          <a:p>
            <a:pPr lvl="0"/>
            <a:r>
              <a:rPr lang="en-GB" dirty="0"/>
              <a:t>Year x</a:t>
            </a:r>
          </a:p>
        </p:txBody>
      </p:sp>
      <p:sp>
        <p:nvSpPr>
          <p:cNvPr id="8" name="Content Placeholder 5">
            <a:extLst>
              <a:ext uri="{FF2B5EF4-FFF2-40B4-BE49-F238E27FC236}">
                <a16:creationId xmlns:a16="http://schemas.microsoft.com/office/drawing/2014/main" id="{E8E5B7E4-5D17-8642-8DBB-FAC30757A6C9}"/>
              </a:ext>
            </a:extLst>
          </p:cNvPr>
          <p:cNvSpPr>
            <a:spLocks noGrp="1"/>
          </p:cNvSpPr>
          <p:nvPr>
            <p:ph sz="quarter" idx="12" hasCustomPrompt="1"/>
          </p:nvPr>
        </p:nvSpPr>
        <p:spPr>
          <a:xfrm>
            <a:off x="1880393" y="3666506"/>
            <a:ext cx="8431213" cy="713158"/>
          </a:xfrm>
          <a:prstGeom prst="rect">
            <a:avLst/>
          </a:prstGeom>
        </p:spPr>
        <p:txBody>
          <a:bodyPr/>
          <a:lstStyle>
            <a:lvl1pPr marL="0" indent="0" algn="ctr">
              <a:buNone/>
              <a:defRPr sz="3200">
                <a:latin typeface="Century Gothic" panose="020B0502020202020204" pitchFamily="34" charset="0"/>
              </a:defRPr>
            </a:lvl1pPr>
          </a:lstStyle>
          <a:p>
            <a:pPr lvl="0"/>
            <a:r>
              <a:rPr lang="en-GB" dirty="0"/>
              <a:t>Block</a:t>
            </a:r>
          </a:p>
        </p:txBody>
      </p:sp>
      <p:sp>
        <p:nvSpPr>
          <p:cNvPr id="9" name="Content Placeholder 5">
            <a:extLst>
              <a:ext uri="{FF2B5EF4-FFF2-40B4-BE49-F238E27FC236}">
                <a16:creationId xmlns:a16="http://schemas.microsoft.com/office/drawing/2014/main" id="{56E54D7B-07D1-7745-81A3-0D026B86A896}"/>
              </a:ext>
            </a:extLst>
          </p:cNvPr>
          <p:cNvSpPr>
            <a:spLocks noGrp="1"/>
          </p:cNvSpPr>
          <p:nvPr>
            <p:ph sz="quarter" idx="13" hasCustomPrompt="1"/>
          </p:nvPr>
        </p:nvSpPr>
        <p:spPr>
          <a:xfrm>
            <a:off x="1880392" y="4574330"/>
            <a:ext cx="8431213" cy="713158"/>
          </a:xfrm>
          <a:prstGeom prst="rect">
            <a:avLst/>
          </a:prstGeom>
        </p:spPr>
        <p:txBody>
          <a:bodyPr/>
          <a:lstStyle>
            <a:lvl1pPr marL="0" indent="0" algn="ctr">
              <a:buNone/>
              <a:defRPr sz="2400">
                <a:latin typeface="Century Gothic" panose="020B0502020202020204" pitchFamily="34" charset="0"/>
              </a:defRPr>
            </a:lvl1pPr>
          </a:lstStyle>
          <a:p>
            <a:pPr lvl="0"/>
            <a:r>
              <a:rPr lang="en-GB" dirty="0"/>
              <a:t>LO</a:t>
            </a:r>
          </a:p>
        </p:txBody>
      </p:sp>
      <p:sp>
        <p:nvSpPr>
          <p:cNvPr id="11" name="TextBox 10">
            <a:extLst>
              <a:ext uri="{FF2B5EF4-FFF2-40B4-BE49-F238E27FC236}">
                <a16:creationId xmlns:a16="http://schemas.microsoft.com/office/drawing/2014/main" id="{35512E4D-3B51-2647-8880-5DA3468DAEAB}"/>
              </a:ext>
            </a:extLst>
          </p:cNvPr>
          <p:cNvSpPr txBox="1"/>
          <p:nvPr userDrawn="1"/>
        </p:nvSpPr>
        <p:spPr>
          <a:xfrm>
            <a:off x="1880392" y="1620279"/>
            <a:ext cx="8431213" cy="707886"/>
          </a:xfrm>
          <a:prstGeom prst="rect">
            <a:avLst/>
          </a:prstGeom>
          <a:noFill/>
        </p:spPr>
        <p:txBody>
          <a:bodyPr wrap="square" rtlCol="0">
            <a:spAutoFit/>
          </a:bodyPr>
          <a:lstStyle/>
          <a:p>
            <a:pPr algn="ctr"/>
            <a:r>
              <a:rPr lang="en-GB" sz="4000" dirty="0">
                <a:latin typeface="Century Gothic" panose="020B0502020202020204" pitchFamily="34" charset="0"/>
              </a:rPr>
              <a:t>Ready-to-go Lesson Slides</a:t>
            </a:r>
          </a:p>
        </p:txBody>
      </p:sp>
      <p:pic>
        <p:nvPicPr>
          <p:cNvPr id="3" name="Picture 2" descr="Logo&#10;&#10;Description automatically generated with medium confidence">
            <a:extLst>
              <a:ext uri="{FF2B5EF4-FFF2-40B4-BE49-F238E27FC236}">
                <a16:creationId xmlns:a16="http://schemas.microsoft.com/office/drawing/2014/main" id="{ECBA34A2-1100-1B4F-8C2A-92DAA50365B9}"/>
              </a:ext>
            </a:extLst>
          </p:cNvPr>
          <p:cNvPicPr>
            <a:picLocks noChangeAspect="1"/>
          </p:cNvPicPr>
          <p:nvPr userDrawn="1"/>
        </p:nvPicPr>
        <p:blipFill>
          <a:blip r:embed="rId2"/>
          <a:stretch>
            <a:fillRect/>
          </a:stretch>
        </p:blipFill>
        <p:spPr>
          <a:xfrm>
            <a:off x="113012" y="6346950"/>
            <a:ext cx="1757220" cy="409450"/>
          </a:xfrm>
          <a:prstGeom prst="rect">
            <a:avLst/>
          </a:prstGeom>
        </p:spPr>
      </p:pic>
    </p:spTree>
    <p:extLst>
      <p:ext uri="{BB962C8B-B14F-4D97-AF65-F5344CB8AC3E}">
        <p14:creationId xmlns:p14="http://schemas.microsoft.com/office/powerpoint/2010/main" val="444776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uppor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18009-7689-104F-89A5-0E06A943A814}"/>
              </a:ext>
            </a:extLst>
          </p:cNvPr>
          <p:cNvSpPr>
            <a:spLocks noGrp="1"/>
          </p:cNvSpPr>
          <p:nvPr>
            <p:ph type="title"/>
          </p:nvPr>
        </p:nvSpPr>
        <p:spPr>
          <a:xfrm>
            <a:off x="838200" y="3429000"/>
            <a:ext cx="10515600" cy="1325563"/>
          </a:xfrm>
          <a:prstGeom prst="rect">
            <a:avLst/>
          </a:prstGeom>
        </p:spPr>
        <p:txBody>
          <a:bodyPr/>
          <a:lstStyle>
            <a:lvl1pPr algn="ctr">
              <a:defRPr sz="3200"/>
            </a:lvl1pPr>
          </a:lstStyle>
          <a:p>
            <a:r>
              <a:rPr lang="en-GB" dirty="0"/>
              <a:t>Click to edit Master title style</a:t>
            </a:r>
          </a:p>
        </p:txBody>
      </p:sp>
      <p:sp>
        <p:nvSpPr>
          <p:cNvPr id="3" name="Title 1">
            <a:extLst>
              <a:ext uri="{FF2B5EF4-FFF2-40B4-BE49-F238E27FC236}">
                <a16:creationId xmlns:a16="http://schemas.microsoft.com/office/drawing/2014/main" id="{D8B969EC-E71D-4B4A-AA62-7CF572FFA260}"/>
              </a:ext>
            </a:extLst>
          </p:cNvPr>
          <p:cNvSpPr txBox="1">
            <a:spLocks/>
          </p:cNvSpPr>
          <p:nvPr userDrawn="1"/>
        </p:nvSpPr>
        <p:spPr>
          <a:xfrm>
            <a:off x="838200" y="1802122"/>
            <a:ext cx="10515600" cy="132556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solidFill>
                  <a:srgbClr val="0277BD"/>
                </a:solidFill>
              </a:rPr>
              <a:t>Support Slides</a:t>
            </a:r>
          </a:p>
        </p:txBody>
      </p:sp>
    </p:spTree>
    <p:extLst>
      <p:ext uri="{BB962C8B-B14F-4D97-AF65-F5344CB8AC3E}">
        <p14:creationId xmlns:p14="http://schemas.microsoft.com/office/powerpoint/2010/main" val="1587957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bjectiv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18009-7689-104F-89A5-0E06A943A814}"/>
              </a:ext>
            </a:extLst>
          </p:cNvPr>
          <p:cNvSpPr>
            <a:spLocks noGrp="1"/>
          </p:cNvSpPr>
          <p:nvPr>
            <p:ph type="title"/>
          </p:nvPr>
        </p:nvSpPr>
        <p:spPr>
          <a:xfrm>
            <a:off x="838200" y="2921330"/>
            <a:ext cx="10515600" cy="1833233"/>
          </a:xfrm>
          <a:prstGeom prst="rect">
            <a:avLst/>
          </a:prstGeom>
        </p:spPr>
        <p:txBody>
          <a:bodyPr/>
          <a:lstStyle>
            <a:lvl1pPr algn="ctr">
              <a:lnSpc>
                <a:spcPct val="150000"/>
              </a:lnSpc>
              <a:defRPr sz="2800"/>
            </a:lvl1pPr>
          </a:lstStyle>
          <a:p>
            <a:r>
              <a:rPr lang="en-GB" dirty="0"/>
              <a:t>Click to edit Master title style</a:t>
            </a:r>
          </a:p>
        </p:txBody>
      </p:sp>
      <p:sp>
        <p:nvSpPr>
          <p:cNvPr id="3" name="Title 1">
            <a:extLst>
              <a:ext uri="{FF2B5EF4-FFF2-40B4-BE49-F238E27FC236}">
                <a16:creationId xmlns:a16="http://schemas.microsoft.com/office/drawing/2014/main" id="{D8B969EC-E71D-4B4A-AA62-7CF572FFA260}"/>
              </a:ext>
            </a:extLst>
          </p:cNvPr>
          <p:cNvSpPr txBox="1">
            <a:spLocks/>
          </p:cNvSpPr>
          <p:nvPr userDrawn="1"/>
        </p:nvSpPr>
        <p:spPr>
          <a:xfrm>
            <a:off x="838200" y="1802122"/>
            <a:ext cx="10515600" cy="64419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rgbClr val="0277BD"/>
                </a:solidFill>
              </a:rPr>
              <a:t>Today we are learning</a:t>
            </a:r>
          </a:p>
        </p:txBody>
      </p:sp>
    </p:spTree>
    <p:extLst>
      <p:ext uri="{BB962C8B-B14F-4D97-AF65-F5344CB8AC3E}">
        <p14:creationId xmlns:p14="http://schemas.microsoft.com/office/powerpoint/2010/main" val="2566549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3565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gnostic Questions">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1D731D0-11A9-434D-B4CC-6A57B4E02E80}"/>
              </a:ext>
            </a:extLst>
          </p:cNvPr>
          <p:cNvSpPr>
            <a:spLocks noGrp="1"/>
          </p:cNvSpPr>
          <p:nvPr>
            <p:ph sz="quarter" idx="11"/>
          </p:nvPr>
        </p:nvSpPr>
        <p:spPr>
          <a:xfrm>
            <a:off x="263047" y="1293813"/>
            <a:ext cx="11736887" cy="1722519"/>
          </a:xfrm>
        </p:spPr>
        <p:txBody>
          <a:bodyPr/>
          <a:lstStyle>
            <a:lvl2pPr marL="457200" indent="0">
              <a:buNone/>
              <a:defRPr/>
            </a:lvl2pPr>
          </a:lstStyle>
          <a:p>
            <a:pPr lvl="0"/>
            <a:r>
              <a:rPr lang="en-GB" dirty="0"/>
              <a:t>Click to edit Master text styles</a:t>
            </a:r>
          </a:p>
        </p:txBody>
      </p:sp>
      <p:sp>
        <p:nvSpPr>
          <p:cNvPr id="11" name="Content Placeholder 10">
            <a:extLst>
              <a:ext uri="{FF2B5EF4-FFF2-40B4-BE49-F238E27FC236}">
                <a16:creationId xmlns:a16="http://schemas.microsoft.com/office/drawing/2014/main" id="{85B9F7CE-5C04-F74C-BF15-55B5CF176B09}"/>
              </a:ext>
            </a:extLst>
          </p:cNvPr>
          <p:cNvSpPr>
            <a:spLocks noGrp="1"/>
          </p:cNvSpPr>
          <p:nvPr>
            <p:ph sz="quarter" idx="12"/>
          </p:nvPr>
        </p:nvSpPr>
        <p:spPr>
          <a:xfrm>
            <a:off x="820506" y="3466464"/>
            <a:ext cx="5181036" cy="341701"/>
          </a:xfrm>
        </p:spPr>
        <p:txBody>
          <a:bodyPr/>
          <a:lstStyle>
            <a:lvl1pPr>
              <a:lnSpc>
                <a:spcPct val="100000"/>
              </a:lnSpc>
              <a:defRPr/>
            </a:lvl1pPr>
          </a:lstStyle>
          <a:p>
            <a:pPr lvl="0"/>
            <a:r>
              <a:rPr lang="en-GB" dirty="0"/>
              <a:t>Click to edit Master text styles</a:t>
            </a:r>
          </a:p>
        </p:txBody>
      </p:sp>
      <p:sp>
        <p:nvSpPr>
          <p:cNvPr id="12" name="Content Placeholder 10">
            <a:extLst>
              <a:ext uri="{FF2B5EF4-FFF2-40B4-BE49-F238E27FC236}">
                <a16:creationId xmlns:a16="http://schemas.microsoft.com/office/drawing/2014/main" id="{B0493250-A884-9B42-9EAB-CC3AB545F597}"/>
              </a:ext>
            </a:extLst>
          </p:cNvPr>
          <p:cNvSpPr>
            <a:spLocks noGrp="1"/>
          </p:cNvSpPr>
          <p:nvPr>
            <p:ph sz="quarter" idx="13"/>
          </p:nvPr>
        </p:nvSpPr>
        <p:spPr>
          <a:xfrm>
            <a:off x="820506" y="4794521"/>
            <a:ext cx="5181036" cy="341701"/>
          </a:xfrm>
        </p:spPr>
        <p:txBody>
          <a:bodyPr/>
          <a:lstStyle>
            <a:lvl1pPr>
              <a:lnSpc>
                <a:spcPct val="100000"/>
              </a:lnSpc>
              <a:defRPr/>
            </a:lvl1pPr>
          </a:lstStyle>
          <a:p>
            <a:pPr lvl="0"/>
            <a:r>
              <a:rPr lang="en-GB" dirty="0"/>
              <a:t>Click to edit Master text styles</a:t>
            </a:r>
          </a:p>
        </p:txBody>
      </p:sp>
      <p:sp>
        <p:nvSpPr>
          <p:cNvPr id="13" name="Content Placeholder 10">
            <a:extLst>
              <a:ext uri="{FF2B5EF4-FFF2-40B4-BE49-F238E27FC236}">
                <a16:creationId xmlns:a16="http://schemas.microsoft.com/office/drawing/2014/main" id="{CD05C5B0-AF97-AE4F-94A0-C8AC5F250A8F}"/>
              </a:ext>
            </a:extLst>
          </p:cNvPr>
          <p:cNvSpPr>
            <a:spLocks noGrp="1"/>
          </p:cNvSpPr>
          <p:nvPr>
            <p:ph sz="quarter" idx="14"/>
          </p:nvPr>
        </p:nvSpPr>
        <p:spPr>
          <a:xfrm>
            <a:off x="6688949" y="3466464"/>
            <a:ext cx="5181036" cy="341701"/>
          </a:xfrm>
        </p:spPr>
        <p:txBody>
          <a:bodyPr/>
          <a:lstStyle>
            <a:lvl1pPr>
              <a:lnSpc>
                <a:spcPct val="100000"/>
              </a:lnSpc>
              <a:defRPr/>
            </a:lvl1pPr>
          </a:lstStyle>
          <a:p>
            <a:pPr lvl="0"/>
            <a:r>
              <a:rPr lang="en-GB" dirty="0"/>
              <a:t>Click to edit Master text styles</a:t>
            </a:r>
          </a:p>
        </p:txBody>
      </p:sp>
      <p:sp>
        <p:nvSpPr>
          <p:cNvPr id="14" name="Content Placeholder 10">
            <a:extLst>
              <a:ext uri="{FF2B5EF4-FFF2-40B4-BE49-F238E27FC236}">
                <a16:creationId xmlns:a16="http://schemas.microsoft.com/office/drawing/2014/main" id="{A25663F9-7D26-3A41-B8B5-D301AB5405F8}"/>
              </a:ext>
            </a:extLst>
          </p:cNvPr>
          <p:cNvSpPr>
            <a:spLocks noGrp="1"/>
          </p:cNvSpPr>
          <p:nvPr>
            <p:ph sz="quarter" idx="15"/>
          </p:nvPr>
        </p:nvSpPr>
        <p:spPr>
          <a:xfrm>
            <a:off x="6688947" y="4794521"/>
            <a:ext cx="5181036" cy="341701"/>
          </a:xfrm>
        </p:spPr>
        <p:txBody>
          <a:bodyPr/>
          <a:lstStyle>
            <a:lvl1pPr>
              <a:lnSpc>
                <a:spcPct val="100000"/>
              </a:lnSpc>
              <a:defRPr/>
            </a:lvl1pPr>
          </a:lstStyle>
          <a:p>
            <a:pPr lvl="0"/>
            <a:r>
              <a:rPr lang="en-GB" dirty="0"/>
              <a:t>Click to edit Master text styles</a:t>
            </a:r>
          </a:p>
        </p:txBody>
      </p:sp>
      <p:sp>
        <p:nvSpPr>
          <p:cNvPr id="15" name="TextBox 14">
            <a:extLst>
              <a:ext uri="{FF2B5EF4-FFF2-40B4-BE49-F238E27FC236}">
                <a16:creationId xmlns:a16="http://schemas.microsoft.com/office/drawing/2014/main" id="{5603792C-5A7D-AB49-924C-0C601775E88C}"/>
              </a:ext>
            </a:extLst>
          </p:cNvPr>
          <p:cNvSpPr txBox="1"/>
          <p:nvPr userDrawn="1"/>
        </p:nvSpPr>
        <p:spPr>
          <a:xfrm>
            <a:off x="263047" y="663047"/>
            <a:ext cx="3147977" cy="338554"/>
          </a:xfrm>
          <a:prstGeom prst="rect">
            <a:avLst/>
          </a:prstGeom>
          <a:noFill/>
        </p:spPr>
        <p:txBody>
          <a:bodyPr wrap="square" rtlCol="0">
            <a:spAutoFit/>
          </a:bodyPr>
          <a:lstStyle/>
          <a:p>
            <a:r>
              <a:rPr lang="en-GB" sz="1600" b="0" dirty="0">
                <a:solidFill>
                  <a:srgbClr val="0277BD"/>
                </a:solidFill>
                <a:latin typeface="Century Gothic" panose="020B0502020202020204" pitchFamily="34" charset="0"/>
              </a:rPr>
              <a:t>Diagnostic Question</a:t>
            </a:r>
          </a:p>
        </p:txBody>
      </p:sp>
      <p:pic>
        <p:nvPicPr>
          <p:cNvPr id="21" name="Picture 20" descr="A picture containing text, clipart, vector graphics&#10;&#10;Description automatically generated">
            <a:extLst>
              <a:ext uri="{FF2B5EF4-FFF2-40B4-BE49-F238E27FC236}">
                <a16:creationId xmlns:a16="http://schemas.microsoft.com/office/drawing/2014/main" id="{49073B74-0C69-5046-8E1C-89E38A232C6E}"/>
              </a:ext>
            </a:extLst>
          </p:cNvPr>
          <p:cNvPicPr>
            <a:picLocks noChangeAspect="1"/>
          </p:cNvPicPr>
          <p:nvPr userDrawn="1"/>
        </p:nvPicPr>
        <p:blipFill>
          <a:blip r:embed="rId2"/>
          <a:stretch>
            <a:fillRect/>
          </a:stretch>
        </p:blipFill>
        <p:spPr>
          <a:xfrm>
            <a:off x="269397" y="3400082"/>
            <a:ext cx="469900" cy="482600"/>
          </a:xfrm>
          <a:prstGeom prst="rect">
            <a:avLst/>
          </a:prstGeom>
        </p:spPr>
      </p:pic>
      <p:pic>
        <p:nvPicPr>
          <p:cNvPr id="23" name="Picture 22" descr="Icon&#10;&#10;Description automatically generated">
            <a:extLst>
              <a:ext uri="{FF2B5EF4-FFF2-40B4-BE49-F238E27FC236}">
                <a16:creationId xmlns:a16="http://schemas.microsoft.com/office/drawing/2014/main" id="{0F06AABC-9E9D-A44A-8E5D-A74D27C55363}"/>
              </a:ext>
            </a:extLst>
          </p:cNvPr>
          <p:cNvPicPr>
            <a:picLocks noChangeAspect="1"/>
          </p:cNvPicPr>
          <p:nvPr userDrawn="1"/>
        </p:nvPicPr>
        <p:blipFill>
          <a:blip r:embed="rId3"/>
          <a:stretch>
            <a:fillRect/>
          </a:stretch>
        </p:blipFill>
        <p:spPr>
          <a:xfrm>
            <a:off x="6103945" y="3400082"/>
            <a:ext cx="482600" cy="482600"/>
          </a:xfrm>
          <a:prstGeom prst="rect">
            <a:avLst/>
          </a:prstGeom>
        </p:spPr>
      </p:pic>
      <p:pic>
        <p:nvPicPr>
          <p:cNvPr id="25" name="Picture 24" descr="Icon&#10;&#10;Description automatically generated">
            <a:extLst>
              <a:ext uri="{FF2B5EF4-FFF2-40B4-BE49-F238E27FC236}">
                <a16:creationId xmlns:a16="http://schemas.microsoft.com/office/drawing/2014/main" id="{BCD4EF5E-E8A9-C344-B8D7-1659C5F8ECB0}"/>
              </a:ext>
            </a:extLst>
          </p:cNvPr>
          <p:cNvPicPr>
            <a:picLocks noChangeAspect="1"/>
          </p:cNvPicPr>
          <p:nvPr userDrawn="1"/>
        </p:nvPicPr>
        <p:blipFill>
          <a:blip r:embed="rId4"/>
          <a:stretch>
            <a:fillRect/>
          </a:stretch>
        </p:blipFill>
        <p:spPr>
          <a:xfrm>
            <a:off x="275747" y="4720003"/>
            <a:ext cx="457200" cy="482600"/>
          </a:xfrm>
          <a:prstGeom prst="rect">
            <a:avLst/>
          </a:prstGeom>
        </p:spPr>
      </p:pic>
      <p:pic>
        <p:nvPicPr>
          <p:cNvPr id="27" name="Picture 26" descr="Icon&#10;&#10;Description automatically generated">
            <a:extLst>
              <a:ext uri="{FF2B5EF4-FFF2-40B4-BE49-F238E27FC236}">
                <a16:creationId xmlns:a16="http://schemas.microsoft.com/office/drawing/2014/main" id="{66E5F293-9A1C-174E-A6CB-0144DCCD2B67}"/>
              </a:ext>
            </a:extLst>
          </p:cNvPr>
          <p:cNvPicPr>
            <a:picLocks noChangeAspect="1"/>
          </p:cNvPicPr>
          <p:nvPr userDrawn="1"/>
        </p:nvPicPr>
        <p:blipFill>
          <a:blip r:embed="rId5"/>
          <a:stretch>
            <a:fillRect/>
          </a:stretch>
        </p:blipFill>
        <p:spPr>
          <a:xfrm>
            <a:off x="6103945" y="4720003"/>
            <a:ext cx="482600" cy="482600"/>
          </a:xfrm>
          <a:prstGeom prst="rect">
            <a:avLst/>
          </a:prstGeom>
        </p:spPr>
      </p:pic>
    </p:spTree>
    <p:extLst>
      <p:ext uri="{BB962C8B-B14F-4D97-AF65-F5344CB8AC3E}">
        <p14:creationId xmlns:p14="http://schemas.microsoft.com/office/powerpoint/2010/main" val="2299130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eneral Layout">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625D7C4-04D3-AD40-B73C-A2EFE021BC41}"/>
              </a:ext>
            </a:extLst>
          </p:cNvPr>
          <p:cNvSpPr>
            <a:spLocks noGrp="1"/>
          </p:cNvSpPr>
          <p:nvPr>
            <p:ph sz="quarter" idx="10"/>
          </p:nvPr>
        </p:nvSpPr>
        <p:spPr>
          <a:xfrm>
            <a:off x="263524" y="653143"/>
            <a:ext cx="2717181" cy="424014"/>
          </a:xfrm>
        </p:spPr>
        <p:txBody>
          <a:bodyPr>
            <a:normAutofit/>
          </a:bodyPr>
          <a:lstStyle>
            <a:lvl1pPr>
              <a:lnSpc>
                <a:spcPct val="100000"/>
              </a:lnSpc>
              <a:defRPr sz="1600" b="0">
                <a:solidFill>
                  <a:srgbClr val="0277BD"/>
                </a:solidFill>
              </a:defRPr>
            </a:lvl1pPr>
          </a:lstStyle>
          <a:p>
            <a:pPr lvl="0"/>
            <a:endParaRPr lang="en-GB" dirty="0"/>
          </a:p>
        </p:txBody>
      </p:sp>
      <p:sp>
        <p:nvSpPr>
          <p:cNvPr id="9" name="Content Placeholder 8">
            <a:extLst>
              <a:ext uri="{FF2B5EF4-FFF2-40B4-BE49-F238E27FC236}">
                <a16:creationId xmlns:a16="http://schemas.microsoft.com/office/drawing/2014/main" id="{58660E31-9254-314F-9D21-2BEA7E2533E2}"/>
              </a:ext>
            </a:extLst>
          </p:cNvPr>
          <p:cNvSpPr>
            <a:spLocks noGrp="1"/>
          </p:cNvSpPr>
          <p:nvPr>
            <p:ph sz="quarter" idx="11"/>
          </p:nvPr>
        </p:nvSpPr>
        <p:spPr>
          <a:xfrm>
            <a:off x="263046" y="1176338"/>
            <a:ext cx="11736887" cy="5248275"/>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6996247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BFF"/>
        </a:solidFill>
        <a:effectLst/>
      </p:bgPr>
    </p:bg>
    <p:spTree>
      <p:nvGrpSpPr>
        <p:cNvPr id="1" name=""/>
        <p:cNvGrpSpPr/>
        <p:nvPr/>
      </p:nvGrpSpPr>
      <p:grpSpPr>
        <a:xfrm>
          <a:off x="0" y="0"/>
          <a:ext cx="0" cy="0"/>
          <a:chOff x="0" y="0"/>
          <a:chExt cx="0" cy="0"/>
        </a:xfrm>
      </p:grpSpPr>
      <p:pic>
        <p:nvPicPr>
          <p:cNvPr id="3" name="Picture 2" descr="A picture containing text, gauge&#10;&#10;Description automatically generated">
            <a:extLst>
              <a:ext uri="{FF2B5EF4-FFF2-40B4-BE49-F238E27FC236}">
                <a16:creationId xmlns:a16="http://schemas.microsoft.com/office/drawing/2014/main" id="{2B7A83AC-536F-2047-82D4-5BD95B9F4A51}"/>
              </a:ext>
            </a:extLst>
          </p:cNvPr>
          <p:cNvPicPr>
            <a:picLocks noChangeAspect="1"/>
          </p:cNvPicPr>
          <p:nvPr userDrawn="1"/>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4241947658"/>
      </p:ext>
    </p:extLst>
  </p:cSld>
  <p:clrMap bg1="lt1" tx1="dk1" bg2="lt2" tx2="dk2" accent1="accent1" accent2="accent2" accent3="accent3" accent4="accent4" accent5="accent5" accent6="accent6" hlink="hlink" folHlink="folHlink"/>
  <p:sldLayoutIdLst>
    <p:sldLayoutId id="2147483652" r:id="rId1"/>
    <p:sldLayoutId id="2147483658" r:id="rId2"/>
    <p:sldLayoutId id="214748365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CBEBE5-5FBA-B348-89AC-94591443BFEF}"/>
              </a:ext>
            </a:extLst>
          </p:cNvPr>
          <p:cNvPicPr>
            <a:picLocks noChangeAspect="1"/>
          </p:cNvPicPr>
          <p:nvPr userDrawn="1"/>
        </p:nvPicPr>
        <p:blipFill>
          <a:blip r:embed="rId5"/>
          <a:stretch>
            <a:fillRect/>
          </a:stretch>
        </p:blipFill>
        <p:spPr>
          <a:xfrm>
            <a:off x="0" y="0"/>
            <a:ext cx="12192000" cy="406400"/>
          </a:xfrm>
          <a:prstGeom prst="rect">
            <a:avLst/>
          </a:prstGeom>
        </p:spPr>
      </p:pic>
      <p:sp>
        <p:nvSpPr>
          <p:cNvPr id="3" name="Text Placeholder 2">
            <a:extLst>
              <a:ext uri="{FF2B5EF4-FFF2-40B4-BE49-F238E27FC236}">
                <a16:creationId xmlns:a16="http://schemas.microsoft.com/office/drawing/2014/main" id="{D18BFE50-F6DB-F94A-A399-89895AAA64C5}"/>
              </a:ext>
            </a:extLst>
          </p:cNvPr>
          <p:cNvSpPr>
            <a:spLocks noGrp="1"/>
          </p:cNvSpPr>
          <p:nvPr>
            <p:ph type="body" idx="1"/>
          </p:nvPr>
        </p:nvSpPr>
        <p:spPr>
          <a:xfrm>
            <a:off x="263047" y="1077238"/>
            <a:ext cx="11736887" cy="5099725"/>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6" name="TextBox 15">
            <a:extLst>
              <a:ext uri="{FF2B5EF4-FFF2-40B4-BE49-F238E27FC236}">
                <a16:creationId xmlns:a16="http://schemas.microsoft.com/office/drawing/2014/main" id="{B1FC1E63-4073-3049-BA7F-C5B7B418C1A1}"/>
              </a:ext>
            </a:extLst>
          </p:cNvPr>
          <p:cNvSpPr txBox="1"/>
          <p:nvPr userDrawn="1"/>
        </p:nvSpPr>
        <p:spPr>
          <a:xfrm>
            <a:off x="263046" y="34941"/>
            <a:ext cx="1127977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rgbClr val="0277BD"/>
                </a:solidFill>
                <a:latin typeface="Century Gothic" panose="020B0502020202020204" pitchFamily="34" charset="0"/>
              </a:rPr>
              <a:t>To know how to read and interpret timetables</a:t>
            </a:r>
          </a:p>
        </p:txBody>
      </p:sp>
      <p:pic>
        <p:nvPicPr>
          <p:cNvPr id="6" name="Picture 5">
            <a:extLst>
              <a:ext uri="{FF2B5EF4-FFF2-40B4-BE49-F238E27FC236}">
                <a16:creationId xmlns:a16="http://schemas.microsoft.com/office/drawing/2014/main" id="{1D8B7A00-251E-8449-93BD-3A16B09DBB67}"/>
              </a:ext>
            </a:extLst>
          </p:cNvPr>
          <p:cNvPicPr>
            <a:picLocks noChangeAspect="1"/>
          </p:cNvPicPr>
          <p:nvPr userDrawn="1"/>
        </p:nvPicPr>
        <p:blipFill>
          <a:blip r:embed="rId6"/>
          <a:stretch>
            <a:fillRect/>
          </a:stretch>
        </p:blipFill>
        <p:spPr>
          <a:xfrm>
            <a:off x="83127" y="6638306"/>
            <a:ext cx="2137830" cy="180844"/>
          </a:xfrm>
          <a:prstGeom prst="rect">
            <a:avLst/>
          </a:prstGeom>
        </p:spPr>
      </p:pic>
    </p:spTree>
    <p:extLst>
      <p:ext uri="{BB962C8B-B14F-4D97-AF65-F5344CB8AC3E}">
        <p14:creationId xmlns:p14="http://schemas.microsoft.com/office/powerpoint/2010/main" val="1906738739"/>
      </p:ext>
    </p:extLst>
  </p:cSld>
  <p:clrMap bg1="lt1" tx1="dk1" bg2="lt2" tx2="dk2" accent1="accent1" accent2="accent2" accent3="accent3" accent4="accent4" accent5="accent5" accent6="accent6" hlink="hlink" folHlink="folHlink"/>
  <p:sldLayoutIdLst>
    <p:sldLayoutId id="2147483653" r:id="rId1"/>
    <p:sldLayoutId id="2147483657" r:id="rId2"/>
    <p:sldLayoutId id="2147483656" r:id="rId3"/>
  </p:sldLayoutIdLst>
  <p:txStyles>
    <p:titleStyle>
      <a:lvl1pPr algn="l" defTabSz="914400" rtl="0" eaLnBrk="1" latinLnBrk="0" hangingPunct="1">
        <a:lnSpc>
          <a:spcPct val="90000"/>
        </a:lnSpc>
        <a:spcBef>
          <a:spcPct val="0"/>
        </a:spcBef>
        <a:buNone/>
        <a:defRPr sz="1600" kern="1200">
          <a:solidFill>
            <a:srgbClr val="0277BD"/>
          </a:solidFill>
          <a:latin typeface="Century Gothic" panose="020B0502020202020204" pitchFamily="34" charset="0"/>
          <a:ea typeface="+mj-ea"/>
          <a:cs typeface="+mj-cs"/>
        </a:defRPr>
      </a:lvl1pPr>
    </p:titleStyle>
    <p:body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1B3845-CB0E-4842-85A8-E4EFC2A1CD11}"/>
              </a:ext>
            </a:extLst>
          </p:cNvPr>
          <p:cNvSpPr>
            <a:spLocks noGrp="1"/>
          </p:cNvSpPr>
          <p:nvPr>
            <p:ph sz="quarter" idx="11"/>
          </p:nvPr>
        </p:nvSpPr>
        <p:spPr/>
        <p:txBody>
          <a:bodyPr/>
          <a:lstStyle/>
          <a:p>
            <a:r>
              <a:rPr lang="en-GB" dirty="0"/>
              <a:t>Year 5</a:t>
            </a:r>
          </a:p>
        </p:txBody>
      </p:sp>
      <p:sp>
        <p:nvSpPr>
          <p:cNvPr id="4" name="Content Placeholder 3">
            <a:extLst>
              <a:ext uri="{FF2B5EF4-FFF2-40B4-BE49-F238E27FC236}">
                <a16:creationId xmlns:a16="http://schemas.microsoft.com/office/drawing/2014/main" id="{B699592D-F58A-1A4E-B320-C0CB29E035F9}"/>
              </a:ext>
            </a:extLst>
          </p:cNvPr>
          <p:cNvSpPr>
            <a:spLocks noGrp="1"/>
          </p:cNvSpPr>
          <p:nvPr>
            <p:ph sz="quarter" idx="12"/>
          </p:nvPr>
        </p:nvSpPr>
        <p:spPr/>
        <p:txBody>
          <a:bodyPr/>
          <a:lstStyle/>
          <a:p>
            <a:r>
              <a:rPr lang="en-GB" dirty="0"/>
              <a:t>Statistics</a:t>
            </a:r>
          </a:p>
        </p:txBody>
      </p:sp>
      <p:sp>
        <p:nvSpPr>
          <p:cNvPr id="5" name="Content Placeholder 4">
            <a:extLst>
              <a:ext uri="{FF2B5EF4-FFF2-40B4-BE49-F238E27FC236}">
                <a16:creationId xmlns:a16="http://schemas.microsoft.com/office/drawing/2014/main" id="{FD49CD48-E22B-3140-A72A-E06DA016B73A}"/>
              </a:ext>
            </a:extLst>
          </p:cNvPr>
          <p:cNvSpPr>
            <a:spLocks noGrp="1"/>
          </p:cNvSpPr>
          <p:nvPr>
            <p:ph sz="quarter" idx="13"/>
          </p:nvPr>
        </p:nvSpPr>
        <p:spPr>
          <a:xfrm>
            <a:off x="1880393" y="4574330"/>
            <a:ext cx="8431213" cy="587191"/>
          </a:xfrm>
        </p:spPr>
        <p:txBody>
          <a:bodyPr/>
          <a:lstStyle/>
          <a:p>
            <a:pPr>
              <a:lnSpc>
                <a:spcPct val="100000"/>
              </a:lnSpc>
            </a:pPr>
            <a:r>
              <a:rPr lang="en-GB" sz="2400" dirty="0"/>
              <a:t>To know how to read and interpret timetables</a:t>
            </a:r>
          </a:p>
        </p:txBody>
      </p:sp>
    </p:spTree>
    <p:extLst>
      <p:ext uri="{BB962C8B-B14F-4D97-AF65-F5344CB8AC3E}">
        <p14:creationId xmlns:p14="http://schemas.microsoft.com/office/powerpoint/2010/main" val="1388747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Follow Me</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9"/>
            <a:ext cx="11736887" cy="2252662"/>
          </a:xfrm>
        </p:spPr>
        <p:txBody>
          <a:bodyPr/>
          <a:lstStyle/>
          <a:p>
            <a:r>
              <a:rPr lang="en-GB" dirty="0"/>
              <a:t>What time does Bus B stop at Lauriston Place?</a:t>
            </a:r>
          </a:p>
          <a:p>
            <a:r>
              <a:rPr lang="en-GB" dirty="0"/>
              <a:t>Can I go to Lauriston Place on Bus D?</a:t>
            </a:r>
          </a:p>
          <a:p>
            <a:r>
              <a:rPr lang="en-GB" dirty="0"/>
              <a:t>How long does it take Bus E to get from St. Andrew Square to Johnston Terrace? </a:t>
            </a:r>
          </a:p>
          <a:p>
            <a:r>
              <a:rPr lang="en-GB" dirty="0"/>
              <a:t>How long does it take each bus to get from St. Andrew Square to Lothian Road?</a:t>
            </a:r>
          </a:p>
        </p:txBody>
      </p:sp>
      <p:sp>
        <p:nvSpPr>
          <p:cNvPr id="5" name="Rounded Rectangle 4">
            <a:extLst>
              <a:ext uri="{FF2B5EF4-FFF2-40B4-BE49-F238E27FC236}">
                <a16:creationId xmlns:a16="http://schemas.microsoft.com/office/drawing/2014/main" id="{BCC3F9C2-59B6-0341-B97C-81C2931D1D1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7" name="Google Shape;128;p19">
            <a:extLst>
              <a:ext uri="{FF2B5EF4-FFF2-40B4-BE49-F238E27FC236}">
                <a16:creationId xmlns:a16="http://schemas.microsoft.com/office/drawing/2014/main" id="{CA841662-F144-A346-A96D-5CE0944C0956}"/>
              </a:ext>
            </a:extLst>
          </p:cNvPr>
          <p:cNvSpPr txBox="1"/>
          <p:nvPr/>
        </p:nvSpPr>
        <p:spPr>
          <a:xfrm>
            <a:off x="5542670" y="1120919"/>
            <a:ext cx="913548" cy="597045"/>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09:24</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graphicFrame>
        <p:nvGraphicFramePr>
          <p:cNvPr id="8" name="Google Shape;129;p19">
            <a:extLst>
              <a:ext uri="{FF2B5EF4-FFF2-40B4-BE49-F238E27FC236}">
                <a16:creationId xmlns:a16="http://schemas.microsoft.com/office/drawing/2014/main" id="{1791B5A2-810A-7449-A853-C272F16D4F29}"/>
              </a:ext>
            </a:extLst>
          </p:cNvPr>
          <p:cNvGraphicFramePr/>
          <p:nvPr>
            <p:extLst>
              <p:ext uri="{D42A27DB-BD31-4B8C-83A1-F6EECF244321}">
                <p14:modId xmlns:p14="http://schemas.microsoft.com/office/powerpoint/2010/main" val="848242253"/>
              </p:ext>
            </p:extLst>
          </p:nvPr>
        </p:nvGraphicFramePr>
        <p:xfrm>
          <a:off x="2771750" y="3888405"/>
          <a:ext cx="6648500" cy="2743020"/>
        </p:xfrm>
        <a:graphic>
          <a:graphicData uri="http://schemas.openxmlformats.org/drawingml/2006/table">
            <a:tbl>
              <a:tblPr>
                <a:noFill/>
              </a:tblPr>
              <a:tblGrid>
                <a:gridCol w="2240500">
                  <a:extLst>
                    <a:ext uri="{9D8B030D-6E8A-4147-A177-3AD203B41FA5}">
                      <a16:colId xmlns:a16="http://schemas.microsoft.com/office/drawing/2014/main" val="20000"/>
                    </a:ext>
                  </a:extLst>
                </a:gridCol>
                <a:gridCol w="881600">
                  <a:extLst>
                    <a:ext uri="{9D8B030D-6E8A-4147-A177-3AD203B41FA5}">
                      <a16:colId xmlns:a16="http://schemas.microsoft.com/office/drawing/2014/main" val="20001"/>
                    </a:ext>
                  </a:extLst>
                </a:gridCol>
                <a:gridCol w="881600">
                  <a:extLst>
                    <a:ext uri="{9D8B030D-6E8A-4147-A177-3AD203B41FA5}">
                      <a16:colId xmlns:a16="http://schemas.microsoft.com/office/drawing/2014/main" val="20002"/>
                    </a:ext>
                  </a:extLst>
                </a:gridCol>
                <a:gridCol w="881600">
                  <a:extLst>
                    <a:ext uri="{9D8B030D-6E8A-4147-A177-3AD203B41FA5}">
                      <a16:colId xmlns:a16="http://schemas.microsoft.com/office/drawing/2014/main" val="20003"/>
                    </a:ext>
                  </a:extLst>
                </a:gridCol>
                <a:gridCol w="881600">
                  <a:extLst>
                    <a:ext uri="{9D8B030D-6E8A-4147-A177-3AD203B41FA5}">
                      <a16:colId xmlns:a16="http://schemas.microsoft.com/office/drawing/2014/main" val="20004"/>
                    </a:ext>
                  </a:extLst>
                </a:gridCol>
                <a:gridCol w="881600">
                  <a:extLst>
                    <a:ext uri="{9D8B030D-6E8A-4147-A177-3AD203B41FA5}">
                      <a16:colId xmlns:a16="http://schemas.microsoft.com/office/drawing/2014/main" val="20005"/>
                    </a:ext>
                  </a:extLst>
                </a:gridCol>
              </a:tblGrid>
              <a:tr h="411450">
                <a:tc>
                  <a:txBody>
                    <a:bodyPr/>
                    <a:lstStyle/>
                    <a:p>
                      <a:pPr marL="0" lvl="0" indent="0" algn="ctr" rtl="0">
                        <a:spcBef>
                          <a:spcPts val="0"/>
                        </a:spcBef>
                        <a:spcAft>
                          <a:spcPts val="0"/>
                        </a:spcAft>
                        <a:buNone/>
                      </a:pP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latin typeface="Century Gothic"/>
                          <a:ea typeface="Century Gothic"/>
                          <a:cs typeface="Century Gothic"/>
                          <a:sym typeface="Century Gothic"/>
                        </a:rPr>
                        <a:t>Bus A</a:t>
                      </a:r>
                      <a:endParaRPr sz="1800" b="1"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Bus B</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Bus C</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Bus D</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Bus E </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11450">
                <a:tc>
                  <a:txBody>
                    <a:bodyPr/>
                    <a:lstStyle/>
                    <a:p>
                      <a:pPr marL="0" lvl="0" indent="0" algn="ctr" rtl="0">
                        <a:spcBef>
                          <a:spcPts val="0"/>
                        </a:spcBef>
                        <a:spcAft>
                          <a:spcPts val="0"/>
                        </a:spcAft>
                        <a:buClr>
                          <a:schemeClr val="dk1"/>
                        </a:buClr>
                        <a:buSzPts val="1100"/>
                        <a:buFont typeface="Arial"/>
                        <a:buNone/>
                      </a:pPr>
                      <a:r>
                        <a:rPr lang="en-GB" sz="1800" b="1">
                          <a:solidFill>
                            <a:schemeClr val="dk1"/>
                          </a:solidFill>
                          <a:latin typeface="Century Gothic"/>
                          <a:ea typeface="Century Gothic"/>
                          <a:cs typeface="Century Gothic"/>
                          <a:sym typeface="Century Gothic"/>
                        </a:rPr>
                        <a:t>St. Andrew Square</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08:55</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Clr>
                          <a:schemeClr val="dk1"/>
                        </a:buClr>
                        <a:buSzPts val="1100"/>
                        <a:buFont typeface="Arial"/>
                        <a:buNone/>
                      </a:pPr>
                      <a:r>
                        <a:rPr lang="en-GB" sz="1800" dirty="0">
                          <a:solidFill>
                            <a:schemeClr val="dk1"/>
                          </a:solidFill>
                          <a:latin typeface="Century Gothic"/>
                          <a:ea typeface="Century Gothic"/>
                          <a:cs typeface="Century Gothic"/>
                          <a:sym typeface="Century Gothic"/>
                        </a:rPr>
                        <a:t>09:10</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Clr>
                          <a:schemeClr val="dk1"/>
                        </a:buClr>
                        <a:buSzPts val="1100"/>
                        <a:buFont typeface="Arial"/>
                        <a:buNone/>
                      </a:pPr>
                      <a:r>
                        <a:rPr lang="en-GB" sz="1800" dirty="0">
                          <a:solidFill>
                            <a:schemeClr val="dk1"/>
                          </a:solidFill>
                          <a:latin typeface="Century Gothic"/>
                          <a:ea typeface="Century Gothic"/>
                          <a:cs typeface="Century Gothic"/>
                          <a:sym typeface="Century Gothic"/>
                        </a:rPr>
                        <a:t>09:20</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09:50</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Clr>
                          <a:schemeClr val="dk1"/>
                        </a:buClr>
                        <a:buSzPts val="1100"/>
                        <a:buFont typeface="Arial"/>
                        <a:buNone/>
                      </a:pPr>
                      <a:r>
                        <a:rPr lang="en-GB" sz="1800">
                          <a:solidFill>
                            <a:schemeClr val="dk1"/>
                          </a:solidFill>
                          <a:latin typeface="Century Gothic"/>
                          <a:ea typeface="Century Gothic"/>
                          <a:cs typeface="Century Gothic"/>
                          <a:sym typeface="Century Gothic"/>
                        </a:rPr>
                        <a:t>10:05</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11450">
                <a:tc>
                  <a:txBody>
                    <a:bodyPr/>
                    <a:lstStyle/>
                    <a:p>
                      <a:pPr marL="0" lvl="0" indent="0" algn="ctr" rtl="0">
                        <a:spcBef>
                          <a:spcPts val="0"/>
                        </a:spcBef>
                        <a:spcAft>
                          <a:spcPts val="0"/>
                        </a:spcAft>
                        <a:buClr>
                          <a:schemeClr val="dk1"/>
                        </a:buClr>
                        <a:buSzPts val="1100"/>
                        <a:buFont typeface="Arial"/>
                        <a:buNone/>
                      </a:pPr>
                      <a:r>
                        <a:rPr lang="en-GB" sz="1800" b="1">
                          <a:solidFill>
                            <a:schemeClr val="dk1"/>
                          </a:solidFill>
                          <a:latin typeface="Century Gothic"/>
                          <a:ea typeface="Century Gothic"/>
                          <a:cs typeface="Century Gothic"/>
                          <a:sym typeface="Century Gothic"/>
                        </a:rPr>
                        <a:t>Lothian Road</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09:00</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09:15</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09:27</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09:56</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10:10</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11450">
                <a:tc>
                  <a:txBody>
                    <a:bodyPr/>
                    <a:lstStyle/>
                    <a:p>
                      <a:pPr marL="0" lvl="0" indent="0" algn="ctr" rtl="0">
                        <a:spcBef>
                          <a:spcPts val="0"/>
                        </a:spcBef>
                        <a:spcAft>
                          <a:spcPts val="0"/>
                        </a:spcAft>
                        <a:buClr>
                          <a:schemeClr val="dk1"/>
                        </a:buClr>
                        <a:buSzPts val="1100"/>
                        <a:buFont typeface="Arial"/>
                        <a:buNone/>
                      </a:pPr>
                      <a:r>
                        <a:rPr lang="en-GB" sz="1800" b="1">
                          <a:solidFill>
                            <a:schemeClr val="dk1"/>
                          </a:solidFill>
                          <a:latin typeface="Century Gothic"/>
                          <a:ea typeface="Century Gothic"/>
                          <a:cs typeface="Century Gothic"/>
                          <a:sym typeface="Century Gothic"/>
                        </a:rPr>
                        <a:t>Grassmarket</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09:03</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09:33</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10:00</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10:14</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11450">
                <a:tc>
                  <a:txBody>
                    <a:bodyPr/>
                    <a:lstStyle/>
                    <a:p>
                      <a:pPr marL="0" lvl="0" indent="0" algn="ctr" rtl="0">
                        <a:spcBef>
                          <a:spcPts val="0"/>
                        </a:spcBef>
                        <a:spcAft>
                          <a:spcPts val="0"/>
                        </a:spcAft>
                        <a:buClr>
                          <a:schemeClr val="dk1"/>
                        </a:buClr>
                        <a:buSzPts val="1100"/>
                        <a:buFont typeface="Arial"/>
                        <a:buNone/>
                      </a:pPr>
                      <a:r>
                        <a:rPr lang="en-GB" sz="1800" b="1">
                          <a:solidFill>
                            <a:schemeClr val="dk1"/>
                          </a:solidFill>
                          <a:latin typeface="Century Gothic"/>
                          <a:ea typeface="Century Gothic"/>
                          <a:cs typeface="Century Gothic"/>
                          <a:sym typeface="Century Gothic"/>
                        </a:rPr>
                        <a:t>Lauriston Place</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09:09</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09:24</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09:42</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10:21</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11450">
                <a:tc>
                  <a:txBody>
                    <a:bodyPr/>
                    <a:lstStyle/>
                    <a:p>
                      <a:pPr marL="0" lvl="0" indent="0" algn="ctr" rtl="0">
                        <a:spcBef>
                          <a:spcPts val="0"/>
                        </a:spcBef>
                        <a:spcAft>
                          <a:spcPts val="0"/>
                        </a:spcAft>
                        <a:buClr>
                          <a:schemeClr val="dk1"/>
                        </a:buClr>
                        <a:buSzPts val="1100"/>
                        <a:buFont typeface="Arial"/>
                        <a:buNone/>
                      </a:pPr>
                      <a:r>
                        <a:rPr lang="en-GB" sz="1800" b="1">
                          <a:solidFill>
                            <a:schemeClr val="dk1"/>
                          </a:solidFill>
                          <a:latin typeface="Century Gothic"/>
                          <a:ea typeface="Century Gothic"/>
                          <a:cs typeface="Century Gothic"/>
                          <a:sym typeface="Century Gothic"/>
                        </a:rPr>
                        <a:t>Johnston Terrace</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09:15</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09:30</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09:48</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10:12</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10:28</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9" name="Google Shape;128;p19">
            <a:extLst>
              <a:ext uri="{FF2B5EF4-FFF2-40B4-BE49-F238E27FC236}">
                <a16:creationId xmlns:a16="http://schemas.microsoft.com/office/drawing/2014/main" id="{4528E309-1EFB-3F4C-9913-1A7A4D6588C4}"/>
              </a:ext>
            </a:extLst>
          </p:cNvPr>
          <p:cNvSpPr txBox="1"/>
          <p:nvPr/>
        </p:nvSpPr>
        <p:spPr>
          <a:xfrm>
            <a:off x="9351818" y="2223656"/>
            <a:ext cx="1591686" cy="596903"/>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23 minutes</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10" name="Google Shape;128;p19">
            <a:extLst>
              <a:ext uri="{FF2B5EF4-FFF2-40B4-BE49-F238E27FC236}">
                <a16:creationId xmlns:a16="http://schemas.microsoft.com/office/drawing/2014/main" id="{7B515302-D7A1-EF42-8A10-11DADA85ED08}"/>
              </a:ext>
            </a:extLst>
          </p:cNvPr>
          <p:cNvSpPr txBox="1"/>
          <p:nvPr/>
        </p:nvSpPr>
        <p:spPr>
          <a:xfrm>
            <a:off x="4518169" y="1696030"/>
            <a:ext cx="677286" cy="576118"/>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No.</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11" name="Google Shape;128;p19">
            <a:extLst>
              <a:ext uri="{FF2B5EF4-FFF2-40B4-BE49-F238E27FC236}">
                <a16:creationId xmlns:a16="http://schemas.microsoft.com/office/drawing/2014/main" id="{F710BD93-F5F1-CE47-BFEB-8407E1015A01}"/>
              </a:ext>
            </a:extLst>
          </p:cNvPr>
          <p:cNvSpPr txBox="1"/>
          <p:nvPr/>
        </p:nvSpPr>
        <p:spPr>
          <a:xfrm>
            <a:off x="263046" y="3187645"/>
            <a:ext cx="9764280" cy="598052"/>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Bus A: 5 minutes, Bus B: 5 minutes, Bus C: 7 minutes, Bus D: 6 minutes, Bus E: 5 minutes</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Tree>
    <p:extLst>
      <p:ext uri="{BB962C8B-B14F-4D97-AF65-F5344CB8AC3E}">
        <p14:creationId xmlns:p14="http://schemas.microsoft.com/office/powerpoint/2010/main" val="74678802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childTnLst>
                          </p:cTn>
                        </p:par>
                      </p:childTnLst>
                    </p:cTn>
                  </p:par>
                </p:childTnLst>
              </p:cTn>
              <p:nextCondLst>
                <p:cond evt="onClick" delay="0">
                  <p:tgtEl>
                    <p:spTgt spid="5"/>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Your Turn</a:t>
            </a:r>
          </a:p>
        </p:txBody>
      </p:sp>
      <p:pic>
        <p:nvPicPr>
          <p:cNvPr id="4" name="Picture 3" descr="Table&#10;&#10;Description automatically generated">
            <a:extLst>
              <a:ext uri="{FF2B5EF4-FFF2-40B4-BE49-F238E27FC236}">
                <a16:creationId xmlns:a16="http://schemas.microsoft.com/office/drawing/2014/main" id="{F349D3AA-4005-A048-94CA-953D6E3F2159}"/>
              </a:ext>
            </a:extLst>
          </p:cNvPr>
          <p:cNvPicPr>
            <a:picLocks noChangeAspect="1"/>
          </p:cNvPicPr>
          <p:nvPr/>
        </p:nvPicPr>
        <p:blipFill>
          <a:blip r:embed="rId3"/>
          <a:stretch>
            <a:fillRect/>
          </a:stretch>
        </p:blipFill>
        <p:spPr>
          <a:xfrm>
            <a:off x="263524" y="1077157"/>
            <a:ext cx="6540500" cy="56642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82266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Follow Me</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9"/>
            <a:ext cx="11736887" cy="1165080"/>
          </a:xfrm>
        </p:spPr>
        <p:txBody>
          <a:bodyPr/>
          <a:lstStyle/>
          <a:p>
            <a:r>
              <a:rPr lang="en-GB" dirty="0"/>
              <a:t>Morris thinks each journey from London Waterloo to Wimbledon takes 16 minutes. </a:t>
            </a:r>
          </a:p>
          <a:p>
            <a:r>
              <a:rPr lang="en-GB" b="1" dirty="0"/>
              <a:t>Do you agree? </a:t>
            </a:r>
          </a:p>
        </p:txBody>
      </p:sp>
      <p:sp>
        <p:nvSpPr>
          <p:cNvPr id="5" name="Rounded Rectangle 4">
            <a:extLst>
              <a:ext uri="{FF2B5EF4-FFF2-40B4-BE49-F238E27FC236}">
                <a16:creationId xmlns:a16="http://schemas.microsoft.com/office/drawing/2014/main" id="{BCC3F9C2-59B6-0341-B97C-81C2931D1D1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6" name="TextBox 5">
            <a:extLst>
              <a:ext uri="{FF2B5EF4-FFF2-40B4-BE49-F238E27FC236}">
                <a16:creationId xmlns:a16="http://schemas.microsoft.com/office/drawing/2014/main" id="{BC14F683-E71C-964E-AD7E-09BEA04EEE63}"/>
              </a:ext>
            </a:extLst>
          </p:cNvPr>
          <p:cNvSpPr txBox="1"/>
          <p:nvPr/>
        </p:nvSpPr>
        <p:spPr>
          <a:xfrm>
            <a:off x="263046" y="5135200"/>
            <a:ext cx="10212697" cy="455125"/>
          </a:xfrm>
          <a:prstGeom prst="rect">
            <a:avLst/>
          </a:prstGeom>
          <a:noFill/>
        </p:spPr>
        <p:txBody>
          <a:bodyPr wrap="square" rtlCol="0">
            <a:spAutoFit/>
          </a:bodyPr>
          <a:lstStyle/>
          <a:p>
            <a:pPr>
              <a:lnSpc>
                <a:spcPct val="150000"/>
              </a:lnSpc>
            </a:pPr>
            <a:r>
              <a:rPr lang="en-GB" dirty="0">
                <a:solidFill>
                  <a:srgbClr val="43A047"/>
                </a:solidFill>
                <a:latin typeface="Century Gothic" panose="020B0502020202020204" pitchFamily="34" charset="0"/>
              </a:rPr>
              <a:t>Morris is correct, each journey from London Waterloo to Wimbledon takes 16 minutes. </a:t>
            </a:r>
          </a:p>
        </p:txBody>
      </p:sp>
      <p:graphicFrame>
        <p:nvGraphicFramePr>
          <p:cNvPr id="7" name="Google Shape;146;p21">
            <a:extLst>
              <a:ext uri="{FF2B5EF4-FFF2-40B4-BE49-F238E27FC236}">
                <a16:creationId xmlns:a16="http://schemas.microsoft.com/office/drawing/2014/main" id="{5892C3ED-4C52-CC4C-8F9E-0A6EDC9516FF}"/>
              </a:ext>
            </a:extLst>
          </p:cNvPr>
          <p:cNvGraphicFramePr/>
          <p:nvPr>
            <p:extLst>
              <p:ext uri="{D42A27DB-BD31-4B8C-83A1-F6EECF244321}">
                <p14:modId xmlns:p14="http://schemas.microsoft.com/office/powerpoint/2010/main" val="3701854822"/>
              </p:ext>
            </p:extLst>
          </p:nvPr>
        </p:nvGraphicFramePr>
        <p:xfrm>
          <a:off x="2536825" y="2341419"/>
          <a:ext cx="7118350" cy="2743020"/>
        </p:xfrm>
        <a:graphic>
          <a:graphicData uri="http://schemas.openxmlformats.org/drawingml/2006/table">
            <a:tbl>
              <a:tblPr>
                <a:noFill/>
              </a:tblPr>
              <a:tblGrid>
                <a:gridCol w="2398850">
                  <a:extLst>
                    <a:ext uri="{9D8B030D-6E8A-4147-A177-3AD203B41FA5}">
                      <a16:colId xmlns:a16="http://schemas.microsoft.com/office/drawing/2014/main" val="20000"/>
                    </a:ext>
                  </a:extLst>
                </a:gridCol>
                <a:gridCol w="943900">
                  <a:extLst>
                    <a:ext uri="{9D8B030D-6E8A-4147-A177-3AD203B41FA5}">
                      <a16:colId xmlns:a16="http://schemas.microsoft.com/office/drawing/2014/main" val="20001"/>
                    </a:ext>
                  </a:extLst>
                </a:gridCol>
                <a:gridCol w="943900">
                  <a:extLst>
                    <a:ext uri="{9D8B030D-6E8A-4147-A177-3AD203B41FA5}">
                      <a16:colId xmlns:a16="http://schemas.microsoft.com/office/drawing/2014/main" val="20002"/>
                    </a:ext>
                  </a:extLst>
                </a:gridCol>
                <a:gridCol w="943900">
                  <a:extLst>
                    <a:ext uri="{9D8B030D-6E8A-4147-A177-3AD203B41FA5}">
                      <a16:colId xmlns:a16="http://schemas.microsoft.com/office/drawing/2014/main" val="20003"/>
                    </a:ext>
                  </a:extLst>
                </a:gridCol>
                <a:gridCol w="943900">
                  <a:extLst>
                    <a:ext uri="{9D8B030D-6E8A-4147-A177-3AD203B41FA5}">
                      <a16:colId xmlns:a16="http://schemas.microsoft.com/office/drawing/2014/main" val="20004"/>
                    </a:ext>
                  </a:extLst>
                </a:gridCol>
                <a:gridCol w="943900">
                  <a:extLst>
                    <a:ext uri="{9D8B030D-6E8A-4147-A177-3AD203B41FA5}">
                      <a16:colId xmlns:a16="http://schemas.microsoft.com/office/drawing/2014/main" val="20005"/>
                    </a:ext>
                  </a:extLst>
                </a:gridCol>
              </a:tblGrid>
              <a:tr h="411450">
                <a:tc>
                  <a:txBody>
                    <a:bodyPr/>
                    <a:lstStyle/>
                    <a:p>
                      <a:pPr marL="0" lvl="0" indent="0" algn="ctr" rtl="0">
                        <a:spcBef>
                          <a:spcPts val="0"/>
                        </a:spcBef>
                        <a:spcAft>
                          <a:spcPts val="0"/>
                        </a:spcAft>
                        <a:buNone/>
                      </a:pP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latin typeface="Century Gothic"/>
                          <a:ea typeface="Century Gothic"/>
                          <a:cs typeface="Century Gothic"/>
                          <a:sym typeface="Century Gothic"/>
                        </a:rPr>
                        <a:t>Train A</a:t>
                      </a:r>
                      <a:endParaRPr sz="1800" b="1"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Train B</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Train C</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Train D</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Train E</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1145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London Waterloo</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08:27</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08:50</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09:24</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10:03</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10:33</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1145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Vauxhall</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08:31</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08:54</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09:28</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10:07</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10:37</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1145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Clapham Junction</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08:36</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08:59</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09:33</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10:12</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10:42</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1145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Earlsfield</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08:39</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09:02</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09:36</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10:15</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10:45</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1145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Wimbledon</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08:43</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09:06</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09:40</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10:19</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10:49</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5361556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nextCondLst>
                <p:cond evt="onClick" delay="0">
                  <p:tgtEl>
                    <p:spTgt spid="5"/>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Your Turn</a:t>
            </a:r>
          </a:p>
        </p:txBody>
      </p:sp>
      <p:pic>
        <p:nvPicPr>
          <p:cNvPr id="5" name="Picture 4" descr="Table&#10;&#10;Description automatically generated">
            <a:extLst>
              <a:ext uri="{FF2B5EF4-FFF2-40B4-BE49-F238E27FC236}">
                <a16:creationId xmlns:a16="http://schemas.microsoft.com/office/drawing/2014/main" id="{EE029DB5-3E1F-0D44-9335-6BF7505BB7A1}"/>
              </a:ext>
            </a:extLst>
          </p:cNvPr>
          <p:cNvPicPr>
            <a:picLocks noChangeAspect="1"/>
          </p:cNvPicPr>
          <p:nvPr/>
        </p:nvPicPr>
        <p:blipFill>
          <a:blip r:embed="rId3"/>
          <a:stretch>
            <a:fillRect/>
          </a:stretch>
        </p:blipFill>
        <p:spPr>
          <a:xfrm>
            <a:off x="263525" y="1077157"/>
            <a:ext cx="7521575" cy="560832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54029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Let’s Reflect</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8"/>
            <a:ext cx="5792775" cy="2252661"/>
          </a:xfrm>
        </p:spPr>
        <p:txBody>
          <a:bodyPr/>
          <a:lstStyle/>
          <a:p>
            <a:r>
              <a:rPr lang="en-GB" dirty="0"/>
              <a:t>Two friends want to watch Star Time, Rocket Launch, Home Planet and The News. </a:t>
            </a:r>
          </a:p>
          <a:p>
            <a:r>
              <a:rPr lang="en-GB" b="1" dirty="0"/>
              <a:t>Can they watch everything they want to?</a:t>
            </a:r>
          </a:p>
          <a:p>
            <a:r>
              <a:rPr lang="en-GB" dirty="0"/>
              <a:t>Explain your answer. </a:t>
            </a:r>
          </a:p>
        </p:txBody>
      </p:sp>
      <p:sp>
        <p:nvSpPr>
          <p:cNvPr id="5" name="Rounded Rectangle 4">
            <a:extLst>
              <a:ext uri="{FF2B5EF4-FFF2-40B4-BE49-F238E27FC236}">
                <a16:creationId xmlns:a16="http://schemas.microsoft.com/office/drawing/2014/main" id="{BCC3F9C2-59B6-0341-B97C-81C2931D1D1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7" name="Google Shape;165;p23">
            <a:extLst>
              <a:ext uri="{FF2B5EF4-FFF2-40B4-BE49-F238E27FC236}">
                <a16:creationId xmlns:a16="http://schemas.microsoft.com/office/drawing/2014/main" id="{45C41858-8A4A-FA41-BCBF-1D6EAE243985}"/>
              </a:ext>
            </a:extLst>
          </p:cNvPr>
          <p:cNvSpPr txBox="1"/>
          <p:nvPr/>
        </p:nvSpPr>
        <p:spPr>
          <a:xfrm>
            <a:off x="347950" y="3671455"/>
            <a:ext cx="5636893" cy="2640395"/>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rPr>
              <a:t>Star Time does not clash with any other shows. Rocket Launch and Home Planet overlap by 30 minutes. Home Planet and The News also overlap by 30 minutes. If they did not watch Home Planet, they could watch Star Time, Rocket Launch and The News without clashes. </a:t>
            </a:r>
            <a:endParaRPr kumimoji="0"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endParaRPr>
          </a:p>
        </p:txBody>
      </p:sp>
      <p:graphicFrame>
        <p:nvGraphicFramePr>
          <p:cNvPr id="8" name="Google Shape;166;p23">
            <a:extLst>
              <a:ext uri="{FF2B5EF4-FFF2-40B4-BE49-F238E27FC236}">
                <a16:creationId xmlns:a16="http://schemas.microsoft.com/office/drawing/2014/main" id="{CF04CE8B-DAF2-C94F-86F4-BFA61F9BAF94}"/>
              </a:ext>
            </a:extLst>
          </p:cNvPr>
          <p:cNvGraphicFramePr/>
          <p:nvPr>
            <p:extLst>
              <p:ext uri="{D42A27DB-BD31-4B8C-83A1-F6EECF244321}">
                <p14:modId xmlns:p14="http://schemas.microsoft.com/office/powerpoint/2010/main" val="744802006"/>
              </p:ext>
            </p:extLst>
          </p:nvPr>
        </p:nvGraphicFramePr>
        <p:xfrm>
          <a:off x="6207158" y="1173770"/>
          <a:ext cx="5792775" cy="3845680"/>
        </p:xfrm>
        <a:graphic>
          <a:graphicData uri="http://schemas.openxmlformats.org/drawingml/2006/table">
            <a:tbl>
              <a:tblPr>
                <a:noFill/>
              </a:tblPr>
              <a:tblGrid>
                <a:gridCol w="1271375">
                  <a:extLst>
                    <a:ext uri="{9D8B030D-6E8A-4147-A177-3AD203B41FA5}">
                      <a16:colId xmlns:a16="http://schemas.microsoft.com/office/drawing/2014/main" val="20000"/>
                    </a:ext>
                  </a:extLst>
                </a:gridCol>
                <a:gridCol w="1130350">
                  <a:extLst>
                    <a:ext uri="{9D8B030D-6E8A-4147-A177-3AD203B41FA5}">
                      <a16:colId xmlns:a16="http://schemas.microsoft.com/office/drawing/2014/main" val="20001"/>
                    </a:ext>
                  </a:extLst>
                </a:gridCol>
                <a:gridCol w="1130350">
                  <a:extLst>
                    <a:ext uri="{9D8B030D-6E8A-4147-A177-3AD203B41FA5}">
                      <a16:colId xmlns:a16="http://schemas.microsoft.com/office/drawing/2014/main" val="20002"/>
                    </a:ext>
                  </a:extLst>
                </a:gridCol>
                <a:gridCol w="1130350">
                  <a:extLst>
                    <a:ext uri="{9D8B030D-6E8A-4147-A177-3AD203B41FA5}">
                      <a16:colId xmlns:a16="http://schemas.microsoft.com/office/drawing/2014/main" val="20003"/>
                    </a:ext>
                  </a:extLst>
                </a:gridCol>
                <a:gridCol w="1130350">
                  <a:extLst>
                    <a:ext uri="{9D8B030D-6E8A-4147-A177-3AD203B41FA5}">
                      <a16:colId xmlns:a16="http://schemas.microsoft.com/office/drawing/2014/main" val="20004"/>
                    </a:ext>
                  </a:extLst>
                </a:gridCol>
              </a:tblGrid>
              <a:tr h="595675">
                <a:tc>
                  <a:txBody>
                    <a:bodyPr/>
                    <a:lstStyle/>
                    <a:p>
                      <a:pPr marL="0" lvl="0" indent="0" algn="ctr" rtl="0">
                        <a:spcBef>
                          <a:spcPts val="0"/>
                        </a:spcBef>
                        <a:spcAft>
                          <a:spcPts val="0"/>
                        </a:spcAft>
                        <a:buNone/>
                      </a:pP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1</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2</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3</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4</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84325">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6:00 p.m.</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The Family</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Fix it!</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Star Time</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News Special</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95675">
                <a:tc>
                  <a:txBody>
                    <a:bodyPr/>
                    <a:lstStyle/>
                    <a:p>
                      <a:pPr marL="0" lvl="0" indent="0" algn="ctr" rtl="0">
                        <a:spcBef>
                          <a:spcPts val="0"/>
                        </a:spcBef>
                        <a:spcAft>
                          <a:spcPts val="0"/>
                        </a:spcAft>
                        <a:buNone/>
                      </a:pPr>
                      <a:r>
                        <a:rPr lang="en-GB" sz="1800" b="1">
                          <a:solidFill>
                            <a:schemeClr val="dk1"/>
                          </a:solidFill>
                          <a:latin typeface="Century Gothic"/>
                          <a:ea typeface="Century Gothic"/>
                          <a:cs typeface="Century Gothic"/>
                          <a:sym typeface="Century Gothic"/>
                        </a:rPr>
                        <a:t>6:30 p.m.</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Take Off</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Space Time</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rowSpan="3">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Cook With Me</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95675">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7:00 p.m.</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Rocket Launch</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rowSpan="2">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Space Wars</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3"/>
                  </a:ext>
                </a:extLst>
              </a:tr>
              <a:tr h="595675">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7:30 p.m.</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rowSpan="2">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Home Planet</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684325">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8:00 p.m.</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Earth News</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Moon News</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The News</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31465872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nextCondLst>
                <p:cond evt="onClick" delay="0">
                  <p:tgtEl>
                    <p:spTgt spid="5"/>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7EEC1-B085-D449-BE76-00E35C90ABF0}"/>
              </a:ext>
            </a:extLst>
          </p:cNvPr>
          <p:cNvSpPr>
            <a:spLocks noGrp="1"/>
          </p:cNvSpPr>
          <p:nvPr>
            <p:ph type="title"/>
          </p:nvPr>
        </p:nvSpPr>
        <p:spPr/>
        <p:txBody>
          <a:bodyPr/>
          <a:lstStyle/>
          <a:p>
            <a:pPr>
              <a:lnSpc>
                <a:spcPct val="150000"/>
              </a:lnSpc>
            </a:pPr>
            <a:r>
              <a:rPr lang="en-GB" sz="2400" dirty="0">
                <a:latin typeface="Century Gothic" panose="020B0502020202020204" pitchFamily="34" charset="0"/>
              </a:rPr>
              <a:t>The following slides are based on:</a:t>
            </a:r>
            <a:br>
              <a:rPr lang="en-GB" sz="2400" dirty="0">
                <a:latin typeface="Century Gothic" panose="020B0502020202020204" pitchFamily="34" charset="0"/>
              </a:rPr>
            </a:br>
            <a:r>
              <a:rPr lang="en-GB" sz="2400" dirty="0">
                <a:latin typeface="Century Gothic" panose="020B0502020202020204" pitchFamily="34" charset="0"/>
              </a:rPr>
              <a:t>Simple timetables</a:t>
            </a:r>
            <a:endParaRPr lang="en-GB" sz="2400" b="1" dirty="0">
              <a:latin typeface="Century Gothic" panose="020B0502020202020204" pitchFamily="34" charset="0"/>
            </a:endParaRPr>
          </a:p>
        </p:txBody>
      </p:sp>
    </p:spTree>
    <p:extLst>
      <p:ext uri="{BB962C8B-B14F-4D97-AF65-F5344CB8AC3E}">
        <p14:creationId xmlns:p14="http://schemas.microsoft.com/office/powerpoint/2010/main" val="326973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AF755D-9ACF-C143-A323-0FC01C229A6B}"/>
              </a:ext>
            </a:extLst>
          </p:cNvPr>
          <p:cNvSpPr>
            <a:spLocks noGrp="1"/>
          </p:cNvSpPr>
          <p:nvPr>
            <p:ph sz="quarter" idx="11"/>
          </p:nvPr>
        </p:nvSpPr>
        <p:spPr>
          <a:xfrm>
            <a:off x="263046" y="700645"/>
            <a:ext cx="11736887" cy="2236520"/>
          </a:xfrm>
        </p:spPr>
        <p:txBody>
          <a:bodyPr/>
          <a:lstStyle/>
          <a:p>
            <a:r>
              <a:rPr lang="en-GB" dirty="0"/>
              <a:t>How long is lesson 1?</a:t>
            </a:r>
          </a:p>
          <a:p>
            <a:r>
              <a:rPr lang="en-GB" dirty="0"/>
              <a:t>What lesson is lesson 1 on Wednesday?</a:t>
            </a:r>
          </a:p>
          <a:p>
            <a:r>
              <a:rPr lang="en-GB" dirty="0"/>
              <a:t>How long is lesson 2?</a:t>
            </a:r>
          </a:p>
          <a:p>
            <a:r>
              <a:rPr lang="en-GB" dirty="0"/>
              <a:t>What lesson is Lesson 2 on Tuesday? </a:t>
            </a:r>
          </a:p>
        </p:txBody>
      </p:sp>
      <p:sp>
        <p:nvSpPr>
          <p:cNvPr id="4" name="Rounded Rectangle 3">
            <a:extLst>
              <a:ext uri="{FF2B5EF4-FFF2-40B4-BE49-F238E27FC236}">
                <a16:creationId xmlns:a16="http://schemas.microsoft.com/office/drawing/2014/main" id="{EA34C9F9-1B8A-F549-BD2E-B481B40A23DA}"/>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6" name="Google Shape;182;p25">
            <a:extLst>
              <a:ext uri="{FF2B5EF4-FFF2-40B4-BE49-F238E27FC236}">
                <a16:creationId xmlns:a16="http://schemas.microsoft.com/office/drawing/2014/main" id="{CE9C5CB1-74FF-7545-B548-C8033A556A11}"/>
              </a:ext>
            </a:extLst>
          </p:cNvPr>
          <p:cNvSpPr txBox="1"/>
          <p:nvPr/>
        </p:nvSpPr>
        <p:spPr>
          <a:xfrm>
            <a:off x="2677200" y="637310"/>
            <a:ext cx="1058236" cy="526472"/>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1 hour</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graphicFrame>
        <p:nvGraphicFramePr>
          <p:cNvPr id="7" name="Google Shape;183;p25">
            <a:extLst>
              <a:ext uri="{FF2B5EF4-FFF2-40B4-BE49-F238E27FC236}">
                <a16:creationId xmlns:a16="http://schemas.microsoft.com/office/drawing/2014/main" id="{4DC98725-80F4-3347-BCA7-6F4804307BB5}"/>
              </a:ext>
            </a:extLst>
          </p:cNvPr>
          <p:cNvGraphicFramePr/>
          <p:nvPr>
            <p:extLst>
              <p:ext uri="{D42A27DB-BD31-4B8C-83A1-F6EECF244321}">
                <p14:modId xmlns:p14="http://schemas.microsoft.com/office/powerpoint/2010/main" val="3502506997"/>
              </p:ext>
            </p:extLst>
          </p:nvPr>
        </p:nvGraphicFramePr>
        <p:xfrm>
          <a:off x="987989" y="3429000"/>
          <a:ext cx="10287000" cy="1920150"/>
        </p:xfrm>
        <a:graphic>
          <a:graphicData uri="http://schemas.openxmlformats.org/drawingml/2006/table">
            <a:tbl>
              <a:tblPr>
                <a:noFill/>
              </a:tblPr>
              <a:tblGrid>
                <a:gridCol w="1714500">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gridCol w="1714500">
                  <a:extLst>
                    <a:ext uri="{9D8B030D-6E8A-4147-A177-3AD203B41FA5}">
                      <a16:colId xmlns:a16="http://schemas.microsoft.com/office/drawing/2014/main" val="20002"/>
                    </a:ext>
                  </a:extLst>
                </a:gridCol>
                <a:gridCol w="1714500">
                  <a:extLst>
                    <a:ext uri="{9D8B030D-6E8A-4147-A177-3AD203B41FA5}">
                      <a16:colId xmlns:a16="http://schemas.microsoft.com/office/drawing/2014/main" val="20003"/>
                    </a:ext>
                  </a:extLst>
                </a:gridCol>
                <a:gridCol w="1714500">
                  <a:extLst>
                    <a:ext uri="{9D8B030D-6E8A-4147-A177-3AD203B41FA5}">
                      <a16:colId xmlns:a16="http://schemas.microsoft.com/office/drawing/2014/main" val="20004"/>
                    </a:ext>
                  </a:extLst>
                </a:gridCol>
                <a:gridCol w="1714500">
                  <a:extLst>
                    <a:ext uri="{9D8B030D-6E8A-4147-A177-3AD203B41FA5}">
                      <a16:colId xmlns:a16="http://schemas.microsoft.com/office/drawing/2014/main" val="20005"/>
                    </a:ext>
                  </a:extLst>
                </a:gridCol>
              </a:tblGrid>
              <a:tr h="381000">
                <a:tc>
                  <a:txBody>
                    <a:bodyPr/>
                    <a:lstStyle/>
                    <a:p>
                      <a:pPr marL="0" lvl="0" indent="0" algn="ctr" rtl="0">
                        <a:spcBef>
                          <a:spcPts val="0"/>
                        </a:spcBef>
                        <a:spcAft>
                          <a:spcPts val="0"/>
                        </a:spcAft>
                        <a:buNone/>
                      </a:pP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latin typeface="Century Gothic"/>
                          <a:ea typeface="Century Gothic"/>
                          <a:cs typeface="Century Gothic"/>
                          <a:sym typeface="Century Gothic"/>
                        </a:rPr>
                        <a:t>Monday</a:t>
                      </a:r>
                      <a:endParaRPr sz="1800" b="1"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latin typeface="Century Gothic"/>
                          <a:ea typeface="Century Gothic"/>
                          <a:cs typeface="Century Gothic"/>
                          <a:sym typeface="Century Gothic"/>
                        </a:rPr>
                        <a:t>Tuesday</a:t>
                      </a:r>
                      <a:endParaRPr sz="1800" b="1"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Wednesday</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Thursday</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Friday</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Lesson  1</a:t>
                      </a:r>
                      <a:endParaRPr sz="1800" b="1">
                        <a:latin typeface="Century Gothic"/>
                        <a:ea typeface="Century Gothic"/>
                        <a:cs typeface="Century Gothic"/>
                        <a:sym typeface="Century Gothic"/>
                      </a:endParaRPr>
                    </a:p>
                    <a:p>
                      <a:pPr marL="0" lvl="0" indent="0" algn="ctr" rtl="0">
                        <a:spcBef>
                          <a:spcPts val="0"/>
                        </a:spcBef>
                        <a:spcAft>
                          <a:spcPts val="0"/>
                        </a:spcAft>
                        <a:buNone/>
                      </a:pPr>
                      <a:r>
                        <a:rPr lang="en-GB" sz="1800" b="1">
                          <a:latin typeface="Century Gothic"/>
                          <a:ea typeface="Century Gothic"/>
                          <a:cs typeface="Century Gothic"/>
                          <a:sym typeface="Century Gothic"/>
                        </a:rPr>
                        <a:t>09:00 - 10:00</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Literacy</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Maths</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Literacy</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Lesson 2 </a:t>
                      </a:r>
                      <a:endParaRPr sz="1800" b="1">
                        <a:latin typeface="Century Gothic"/>
                        <a:ea typeface="Century Gothic"/>
                        <a:cs typeface="Century Gothic"/>
                        <a:sym typeface="Century Gothic"/>
                      </a:endParaRPr>
                    </a:p>
                    <a:p>
                      <a:pPr marL="0" lvl="0" indent="0" algn="ctr" rtl="0">
                        <a:spcBef>
                          <a:spcPts val="0"/>
                        </a:spcBef>
                        <a:spcAft>
                          <a:spcPts val="0"/>
                        </a:spcAft>
                        <a:buNone/>
                      </a:pPr>
                      <a:r>
                        <a:rPr lang="en-GB" sz="1800" b="1">
                          <a:latin typeface="Century Gothic"/>
                          <a:ea typeface="Century Gothic"/>
                          <a:cs typeface="Century Gothic"/>
                          <a:sym typeface="Century Gothic"/>
                        </a:rPr>
                        <a:t>10:00 - 10:45</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Reading</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P.S.H.C.E</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Spellings</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R.E.</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Languages</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8" name="Google Shape;182;p25">
            <a:extLst>
              <a:ext uri="{FF2B5EF4-FFF2-40B4-BE49-F238E27FC236}">
                <a16:creationId xmlns:a16="http://schemas.microsoft.com/office/drawing/2014/main" id="{4B7264BB-49BD-9548-819C-172BAD0FDFD3}"/>
              </a:ext>
            </a:extLst>
          </p:cNvPr>
          <p:cNvSpPr txBox="1"/>
          <p:nvPr/>
        </p:nvSpPr>
        <p:spPr>
          <a:xfrm>
            <a:off x="4842789" y="1177637"/>
            <a:ext cx="1059247" cy="623454"/>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Maths</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9" name="Google Shape;182;p25">
            <a:extLst>
              <a:ext uri="{FF2B5EF4-FFF2-40B4-BE49-F238E27FC236}">
                <a16:creationId xmlns:a16="http://schemas.microsoft.com/office/drawing/2014/main" id="{A9411CE5-1371-4F48-BE47-8DF591973CB0}"/>
              </a:ext>
            </a:extLst>
          </p:cNvPr>
          <p:cNvSpPr txBox="1"/>
          <p:nvPr/>
        </p:nvSpPr>
        <p:spPr>
          <a:xfrm>
            <a:off x="2807181" y="1717963"/>
            <a:ext cx="1515437" cy="581891"/>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45 minutes</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10" name="Google Shape;182;p25">
            <a:extLst>
              <a:ext uri="{FF2B5EF4-FFF2-40B4-BE49-F238E27FC236}">
                <a16:creationId xmlns:a16="http://schemas.microsoft.com/office/drawing/2014/main" id="{A3C2737B-70C8-5549-A5E7-0DABE3DF9F5B}"/>
              </a:ext>
            </a:extLst>
          </p:cNvPr>
          <p:cNvSpPr txBox="1"/>
          <p:nvPr/>
        </p:nvSpPr>
        <p:spPr>
          <a:xfrm>
            <a:off x="4322618" y="2286001"/>
            <a:ext cx="1515436" cy="623454"/>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P.S.H.C.E</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Tree>
    <p:extLst>
      <p:ext uri="{BB962C8B-B14F-4D97-AF65-F5344CB8AC3E}">
        <p14:creationId xmlns:p14="http://schemas.microsoft.com/office/powerpoint/2010/main" val="28345515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childTnLst>
                                </p:cTn>
                              </p:par>
                            </p:childTnLst>
                          </p:cTn>
                        </p:par>
                      </p:childTnLst>
                    </p:cTn>
                  </p:par>
                </p:childTnLst>
              </p:cTn>
              <p:nextCondLst>
                <p:cond evt="onClick" delay="0">
                  <p:tgtEl>
                    <p:spTgt spid="4"/>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AF755D-9ACF-C143-A323-0FC01C229A6B}"/>
              </a:ext>
            </a:extLst>
          </p:cNvPr>
          <p:cNvSpPr>
            <a:spLocks noGrp="1"/>
          </p:cNvSpPr>
          <p:nvPr>
            <p:ph sz="quarter" idx="11"/>
          </p:nvPr>
        </p:nvSpPr>
        <p:spPr>
          <a:xfrm>
            <a:off x="263046" y="700644"/>
            <a:ext cx="11736887" cy="2555174"/>
          </a:xfrm>
        </p:spPr>
        <p:txBody>
          <a:bodyPr/>
          <a:lstStyle/>
          <a:p>
            <a:r>
              <a:rPr lang="en-GB" dirty="0"/>
              <a:t>What do the columns show?</a:t>
            </a:r>
          </a:p>
          <a:p>
            <a:r>
              <a:rPr lang="en-GB" dirty="0"/>
              <a:t>What do the rows show?</a:t>
            </a:r>
          </a:p>
          <a:p>
            <a:r>
              <a:rPr lang="en-GB" dirty="0"/>
              <a:t>How long does it take train B to get from London Waterloo to Richmond (London)?</a:t>
            </a:r>
          </a:p>
          <a:p>
            <a:r>
              <a:rPr lang="en-GB" dirty="0"/>
              <a:t>Which train takes the longest to get from London Waterloo to Richmond (London)?</a:t>
            </a:r>
          </a:p>
        </p:txBody>
      </p:sp>
      <p:sp>
        <p:nvSpPr>
          <p:cNvPr id="4" name="Rounded Rectangle 3">
            <a:extLst>
              <a:ext uri="{FF2B5EF4-FFF2-40B4-BE49-F238E27FC236}">
                <a16:creationId xmlns:a16="http://schemas.microsoft.com/office/drawing/2014/main" id="{C8D590E7-D9D4-EE40-B018-A495C0ABE5C1}"/>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6" name="Google Shape;191;p26">
            <a:extLst>
              <a:ext uri="{FF2B5EF4-FFF2-40B4-BE49-F238E27FC236}">
                <a16:creationId xmlns:a16="http://schemas.microsoft.com/office/drawing/2014/main" id="{885AD892-F0C4-B048-9841-389D3AA92046}"/>
              </a:ext>
            </a:extLst>
          </p:cNvPr>
          <p:cNvSpPr txBox="1"/>
          <p:nvPr/>
        </p:nvSpPr>
        <p:spPr>
          <a:xfrm>
            <a:off x="3603768" y="660488"/>
            <a:ext cx="4473432" cy="577273"/>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The columns show the different trains.</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graphicFrame>
        <p:nvGraphicFramePr>
          <p:cNvPr id="7" name="Google Shape;192;p26">
            <a:extLst>
              <a:ext uri="{FF2B5EF4-FFF2-40B4-BE49-F238E27FC236}">
                <a16:creationId xmlns:a16="http://schemas.microsoft.com/office/drawing/2014/main" id="{982F2E59-2812-EF48-976E-D69BE65F4755}"/>
              </a:ext>
            </a:extLst>
          </p:cNvPr>
          <p:cNvGraphicFramePr/>
          <p:nvPr>
            <p:extLst>
              <p:ext uri="{D42A27DB-BD31-4B8C-83A1-F6EECF244321}">
                <p14:modId xmlns:p14="http://schemas.microsoft.com/office/powerpoint/2010/main" val="3740142116"/>
              </p:ext>
            </p:extLst>
          </p:nvPr>
        </p:nvGraphicFramePr>
        <p:xfrm>
          <a:off x="2980600" y="3879274"/>
          <a:ext cx="6230800" cy="1371510"/>
        </p:xfrm>
        <a:graphic>
          <a:graphicData uri="http://schemas.openxmlformats.org/drawingml/2006/table">
            <a:tbl>
              <a:tblPr>
                <a:noFill/>
              </a:tblPr>
              <a:tblGrid>
                <a:gridCol w="2451800">
                  <a:extLst>
                    <a:ext uri="{9D8B030D-6E8A-4147-A177-3AD203B41FA5}">
                      <a16:colId xmlns:a16="http://schemas.microsoft.com/office/drawing/2014/main" val="20000"/>
                    </a:ext>
                  </a:extLst>
                </a:gridCol>
                <a:gridCol w="944750">
                  <a:extLst>
                    <a:ext uri="{9D8B030D-6E8A-4147-A177-3AD203B41FA5}">
                      <a16:colId xmlns:a16="http://schemas.microsoft.com/office/drawing/2014/main" val="20001"/>
                    </a:ext>
                  </a:extLst>
                </a:gridCol>
                <a:gridCol w="944750">
                  <a:extLst>
                    <a:ext uri="{9D8B030D-6E8A-4147-A177-3AD203B41FA5}">
                      <a16:colId xmlns:a16="http://schemas.microsoft.com/office/drawing/2014/main" val="20002"/>
                    </a:ext>
                  </a:extLst>
                </a:gridCol>
                <a:gridCol w="944750">
                  <a:extLst>
                    <a:ext uri="{9D8B030D-6E8A-4147-A177-3AD203B41FA5}">
                      <a16:colId xmlns:a16="http://schemas.microsoft.com/office/drawing/2014/main" val="20003"/>
                    </a:ext>
                  </a:extLst>
                </a:gridCol>
                <a:gridCol w="944750">
                  <a:extLst>
                    <a:ext uri="{9D8B030D-6E8A-4147-A177-3AD203B41FA5}">
                      <a16:colId xmlns:a16="http://schemas.microsoft.com/office/drawing/2014/main" val="20004"/>
                    </a:ext>
                  </a:extLst>
                </a:gridCol>
              </a:tblGrid>
              <a:tr h="411450">
                <a:tc>
                  <a:txBody>
                    <a:bodyPr/>
                    <a:lstStyle/>
                    <a:p>
                      <a:pPr marL="0" lvl="0" indent="0" algn="ctr" rtl="0">
                        <a:spcBef>
                          <a:spcPts val="0"/>
                        </a:spcBef>
                        <a:spcAft>
                          <a:spcPts val="0"/>
                        </a:spcAft>
                        <a:buNone/>
                      </a:pP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latin typeface="Century Gothic"/>
                          <a:ea typeface="Century Gothic"/>
                          <a:cs typeface="Century Gothic"/>
                          <a:sym typeface="Century Gothic"/>
                        </a:rPr>
                        <a:t>Train A</a:t>
                      </a:r>
                      <a:endParaRPr sz="1800" b="1"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latin typeface="Century Gothic"/>
                          <a:ea typeface="Century Gothic"/>
                          <a:cs typeface="Century Gothic"/>
                          <a:sym typeface="Century Gothic"/>
                        </a:rPr>
                        <a:t>Train B</a:t>
                      </a:r>
                      <a:endParaRPr sz="1800" b="1"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Train C</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Train D</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1145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London Waterloo</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17:57</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17:58</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18:01</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18:05</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11450">
                <a:tc>
                  <a:txBody>
                    <a:bodyPr/>
                    <a:lstStyle/>
                    <a:p>
                      <a:pPr marL="0" lvl="0" indent="0" algn="ctr" rtl="0">
                        <a:spcBef>
                          <a:spcPts val="0"/>
                        </a:spcBef>
                        <a:spcAft>
                          <a:spcPts val="0"/>
                        </a:spcAft>
                        <a:buNone/>
                      </a:pPr>
                      <a:r>
                        <a:rPr lang="en-GB" sz="1800" b="1" dirty="0">
                          <a:solidFill>
                            <a:schemeClr val="dk1"/>
                          </a:solidFill>
                          <a:latin typeface="Century Gothic"/>
                          <a:ea typeface="Century Gothic"/>
                          <a:cs typeface="Century Gothic"/>
                          <a:sym typeface="Century Gothic"/>
                        </a:rPr>
                        <a:t>Richmond (London)</a:t>
                      </a:r>
                      <a:endParaRPr sz="1800" b="1"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18:48</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18:17</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18:28</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18:23</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8" name="Google Shape;191;p26">
            <a:extLst>
              <a:ext uri="{FF2B5EF4-FFF2-40B4-BE49-F238E27FC236}">
                <a16:creationId xmlns:a16="http://schemas.microsoft.com/office/drawing/2014/main" id="{58440151-3F99-AF40-87DE-25F4B2896EA5}"/>
              </a:ext>
            </a:extLst>
          </p:cNvPr>
          <p:cNvSpPr txBox="1"/>
          <p:nvPr/>
        </p:nvSpPr>
        <p:spPr>
          <a:xfrm>
            <a:off x="3229696" y="1182341"/>
            <a:ext cx="3420486" cy="577273"/>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The rows show the stations.</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9" name="Google Shape;191;p26">
            <a:extLst>
              <a:ext uri="{FF2B5EF4-FFF2-40B4-BE49-F238E27FC236}">
                <a16:creationId xmlns:a16="http://schemas.microsoft.com/office/drawing/2014/main" id="{E4F9F5A1-97EF-7A4A-B518-4AFC9BBFC957}"/>
              </a:ext>
            </a:extLst>
          </p:cNvPr>
          <p:cNvSpPr txBox="1"/>
          <p:nvPr/>
        </p:nvSpPr>
        <p:spPr>
          <a:xfrm>
            <a:off x="9505806" y="1759614"/>
            <a:ext cx="1633250" cy="604981"/>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19 minutes</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10" name="Google Shape;191;p26">
            <a:extLst>
              <a:ext uri="{FF2B5EF4-FFF2-40B4-BE49-F238E27FC236}">
                <a16:creationId xmlns:a16="http://schemas.microsoft.com/office/drawing/2014/main" id="{D42055C5-962F-154D-93D2-1512742EF565}"/>
              </a:ext>
            </a:extLst>
          </p:cNvPr>
          <p:cNvSpPr txBox="1"/>
          <p:nvPr/>
        </p:nvSpPr>
        <p:spPr>
          <a:xfrm>
            <a:off x="9616640" y="2309177"/>
            <a:ext cx="2383293" cy="604981"/>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Train A (51 minutes)</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Tree>
    <p:extLst>
      <p:ext uri="{BB962C8B-B14F-4D97-AF65-F5344CB8AC3E}">
        <p14:creationId xmlns:p14="http://schemas.microsoft.com/office/powerpoint/2010/main" val="22791734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a:extLst>
              <a:ext uri="{FF2B5EF4-FFF2-40B4-BE49-F238E27FC236}">
                <a16:creationId xmlns:a16="http://schemas.microsoft.com/office/drawing/2014/main" id="{54699864-96C4-3340-8062-98B92FD5CA76}"/>
              </a:ext>
            </a:extLst>
          </p:cNvPr>
          <p:cNvSpPr txBox="1">
            <a:spLocks/>
          </p:cNvSpPr>
          <p:nvPr/>
        </p:nvSpPr>
        <p:spPr>
          <a:xfrm>
            <a:off x="263525" y="676894"/>
            <a:ext cx="11736388" cy="5759531"/>
          </a:xfrm>
          <a:prstGeom prst="rect">
            <a:avLst/>
          </a:prstGeom>
        </p:spPr>
        <p:txBody>
          <a:bodyPr>
            <a:normAutofit/>
          </a:bodyPr>
          <a:lstStyle>
            <a:lvl1pPr marL="0" indent="0" algn="l" defTabSz="914400" rtl="0" eaLnBrk="1" latinLnBrk="0" hangingPunct="1">
              <a:lnSpc>
                <a:spcPct val="115000"/>
              </a:lnSpc>
              <a:spcBef>
                <a:spcPts val="600"/>
              </a:spcBef>
              <a:spcAft>
                <a:spcPts val="0"/>
              </a:spcAft>
              <a:buClr>
                <a:schemeClr val="dk1"/>
              </a:buClr>
              <a:buSzPts val="1800"/>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0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8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4pPr>
            <a:lvl5pPr marL="1828800" indent="0" algn="l" defTabSz="914400" rtl="0" eaLnBrk="1" latinLnBrk="0" hangingPunct="1">
              <a:lnSpc>
                <a:spcPct val="150000"/>
              </a:lnSpc>
              <a:spcBef>
                <a:spcPts val="500"/>
              </a:spcBef>
              <a:buFont typeface="Arial" panose="020B0604020202020204" pitchFamily="34" charset="0"/>
              <a:buNone/>
              <a:defRPr sz="16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0"/>
              </a:spcBef>
            </a:pPr>
            <a:r>
              <a:rPr lang="en-GB" sz="2400" b="1" dirty="0"/>
              <a:t>Summary</a:t>
            </a:r>
          </a:p>
          <a:p>
            <a:pPr>
              <a:lnSpc>
                <a:spcPct val="110000"/>
              </a:lnSpc>
              <a:spcBef>
                <a:spcPts val="0"/>
              </a:spcBef>
            </a:pPr>
            <a:r>
              <a:rPr lang="en-GB" dirty="0"/>
              <a:t>Key Vocabulary</a:t>
            </a:r>
          </a:p>
          <a:p>
            <a:pPr>
              <a:lnSpc>
                <a:spcPct val="110000"/>
              </a:lnSpc>
            </a:pPr>
            <a:r>
              <a:rPr lang="en-GB" dirty="0"/>
              <a:t>Diagnostic Question</a:t>
            </a:r>
          </a:p>
          <a:p>
            <a:pPr>
              <a:lnSpc>
                <a:spcPct val="110000"/>
              </a:lnSpc>
            </a:pPr>
            <a:r>
              <a:rPr lang="en-GB" dirty="0"/>
              <a:t>Learning Objective</a:t>
            </a:r>
          </a:p>
          <a:p>
            <a:pPr>
              <a:lnSpc>
                <a:spcPct val="110000"/>
              </a:lnSpc>
            </a:pPr>
            <a:r>
              <a:rPr lang="en-GB" dirty="0"/>
              <a:t>Starter – Simple timetables</a:t>
            </a:r>
          </a:p>
          <a:p>
            <a:pPr>
              <a:lnSpc>
                <a:spcPct val="110000"/>
              </a:lnSpc>
            </a:pPr>
            <a:r>
              <a:rPr lang="en-GB" dirty="0"/>
              <a:t>Let’s Learn</a:t>
            </a:r>
          </a:p>
          <a:p>
            <a:pPr>
              <a:lnSpc>
                <a:spcPct val="110000"/>
              </a:lnSpc>
            </a:pPr>
            <a:r>
              <a:rPr lang="en-GB" dirty="0"/>
              <a:t>Follow Me – School timetable</a:t>
            </a:r>
          </a:p>
          <a:p>
            <a:pPr>
              <a:lnSpc>
                <a:spcPct val="110000"/>
              </a:lnSpc>
            </a:pPr>
            <a:r>
              <a:rPr lang="en-GB" dirty="0"/>
              <a:t>Your Turn (1) – School timetable questions</a:t>
            </a:r>
          </a:p>
          <a:p>
            <a:pPr>
              <a:lnSpc>
                <a:spcPct val="110000"/>
              </a:lnSpc>
            </a:pPr>
            <a:r>
              <a:rPr lang="en-GB" dirty="0"/>
              <a:t>Follow Me – Bus timetable</a:t>
            </a:r>
          </a:p>
          <a:p>
            <a:pPr>
              <a:lnSpc>
                <a:spcPct val="110000"/>
              </a:lnSpc>
            </a:pPr>
            <a:r>
              <a:rPr lang="en-GB" dirty="0"/>
              <a:t>Your Turn (2) – True or false bus timetable </a:t>
            </a:r>
          </a:p>
          <a:p>
            <a:pPr>
              <a:lnSpc>
                <a:spcPct val="110000"/>
              </a:lnSpc>
            </a:pPr>
            <a:r>
              <a:rPr lang="en-GB" dirty="0"/>
              <a:t>Follow Me – Train timetable, who is correct?</a:t>
            </a:r>
          </a:p>
          <a:p>
            <a:pPr>
              <a:lnSpc>
                <a:spcPct val="110000"/>
              </a:lnSpc>
            </a:pPr>
            <a:r>
              <a:rPr lang="en-GB" dirty="0"/>
              <a:t>Your Turn (3) – Questions about train timetables</a:t>
            </a:r>
          </a:p>
          <a:p>
            <a:pPr>
              <a:lnSpc>
                <a:spcPct val="110000"/>
              </a:lnSpc>
            </a:pPr>
            <a:r>
              <a:rPr lang="en-GB" dirty="0"/>
              <a:t>Let’s Reflect </a:t>
            </a:r>
          </a:p>
          <a:p>
            <a:pPr>
              <a:lnSpc>
                <a:spcPct val="110000"/>
              </a:lnSpc>
            </a:pPr>
            <a:r>
              <a:rPr lang="en-GB" dirty="0"/>
              <a:t>Support Slides – Based on simple timetables</a:t>
            </a:r>
          </a:p>
        </p:txBody>
      </p:sp>
    </p:spTree>
    <p:extLst>
      <p:ext uri="{BB962C8B-B14F-4D97-AF65-F5344CB8AC3E}">
        <p14:creationId xmlns:p14="http://schemas.microsoft.com/office/powerpoint/2010/main" val="3858552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290639-1173-8341-A5A1-6DFD4516CD62}"/>
              </a:ext>
            </a:extLst>
          </p:cNvPr>
          <p:cNvSpPr>
            <a:spLocks noGrp="1"/>
          </p:cNvSpPr>
          <p:nvPr>
            <p:ph sz="quarter" idx="10"/>
          </p:nvPr>
        </p:nvSpPr>
        <p:spPr/>
        <p:txBody>
          <a:bodyPr/>
          <a:lstStyle/>
          <a:p>
            <a:r>
              <a:rPr lang="en-GB" dirty="0"/>
              <a:t>Key Vocabulary</a:t>
            </a:r>
          </a:p>
        </p:txBody>
      </p:sp>
      <p:graphicFrame>
        <p:nvGraphicFramePr>
          <p:cNvPr id="14" name="Table 5">
            <a:extLst>
              <a:ext uri="{FF2B5EF4-FFF2-40B4-BE49-F238E27FC236}">
                <a16:creationId xmlns:a16="http://schemas.microsoft.com/office/drawing/2014/main" id="{5AE47A2B-E553-6046-BB5F-FC0E04DBC71F}"/>
              </a:ext>
            </a:extLst>
          </p:cNvPr>
          <p:cNvGraphicFramePr>
            <a:graphicFrameLocks noGrp="1"/>
          </p:cNvGraphicFramePr>
          <p:nvPr>
            <p:ph sz="quarter" idx="11"/>
            <p:extLst>
              <p:ext uri="{D42A27DB-BD31-4B8C-83A1-F6EECF244321}">
                <p14:modId xmlns:p14="http://schemas.microsoft.com/office/powerpoint/2010/main" val="4014300778"/>
              </p:ext>
            </p:extLst>
          </p:nvPr>
        </p:nvGraphicFramePr>
        <p:xfrm>
          <a:off x="263524" y="1155866"/>
          <a:ext cx="11736388" cy="736600"/>
        </p:xfrm>
        <a:graphic>
          <a:graphicData uri="http://schemas.openxmlformats.org/drawingml/2006/table">
            <a:tbl>
              <a:tblPr firstRow="1" bandRow="1">
                <a:tableStyleId>{5C22544A-7EE6-4342-B048-85BDC9FD1C3A}</a:tableStyleId>
              </a:tblPr>
              <a:tblGrid>
                <a:gridCol w="5868194">
                  <a:extLst>
                    <a:ext uri="{9D8B030D-6E8A-4147-A177-3AD203B41FA5}">
                      <a16:colId xmlns:a16="http://schemas.microsoft.com/office/drawing/2014/main" val="1882064463"/>
                    </a:ext>
                  </a:extLst>
                </a:gridCol>
                <a:gridCol w="5868194">
                  <a:extLst>
                    <a:ext uri="{9D8B030D-6E8A-4147-A177-3AD203B41FA5}">
                      <a16:colId xmlns:a16="http://schemas.microsoft.com/office/drawing/2014/main" val="1322308403"/>
                    </a:ext>
                  </a:extLst>
                </a:gridCol>
              </a:tblGrid>
              <a:tr h="0">
                <a:tc>
                  <a:txBody>
                    <a:bodyPr/>
                    <a:lstStyle/>
                    <a:p>
                      <a:r>
                        <a:rPr lang="en-GB" b="0" dirty="0">
                          <a:solidFill>
                            <a:srgbClr val="222222"/>
                          </a:solidFill>
                          <a:latin typeface="Century Gothic" panose="020B0502020202020204" pitchFamily="34" charset="0"/>
                        </a:rPr>
                        <a:t>timetable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dirty="0">
                          <a:solidFill>
                            <a:srgbClr val="222222"/>
                          </a:solidFill>
                          <a:latin typeface="Century Gothic" panose="020B0502020202020204" pitchFamily="34" charset="0"/>
                        </a:rPr>
                        <a:t>interpret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63743152"/>
                  </a:ext>
                </a:extLst>
              </a:tr>
              <a:tr h="370840">
                <a:tc>
                  <a:txBody>
                    <a:bodyPr/>
                    <a:lstStyle/>
                    <a:p>
                      <a:r>
                        <a:rPr lang="en-GB" dirty="0">
                          <a:solidFill>
                            <a:srgbClr val="222222"/>
                          </a:solidFill>
                          <a:latin typeface="Century Gothic" panose="020B0502020202020204" pitchFamily="34" charset="0"/>
                        </a:rPr>
                        <a:t>24-hour time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rgbClr val="22222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448505"/>
                  </a:ext>
                </a:extLst>
              </a:tr>
            </a:tbl>
          </a:graphicData>
        </a:graphic>
      </p:graphicFrame>
    </p:spTree>
    <p:extLst>
      <p:ext uri="{BB962C8B-B14F-4D97-AF65-F5344CB8AC3E}">
        <p14:creationId xmlns:p14="http://schemas.microsoft.com/office/powerpoint/2010/main" val="26976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D03B70-CC75-0944-B456-4C2C1EAD7A9E}"/>
              </a:ext>
            </a:extLst>
          </p:cNvPr>
          <p:cNvSpPr>
            <a:spLocks noGrp="1"/>
          </p:cNvSpPr>
          <p:nvPr>
            <p:ph sz="quarter" idx="11"/>
          </p:nvPr>
        </p:nvSpPr>
        <p:spPr>
          <a:xfrm>
            <a:off x="263047" y="1293813"/>
            <a:ext cx="6425900" cy="1722519"/>
          </a:xfrm>
        </p:spPr>
        <p:txBody>
          <a:bodyPr/>
          <a:lstStyle/>
          <a:p>
            <a:r>
              <a:rPr lang="en-GB" sz="1800" b="1" dirty="0"/>
              <a:t>How long does Bus B take to get from St. Andrew Square to Lauriston Place?</a:t>
            </a:r>
          </a:p>
        </p:txBody>
      </p:sp>
      <p:sp>
        <p:nvSpPr>
          <p:cNvPr id="4" name="Content Placeholder 3">
            <a:extLst>
              <a:ext uri="{FF2B5EF4-FFF2-40B4-BE49-F238E27FC236}">
                <a16:creationId xmlns:a16="http://schemas.microsoft.com/office/drawing/2014/main" id="{2CE12647-E6A1-D943-961A-B5276A3E25A9}"/>
              </a:ext>
            </a:extLst>
          </p:cNvPr>
          <p:cNvSpPr>
            <a:spLocks noGrp="1"/>
          </p:cNvSpPr>
          <p:nvPr>
            <p:ph sz="quarter" idx="12"/>
          </p:nvPr>
        </p:nvSpPr>
        <p:spPr/>
        <p:txBody>
          <a:bodyPr>
            <a:normAutofit lnSpcReduction="10000"/>
          </a:bodyPr>
          <a:lstStyle/>
          <a:p>
            <a:r>
              <a:rPr lang="en-GB" sz="1800" dirty="0"/>
              <a:t>22 minutes</a:t>
            </a:r>
          </a:p>
        </p:txBody>
      </p:sp>
      <p:sp>
        <p:nvSpPr>
          <p:cNvPr id="5" name="Content Placeholder 4">
            <a:extLst>
              <a:ext uri="{FF2B5EF4-FFF2-40B4-BE49-F238E27FC236}">
                <a16:creationId xmlns:a16="http://schemas.microsoft.com/office/drawing/2014/main" id="{812F4617-8C5F-2741-B7B9-E074AD33A100}"/>
              </a:ext>
            </a:extLst>
          </p:cNvPr>
          <p:cNvSpPr>
            <a:spLocks noGrp="1"/>
          </p:cNvSpPr>
          <p:nvPr>
            <p:ph sz="quarter" idx="13"/>
          </p:nvPr>
        </p:nvSpPr>
        <p:spPr/>
        <p:txBody>
          <a:bodyPr>
            <a:normAutofit lnSpcReduction="10000"/>
          </a:bodyPr>
          <a:lstStyle/>
          <a:p>
            <a:r>
              <a:rPr lang="en-GB" sz="1800" dirty="0"/>
              <a:t>14 minutes</a:t>
            </a:r>
          </a:p>
        </p:txBody>
      </p:sp>
      <p:sp>
        <p:nvSpPr>
          <p:cNvPr id="6" name="Content Placeholder 5">
            <a:extLst>
              <a:ext uri="{FF2B5EF4-FFF2-40B4-BE49-F238E27FC236}">
                <a16:creationId xmlns:a16="http://schemas.microsoft.com/office/drawing/2014/main" id="{43CAB18F-3C6C-7341-8583-31D7CE46B53C}"/>
              </a:ext>
            </a:extLst>
          </p:cNvPr>
          <p:cNvSpPr>
            <a:spLocks noGrp="1"/>
          </p:cNvSpPr>
          <p:nvPr>
            <p:ph sz="quarter" idx="14"/>
          </p:nvPr>
        </p:nvSpPr>
        <p:spPr/>
        <p:txBody>
          <a:bodyPr>
            <a:normAutofit lnSpcReduction="10000"/>
          </a:bodyPr>
          <a:lstStyle/>
          <a:p>
            <a:r>
              <a:rPr lang="en-GB" sz="1800" dirty="0"/>
              <a:t>5 minutes</a:t>
            </a:r>
          </a:p>
        </p:txBody>
      </p:sp>
      <p:sp>
        <p:nvSpPr>
          <p:cNvPr id="7" name="Content Placeholder 6">
            <a:extLst>
              <a:ext uri="{FF2B5EF4-FFF2-40B4-BE49-F238E27FC236}">
                <a16:creationId xmlns:a16="http://schemas.microsoft.com/office/drawing/2014/main" id="{8CA56D4D-EA3D-3048-80C0-17BA4ADC8E28}"/>
              </a:ext>
            </a:extLst>
          </p:cNvPr>
          <p:cNvSpPr>
            <a:spLocks noGrp="1"/>
          </p:cNvSpPr>
          <p:nvPr>
            <p:ph sz="quarter" idx="15"/>
          </p:nvPr>
        </p:nvSpPr>
        <p:spPr/>
        <p:txBody>
          <a:bodyPr>
            <a:normAutofit lnSpcReduction="10000"/>
          </a:bodyPr>
          <a:lstStyle/>
          <a:p>
            <a:r>
              <a:rPr lang="en-GB" sz="1800" dirty="0"/>
              <a:t>24 minutes</a:t>
            </a:r>
          </a:p>
        </p:txBody>
      </p:sp>
      <p:graphicFrame>
        <p:nvGraphicFramePr>
          <p:cNvPr id="8" name="Google Shape;78;p13">
            <a:extLst>
              <a:ext uri="{FF2B5EF4-FFF2-40B4-BE49-F238E27FC236}">
                <a16:creationId xmlns:a16="http://schemas.microsoft.com/office/drawing/2014/main" id="{3716C40E-3CE3-8E48-80C5-8EFE766C6D38}"/>
              </a:ext>
            </a:extLst>
          </p:cNvPr>
          <p:cNvGraphicFramePr/>
          <p:nvPr>
            <p:extLst>
              <p:ext uri="{D42A27DB-BD31-4B8C-83A1-F6EECF244321}">
                <p14:modId xmlns:p14="http://schemas.microsoft.com/office/powerpoint/2010/main" val="1702720567"/>
              </p:ext>
            </p:extLst>
          </p:nvPr>
        </p:nvGraphicFramePr>
        <p:xfrm>
          <a:off x="6990450" y="805738"/>
          <a:ext cx="4885300" cy="2285850"/>
        </p:xfrm>
        <a:graphic>
          <a:graphicData uri="http://schemas.openxmlformats.org/drawingml/2006/table">
            <a:tbl>
              <a:tblPr>
                <a:noFill/>
              </a:tblPr>
              <a:tblGrid>
                <a:gridCol w="2240500">
                  <a:extLst>
                    <a:ext uri="{9D8B030D-6E8A-4147-A177-3AD203B41FA5}">
                      <a16:colId xmlns:a16="http://schemas.microsoft.com/office/drawing/2014/main" val="20000"/>
                    </a:ext>
                  </a:extLst>
                </a:gridCol>
                <a:gridCol w="881600">
                  <a:extLst>
                    <a:ext uri="{9D8B030D-6E8A-4147-A177-3AD203B41FA5}">
                      <a16:colId xmlns:a16="http://schemas.microsoft.com/office/drawing/2014/main" val="20001"/>
                    </a:ext>
                  </a:extLst>
                </a:gridCol>
                <a:gridCol w="881600">
                  <a:extLst>
                    <a:ext uri="{9D8B030D-6E8A-4147-A177-3AD203B41FA5}">
                      <a16:colId xmlns:a16="http://schemas.microsoft.com/office/drawing/2014/main" val="20002"/>
                    </a:ext>
                  </a:extLst>
                </a:gridCol>
                <a:gridCol w="881600">
                  <a:extLst>
                    <a:ext uri="{9D8B030D-6E8A-4147-A177-3AD203B41FA5}">
                      <a16:colId xmlns:a16="http://schemas.microsoft.com/office/drawing/2014/main" val="20003"/>
                    </a:ext>
                  </a:extLst>
                </a:gridCol>
              </a:tblGrid>
              <a:tr h="411450">
                <a:tc>
                  <a:txBody>
                    <a:bodyPr/>
                    <a:lstStyle/>
                    <a:p>
                      <a:pPr marL="0" lvl="0" indent="0" algn="ctr" rtl="0">
                        <a:spcBef>
                          <a:spcPts val="0"/>
                        </a:spcBef>
                        <a:spcAft>
                          <a:spcPts val="0"/>
                        </a:spcAft>
                        <a:buNone/>
                      </a:pP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latin typeface="Century Gothic"/>
                          <a:ea typeface="Century Gothic"/>
                          <a:cs typeface="Century Gothic"/>
                          <a:sym typeface="Century Gothic"/>
                        </a:rPr>
                        <a:t>Bus A</a:t>
                      </a:r>
                      <a:endParaRPr sz="1800" b="1"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Bus B</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Bus C</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11450">
                <a:tc>
                  <a:txBody>
                    <a:bodyPr/>
                    <a:lstStyle/>
                    <a:p>
                      <a:pPr marL="0" lvl="0" indent="0" algn="ctr" rtl="0">
                        <a:spcBef>
                          <a:spcPts val="0"/>
                        </a:spcBef>
                        <a:spcAft>
                          <a:spcPts val="0"/>
                        </a:spcAft>
                        <a:buNone/>
                      </a:pPr>
                      <a:r>
                        <a:rPr lang="en-GB" sz="1800" b="1">
                          <a:solidFill>
                            <a:schemeClr val="dk1"/>
                          </a:solidFill>
                          <a:latin typeface="Century Gothic"/>
                          <a:ea typeface="Century Gothic"/>
                          <a:cs typeface="Century Gothic"/>
                          <a:sym typeface="Century Gothic"/>
                        </a:rPr>
                        <a:t>St. Andrew Square</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08:55</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solidFill>
                            <a:schemeClr val="dk1"/>
                          </a:solidFill>
                          <a:latin typeface="Century Gothic"/>
                          <a:ea typeface="Century Gothic"/>
                          <a:cs typeface="Century Gothic"/>
                          <a:sym typeface="Century Gothic"/>
                        </a:rPr>
                        <a:t>09:10</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solidFill>
                            <a:schemeClr val="dk1"/>
                          </a:solidFill>
                          <a:latin typeface="Century Gothic"/>
                          <a:ea typeface="Century Gothic"/>
                          <a:cs typeface="Century Gothic"/>
                          <a:sym typeface="Century Gothic"/>
                        </a:rPr>
                        <a:t>09:20</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11450">
                <a:tc>
                  <a:txBody>
                    <a:bodyPr/>
                    <a:lstStyle/>
                    <a:p>
                      <a:pPr marL="0" lvl="0" indent="0" algn="ctr" rtl="0">
                        <a:spcBef>
                          <a:spcPts val="0"/>
                        </a:spcBef>
                        <a:spcAft>
                          <a:spcPts val="0"/>
                        </a:spcAft>
                        <a:buNone/>
                      </a:pPr>
                      <a:r>
                        <a:rPr lang="en-GB" sz="1800" b="1">
                          <a:solidFill>
                            <a:schemeClr val="dk1"/>
                          </a:solidFill>
                          <a:latin typeface="Century Gothic"/>
                          <a:ea typeface="Century Gothic"/>
                          <a:cs typeface="Century Gothic"/>
                          <a:sym typeface="Century Gothic"/>
                        </a:rPr>
                        <a:t>Lothian Road</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09:00</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09:15</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09:27</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11450">
                <a:tc>
                  <a:txBody>
                    <a:bodyPr/>
                    <a:lstStyle/>
                    <a:p>
                      <a:pPr marL="0" lvl="0" indent="0" algn="ctr" rtl="0">
                        <a:spcBef>
                          <a:spcPts val="0"/>
                        </a:spcBef>
                        <a:spcAft>
                          <a:spcPts val="0"/>
                        </a:spcAft>
                        <a:buNone/>
                      </a:pPr>
                      <a:r>
                        <a:rPr lang="en-GB" sz="1800" b="1">
                          <a:solidFill>
                            <a:schemeClr val="dk1"/>
                          </a:solidFill>
                          <a:latin typeface="Century Gothic"/>
                          <a:ea typeface="Century Gothic"/>
                          <a:cs typeface="Century Gothic"/>
                          <a:sym typeface="Century Gothic"/>
                        </a:rPr>
                        <a:t>Grassmarket</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09:03</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09:33</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11450">
                <a:tc>
                  <a:txBody>
                    <a:bodyPr/>
                    <a:lstStyle/>
                    <a:p>
                      <a:pPr marL="0" lvl="0" indent="0" algn="ctr" rtl="0">
                        <a:spcBef>
                          <a:spcPts val="0"/>
                        </a:spcBef>
                        <a:spcAft>
                          <a:spcPts val="0"/>
                        </a:spcAft>
                        <a:buNone/>
                      </a:pPr>
                      <a:r>
                        <a:rPr lang="en-GB" sz="1800" b="1">
                          <a:solidFill>
                            <a:schemeClr val="dk1"/>
                          </a:solidFill>
                          <a:latin typeface="Century Gothic"/>
                          <a:ea typeface="Century Gothic"/>
                          <a:cs typeface="Century Gothic"/>
                          <a:sym typeface="Century Gothic"/>
                        </a:rPr>
                        <a:t>Lauriston Place</a:t>
                      </a:r>
                      <a:endParaRPr sz="1800" b="1">
                        <a:solidFill>
                          <a:schemeClr val="dk1"/>
                        </a:solidFill>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09:09</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09:24</a:t>
                      </a:r>
                      <a:endParaRPr sz="180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09:42</a:t>
                      </a: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53051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D95D9-F427-CA44-8BD2-7441CD1C791F}"/>
              </a:ext>
            </a:extLst>
          </p:cNvPr>
          <p:cNvSpPr>
            <a:spLocks noGrp="1"/>
          </p:cNvSpPr>
          <p:nvPr>
            <p:ph type="title"/>
          </p:nvPr>
        </p:nvSpPr>
        <p:spPr/>
        <p:txBody>
          <a:bodyPr/>
          <a:lstStyle/>
          <a:p>
            <a:r>
              <a:rPr lang="en-GB" sz="2800" dirty="0"/>
              <a:t>To read and interpret timetables</a:t>
            </a:r>
            <a:endParaRPr lang="en-GB" dirty="0">
              <a:latin typeface="Century Gothic" panose="020B0502020202020204" pitchFamily="34" charset="0"/>
            </a:endParaRPr>
          </a:p>
        </p:txBody>
      </p:sp>
    </p:spTree>
    <p:extLst>
      <p:ext uri="{BB962C8B-B14F-4D97-AF65-F5344CB8AC3E}">
        <p14:creationId xmlns:p14="http://schemas.microsoft.com/office/powerpoint/2010/main" val="3292392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Starter</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8"/>
            <a:ext cx="11736887" cy="1275917"/>
          </a:xfrm>
        </p:spPr>
        <p:txBody>
          <a:bodyPr/>
          <a:lstStyle/>
          <a:p>
            <a:r>
              <a:rPr lang="en-GB" b="1" dirty="0"/>
              <a:t>What does this timetable show?</a:t>
            </a:r>
          </a:p>
          <a:p>
            <a:r>
              <a:rPr lang="en-GB" b="1" dirty="0"/>
              <a:t>What information can you find from this timetable?</a:t>
            </a:r>
          </a:p>
        </p:txBody>
      </p:sp>
      <p:sp>
        <p:nvSpPr>
          <p:cNvPr id="5" name="Rounded Rectangle 4">
            <a:extLst>
              <a:ext uri="{FF2B5EF4-FFF2-40B4-BE49-F238E27FC236}">
                <a16:creationId xmlns:a16="http://schemas.microsoft.com/office/drawing/2014/main" id="{C80AE0C5-7E69-6748-BBD2-9F443BE3B76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graphicFrame>
        <p:nvGraphicFramePr>
          <p:cNvPr id="6" name="Google Shape;95;p15">
            <a:extLst>
              <a:ext uri="{FF2B5EF4-FFF2-40B4-BE49-F238E27FC236}">
                <a16:creationId xmlns:a16="http://schemas.microsoft.com/office/drawing/2014/main" id="{A23DC1C6-A29D-0849-AF11-A138AE1F8507}"/>
              </a:ext>
            </a:extLst>
          </p:cNvPr>
          <p:cNvGraphicFramePr/>
          <p:nvPr>
            <p:extLst>
              <p:ext uri="{D42A27DB-BD31-4B8C-83A1-F6EECF244321}">
                <p14:modId xmlns:p14="http://schemas.microsoft.com/office/powerpoint/2010/main" val="1712471347"/>
              </p:ext>
            </p:extLst>
          </p:nvPr>
        </p:nvGraphicFramePr>
        <p:xfrm>
          <a:off x="952500" y="2582812"/>
          <a:ext cx="10287000" cy="1188660"/>
        </p:xfrm>
        <a:graphic>
          <a:graphicData uri="http://schemas.openxmlformats.org/drawingml/2006/table">
            <a:tbl>
              <a:tblPr>
                <a:noFill/>
              </a:tblPr>
              <a:tblGrid>
                <a:gridCol w="1714500">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gridCol w="1714500">
                  <a:extLst>
                    <a:ext uri="{9D8B030D-6E8A-4147-A177-3AD203B41FA5}">
                      <a16:colId xmlns:a16="http://schemas.microsoft.com/office/drawing/2014/main" val="20002"/>
                    </a:ext>
                  </a:extLst>
                </a:gridCol>
                <a:gridCol w="1714500">
                  <a:extLst>
                    <a:ext uri="{9D8B030D-6E8A-4147-A177-3AD203B41FA5}">
                      <a16:colId xmlns:a16="http://schemas.microsoft.com/office/drawing/2014/main" val="20003"/>
                    </a:ext>
                  </a:extLst>
                </a:gridCol>
                <a:gridCol w="1714500">
                  <a:extLst>
                    <a:ext uri="{9D8B030D-6E8A-4147-A177-3AD203B41FA5}">
                      <a16:colId xmlns:a16="http://schemas.microsoft.com/office/drawing/2014/main" val="20004"/>
                    </a:ext>
                  </a:extLst>
                </a:gridCol>
                <a:gridCol w="1714500">
                  <a:extLst>
                    <a:ext uri="{9D8B030D-6E8A-4147-A177-3AD203B41FA5}">
                      <a16:colId xmlns:a16="http://schemas.microsoft.com/office/drawing/2014/main" val="20005"/>
                    </a:ext>
                  </a:extLst>
                </a:gridCol>
              </a:tblGrid>
              <a:tr h="381000">
                <a:tc>
                  <a:txBody>
                    <a:bodyPr/>
                    <a:lstStyle/>
                    <a:p>
                      <a:pPr marL="0" lvl="0" indent="0" algn="ctr" rtl="0">
                        <a:spcBef>
                          <a:spcPts val="0"/>
                        </a:spcBef>
                        <a:spcAft>
                          <a:spcPts val="0"/>
                        </a:spcAft>
                        <a:buNone/>
                      </a:pPr>
                      <a:endParaRPr sz="1800"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latin typeface="Century Gothic"/>
                          <a:ea typeface="Century Gothic"/>
                          <a:cs typeface="Century Gothic"/>
                          <a:sym typeface="Century Gothic"/>
                        </a:rPr>
                        <a:t>Monday</a:t>
                      </a:r>
                      <a:endParaRPr sz="1800" b="1"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dirty="0">
                          <a:latin typeface="Century Gothic"/>
                          <a:ea typeface="Century Gothic"/>
                          <a:cs typeface="Century Gothic"/>
                          <a:sym typeface="Century Gothic"/>
                        </a:rPr>
                        <a:t>Tuesday</a:t>
                      </a:r>
                      <a:endParaRPr sz="1800" b="1" dirty="0">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Wednesday</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Thursday</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Friday</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Flight C Departure </a:t>
                      </a:r>
                      <a:endParaRPr sz="1800" b="1">
                        <a:latin typeface="Century Gothic"/>
                        <a:ea typeface="Century Gothic"/>
                        <a:cs typeface="Century Gothic"/>
                        <a:sym typeface="Century Gothic"/>
                      </a:endParaRPr>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13:00</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12:40</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14:55</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13:30</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13:15</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7" name="Google Shape;93;p15">
            <a:extLst>
              <a:ext uri="{FF2B5EF4-FFF2-40B4-BE49-F238E27FC236}">
                <a16:creationId xmlns:a16="http://schemas.microsoft.com/office/drawing/2014/main" id="{8454BB00-8323-E84B-AA11-9283E6B533E8}"/>
              </a:ext>
            </a:extLst>
          </p:cNvPr>
          <p:cNvSpPr txBox="1"/>
          <p:nvPr/>
        </p:nvSpPr>
        <p:spPr>
          <a:xfrm>
            <a:off x="263046" y="4246582"/>
            <a:ext cx="11532000" cy="1892609"/>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This timetable shows the times flight C departs each day of the week.</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There are lots of answers to the second question. </a:t>
            </a:r>
            <a:b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b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For example: On Monday the flight departs at 1 p.m.. On Wednesday flight C departs at 14:55 (2:55 p.m.). On Tuesday flight C departs 20 minutes earlier than on Monday. </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Tree>
    <p:extLst>
      <p:ext uri="{BB962C8B-B14F-4D97-AF65-F5344CB8AC3E}">
        <p14:creationId xmlns:p14="http://schemas.microsoft.com/office/powerpoint/2010/main" val="195754285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nextCondLst>
                <p:cond evt="onClick" delay="0">
                  <p:tgtEl>
                    <p:spTgt spid="5"/>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Let’s Learn</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8"/>
            <a:ext cx="11736887" cy="514599"/>
          </a:xfrm>
        </p:spPr>
        <p:txBody>
          <a:bodyPr/>
          <a:lstStyle/>
          <a:p>
            <a:r>
              <a:rPr lang="en-GB" b="1" dirty="0"/>
              <a:t>What does this timetable show?</a:t>
            </a:r>
          </a:p>
        </p:txBody>
      </p:sp>
      <p:graphicFrame>
        <p:nvGraphicFramePr>
          <p:cNvPr id="7" name="Google Shape;102;p16">
            <a:extLst>
              <a:ext uri="{FF2B5EF4-FFF2-40B4-BE49-F238E27FC236}">
                <a16:creationId xmlns:a16="http://schemas.microsoft.com/office/drawing/2014/main" id="{595858A3-9363-9C41-BDD7-B8A06CAE0365}"/>
              </a:ext>
            </a:extLst>
          </p:cNvPr>
          <p:cNvGraphicFramePr/>
          <p:nvPr>
            <p:extLst>
              <p:ext uri="{D42A27DB-BD31-4B8C-83A1-F6EECF244321}">
                <p14:modId xmlns:p14="http://schemas.microsoft.com/office/powerpoint/2010/main" val="1160691963"/>
              </p:ext>
            </p:extLst>
          </p:nvPr>
        </p:nvGraphicFramePr>
        <p:xfrm>
          <a:off x="952500" y="1978682"/>
          <a:ext cx="10287000" cy="2285850"/>
        </p:xfrm>
        <a:graphic>
          <a:graphicData uri="http://schemas.openxmlformats.org/drawingml/2006/table">
            <a:tbl>
              <a:tblPr>
                <a:noFill/>
              </a:tblPr>
              <a:tblGrid>
                <a:gridCol w="1714500">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gridCol w="1714500">
                  <a:extLst>
                    <a:ext uri="{9D8B030D-6E8A-4147-A177-3AD203B41FA5}">
                      <a16:colId xmlns:a16="http://schemas.microsoft.com/office/drawing/2014/main" val="20002"/>
                    </a:ext>
                  </a:extLst>
                </a:gridCol>
                <a:gridCol w="1714500">
                  <a:extLst>
                    <a:ext uri="{9D8B030D-6E8A-4147-A177-3AD203B41FA5}">
                      <a16:colId xmlns:a16="http://schemas.microsoft.com/office/drawing/2014/main" val="20003"/>
                    </a:ext>
                  </a:extLst>
                </a:gridCol>
                <a:gridCol w="1714500">
                  <a:extLst>
                    <a:ext uri="{9D8B030D-6E8A-4147-A177-3AD203B41FA5}">
                      <a16:colId xmlns:a16="http://schemas.microsoft.com/office/drawing/2014/main" val="20004"/>
                    </a:ext>
                  </a:extLst>
                </a:gridCol>
                <a:gridCol w="1714500">
                  <a:extLst>
                    <a:ext uri="{9D8B030D-6E8A-4147-A177-3AD203B41FA5}">
                      <a16:colId xmlns:a16="http://schemas.microsoft.com/office/drawing/2014/main" val="20005"/>
                    </a:ext>
                  </a:extLst>
                </a:gridCol>
              </a:tblGrid>
              <a:tr h="381000">
                <a:tc>
                  <a:txBody>
                    <a:bodyPr/>
                    <a:lstStyle/>
                    <a:p>
                      <a:pPr marL="0" lvl="0" indent="0" algn="ctr" rtl="0">
                        <a:spcBef>
                          <a:spcPts val="0"/>
                        </a:spcBef>
                        <a:spcAft>
                          <a:spcPts val="0"/>
                        </a:spcAft>
                        <a:buNone/>
                      </a:pP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Monday</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b="1" dirty="0">
                          <a:latin typeface="Century Gothic"/>
                          <a:ea typeface="Century Gothic"/>
                          <a:cs typeface="Century Gothic"/>
                          <a:sym typeface="Century Gothic"/>
                        </a:rPr>
                        <a:t>Tuesday</a:t>
                      </a:r>
                      <a:endParaRPr sz="1800" b="1" dirty="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Wednesday</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Thursday</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Friday</a:t>
                      </a:r>
                      <a:endParaRPr sz="1800" b="1">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08:40 - 9:00</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 task</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Reading</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Literacy task</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 task</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Reading</a:t>
                      </a:r>
                      <a:endParaRPr sz="1800">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9:00 - 9:45</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Literacy</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Literacy</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a:t>
                      </a:r>
                      <a:endParaRPr sz="1800">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9:45 - 10:45</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Literacy</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Literacy</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Literacy</a:t>
                      </a:r>
                      <a:endParaRPr sz="1800">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10:45 - 11:00 </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Break</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Break</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Break</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Break</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Break</a:t>
                      </a:r>
                      <a:endParaRPr sz="1800" dirty="0">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65964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Follow Me</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9"/>
            <a:ext cx="11736887" cy="2827626"/>
          </a:xfrm>
        </p:spPr>
        <p:txBody>
          <a:bodyPr/>
          <a:lstStyle/>
          <a:p>
            <a:r>
              <a:rPr lang="en-GB" dirty="0"/>
              <a:t>What time does maths start on Tuesday?</a:t>
            </a:r>
          </a:p>
          <a:p>
            <a:r>
              <a:rPr lang="en-GB" dirty="0"/>
              <a:t>What time does literacy end on Friday?</a:t>
            </a:r>
          </a:p>
          <a:p>
            <a:r>
              <a:rPr lang="en-GB" dirty="0"/>
              <a:t>How long is the morning task on Thursday?</a:t>
            </a:r>
          </a:p>
          <a:p>
            <a:r>
              <a:rPr lang="en-GB" dirty="0"/>
              <a:t>How long is break time?</a:t>
            </a:r>
          </a:p>
          <a:p>
            <a:r>
              <a:rPr lang="en-GB" dirty="0"/>
              <a:t>How long is Maths on Wednesday? </a:t>
            </a:r>
          </a:p>
        </p:txBody>
      </p:sp>
      <p:sp>
        <p:nvSpPr>
          <p:cNvPr id="5" name="Rounded Rectangle 4">
            <a:extLst>
              <a:ext uri="{FF2B5EF4-FFF2-40B4-BE49-F238E27FC236}">
                <a16:creationId xmlns:a16="http://schemas.microsoft.com/office/drawing/2014/main" id="{BCC3F9C2-59B6-0341-B97C-81C2931D1D1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7" name="Google Shape;111;p17">
            <a:extLst>
              <a:ext uri="{FF2B5EF4-FFF2-40B4-BE49-F238E27FC236}">
                <a16:creationId xmlns:a16="http://schemas.microsoft.com/office/drawing/2014/main" id="{BE17DD6C-1122-7B4D-9375-EABBC58D2F70}"/>
              </a:ext>
            </a:extLst>
          </p:cNvPr>
          <p:cNvSpPr txBox="1"/>
          <p:nvPr/>
        </p:nvSpPr>
        <p:spPr>
          <a:xfrm>
            <a:off x="5493328" y="1006683"/>
            <a:ext cx="1766455" cy="273634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20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rPr>
              <a:t>9:45</a:t>
            </a:r>
            <a:endParaRPr kumimoji="0"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endParaRPr>
          </a:p>
          <a:p>
            <a:pPr marL="0" marR="0" lvl="0" indent="0" algn="l" defTabSz="914400" rtl="0" eaLnBrk="1" fontAlgn="auto" latinLnBrk="0" hangingPunct="1">
              <a:lnSpc>
                <a:spcPct val="20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rPr>
              <a:t>10:45</a:t>
            </a:r>
            <a:endParaRPr kumimoji="0"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endParaRPr>
          </a:p>
          <a:p>
            <a:pPr marL="0" marR="0" lvl="0" indent="0" algn="l" defTabSz="914400" rtl="0" eaLnBrk="1" fontAlgn="auto" latinLnBrk="0" hangingPunct="1">
              <a:lnSpc>
                <a:spcPct val="20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rPr>
              <a:t>20 minutes</a:t>
            </a:r>
            <a:endParaRPr kumimoji="0"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endParaRPr>
          </a:p>
          <a:p>
            <a:pPr marL="0" marR="0" lvl="0" indent="0" algn="l" defTabSz="914400" rtl="0" eaLnBrk="1" fontAlgn="auto" latinLnBrk="0" hangingPunct="1">
              <a:lnSpc>
                <a:spcPct val="20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rPr>
              <a:t>15 minutes</a:t>
            </a:r>
            <a:endParaRPr kumimoji="0"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endParaRPr>
          </a:p>
          <a:p>
            <a:pPr marL="0" marR="0" lvl="0" indent="0" algn="l" defTabSz="914400" rtl="0" eaLnBrk="1" fontAlgn="auto" latinLnBrk="0" hangingPunct="1">
              <a:lnSpc>
                <a:spcPct val="20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rPr>
              <a:t>45 minutes</a:t>
            </a:r>
            <a:endParaRPr kumimoji="0"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endParaRPr>
          </a:p>
        </p:txBody>
      </p:sp>
      <p:graphicFrame>
        <p:nvGraphicFramePr>
          <p:cNvPr id="8" name="Google Shape;112;p17">
            <a:extLst>
              <a:ext uri="{FF2B5EF4-FFF2-40B4-BE49-F238E27FC236}">
                <a16:creationId xmlns:a16="http://schemas.microsoft.com/office/drawing/2014/main" id="{A593FD9E-8506-9649-9728-763947751614}"/>
              </a:ext>
            </a:extLst>
          </p:cNvPr>
          <p:cNvGraphicFramePr/>
          <p:nvPr>
            <p:extLst>
              <p:ext uri="{D42A27DB-BD31-4B8C-83A1-F6EECF244321}">
                <p14:modId xmlns:p14="http://schemas.microsoft.com/office/powerpoint/2010/main" val="2193416855"/>
              </p:ext>
            </p:extLst>
          </p:nvPr>
        </p:nvGraphicFramePr>
        <p:xfrm>
          <a:off x="952500" y="3871283"/>
          <a:ext cx="10287000" cy="2285850"/>
        </p:xfrm>
        <a:graphic>
          <a:graphicData uri="http://schemas.openxmlformats.org/drawingml/2006/table">
            <a:tbl>
              <a:tblPr>
                <a:noFill/>
              </a:tblPr>
              <a:tblGrid>
                <a:gridCol w="1714500">
                  <a:extLst>
                    <a:ext uri="{9D8B030D-6E8A-4147-A177-3AD203B41FA5}">
                      <a16:colId xmlns:a16="http://schemas.microsoft.com/office/drawing/2014/main" val="20000"/>
                    </a:ext>
                  </a:extLst>
                </a:gridCol>
                <a:gridCol w="1714500">
                  <a:extLst>
                    <a:ext uri="{9D8B030D-6E8A-4147-A177-3AD203B41FA5}">
                      <a16:colId xmlns:a16="http://schemas.microsoft.com/office/drawing/2014/main" val="20001"/>
                    </a:ext>
                  </a:extLst>
                </a:gridCol>
                <a:gridCol w="1714500">
                  <a:extLst>
                    <a:ext uri="{9D8B030D-6E8A-4147-A177-3AD203B41FA5}">
                      <a16:colId xmlns:a16="http://schemas.microsoft.com/office/drawing/2014/main" val="20002"/>
                    </a:ext>
                  </a:extLst>
                </a:gridCol>
                <a:gridCol w="1714500">
                  <a:extLst>
                    <a:ext uri="{9D8B030D-6E8A-4147-A177-3AD203B41FA5}">
                      <a16:colId xmlns:a16="http://schemas.microsoft.com/office/drawing/2014/main" val="20003"/>
                    </a:ext>
                  </a:extLst>
                </a:gridCol>
                <a:gridCol w="1714500">
                  <a:extLst>
                    <a:ext uri="{9D8B030D-6E8A-4147-A177-3AD203B41FA5}">
                      <a16:colId xmlns:a16="http://schemas.microsoft.com/office/drawing/2014/main" val="20004"/>
                    </a:ext>
                  </a:extLst>
                </a:gridCol>
                <a:gridCol w="1714500">
                  <a:extLst>
                    <a:ext uri="{9D8B030D-6E8A-4147-A177-3AD203B41FA5}">
                      <a16:colId xmlns:a16="http://schemas.microsoft.com/office/drawing/2014/main" val="20005"/>
                    </a:ext>
                  </a:extLst>
                </a:gridCol>
              </a:tblGrid>
              <a:tr h="381000">
                <a:tc>
                  <a:txBody>
                    <a:bodyPr/>
                    <a:lstStyle/>
                    <a:p>
                      <a:pPr marL="0" lvl="0" indent="0" algn="ctr" rtl="0">
                        <a:spcBef>
                          <a:spcPts val="0"/>
                        </a:spcBef>
                        <a:spcAft>
                          <a:spcPts val="0"/>
                        </a:spcAft>
                        <a:buNone/>
                      </a:pP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Monday</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Tuesday</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Wednesday</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Thursday</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Friday</a:t>
                      </a:r>
                      <a:endParaRPr sz="1800" b="1">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08:40 - 9:00</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 task</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Reading</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Literacy task</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 task</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Reading</a:t>
                      </a:r>
                      <a:endParaRPr sz="1800">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9:00 - 9:45</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Literacy</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Literacy</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a:t>
                      </a:r>
                      <a:endParaRPr sz="1800">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9:45 - 10:45</a:t>
                      </a:r>
                      <a:endParaRPr sz="1800" b="1">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Literacy</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Literacy</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Maths</a:t>
                      </a:r>
                      <a:endParaRPr sz="1800">
                        <a:latin typeface="Century Gothic"/>
                        <a:ea typeface="Century Gothic"/>
                        <a:cs typeface="Century Gothic"/>
                        <a:sym typeface="Century Gothic"/>
                      </a:endParaRPr>
                    </a:p>
                  </a:txBody>
                  <a:tcPr marL="91425" marR="91425" marT="91425" marB="91425"/>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Literacy</a:t>
                      </a:r>
                      <a:endParaRPr sz="1800">
                        <a:latin typeface="Century Gothic"/>
                        <a:ea typeface="Century Gothic"/>
                        <a:cs typeface="Century Gothic"/>
                        <a:sym typeface="Century Gothic"/>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ctr" rtl="0">
                        <a:spcBef>
                          <a:spcPts val="0"/>
                        </a:spcBef>
                        <a:spcAft>
                          <a:spcPts val="0"/>
                        </a:spcAft>
                        <a:buNone/>
                      </a:pPr>
                      <a:r>
                        <a:rPr lang="en-GB" sz="1800" b="1">
                          <a:latin typeface="Century Gothic"/>
                          <a:ea typeface="Century Gothic"/>
                          <a:cs typeface="Century Gothic"/>
                          <a:sym typeface="Century Gothic"/>
                        </a:rPr>
                        <a:t>10:45 - 11:00 </a:t>
                      </a:r>
                      <a:endParaRPr sz="1800" b="1">
                        <a:latin typeface="Century Gothic"/>
                        <a:ea typeface="Century Gothic"/>
                        <a:cs typeface="Century Gothic"/>
                        <a:sym typeface="Century Gothic"/>
                      </a:endParaRPr>
                    </a:p>
                  </a:txBody>
                  <a:tcPr marL="91425" marR="91425" marT="91425" marB="91425"/>
                </a:tc>
                <a:tc gridSpan="5">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Break</a:t>
                      </a:r>
                      <a:endParaRPr sz="1800" dirty="0">
                        <a:latin typeface="Century Gothic"/>
                        <a:ea typeface="Century Gothic"/>
                        <a:cs typeface="Century Gothic"/>
                        <a:sym typeface="Century Gothic"/>
                      </a:endParaRPr>
                    </a:p>
                  </a:txBody>
                  <a:tcPr marL="91425" marR="91425" marT="91425" marB="914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97092842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nextCondLst>
                <p:cond evt="onClick" delay="0">
                  <p:tgtEl>
                    <p:spTgt spid="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Your Turn</a:t>
            </a:r>
          </a:p>
        </p:txBody>
      </p:sp>
      <p:pic>
        <p:nvPicPr>
          <p:cNvPr id="4" name="Picture 3" descr="Table&#10;&#10;Description automatically generated">
            <a:extLst>
              <a:ext uri="{FF2B5EF4-FFF2-40B4-BE49-F238E27FC236}">
                <a16:creationId xmlns:a16="http://schemas.microsoft.com/office/drawing/2014/main" id="{DCB9C263-9976-B545-8D4E-1E752BC5D414}"/>
              </a:ext>
            </a:extLst>
          </p:cNvPr>
          <p:cNvPicPr>
            <a:picLocks noChangeAspect="1"/>
          </p:cNvPicPr>
          <p:nvPr/>
        </p:nvPicPr>
        <p:blipFill>
          <a:blip r:embed="rId3"/>
          <a:stretch>
            <a:fillRect/>
          </a:stretch>
        </p:blipFill>
        <p:spPr>
          <a:xfrm>
            <a:off x="263524" y="1077157"/>
            <a:ext cx="7521575" cy="550608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45295588"/>
      </p:ext>
    </p:extLst>
  </p:cSld>
  <p:clrMapOvr>
    <a:masterClrMapping/>
  </p:clrMapOvr>
</p:sld>
</file>

<file path=ppt/theme/theme1.xml><?xml version="1.0" encoding="utf-8"?>
<a:theme xmlns:a="http://schemas.openxmlformats.org/drawingml/2006/main" name="Titl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541</TotalTime>
  <Words>1638</Words>
  <Application>Microsoft Macintosh PowerPoint</Application>
  <PresentationFormat>Widescreen</PresentationFormat>
  <Paragraphs>353</Paragraphs>
  <Slides>17</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Calibri Light</vt:lpstr>
      <vt:lpstr>Century Gothic</vt:lpstr>
      <vt:lpstr>Titles</vt:lpstr>
      <vt:lpstr>Office Theme</vt:lpstr>
      <vt:lpstr>PowerPoint Presentation</vt:lpstr>
      <vt:lpstr>PowerPoint Presentation</vt:lpstr>
      <vt:lpstr>PowerPoint Presentation</vt:lpstr>
      <vt:lpstr>PowerPoint Presentation</vt:lpstr>
      <vt:lpstr>To read and interpret timetables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following slides are based on: Simple timetables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Searle</dc:creator>
  <cp:lastModifiedBy>Hannah Searle</cp:lastModifiedBy>
  <cp:revision>40</cp:revision>
  <dcterms:created xsi:type="dcterms:W3CDTF">2022-06-30T10:03:35Z</dcterms:created>
  <dcterms:modified xsi:type="dcterms:W3CDTF">2023-03-20T11:17:06Z</dcterms:modified>
</cp:coreProperties>
</file>