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</p:sldMasterIdLst>
  <p:notesMasterIdLst>
    <p:notesMasterId r:id="rId20"/>
  </p:notesMasterIdLst>
  <p:sldIdLst>
    <p:sldId id="260" r:id="rId3"/>
    <p:sldId id="261" r:id="rId4"/>
    <p:sldId id="262" r:id="rId5"/>
    <p:sldId id="264" r:id="rId6"/>
    <p:sldId id="266" r:id="rId7"/>
    <p:sldId id="263" r:id="rId8"/>
    <p:sldId id="267" r:id="rId9"/>
    <p:sldId id="268" r:id="rId10"/>
    <p:sldId id="269" r:id="rId11"/>
    <p:sldId id="271" r:id="rId12"/>
    <p:sldId id="272" r:id="rId13"/>
    <p:sldId id="273" r:id="rId14"/>
    <p:sldId id="274" r:id="rId15"/>
    <p:sldId id="275" r:id="rId16"/>
    <p:sldId id="265" r:id="rId17"/>
    <p:sldId id="270" r:id="rId18"/>
    <p:sldId id="27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196F3"/>
    <a:srgbClr val="0277BD"/>
    <a:srgbClr val="222222"/>
    <a:srgbClr val="CCD4F4"/>
    <a:srgbClr val="F8FBFF"/>
    <a:srgbClr val="F8FCFF"/>
    <a:srgbClr val="E4F2FF"/>
    <a:srgbClr val="E8EAF6"/>
    <a:srgbClr val="E1F5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77279"/>
  </p:normalViewPr>
  <p:slideViewPr>
    <p:cSldViewPr snapToGrid="0" snapToObjects="1">
      <p:cViewPr varScale="1">
        <p:scale>
          <a:sx n="93" d="100"/>
          <a:sy n="93" d="100"/>
        </p:scale>
        <p:origin x="5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234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Year 5 children with pets: 51</a:t>
            </a:r>
            <a:br>
              <a:rPr lang="en-GB" dirty="0">
                <a:latin typeface="Arial"/>
                <a:ea typeface="Arial"/>
                <a:cs typeface="Arial"/>
                <a:sym typeface="Arial"/>
              </a:rPr>
            </a:br>
            <a:r>
              <a:rPr lang="en-GB" dirty="0">
                <a:latin typeface="Arial"/>
                <a:ea typeface="Arial"/>
                <a:cs typeface="Arial"/>
                <a:sym typeface="Arial"/>
              </a:rPr>
              <a:t>Total number of children with pets: 96</a:t>
            </a:r>
            <a:br>
              <a:rPr lang="en-GB" dirty="0">
                <a:latin typeface="Arial"/>
                <a:ea typeface="Arial"/>
                <a:cs typeface="Arial"/>
                <a:sym typeface="Arial"/>
              </a:rPr>
            </a:br>
            <a:r>
              <a:rPr lang="en-GB" dirty="0">
                <a:latin typeface="Arial"/>
                <a:ea typeface="Arial"/>
                <a:cs typeface="Arial"/>
                <a:sym typeface="Arial"/>
              </a:rPr>
              <a:t>Year 4 children with no pets: 39</a:t>
            </a:r>
            <a:br>
              <a:rPr lang="en-GB" dirty="0">
                <a:latin typeface="Arial"/>
                <a:ea typeface="Arial"/>
                <a:cs typeface="Arial"/>
                <a:sym typeface="Arial"/>
              </a:rPr>
            </a:br>
            <a:r>
              <a:rPr lang="en-GB" dirty="0">
                <a:latin typeface="Arial"/>
                <a:ea typeface="Arial"/>
                <a:cs typeface="Arial"/>
                <a:sym typeface="Arial"/>
              </a:rPr>
              <a:t>Total children with no pets: 77</a:t>
            </a:r>
            <a:br>
              <a:rPr lang="en-GB" dirty="0">
                <a:latin typeface="Arial"/>
                <a:ea typeface="Arial"/>
                <a:cs typeface="Arial"/>
                <a:sym typeface="Arial"/>
              </a:rPr>
            </a:br>
            <a:r>
              <a:rPr lang="en-GB" dirty="0">
                <a:latin typeface="Arial"/>
                <a:ea typeface="Arial"/>
                <a:cs typeface="Arial"/>
                <a:sym typeface="Arial"/>
              </a:rPr>
              <a:t>Total children in Year 4: 84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6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6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13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3523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Key Questions 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 you agree with the astronaut? Why/ why not? How can you find the missing information?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038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latin typeface="Arial"/>
                <a:ea typeface="Arial"/>
                <a:cs typeface="Arial"/>
                <a:sym typeface="Arial"/>
              </a:rPr>
              <a:t>How and when to use these slides </a:t>
            </a:r>
            <a:r>
              <a:rPr lang="en-GB" b="0" dirty="0">
                <a:latin typeface="Arial"/>
                <a:ea typeface="Arial"/>
                <a:cs typeface="Arial"/>
                <a:sym typeface="Arial"/>
              </a:rPr>
              <a:t>– Some pupils may need</a:t>
            </a:r>
            <a:r>
              <a:rPr lang="en-GB" dirty="0">
                <a:latin typeface="Arial"/>
                <a:ea typeface="Arial"/>
                <a:cs typeface="Arial"/>
                <a:sym typeface="Arial"/>
              </a:rPr>
              <a:t> support to read slightly more complex tables before moving on to two-way tables. These slides focus on encouraging pupils to retrieve information and answer questions using the table. 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Key Questions 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What does this table show? 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can you find the answers to the questions? Can you prove the answers are correct?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0272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b="1" dirty="0">
                <a:latin typeface="Arial"/>
                <a:ea typeface="Arial"/>
                <a:cs typeface="Arial"/>
                <a:sym typeface="Arial"/>
              </a:rPr>
              <a:t>How and when to use these slides </a:t>
            </a:r>
            <a:r>
              <a:rPr lang="en-GB" dirty="0">
                <a:latin typeface="Arial"/>
                <a:ea typeface="Arial"/>
                <a:cs typeface="Arial"/>
                <a:sym typeface="Arial"/>
              </a:rPr>
              <a:t>– Some pupils may need support to read slightly more complex tables before moving on to two-way tables. These slides focus on encouraging pupils to retrieve information and answer questions using the table.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i="1" dirty="0">
                <a:latin typeface="Arial"/>
                <a:ea typeface="Arial"/>
                <a:cs typeface="Arial"/>
                <a:sym typeface="Arial"/>
              </a:rPr>
              <a:t>There could be lots of answers for the last question.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 b="1" dirty="0">
                <a:latin typeface="Arial"/>
                <a:ea typeface="Arial"/>
                <a:cs typeface="Arial"/>
                <a:sym typeface="Arial"/>
              </a:rPr>
              <a:t>Key Questions </a:t>
            </a:r>
            <a:r>
              <a:rPr lang="en-GB" dirty="0">
                <a:latin typeface="Arial"/>
                <a:ea typeface="Arial"/>
                <a:cs typeface="Arial"/>
                <a:sym typeface="Arial"/>
              </a:rPr>
              <a:t>– What does the table show? How can you find the information? What operation do you need to find the answers?</a:t>
            </a: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 b="1">
                <a:latin typeface="Arial"/>
                <a:ea typeface="Arial"/>
                <a:cs typeface="Arial"/>
                <a:sym typeface="Arial"/>
              </a:rPr>
              <a:t>Further Practice </a:t>
            </a:r>
            <a:r>
              <a:rPr lang="en-GB">
                <a:latin typeface="Arial"/>
                <a:ea typeface="Arial"/>
                <a:cs typeface="Arial"/>
                <a:sym typeface="Arial"/>
              </a:rPr>
              <a:t>– Ask more questions about the table or ask pupils to create their own questions.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64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Assessment point for the lesson – ask the pupils to vote for the answer they think is correct. </a:t>
            </a:r>
            <a:endParaRPr lang="en-GB" b="0" dirty="0">
              <a:effectLst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b="0" dirty="0">
                <a:effectLst/>
              </a:rPr>
            </a:b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– Correct answer</a:t>
            </a: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– The pupil has read the t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otal for vanilla ice cream.</a:t>
            </a: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 – T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 pupil has read the total for Saturday raspberry ice cream sales.</a:t>
            </a: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– The pupil has read the total for 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Sunday raspberry ice cream sales.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278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i="1" dirty="0">
                <a:latin typeface="Arial"/>
                <a:ea typeface="Arial"/>
                <a:cs typeface="Arial"/>
                <a:sym typeface="Arial"/>
              </a:rPr>
              <a:t>There are various answers for this question. Example answers: Tony read 18 books. Tony read 6 more books than River. Kris read the fewest books. A total of 52 books were read in total. </a:t>
            </a:r>
            <a:endParaRPr lang="en-GB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Key Questions </a:t>
            </a:r>
            <a:r>
              <a:rPr lang="en-GB" sz="120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What does this table show?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What statement could you write?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734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focus of this slide is to encourage the pupils to explain how to read a two-way table. Pupils need to understand that two-way tables show two different sets of data displayed horizontally and vertically. Each set of data could be displayed in a simple table. </a:t>
            </a:r>
            <a:endParaRPr lang="en-GB" i="1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Key Questions 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Do the columns or rows show the cities? Why is this called a two-way table? Where would I look to find the total number of overground and underground train stations in Berlin?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Misconceptions/ Common Errors 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Pupils may not understand how to read a tw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o-way table, especially with the totals.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080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Key Questions 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en-GB" sz="1200" b="0" i="1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lang="en-GB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uestions on the slide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Can you explain how to find the answers to the questions?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Misconceptions/ Common Errors 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Pupils may read the wrong column/ row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Further Practice 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Ask more questions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about the table (retrieval questions to start with).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Extension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Create a question for the table.</a:t>
            </a:r>
            <a:endParaRPr lang="en-GB" sz="1200" b="0" i="0" u="none" strike="noStrik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413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1,503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112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168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472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384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341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528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Key Questions 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do you find the totals for the columns/ rows? What information can you find from the completed table (e.g. which team has the most members? Does the school have more boys or girls?)?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Misconceptions/ Common Errors 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Pupils may 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still struggle to identify the totals for the rows/ columns.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Extension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is the same and different about the teams?</a:t>
            </a:r>
            <a:endParaRPr lang="en-GB" sz="1200" b="0" i="0" u="none" strike="noStrik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136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Red total: 540, Yellow total: 546, Blue total: 614, Green total: 591</a:t>
            </a:r>
            <a:br>
              <a:rPr lang="en-GB" dirty="0">
                <a:latin typeface="Arial"/>
                <a:ea typeface="Arial"/>
                <a:cs typeface="Arial"/>
                <a:sym typeface="Arial"/>
              </a:rPr>
            </a:br>
            <a:r>
              <a:rPr lang="en-GB" dirty="0">
                <a:latin typeface="Arial"/>
                <a:ea typeface="Arial"/>
                <a:cs typeface="Arial"/>
                <a:sym typeface="Arial"/>
              </a:rPr>
              <a:t>Autumn total: 770, Spring total: 748, Summer total: 773</a:t>
            </a:r>
            <a:br>
              <a:rPr lang="en-GB" dirty="0">
                <a:latin typeface="Arial"/>
                <a:ea typeface="Arial"/>
                <a:cs typeface="Arial"/>
                <a:sym typeface="Arial"/>
              </a:rPr>
            </a:br>
            <a:r>
              <a:rPr lang="en-GB" dirty="0">
                <a:latin typeface="Arial"/>
                <a:ea typeface="Arial"/>
                <a:cs typeface="Arial"/>
                <a:sym typeface="Arial"/>
              </a:rPr>
              <a:t>Overall total: 2,291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209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Blue (614)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Red (540)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Summer (773)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lphaLcParenR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Spring (748)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518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Key Questions 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How 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would you find the missing values? How can you use the information given to find the missing values? Which operation do you need to use?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Misconceptions/ Common Errors 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Pupils may not know how to use the given information to find the missing values. They may not 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 logically to find the values. They may not identify that they need to use the inverse to complete the table. 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Extension</a:t>
            </a:r>
            <a:r>
              <a:rPr lang="en-GB" sz="12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questions could you ask about this table?</a:t>
            </a:r>
            <a:endParaRPr lang="en-GB" sz="1200" b="0" i="0" u="none" strike="noStrik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76D0C-E1F7-C24C-9F61-F920AE9184C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457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AF3F217D-1D27-DC40-83E1-AF2038C4ABB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880393" y="2758682"/>
            <a:ext cx="8431213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 x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8E5B7E4-5D17-8642-8DBB-FAC30757A6C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880393" y="3666506"/>
            <a:ext cx="8431213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Block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56E54D7B-07D1-7745-81A3-0D026B86A89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880392" y="4574330"/>
            <a:ext cx="8431213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LO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512E4D-3B51-2647-8880-5DA3468DAEAB}"/>
              </a:ext>
            </a:extLst>
          </p:cNvPr>
          <p:cNvSpPr txBox="1"/>
          <p:nvPr userDrawn="1"/>
        </p:nvSpPr>
        <p:spPr>
          <a:xfrm>
            <a:off x="1880392" y="1620279"/>
            <a:ext cx="84312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entury Gothic" panose="020B0502020202020204" pitchFamily="34" charset="0"/>
              </a:rPr>
              <a:t>Ready-to-go Lesson Slides</a:t>
            </a:r>
          </a:p>
        </p:txBody>
      </p:sp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18009-7689-104F-89A5-0E06A943A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29000"/>
            <a:ext cx="10515600" cy="1325563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8B969EC-E71D-4B4A-AA62-7CF572FFA260}"/>
              </a:ext>
            </a:extLst>
          </p:cNvPr>
          <p:cNvSpPr txBox="1">
            <a:spLocks/>
          </p:cNvSpPr>
          <p:nvPr userDrawn="1"/>
        </p:nvSpPr>
        <p:spPr>
          <a:xfrm>
            <a:off x="838200" y="1802122"/>
            <a:ext cx="10515600" cy="13255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277BD"/>
                </a:solidFill>
              </a:rPr>
              <a:t>Support Slides</a:t>
            </a:r>
          </a:p>
        </p:txBody>
      </p:sp>
    </p:spTree>
    <p:extLst>
      <p:ext uri="{BB962C8B-B14F-4D97-AF65-F5344CB8AC3E}">
        <p14:creationId xmlns:p14="http://schemas.microsoft.com/office/powerpoint/2010/main" val="158795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18009-7689-104F-89A5-0E06A943A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21330"/>
            <a:ext cx="10515600" cy="1833233"/>
          </a:xfrm>
          <a:prstGeom prst="rect">
            <a:avLst/>
          </a:prstGeom>
        </p:spPr>
        <p:txBody>
          <a:bodyPr/>
          <a:lstStyle>
            <a:lvl1pPr algn="ctr">
              <a:lnSpc>
                <a:spcPct val="150000"/>
              </a:lnSpc>
              <a:defRPr sz="28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8B969EC-E71D-4B4A-AA62-7CF572FFA260}"/>
              </a:ext>
            </a:extLst>
          </p:cNvPr>
          <p:cNvSpPr txBox="1">
            <a:spLocks/>
          </p:cNvSpPr>
          <p:nvPr userDrawn="1"/>
        </p:nvSpPr>
        <p:spPr>
          <a:xfrm>
            <a:off x="838200" y="1802122"/>
            <a:ext cx="10515600" cy="64419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277BD"/>
                </a:solidFill>
              </a:rPr>
              <a:t>Today we are learning</a:t>
            </a:r>
          </a:p>
        </p:txBody>
      </p:sp>
    </p:spTree>
    <p:extLst>
      <p:ext uri="{BB962C8B-B14F-4D97-AF65-F5344CB8AC3E}">
        <p14:creationId xmlns:p14="http://schemas.microsoft.com/office/powerpoint/2010/main" val="2566549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356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nostic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D731D0-11A9-434D-B4CC-6A57B4E02E8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3047" y="1293813"/>
            <a:ext cx="11736887" cy="1722519"/>
          </a:xfrm>
        </p:spPr>
        <p:txBody>
          <a:bodyPr/>
          <a:lstStyle>
            <a:lvl2pPr marL="457200" indent="0">
              <a:buNone/>
              <a:defRPr/>
            </a:lvl2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5B9F7CE-5C04-F74C-BF15-55B5CF176B0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20506" y="3466464"/>
            <a:ext cx="5181036" cy="341701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B0493250-A884-9B42-9EAB-CC3AB545F5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20506" y="4794521"/>
            <a:ext cx="5181036" cy="341701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CD05C5B0-AF97-AE4F-94A0-C8AC5F250A8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88949" y="3466464"/>
            <a:ext cx="5181036" cy="341701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Content Placeholder 10">
            <a:extLst>
              <a:ext uri="{FF2B5EF4-FFF2-40B4-BE49-F238E27FC236}">
                <a16:creationId xmlns:a16="http://schemas.microsoft.com/office/drawing/2014/main" id="{A25663F9-7D26-3A41-B8B5-D301AB5405F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688947" y="4794521"/>
            <a:ext cx="5181036" cy="341701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3792C-5A7D-AB49-924C-0C601775E88C}"/>
              </a:ext>
            </a:extLst>
          </p:cNvPr>
          <p:cNvSpPr txBox="1"/>
          <p:nvPr userDrawn="1"/>
        </p:nvSpPr>
        <p:spPr>
          <a:xfrm>
            <a:off x="263047" y="663047"/>
            <a:ext cx="3147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rgbClr val="0277BD"/>
                </a:solidFill>
                <a:latin typeface="Century Gothic" panose="020B0502020202020204" pitchFamily="34" charset="0"/>
              </a:rPr>
              <a:t>Diagnostic Question</a:t>
            </a:r>
          </a:p>
        </p:txBody>
      </p:sp>
      <p:pic>
        <p:nvPicPr>
          <p:cNvPr id="21" name="Picture 20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49073B74-0C69-5046-8E1C-89E38A232C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9397" y="3400082"/>
            <a:ext cx="469900" cy="482600"/>
          </a:xfrm>
          <a:prstGeom prst="rect">
            <a:avLst/>
          </a:prstGeom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0F06AABC-9E9D-A44A-8E5D-A74D27C553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03945" y="3400082"/>
            <a:ext cx="482600" cy="482600"/>
          </a:xfrm>
          <a:prstGeom prst="rect">
            <a:avLst/>
          </a:prstGeom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BCD4EF5E-E8A9-C344-B8D7-1659C5F8EC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75747" y="4720003"/>
            <a:ext cx="457200" cy="482600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66E5F293-9A1C-174E-A6CB-0144DCCD2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103945" y="4720003"/>
            <a:ext cx="4826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13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5D7C4-04D3-AD40-B73C-A2EFE021BC4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63524" y="653143"/>
            <a:ext cx="2717181" cy="42401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 b="0">
                <a:solidFill>
                  <a:srgbClr val="0277BD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8660E31-9254-314F-9D21-2BEA7E2533E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3046" y="1176338"/>
            <a:ext cx="11736887" cy="524827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9624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8" r:id="rId2"/>
    <p:sldLayoutId id="214748365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1077238"/>
            <a:ext cx="11736887" cy="5099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FC1E63-4073-3049-BA7F-C5B7B418C1A1}"/>
              </a:ext>
            </a:extLst>
          </p:cNvPr>
          <p:cNvSpPr txBox="1"/>
          <p:nvPr userDrawn="1"/>
        </p:nvSpPr>
        <p:spPr>
          <a:xfrm>
            <a:off x="263046" y="34941"/>
            <a:ext cx="11279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srgbClr val="0277BD"/>
                </a:solidFill>
                <a:latin typeface="Century Gothic" panose="020B0502020202020204" pitchFamily="34" charset="0"/>
              </a:rPr>
              <a:t>To understand two-way tables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7" r:id="rId2"/>
    <p:sldLayoutId id="214748365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B3845-CB0E-4842-85A8-E4EFC2A1CD1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Year 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99592D-F58A-1A4E-B320-C0CB29E035F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Statistics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D49CD48-E22B-3140-A72A-E06DA016B73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880393" y="4574330"/>
            <a:ext cx="8431213" cy="58719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dirty="0"/>
              <a:t>To understand two-way tables</a:t>
            </a:r>
          </a:p>
        </p:txBody>
      </p:sp>
    </p:spTree>
    <p:extLst>
      <p:ext uri="{BB962C8B-B14F-4D97-AF65-F5344CB8AC3E}">
        <p14:creationId xmlns:p14="http://schemas.microsoft.com/office/powerpoint/2010/main" val="1388747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A0ABB-9595-D54D-AD88-A5925CEF71A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Follow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E2F5F-7234-D84E-9806-68FC1209B06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3046" y="1176338"/>
            <a:ext cx="11736887" cy="1691553"/>
          </a:xfrm>
        </p:spPr>
        <p:txBody>
          <a:bodyPr/>
          <a:lstStyle/>
          <a:p>
            <a:r>
              <a:rPr lang="en-GB" dirty="0"/>
              <a:t>This table shows the total number of boys and girls in each team at school. </a:t>
            </a:r>
          </a:p>
          <a:p>
            <a:r>
              <a:rPr lang="en-GB" b="1" dirty="0"/>
              <a:t>Complete the table. </a:t>
            </a:r>
          </a:p>
          <a:p>
            <a:r>
              <a:rPr lang="en-GB" dirty="0"/>
              <a:t>Explain your answers.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CC3F9C2-59B6-0341-B97C-81C2931D1D10}"/>
              </a:ext>
            </a:extLst>
          </p:cNvPr>
          <p:cNvSpPr/>
          <p:nvPr/>
        </p:nvSpPr>
        <p:spPr>
          <a:xfrm>
            <a:off x="10669706" y="6163001"/>
            <a:ext cx="1401206" cy="514598"/>
          </a:xfrm>
          <a:prstGeom prst="roundRect">
            <a:avLst/>
          </a:prstGeom>
          <a:solidFill>
            <a:srgbClr val="2196F3"/>
          </a:solidFill>
          <a:ln>
            <a:solidFill>
              <a:srgbClr val="CCD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Answers</a:t>
            </a:r>
          </a:p>
        </p:txBody>
      </p:sp>
      <p:graphicFrame>
        <p:nvGraphicFramePr>
          <p:cNvPr id="7" name="Google Shape;126;p19">
            <a:extLst>
              <a:ext uri="{FF2B5EF4-FFF2-40B4-BE49-F238E27FC236}">
                <a16:creationId xmlns:a16="http://schemas.microsoft.com/office/drawing/2014/main" id="{30CA0292-4C03-9648-AE67-12CD300ACD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38347"/>
              </p:ext>
            </p:extLst>
          </p:nvPr>
        </p:nvGraphicFramePr>
        <p:xfrm>
          <a:off x="3338678" y="2376272"/>
          <a:ext cx="5376100" cy="35448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344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4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4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0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b="1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Boys</a:t>
                      </a:r>
                      <a:endParaRPr sz="2200" b="1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Girls</a:t>
                      </a:r>
                      <a:endParaRPr sz="22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Total</a:t>
                      </a:r>
                      <a:endParaRPr sz="22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Red</a:t>
                      </a:r>
                      <a:endParaRPr sz="22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</a:t>
                      </a: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2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23</a:t>
                      </a: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0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Yellow</a:t>
                      </a:r>
                      <a:endParaRPr sz="22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19</a:t>
                      </a: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2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34</a:t>
                      </a: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Blue</a:t>
                      </a:r>
                      <a:endParaRPr sz="22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29</a:t>
                      </a: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28</a:t>
                      </a: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0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Green</a:t>
                      </a:r>
                      <a:endParaRPr sz="22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23</a:t>
                      </a: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24</a:t>
                      </a: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0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200" b="1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Total</a:t>
                      </a:r>
                      <a:endParaRPr sz="22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Google Shape;127;p19">
            <a:extLst>
              <a:ext uri="{FF2B5EF4-FFF2-40B4-BE49-F238E27FC236}">
                <a16:creationId xmlns:a16="http://schemas.microsoft.com/office/drawing/2014/main" id="{3958F9E2-3BDE-754C-865D-7B5E5E5529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4399951"/>
              </p:ext>
            </p:extLst>
          </p:nvPr>
        </p:nvGraphicFramePr>
        <p:xfrm>
          <a:off x="4682703" y="2967072"/>
          <a:ext cx="4032075" cy="29540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344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4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43A047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43A047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53</a:t>
                      </a: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43A047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43A047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53</a:t>
                      </a: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43A047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43A047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57</a:t>
                      </a: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43A047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43A047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47</a:t>
                      </a: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0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101</a:t>
                      </a: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109</a:t>
                      </a: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210</a:t>
                      </a:r>
                      <a:endParaRPr sz="2200" dirty="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78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A0ABB-9595-D54D-AD88-A5925CEF71A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Your Turn</a:t>
            </a: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374A7686-FD09-BA4C-95E9-9FE17FEA9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24" y="1077157"/>
            <a:ext cx="6540500" cy="558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2266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A0ABB-9595-D54D-AD88-A5925CEF71A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Follow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E2F5F-7234-D84E-9806-68FC1209B06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3046" y="1176338"/>
            <a:ext cx="11736887" cy="1248207"/>
          </a:xfrm>
        </p:spPr>
        <p:txBody>
          <a:bodyPr/>
          <a:lstStyle/>
          <a:p>
            <a:r>
              <a:rPr lang="en-GB" dirty="0"/>
              <a:t>The table shows how many children in Year 4 and 5 have siblings. </a:t>
            </a:r>
          </a:p>
          <a:p>
            <a:r>
              <a:rPr lang="en-GB" b="1" dirty="0"/>
              <a:t>Use the information to complete the table.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CC3F9C2-59B6-0341-B97C-81C2931D1D10}"/>
              </a:ext>
            </a:extLst>
          </p:cNvPr>
          <p:cNvSpPr/>
          <p:nvPr/>
        </p:nvSpPr>
        <p:spPr>
          <a:xfrm>
            <a:off x="10669706" y="6163001"/>
            <a:ext cx="1401206" cy="514598"/>
          </a:xfrm>
          <a:prstGeom prst="roundRect">
            <a:avLst/>
          </a:prstGeom>
          <a:solidFill>
            <a:srgbClr val="2196F3"/>
          </a:solidFill>
          <a:ln>
            <a:solidFill>
              <a:srgbClr val="CCD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Answers</a:t>
            </a:r>
          </a:p>
        </p:txBody>
      </p:sp>
      <p:graphicFrame>
        <p:nvGraphicFramePr>
          <p:cNvPr id="7" name="Google Shape;143;p21">
            <a:extLst>
              <a:ext uri="{FF2B5EF4-FFF2-40B4-BE49-F238E27FC236}">
                <a16:creationId xmlns:a16="http://schemas.microsoft.com/office/drawing/2014/main" id="{2A91A6C2-9BB1-F248-9A7E-9C1F0676B4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9814620"/>
              </p:ext>
            </p:extLst>
          </p:nvPr>
        </p:nvGraphicFramePr>
        <p:xfrm>
          <a:off x="3163295" y="2437887"/>
          <a:ext cx="5502400" cy="32437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37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5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81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b="1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Year 4</a:t>
                      </a:r>
                      <a:endParaRPr sz="2200" b="1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Year 5</a:t>
                      </a:r>
                      <a:endParaRPr sz="22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Total</a:t>
                      </a:r>
                      <a:endParaRPr sz="22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81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Siblings</a:t>
                      </a:r>
                      <a:endParaRPr sz="22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35</a:t>
                      </a: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73</a:t>
                      </a: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9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No siblings</a:t>
                      </a:r>
                      <a:endParaRPr sz="22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29</a:t>
                      </a: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15</a:t>
                      </a: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81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b="1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Total</a:t>
                      </a:r>
                      <a:endParaRPr sz="22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53</a:t>
                      </a: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117</a:t>
                      </a: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Google Shape;144;p21">
            <a:extLst>
              <a:ext uri="{FF2B5EF4-FFF2-40B4-BE49-F238E27FC236}">
                <a16:creationId xmlns:a16="http://schemas.microsoft.com/office/drawing/2014/main" id="{E6111B8E-DA6F-D64E-9E71-7F33D2AFC7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7804046"/>
              </p:ext>
            </p:extLst>
          </p:nvPr>
        </p:nvGraphicFramePr>
        <p:xfrm>
          <a:off x="4538895" y="3206012"/>
          <a:ext cx="4126800" cy="24756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37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81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20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38</a:t>
                      </a: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9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44</a:t>
                      </a: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81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64</a:t>
                      </a: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1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A0ABB-9595-D54D-AD88-A5925CEF71A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Your Turn</a:t>
            </a: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F962ED3E-0406-BD40-989A-BC1DC2EE2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24" y="1077157"/>
            <a:ext cx="6540500" cy="41783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4029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A0ABB-9595-D54D-AD88-A5925CEF71A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Let’s Reflect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E2F5F-7234-D84E-9806-68FC1209B06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3046" y="1176338"/>
            <a:ext cx="11736887" cy="1705407"/>
          </a:xfrm>
        </p:spPr>
        <p:txBody>
          <a:bodyPr/>
          <a:lstStyle/>
          <a:p>
            <a:r>
              <a:rPr lang="en-GB" dirty="0"/>
              <a:t>“I don’t have enough information to complete the table.”</a:t>
            </a:r>
          </a:p>
          <a:p>
            <a:r>
              <a:rPr lang="en-GB" b="1" dirty="0"/>
              <a:t>Do you agree?</a:t>
            </a:r>
          </a:p>
          <a:p>
            <a:r>
              <a:rPr lang="en-GB" dirty="0"/>
              <a:t>Explain your answer.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CC3F9C2-59B6-0341-B97C-81C2931D1D10}"/>
              </a:ext>
            </a:extLst>
          </p:cNvPr>
          <p:cNvSpPr/>
          <p:nvPr/>
        </p:nvSpPr>
        <p:spPr>
          <a:xfrm>
            <a:off x="10669706" y="6163001"/>
            <a:ext cx="1401206" cy="514598"/>
          </a:xfrm>
          <a:prstGeom prst="roundRect">
            <a:avLst/>
          </a:prstGeom>
          <a:solidFill>
            <a:srgbClr val="2196F3"/>
          </a:solidFill>
          <a:ln>
            <a:solidFill>
              <a:srgbClr val="CCD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Answers</a:t>
            </a:r>
          </a:p>
        </p:txBody>
      </p:sp>
      <p:sp>
        <p:nvSpPr>
          <p:cNvPr id="7" name="Google Shape;161;p23">
            <a:extLst>
              <a:ext uri="{FF2B5EF4-FFF2-40B4-BE49-F238E27FC236}">
                <a16:creationId xmlns:a16="http://schemas.microsoft.com/office/drawing/2014/main" id="{C5B31A2D-883B-6646-929F-5A0912C1A830}"/>
              </a:ext>
            </a:extLst>
          </p:cNvPr>
          <p:cNvSpPr txBox="1"/>
          <p:nvPr/>
        </p:nvSpPr>
        <p:spPr>
          <a:xfrm>
            <a:off x="263046" y="5764187"/>
            <a:ext cx="8962305" cy="656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A047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The statement is wrong. There is enough information to complete the table.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43A047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8" name="Google Shape;162;p23">
            <a:extLst>
              <a:ext uri="{FF2B5EF4-FFF2-40B4-BE49-F238E27FC236}">
                <a16:creationId xmlns:a16="http://schemas.microsoft.com/office/drawing/2014/main" id="{31884981-0ECD-8149-8142-9E6F68731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5805371"/>
              </p:ext>
            </p:extLst>
          </p:nvPr>
        </p:nvGraphicFramePr>
        <p:xfrm>
          <a:off x="3218351" y="2447868"/>
          <a:ext cx="6007000" cy="247152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501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1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1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5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Fiction</a:t>
                      </a:r>
                      <a:endParaRPr sz="1800" b="1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Non-fiction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Total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5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Hardback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2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84</a:t>
                      </a: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96</a:t>
                      </a: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5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Paperback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2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53</a:t>
                      </a: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5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Total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147</a:t>
                      </a: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284</a:t>
                      </a:r>
                      <a:endParaRPr sz="22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Google Shape;165;p23">
            <a:extLst>
              <a:ext uri="{FF2B5EF4-FFF2-40B4-BE49-F238E27FC236}">
                <a16:creationId xmlns:a16="http://schemas.microsoft.com/office/drawing/2014/main" id="{94D95511-B282-D74F-A776-74BDFCA01E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5220917"/>
              </p:ext>
            </p:extLst>
          </p:nvPr>
        </p:nvGraphicFramePr>
        <p:xfrm>
          <a:off x="4720101" y="3033118"/>
          <a:ext cx="4505250" cy="18862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501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1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5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 dirty="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  <a:endParaRPr sz="2200" dirty="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5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135</a:t>
                      </a: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2200" dirty="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188</a:t>
                      </a: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5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200">
                          <a:solidFill>
                            <a:srgbClr val="43A047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137</a:t>
                      </a:r>
                      <a:endParaRPr sz="220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solidFill>
                          <a:srgbClr val="43A047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465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7EEC1-B085-D449-BE76-00E35C90A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entury Gothic" panose="020B0502020202020204" pitchFamily="34" charset="0"/>
              </a:rPr>
              <a:t>The following slides are based on:</a:t>
            </a:r>
            <a:br>
              <a:rPr lang="en-GB" sz="2400" dirty="0">
                <a:latin typeface="Century Gothic" panose="020B0502020202020204" pitchFamily="34" charset="0"/>
              </a:rPr>
            </a:br>
            <a:r>
              <a:rPr lang="en-GB" sz="2400" dirty="0">
                <a:latin typeface="Century Gothic" panose="020B0502020202020204" pitchFamily="34" charset="0"/>
              </a:rPr>
              <a:t>Tables</a:t>
            </a:r>
            <a:endParaRPr lang="en-GB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73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F755D-9ACF-C143-A323-0FC01C229A6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3046" y="700645"/>
            <a:ext cx="11736887" cy="2236520"/>
          </a:xfrm>
        </p:spPr>
        <p:txBody>
          <a:bodyPr/>
          <a:lstStyle/>
          <a:p>
            <a:r>
              <a:rPr lang="en-GB" dirty="0"/>
              <a:t>This table shows sports day activities different children are participating in. </a:t>
            </a:r>
          </a:p>
          <a:p>
            <a:r>
              <a:rPr lang="en-GB" dirty="0"/>
              <a:t>How many events will each child participate in?</a:t>
            </a:r>
          </a:p>
          <a:p>
            <a:r>
              <a:rPr lang="en-GB" dirty="0"/>
              <a:t>How many children are participating in the long jump?</a:t>
            </a:r>
          </a:p>
          <a:p>
            <a:r>
              <a:rPr lang="en-GB" dirty="0"/>
              <a:t>Which event is the most popular?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A34C9F9-1B8A-F549-BD2E-B481B40A23DA}"/>
              </a:ext>
            </a:extLst>
          </p:cNvPr>
          <p:cNvSpPr/>
          <p:nvPr/>
        </p:nvSpPr>
        <p:spPr>
          <a:xfrm>
            <a:off x="10669706" y="6163001"/>
            <a:ext cx="1401206" cy="514598"/>
          </a:xfrm>
          <a:prstGeom prst="roundRect">
            <a:avLst/>
          </a:prstGeom>
          <a:solidFill>
            <a:srgbClr val="2196F3"/>
          </a:solidFill>
          <a:ln>
            <a:solidFill>
              <a:srgbClr val="CCD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Answers</a:t>
            </a:r>
          </a:p>
        </p:txBody>
      </p:sp>
      <p:graphicFrame>
        <p:nvGraphicFramePr>
          <p:cNvPr id="6" name="Google Shape;179;p25">
            <a:extLst>
              <a:ext uri="{FF2B5EF4-FFF2-40B4-BE49-F238E27FC236}">
                <a16:creationId xmlns:a16="http://schemas.microsoft.com/office/drawing/2014/main" id="{A77D8DC2-3398-264A-8F13-E10E76E7A7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3031243"/>
              </p:ext>
            </p:extLst>
          </p:nvPr>
        </p:nvGraphicFramePr>
        <p:xfrm>
          <a:off x="1887000" y="3612058"/>
          <a:ext cx="8418000" cy="228586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92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9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Madina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Frank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Peter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Kelan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Lacey 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50m sprint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✓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✓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✓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✓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Long distance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✓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✓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Long jump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✓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✓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Hurdles 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✓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✓</a:t>
                      </a:r>
                      <a:endParaRPr sz="18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Google Shape;180;p25">
            <a:extLst>
              <a:ext uri="{FF2B5EF4-FFF2-40B4-BE49-F238E27FC236}">
                <a16:creationId xmlns:a16="http://schemas.microsoft.com/office/drawing/2014/main" id="{AAD97A2C-BE14-5143-9F1B-8090294F7028}"/>
              </a:ext>
            </a:extLst>
          </p:cNvPr>
          <p:cNvSpPr txBox="1"/>
          <p:nvPr/>
        </p:nvSpPr>
        <p:spPr>
          <a:xfrm>
            <a:off x="5875913" y="1184753"/>
            <a:ext cx="5664923" cy="635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srgbClr val="43A047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Madina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A047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: 2, Frank: 2, Peter: 1, Kelan: 2, Lacey: 3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43A047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" name="Google Shape;180;p25">
            <a:extLst>
              <a:ext uri="{FF2B5EF4-FFF2-40B4-BE49-F238E27FC236}">
                <a16:creationId xmlns:a16="http://schemas.microsoft.com/office/drawing/2014/main" id="{4F716CAD-C157-1046-BC21-803EA4861457}"/>
              </a:ext>
            </a:extLst>
          </p:cNvPr>
          <p:cNvSpPr txBox="1"/>
          <p:nvPr/>
        </p:nvSpPr>
        <p:spPr>
          <a:xfrm>
            <a:off x="6485513" y="1735901"/>
            <a:ext cx="511032" cy="635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A047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43A047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" name="Google Shape;180;p25">
            <a:extLst>
              <a:ext uri="{FF2B5EF4-FFF2-40B4-BE49-F238E27FC236}">
                <a16:creationId xmlns:a16="http://schemas.microsoft.com/office/drawing/2014/main" id="{3258215F-A949-0648-80BD-ACDF2BCABAA4}"/>
              </a:ext>
            </a:extLst>
          </p:cNvPr>
          <p:cNvSpPr txBox="1"/>
          <p:nvPr/>
        </p:nvSpPr>
        <p:spPr>
          <a:xfrm>
            <a:off x="4191000" y="2301947"/>
            <a:ext cx="1473923" cy="635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A047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50m sprint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43A047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3455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F755D-9ACF-C143-A323-0FC01C229A6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3046" y="700645"/>
            <a:ext cx="11736887" cy="1793174"/>
          </a:xfrm>
        </p:spPr>
        <p:txBody>
          <a:bodyPr/>
          <a:lstStyle/>
          <a:p>
            <a:r>
              <a:rPr lang="en-GB" dirty="0"/>
              <a:t>How many children walked to school on Monday?</a:t>
            </a:r>
          </a:p>
          <a:p>
            <a:r>
              <a:rPr lang="en-GB" dirty="0"/>
              <a:t>How many children walked to school on Thursday and Friday in total?</a:t>
            </a:r>
          </a:p>
          <a:p>
            <a:r>
              <a:rPr lang="en-GB" dirty="0"/>
              <a:t>Why do you think pupils so few children walked to school on Tuesday?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8D590E7-D9D4-EE40-B018-A495C0ABE5C1}"/>
              </a:ext>
            </a:extLst>
          </p:cNvPr>
          <p:cNvSpPr/>
          <p:nvPr/>
        </p:nvSpPr>
        <p:spPr>
          <a:xfrm>
            <a:off x="10669706" y="6163001"/>
            <a:ext cx="1401206" cy="514598"/>
          </a:xfrm>
          <a:prstGeom prst="roundRect">
            <a:avLst/>
          </a:prstGeom>
          <a:solidFill>
            <a:srgbClr val="2196F3"/>
          </a:solidFill>
          <a:ln>
            <a:solidFill>
              <a:srgbClr val="CCD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Answers</a:t>
            </a:r>
          </a:p>
        </p:txBody>
      </p:sp>
      <p:sp>
        <p:nvSpPr>
          <p:cNvPr id="6" name="Google Shape;188;p26">
            <a:extLst>
              <a:ext uri="{FF2B5EF4-FFF2-40B4-BE49-F238E27FC236}">
                <a16:creationId xmlns:a16="http://schemas.microsoft.com/office/drawing/2014/main" id="{CA180E18-F2B0-1248-92FC-D179F3D0FBF3}"/>
              </a:ext>
            </a:extLst>
          </p:cNvPr>
          <p:cNvSpPr txBox="1"/>
          <p:nvPr/>
        </p:nvSpPr>
        <p:spPr>
          <a:xfrm>
            <a:off x="8106496" y="1174385"/>
            <a:ext cx="746560" cy="54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A047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203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43A047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7" name="Google Shape;189;p26">
            <a:extLst>
              <a:ext uri="{FF2B5EF4-FFF2-40B4-BE49-F238E27FC236}">
                <a16:creationId xmlns:a16="http://schemas.microsoft.com/office/drawing/2014/main" id="{3BCF2B52-5F4F-AD43-93AD-984510BAEB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9618404"/>
              </p:ext>
            </p:extLst>
          </p:nvPr>
        </p:nvGraphicFramePr>
        <p:xfrm>
          <a:off x="3439675" y="2624695"/>
          <a:ext cx="5312650" cy="301735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82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Day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Number of children walking to school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Monday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173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Tuesday 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56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Wednesday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198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Thursday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140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Friday</a:t>
                      </a:r>
                      <a:endParaRPr sz="18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63</a:t>
                      </a:r>
                      <a:endParaRPr sz="18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Google Shape;188;p26">
            <a:extLst>
              <a:ext uri="{FF2B5EF4-FFF2-40B4-BE49-F238E27FC236}">
                <a16:creationId xmlns:a16="http://schemas.microsoft.com/office/drawing/2014/main" id="{32886B19-4CF3-2B4B-AFE8-474094148B59}"/>
              </a:ext>
            </a:extLst>
          </p:cNvPr>
          <p:cNvSpPr txBox="1"/>
          <p:nvPr/>
        </p:nvSpPr>
        <p:spPr>
          <a:xfrm>
            <a:off x="5931331" y="675622"/>
            <a:ext cx="746560" cy="540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A047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173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43A047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" name="Google Shape;188;p26">
            <a:extLst>
              <a:ext uri="{FF2B5EF4-FFF2-40B4-BE49-F238E27FC236}">
                <a16:creationId xmlns:a16="http://schemas.microsoft.com/office/drawing/2014/main" id="{68F6517C-17A5-9A45-A47C-7E7120E55915}"/>
              </a:ext>
            </a:extLst>
          </p:cNvPr>
          <p:cNvSpPr txBox="1"/>
          <p:nvPr/>
        </p:nvSpPr>
        <p:spPr>
          <a:xfrm>
            <a:off x="8276387" y="1742424"/>
            <a:ext cx="3531323" cy="61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A047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It may have rained that day. 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43A047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7917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54699864-96C4-3340-8062-98B92FD5CA76}"/>
              </a:ext>
            </a:extLst>
          </p:cNvPr>
          <p:cNvSpPr txBox="1">
            <a:spLocks/>
          </p:cNvSpPr>
          <p:nvPr/>
        </p:nvSpPr>
        <p:spPr>
          <a:xfrm>
            <a:off x="263525" y="676894"/>
            <a:ext cx="11736388" cy="57595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dirty="0"/>
              <a:t>Summary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Key Vocabulary</a:t>
            </a:r>
          </a:p>
          <a:p>
            <a:pPr>
              <a:lnSpc>
                <a:spcPct val="110000"/>
              </a:lnSpc>
            </a:pPr>
            <a:r>
              <a:rPr lang="en-GB" dirty="0"/>
              <a:t>Diagnostic Question</a:t>
            </a:r>
          </a:p>
          <a:p>
            <a:pPr>
              <a:lnSpc>
                <a:spcPct val="110000"/>
              </a:lnSpc>
            </a:pPr>
            <a:r>
              <a:rPr lang="en-GB" dirty="0"/>
              <a:t>Learning Objective</a:t>
            </a:r>
          </a:p>
          <a:p>
            <a:pPr>
              <a:lnSpc>
                <a:spcPct val="110000"/>
              </a:lnSpc>
            </a:pPr>
            <a:r>
              <a:rPr lang="en-GB" dirty="0"/>
              <a:t>Starter – Reading a table</a:t>
            </a:r>
          </a:p>
          <a:p>
            <a:pPr>
              <a:lnSpc>
                <a:spcPct val="110000"/>
              </a:lnSpc>
            </a:pPr>
            <a:r>
              <a:rPr lang="en-GB" dirty="0"/>
              <a:t>Let’s Learn</a:t>
            </a:r>
          </a:p>
          <a:p>
            <a:pPr>
              <a:lnSpc>
                <a:spcPct val="110000"/>
              </a:lnSpc>
            </a:pPr>
            <a:r>
              <a:rPr lang="en-GB" dirty="0"/>
              <a:t>Follow Me – Retrieving information from a two-way table</a:t>
            </a:r>
          </a:p>
          <a:p>
            <a:pPr>
              <a:lnSpc>
                <a:spcPct val="110000"/>
              </a:lnSpc>
            </a:pPr>
            <a:r>
              <a:rPr lang="en-GB" dirty="0"/>
              <a:t>Your Turn (1) – Retrieving information from a two-way table</a:t>
            </a:r>
          </a:p>
          <a:p>
            <a:pPr>
              <a:lnSpc>
                <a:spcPct val="110000"/>
              </a:lnSpc>
            </a:pPr>
            <a:r>
              <a:rPr lang="en-GB" dirty="0"/>
              <a:t>Follow Me – Completing the totals for a two-way table</a:t>
            </a:r>
          </a:p>
          <a:p>
            <a:pPr>
              <a:lnSpc>
                <a:spcPct val="110000"/>
              </a:lnSpc>
            </a:pPr>
            <a:r>
              <a:rPr lang="en-GB" dirty="0"/>
              <a:t>Your Turn (2) – Completing the totals for a two-way table and answering questions</a:t>
            </a:r>
          </a:p>
          <a:p>
            <a:pPr>
              <a:lnSpc>
                <a:spcPct val="110000"/>
              </a:lnSpc>
            </a:pPr>
            <a:r>
              <a:rPr lang="en-GB" dirty="0"/>
              <a:t>Follow Me – Complete a two-way table</a:t>
            </a:r>
          </a:p>
          <a:p>
            <a:pPr>
              <a:lnSpc>
                <a:spcPct val="110000"/>
              </a:lnSpc>
            </a:pPr>
            <a:r>
              <a:rPr lang="en-GB" dirty="0"/>
              <a:t>Your Turn (3) – Complete a two-way table and answering questions</a:t>
            </a:r>
          </a:p>
          <a:p>
            <a:pPr>
              <a:lnSpc>
                <a:spcPct val="110000"/>
              </a:lnSpc>
            </a:pPr>
            <a:r>
              <a:rPr lang="en-GB" dirty="0"/>
              <a:t>Let’s Reflect </a:t>
            </a:r>
          </a:p>
          <a:p>
            <a:pPr>
              <a:lnSpc>
                <a:spcPct val="110000"/>
              </a:lnSpc>
            </a:pPr>
            <a:r>
              <a:rPr lang="en-GB" dirty="0"/>
              <a:t>Support Slides – Based on tables</a:t>
            </a:r>
          </a:p>
        </p:txBody>
      </p:sp>
    </p:spTree>
    <p:extLst>
      <p:ext uri="{BB962C8B-B14F-4D97-AF65-F5344CB8AC3E}">
        <p14:creationId xmlns:p14="http://schemas.microsoft.com/office/powerpoint/2010/main" val="385855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90639-1173-8341-A5A1-6DFD4516CD6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Key Vocabulary</a:t>
            </a:r>
          </a:p>
        </p:txBody>
      </p:sp>
      <p:graphicFrame>
        <p:nvGraphicFramePr>
          <p:cNvPr id="14" name="Table 5">
            <a:extLst>
              <a:ext uri="{FF2B5EF4-FFF2-40B4-BE49-F238E27FC236}">
                <a16:creationId xmlns:a16="http://schemas.microsoft.com/office/drawing/2014/main" id="{5AE47A2B-E553-6046-BB5F-FC0E04DBC7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874097429"/>
              </p:ext>
            </p:extLst>
          </p:nvPr>
        </p:nvGraphicFramePr>
        <p:xfrm>
          <a:off x="263524" y="1155866"/>
          <a:ext cx="11736388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8194">
                  <a:extLst>
                    <a:ext uri="{9D8B030D-6E8A-4147-A177-3AD203B41FA5}">
                      <a16:colId xmlns:a16="http://schemas.microsoft.com/office/drawing/2014/main" val="1882064463"/>
                    </a:ext>
                  </a:extLst>
                </a:gridCol>
                <a:gridCol w="5868194">
                  <a:extLst>
                    <a:ext uri="{9D8B030D-6E8A-4147-A177-3AD203B41FA5}">
                      <a16:colId xmlns:a16="http://schemas.microsoft.com/office/drawing/2014/main" val="13223084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rgbClr val="222222"/>
                          </a:solidFill>
                          <a:latin typeface="Century Gothic" panose="020B0502020202020204" pitchFamily="34" charset="0"/>
                        </a:rPr>
                        <a:t>table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rgbClr val="222222"/>
                          </a:solidFill>
                          <a:latin typeface="Century Gothic" panose="020B0502020202020204" pitchFamily="34" charset="0"/>
                        </a:rPr>
                        <a:t>column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3743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222222"/>
                          </a:solidFill>
                          <a:latin typeface="Century Gothic" panose="020B0502020202020204" pitchFamily="34" charset="0"/>
                        </a:rPr>
                        <a:t>row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222222"/>
                          </a:solidFill>
                          <a:latin typeface="Century Gothic" panose="020B0502020202020204" pitchFamily="34" charset="0"/>
                        </a:rPr>
                        <a:t>heading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448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222222"/>
                          </a:solidFill>
                          <a:latin typeface="Century Gothic" panose="020B0502020202020204" pitchFamily="34" charset="0"/>
                        </a:rPr>
                        <a:t>data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22222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9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76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03B70-CC75-0944-B456-4C2C1EAD7A9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3047" y="1293813"/>
            <a:ext cx="5738495" cy="1722519"/>
          </a:xfrm>
        </p:spPr>
        <p:txBody>
          <a:bodyPr/>
          <a:lstStyle/>
          <a:p>
            <a:r>
              <a:rPr lang="en-GB" sz="1800" b="1" dirty="0"/>
              <a:t>How many raspberry ice creams were sold in total?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E12647-E6A1-D943-961A-B5276A3E25A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GB" sz="1800" dirty="0"/>
              <a:t>314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2F4617-8C5F-2741-B7B9-E074AD33A10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sz="1800" dirty="0"/>
              <a:t>169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CAB18F-3C6C-7341-8583-31D7CE46B53C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GB" sz="1800" dirty="0"/>
              <a:t>286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CA56D4D-EA3D-3048-80C0-17BA4ADC8E28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GB" sz="1800" dirty="0"/>
              <a:t>145</a:t>
            </a:r>
            <a:endParaRPr lang="en-GB" dirty="0"/>
          </a:p>
        </p:txBody>
      </p:sp>
      <p:graphicFrame>
        <p:nvGraphicFramePr>
          <p:cNvPr id="8" name="Google Shape;78;p13">
            <a:extLst>
              <a:ext uri="{FF2B5EF4-FFF2-40B4-BE49-F238E27FC236}">
                <a16:creationId xmlns:a16="http://schemas.microsoft.com/office/drawing/2014/main" id="{5610AB88-939E-8748-9C3E-E81AD813E1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2117094"/>
              </p:ext>
            </p:extLst>
          </p:nvPr>
        </p:nvGraphicFramePr>
        <p:xfrm>
          <a:off x="5430214" y="1283147"/>
          <a:ext cx="6643750" cy="182868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55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2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Saturday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Sunday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Total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Raspberry Ice Cream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169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145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314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Vanilla Ice Cream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131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155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286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Total</a:t>
                      </a:r>
                      <a:endParaRPr sz="1800" b="1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300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300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600</a:t>
                      </a:r>
                      <a:endParaRPr sz="18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3051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D95D9-F427-CA44-8BD2-7441CD1C7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To understand two-way tables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392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A0ABB-9595-D54D-AD88-A5925CEF71A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E2F5F-7234-D84E-9806-68FC1209B06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3046" y="1176338"/>
            <a:ext cx="11736887" cy="638607"/>
          </a:xfrm>
        </p:spPr>
        <p:txBody>
          <a:bodyPr/>
          <a:lstStyle/>
          <a:p>
            <a:r>
              <a:rPr lang="en-GB" b="1" dirty="0"/>
              <a:t>How many different statements can you write about this table?</a:t>
            </a:r>
          </a:p>
        </p:txBody>
      </p:sp>
      <p:graphicFrame>
        <p:nvGraphicFramePr>
          <p:cNvPr id="6" name="Google Shape;93;p15">
            <a:extLst>
              <a:ext uri="{FF2B5EF4-FFF2-40B4-BE49-F238E27FC236}">
                <a16:creationId xmlns:a16="http://schemas.microsoft.com/office/drawing/2014/main" id="{F984CF4D-0A6A-FC4F-BA38-D345EF24A1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2987089"/>
              </p:ext>
            </p:extLst>
          </p:nvPr>
        </p:nvGraphicFramePr>
        <p:xfrm>
          <a:off x="2536675" y="2240340"/>
          <a:ext cx="7118650" cy="118866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941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Child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Tony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Cath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Paula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River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Kris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Number of books read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18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11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5</a:t>
                      </a:r>
                      <a:endParaRPr sz="18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7542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A0ABB-9595-D54D-AD88-A5925CEF71A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Let’s Learn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E2F5F-7234-D84E-9806-68FC1209B06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3046" y="1176338"/>
            <a:ext cx="11736887" cy="1275917"/>
          </a:xfrm>
        </p:spPr>
        <p:txBody>
          <a:bodyPr/>
          <a:lstStyle/>
          <a:p>
            <a:r>
              <a:rPr lang="en-GB" dirty="0"/>
              <a:t>This two-way table shows the train stations in different cities. </a:t>
            </a:r>
          </a:p>
          <a:p>
            <a:r>
              <a:rPr lang="en-GB" b="1" dirty="0"/>
              <a:t>Explain how to read the table. </a:t>
            </a:r>
          </a:p>
        </p:txBody>
      </p:sp>
      <p:graphicFrame>
        <p:nvGraphicFramePr>
          <p:cNvPr id="7" name="Google Shape;100;p16">
            <a:extLst>
              <a:ext uri="{FF2B5EF4-FFF2-40B4-BE49-F238E27FC236}">
                <a16:creationId xmlns:a16="http://schemas.microsoft.com/office/drawing/2014/main" id="{752E1A34-F0A5-9F46-A28F-22DED5743D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9314499"/>
              </p:ext>
            </p:extLst>
          </p:nvPr>
        </p:nvGraphicFramePr>
        <p:xfrm>
          <a:off x="2536675" y="2798397"/>
          <a:ext cx="7118650" cy="265164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941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London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Paris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New York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Berlin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Total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Overground Train Stations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0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166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184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Underground Train Stations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270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300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472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173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1,215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Total</a:t>
                      </a:r>
                      <a:endParaRPr sz="1800" b="1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282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306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472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339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1,399</a:t>
                      </a:r>
                      <a:endParaRPr sz="18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964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A0ABB-9595-D54D-AD88-A5925CEF71A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Follow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E2F5F-7234-D84E-9806-68FC1209B06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3046" y="1176338"/>
            <a:ext cx="11736887" cy="1746971"/>
          </a:xfrm>
        </p:spPr>
        <p:txBody>
          <a:bodyPr/>
          <a:lstStyle/>
          <a:p>
            <a:r>
              <a:rPr lang="en-GB" dirty="0"/>
              <a:t>How many overground stations are in New York?</a:t>
            </a:r>
          </a:p>
          <a:p>
            <a:r>
              <a:rPr lang="en-GB" dirty="0"/>
              <a:t>How many underground stations are in Paris?</a:t>
            </a:r>
          </a:p>
          <a:p>
            <a:r>
              <a:rPr lang="en-GB" dirty="0"/>
              <a:t>How many overground stations are there altogether? 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CC3F9C2-59B6-0341-B97C-81C2931D1D10}"/>
              </a:ext>
            </a:extLst>
          </p:cNvPr>
          <p:cNvSpPr/>
          <p:nvPr/>
        </p:nvSpPr>
        <p:spPr>
          <a:xfrm>
            <a:off x="10669706" y="6163001"/>
            <a:ext cx="1401206" cy="514598"/>
          </a:xfrm>
          <a:prstGeom prst="roundRect">
            <a:avLst/>
          </a:prstGeom>
          <a:solidFill>
            <a:srgbClr val="2196F3"/>
          </a:solidFill>
          <a:ln>
            <a:solidFill>
              <a:srgbClr val="CCD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  <a:latin typeface="Century Gothic" panose="020B0502020202020204" pitchFamily="34" charset="0"/>
              </a:rPr>
              <a:t>Answers</a:t>
            </a:r>
          </a:p>
        </p:txBody>
      </p:sp>
      <p:sp>
        <p:nvSpPr>
          <p:cNvPr id="7" name="Google Shape;109;p17">
            <a:extLst>
              <a:ext uri="{FF2B5EF4-FFF2-40B4-BE49-F238E27FC236}">
                <a16:creationId xmlns:a16="http://schemas.microsoft.com/office/drawing/2014/main" id="{030598C0-0098-3F44-A81F-342A1C481A6C}"/>
              </a:ext>
            </a:extLst>
          </p:cNvPr>
          <p:cNvSpPr txBox="1"/>
          <p:nvPr/>
        </p:nvSpPr>
        <p:spPr>
          <a:xfrm>
            <a:off x="5739989" y="1176338"/>
            <a:ext cx="563829" cy="527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A047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0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43A047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8" name="Google Shape;110;p17">
            <a:extLst>
              <a:ext uri="{FF2B5EF4-FFF2-40B4-BE49-F238E27FC236}">
                <a16:creationId xmlns:a16="http://schemas.microsoft.com/office/drawing/2014/main" id="{13DB2223-DE2C-1141-9C0D-8F24D0BE3D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9030507"/>
              </p:ext>
            </p:extLst>
          </p:nvPr>
        </p:nvGraphicFramePr>
        <p:xfrm>
          <a:off x="2536675" y="3429000"/>
          <a:ext cx="7118650" cy="265164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941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54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London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Paris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New York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Berlin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Total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Overground Train Stations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12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6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0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166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184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Underground Train Stations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270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300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472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173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1,215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Total</a:t>
                      </a:r>
                      <a:endParaRPr sz="1800" b="1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282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306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472</a:t>
                      </a:r>
                      <a:endParaRPr sz="18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339</a:t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1,399</a:t>
                      </a:r>
                      <a:endParaRPr sz="1800" dirty="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Google Shape;109;p17">
            <a:extLst>
              <a:ext uri="{FF2B5EF4-FFF2-40B4-BE49-F238E27FC236}">
                <a16:creationId xmlns:a16="http://schemas.microsoft.com/office/drawing/2014/main" id="{41132022-6C73-584D-8687-0DC28C13E7D3}"/>
              </a:ext>
            </a:extLst>
          </p:cNvPr>
          <p:cNvSpPr txBox="1"/>
          <p:nvPr/>
        </p:nvSpPr>
        <p:spPr>
          <a:xfrm>
            <a:off x="5409980" y="1654319"/>
            <a:ext cx="783000" cy="527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A047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300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43A047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" name="Google Shape;109;p17">
            <a:extLst>
              <a:ext uri="{FF2B5EF4-FFF2-40B4-BE49-F238E27FC236}">
                <a16:creationId xmlns:a16="http://schemas.microsoft.com/office/drawing/2014/main" id="{F8401B2D-6555-0F42-ABD8-B3BC86C40E90}"/>
              </a:ext>
            </a:extLst>
          </p:cNvPr>
          <p:cNvSpPr txBox="1"/>
          <p:nvPr/>
        </p:nvSpPr>
        <p:spPr>
          <a:xfrm>
            <a:off x="6248399" y="2209800"/>
            <a:ext cx="783000" cy="527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3A047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184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43A047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70928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3A0ABB-9595-D54D-AD88-A5925CEF71A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Your Turn</a:t>
            </a: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DB9D96D6-AFA7-BA40-A8C8-9529BA2C3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24" y="1077157"/>
            <a:ext cx="6540500" cy="55499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529558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1343</Words>
  <Application>Microsoft Macintosh PowerPoint</Application>
  <PresentationFormat>Widescreen</PresentationFormat>
  <Paragraphs>290</Paragraphs>
  <Slides>17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Titles</vt:lpstr>
      <vt:lpstr>Office Theme</vt:lpstr>
      <vt:lpstr>PowerPoint Presentation</vt:lpstr>
      <vt:lpstr>PowerPoint Presentation</vt:lpstr>
      <vt:lpstr>PowerPoint Presentation</vt:lpstr>
      <vt:lpstr>PowerPoint Presentation</vt:lpstr>
      <vt:lpstr>To understand two-way tables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following slides are based on: Tables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37</cp:revision>
  <dcterms:created xsi:type="dcterms:W3CDTF">2022-06-30T10:03:35Z</dcterms:created>
  <dcterms:modified xsi:type="dcterms:W3CDTF">2023-03-20T11:17:55Z</dcterms:modified>
</cp:coreProperties>
</file>