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48" r:id="rId2"/>
  </p:sldMasterIdLst>
  <p:notesMasterIdLst>
    <p:notesMasterId r:id="rId20"/>
  </p:notesMasterIdLst>
  <p:sldIdLst>
    <p:sldId id="260" r:id="rId3"/>
    <p:sldId id="261" r:id="rId4"/>
    <p:sldId id="262" r:id="rId5"/>
    <p:sldId id="264" r:id="rId6"/>
    <p:sldId id="266" r:id="rId7"/>
    <p:sldId id="263" r:id="rId8"/>
    <p:sldId id="267" r:id="rId9"/>
    <p:sldId id="268" r:id="rId10"/>
    <p:sldId id="269" r:id="rId11"/>
    <p:sldId id="271" r:id="rId12"/>
    <p:sldId id="272" r:id="rId13"/>
    <p:sldId id="273" r:id="rId14"/>
    <p:sldId id="274" r:id="rId15"/>
    <p:sldId id="275" r:id="rId16"/>
    <p:sldId id="265" r:id="rId17"/>
    <p:sldId id="270" r:id="rId18"/>
    <p:sldId id="27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A047"/>
    <a:srgbClr val="222222"/>
    <a:srgbClr val="2196F3"/>
    <a:srgbClr val="0277BD"/>
    <a:srgbClr val="CCD4F4"/>
    <a:srgbClr val="F8FBFF"/>
    <a:srgbClr val="F8FCFF"/>
    <a:srgbClr val="E4F2FF"/>
    <a:srgbClr val="E8EAF6"/>
    <a:srgbClr val="E1F5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77279"/>
  </p:normalViewPr>
  <p:slideViewPr>
    <p:cSldViewPr snapToGrid="0" snapToObjects="1">
      <p:cViewPr varScale="1">
        <p:scale>
          <a:sx n="93" d="100"/>
          <a:sy n="93" d="100"/>
        </p:scale>
        <p:origin x="56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03805F-7D1E-E94C-BB55-3B101E5AFAED}" type="datetimeFigureOut">
              <a:rPr lang="en-GB" smtClean="0"/>
              <a:t>20/03/2023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B76D0C-E1F7-C24C-9F61-F920AE9184C6}" type="slidenum">
              <a:rPr lang="en-GB" smtClean="0"/>
              <a:t>‹#›</a:t>
            </a:fld>
            <a:endParaRPr lang="en-GB"/>
          </a:p>
        </p:txBody>
      </p:sp>
    </p:spTree>
    <p:extLst>
      <p:ext uri="{BB962C8B-B14F-4D97-AF65-F5344CB8AC3E}">
        <p14:creationId xmlns:p14="http://schemas.microsoft.com/office/powerpoint/2010/main" val="2797417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3</a:t>
            </a:fld>
            <a:endParaRPr lang="en-GB"/>
          </a:p>
        </p:txBody>
      </p:sp>
    </p:spTree>
    <p:extLst>
      <p:ext uri="{BB962C8B-B14F-4D97-AF65-F5344CB8AC3E}">
        <p14:creationId xmlns:p14="http://schemas.microsoft.com/office/powerpoint/2010/main" val="194723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lvl="0" indent="0" algn="l" rtl="0">
              <a:spcBef>
                <a:spcPts val="0"/>
              </a:spcBef>
              <a:spcAft>
                <a:spcPts val="0"/>
              </a:spcAft>
              <a:buSzPts val="1400"/>
              <a:buNone/>
            </a:pPr>
            <a:r>
              <a:rPr lang="en-GB" i="1" dirty="0">
                <a:latin typeface="Arial"/>
                <a:ea typeface="Arial"/>
                <a:cs typeface="Arial"/>
                <a:sym typeface="Arial"/>
              </a:rPr>
              <a:t>Given answers are approximations, accept reasonable estimations. </a:t>
            </a:r>
          </a:p>
          <a:p>
            <a:pPr marL="457200" lvl="0" indent="-317500" algn="l" rtl="0">
              <a:spcBef>
                <a:spcPts val="0"/>
              </a:spcBef>
              <a:spcAft>
                <a:spcPts val="0"/>
              </a:spcAft>
              <a:buSzPts val="1400"/>
              <a:buAutoNum type="alphaLcParenR"/>
            </a:pPr>
            <a:r>
              <a:rPr lang="en-GB" dirty="0">
                <a:latin typeface="Arial"/>
                <a:ea typeface="Arial"/>
                <a:cs typeface="Arial"/>
                <a:sym typeface="Arial"/>
              </a:rPr>
              <a:t>Sunflower B by approximately 13cm</a:t>
            </a:r>
          </a:p>
          <a:p>
            <a:pPr marL="457200" lvl="0" indent="-317500" algn="l" rtl="0">
              <a:spcBef>
                <a:spcPts val="0"/>
              </a:spcBef>
              <a:spcAft>
                <a:spcPts val="0"/>
              </a:spcAft>
              <a:buSzPts val="1400"/>
              <a:buAutoNum type="alphaLcParenR"/>
            </a:pPr>
            <a:r>
              <a:rPr lang="en-GB" dirty="0">
                <a:latin typeface="Arial"/>
                <a:ea typeface="Arial"/>
                <a:cs typeface="Arial"/>
                <a:sym typeface="Arial"/>
              </a:rPr>
              <a:t>Approximately 16cm</a:t>
            </a:r>
          </a:p>
          <a:p>
            <a:pPr marL="457200" lvl="0" indent="-317500" algn="l" rtl="0">
              <a:spcBef>
                <a:spcPts val="0"/>
              </a:spcBef>
              <a:spcAft>
                <a:spcPts val="0"/>
              </a:spcAft>
              <a:buSzPts val="1400"/>
              <a:buAutoNum type="alphaLcParenR"/>
            </a:pPr>
            <a:r>
              <a:rPr lang="en-GB" dirty="0">
                <a:latin typeface="Arial"/>
                <a:ea typeface="Arial"/>
                <a:cs typeface="Arial"/>
                <a:sym typeface="Arial"/>
              </a:rPr>
              <a:t>Approximately 30cm</a:t>
            </a:r>
          </a:p>
          <a:p>
            <a:pPr marL="457200" lvl="0" indent="-317500" algn="l" rtl="0">
              <a:spcBef>
                <a:spcPts val="0"/>
              </a:spcBef>
              <a:spcAft>
                <a:spcPts val="0"/>
              </a:spcAft>
              <a:buSzPts val="1400"/>
              <a:buAutoNum type="alphaLcParenR"/>
            </a:pPr>
            <a:r>
              <a:rPr lang="en-GB" dirty="0">
                <a:latin typeface="Arial"/>
                <a:ea typeface="Arial"/>
                <a:cs typeface="Arial"/>
                <a:sym typeface="Arial"/>
              </a:rPr>
              <a:t>Approximately 29cm</a:t>
            </a:r>
          </a:p>
          <a:p>
            <a:pPr marL="457200" lvl="0" indent="-317500" algn="l" rtl="0">
              <a:spcBef>
                <a:spcPts val="0"/>
              </a:spcBef>
              <a:spcAft>
                <a:spcPts val="0"/>
              </a:spcAft>
              <a:buSzPts val="1400"/>
              <a:buAutoNum type="alphaLcParenR"/>
            </a:pPr>
            <a:r>
              <a:rPr lang="en-GB" dirty="0">
                <a:latin typeface="Arial"/>
                <a:ea typeface="Arial"/>
                <a:cs typeface="Arial"/>
                <a:sym typeface="Arial"/>
              </a:rPr>
              <a:t>Sunflower A by approximately 1cm</a:t>
            </a:r>
          </a:p>
          <a:p>
            <a:pPr marL="457200" lvl="0" indent="-317500" algn="l" rtl="0">
              <a:spcBef>
                <a:spcPts val="0"/>
              </a:spcBef>
              <a:spcAft>
                <a:spcPts val="0"/>
              </a:spcAft>
              <a:buSzPts val="1400"/>
              <a:buFont typeface="+mj-lt"/>
              <a:buAutoNum type="alphaLcParenR"/>
            </a:pPr>
            <a:r>
              <a:rPr lang="en-GB" dirty="0">
                <a:latin typeface="Arial"/>
                <a:ea typeface="Arial"/>
                <a:cs typeface="Arial"/>
                <a:sym typeface="Arial"/>
              </a:rPr>
              <a:t>Week 2: 18cm, week 4: 23cm, week 6: 53cm, week 8: 55cm, week 10: 84cm, week 12: 110cm</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13</a:t>
            </a:fld>
            <a:endParaRPr lang="en-GB"/>
          </a:p>
        </p:txBody>
      </p:sp>
    </p:spTree>
    <p:extLst>
      <p:ext uri="{BB962C8B-B14F-4D97-AF65-F5344CB8AC3E}">
        <p14:creationId xmlns:p14="http://schemas.microsoft.com/office/powerpoint/2010/main" val="2405352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i="1" dirty="0">
                <a:solidFill>
                  <a:srgbClr val="000000"/>
                </a:solidFill>
                <a:latin typeface="Arial"/>
                <a:ea typeface="Arial"/>
                <a:cs typeface="Arial"/>
                <a:sym typeface="Arial"/>
              </a:rPr>
              <a:t>There are multiple possible answers for this. Example answer - This graph shows a kettle boiling then cooling down. This graph shows the temperature rising during the day and falling at night. </a:t>
            </a:r>
            <a:endParaRPr lang="en-GB" sz="1200" i="1" u="none" strike="noStrik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b="1" dirty="0">
                <a:solidFill>
                  <a:srgbClr val="000000"/>
                </a:solidFill>
                <a:latin typeface="Arial"/>
                <a:ea typeface="Arial"/>
                <a:cs typeface="Arial"/>
                <a:sym typeface="Arial"/>
              </a:rPr>
              <a:t>K</a:t>
            </a:r>
            <a:r>
              <a:rPr lang="en-GB" sz="1200" b="1" i="0" u="none" strike="noStrike" dirty="0">
                <a:solidFill>
                  <a:srgbClr val="000000"/>
                </a:solidFill>
                <a:latin typeface="Arial"/>
                <a:ea typeface="Arial"/>
                <a:cs typeface="Arial"/>
                <a:sym typeface="Arial"/>
              </a:rPr>
              <a:t>ey Questions </a:t>
            </a:r>
            <a:r>
              <a:rPr lang="en-GB" sz="1200" b="0" i="0" u="none" strike="noStrike" dirty="0">
                <a:solidFill>
                  <a:srgbClr val="000000"/>
                </a:solidFill>
                <a:latin typeface="Arial"/>
                <a:ea typeface="Arial"/>
                <a:cs typeface="Arial"/>
                <a:sym typeface="Arial"/>
              </a:rPr>
              <a:t>– W</a:t>
            </a:r>
            <a:r>
              <a:rPr lang="en-GB" dirty="0">
                <a:solidFill>
                  <a:srgbClr val="000000"/>
                </a:solidFill>
                <a:latin typeface="Arial"/>
                <a:ea typeface="Arial"/>
                <a:cs typeface="Arial"/>
                <a:sym typeface="Arial"/>
              </a:rPr>
              <a:t>hat information is given? Why is this important? What could this show? How do you know?</a:t>
            </a:r>
            <a:endParaRPr lang="en-GB" dirty="0"/>
          </a:p>
          <a:p>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14</a:t>
            </a:fld>
            <a:endParaRPr lang="en-GB"/>
          </a:p>
        </p:txBody>
      </p:sp>
    </p:spTree>
    <p:extLst>
      <p:ext uri="{BB962C8B-B14F-4D97-AF65-F5344CB8AC3E}">
        <p14:creationId xmlns:p14="http://schemas.microsoft.com/office/powerpoint/2010/main" val="5340386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b="1" dirty="0">
                <a:latin typeface="Arial"/>
                <a:ea typeface="Arial"/>
                <a:cs typeface="Arial"/>
                <a:sym typeface="Arial"/>
              </a:rPr>
              <a:t>How and when to use these slides </a:t>
            </a:r>
            <a:r>
              <a:rPr lang="en-GB" b="0" dirty="0">
                <a:latin typeface="Arial"/>
                <a:ea typeface="Arial"/>
                <a:cs typeface="Arial"/>
                <a:sym typeface="Arial"/>
              </a:rPr>
              <a:t>– Pupils may </a:t>
            </a:r>
            <a:r>
              <a:rPr lang="en-GB" dirty="0">
                <a:latin typeface="Arial"/>
                <a:ea typeface="Arial"/>
                <a:cs typeface="Arial"/>
                <a:sym typeface="Arial"/>
              </a:rPr>
              <a:t>struggle to read and interpret line graphs. These slides will allow pupils to recap interpreting different types of graphs.</a:t>
            </a:r>
            <a:r>
              <a:rPr lang="en-GB" sz="1200" b="0" i="0" u="none" strike="noStrike" dirty="0">
                <a:solidFill>
                  <a:srgbClr val="000000"/>
                </a:solidFill>
                <a:latin typeface="Arial"/>
                <a:ea typeface="Arial"/>
                <a:cs typeface="Arial"/>
                <a:sym typeface="Arial"/>
              </a:rPr>
              <a:t>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a:t>
            </a:r>
            <a:r>
              <a:rPr lang="en-GB" i="1" dirty="0">
                <a:solidFill>
                  <a:srgbClr val="000000"/>
                </a:solidFill>
                <a:latin typeface="Arial"/>
                <a:ea typeface="Arial"/>
                <a:cs typeface="Arial"/>
                <a:sym typeface="Arial"/>
              </a:rPr>
              <a:t>Questions on the slide.</a:t>
            </a:r>
            <a:r>
              <a:rPr lang="en-GB" dirty="0">
                <a:solidFill>
                  <a:srgbClr val="000000"/>
                </a:solidFill>
                <a:latin typeface="Arial"/>
                <a:ea typeface="Arial"/>
                <a:cs typeface="Arial"/>
                <a:sym typeface="Arial"/>
              </a:rPr>
              <a:t> How do you know the answers? Where do you need to look on the graph to find the information? </a:t>
            </a:r>
            <a:endParaRPr lang="en-GB" dirty="0">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a:t>
            </a:r>
            <a:r>
              <a:rPr lang="en-GB" dirty="0">
                <a:solidFill>
                  <a:srgbClr val="000000"/>
                </a:solidFill>
                <a:latin typeface="Arial"/>
                <a:ea typeface="Arial"/>
                <a:cs typeface="Arial"/>
                <a:sym typeface="Arial"/>
              </a:rPr>
              <a:t>Pupils may not identify that the y-axis increases in twos.</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Further Practice </a:t>
            </a:r>
            <a:r>
              <a:rPr lang="en-GB" sz="1200" b="0" i="0" u="none" strike="noStrike" dirty="0">
                <a:solidFill>
                  <a:srgbClr val="000000"/>
                </a:solidFill>
                <a:latin typeface="Arial"/>
                <a:ea typeface="Arial"/>
                <a:cs typeface="Arial"/>
                <a:sym typeface="Arial"/>
              </a:rPr>
              <a:t>– Ask pupils to create a qu</a:t>
            </a:r>
            <a:r>
              <a:rPr lang="en-GB" dirty="0">
                <a:solidFill>
                  <a:srgbClr val="000000"/>
                </a:solidFill>
                <a:latin typeface="Arial"/>
                <a:ea typeface="Arial"/>
                <a:cs typeface="Arial"/>
                <a:sym typeface="Arial"/>
              </a:rPr>
              <a:t>estion for the graph. </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16</a:t>
            </a:fld>
            <a:endParaRPr lang="en-GB"/>
          </a:p>
        </p:txBody>
      </p:sp>
    </p:spTree>
    <p:extLst>
      <p:ext uri="{BB962C8B-B14F-4D97-AF65-F5344CB8AC3E}">
        <p14:creationId xmlns:p14="http://schemas.microsoft.com/office/powerpoint/2010/main" val="2339027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Font typeface="Arial"/>
              <a:buNone/>
            </a:pPr>
            <a:r>
              <a:rPr lang="en-GB" i="1" dirty="0">
                <a:latin typeface="Arial"/>
                <a:ea typeface="Arial"/>
                <a:cs typeface="Arial"/>
                <a:sym typeface="Arial"/>
              </a:rPr>
              <a:t>Pupils could find a lot of information from this pictogram. E.g. totals for each ice cream flavour. Total for all sales. Which sold most. Which sold least. How many more x than x etc.</a:t>
            </a:r>
          </a:p>
          <a:p>
            <a:pPr marL="0" lvl="0" indent="0" algn="l" rtl="0">
              <a:spcBef>
                <a:spcPts val="0"/>
              </a:spcBef>
              <a:spcAft>
                <a:spcPts val="0"/>
              </a:spcAft>
              <a:buClr>
                <a:schemeClr val="dk1"/>
              </a:buClr>
              <a:buFont typeface="Arial"/>
              <a:buNone/>
            </a:pPr>
            <a:r>
              <a:rPr lang="en-GB" b="1" dirty="0">
                <a:latin typeface="Arial"/>
                <a:ea typeface="Arial"/>
                <a:cs typeface="Arial"/>
                <a:sym typeface="Arial"/>
              </a:rPr>
              <a:t>How and when to use these slides </a:t>
            </a:r>
            <a:r>
              <a:rPr lang="en-GB" dirty="0">
                <a:latin typeface="Arial"/>
                <a:ea typeface="Arial"/>
                <a:cs typeface="Arial"/>
                <a:sym typeface="Arial"/>
              </a:rPr>
              <a:t>– Pupils may struggle to read and interpret line graphs. These slides will allow pupils to recap interpreting different types of graphs. </a:t>
            </a:r>
            <a:endParaRPr lang="en-GB" dirty="0"/>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Key Questions </a:t>
            </a:r>
            <a:r>
              <a:rPr lang="en-GB" dirty="0">
                <a:latin typeface="Arial"/>
                <a:ea typeface="Arial"/>
                <a:cs typeface="Arial"/>
                <a:sym typeface="Arial"/>
              </a:rPr>
              <a:t>– What do you notice about this pictogram? What does the half ice cream mean? How can you find the totals? Which sold more? How do you know? Explain how you found your answer. </a:t>
            </a:r>
            <a:endParaRPr lang="en-GB" dirty="0"/>
          </a:p>
          <a:p>
            <a:pPr marL="0" lvl="0" indent="0" algn="l" rtl="0">
              <a:spcBef>
                <a:spcPts val="0"/>
              </a:spcBef>
              <a:spcAft>
                <a:spcPts val="0"/>
              </a:spcAft>
              <a:buClr>
                <a:schemeClr val="dk1"/>
              </a:buClr>
              <a:buSzPts val="1200"/>
              <a:buFont typeface="Arial"/>
              <a:buNone/>
            </a:pPr>
            <a:r>
              <a:rPr lang="en-GB" b="1">
                <a:latin typeface="Arial"/>
                <a:ea typeface="Arial"/>
                <a:cs typeface="Arial"/>
                <a:sym typeface="Arial"/>
              </a:rPr>
              <a:t>Misconceptions/ Common Errors </a:t>
            </a:r>
            <a:r>
              <a:rPr lang="en-GB">
                <a:latin typeface="Arial"/>
                <a:ea typeface="Arial"/>
                <a:cs typeface="Arial"/>
                <a:sym typeface="Arial"/>
              </a:rPr>
              <a:t>– Pupils may not look at the key.</a:t>
            </a:r>
            <a:endParaRPr lang="en-GB"/>
          </a:p>
        </p:txBody>
      </p:sp>
      <p:sp>
        <p:nvSpPr>
          <p:cNvPr id="4" name="Slide Number Placeholder 3"/>
          <p:cNvSpPr>
            <a:spLocks noGrp="1"/>
          </p:cNvSpPr>
          <p:nvPr>
            <p:ph type="sldNum" sz="quarter" idx="5"/>
          </p:nvPr>
        </p:nvSpPr>
        <p:spPr/>
        <p:txBody>
          <a:bodyPr/>
          <a:lstStyle/>
          <a:p>
            <a:fld id="{9FB76D0C-E1F7-C24C-9F61-F920AE9184C6}" type="slidenum">
              <a:rPr lang="en-GB" smtClean="0"/>
              <a:t>17</a:t>
            </a:fld>
            <a:endParaRPr lang="en-GB"/>
          </a:p>
        </p:txBody>
      </p:sp>
    </p:spTree>
    <p:extLst>
      <p:ext uri="{BB962C8B-B14F-4D97-AF65-F5344CB8AC3E}">
        <p14:creationId xmlns:p14="http://schemas.microsoft.com/office/powerpoint/2010/main" val="370264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b="0" i="0" u="none" strike="noStrike" kern="1200" dirty="0">
                <a:solidFill>
                  <a:schemeClr val="tx1"/>
                </a:solidFill>
                <a:effectLst/>
                <a:latin typeface="+mn-lt"/>
                <a:ea typeface="+mn-ea"/>
                <a:cs typeface="+mn-cs"/>
              </a:rPr>
              <a:t>Assessment point for the lesson – ask the pupils to vote for the answer they think is correct. </a:t>
            </a:r>
            <a:endParaRPr lang="en-GB" b="0" dirty="0">
              <a:effectLst/>
            </a:endParaRPr>
          </a:p>
          <a:p>
            <a:pPr marL="0" lvl="0" indent="0" algn="l" rtl="0">
              <a:spcBef>
                <a:spcPts val="0"/>
              </a:spcBef>
              <a:spcAft>
                <a:spcPts val="0"/>
              </a:spcAft>
              <a:buNone/>
            </a:pPr>
            <a:br>
              <a:rPr lang="en-GB" b="0" dirty="0">
                <a:effectLst/>
              </a:rPr>
            </a:br>
            <a:r>
              <a:rPr lang="en-GB" sz="1200" b="0" i="0" u="none" strike="noStrike" dirty="0">
                <a:solidFill>
                  <a:srgbClr val="000000"/>
                </a:solidFill>
                <a:latin typeface="Arial"/>
                <a:ea typeface="Arial"/>
                <a:cs typeface="Arial"/>
                <a:sym typeface="Arial"/>
              </a:rPr>
              <a:t>A – The pupil has</a:t>
            </a:r>
            <a:r>
              <a:rPr lang="en-GB" dirty="0">
                <a:solidFill>
                  <a:srgbClr val="000000"/>
                </a:solidFill>
                <a:latin typeface="Arial"/>
                <a:ea typeface="Arial"/>
                <a:cs typeface="Arial"/>
                <a:sym typeface="Arial"/>
              </a:rPr>
              <a:t> not read the graph accurately. There is a difference, even if it is a small difference.</a:t>
            </a:r>
            <a:endParaRPr lang="en-GB" dirty="0"/>
          </a:p>
          <a:p>
            <a:pPr marL="0" lvl="0" indent="0" algn="l" rtl="0">
              <a:spcBef>
                <a:spcPts val="0"/>
              </a:spcBef>
              <a:spcAft>
                <a:spcPts val="0"/>
              </a:spcAft>
              <a:buNone/>
            </a:pPr>
            <a:r>
              <a:rPr lang="en-GB" sz="1200" b="0" i="0" u="none" strike="noStrike" dirty="0">
                <a:solidFill>
                  <a:srgbClr val="000000"/>
                </a:solidFill>
                <a:latin typeface="Arial"/>
                <a:ea typeface="Arial"/>
                <a:cs typeface="Arial"/>
                <a:sym typeface="Arial"/>
              </a:rPr>
              <a:t>B – Correct answer</a:t>
            </a:r>
            <a:endParaRPr lang="en-GB" dirty="0"/>
          </a:p>
          <a:p>
            <a:pPr marL="0" lvl="0" indent="0" algn="l" rtl="0">
              <a:spcBef>
                <a:spcPts val="0"/>
              </a:spcBef>
              <a:spcAft>
                <a:spcPts val="0"/>
              </a:spcAft>
              <a:buNone/>
            </a:pPr>
            <a:r>
              <a:rPr lang="en-GB" sz="1200" b="0" i="0" u="none" strike="noStrike" dirty="0">
                <a:solidFill>
                  <a:srgbClr val="000000"/>
                </a:solidFill>
                <a:latin typeface="Arial"/>
                <a:ea typeface="Arial"/>
                <a:cs typeface="Arial"/>
                <a:sym typeface="Arial"/>
              </a:rPr>
              <a:t>C – T</a:t>
            </a:r>
            <a:r>
              <a:rPr lang="en-GB" dirty="0">
                <a:solidFill>
                  <a:srgbClr val="000000"/>
                </a:solidFill>
                <a:latin typeface="Arial"/>
                <a:ea typeface="Arial"/>
                <a:cs typeface="Arial"/>
                <a:sym typeface="Arial"/>
              </a:rPr>
              <a:t>h</a:t>
            </a:r>
            <a:r>
              <a:rPr lang="en-GB" sz="1200" b="0" i="0" u="none" strike="noStrike" dirty="0">
                <a:solidFill>
                  <a:srgbClr val="000000"/>
                </a:solidFill>
                <a:latin typeface="Arial"/>
                <a:ea typeface="Arial"/>
                <a:cs typeface="Arial"/>
                <a:sym typeface="Arial"/>
              </a:rPr>
              <a:t>e pupil ma</a:t>
            </a:r>
            <a:r>
              <a:rPr lang="en-GB" dirty="0">
                <a:solidFill>
                  <a:srgbClr val="000000"/>
                </a:solidFill>
                <a:latin typeface="Arial"/>
                <a:ea typeface="Arial"/>
                <a:cs typeface="Arial"/>
                <a:sym typeface="Arial"/>
              </a:rPr>
              <a:t>y not understand how to read a line graph accurately.</a:t>
            </a:r>
            <a:endParaRPr lang="en-GB" dirty="0"/>
          </a:p>
          <a:p>
            <a:pPr marL="0" lvl="0" indent="0" algn="l" rtl="0">
              <a:spcBef>
                <a:spcPts val="0"/>
              </a:spcBef>
              <a:spcAft>
                <a:spcPts val="0"/>
              </a:spcAft>
              <a:buNone/>
            </a:pPr>
            <a:r>
              <a:rPr lang="en-GB" sz="1200" b="0" i="0" u="none" strike="noStrike" dirty="0">
                <a:solidFill>
                  <a:srgbClr val="000000"/>
                </a:solidFill>
                <a:latin typeface="Arial"/>
                <a:ea typeface="Arial"/>
                <a:cs typeface="Arial"/>
                <a:sym typeface="Arial"/>
              </a:rPr>
              <a:t>D – The pupil does not understand how to read a line graph accurately.</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4</a:t>
            </a:fld>
            <a:endParaRPr lang="en-GB"/>
          </a:p>
        </p:txBody>
      </p:sp>
    </p:spTree>
    <p:extLst>
      <p:ext uri="{BB962C8B-B14F-4D97-AF65-F5344CB8AC3E}">
        <p14:creationId xmlns:p14="http://schemas.microsoft.com/office/powerpoint/2010/main" val="1551278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i="0" u="none" strike="noStrike" dirty="0">
                <a:solidFill>
                  <a:srgbClr val="000000"/>
                </a:solidFill>
                <a:latin typeface="Arial"/>
                <a:ea typeface="Arial"/>
                <a:cs typeface="Arial"/>
                <a:sym typeface="Arial"/>
              </a:rPr>
              <a:t>– What </a:t>
            </a:r>
            <a:r>
              <a:rPr lang="en-GB" dirty="0">
                <a:solidFill>
                  <a:srgbClr val="000000"/>
                </a:solidFill>
                <a:latin typeface="Arial"/>
                <a:ea typeface="Arial"/>
                <a:cs typeface="Arial"/>
                <a:sym typeface="Arial"/>
              </a:rPr>
              <a:t>information is given in the line graph? What does the line graph show? How do you know? Does this show the temperature getting higher or lower? How do you know? What do all line graphs show?</a:t>
            </a:r>
            <a:endParaRPr lang="en-GB" dirty="0">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Extension</a:t>
            </a:r>
            <a:r>
              <a:rPr lang="en-GB" sz="1200" i="0" u="none" strike="noStrike" dirty="0">
                <a:solidFill>
                  <a:srgbClr val="000000"/>
                </a:solidFill>
                <a:latin typeface="Arial"/>
                <a:ea typeface="Arial"/>
                <a:cs typeface="Arial"/>
                <a:sym typeface="Arial"/>
              </a:rPr>
              <a:t> – What do</a:t>
            </a:r>
            <a:r>
              <a:rPr lang="en-GB" dirty="0">
                <a:solidFill>
                  <a:srgbClr val="000000"/>
                </a:solidFill>
                <a:latin typeface="Arial"/>
                <a:ea typeface="Arial"/>
                <a:cs typeface="Arial"/>
                <a:sym typeface="Arial"/>
              </a:rPr>
              <a:t> you think the temperature would be at 40 minutes?</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6</a:t>
            </a:fld>
            <a:endParaRPr lang="en-GB"/>
          </a:p>
        </p:txBody>
      </p:sp>
    </p:spTree>
    <p:extLst>
      <p:ext uri="{BB962C8B-B14F-4D97-AF65-F5344CB8AC3E}">
        <p14:creationId xmlns:p14="http://schemas.microsoft.com/office/powerpoint/2010/main" val="1128734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i="1" dirty="0">
                <a:solidFill>
                  <a:srgbClr val="000000"/>
                </a:solidFill>
                <a:latin typeface="Arial"/>
                <a:ea typeface="Arial"/>
                <a:cs typeface="Arial"/>
                <a:sym typeface="Arial"/>
              </a:rPr>
              <a:t>This slide encourages pupils to explain how to read a line graph. Ensure they understand that they need to read the x-axis then they y-axis.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a:t>
            </a:r>
            <a:r>
              <a:rPr lang="en-GB" dirty="0">
                <a:solidFill>
                  <a:srgbClr val="000000"/>
                </a:solidFill>
                <a:latin typeface="Arial"/>
                <a:ea typeface="Arial"/>
                <a:cs typeface="Arial"/>
                <a:sym typeface="Arial"/>
              </a:rPr>
              <a:t>How do you read a line graph? How do you find the temperature at 8pm? How do you know your answer is correct?</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Pupils could re</a:t>
            </a:r>
            <a:r>
              <a:rPr lang="en-GB" dirty="0">
                <a:solidFill>
                  <a:srgbClr val="000000"/>
                </a:solidFill>
                <a:latin typeface="Arial"/>
                <a:ea typeface="Arial"/>
                <a:cs typeface="Arial"/>
                <a:sym typeface="Arial"/>
              </a:rPr>
              <a:t>ad the graph incorrectly.</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7</a:t>
            </a:fld>
            <a:endParaRPr lang="en-GB"/>
          </a:p>
        </p:txBody>
      </p:sp>
    </p:spTree>
    <p:extLst>
      <p:ext uri="{BB962C8B-B14F-4D97-AF65-F5344CB8AC3E}">
        <p14:creationId xmlns:p14="http://schemas.microsoft.com/office/powerpoint/2010/main" val="2874080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a:t>
            </a:r>
            <a:r>
              <a:rPr lang="en-GB" i="1" dirty="0">
                <a:solidFill>
                  <a:srgbClr val="000000"/>
                </a:solidFill>
                <a:latin typeface="Arial"/>
                <a:ea typeface="Arial"/>
                <a:cs typeface="Arial"/>
                <a:sym typeface="Arial"/>
              </a:rPr>
              <a:t>Questions on the slide.</a:t>
            </a:r>
            <a:r>
              <a:rPr lang="en-GB" dirty="0">
                <a:solidFill>
                  <a:srgbClr val="000000"/>
                </a:solidFill>
                <a:latin typeface="Arial"/>
                <a:ea typeface="Arial"/>
                <a:cs typeface="Arial"/>
                <a:sym typeface="Arial"/>
              </a:rPr>
              <a:t> Which axis shows the time? Which axis shows the temperature? How did you find the information to answer each question? Can you explain the process?</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Further Practice </a:t>
            </a:r>
            <a:r>
              <a:rPr lang="en-GB" sz="1200" b="0" i="0" u="none" strike="noStrike" dirty="0">
                <a:solidFill>
                  <a:srgbClr val="000000"/>
                </a:solidFill>
                <a:latin typeface="Arial"/>
                <a:ea typeface="Arial"/>
                <a:cs typeface="Arial"/>
                <a:sym typeface="Arial"/>
              </a:rPr>
              <a:t>– Ask more question about th</a:t>
            </a:r>
            <a:r>
              <a:rPr lang="en-GB" dirty="0">
                <a:solidFill>
                  <a:srgbClr val="000000"/>
                </a:solidFill>
                <a:latin typeface="Arial"/>
                <a:ea typeface="Arial"/>
                <a:cs typeface="Arial"/>
                <a:sym typeface="Arial"/>
              </a:rPr>
              <a:t>is line graph. E.g. What is the difference between the highest and lowest temperature?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Extension</a:t>
            </a:r>
            <a:r>
              <a:rPr lang="en-GB" sz="1200" b="0" i="0" u="none" strike="noStrike" dirty="0">
                <a:solidFill>
                  <a:srgbClr val="000000"/>
                </a:solidFill>
                <a:latin typeface="Arial"/>
                <a:ea typeface="Arial"/>
                <a:cs typeface="Arial"/>
                <a:sym typeface="Arial"/>
              </a:rPr>
              <a:t> – </a:t>
            </a:r>
            <a:r>
              <a:rPr lang="en-GB" dirty="0">
                <a:solidFill>
                  <a:srgbClr val="000000"/>
                </a:solidFill>
                <a:latin typeface="Arial"/>
                <a:ea typeface="Arial"/>
                <a:cs typeface="Arial"/>
                <a:sym typeface="Arial"/>
              </a:rPr>
              <a:t>What do you think the temperature was at 9:30 p.m.? Explain your answer.</a:t>
            </a:r>
            <a:endParaRPr lang="en-GB" sz="1200" b="0" i="0" u="none" strike="noStrike" dirty="0">
              <a:solidFill>
                <a:srgbClr val="000000"/>
              </a:solidFill>
              <a:latin typeface="Arial"/>
              <a:ea typeface="Arial"/>
              <a:cs typeface="Arial"/>
              <a:sym typeface="Arial"/>
            </a:endParaRPr>
          </a:p>
        </p:txBody>
      </p:sp>
      <p:sp>
        <p:nvSpPr>
          <p:cNvPr id="4" name="Slide Number Placeholder 3"/>
          <p:cNvSpPr>
            <a:spLocks noGrp="1"/>
          </p:cNvSpPr>
          <p:nvPr>
            <p:ph type="sldNum" sz="quarter" idx="5"/>
          </p:nvPr>
        </p:nvSpPr>
        <p:spPr/>
        <p:txBody>
          <a:bodyPr/>
          <a:lstStyle/>
          <a:p>
            <a:fld id="{9FB76D0C-E1F7-C24C-9F61-F920AE9184C6}" type="slidenum">
              <a:rPr lang="en-GB" smtClean="0"/>
              <a:t>8</a:t>
            </a:fld>
            <a:endParaRPr lang="en-GB"/>
          </a:p>
        </p:txBody>
      </p:sp>
    </p:spTree>
    <p:extLst>
      <p:ext uri="{BB962C8B-B14F-4D97-AF65-F5344CB8AC3E}">
        <p14:creationId xmlns:p14="http://schemas.microsoft.com/office/powerpoint/2010/main" val="2667413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0" indent="-317500" algn="l" rtl="0">
              <a:spcBef>
                <a:spcPts val="0"/>
              </a:spcBef>
              <a:spcAft>
                <a:spcPts val="0"/>
              </a:spcAft>
              <a:buSzPts val="1400"/>
              <a:buAutoNum type="alphaLcParenR"/>
            </a:pPr>
            <a:r>
              <a:rPr lang="en-GB" dirty="0">
                <a:latin typeface="Arial"/>
                <a:ea typeface="Arial"/>
                <a:cs typeface="Arial"/>
                <a:sym typeface="Arial"/>
              </a:rPr>
              <a:t>-2</a:t>
            </a:r>
            <a:r>
              <a:rPr lang="en-GB" baseline="30000" dirty="0">
                <a:latin typeface="Arial"/>
                <a:ea typeface="Arial"/>
                <a:cs typeface="Arial"/>
                <a:sym typeface="Arial"/>
              </a:rPr>
              <a:t>o</a:t>
            </a:r>
            <a:r>
              <a:rPr lang="en-GB" dirty="0">
                <a:latin typeface="Arial"/>
                <a:ea typeface="Arial"/>
                <a:cs typeface="Arial"/>
                <a:sym typeface="Arial"/>
              </a:rPr>
              <a:t>C</a:t>
            </a:r>
          </a:p>
          <a:p>
            <a:pPr marL="457200" lvl="0" indent="-317500" algn="l" rtl="0">
              <a:spcBef>
                <a:spcPts val="0"/>
              </a:spcBef>
              <a:spcAft>
                <a:spcPts val="0"/>
              </a:spcAft>
              <a:buSzPts val="1400"/>
              <a:buAutoNum type="alphaLcParenR"/>
            </a:pPr>
            <a:r>
              <a:rPr lang="en-GB" dirty="0">
                <a:latin typeface="Arial"/>
                <a:ea typeface="Arial"/>
                <a:cs typeface="Arial"/>
                <a:sym typeface="Arial"/>
              </a:rPr>
              <a:t>7</a:t>
            </a:r>
            <a:r>
              <a:rPr lang="en-GB" baseline="30000" dirty="0">
                <a:latin typeface="Arial"/>
                <a:ea typeface="Arial"/>
                <a:cs typeface="Arial"/>
                <a:sym typeface="Arial"/>
              </a:rPr>
              <a:t>o</a:t>
            </a:r>
            <a:r>
              <a:rPr lang="en-GB" dirty="0">
                <a:latin typeface="Arial"/>
                <a:ea typeface="Arial"/>
                <a:cs typeface="Arial"/>
                <a:sym typeface="Arial"/>
              </a:rPr>
              <a:t>C</a:t>
            </a:r>
          </a:p>
          <a:p>
            <a:pPr marL="457200" lvl="0" indent="-317500" algn="l" rtl="0">
              <a:spcBef>
                <a:spcPts val="0"/>
              </a:spcBef>
              <a:spcAft>
                <a:spcPts val="0"/>
              </a:spcAft>
              <a:buSzPts val="1400"/>
              <a:buAutoNum type="alphaLcParenR"/>
            </a:pPr>
            <a:r>
              <a:rPr lang="en-GB" dirty="0">
                <a:latin typeface="Arial"/>
                <a:ea typeface="Arial"/>
                <a:cs typeface="Arial"/>
                <a:sym typeface="Arial"/>
              </a:rPr>
              <a:t>9pm</a:t>
            </a:r>
          </a:p>
          <a:p>
            <a:pPr marL="457200" lvl="0" indent="-317500" algn="l" rtl="0">
              <a:spcBef>
                <a:spcPts val="0"/>
              </a:spcBef>
              <a:spcAft>
                <a:spcPts val="0"/>
              </a:spcAft>
              <a:buSzPts val="1400"/>
              <a:buAutoNum type="alphaLcParenR"/>
            </a:pPr>
            <a:r>
              <a:rPr lang="en-GB" dirty="0">
                <a:latin typeface="Arial"/>
                <a:ea typeface="Arial"/>
                <a:cs typeface="Arial"/>
                <a:sym typeface="Arial"/>
              </a:rPr>
              <a:t>Approximately 8:30pm</a:t>
            </a:r>
          </a:p>
          <a:p>
            <a:pPr marL="457200" lvl="0" indent="-317500" algn="l" rtl="0">
              <a:spcBef>
                <a:spcPts val="0"/>
              </a:spcBef>
              <a:spcAft>
                <a:spcPts val="0"/>
              </a:spcAft>
              <a:buSzPts val="1400"/>
              <a:buFont typeface="+mj-lt"/>
              <a:buAutoNum type="alphaLcParenR"/>
            </a:pPr>
            <a:r>
              <a:rPr lang="en-GB" dirty="0">
                <a:latin typeface="Arial"/>
                <a:ea typeface="Arial"/>
                <a:cs typeface="Arial"/>
                <a:sym typeface="Arial"/>
              </a:rPr>
              <a:t>Approximately 9:30pm</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9</a:t>
            </a:fld>
            <a:endParaRPr lang="en-GB"/>
          </a:p>
        </p:txBody>
      </p:sp>
    </p:spTree>
    <p:extLst>
      <p:ext uri="{BB962C8B-B14F-4D97-AF65-F5344CB8AC3E}">
        <p14:creationId xmlns:p14="http://schemas.microsoft.com/office/powerpoint/2010/main" val="931528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What does the graph sh</a:t>
            </a:r>
            <a:r>
              <a:rPr lang="en-GB" dirty="0">
                <a:solidFill>
                  <a:srgbClr val="000000"/>
                </a:solidFill>
                <a:latin typeface="Arial"/>
                <a:ea typeface="Arial"/>
                <a:cs typeface="Arial"/>
                <a:sym typeface="Arial"/>
              </a:rPr>
              <a:t>ow? How do you know? What does it mean when the distance is 0km? What is the scale for this line graph?</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Pupils may not have looked at the t</a:t>
            </a:r>
            <a:r>
              <a:rPr lang="en-GB" dirty="0">
                <a:solidFill>
                  <a:srgbClr val="000000"/>
                </a:solidFill>
                <a:latin typeface="Arial"/>
                <a:ea typeface="Arial"/>
                <a:cs typeface="Arial"/>
                <a:sym typeface="Arial"/>
              </a:rPr>
              <a:t>itle, therefore not realising this is recording the distance away from home. </a:t>
            </a:r>
            <a:endParaRPr lang="en-GB" sz="1200" b="0" i="0" u="none" strike="noStrike" dirty="0">
              <a:solidFill>
                <a:srgbClr val="000000"/>
              </a:solidFill>
              <a:latin typeface="Arial"/>
              <a:ea typeface="Arial"/>
              <a:cs typeface="Arial"/>
              <a:sym typeface="Arial"/>
            </a:endParaRPr>
          </a:p>
        </p:txBody>
      </p:sp>
      <p:sp>
        <p:nvSpPr>
          <p:cNvPr id="4" name="Slide Number Placeholder 3"/>
          <p:cNvSpPr>
            <a:spLocks noGrp="1"/>
          </p:cNvSpPr>
          <p:nvPr>
            <p:ph type="sldNum" sz="quarter" idx="5"/>
          </p:nvPr>
        </p:nvSpPr>
        <p:spPr/>
        <p:txBody>
          <a:bodyPr/>
          <a:lstStyle/>
          <a:p>
            <a:fld id="{9FB76D0C-E1F7-C24C-9F61-F920AE9184C6}" type="slidenum">
              <a:rPr lang="en-GB" smtClean="0"/>
              <a:t>10</a:t>
            </a:fld>
            <a:endParaRPr lang="en-GB"/>
          </a:p>
        </p:txBody>
      </p:sp>
    </p:spTree>
    <p:extLst>
      <p:ext uri="{BB962C8B-B14F-4D97-AF65-F5344CB8AC3E}">
        <p14:creationId xmlns:p14="http://schemas.microsoft.com/office/powerpoint/2010/main" val="1366136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0" indent="-317500" algn="l" rtl="0">
              <a:spcBef>
                <a:spcPts val="0"/>
              </a:spcBef>
              <a:spcAft>
                <a:spcPts val="0"/>
              </a:spcAft>
              <a:buSzPts val="1400"/>
              <a:buAutoNum type="alphaLcParenR"/>
            </a:pPr>
            <a:r>
              <a:rPr lang="en-GB" dirty="0">
                <a:latin typeface="Arial"/>
                <a:ea typeface="Arial"/>
                <a:cs typeface="Arial"/>
                <a:sym typeface="Arial"/>
              </a:rPr>
              <a:t>96km (accept answers between 98km and 94km)</a:t>
            </a:r>
          </a:p>
          <a:p>
            <a:pPr marL="457200" lvl="0" indent="-317500" algn="l" rtl="0">
              <a:spcBef>
                <a:spcPts val="0"/>
              </a:spcBef>
              <a:spcAft>
                <a:spcPts val="0"/>
              </a:spcAft>
              <a:buSzPts val="1400"/>
              <a:buAutoNum type="alphaLcParenR"/>
            </a:pPr>
            <a:r>
              <a:rPr lang="en-GB" dirty="0">
                <a:latin typeface="Arial"/>
                <a:ea typeface="Arial"/>
                <a:cs typeface="Arial"/>
                <a:sym typeface="Arial"/>
              </a:rPr>
              <a:t>46km (10 a.m. is 24km and 11am is 70km.)</a:t>
            </a:r>
          </a:p>
          <a:p>
            <a:pPr marL="457200" lvl="0" indent="-317500" algn="l" rtl="0">
              <a:spcBef>
                <a:spcPts val="0"/>
              </a:spcBef>
              <a:spcAft>
                <a:spcPts val="0"/>
              </a:spcAft>
              <a:buSzPts val="1400"/>
              <a:buAutoNum type="alphaLcParenR"/>
            </a:pPr>
            <a:r>
              <a:rPr lang="en-GB" dirty="0">
                <a:latin typeface="Arial"/>
                <a:ea typeface="Arial"/>
                <a:cs typeface="Arial"/>
                <a:sym typeface="Arial"/>
              </a:rPr>
              <a:t>2 hours (break between 12pm and 1pm, returning home 1pm to 3pm)</a:t>
            </a:r>
          </a:p>
          <a:p>
            <a:pPr marL="457200" lvl="0" indent="-317500" algn="l" rtl="0">
              <a:spcBef>
                <a:spcPts val="0"/>
              </a:spcBef>
              <a:spcAft>
                <a:spcPts val="0"/>
              </a:spcAft>
              <a:buSzPts val="1400"/>
              <a:buAutoNum type="alphaLcParenR"/>
            </a:pPr>
            <a:r>
              <a:rPr lang="en-GB" dirty="0">
                <a:latin typeface="Arial"/>
                <a:ea typeface="Arial"/>
                <a:cs typeface="Arial"/>
                <a:sym typeface="Arial"/>
              </a:rPr>
              <a:t>Approximately 10:30am and approximately 2:30pm</a:t>
            </a:r>
          </a:p>
        </p:txBody>
      </p:sp>
      <p:sp>
        <p:nvSpPr>
          <p:cNvPr id="4" name="Slide Number Placeholder 3"/>
          <p:cNvSpPr>
            <a:spLocks noGrp="1"/>
          </p:cNvSpPr>
          <p:nvPr>
            <p:ph type="sldNum" sz="quarter" idx="5"/>
          </p:nvPr>
        </p:nvSpPr>
        <p:spPr/>
        <p:txBody>
          <a:bodyPr/>
          <a:lstStyle/>
          <a:p>
            <a:fld id="{9FB76D0C-E1F7-C24C-9F61-F920AE9184C6}" type="slidenum">
              <a:rPr lang="en-GB" smtClean="0"/>
              <a:t>11</a:t>
            </a:fld>
            <a:endParaRPr lang="en-GB"/>
          </a:p>
        </p:txBody>
      </p:sp>
    </p:spTree>
    <p:extLst>
      <p:ext uri="{BB962C8B-B14F-4D97-AF65-F5344CB8AC3E}">
        <p14:creationId xmlns:p14="http://schemas.microsoft.com/office/powerpoint/2010/main" val="4022518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a:t>
            </a:r>
            <a:r>
              <a:rPr lang="en-GB" dirty="0">
                <a:solidFill>
                  <a:srgbClr val="000000"/>
                </a:solidFill>
                <a:latin typeface="Arial"/>
                <a:ea typeface="Arial"/>
                <a:cs typeface="Arial"/>
                <a:sym typeface="Arial"/>
              </a:rPr>
              <a:t>hat does this graph show? How do you know? Which line shows sunflower A (or B)? How do you know? How do I find the difference?</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The pupil may c</a:t>
            </a:r>
            <a:r>
              <a:rPr lang="en-GB" dirty="0">
                <a:solidFill>
                  <a:srgbClr val="000000"/>
                </a:solidFill>
                <a:latin typeface="Arial"/>
                <a:ea typeface="Arial"/>
                <a:cs typeface="Arial"/>
                <a:sym typeface="Arial"/>
              </a:rPr>
              <a:t>onfuse sunflower A and sunflower B.</a:t>
            </a:r>
            <a:endParaRPr lang="en-GB" dirty="0"/>
          </a:p>
          <a:p>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12</a:t>
            </a:fld>
            <a:endParaRPr lang="en-GB"/>
          </a:p>
        </p:txBody>
      </p:sp>
    </p:spTree>
    <p:extLst>
      <p:ext uri="{BB962C8B-B14F-4D97-AF65-F5344CB8AC3E}">
        <p14:creationId xmlns:p14="http://schemas.microsoft.com/office/powerpoint/2010/main" val="6714575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p:spTree>
      <p:nvGrpSpPr>
        <p:cNvPr id="1" name=""/>
        <p:cNvGrpSpPr/>
        <p:nvPr/>
      </p:nvGrpSpPr>
      <p:grpSpPr>
        <a:xfrm>
          <a:off x="0" y="0"/>
          <a:ext cx="0" cy="0"/>
          <a:chOff x="0" y="0"/>
          <a:chExt cx="0" cy="0"/>
        </a:xfrm>
      </p:grpSpPr>
      <p:sp>
        <p:nvSpPr>
          <p:cNvPr id="7" name="Content Placeholder 5">
            <a:extLst>
              <a:ext uri="{FF2B5EF4-FFF2-40B4-BE49-F238E27FC236}">
                <a16:creationId xmlns:a16="http://schemas.microsoft.com/office/drawing/2014/main" id="{AF3F217D-1D27-DC40-83E1-AF2038C4ABB7}"/>
              </a:ext>
            </a:extLst>
          </p:cNvPr>
          <p:cNvSpPr>
            <a:spLocks noGrp="1"/>
          </p:cNvSpPr>
          <p:nvPr>
            <p:ph sz="quarter" idx="11" hasCustomPrompt="1"/>
          </p:nvPr>
        </p:nvSpPr>
        <p:spPr>
          <a:xfrm>
            <a:off x="1880393" y="2758682"/>
            <a:ext cx="8431213" cy="713158"/>
          </a:xfrm>
          <a:prstGeom prst="rect">
            <a:avLst/>
          </a:prstGeom>
        </p:spPr>
        <p:txBody>
          <a:bodyPr/>
          <a:lstStyle>
            <a:lvl1pPr marL="0" indent="0" algn="ctr">
              <a:buNone/>
              <a:defRPr sz="3200">
                <a:latin typeface="Century Gothic" panose="020B0502020202020204" pitchFamily="34" charset="0"/>
              </a:defRPr>
            </a:lvl1pPr>
          </a:lstStyle>
          <a:p>
            <a:pPr lvl="0"/>
            <a:r>
              <a:rPr lang="en-GB" dirty="0"/>
              <a:t>Year x</a:t>
            </a:r>
          </a:p>
        </p:txBody>
      </p:sp>
      <p:sp>
        <p:nvSpPr>
          <p:cNvPr id="8" name="Content Placeholder 5">
            <a:extLst>
              <a:ext uri="{FF2B5EF4-FFF2-40B4-BE49-F238E27FC236}">
                <a16:creationId xmlns:a16="http://schemas.microsoft.com/office/drawing/2014/main" id="{E8E5B7E4-5D17-8642-8DBB-FAC30757A6C9}"/>
              </a:ext>
            </a:extLst>
          </p:cNvPr>
          <p:cNvSpPr>
            <a:spLocks noGrp="1"/>
          </p:cNvSpPr>
          <p:nvPr>
            <p:ph sz="quarter" idx="12" hasCustomPrompt="1"/>
          </p:nvPr>
        </p:nvSpPr>
        <p:spPr>
          <a:xfrm>
            <a:off x="1880393" y="3666506"/>
            <a:ext cx="8431213" cy="713158"/>
          </a:xfrm>
          <a:prstGeom prst="rect">
            <a:avLst/>
          </a:prstGeom>
        </p:spPr>
        <p:txBody>
          <a:bodyPr/>
          <a:lstStyle>
            <a:lvl1pPr marL="0" indent="0" algn="ctr">
              <a:buNone/>
              <a:defRPr sz="3200">
                <a:latin typeface="Century Gothic" panose="020B0502020202020204" pitchFamily="34" charset="0"/>
              </a:defRPr>
            </a:lvl1pPr>
          </a:lstStyle>
          <a:p>
            <a:pPr lvl="0"/>
            <a:r>
              <a:rPr lang="en-GB" dirty="0"/>
              <a:t>Block</a:t>
            </a:r>
          </a:p>
        </p:txBody>
      </p:sp>
      <p:sp>
        <p:nvSpPr>
          <p:cNvPr id="9" name="Content Placeholder 5">
            <a:extLst>
              <a:ext uri="{FF2B5EF4-FFF2-40B4-BE49-F238E27FC236}">
                <a16:creationId xmlns:a16="http://schemas.microsoft.com/office/drawing/2014/main" id="{56E54D7B-07D1-7745-81A3-0D026B86A896}"/>
              </a:ext>
            </a:extLst>
          </p:cNvPr>
          <p:cNvSpPr>
            <a:spLocks noGrp="1"/>
          </p:cNvSpPr>
          <p:nvPr>
            <p:ph sz="quarter" idx="13" hasCustomPrompt="1"/>
          </p:nvPr>
        </p:nvSpPr>
        <p:spPr>
          <a:xfrm>
            <a:off x="1880392" y="4574330"/>
            <a:ext cx="8431213" cy="713158"/>
          </a:xfrm>
          <a:prstGeom prst="rect">
            <a:avLst/>
          </a:prstGeom>
        </p:spPr>
        <p:txBody>
          <a:bodyPr/>
          <a:lstStyle>
            <a:lvl1pPr marL="0" indent="0" algn="ctr">
              <a:buNone/>
              <a:defRPr sz="2400">
                <a:latin typeface="Century Gothic" panose="020B0502020202020204" pitchFamily="34" charset="0"/>
              </a:defRPr>
            </a:lvl1pPr>
          </a:lstStyle>
          <a:p>
            <a:pPr lvl="0"/>
            <a:r>
              <a:rPr lang="en-GB" dirty="0"/>
              <a:t>LO</a:t>
            </a:r>
          </a:p>
        </p:txBody>
      </p:sp>
      <p:sp>
        <p:nvSpPr>
          <p:cNvPr id="11" name="TextBox 10">
            <a:extLst>
              <a:ext uri="{FF2B5EF4-FFF2-40B4-BE49-F238E27FC236}">
                <a16:creationId xmlns:a16="http://schemas.microsoft.com/office/drawing/2014/main" id="{35512E4D-3B51-2647-8880-5DA3468DAEAB}"/>
              </a:ext>
            </a:extLst>
          </p:cNvPr>
          <p:cNvSpPr txBox="1"/>
          <p:nvPr userDrawn="1"/>
        </p:nvSpPr>
        <p:spPr>
          <a:xfrm>
            <a:off x="1880392" y="1620279"/>
            <a:ext cx="8431213" cy="707886"/>
          </a:xfrm>
          <a:prstGeom prst="rect">
            <a:avLst/>
          </a:prstGeom>
          <a:noFill/>
        </p:spPr>
        <p:txBody>
          <a:bodyPr wrap="square" rtlCol="0">
            <a:spAutoFit/>
          </a:bodyPr>
          <a:lstStyle/>
          <a:p>
            <a:pPr algn="ctr"/>
            <a:r>
              <a:rPr lang="en-GB" sz="4000" dirty="0">
                <a:latin typeface="Century Gothic" panose="020B0502020202020204" pitchFamily="34" charset="0"/>
              </a:rPr>
              <a:t>Ready-to-go Lesson Slides</a:t>
            </a:r>
          </a:p>
        </p:txBody>
      </p:sp>
      <p:pic>
        <p:nvPicPr>
          <p:cNvPr id="3" name="Picture 2" descr="Logo&#10;&#10;Description automatically generated with medium confidence">
            <a:extLst>
              <a:ext uri="{FF2B5EF4-FFF2-40B4-BE49-F238E27FC236}">
                <a16:creationId xmlns:a16="http://schemas.microsoft.com/office/drawing/2014/main" id="{ECBA34A2-1100-1B4F-8C2A-92DAA50365B9}"/>
              </a:ext>
            </a:extLst>
          </p:cNvPr>
          <p:cNvPicPr>
            <a:picLocks noChangeAspect="1"/>
          </p:cNvPicPr>
          <p:nvPr userDrawn="1"/>
        </p:nvPicPr>
        <p:blipFill>
          <a:blip r:embed="rId2"/>
          <a:stretch>
            <a:fillRect/>
          </a:stretch>
        </p:blipFill>
        <p:spPr>
          <a:xfrm>
            <a:off x="113012" y="6346950"/>
            <a:ext cx="1757220" cy="409450"/>
          </a:xfrm>
          <a:prstGeom prst="rect">
            <a:avLst/>
          </a:prstGeom>
        </p:spPr>
      </p:pic>
    </p:spTree>
    <p:extLst>
      <p:ext uri="{BB962C8B-B14F-4D97-AF65-F5344CB8AC3E}">
        <p14:creationId xmlns:p14="http://schemas.microsoft.com/office/powerpoint/2010/main" val="444776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uppor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18009-7689-104F-89A5-0E06A943A814}"/>
              </a:ext>
            </a:extLst>
          </p:cNvPr>
          <p:cNvSpPr>
            <a:spLocks noGrp="1"/>
          </p:cNvSpPr>
          <p:nvPr>
            <p:ph type="title"/>
          </p:nvPr>
        </p:nvSpPr>
        <p:spPr>
          <a:xfrm>
            <a:off x="838200" y="3429000"/>
            <a:ext cx="10515600" cy="1325563"/>
          </a:xfrm>
          <a:prstGeom prst="rect">
            <a:avLst/>
          </a:prstGeom>
        </p:spPr>
        <p:txBody>
          <a:bodyPr/>
          <a:lstStyle>
            <a:lvl1pPr algn="ctr">
              <a:defRPr sz="3200"/>
            </a:lvl1pPr>
          </a:lstStyle>
          <a:p>
            <a:r>
              <a:rPr lang="en-GB" dirty="0"/>
              <a:t>Click to edit Master title style</a:t>
            </a:r>
          </a:p>
        </p:txBody>
      </p:sp>
      <p:sp>
        <p:nvSpPr>
          <p:cNvPr id="3" name="Title 1">
            <a:extLst>
              <a:ext uri="{FF2B5EF4-FFF2-40B4-BE49-F238E27FC236}">
                <a16:creationId xmlns:a16="http://schemas.microsoft.com/office/drawing/2014/main" id="{D8B969EC-E71D-4B4A-AA62-7CF572FFA260}"/>
              </a:ext>
            </a:extLst>
          </p:cNvPr>
          <p:cNvSpPr txBox="1">
            <a:spLocks/>
          </p:cNvSpPr>
          <p:nvPr userDrawn="1"/>
        </p:nvSpPr>
        <p:spPr>
          <a:xfrm>
            <a:off x="838200" y="1802122"/>
            <a:ext cx="10515600" cy="132556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solidFill>
                  <a:srgbClr val="0277BD"/>
                </a:solidFill>
              </a:rPr>
              <a:t>Support Slides</a:t>
            </a:r>
          </a:p>
        </p:txBody>
      </p:sp>
    </p:spTree>
    <p:extLst>
      <p:ext uri="{BB962C8B-B14F-4D97-AF65-F5344CB8AC3E}">
        <p14:creationId xmlns:p14="http://schemas.microsoft.com/office/powerpoint/2010/main" val="1587957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arning Objectiv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18009-7689-104F-89A5-0E06A943A814}"/>
              </a:ext>
            </a:extLst>
          </p:cNvPr>
          <p:cNvSpPr>
            <a:spLocks noGrp="1"/>
          </p:cNvSpPr>
          <p:nvPr>
            <p:ph type="title"/>
          </p:nvPr>
        </p:nvSpPr>
        <p:spPr>
          <a:xfrm>
            <a:off x="838200" y="2921330"/>
            <a:ext cx="10515600" cy="1833233"/>
          </a:xfrm>
          <a:prstGeom prst="rect">
            <a:avLst/>
          </a:prstGeom>
        </p:spPr>
        <p:txBody>
          <a:bodyPr/>
          <a:lstStyle>
            <a:lvl1pPr algn="ctr">
              <a:lnSpc>
                <a:spcPct val="150000"/>
              </a:lnSpc>
              <a:defRPr sz="2800"/>
            </a:lvl1pPr>
          </a:lstStyle>
          <a:p>
            <a:r>
              <a:rPr lang="en-GB" dirty="0"/>
              <a:t>Click to edit Master title style</a:t>
            </a:r>
          </a:p>
        </p:txBody>
      </p:sp>
      <p:sp>
        <p:nvSpPr>
          <p:cNvPr id="3" name="Title 1">
            <a:extLst>
              <a:ext uri="{FF2B5EF4-FFF2-40B4-BE49-F238E27FC236}">
                <a16:creationId xmlns:a16="http://schemas.microsoft.com/office/drawing/2014/main" id="{D8B969EC-E71D-4B4A-AA62-7CF572FFA260}"/>
              </a:ext>
            </a:extLst>
          </p:cNvPr>
          <p:cNvSpPr txBox="1">
            <a:spLocks/>
          </p:cNvSpPr>
          <p:nvPr userDrawn="1"/>
        </p:nvSpPr>
        <p:spPr>
          <a:xfrm>
            <a:off x="838200" y="1802122"/>
            <a:ext cx="10515600" cy="64419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rgbClr val="0277BD"/>
                </a:solidFill>
              </a:rPr>
              <a:t>Today we are learning</a:t>
            </a:r>
          </a:p>
        </p:txBody>
      </p:sp>
    </p:spTree>
    <p:extLst>
      <p:ext uri="{BB962C8B-B14F-4D97-AF65-F5344CB8AC3E}">
        <p14:creationId xmlns:p14="http://schemas.microsoft.com/office/powerpoint/2010/main" val="2566549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3565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gnostic Questions">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1D731D0-11A9-434D-B4CC-6A57B4E02E80}"/>
              </a:ext>
            </a:extLst>
          </p:cNvPr>
          <p:cNvSpPr>
            <a:spLocks noGrp="1"/>
          </p:cNvSpPr>
          <p:nvPr>
            <p:ph sz="quarter" idx="11"/>
          </p:nvPr>
        </p:nvSpPr>
        <p:spPr>
          <a:xfrm>
            <a:off x="263047" y="1293813"/>
            <a:ext cx="11736887" cy="1722519"/>
          </a:xfrm>
        </p:spPr>
        <p:txBody>
          <a:bodyPr/>
          <a:lstStyle>
            <a:lvl2pPr marL="457200" indent="0">
              <a:buNone/>
              <a:defRPr/>
            </a:lvl2pPr>
          </a:lstStyle>
          <a:p>
            <a:pPr lvl="0"/>
            <a:r>
              <a:rPr lang="en-GB" dirty="0"/>
              <a:t>Click to edit Master text styles</a:t>
            </a:r>
          </a:p>
        </p:txBody>
      </p:sp>
      <p:sp>
        <p:nvSpPr>
          <p:cNvPr id="11" name="Content Placeholder 10">
            <a:extLst>
              <a:ext uri="{FF2B5EF4-FFF2-40B4-BE49-F238E27FC236}">
                <a16:creationId xmlns:a16="http://schemas.microsoft.com/office/drawing/2014/main" id="{85B9F7CE-5C04-F74C-BF15-55B5CF176B09}"/>
              </a:ext>
            </a:extLst>
          </p:cNvPr>
          <p:cNvSpPr>
            <a:spLocks noGrp="1"/>
          </p:cNvSpPr>
          <p:nvPr>
            <p:ph sz="quarter" idx="12"/>
          </p:nvPr>
        </p:nvSpPr>
        <p:spPr>
          <a:xfrm>
            <a:off x="820506" y="3466464"/>
            <a:ext cx="5181036" cy="341701"/>
          </a:xfrm>
        </p:spPr>
        <p:txBody>
          <a:bodyPr/>
          <a:lstStyle>
            <a:lvl1pPr>
              <a:lnSpc>
                <a:spcPct val="100000"/>
              </a:lnSpc>
              <a:defRPr/>
            </a:lvl1pPr>
          </a:lstStyle>
          <a:p>
            <a:pPr lvl="0"/>
            <a:r>
              <a:rPr lang="en-GB" dirty="0"/>
              <a:t>Click to edit Master text styles</a:t>
            </a:r>
          </a:p>
        </p:txBody>
      </p:sp>
      <p:sp>
        <p:nvSpPr>
          <p:cNvPr id="12" name="Content Placeholder 10">
            <a:extLst>
              <a:ext uri="{FF2B5EF4-FFF2-40B4-BE49-F238E27FC236}">
                <a16:creationId xmlns:a16="http://schemas.microsoft.com/office/drawing/2014/main" id="{B0493250-A884-9B42-9EAB-CC3AB545F597}"/>
              </a:ext>
            </a:extLst>
          </p:cNvPr>
          <p:cNvSpPr>
            <a:spLocks noGrp="1"/>
          </p:cNvSpPr>
          <p:nvPr>
            <p:ph sz="quarter" idx="13"/>
          </p:nvPr>
        </p:nvSpPr>
        <p:spPr>
          <a:xfrm>
            <a:off x="820506" y="4794521"/>
            <a:ext cx="5181036" cy="341701"/>
          </a:xfrm>
        </p:spPr>
        <p:txBody>
          <a:bodyPr/>
          <a:lstStyle>
            <a:lvl1pPr>
              <a:lnSpc>
                <a:spcPct val="100000"/>
              </a:lnSpc>
              <a:defRPr/>
            </a:lvl1pPr>
          </a:lstStyle>
          <a:p>
            <a:pPr lvl="0"/>
            <a:r>
              <a:rPr lang="en-GB" dirty="0"/>
              <a:t>Click to edit Master text styles</a:t>
            </a:r>
          </a:p>
        </p:txBody>
      </p:sp>
      <p:sp>
        <p:nvSpPr>
          <p:cNvPr id="13" name="Content Placeholder 10">
            <a:extLst>
              <a:ext uri="{FF2B5EF4-FFF2-40B4-BE49-F238E27FC236}">
                <a16:creationId xmlns:a16="http://schemas.microsoft.com/office/drawing/2014/main" id="{CD05C5B0-AF97-AE4F-94A0-C8AC5F250A8F}"/>
              </a:ext>
            </a:extLst>
          </p:cNvPr>
          <p:cNvSpPr>
            <a:spLocks noGrp="1"/>
          </p:cNvSpPr>
          <p:nvPr>
            <p:ph sz="quarter" idx="14"/>
          </p:nvPr>
        </p:nvSpPr>
        <p:spPr>
          <a:xfrm>
            <a:off x="6688949" y="3466464"/>
            <a:ext cx="5181036" cy="341701"/>
          </a:xfrm>
        </p:spPr>
        <p:txBody>
          <a:bodyPr/>
          <a:lstStyle>
            <a:lvl1pPr>
              <a:lnSpc>
                <a:spcPct val="100000"/>
              </a:lnSpc>
              <a:defRPr/>
            </a:lvl1pPr>
          </a:lstStyle>
          <a:p>
            <a:pPr lvl="0"/>
            <a:r>
              <a:rPr lang="en-GB" dirty="0"/>
              <a:t>Click to edit Master text styles</a:t>
            </a:r>
          </a:p>
        </p:txBody>
      </p:sp>
      <p:sp>
        <p:nvSpPr>
          <p:cNvPr id="14" name="Content Placeholder 10">
            <a:extLst>
              <a:ext uri="{FF2B5EF4-FFF2-40B4-BE49-F238E27FC236}">
                <a16:creationId xmlns:a16="http://schemas.microsoft.com/office/drawing/2014/main" id="{A25663F9-7D26-3A41-B8B5-D301AB5405F8}"/>
              </a:ext>
            </a:extLst>
          </p:cNvPr>
          <p:cNvSpPr>
            <a:spLocks noGrp="1"/>
          </p:cNvSpPr>
          <p:nvPr>
            <p:ph sz="quarter" idx="15"/>
          </p:nvPr>
        </p:nvSpPr>
        <p:spPr>
          <a:xfrm>
            <a:off x="6688947" y="4794521"/>
            <a:ext cx="5181036" cy="341701"/>
          </a:xfrm>
        </p:spPr>
        <p:txBody>
          <a:bodyPr/>
          <a:lstStyle>
            <a:lvl1pPr>
              <a:lnSpc>
                <a:spcPct val="100000"/>
              </a:lnSpc>
              <a:defRPr/>
            </a:lvl1pPr>
          </a:lstStyle>
          <a:p>
            <a:pPr lvl="0"/>
            <a:r>
              <a:rPr lang="en-GB" dirty="0"/>
              <a:t>Click to edit Master text styles</a:t>
            </a:r>
          </a:p>
        </p:txBody>
      </p:sp>
      <p:sp>
        <p:nvSpPr>
          <p:cNvPr id="15" name="TextBox 14">
            <a:extLst>
              <a:ext uri="{FF2B5EF4-FFF2-40B4-BE49-F238E27FC236}">
                <a16:creationId xmlns:a16="http://schemas.microsoft.com/office/drawing/2014/main" id="{5603792C-5A7D-AB49-924C-0C601775E88C}"/>
              </a:ext>
            </a:extLst>
          </p:cNvPr>
          <p:cNvSpPr txBox="1"/>
          <p:nvPr userDrawn="1"/>
        </p:nvSpPr>
        <p:spPr>
          <a:xfrm>
            <a:off x="263047" y="663047"/>
            <a:ext cx="3147977" cy="338554"/>
          </a:xfrm>
          <a:prstGeom prst="rect">
            <a:avLst/>
          </a:prstGeom>
          <a:noFill/>
        </p:spPr>
        <p:txBody>
          <a:bodyPr wrap="square" rtlCol="0">
            <a:spAutoFit/>
          </a:bodyPr>
          <a:lstStyle/>
          <a:p>
            <a:r>
              <a:rPr lang="en-GB" sz="1600" b="0" dirty="0">
                <a:solidFill>
                  <a:srgbClr val="0277BD"/>
                </a:solidFill>
                <a:latin typeface="Century Gothic" panose="020B0502020202020204" pitchFamily="34" charset="0"/>
              </a:rPr>
              <a:t>Diagnostic Question</a:t>
            </a:r>
          </a:p>
        </p:txBody>
      </p:sp>
      <p:pic>
        <p:nvPicPr>
          <p:cNvPr id="21" name="Picture 20" descr="A picture containing text, clipart, vector graphics&#10;&#10;Description automatically generated">
            <a:extLst>
              <a:ext uri="{FF2B5EF4-FFF2-40B4-BE49-F238E27FC236}">
                <a16:creationId xmlns:a16="http://schemas.microsoft.com/office/drawing/2014/main" id="{49073B74-0C69-5046-8E1C-89E38A232C6E}"/>
              </a:ext>
            </a:extLst>
          </p:cNvPr>
          <p:cNvPicPr>
            <a:picLocks noChangeAspect="1"/>
          </p:cNvPicPr>
          <p:nvPr userDrawn="1"/>
        </p:nvPicPr>
        <p:blipFill>
          <a:blip r:embed="rId2"/>
          <a:stretch>
            <a:fillRect/>
          </a:stretch>
        </p:blipFill>
        <p:spPr>
          <a:xfrm>
            <a:off x="269397" y="3400082"/>
            <a:ext cx="469900" cy="482600"/>
          </a:xfrm>
          <a:prstGeom prst="rect">
            <a:avLst/>
          </a:prstGeom>
        </p:spPr>
      </p:pic>
      <p:pic>
        <p:nvPicPr>
          <p:cNvPr id="23" name="Picture 22" descr="Icon&#10;&#10;Description automatically generated">
            <a:extLst>
              <a:ext uri="{FF2B5EF4-FFF2-40B4-BE49-F238E27FC236}">
                <a16:creationId xmlns:a16="http://schemas.microsoft.com/office/drawing/2014/main" id="{0F06AABC-9E9D-A44A-8E5D-A74D27C55363}"/>
              </a:ext>
            </a:extLst>
          </p:cNvPr>
          <p:cNvPicPr>
            <a:picLocks noChangeAspect="1"/>
          </p:cNvPicPr>
          <p:nvPr userDrawn="1"/>
        </p:nvPicPr>
        <p:blipFill>
          <a:blip r:embed="rId3"/>
          <a:stretch>
            <a:fillRect/>
          </a:stretch>
        </p:blipFill>
        <p:spPr>
          <a:xfrm>
            <a:off x="6103945" y="3400082"/>
            <a:ext cx="482600" cy="482600"/>
          </a:xfrm>
          <a:prstGeom prst="rect">
            <a:avLst/>
          </a:prstGeom>
        </p:spPr>
      </p:pic>
      <p:pic>
        <p:nvPicPr>
          <p:cNvPr id="25" name="Picture 24" descr="Icon&#10;&#10;Description automatically generated">
            <a:extLst>
              <a:ext uri="{FF2B5EF4-FFF2-40B4-BE49-F238E27FC236}">
                <a16:creationId xmlns:a16="http://schemas.microsoft.com/office/drawing/2014/main" id="{BCD4EF5E-E8A9-C344-B8D7-1659C5F8ECB0}"/>
              </a:ext>
            </a:extLst>
          </p:cNvPr>
          <p:cNvPicPr>
            <a:picLocks noChangeAspect="1"/>
          </p:cNvPicPr>
          <p:nvPr userDrawn="1"/>
        </p:nvPicPr>
        <p:blipFill>
          <a:blip r:embed="rId4"/>
          <a:stretch>
            <a:fillRect/>
          </a:stretch>
        </p:blipFill>
        <p:spPr>
          <a:xfrm>
            <a:off x="275747" y="4720003"/>
            <a:ext cx="457200" cy="482600"/>
          </a:xfrm>
          <a:prstGeom prst="rect">
            <a:avLst/>
          </a:prstGeom>
        </p:spPr>
      </p:pic>
      <p:pic>
        <p:nvPicPr>
          <p:cNvPr id="27" name="Picture 26" descr="Icon&#10;&#10;Description automatically generated">
            <a:extLst>
              <a:ext uri="{FF2B5EF4-FFF2-40B4-BE49-F238E27FC236}">
                <a16:creationId xmlns:a16="http://schemas.microsoft.com/office/drawing/2014/main" id="{66E5F293-9A1C-174E-A6CB-0144DCCD2B67}"/>
              </a:ext>
            </a:extLst>
          </p:cNvPr>
          <p:cNvPicPr>
            <a:picLocks noChangeAspect="1"/>
          </p:cNvPicPr>
          <p:nvPr userDrawn="1"/>
        </p:nvPicPr>
        <p:blipFill>
          <a:blip r:embed="rId5"/>
          <a:stretch>
            <a:fillRect/>
          </a:stretch>
        </p:blipFill>
        <p:spPr>
          <a:xfrm>
            <a:off x="6103945" y="4720003"/>
            <a:ext cx="482600" cy="482600"/>
          </a:xfrm>
          <a:prstGeom prst="rect">
            <a:avLst/>
          </a:prstGeom>
        </p:spPr>
      </p:pic>
    </p:spTree>
    <p:extLst>
      <p:ext uri="{BB962C8B-B14F-4D97-AF65-F5344CB8AC3E}">
        <p14:creationId xmlns:p14="http://schemas.microsoft.com/office/powerpoint/2010/main" val="2299130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eneral Layout">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625D7C4-04D3-AD40-B73C-A2EFE021BC41}"/>
              </a:ext>
            </a:extLst>
          </p:cNvPr>
          <p:cNvSpPr>
            <a:spLocks noGrp="1"/>
          </p:cNvSpPr>
          <p:nvPr>
            <p:ph sz="quarter" idx="10"/>
          </p:nvPr>
        </p:nvSpPr>
        <p:spPr>
          <a:xfrm>
            <a:off x="263524" y="653143"/>
            <a:ext cx="2717181" cy="424014"/>
          </a:xfrm>
        </p:spPr>
        <p:txBody>
          <a:bodyPr>
            <a:normAutofit/>
          </a:bodyPr>
          <a:lstStyle>
            <a:lvl1pPr>
              <a:lnSpc>
                <a:spcPct val="100000"/>
              </a:lnSpc>
              <a:defRPr sz="1600" b="0">
                <a:solidFill>
                  <a:srgbClr val="0277BD"/>
                </a:solidFill>
              </a:defRPr>
            </a:lvl1pPr>
          </a:lstStyle>
          <a:p>
            <a:pPr lvl="0"/>
            <a:endParaRPr lang="en-GB" dirty="0"/>
          </a:p>
        </p:txBody>
      </p:sp>
      <p:sp>
        <p:nvSpPr>
          <p:cNvPr id="9" name="Content Placeholder 8">
            <a:extLst>
              <a:ext uri="{FF2B5EF4-FFF2-40B4-BE49-F238E27FC236}">
                <a16:creationId xmlns:a16="http://schemas.microsoft.com/office/drawing/2014/main" id="{58660E31-9254-314F-9D21-2BEA7E2533E2}"/>
              </a:ext>
            </a:extLst>
          </p:cNvPr>
          <p:cNvSpPr>
            <a:spLocks noGrp="1"/>
          </p:cNvSpPr>
          <p:nvPr>
            <p:ph sz="quarter" idx="11"/>
          </p:nvPr>
        </p:nvSpPr>
        <p:spPr>
          <a:xfrm>
            <a:off x="263046" y="1176338"/>
            <a:ext cx="11736887" cy="5248275"/>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6996247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BFF"/>
        </a:solidFill>
        <a:effectLst/>
      </p:bgPr>
    </p:bg>
    <p:spTree>
      <p:nvGrpSpPr>
        <p:cNvPr id="1" name=""/>
        <p:cNvGrpSpPr/>
        <p:nvPr/>
      </p:nvGrpSpPr>
      <p:grpSpPr>
        <a:xfrm>
          <a:off x="0" y="0"/>
          <a:ext cx="0" cy="0"/>
          <a:chOff x="0" y="0"/>
          <a:chExt cx="0" cy="0"/>
        </a:xfrm>
      </p:grpSpPr>
      <p:pic>
        <p:nvPicPr>
          <p:cNvPr id="3" name="Picture 2" descr="A picture containing text, gauge&#10;&#10;Description automatically generated">
            <a:extLst>
              <a:ext uri="{FF2B5EF4-FFF2-40B4-BE49-F238E27FC236}">
                <a16:creationId xmlns:a16="http://schemas.microsoft.com/office/drawing/2014/main" id="{2B7A83AC-536F-2047-82D4-5BD95B9F4A51}"/>
              </a:ext>
            </a:extLst>
          </p:cNvPr>
          <p:cNvPicPr>
            <a:picLocks noChangeAspect="1"/>
          </p:cNvPicPr>
          <p:nvPr userDrawn="1"/>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4241947658"/>
      </p:ext>
    </p:extLst>
  </p:cSld>
  <p:clrMap bg1="lt1" tx1="dk1" bg2="lt2" tx2="dk2" accent1="accent1" accent2="accent2" accent3="accent3" accent4="accent4" accent5="accent5" accent6="accent6" hlink="hlink" folHlink="folHlink"/>
  <p:sldLayoutIdLst>
    <p:sldLayoutId id="2147483652" r:id="rId1"/>
    <p:sldLayoutId id="2147483658" r:id="rId2"/>
    <p:sldLayoutId id="214748365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CBEBE5-5FBA-B348-89AC-94591443BFEF}"/>
              </a:ext>
            </a:extLst>
          </p:cNvPr>
          <p:cNvPicPr>
            <a:picLocks noChangeAspect="1"/>
          </p:cNvPicPr>
          <p:nvPr userDrawn="1"/>
        </p:nvPicPr>
        <p:blipFill>
          <a:blip r:embed="rId5"/>
          <a:stretch>
            <a:fillRect/>
          </a:stretch>
        </p:blipFill>
        <p:spPr>
          <a:xfrm>
            <a:off x="0" y="0"/>
            <a:ext cx="12192000" cy="406400"/>
          </a:xfrm>
          <a:prstGeom prst="rect">
            <a:avLst/>
          </a:prstGeom>
        </p:spPr>
      </p:pic>
      <p:sp>
        <p:nvSpPr>
          <p:cNvPr id="3" name="Text Placeholder 2">
            <a:extLst>
              <a:ext uri="{FF2B5EF4-FFF2-40B4-BE49-F238E27FC236}">
                <a16:creationId xmlns:a16="http://schemas.microsoft.com/office/drawing/2014/main" id="{D18BFE50-F6DB-F94A-A399-89895AAA64C5}"/>
              </a:ext>
            </a:extLst>
          </p:cNvPr>
          <p:cNvSpPr>
            <a:spLocks noGrp="1"/>
          </p:cNvSpPr>
          <p:nvPr>
            <p:ph type="body" idx="1"/>
          </p:nvPr>
        </p:nvSpPr>
        <p:spPr>
          <a:xfrm>
            <a:off x="263047" y="1077238"/>
            <a:ext cx="11736887" cy="5099725"/>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6" name="TextBox 15">
            <a:extLst>
              <a:ext uri="{FF2B5EF4-FFF2-40B4-BE49-F238E27FC236}">
                <a16:creationId xmlns:a16="http://schemas.microsoft.com/office/drawing/2014/main" id="{B1FC1E63-4073-3049-BA7F-C5B7B418C1A1}"/>
              </a:ext>
            </a:extLst>
          </p:cNvPr>
          <p:cNvSpPr txBox="1"/>
          <p:nvPr userDrawn="1"/>
        </p:nvSpPr>
        <p:spPr>
          <a:xfrm>
            <a:off x="263046" y="34941"/>
            <a:ext cx="1127977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rgbClr val="0277BD"/>
                </a:solidFill>
                <a:latin typeface="Century Gothic" panose="020B0502020202020204" pitchFamily="34" charset="0"/>
              </a:rPr>
              <a:t>To know how to read and interpret line graphs</a:t>
            </a:r>
          </a:p>
        </p:txBody>
      </p:sp>
      <p:pic>
        <p:nvPicPr>
          <p:cNvPr id="6" name="Picture 5">
            <a:extLst>
              <a:ext uri="{FF2B5EF4-FFF2-40B4-BE49-F238E27FC236}">
                <a16:creationId xmlns:a16="http://schemas.microsoft.com/office/drawing/2014/main" id="{1D8B7A00-251E-8449-93BD-3A16B09DBB67}"/>
              </a:ext>
            </a:extLst>
          </p:cNvPr>
          <p:cNvPicPr>
            <a:picLocks noChangeAspect="1"/>
          </p:cNvPicPr>
          <p:nvPr userDrawn="1"/>
        </p:nvPicPr>
        <p:blipFill>
          <a:blip r:embed="rId6"/>
          <a:stretch>
            <a:fillRect/>
          </a:stretch>
        </p:blipFill>
        <p:spPr>
          <a:xfrm>
            <a:off x="83127" y="6638306"/>
            <a:ext cx="2137830" cy="180844"/>
          </a:xfrm>
          <a:prstGeom prst="rect">
            <a:avLst/>
          </a:prstGeom>
        </p:spPr>
      </p:pic>
    </p:spTree>
    <p:extLst>
      <p:ext uri="{BB962C8B-B14F-4D97-AF65-F5344CB8AC3E}">
        <p14:creationId xmlns:p14="http://schemas.microsoft.com/office/powerpoint/2010/main" val="1906738739"/>
      </p:ext>
    </p:extLst>
  </p:cSld>
  <p:clrMap bg1="lt1" tx1="dk1" bg2="lt2" tx2="dk2" accent1="accent1" accent2="accent2" accent3="accent3" accent4="accent4" accent5="accent5" accent6="accent6" hlink="hlink" folHlink="folHlink"/>
  <p:sldLayoutIdLst>
    <p:sldLayoutId id="2147483653" r:id="rId1"/>
    <p:sldLayoutId id="2147483657" r:id="rId2"/>
    <p:sldLayoutId id="2147483656" r:id="rId3"/>
  </p:sldLayoutIdLst>
  <p:txStyles>
    <p:titleStyle>
      <a:lvl1pPr algn="l" defTabSz="914400" rtl="0" eaLnBrk="1" latinLnBrk="0" hangingPunct="1">
        <a:lnSpc>
          <a:spcPct val="90000"/>
        </a:lnSpc>
        <a:spcBef>
          <a:spcPct val="0"/>
        </a:spcBef>
        <a:buNone/>
        <a:defRPr sz="1600" kern="1200">
          <a:solidFill>
            <a:srgbClr val="0277BD"/>
          </a:solidFill>
          <a:latin typeface="Century Gothic" panose="020B0502020202020204" pitchFamily="34" charset="0"/>
          <a:ea typeface="+mj-ea"/>
          <a:cs typeface="+mj-cs"/>
        </a:defRPr>
      </a:lvl1pPr>
    </p:titleStyle>
    <p:body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1B3845-CB0E-4842-85A8-E4EFC2A1CD11}"/>
              </a:ext>
            </a:extLst>
          </p:cNvPr>
          <p:cNvSpPr>
            <a:spLocks noGrp="1"/>
          </p:cNvSpPr>
          <p:nvPr>
            <p:ph sz="quarter" idx="11"/>
          </p:nvPr>
        </p:nvSpPr>
        <p:spPr/>
        <p:txBody>
          <a:bodyPr/>
          <a:lstStyle/>
          <a:p>
            <a:r>
              <a:rPr lang="en-GB" dirty="0"/>
              <a:t>Year 5</a:t>
            </a:r>
          </a:p>
        </p:txBody>
      </p:sp>
      <p:sp>
        <p:nvSpPr>
          <p:cNvPr id="4" name="Content Placeholder 3">
            <a:extLst>
              <a:ext uri="{FF2B5EF4-FFF2-40B4-BE49-F238E27FC236}">
                <a16:creationId xmlns:a16="http://schemas.microsoft.com/office/drawing/2014/main" id="{B699592D-F58A-1A4E-B320-C0CB29E035F9}"/>
              </a:ext>
            </a:extLst>
          </p:cNvPr>
          <p:cNvSpPr>
            <a:spLocks noGrp="1"/>
          </p:cNvSpPr>
          <p:nvPr>
            <p:ph sz="quarter" idx="12"/>
          </p:nvPr>
        </p:nvSpPr>
        <p:spPr/>
        <p:txBody>
          <a:bodyPr/>
          <a:lstStyle/>
          <a:p>
            <a:r>
              <a:rPr lang="en-GB" dirty="0"/>
              <a:t>Statistics</a:t>
            </a:r>
          </a:p>
        </p:txBody>
      </p:sp>
      <p:sp>
        <p:nvSpPr>
          <p:cNvPr id="5" name="Content Placeholder 4">
            <a:extLst>
              <a:ext uri="{FF2B5EF4-FFF2-40B4-BE49-F238E27FC236}">
                <a16:creationId xmlns:a16="http://schemas.microsoft.com/office/drawing/2014/main" id="{FD49CD48-E22B-3140-A72A-E06DA016B73A}"/>
              </a:ext>
            </a:extLst>
          </p:cNvPr>
          <p:cNvSpPr>
            <a:spLocks noGrp="1"/>
          </p:cNvSpPr>
          <p:nvPr>
            <p:ph sz="quarter" idx="13"/>
          </p:nvPr>
        </p:nvSpPr>
        <p:spPr>
          <a:xfrm>
            <a:off x="1880393" y="4574330"/>
            <a:ext cx="8431213" cy="587191"/>
          </a:xfrm>
        </p:spPr>
        <p:txBody>
          <a:bodyPr/>
          <a:lstStyle/>
          <a:p>
            <a:pPr>
              <a:lnSpc>
                <a:spcPct val="100000"/>
              </a:lnSpc>
            </a:pPr>
            <a:r>
              <a:rPr lang="en-GB" sz="2400" dirty="0"/>
              <a:t>To know how to read and interpret line graphs</a:t>
            </a:r>
          </a:p>
        </p:txBody>
      </p:sp>
    </p:spTree>
    <p:extLst>
      <p:ext uri="{BB962C8B-B14F-4D97-AF65-F5344CB8AC3E}">
        <p14:creationId xmlns:p14="http://schemas.microsoft.com/office/powerpoint/2010/main" val="1388747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Follow Me</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9"/>
            <a:ext cx="11736887" cy="1774680"/>
          </a:xfrm>
        </p:spPr>
        <p:txBody>
          <a:bodyPr/>
          <a:lstStyle/>
          <a:p>
            <a:r>
              <a:rPr lang="en-GB" dirty="0"/>
              <a:t>Marcella says, “The line graph shows the person returned home at 3pm”</a:t>
            </a:r>
          </a:p>
          <a:p>
            <a:r>
              <a:rPr lang="en-GB" b="1" dirty="0"/>
              <a:t>Do you agree? </a:t>
            </a:r>
          </a:p>
          <a:p>
            <a:r>
              <a:rPr lang="en-GB" dirty="0"/>
              <a:t>Explain your answer. </a:t>
            </a:r>
          </a:p>
        </p:txBody>
      </p:sp>
      <p:sp>
        <p:nvSpPr>
          <p:cNvPr id="5" name="Rounded Rectangle 4">
            <a:extLst>
              <a:ext uri="{FF2B5EF4-FFF2-40B4-BE49-F238E27FC236}">
                <a16:creationId xmlns:a16="http://schemas.microsoft.com/office/drawing/2014/main" id="{BCC3F9C2-59B6-0341-B97C-81C2931D1D10}"/>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7" name="Google Shape;134;p19">
            <a:extLst>
              <a:ext uri="{FF2B5EF4-FFF2-40B4-BE49-F238E27FC236}">
                <a16:creationId xmlns:a16="http://schemas.microsoft.com/office/drawing/2014/main" id="{2369C860-041D-A24A-BB3D-40B94AD1DFA7}"/>
              </a:ext>
            </a:extLst>
          </p:cNvPr>
          <p:cNvSpPr txBox="1"/>
          <p:nvPr/>
        </p:nvSpPr>
        <p:spPr>
          <a:xfrm>
            <a:off x="263046" y="4586288"/>
            <a:ext cx="5151917" cy="1931659"/>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Marcella is correct. The graph shows distance travelled away from home. At 9am and 3pm the distance is 0km, which means they are home.</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pic>
        <p:nvPicPr>
          <p:cNvPr id="6" name="Picture 5" descr="Chart, line chart&#10;&#10;Description automatically generated">
            <a:extLst>
              <a:ext uri="{FF2B5EF4-FFF2-40B4-BE49-F238E27FC236}">
                <a16:creationId xmlns:a16="http://schemas.microsoft.com/office/drawing/2014/main" id="{3BD1BAF7-C161-6E4C-8922-5CE9E5592734}"/>
              </a:ext>
            </a:extLst>
          </p:cNvPr>
          <p:cNvPicPr>
            <a:picLocks noChangeAspect="1"/>
          </p:cNvPicPr>
          <p:nvPr/>
        </p:nvPicPr>
        <p:blipFill>
          <a:blip r:embed="rId3"/>
          <a:stretch>
            <a:fillRect/>
          </a:stretch>
        </p:blipFill>
        <p:spPr>
          <a:xfrm>
            <a:off x="5776884" y="1743076"/>
            <a:ext cx="6152070" cy="4285942"/>
          </a:xfrm>
          <a:prstGeom prst="rect">
            <a:avLst/>
          </a:prstGeom>
        </p:spPr>
      </p:pic>
    </p:spTree>
    <p:extLst>
      <p:ext uri="{BB962C8B-B14F-4D97-AF65-F5344CB8AC3E}">
        <p14:creationId xmlns:p14="http://schemas.microsoft.com/office/powerpoint/2010/main" val="74678802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nextCondLst>
                <p:cond evt="onClick" delay="0">
                  <p:tgtEl>
                    <p:spTgt spid="5"/>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Your Turn</a:t>
            </a:r>
          </a:p>
        </p:txBody>
      </p:sp>
      <p:pic>
        <p:nvPicPr>
          <p:cNvPr id="7" name="Picture 6" descr="Chart, line chart&#10;&#10;Description automatically generated">
            <a:extLst>
              <a:ext uri="{FF2B5EF4-FFF2-40B4-BE49-F238E27FC236}">
                <a16:creationId xmlns:a16="http://schemas.microsoft.com/office/drawing/2014/main" id="{1D192632-C1E1-3F42-89BA-248A782ACC18}"/>
              </a:ext>
            </a:extLst>
          </p:cNvPr>
          <p:cNvPicPr>
            <a:picLocks noChangeAspect="1"/>
          </p:cNvPicPr>
          <p:nvPr/>
        </p:nvPicPr>
        <p:blipFill>
          <a:blip r:embed="rId3"/>
          <a:stretch>
            <a:fillRect/>
          </a:stretch>
        </p:blipFill>
        <p:spPr>
          <a:xfrm>
            <a:off x="263524" y="1077157"/>
            <a:ext cx="6540500" cy="49911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82266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Follow Me</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8"/>
            <a:ext cx="4932409" cy="3991407"/>
          </a:xfrm>
        </p:spPr>
        <p:txBody>
          <a:bodyPr/>
          <a:lstStyle/>
          <a:p>
            <a:r>
              <a:rPr lang="en-GB" dirty="0"/>
              <a:t>What was the height of sunflower A in week 4?</a:t>
            </a:r>
          </a:p>
          <a:p>
            <a:endParaRPr lang="en-GB" dirty="0"/>
          </a:p>
          <a:p>
            <a:r>
              <a:rPr lang="en-GB" dirty="0"/>
              <a:t>What was the height of sunflower B in week 4?</a:t>
            </a:r>
          </a:p>
          <a:p>
            <a:endParaRPr lang="en-GB" dirty="0"/>
          </a:p>
          <a:p>
            <a:r>
              <a:rPr lang="en-GB" dirty="0"/>
              <a:t>What was the difference in the height of sunflower A and sunflower B in week 4?</a:t>
            </a:r>
          </a:p>
        </p:txBody>
      </p:sp>
      <p:sp>
        <p:nvSpPr>
          <p:cNvPr id="5" name="Rounded Rectangle 4">
            <a:extLst>
              <a:ext uri="{FF2B5EF4-FFF2-40B4-BE49-F238E27FC236}">
                <a16:creationId xmlns:a16="http://schemas.microsoft.com/office/drawing/2014/main" id="{BCC3F9C2-59B6-0341-B97C-81C2931D1D10}"/>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7" name="Google Shape;154;p21">
            <a:extLst>
              <a:ext uri="{FF2B5EF4-FFF2-40B4-BE49-F238E27FC236}">
                <a16:creationId xmlns:a16="http://schemas.microsoft.com/office/drawing/2014/main" id="{2F1C5443-8DA7-AD42-A463-3B6BF9B7F03C}"/>
              </a:ext>
            </a:extLst>
          </p:cNvPr>
          <p:cNvSpPr txBox="1"/>
          <p:nvPr/>
        </p:nvSpPr>
        <p:spPr>
          <a:xfrm>
            <a:off x="347950" y="1989875"/>
            <a:ext cx="940523" cy="526473"/>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28cm</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8" name="Google Shape;154;p21">
            <a:extLst>
              <a:ext uri="{FF2B5EF4-FFF2-40B4-BE49-F238E27FC236}">
                <a16:creationId xmlns:a16="http://schemas.microsoft.com/office/drawing/2014/main" id="{4129CEBD-0940-F049-8AD3-AB367973F7C5}"/>
              </a:ext>
            </a:extLst>
          </p:cNvPr>
          <p:cNvSpPr txBox="1"/>
          <p:nvPr/>
        </p:nvSpPr>
        <p:spPr>
          <a:xfrm>
            <a:off x="263046" y="3545922"/>
            <a:ext cx="940523" cy="526474"/>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18cm</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9" name="Google Shape;154;p21">
            <a:extLst>
              <a:ext uri="{FF2B5EF4-FFF2-40B4-BE49-F238E27FC236}">
                <a16:creationId xmlns:a16="http://schemas.microsoft.com/office/drawing/2014/main" id="{C9B78537-AFD5-E244-A53D-D46E8E4AA3A2}"/>
              </a:ext>
            </a:extLst>
          </p:cNvPr>
          <p:cNvSpPr txBox="1"/>
          <p:nvPr/>
        </p:nvSpPr>
        <p:spPr>
          <a:xfrm>
            <a:off x="263046" y="5101970"/>
            <a:ext cx="843541" cy="503103"/>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10cm</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pic>
        <p:nvPicPr>
          <p:cNvPr id="6" name="Picture 5" descr="Chart, line chart&#10;&#10;Description automatically generated">
            <a:extLst>
              <a:ext uri="{FF2B5EF4-FFF2-40B4-BE49-F238E27FC236}">
                <a16:creationId xmlns:a16="http://schemas.microsoft.com/office/drawing/2014/main" id="{596A51D1-E27E-B24C-AB41-C834DB6D0166}"/>
              </a:ext>
            </a:extLst>
          </p:cNvPr>
          <p:cNvPicPr>
            <a:picLocks noChangeAspect="1"/>
          </p:cNvPicPr>
          <p:nvPr/>
        </p:nvPicPr>
        <p:blipFill>
          <a:blip r:embed="rId3"/>
          <a:stretch>
            <a:fillRect/>
          </a:stretch>
        </p:blipFill>
        <p:spPr>
          <a:xfrm>
            <a:off x="6743701" y="441575"/>
            <a:ext cx="5100350" cy="5721426"/>
          </a:xfrm>
          <a:prstGeom prst="rect">
            <a:avLst/>
          </a:prstGeom>
        </p:spPr>
      </p:pic>
    </p:spTree>
    <p:extLst>
      <p:ext uri="{BB962C8B-B14F-4D97-AF65-F5344CB8AC3E}">
        <p14:creationId xmlns:p14="http://schemas.microsoft.com/office/powerpoint/2010/main" val="5361556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childTnLst>
                          </p:cTn>
                        </p:par>
                      </p:childTnLst>
                    </p:cTn>
                  </p:par>
                </p:childTnLst>
              </p:cTn>
              <p:nextCondLst>
                <p:cond evt="onClick" delay="0">
                  <p:tgtEl>
                    <p:spTgt spid="5"/>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Your Turn</a:t>
            </a:r>
          </a:p>
        </p:txBody>
      </p:sp>
      <p:pic>
        <p:nvPicPr>
          <p:cNvPr id="5" name="Picture 4" descr="Chart, line chart, scatter chart&#10;&#10;Description automatically generated">
            <a:extLst>
              <a:ext uri="{FF2B5EF4-FFF2-40B4-BE49-F238E27FC236}">
                <a16:creationId xmlns:a16="http://schemas.microsoft.com/office/drawing/2014/main" id="{7E42E8AE-17BE-7A42-A753-64068F6E7365}"/>
              </a:ext>
            </a:extLst>
          </p:cNvPr>
          <p:cNvPicPr>
            <a:picLocks noChangeAspect="1"/>
          </p:cNvPicPr>
          <p:nvPr/>
        </p:nvPicPr>
        <p:blipFill>
          <a:blip r:embed="rId3"/>
          <a:stretch>
            <a:fillRect/>
          </a:stretch>
        </p:blipFill>
        <p:spPr>
          <a:xfrm>
            <a:off x="263524" y="1077157"/>
            <a:ext cx="5101590" cy="566623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54029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Let’s Reflect</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9"/>
            <a:ext cx="11736887" cy="749444"/>
          </a:xfrm>
        </p:spPr>
        <p:txBody>
          <a:bodyPr/>
          <a:lstStyle/>
          <a:p>
            <a:r>
              <a:rPr lang="en-GB" b="1" dirty="0"/>
              <a:t>Write a story for this line graph.</a:t>
            </a:r>
          </a:p>
        </p:txBody>
      </p:sp>
      <p:grpSp>
        <p:nvGrpSpPr>
          <p:cNvPr id="7" name="Google Shape;170;p23">
            <a:extLst>
              <a:ext uri="{FF2B5EF4-FFF2-40B4-BE49-F238E27FC236}">
                <a16:creationId xmlns:a16="http://schemas.microsoft.com/office/drawing/2014/main" id="{A0B5DABD-A2E7-6047-9AF9-0A871713C4C1}"/>
              </a:ext>
            </a:extLst>
          </p:cNvPr>
          <p:cNvGrpSpPr/>
          <p:nvPr/>
        </p:nvGrpSpPr>
        <p:grpSpPr>
          <a:xfrm>
            <a:off x="4956225" y="2203050"/>
            <a:ext cx="2856000" cy="2702100"/>
            <a:chOff x="2735950" y="1385775"/>
            <a:chExt cx="2856000" cy="2702100"/>
          </a:xfrm>
        </p:grpSpPr>
        <p:cxnSp>
          <p:nvCxnSpPr>
            <p:cNvPr id="8" name="Google Shape;171;p23">
              <a:extLst>
                <a:ext uri="{FF2B5EF4-FFF2-40B4-BE49-F238E27FC236}">
                  <a16:creationId xmlns:a16="http://schemas.microsoft.com/office/drawing/2014/main" id="{96036961-2991-E24E-B2BA-ADE6D624C6EA}"/>
                </a:ext>
              </a:extLst>
            </p:cNvPr>
            <p:cNvCxnSpPr/>
            <p:nvPr/>
          </p:nvCxnSpPr>
          <p:spPr>
            <a:xfrm rot="10800000">
              <a:off x="2735950" y="1385775"/>
              <a:ext cx="12000" cy="2700600"/>
            </a:xfrm>
            <a:prstGeom prst="straightConnector1">
              <a:avLst/>
            </a:prstGeom>
            <a:noFill/>
            <a:ln w="38100" cap="flat" cmpd="sng">
              <a:solidFill>
                <a:srgbClr val="000000"/>
              </a:solidFill>
              <a:prstDash val="solid"/>
              <a:round/>
              <a:headEnd type="none" w="med" len="med"/>
              <a:tailEnd type="triangle" w="med" len="med"/>
            </a:ln>
          </p:spPr>
        </p:cxnSp>
        <p:cxnSp>
          <p:nvCxnSpPr>
            <p:cNvPr id="9" name="Google Shape;172;p23">
              <a:extLst>
                <a:ext uri="{FF2B5EF4-FFF2-40B4-BE49-F238E27FC236}">
                  <a16:creationId xmlns:a16="http://schemas.microsoft.com/office/drawing/2014/main" id="{E4827E54-E12B-9043-856C-D82D9AF3DA41}"/>
                </a:ext>
              </a:extLst>
            </p:cNvPr>
            <p:cNvCxnSpPr/>
            <p:nvPr/>
          </p:nvCxnSpPr>
          <p:spPr>
            <a:xfrm>
              <a:off x="2735950" y="4086375"/>
              <a:ext cx="2856000" cy="1500"/>
            </a:xfrm>
            <a:prstGeom prst="straightConnector1">
              <a:avLst/>
            </a:prstGeom>
            <a:noFill/>
            <a:ln w="38100" cap="flat" cmpd="sng">
              <a:solidFill>
                <a:srgbClr val="000000"/>
              </a:solidFill>
              <a:prstDash val="solid"/>
              <a:round/>
              <a:headEnd type="none" w="med" len="med"/>
              <a:tailEnd type="triangle" w="med" len="med"/>
            </a:ln>
          </p:spPr>
        </p:cxnSp>
      </p:grpSp>
      <p:sp>
        <p:nvSpPr>
          <p:cNvPr id="10" name="Google Shape;173;p23">
            <a:extLst>
              <a:ext uri="{FF2B5EF4-FFF2-40B4-BE49-F238E27FC236}">
                <a16:creationId xmlns:a16="http://schemas.microsoft.com/office/drawing/2014/main" id="{78AA844E-D192-3A47-9446-F97DE64C20C1}"/>
              </a:ext>
            </a:extLst>
          </p:cNvPr>
          <p:cNvSpPr txBox="1">
            <a:spLocks/>
          </p:cNvSpPr>
          <p:nvPr/>
        </p:nvSpPr>
        <p:spPr>
          <a:xfrm>
            <a:off x="5909100" y="5011675"/>
            <a:ext cx="704100" cy="432900"/>
          </a:xfrm>
          <a:prstGeom prst="rect">
            <a:avLst/>
          </a:prstGeom>
          <a:noFill/>
          <a:ln>
            <a:noFill/>
          </a:ln>
        </p:spPr>
        <p:txBody>
          <a:bodyPr spcFirstLastPara="1" wrap="square" lIns="91425" tIns="45700" rIns="91425" bIns="45700" anchor="t" anchorCtr="0">
            <a:no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buClr>
                <a:schemeClr val="dk1"/>
              </a:buClr>
              <a:buSzPts val="1800"/>
            </a:pPr>
            <a:r>
              <a:rPr lang="en-GB"/>
              <a:t>Time</a:t>
            </a:r>
          </a:p>
        </p:txBody>
      </p:sp>
      <p:sp>
        <p:nvSpPr>
          <p:cNvPr id="11" name="Google Shape;174;p23">
            <a:extLst>
              <a:ext uri="{FF2B5EF4-FFF2-40B4-BE49-F238E27FC236}">
                <a16:creationId xmlns:a16="http://schemas.microsoft.com/office/drawing/2014/main" id="{B25CE393-9CDB-7948-894D-9FBAF8A25187}"/>
              </a:ext>
            </a:extLst>
          </p:cNvPr>
          <p:cNvSpPr txBox="1">
            <a:spLocks/>
          </p:cNvSpPr>
          <p:nvPr/>
        </p:nvSpPr>
        <p:spPr>
          <a:xfrm rot="-5400000">
            <a:off x="3621525" y="3463588"/>
            <a:ext cx="1949400" cy="432900"/>
          </a:xfrm>
          <a:prstGeom prst="rect">
            <a:avLst/>
          </a:prstGeom>
          <a:noFill/>
          <a:ln>
            <a:noFill/>
          </a:ln>
        </p:spPr>
        <p:txBody>
          <a:bodyPr spcFirstLastPara="1" wrap="square" lIns="91425" tIns="45700" rIns="91425" bIns="45700" anchor="t" anchorCtr="0">
            <a:no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buClr>
                <a:schemeClr val="dk1"/>
              </a:buClr>
              <a:buSzPts val="1800"/>
            </a:pPr>
            <a:r>
              <a:rPr lang="en-GB"/>
              <a:t>Temperature</a:t>
            </a:r>
          </a:p>
        </p:txBody>
      </p:sp>
      <p:cxnSp>
        <p:nvCxnSpPr>
          <p:cNvPr id="12" name="Google Shape;175;p23">
            <a:extLst>
              <a:ext uri="{FF2B5EF4-FFF2-40B4-BE49-F238E27FC236}">
                <a16:creationId xmlns:a16="http://schemas.microsoft.com/office/drawing/2014/main" id="{F8E7483B-D8E9-3446-8785-7626C2CFA951}"/>
              </a:ext>
            </a:extLst>
          </p:cNvPr>
          <p:cNvCxnSpPr/>
          <p:nvPr/>
        </p:nvCxnSpPr>
        <p:spPr>
          <a:xfrm rot="10800000" flipH="1">
            <a:off x="4978675" y="2854500"/>
            <a:ext cx="1350300" cy="2061000"/>
          </a:xfrm>
          <a:prstGeom prst="straightConnector1">
            <a:avLst/>
          </a:prstGeom>
          <a:noFill/>
          <a:ln w="28575" cap="flat" cmpd="sng">
            <a:solidFill>
              <a:srgbClr val="2779F5"/>
            </a:solidFill>
            <a:prstDash val="solid"/>
            <a:round/>
            <a:headEnd type="none" w="med" len="med"/>
            <a:tailEnd type="none" w="med" len="med"/>
          </a:ln>
        </p:spPr>
      </p:cxnSp>
      <p:cxnSp>
        <p:nvCxnSpPr>
          <p:cNvPr id="13" name="Google Shape;176;p23">
            <a:extLst>
              <a:ext uri="{FF2B5EF4-FFF2-40B4-BE49-F238E27FC236}">
                <a16:creationId xmlns:a16="http://schemas.microsoft.com/office/drawing/2014/main" id="{B5C4C744-8242-CC4D-8B90-48914D3ED03A}"/>
              </a:ext>
            </a:extLst>
          </p:cNvPr>
          <p:cNvCxnSpPr/>
          <p:nvPr/>
        </p:nvCxnSpPr>
        <p:spPr>
          <a:xfrm rot="10800000">
            <a:off x="6316850" y="2866200"/>
            <a:ext cx="1208400" cy="2025600"/>
          </a:xfrm>
          <a:prstGeom prst="straightConnector1">
            <a:avLst/>
          </a:prstGeom>
          <a:noFill/>
          <a:ln w="28575" cap="flat" cmpd="sng">
            <a:solidFill>
              <a:srgbClr val="2779F5"/>
            </a:solidFill>
            <a:prstDash val="solid"/>
            <a:round/>
            <a:headEnd type="none" w="med" len="med"/>
            <a:tailEnd type="none" w="med" len="med"/>
          </a:ln>
        </p:spPr>
      </p:cxnSp>
    </p:spTree>
    <p:extLst>
      <p:ext uri="{BB962C8B-B14F-4D97-AF65-F5344CB8AC3E}">
        <p14:creationId xmlns:p14="http://schemas.microsoft.com/office/powerpoint/2010/main" val="2314658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7EEC1-B085-D449-BE76-00E35C90ABF0}"/>
              </a:ext>
            </a:extLst>
          </p:cNvPr>
          <p:cNvSpPr>
            <a:spLocks noGrp="1"/>
          </p:cNvSpPr>
          <p:nvPr>
            <p:ph type="title"/>
          </p:nvPr>
        </p:nvSpPr>
        <p:spPr/>
        <p:txBody>
          <a:bodyPr/>
          <a:lstStyle/>
          <a:p>
            <a:pPr>
              <a:lnSpc>
                <a:spcPct val="150000"/>
              </a:lnSpc>
            </a:pPr>
            <a:r>
              <a:rPr lang="en-GB" sz="2400" dirty="0">
                <a:latin typeface="Century Gothic" panose="020B0502020202020204" pitchFamily="34" charset="0"/>
              </a:rPr>
              <a:t>The following slides are based on:</a:t>
            </a:r>
            <a:br>
              <a:rPr lang="en-GB" sz="2400" dirty="0">
                <a:latin typeface="Century Gothic" panose="020B0502020202020204" pitchFamily="34" charset="0"/>
              </a:rPr>
            </a:br>
            <a:r>
              <a:rPr lang="en-GB" sz="2400" dirty="0">
                <a:latin typeface="Century Gothic" panose="020B0502020202020204" pitchFamily="34" charset="0"/>
              </a:rPr>
              <a:t>Interpret Charts</a:t>
            </a:r>
            <a:endParaRPr lang="en-GB" sz="2400" b="1" dirty="0">
              <a:latin typeface="Century Gothic" panose="020B0502020202020204" pitchFamily="34" charset="0"/>
            </a:endParaRPr>
          </a:p>
        </p:txBody>
      </p:sp>
    </p:spTree>
    <p:extLst>
      <p:ext uri="{BB962C8B-B14F-4D97-AF65-F5344CB8AC3E}">
        <p14:creationId xmlns:p14="http://schemas.microsoft.com/office/powerpoint/2010/main" val="326973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AF755D-9ACF-C143-A323-0FC01C229A6B}"/>
              </a:ext>
            </a:extLst>
          </p:cNvPr>
          <p:cNvSpPr>
            <a:spLocks noGrp="1"/>
          </p:cNvSpPr>
          <p:nvPr>
            <p:ph sz="quarter" idx="11"/>
          </p:nvPr>
        </p:nvSpPr>
        <p:spPr>
          <a:xfrm>
            <a:off x="263046" y="700645"/>
            <a:ext cx="11736887" cy="3871356"/>
          </a:xfrm>
        </p:spPr>
        <p:txBody>
          <a:bodyPr/>
          <a:lstStyle/>
          <a:p>
            <a:pPr lvl="0"/>
            <a:r>
              <a:rPr lang="en-GB" dirty="0"/>
              <a:t>What does this graph show?</a:t>
            </a:r>
          </a:p>
          <a:p>
            <a:pPr lvl="0"/>
            <a:endParaRPr lang="en-GB" dirty="0"/>
          </a:p>
          <a:p>
            <a:pPr lvl="0"/>
            <a:r>
              <a:rPr lang="en-GB" dirty="0"/>
              <a:t>Which colour had the most votes? </a:t>
            </a:r>
          </a:p>
          <a:p>
            <a:pPr lvl="0"/>
            <a:endParaRPr lang="en-GB" dirty="0"/>
          </a:p>
          <a:p>
            <a:pPr lvl="0"/>
            <a:r>
              <a:rPr lang="en-GB" dirty="0"/>
              <a:t>Which colour had the fewest votes?</a:t>
            </a:r>
          </a:p>
          <a:p>
            <a:pPr lvl="0"/>
            <a:endParaRPr lang="en-GB" dirty="0"/>
          </a:p>
          <a:p>
            <a:pPr lvl="0"/>
            <a:r>
              <a:rPr lang="en-GB" dirty="0"/>
              <a:t>How many votes are there in total?</a:t>
            </a:r>
          </a:p>
        </p:txBody>
      </p:sp>
      <p:sp>
        <p:nvSpPr>
          <p:cNvPr id="4" name="Rounded Rectangle 3">
            <a:extLst>
              <a:ext uri="{FF2B5EF4-FFF2-40B4-BE49-F238E27FC236}">
                <a16:creationId xmlns:a16="http://schemas.microsoft.com/office/drawing/2014/main" id="{EA34C9F9-1B8A-F549-BD2E-B481B40A23DA}"/>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6" name="Google Shape;190;p25">
            <a:extLst>
              <a:ext uri="{FF2B5EF4-FFF2-40B4-BE49-F238E27FC236}">
                <a16:creationId xmlns:a16="http://schemas.microsoft.com/office/drawing/2014/main" id="{5A142ECA-0EEB-5246-A82C-3F4772784F7F}"/>
              </a:ext>
            </a:extLst>
          </p:cNvPr>
          <p:cNvSpPr txBox="1"/>
          <p:nvPr/>
        </p:nvSpPr>
        <p:spPr>
          <a:xfrm>
            <a:off x="263046" y="1059641"/>
            <a:ext cx="5736000" cy="885689"/>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This graph shows the favourite colours of children in Year 3.</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7" name="Google Shape;190;p25">
            <a:extLst>
              <a:ext uri="{FF2B5EF4-FFF2-40B4-BE49-F238E27FC236}">
                <a16:creationId xmlns:a16="http://schemas.microsoft.com/office/drawing/2014/main" id="{35545BCF-4C4F-F741-B0B8-5D9921FA9B11}"/>
              </a:ext>
            </a:extLst>
          </p:cNvPr>
          <p:cNvSpPr txBox="1"/>
          <p:nvPr/>
        </p:nvSpPr>
        <p:spPr>
          <a:xfrm>
            <a:off x="263046" y="4316192"/>
            <a:ext cx="1260982" cy="511617"/>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60 votes</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8" name="Google Shape;190;p25">
            <a:extLst>
              <a:ext uri="{FF2B5EF4-FFF2-40B4-BE49-F238E27FC236}">
                <a16:creationId xmlns:a16="http://schemas.microsoft.com/office/drawing/2014/main" id="{EAEB0BF2-4AFD-D64C-B3BD-99D7A8A12DAF}"/>
              </a:ext>
            </a:extLst>
          </p:cNvPr>
          <p:cNvSpPr txBox="1"/>
          <p:nvPr/>
        </p:nvSpPr>
        <p:spPr>
          <a:xfrm>
            <a:off x="263046" y="2304326"/>
            <a:ext cx="845346" cy="567035"/>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Blue</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9" name="Google Shape;190;p25">
            <a:extLst>
              <a:ext uri="{FF2B5EF4-FFF2-40B4-BE49-F238E27FC236}">
                <a16:creationId xmlns:a16="http://schemas.microsoft.com/office/drawing/2014/main" id="{9B51BC83-E934-2448-BD07-EF0D6472295E}"/>
              </a:ext>
            </a:extLst>
          </p:cNvPr>
          <p:cNvSpPr txBox="1"/>
          <p:nvPr/>
        </p:nvSpPr>
        <p:spPr>
          <a:xfrm>
            <a:off x="263046" y="3253727"/>
            <a:ext cx="4669199" cy="664017"/>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Yellow and ‘other’ with 3 votes each.</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pic>
        <p:nvPicPr>
          <p:cNvPr id="5" name="Picture 4" descr="Chart, bar chart&#10;&#10;Description automatically generated">
            <a:extLst>
              <a:ext uri="{FF2B5EF4-FFF2-40B4-BE49-F238E27FC236}">
                <a16:creationId xmlns:a16="http://schemas.microsoft.com/office/drawing/2014/main" id="{9D828E2A-D66C-0140-BA9F-D77C2513D56E}"/>
              </a:ext>
            </a:extLst>
          </p:cNvPr>
          <p:cNvPicPr>
            <a:picLocks noChangeAspect="1"/>
          </p:cNvPicPr>
          <p:nvPr/>
        </p:nvPicPr>
        <p:blipFill>
          <a:blip r:embed="rId3"/>
          <a:stretch>
            <a:fillRect/>
          </a:stretch>
        </p:blipFill>
        <p:spPr>
          <a:xfrm>
            <a:off x="6065611" y="592706"/>
            <a:ext cx="6031276" cy="5408044"/>
          </a:xfrm>
          <a:prstGeom prst="rect">
            <a:avLst/>
          </a:prstGeom>
        </p:spPr>
      </p:pic>
    </p:spTree>
    <p:extLst>
      <p:ext uri="{BB962C8B-B14F-4D97-AF65-F5344CB8AC3E}">
        <p14:creationId xmlns:p14="http://schemas.microsoft.com/office/powerpoint/2010/main" val="28345515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childTnLst>
                                </p:cTn>
                              </p:par>
                            </p:childTnLst>
                          </p:cTn>
                        </p:par>
                      </p:childTnLst>
                    </p:cTn>
                  </p:par>
                </p:childTnLst>
              </p:cTn>
              <p:nextCondLst>
                <p:cond evt="onClick" delay="0">
                  <p:tgtEl>
                    <p:spTgt spid="4"/>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AF755D-9ACF-C143-A323-0FC01C229A6B}"/>
              </a:ext>
            </a:extLst>
          </p:cNvPr>
          <p:cNvSpPr>
            <a:spLocks noGrp="1"/>
          </p:cNvSpPr>
          <p:nvPr>
            <p:ph sz="quarter" idx="11"/>
          </p:nvPr>
        </p:nvSpPr>
        <p:spPr>
          <a:xfrm>
            <a:off x="263046" y="700644"/>
            <a:ext cx="11736887" cy="514599"/>
          </a:xfrm>
        </p:spPr>
        <p:txBody>
          <a:bodyPr/>
          <a:lstStyle/>
          <a:p>
            <a:pPr marL="0" lvl="0" indent="0" algn="l" rtl="0">
              <a:spcBef>
                <a:spcPts val="0"/>
              </a:spcBef>
              <a:spcAft>
                <a:spcPts val="0"/>
              </a:spcAft>
              <a:buNone/>
            </a:pPr>
            <a:r>
              <a:rPr lang="en-GB" b="1" dirty="0"/>
              <a:t>What information can you find from this pictogram?</a:t>
            </a:r>
          </a:p>
        </p:txBody>
      </p:sp>
      <p:sp>
        <p:nvSpPr>
          <p:cNvPr id="6" name="Google Shape;197;p26">
            <a:extLst>
              <a:ext uri="{FF2B5EF4-FFF2-40B4-BE49-F238E27FC236}">
                <a16:creationId xmlns:a16="http://schemas.microsoft.com/office/drawing/2014/main" id="{B690DE90-7D4B-EE4C-A4D4-2269EC9BD749}"/>
              </a:ext>
            </a:extLst>
          </p:cNvPr>
          <p:cNvSpPr txBox="1">
            <a:spLocks/>
          </p:cNvSpPr>
          <p:nvPr/>
        </p:nvSpPr>
        <p:spPr>
          <a:xfrm>
            <a:off x="7308100" y="1528925"/>
            <a:ext cx="2617800" cy="909600"/>
          </a:xfrm>
          <a:prstGeom prst="rect">
            <a:avLst/>
          </a:prstGeom>
        </p:spPr>
        <p:txBody>
          <a:bodyPr spcFirstLastPara="1" wrap="square" lIns="91425" tIns="45700" rIns="91425" bIns="45700" anchor="t" anchorCtr="0">
            <a:no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GB"/>
              <a:t>Key:</a:t>
            </a:r>
          </a:p>
          <a:p>
            <a:pPr>
              <a:spcBef>
                <a:spcPts val="0"/>
              </a:spcBef>
            </a:pPr>
            <a:r>
              <a:rPr lang="en-GB"/>
              <a:t>     = 10 ice creams</a:t>
            </a:r>
            <a:endParaRPr lang="en-GB" dirty="0"/>
          </a:p>
        </p:txBody>
      </p:sp>
      <p:graphicFrame>
        <p:nvGraphicFramePr>
          <p:cNvPr id="7" name="Google Shape;199;p26">
            <a:extLst>
              <a:ext uri="{FF2B5EF4-FFF2-40B4-BE49-F238E27FC236}">
                <a16:creationId xmlns:a16="http://schemas.microsoft.com/office/drawing/2014/main" id="{BB824B3D-F514-004B-AE39-FE6F4EFAF8EB}"/>
              </a:ext>
            </a:extLst>
          </p:cNvPr>
          <p:cNvGraphicFramePr/>
          <p:nvPr/>
        </p:nvGraphicFramePr>
        <p:xfrm>
          <a:off x="347950" y="1528925"/>
          <a:ext cx="6638875" cy="3847125"/>
        </p:xfrm>
        <a:graphic>
          <a:graphicData uri="http://schemas.openxmlformats.org/drawingml/2006/table">
            <a:tbl>
              <a:tblPr>
                <a:noFill/>
              </a:tblPr>
              <a:tblGrid>
                <a:gridCol w="2592875">
                  <a:extLst>
                    <a:ext uri="{9D8B030D-6E8A-4147-A177-3AD203B41FA5}">
                      <a16:colId xmlns:a16="http://schemas.microsoft.com/office/drawing/2014/main" val="20000"/>
                    </a:ext>
                  </a:extLst>
                </a:gridCol>
                <a:gridCol w="4046000">
                  <a:extLst>
                    <a:ext uri="{9D8B030D-6E8A-4147-A177-3AD203B41FA5}">
                      <a16:colId xmlns:a16="http://schemas.microsoft.com/office/drawing/2014/main" val="20001"/>
                    </a:ext>
                  </a:extLst>
                </a:gridCol>
              </a:tblGrid>
              <a:tr h="769425">
                <a:tc>
                  <a:txBody>
                    <a:bodyPr/>
                    <a:lstStyle/>
                    <a:p>
                      <a:pPr marL="0" lvl="0" indent="0" algn="ctr" rtl="0">
                        <a:spcBef>
                          <a:spcPts val="0"/>
                        </a:spcBef>
                        <a:spcAft>
                          <a:spcPts val="0"/>
                        </a:spcAft>
                        <a:buNone/>
                      </a:pPr>
                      <a:r>
                        <a:rPr lang="en-GB" sz="2000" b="1">
                          <a:latin typeface="Century Gothic"/>
                          <a:ea typeface="Century Gothic"/>
                          <a:cs typeface="Century Gothic"/>
                          <a:sym typeface="Century Gothic"/>
                        </a:rPr>
                        <a:t>Ice cream flavour</a:t>
                      </a:r>
                      <a:endParaRPr sz="2000" b="1">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2000" b="1">
                          <a:latin typeface="Century Gothic"/>
                          <a:ea typeface="Century Gothic"/>
                          <a:cs typeface="Century Gothic"/>
                          <a:sym typeface="Century Gothic"/>
                        </a:rPr>
                        <a:t>Number of ice creams sold</a:t>
                      </a:r>
                      <a:endParaRPr sz="2000" b="1">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0"/>
                  </a:ext>
                </a:extLst>
              </a:tr>
              <a:tr h="769425">
                <a:tc>
                  <a:txBody>
                    <a:bodyPr/>
                    <a:lstStyle/>
                    <a:p>
                      <a:pPr marL="0" lvl="0" indent="0" algn="l" rtl="0">
                        <a:spcBef>
                          <a:spcPts val="0"/>
                        </a:spcBef>
                        <a:spcAft>
                          <a:spcPts val="0"/>
                        </a:spcAft>
                        <a:buNone/>
                      </a:pPr>
                      <a:r>
                        <a:rPr lang="en-GB" sz="2000">
                          <a:latin typeface="Century Gothic"/>
                          <a:ea typeface="Century Gothic"/>
                          <a:cs typeface="Century Gothic"/>
                          <a:sym typeface="Century Gothic"/>
                        </a:rPr>
                        <a:t>Strawberry</a:t>
                      </a:r>
                      <a:endParaRPr sz="2000">
                        <a:latin typeface="Century Gothic"/>
                        <a:ea typeface="Century Gothic"/>
                        <a:cs typeface="Century Gothic"/>
                        <a:sym typeface="Century Gothic"/>
                      </a:endParaRPr>
                    </a:p>
                  </a:txBody>
                  <a:tcPr marL="91425" marR="91425" marT="91425" marB="91425" anchor="ctr"/>
                </a:tc>
                <a:tc>
                  <a:txBody>
                    <a:bodyPr/>
                    <a:lstStyle/>
                    <a:p>
                      <a:pPr marL="0" lvl="0" indent="0" algn="l" rtl="0">
                        <a:spcBef>
                          <a:spcPts val="0"/>
                        </a:spcBef>
                        <a:spcAft>
                          <a:spcPts val="0"/>
                        </a:spcAft>
                        <a:buNone/>
                      </a:pPr>
                      <a:endParaRPr sz="2000">
                        <a:latin typeface="Century Gothic"/>
                        <a:ea typeface="Century Gothic"/>
                        <a:cs typeface="Century Gothic"/>
                        <a:sym typeface="Century Gothic"/>
                      </a:endParaRPr>
                    </a:p>
                  </a:txBody>
                  <a:tcPr marL="91425" marR="91425" marT="91425" marB="91425"/>
                </a:tc>
                <a:extLst>
                  <a:ext uri="{0D108BD9-81ED-4DB2-BD59-A6C34878D82A}">
                    <a16:rowId xmlns:a16="http://schemas.microsoft.com/office/drawing/2014/main" val="10001"/>
                  </a:ext>
                </a:extLst>
              </a:tr>
              <a:tr h="769425">
                <a:tc>
                  <a:txBody>
                    <a:bodyPr/>
                    <a:lstStyle/>
                    <a:p>
                      <a:pPr marL="0" lvl="0" indent="0" algn="l" rtl="0">
                        <a:spcBef>
                          <a:spcPts val="0"/>
                        </a:spcBef>
                        <a:spcAft>
                          <a:spcPts val="0"/>
                        </a:spcAft>
                        <a:buNone/>
                      </a:pPr>
                      <a:r>
                        <a:rPr lang="en-GB" sz="2000">
                          <a:latin typeface="Century Gothic"/>
                          <a:ea typeface="Century Gothic"/>
                          <a:cs typeface="Century Gothic"/>
                          <a:sym typeface="Century Gothic"/>
                        </a:rPr>
                        <a:t>Chocolate</a:t>
                      </a:r>
                      <a:endParaRPr sz="2000">
                        <a:latin typeface="Century Gothic"/>
                        <a:ea typeface="Century Gothic"/>
                        <a:cs typeface="Century Gothic"/>
                        <a:sym typeface="Century Gothic"/>
                      </a:endParaRPr>
                    </a:p>
                  </a:txBody>
                  <a:tcPr marL="91425" marR="91425" marT="91425" marB="91425" anchor="ctr"/>
                </a:tc>
                <a:tc>
                  <a:txBody>
                    <a:bodyPr/>
                    <a:lstStyle/>
                    <a:p>
                      <a:pPr marL="0" lvl="0" indent="0" algn="l" rtl="0">
                        <a:spcBef>
                          <a:spcPts val="0"/>
                        </a:spcBef>
                        <a:spcAft>
                          <a:spcPts val="0"/>
                        </a:spcAft>
                        <a:buNone/>
                      </a:pPr>
                      <a:endParaRPr sz="2000">
                        <a:latin typeface="Century Gothic"/>
                        <a:ea typeface="Century Gothic"/>
                        <a:cs typeface="Century Gothic"/>
                        <a:sym typeface="Century Gothic"/>
                      </a:endParaRPr>
                    </a:p>
                  </a:txBody>
                  <a:tcPr marL="91425" marR="91425" marT="91425" marB="91425"/>
                </a:tc>
                <a:extLst>
                  <a:ext uri="{0D108BD9-81ED-4DB2-BD59-A6C34878D82A}">
                    <a16:rowId xmlns:a16="http://schemas.microsoft.com/office/drawing/2014/main" val="10002"/>
                  </a:ext>
                </a:extLst>
              </a:tr>
              <a:tr h="769425">
                <a:tc>
                  <a:txBody>
                    <a:bodyPr/>
                    <a:lstStyle/>
                    <a:p>
                      <a:pPr marL="0" lvl="0" indent="0" algn="l" rtl="0">
                        <a:spcBef>
                          <a:spcPts val="0"/>
                        </a:spcBef>
                        <a:spcAft>
                          <a:spcPts val="0"/>
                        </a:spcAft>
                        <a:buNone/>
                      </a:pPr>
                      <a:r>
                        <a:rPr lang="en-GB" sz="2000">
                          <a:latin typeface="Century Gothic"/>
                          <a:ea typeface="Century Gothic"/>
                          <a:cs typeface="Century Gothic"/>
                          <a:sym typeface="Century Gothic"/>
                        </a:rPr>
                        <a:t>Vanilla</a:t>
                      </a:r>
                      <a:endParaRPr sz="2000">
                        <a:latin typeface="Century Gothic"/>
                        <a:ea typeface="Century Gothic"/>
                        <a:cs typeface="Century Gothic"/>
                        <a:sym typeface="Century Gothic"/>
                      </a:endParaRPr>
                    </a:p>
                  </a:txBody>
                  <a:tcPr marL="91425" marR="91425" marT="91425" marB="91425" anchor="ctr"/>
                </a:tc>
                <a:tc>
                  <a:txBody>
                    <a:bodyPr/>
                    <a:lstStyle/>
                    <a:p>
                      <a:pPr marL="0" lvl="0" indent="0" algn="l" rtl="0">
                        <a:spcBef>
                          <a:spcPts val="0"/>
                        </a:spcBef>
                        <a:spcAft>
                          <a:spcPts val="0"/>
                        </a:spcAft>
                        <a:buNone/>
                      </a:pPr>
                      <a:endParaRPr sz="2000">
                        <a:latin typeface="Century Gothic"/>
                        <a:ea typeface="Century Gothic"/>
                        <a:cs typeface="Century Gothic"/>
                        <a:sym typeface="Century Gothic"/>
                      </a:endParaRPr>
                    </a:p>
                  </a:txBody>
                  <a:tcPr marL="91425" marR="91425" marT="91425" marB="91425"/>
                </a:tc>
                <a:extLst>
                  <a:ext uri="{0D108BD9-81ED-4DB2-BD59-A6C34878D82A}">
                    <a16:rowId xmlns:a16="http://schemas.microsoft.com/office/drawing/2014/main" val="10003"/>
                  </a:ext>
                </a:extLst>
              </a:tr>
              <a:tr h="769425">
                <a:tc>
                  <a:txBody>
                    <a:bodyPr/>
                    <a:lstStyle/>
                    <a:p>
                      <a:pPr marL="0" lvl="0" indent="0" algn="l" rtl="0">
                        <a:spcBef>
                          <a:spcPts val="0"/>
                        </a:spcBef>
                        <a:spcAft>
                          <a:spcPts val="0"/>
                        </a:spcAft>
                        <a:buNone/>
                      </a:pPr>
                      <a:r>
                        <a:rPr lang="en-GB" sz="2000">
                          <a:latin typeface="Century Gothic"/>
                          <a:ea typeface="Century Gothic"/>
                          <a:cs typeface="Century Gothic"/>
                          <a:sym typeface="Century Gothic"/>
                        </a:rPr>
                        <a:t>Mint</a:t>
                      </a:r>
                      <a:endParaRPr sz="2000">
                        <a:latin typeface="Century Gothic"/>
                        <a:ea typeface="Century Gothic"/>
                        <a:cs typeface="Century Gothic"/>
                        <a:sym typeface="Century Gothic"/>
                      </a:endParaRPr>
                    </a:p>
                  </a:txBody>
                  <a:tcPr marL="91425" marR="91425" marT="91425" marB="91425" anchor="ctr"/>
                </a:tc>
                <a:tc>
                  <a:txBody>
                    <a:bodyPr/>
                    <a:lstStyle/>
                    <a:p>
                      <a:pPr marL="0" lvl="0" indent="0" algn="l" rtl="0">
                        <a:spcBef>
                          <a:spcPts val="0"/>
                        </a:spcBef>
                        <a:spcAft>
                          <a:spcPts val="0"/>
                        </a:spcAft>
                        <a:buNone/>
                      </a:pPr>
                      <a:endParaRPr sz="2000">
                        <a:latin typeface="Century Gothic"/>
                        <a:ea typeface="Century Gothic"/>
                        <a:cs typeface="Century Gothic"/>
                        <a:sym typeface="Century Gothic"/>
                      </a:endParaRPr>
                    </a:p>
                  </a:txBody>
                  <a:tcPr marL="91425" marR="91425" marT="91425" marB="91425"/>
                </a:tc>
                <a:extLst>
                  <a:ext uri="{0D108BD9-81ED-4DB2-BD59-A6C34878D82A}">
                    <a16:rowId xmlns:a16="http://schemas.microsoft.com/office/drawing/2014/main" val="10004"/>
                  </a:ext>
                </a:extLst>
              </a:tr>
            </a:tbl>
          </a:graphicData>
        </a:graphic>
      </p:graphicFrame>
      <p:pic>
        <p:nvPicPr>
          <p:cNvPr id="8" name="Google Shape;200;p26">
            <a:extLst>
              <a:ext uri="{FF2B5EF4-FFF2-40B4-BE49-F238E27FC236}">
                <a16:creationId xmlns:a16="http://schemas.microsoft.com/office/drawing/2014/main" id="{05A0E23A-34C8-6742-A4ED-261A0E46B266}"/>
              </a:ext>
            </a:extLst>
          </p:cNvPr>
          <p:cNvPicPr preferRelativeResize="0"/>
          <p:nvPr/>
        </p:nvPicPr>
        <p:blipFill>
          <a:blip r:embed="rId3">
            <a:alphaModFix/>
          </a:blip>
          <a:stretch>
            <a:fillRect/>
          </a:stretch>
        </p:blipFill>
        <p:spPr>
          <a:xfrm>
            <a:off x="3090899" y="2371050"/>
            <a:ext cx="403250" cy="666325"/>
          </a:xfrm>
          <a:prstGeom prst="rect">
            <a:avLst/>
          </a:prstGeom>
          <a:noFill/>
          <a:ln>
            <a:noFill/>
          </a:ln>
        </p:spPr>
      </p:pic>
      <p:pic>
        <p:nvPicPr>
          <p:cNvPr id="9" name="Google Shape;201;p26">
            <a:extLst>
              <a:ext uri="{FF2B5EF4-FFF2-40B4-BE49-F238E27FC236}">
                <a16:creationId xmlns:a16="http://schemas.microsoft.com/office/drawing/2014/main" id="{77379AD8-8B82-F84A-9A6A-38ECB0017F19}"/>
              </a:ext>
            </a:extLst>
          </p:cNvPr>
          <p:cNvPicPr preferRelativeResize="0"/>
          <p:nvPr/>
        </p:nvPicPr>
        <p:blipFill>
          <a:blip r:embed="rId3">
            <a:alphaModFix/>
          </a:blip>
          <a:stretch>
            <a:fillRect/>
          </a:stretch>
        </p:blipFill>
        <p:spPr>
          <a:xfrm>
            <a:off x="7330133" y="1921482"/>
            <a:ext cx="403250" cy="666325"/>
          </a:xfrm>
          <a:prstGeom prst="rect">
            <a:avLst/>
          </a:prstGeom>
          <a:noFill/>
          <a:ln>
            <a:noFill/>
          </a:ln>
        </p:spPr>
      </p:pic>
      <p:pic>
        <p:nvPicPr>
          <p:cNvPr id="10" name="Google Shape;202;p26">
            <a:extLst>
              <a:ext uri="{FF2B5EF4-FFF2-40B4-BE49-F238E27FC236}">
                <a16:creationId xmlns:a16="http://schemas.microsoft.com/office/drawing/2014/main" id="{55A27735-F843-BD41-ABDE-C17F71E2801A}"/>
              </a:ext>
            </a:extLst>
          </p:cNvPr>
          <p:cNvPicPr preferRelativeResize="0"/>
          <p:nvPr/>
        </p:nvPicPr>
        <p:blipFill>
          <a:blip r:embed="rId3">
            <a:alphaModFix/>
          </a:blip>
          <a:stretch>
            <a:fillRect/>
          </a:stretch>
        </p:blipFill>
        <p:spPr>
          <a:xfrm>
            <a:off x="3575212" y="2371038"/>
            <a:ext cx="403250" cy="666325"/>
          </a:xfrm>
          <a:prstGeom prst="rect">
            <a:avLst/>
          </a:prstGeom>
          <a:noFill/>
          <a:ln>
            <a:noFill/>
          </a:ln>
        </p:spPr>
      </p:pic>
      <p:pic>
        <p:nvPicPr>
          <p:cNvPr id="11" name="Google Shape;203;p26">
            <a:extLst>
              <a:ext uri="{FF2B5EF4-FFF2-40B4-BE49-F238E27FC236}">
                <a16:creationId xmlns:a16="http://schemas.microsoft.com/office/drawing/2014/main" id="{E86730DC-5E18-D543-B702-6F3D24AD8B0B}"/>
              </a:ext>
            </a:extLst>
          </p:cNvPr>
          <p:cNvPicPr preferRelativeResize="0"/>
          <p:nvPr/>
        </p:nvPicPr>
        <p:blipFill>
          <a:blip r:embed="rId3">
            <a:alphaModFix/>
          </a:blip>
          <a:stretch>
            <a:fillRect/>
          </a:stretch>
        </p:blipFill>
        <p:spPr>
          <a:xfrm>
            <a:off x="4059524" y="2371038"/>
            <a:ext cx="403250" cy="666325"/>
          </a:xfrm>
          <a:prstGeom prst="rect">
            <a:avLst/>
          </a:prstGeom>
          <a:noFill/>
          <a:ln>
            <a:noFill/>
          </a:ln>
        </p:spPr>
      </p:pic>
      <p:pic>
        <p:nvPicPr>
          <p:cNvPr id="12" name="Google Shape;204;p26">
            <a:extLst>
              <a:ext uri="{FF2B5EF4-FFF2-40B4-BE49-F238E27FC236}">
                <a16:creationId xmlns:a16="http://schemas.microsoft.com/office/drawing/2014/main" id="{FF4D0B9B-1474-9645-A7EE-3D8CD10650C6}"/>
              </a:ext>
            </a:extLst>
          </p:cNvPr>
          <p:cNvPicPr preferRelativeResize="0"/>
          <p:nvPr/>
        </p:nvPicPr>
        <p:blipFill>
          <a:blip r:embed="rId3">
            <a:alphaModFix/>
          </a:blip>
          <a:stretch>
            <a:fillRect/>
          </a:stretch>
        </p:blipFill>
        <p:spPr>
          <a:xfrm>
            <a:off x="4543849" y="2371038"/>
            <a:ext cx="403250" cy="666325"/>
          </a:xfrm>
          <a:prstGeom prst="rect">
            <a:avLst/>
          </a:prstGeom>
          <a:noFill/>
          <a:ln>
            <a:noFill/>
          </a:ln>
        </p:spPr>
      </p:pic>
      <p:pic>
        <p:nvPicPr>
          <p:cNvPr id="13" name="Google Shape;205;p26">
            <a:extLst>
              <a:ext uri="{FF2B5EF4-FFF2-40B4-BE49-F238E27FC236}">
                <a16:creationId xmlns:a16="http://schemas.microsoft.com/office/drawing/2014/main" id="{1F0A3740-B6B0-F049-94CF-C94AD2126478}"/>
              </a:ext>
            </a:extLst>
          </p:cNvPr>
          <p:cNvPicPr preferRelativeResize="0"/>
          <p:nvPr/>
        </p:nvPicPr>
        <p:blipFill rotWithShape="1">
          <a:blip r:embed="rId3">
            <a:alphaModFix/>
          </a:blip>
          <a:srcRect r="48498"/>
          <a:stretch/>
        </p:blipFill>
        <p:spPr>
          <a:xfrm>
            <a:off x="5028175" y="2371050"/>
            <a:ext cx="207675" cy="666325"/>
          </a:xfrm>
          <a:prstGeom prst="rect">
            <a:avLst/>
          </a:prstGeom>
          <a:noFill/>
          <a:ln>
            <a:noFill/>
          </a:ln>
        </p:spPr>
      </p:pic>
      <p:pic>
        <p:nvPicPr>
          <p:cNvPr id="14" name="Google Shape;206;p26">
            <a:extLst>
              <a:ext uri="{FF2B5EF4-FFF2-40B4-BE49-F238E27FC236}">
                <a16:creationId xmlns:a16="http://schemas.microsoft.com/office/drawing/2014/main" id="{37BBE3A7-7F91-4346-90FD-45EEB579E945}"/>
              </a:ext>
            </a:extLst>
          </p:cNvPr>
          <p:cNvPicPr preferRelativeResize="0"/>
          <p:nvPr/>
        </p:nvPicPr>
        <p:blipFill>
          <a:blip r:embed="rId3">
            <a:alphaModFix/>
          </a:blip>
          <a:stretch>
            <a:fillRect/>
          </a:stretch>
        </p:blipFill>
        <p:spPr>
          <a:xfrm>
            <a:off x="3090899" y="3119325"/>
            <a:ext cx="403250" cy="666325"/>
          </a:xfrm>
          <a:prstGeom prst="rect">
            <a:avLst/>
          </a:prstGeom>
          <a:noFill/>
          <a:ln>
            <a:noFill/>
          </a:ln>
        </p:spPr>
      </p:pic>
      <p:pic>
        <p:nvPicPr>
          <p:cNvPr id="15" name="Google Shape;207;p26">
            <a:extLst>
              <a:ext uri="{FF2B5EF4-FFF2-40B4-BE49-F238E27FC236}">
                <a16:creationId xmlns:a16="http://schemas.microsoft.com/office/drawing/2014/main" id="{E729E591-3135-4445-8608-7D106B26AD38}"/>
              </a:ext>
            </a:extLst>
          </p:cNvPr>
          <p:cNvPicPr preferRelativeResize="0"/>
          <p:nvPr/>
        </p:nvPicPr>
        <p:blipFill>
          <a:blip r:embed="rId3">
            <a:alphaModFix/>
          </a:blip>
          <a:stretch>
            <a:fillRect/>
          </a:stretch>
        </p:blipFill>
        <p:spPr>
          <a:xfrm>
            <a:off x="3575212" y="3119313"/>
            <a:ext cx="403250" cy="666325"/>
          </a:xfrm>
          <a:prstGeom prst="rect">
            <a:avLst/>
          </a:prstGeom>
          <a:noFill/>
          <a:ln>
            <a:noFill/>
          </a:ln>
        </p:spPr>
      </p:pic>
      <p:pic>
        <p:nvPicPr>
          <p:cNvPr id="16" name="Google Shape;208;p26">
            <a:extLst>
              <a:ext uri="{FF2B5EF4-FFF2-40B4-BE49-F238E27FC236}">
                <a16:creationId xmlns:a16="http://schemas.microsoft.com/office/drawing/2014/main" id="{74E4CF22-0A60-2546-A06D-A5A787698465}"/>
              </a:ext>
            </a:extLst>
          </p:cNvPr>
          <p:cNvPicPr preferRelativeResize="0"/>
          <p:nvPr/>
        </p:nvPicPr>
        <p:blipFill>
          <a:blip r:embed="rId3">
            <a:alphaModFix/>
          </a:blip>
          <a:stretch>
            <a:fillRect/>
          </a:stretch>
        </p:blipFill>
        <p:spPr>
          <a:xfrm>
            <a:off x="4059524" y="3119313"/>
            <a:ext cx="403250" cy="666325"/>
          </a:xfrm>
          <a:prstGeom prst="rect">
            <a:avLst/>
          </a:prstGeom>
          <a:noFill/>
          <a:ln>
            <a:noFill/>
          </a:ln>
        </p:spPr>
      </p:pic>
      <p:pic>
        <p:nvPicPr>
          <p:cNvPr id="17" name="Google Shape;209;p26">
            <a:extLst>
              <a:ext uri="{FF2B5EF4-FFF2-40B4-BE49-F238E27FC236}">
                <a16:creationId xmlns:a16="http://schemas.microsoft.com/office/drawing/2014/main" id="{CCC0DBFB-E399-8B47-80C1-CB8EFD3270BC}"/>
              </a:ext>
            </a:extLst>
          </p:cNvPr>
          <p:cNvPicPr preferRelativeResize="0"/>
          <p:nvPr/>
        </p:nvPicPr>
        <p:blipFill rotWithShape="1">
          <a:blip r:embed="rId3">
            <a:alphaModFix/>
          </a:blip>
          <a:srcRect r="48498"/>
          <a:stretch/>
        </p:blipFill>
        <p:spPr>
          <a:xfrm>
            <a:off x="4543862" y="3142775"/>
            <a:ext cx="207675" cy="666325"/>
          </a:xfrm>
          <a:prstGeom prst="rect">
            <a:avLst/>
          </a:prstGeom>
          <a:noFill/>
          <a:ln>
            <a:noFill/>
          </a:ln>
        </p:spPr>
      </p:pic>
      <p:pic>
        <p:nvPicPr>
          <p:cNvPr id="18" name="Google Shape;210;p26">
            <a:extLst>
              <a:ext uri="{FF2B5EF4-FFF2-40B4-BE49-F238E27FC236}">
                <a16:creationId xmlns:a16="http://schemas.microsoft.com/office/drawing/2014/main" id="{FAE603E1-032F-1348-ABEC-189D86035FA0}"/>
              </a:ext>
            </a:extLst>
          </p:cNvPr>
          <p:cNvPicPr preferRelativeResize="0"/>
          <p:nvPr/>
        </p:nvPicPr>
        <p:blipFill>
          <a:blip r:embed="rId3">
            <a:alphaModFix/>
          </a:blip>
          <a:stretch>
            <a:fillRect/>
          </a:stretch>
        </p:blipFill>
        <p:spPr>
          <a:xfrm>
            <a:off x="3079224" y="4709713"/>
            <a:ext cx="403250" cy="666325"/>
          </a:xfrm>
          <a:prstGeom prst="rect">
            <a:avLst/>
          </a:prstGeom>
          <a:noFill/>
          <a:ln>
            <a:noFill/>
          </a:ln>
        </p:spPr>
      </p:pic>
      <p:pic>
        <p:nvPicPr>
          <p:cNvPr id="19" name="Google Shape;211;p26">
            <a:extLst>
              <a:ext uri="{FF2B5EF4-FFF2-40B4-BE49-F238E27FC236}">
                <a16:creationId xmlns:a16="http://schemas.microsoft.com/office/drawing/2014/main" id="{6E63C255-73CB-B342-ABED-8836F51224FE}"/>
              </a:ext>
            </a:extLst>
          </p:cNvPr>
          <p:cNvPicPr preferRelativeResize="0"/>
          <p:nvPr/>
        </p:nvPicPr>
        <p:blipFill>
          <a:blip r:embed="rId3">
            <a:alphaModFix/>
          </a:blip>
          <a:stretch>
            <a:fillRect/>
          </a:stretch>
        </p:blipFill>
        <p:spPr>
          <a:xfrm>
            <a:off x="3563549" y="4709713"/>
            <a:ext cx="403250" cy="666325"/>
          </a:xfrm>
          <a:prstGeom prst="rect">
            <a:avLst/>
          </a:prstGeom>
          <a:noFill/>
          <a:ln>
            <a:noFill/>
          </a:ln>
        </p:spPr>
      </p:pic>
      <p:pic>
        <p:nvPicPr>
          <p:cNvPr id="20" name="Google Shape;212;p26">
            <a:extLst>
              <a:ext uri="{FF2B5EF4-FFF2-40B4-BE49-F238E27FC236}">
                <a16:creationId xmlns:a16="http://schemas.microsoft.com/office/drawing/2014/main" id="{E45434A7-493F-8949-8220-0295A56FB7E1}"/>
              </a:ext>
            </a:extLst>
          </p:cNvPr>
          <p:cNvPicPr preferRelativeResize="0"/>
          <p:nvPr/>
        </p:nvPicPr>
        <p:blipFill rotWithShape="1">
          <a:blip r:embed="rId3">
            <a:alphaModFix/>
          </a:blip>
          <a:srcRect r="48498"/>
          <a:stretch/>
        </p:blipFill>
        <p:spPr>
          <a:xfrm>
            <a:off x="4047875" y="4709725"/>
            <a:ext cx="207675" cy="666325"/>
          </a:xfrm>
          <a:prstGeom prst="rect">
            <a:avLst/>
          </a:prstGeom>
          <a:noFill/>
          <a:ln>
            <a:noFill/>
          </a:ln>
        </p:spPr>
      </p:pic>
      <p:pic>
        <p:nvPicPr>
          <p:cNvPr id="21" name="Google Shape;213;p26">
            <a:extLst>
              <a:ext uri="{FF2B5EF4-FFF2-40B4-BE49-F238E27FC236}">
                <a16:creationId xmlns:a16="http://schemas.microsoft.com/office/drawing/2014/main" id="{983C7361-B210-3A4F-BEEB-A4AC3D4C2F5A}"/>
              </a:ext>
            </a:extLst>
          </p:cNvPr>
          <p:cNvPicPr preferRelativeResize="0"/>
          <p:nvPr/>
        </p:nvPicPr>
        <p:blipFill>
          <a:blip r:embed="rId3">
            <a:alphaModFix/>
          </a:blip>
          <a:stretch>
            <a:fillRect/>
          </a:stretch>
        </p:blipFill>
        <p:spPr>
          <a:xfrm>
            <a:off x="3090899" y="3914525"/>
            <a:ext cx="403250" cy="666325"/>
          </a:xfrm>
          <a:prstGeom prst="rect">
            <a:avLst/>
          </a:prstGeom>
          <a:noFill/>
          <a:ln>
            <a:noFill/>
          </a:ln>
        </p:spPr>
      </p:pic>
      <p:pic>
        <p:nvPicPr>
          <p:cNvPr id="22" name="Google Shape;214;p26">
            <a:extLst>
              <a:ext uri="{FF2B5EF4-FFF2-40B4-BE49-F238E27FC236}">
                <a16:creationId xmlns:a16="http://schemas.microsoft.com/office/drawing/2014/main" id="{4FFC19A6-AF9E-3F4B-B7BE-28FADFBAB4A4}"/>
              </a:ext>
            </a:extLst>
          </p:cNvPr>
          <p:cNvPicPr preferRelativeResize="0"/>
          <p:nvPr/>
        </p:nvPicPr>
        <p:blipFill>
          <a:blip r:embed="rId3">
            <a:alphaModFix/>
          </a:blip>
          <a:stretch>
            <a:fillRect/>
          </a:stretch>
        </p:blipFill>
        <p:spPr>
          <a:xfrm>
            <a:off x="3575212" y="3914513"/>
            <a:ext cx="403250" cy="666325"/>
          </a:xfrm>
          <a:prstGeom prst="rect">
            <a:avLst/>
          </a:prstGeom>
          <a:noFill/>
          <a:ln>
            <a:noFill/>
          </a:ln>
        </p:spPr>
      </p:pic>
      <p:pic>
        <p:nvPicPr>
          <p:cNvPr id="23" name="Google Shape;215;p26">
            <a:extLst>
              <a:ext uri="{FF2B5EF4-FFF2-40B4-BE49-F238E27FC236}">
                <a16:creationId xmlns:a16="http://schemas.microsoft.com/office/drawing/2014/main" id="{43C0B3C3-3326-FC4C-9A43-ACF66EB366D9}"/>
              </a:ext>
            </a:extLst>
          </p:cNvPr>
          <p:cNvPicPr preferRelativeResize="0"/>
          <p:nvPr/>
        </p:nvPicPr>
        <p:blipFill>
          <a:blip r:embed="rId3">
            <a:alphaModFix/>
          </a:blip>
          <a:stretch>
            <a:fillRect/>
          </a:stretch>
        </p:blipFill>
        <p:spPr>
          <a:xfrm>
            <a:off x="4059524" y="3914513"/>
            <a:ext cx="403250" cy="666325"/>
          </a:xfrm>
          <a:prstGeom prst="rect">
            <a:avLst/>
          </a:prstGeom>
          <a:noFill/>
          <a:ln>
            <a:noFill/>
          </a:ln>
        </p:spPr>
      </p:pic>
      <p:pic>
        <p:nvPicPr>
          <p:cNvPr id="24" name="Google Shape;216;p26">
            <a:extLst>
              <a:ext uri="{FF2B5EF4-FFF2-40B4-BE49-F238E27FC236}">
                <a16:creationId xmlns:a16="http://schemas.microsoft.com/office/drawing/2014/main" id="{EC5B7E4B-A885-1141-A752-6F7296A7161C}"/>
              </a:ext>
            </a:extLst>
          </p:cNvPr>
          <p:cNvPicPr preferRelativeResize="0"/>
          <p:nvPr/>
        </p:nvPicPr>
        <p:blipFill>
          <a:blip r:embed="rId3">
            <a:alphaModFix/>
          </a:blip>
          <a:stretch>
            <a:fillRect/>
          </a:stretch>
        </p:blipFill>
        <p:spPr>
          <a:xfrm>
            <a:off x="4543849" y="3914513"/>
            <a:ext cx="403250" cy="666325"/>
          </a:xfrm>
          <a:prstGeom prst="rect">
            <a:avLst/>
          </a:prstGeom>
          <a:noFill/>
          <a:ln>
            <a:noFill/>
          </a:ln>
        </p:spPr>
      </p:pic>
      <p:pic>
        <p:nvPicPr>
          <p:cNvPr id="25" name="Google Shape;217;p26">
            <a:extLst>
              <a:ext uri="{FF2B5EF4-FFF2-40B4-BE49-F238E27FC236}">
                <a16:creationId xmlns:a16="http://schemas.microsoft.com/office/drawing/2014/main" id="{46E45DA1-1B3E-3742-8CEB-527BD37E8D68}"/>
              </a:ext>
            </a:extLst>
          </p:cNvPr>
          <p:cNvPicPr preferRelativeResize="0"/>
          <p:nvPr/>
        </p:nvPicPr>
        <p:blipFill>
          <a:blip r:embed="rId3">
            <a:alphaModFix/>
          </a:blip>
          <a:stretch>
            <a:fillRect/>
          </a:stretch>
        </p:blipFill>
        <p:spPr>
          <a:xfrm>
            <a:off x="5028174" y="3914525"/>
            <a:ext cx="403250" cy="666325"/>
          </a:xfrm>
          <a:prstGeom prst="rect">
            <a:avLst/>
          </a:prstGeom>
          <a:noFill/>
          <a:ln>
            <a:noFill/>
          </a:ln>
        </p:spPr>
      </p:pic>
      <p:pic>
        <p:nvPicPr>
          <p:cNvPr id="26" name="Google Shape;218;p26">
            <a:extLst>
              <a:ext uri="{FF2B5EF4-FFF2-40B4-BE49-F238E27FC236}">
                <a16:creationId xmlns:a16="http://schemas.microsoft.com/office/drawing/2014/main" id="{14C972AA-E48C-274C-AECB-ECB5CF5F3C99}"/>
              </a:ext>
            </a:extLst>
          </p:cNvPr>
          <p:cNvPicPr preferRelativeResize="0"/>
          <p:nvPr/>
        </p:nvPicPr>
        <p:blipFill>
          <a:blip r:embed="rId3">
            <a:alphaModFix/>
          </a:blip>
          <a:stretch>
            <a:fillRect/>
          </a:stretch>
        </p:blipFill>
        <p:spPr>
          <a:xfrm>
            <a:off x="5512487" y="3914513"/>
            <a:ext cx="403250" cy="666325"/>
          </a:xfrm>
          <a:prstGeom prst="rect">
            <a:avLst/>
          </a:prstGeom>
          <a:noFill/>
          <a:ln>
            <a:noFill/>
          </a:ln>
        </p:spPr>
      </p:pic>
      <p:pic>
        <p:nvPicPr>
          <p:cNvPr id="27" name="Google Shape;219;p26">
            <a:extLst>
              <a:ext uri="{FF2B5EF4-FFF2-40B4-BE49-F238E27FC236}">
                <a16:creationId xmlns:a16="http://schemas.microsoft.com/office/drawing/2014/main" id="{72CAC4BE-91E0-9447-B5A4-BC697C2AC626}"/>
              </a:ext>
            </a:extLst>
          </p:cNvPr>
          <p:cNvPicPr preferRelativeResize="0"/>
          <p:nvPr/>
        </p:nvPicPr>
        <p:blipFill>
          <a:blip r:embed="rId3">
            <a:alphaModFix/>
          </a:blip>
          <a:stretch>
            <a:fillRect/>
          </a:stretch>
        </p:blipFill>
        <p:spPr>
          <a:xfrm>
            <a:off x="5996799" y="3914513"/>
            <a:ext cx="403250" cy="666325"/>
          </a:xfrm>
          <a:prstGeom prst="rect">
            <a:avLst/>
          </a:prstGeom>
          <a:noFill/>
          <a:ln>
            <a:noFill/>
          </a:ln>
        </p:spPr>
      </p:pic>
      <p:pic>
        <p:nvPicPr>
          <p:cNvPr id="28" name="Google Shape;220;p26">
            <a:extLst>
              <a:ext uri="{FF2B5EF4-FFF2-40B4-BE49-F238E27FC236}">
                <a16:creationId xmlns:a16="http://schemas.microsoft.com/office/drawing/2014/main" id="{5507EAAC-B1D4-5F4B-B311-3510FC02CF55}"/>
              </a:ext>
            </a:extLst>
          </p:cNvPr>
          <p:cNvPicPr preferRelativeResize="0"/>
          <p:nvPr/>
        </p:nvPicPr>
        <p:blipFill>
          <a:blip r:embed="rId3">
            <a:alphaModFix/>
          </a:blip>
          <a:stretch>
            <a:fillRect/>
          </a:stretch>
        </p:blipFill>
        <p:spPr>
          <a:xfrm>
            <a:off x="6481124" y="3914513"/>
            <a:ext cx="403250" cy="666325"/>
          </a:xfrm>
          <a:prstGeom prst="rect">
            <a:avLst/>
          </a:prstGeom>
          <a:noFill/>
          <a:ln>
            <a:noFill/>
          </a:ln>
        </p:spPr>
      </p:pic>
    </p:spTree>
    <p:extLst>
      <p:ext uri="{BB962C8B-B14F-4D97-AF65-F5344CB8AC3E}">
        <p14:creationId xmlns:p14="http://schemas.microsoft.com/office/powerpoint/2010/main" val="2279173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a:extLst>
              <a:ext uri="{FF2B5EF4-FFF2-40B4-BE49-F238E27FC236}">
                <a16:creationId xmlns:a16="http://schemas.microsoft.com/office/drawing/2014/main" id="{54699864-96C4-3340-8062-98B92FD5CA76}"/>
              </a:ext>
            </a:extLst>
          </p:cNvPr>
          <p:cNvSpPr txBox="1">
            <a:spLocks/>
          </p:cNvSpPr>
          <p:nvPr/>
        </p:nvSpPr>
        <p:spPr>
          <a:xfrm>
            <a:off x="263525" y="676894"/>
            <a:ext cx="11736388" cy="5759531"/>
          </a:xfrm>
          <a:prstGeom prst="rect">
            <a:avLst/>
          </a:prstGeom>
        </p:spPr>
        <p:txBody>
          <a:bodyPr>
            <a:normAutofit/>
          </a:bodyPr>
          <a:lstStyle>
            <a:lvl1pPr marL="0" indent="0" algn="l" defTabSz="914400" rtl="0" eaLnBrk="1" latinLnBrk="0" hangingPunct="1">
              <a:lnSpc>
                <a:spcPct val="115000"/>
              </a:lnSpc>
              <a:spcBef>
                <a:spcPts val="600"/>
              </a:spcBef>
              <a:spcAft>
                <a:spcPts val="0"/>
              </a:spcAft>
              <a:buClr>
                <a:schemeClr val="dk1"/>
              </a:buClr>
              <a:buSzPts val="1800"/>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0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8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4pPr>
            <a:lvl5pPr marL="1828800" indent="0" algn="l" defTabSz="914400" rtl="0" eaLnBrk="1" latinLnBrk="0" hangingPunct="1">
              <a:lnSpc>
                <a:spcPct val="150000"/>
              </a:lnSpc>
              <a:spcBef>
                <a:spcPts val="500"/>
              </a:spcBef>
              <a:buFont typeface="Arial" panose="020B0604020202020204" pitchFamily="34" charset="0"/>
              <a:buNone/>
              <a:defRPr sz="16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0"/>
              </a:spcBef>
            </a:pPr>
            <a:r>
              <a:rPr lang="en-GB" sz="2400" b="1" dirty="0"/>
              <a:t>Summary</a:t>
            </a:r>
          </a:p>
          <a:p>
            <a:pPr>
              <a:lnSpc>
                <a:spcPct val="110000"/>
              </a:lnSpc>
              <a:spcBef>
                <a:spcPts val="0"/>
              </a:spcBef>
            </a:pPr>
            <a:r>
              <a:rPr lang="en-GB" dirty="0"/>
              <a:t>Key Vocabulary and Sentence Stems </a:t>
            </a:r>
          </a:p>
          <a:p>
            <a:pPr>
              <a:lnSpc>
                <a:spcPct val="110000"/>
              </a:lnSpc>
            </a:pPr>
            <a:r>
              <a:rPr lang="en-GB" dirty="0"/>
              <a:t>Diagnostic Question</a:t>
            </a:r>
          </a:p>
          <a:p>
            <a:pPr>
              <a:lnSpc>
                <a:spcPct val="110000"/>
              </a:lnSpc>
            </a:pPr>
            <a:r>
              <a:rPr lang="en-GB" dirty="0"/>
              <a:t>Learning Objective</a:t>
            </a:r>
          </a:p>
          <a:p>
            <a:pPr>
              <a:lnSpc>
                <a:spcPct val="110000"/>
              </a:lnSpc>
            </a:pPr>
            <a:r>
              <a:rPr lang="en-GB" dirty="0"/>
              <a:t>Starter – Introducing line graphs</a:t>
            </a:r>
          </a:p>
          <a:p>
            <a:pPr>
              <a:lnSpc>
                <a:spcPct val="110000"/>
              </a:lnSpc>
            </a:pPr>
            <a:r>
              <a:rPr lang="en-GB" dirty="0"/>
              <a:t>Let’s Learn</a:t>
            </a:r>
          </a:p>
          <a:p>
            <a:pPr>
              <a:lnSpc>
                <a:spcPct val="110000"/>
              </a:lnSpc>
            </a:pPr>
            <a:r>
              <a:rPr lang="en-GB" dirty="0"/>
              <a:t>Follow Me – How to read a line graph/ questions about a line graph</a:t>
            </a:r>
          </a:p>
          <a:p>
            <a:pPr>
              <a:lnSpc>
                <a:spcPct val="110000"/>
              </a:lnSpc>
            </a:pPr>
            <a:r>
              <a:rPr lang="en-GB" dirty="0"/>
              <a:t>Your Turn (1) – Questions about a line graph</a:t>
            </a:r>
          </a:p>
          <a:p>
            <a:pPr>
              <a:lnSpc>
                <a:spcPct val="110000"/>
              </a:lnSpc>
            </a:pPr>
            <a:r>
              <a:rPr lang="en-GB" dirty="0"/>
              <a:t>Follow Me – Is this correct?</a:t>
            </a:r>
          </a:p>
          <a:p>
            <a:pPr>
              <a:lnSpc>
                <a:spcPct val="110000"/>
              </a:lnSpc>
            </a:pPr>
            <a:r>
              <a:rPr lang="en-GB" dirty="0"/>
              <a:t>Your Turn (2) – Questions about a line graph</a:t>
            </a:r>
          </a:p>
          <a:p>
            <a:pPr>
              <a:lnSpc>
                <a:spcPct val="110000"/>
              </a:lnSpc>
            </a:pPr>
            <a:r>
              <a:rPr lang="en-GB" dirty="0"/>
              <a:t>Follow Me – Line graph with two sets of data</a:t>
            </a:r>
          </a:p>
          <a:p>
            <a:pPr>
              <a:lnSpc>
                <a:spcPct val="110000"/>
              </a:lnSpc>
            </a:pPr>
            <a:r>
              <a:rPr lang="en-GB" dirty="0"/>
              <a:t>Your Turn (3) – Line graph with two sets of data</a:t>
            </a:r>
          </a:p>
          <a:p>
            <a:pPr>
              <a:lnSpc>
                <a:spcPct val="110000"/>
              </a:lnSpc>
            </a:pPr>
            <a:r>
              <a:rPr lang="en-GB" dirty="0"/>
              <a:t>Let’s Reflect </a:t>
            </a:r>
          </a:p>
          <a:p>
            <a:pPr>
              <a:lnSpc>
                <a:spcPct val="110000"/>
              </a:lnSpc>
            </a:pPr>
            <a:r>
              <a:rPr lang="en-GB" dirty="0"/>
              <a:t>Support Slides – Based on interpreting charts</a:t>
            </a:r>
          </a:p>
        </p:txBody>
      </p:sp>
    </p:spTree>
    <p:extLst>
      <p:ext uri="{BB962C8B-B14F-4D97-AF65-F5344CB8AC3E}">
        <p14:creationId xmlns:p14="http://schemas.microsoft.com/office/powerpoint/2010/main" val="3858552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290639-1173-8341-A5A1-6DFD4516CD62}"/>
              </a:ext>
            </a:extLst>
          </p:cNvPr>
          <p:cNvSpPr>
            <a:spLocks noGrp="1"/>
          </p:cNvSpPr>
          <p:nvPr>
            <p:ph sz="quarter" idx="10"/>
          </p:nvPr>
        </p:nvSpPr>
        <p:spPr/>
        <p:txBody>
          <a:bodyPr/>
          <a:lstStyle/>
          <a:p>
            <a:r>
              <a:rPr lang="en-GB" dirty="0"/>
              <a:t>Key Vocabulary</a:t>
            </a:r>
          </a:p>
        </p:txBody>
      </p:sp>
      <p:sp>
        <p:nvSpPr>
          <p:cNvPr id="6" name="Content Placeholder 2">
            <a:extLst>
              <a:ext uri="{FF2B5EF4-FFF2-40B4-BE49-F238E27FC236}">
                <a16:creationId xmlns:a16="http://schemas.microsoft.com/office/drawing/2014/main" id="{01CEA0DE-22D5-164F-A366-A7C30146B046}"/>
              </a:ext>
            </a:extLst>
          </p:cNvPr>
          <p:cNvSpPr txBox="1">
            <a:spLocks/>
          </p:cNvSpPr>
          <p:nvPr/>
        </p:nvSpPr>
        <p:spPr>
          <a:xfrm>
            <a:off x="263524" y="3216993"/>
            <a:ext cx="2717181" cy="424014"/>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1600" b="1" kern="1200">
                <a:solidFill>
                  <a:srgbClr val="0277BD"/>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0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8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Sentence Stems</a:t>
            </a:r>
          </a:p>
        </p:txBody>
      </p:sp>
      <p:sp>
        <p:nvSpPr>
          <p:cNvPr id="7" name="TextBox 6">
            <a:extLst>
              <a:ext uri="{FF2B5EF4-FFF2-40B4-BE49-F238E27FC236}">
                <a16:creationId xmlns:a16="http://schemas.microsoft.com/office/drawing/2014/main" id="{1043ACAB-7DB3-7449-BAF0-D49EBF6D5354}"/>
              </a:ext>
            </a:extLst>
          </p:cNvPr>
          <p:cNvSpPr txBox="1"/>
          <p:nvPr/>
        </p:nvSpPr>
        <p:spPr>
          <a:xfrm>
            <a:off x="263524" y="3641007"/>
            <a:ext cx="11736388" cy="2117118"/>
          </a:xfrm>
          <a:prstGeom prst="rect">
            <a:avLst/>
          </a:prstGeom>
          <a:noFill/>
        </p:spPr>
        <p:txBody>
          <a:bodyPr wrap="square" rtlCol="0">
            <a:spAutoFit/>
          </a:bodyPr>
          <a:lstStyle/>
          <a:p>
            <a:pPr>
              <a:lnSpc>
                <a:spcPct val="150000"/>
              </a:lnSpc>
            </a:pPr>
            <a:r>
              <a:rPr lang="en-GB" dirty="0">
                <a:solidFill>
                  <a:srgbClr val="222222"/>
                </a:solidFill>
                <a:latin typeface="Century Gothic" panose="020B0502020202020204" pitchFamily="34" charset="0"/>
              </a:rPr>
              <a:t>The x-axis shows (information).</a:t>
            </a:r>
          </a:p>
          <a:p>
            <a:pPr>
              <a:lnSpc>
                <a:spcPct val="150000"/>
              </a:lnSpc>
            </a:pPr>
            <a:r>
              <a:rPr lang="en-GB" dirty="0">
                <a:solidFill>
                  <a:srgbClr val="222222"/>
                </a:solidFill>
                <a:latin typeface="Century Gothic" panose="020B0502020202020204" pitchFamily="34" charset="0"/>
              </a:rPr>
              <a:t>The y-axis shows (information).</a:t>
            </a:r>
          </a:p>
          <a:p>
            <a:pPr marL="285750" indent="-285750">
              <a:lnSpc>
                <a:spcPct val="150000"/>
              </a:lnSpc>
              <a:buFont typeface="Arial" panose="020B0604020202020204" pitchFamily="34" charset="0"/>
              <a:buChar char="•"/>
            </a:pPr>
            <a:r>
              <a:rPr lang="en-GB" dirty="0">
                <a:solidFill>
                  <a:srgbClr val="222222"/>
                </a:solidFill>
                <a:latin typeface="Century Gothic" panose="020B0502020202020204" pitchFamily="34" charset="0"/>
              </a:rPr>
              <a:t>The x-axis shows time. The y-axis shows temperature. </a:t>
            </a:r>
          </a:p>
          <a:p>
            <a:pPr>
              <a:lnSpc>
                <a:spcPct val="150000"/>
              </a:lnSpc>
            </a:pPr>
            <a:r>
              <a:rPr lang="en-GB" dirty="0">
                <a:solidFill>
                  <a:srgbClr val="222222"/>
                </a:solidFill>
                <a:latin typeface="Century Gothic" panose="020B0502020202020204" pitchFamily="34" charset="0"/>
              </a:rPr>
              <a:t>The (axis) is increasing in increments of (number).</a:t>
            </a:r>
          </a:p>
          <a:p>
            <a:pPr marL="285750" indent="-285750">
              <a:lnSpc>
                <a:spcPct val="150000"/>
              </a:lnSpc>
              <a:buFont typeface="Arial" panose="020B0604020202020204" pitchFamily="34" charset="0"/>
              <a:buChar char="•"/>
            </a:pPr>
            <a:r>
              <a:rPr lang="en-GB" dirty="0">
                <a:solidFill>
                  <a:srgbClr val="222222"/>
                </a:solidFill>
                <a:latin typeface="Century Gothic" panose="020B0502020202020204" pitchFamily="34" charset="0"/>
              </a:rPr>
              <a:t>The y-axis is increasing in increments of 1</a:t>
            </a:r>
            <a:r>
              <a:rPr lang="en-GB" baseline="30000" dirty="0">
                <a:solidFill>
                  <a:srgbClr val="222222"/>
                </a:solidFill>
                <a:latin typeface="Century Gothic" panose="020B0502020202020204" pitchFamily="34" charset="0"/>
              </a:rPr>
              <a:t>o</a:t>
            </a:r>
            <a:r>
              <a:rPr lang="en-GB" dirty="0">
                <a:solidFill>
                  <a:srgbClr val="222222"/>
                </a:solidFill>
                <a:latin typeface="Century Gothic" panose="020B0502020202020204" pitchFamily="34" charset="0"/>
              </a:rPr>
              <a:t>C.</a:t>
            </a:r>
          </a:p>
        </p:txBody>
      </p:sp>
      <p:graphicFrame>
        <p:nvGraphicFramePr>
          <p:cNvPr id="14" name="Table 5">
            <a:extLst>
              <a:ext uri="{FF2B5EF4-FFF2-40B4-BE49-F238E27FC236}">
                <a16:creationId xmlns:a16="http://schemas.microsoft.com/office/drawing/2014/main" id="{5AE47A2B-E553-6046-BB5F-FC0E04DBC71F}"/>
              </a:ext>
            </a:extLst>
          </p:cNvPr>
          <p:cNvGraphicFramePr>
            <a:graphicFrameLocks noGrp="1"/>
          </p:cNvGraphicFramePr>
          <p:nvPr>
            <p:ph sz="quarter" idx="11"/>
            <p:extLst>
              <p:ext uri="{D42A27DB-BD31-4B8C-83A1-F6EECF244321}">
                <p14:modId xmlns:p14="http://schemas.microsoft.com/office/powerpoint/2010/main" val="1649863887"/>
              </p:ext>
            </p:extLst>
          </p:nvPr>
        </p:nvGraphicFramePr>
        <p:xfrm>
          <a:off x="263524" y="1155866"/>
          <a:ext cx="11736388" cy="1478280"/>
        </p:xfrm>
        <a:graphic>
          <a:graphicData uri="http://schemas.openxmlformats.org/drawingml/2006/table">
            <a:tbl>
              <a:tblPr firstRow="1" bandRow="1">
                <a:tableStyleId>{5C22544A-7EE6-4342-B048-85BDC9FD1C3A}</a:tableStyleId>
              </a:tblPr>
              <a:tblGrid>
                <a:gridCol w="5868194">
                  <a:extLst>
                    <a:ext uri="{9D8B030D-6E8A-4147-A177-3AD203B41FA5}">
                      <a16:colId xmlns:a16="http://schemas.microsoft.com/office/drawing/2014/main" val="1882064463"/>
                    </a:ext>
                  </a:extLst>
                </a:gridCol>
                <a:gridCol w="5868194">
                  <a:extLst>
                    <a:ext uri="{9D8B030D-6E8A-4147-A177-3AD203B41FA5}">
                      <a16:colId xmlns:a16="http://schemas.microsoft.com/office/drawing/2014/main" val="1322308403"/>
                    </a:ext>
                  </a:extLst>
                </a:gridCol>
              </a:tblGrid>
              <a:tr h="0">
                <a:tc>
                  <a:txBody>
                    <a:bodyPr/>
                    <a:lstStyle/>
                    <a:p>
                      <a:r>
                        <a:rPr lang="en-GB" b="0" dirty="0">
                          <a:solidFill>
                            <a:srgbClr val="222222"/>
                          </a:solidFill>
                          <a:latin typeface="Century Gothic" panose="020B0502020202020204" pitchFamily="34" charset="0"/>
                        </a:rPr>
                        <a:t>graph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0" dirty="0">
                          <a:solidFill>
                            <a:srgbClr val="222222"/>
                          </a:solidFill>
                          <a:latin typeface="Century Gothic" panose="020B0502020202020204" pitchFamily="34" charset="0"/>
                        </a:rPr>
                        <a:t>line graph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63743152"/>
                  </a:ext>
                </a:extLst>
              </a:tr>
              <a:tr h="370840">
                <a:tc>
                  <a:txBody>
                    <a:bodyPr/>
                    <a:lstStyle/>
                    <a:p>
                      <a:r>
                        <a:rPr lang="en-GB" dirty="0">
                          <a:solidFill>
                            <a:srgbClr val="222222"/>
                          </a:solidFill>
                          <a:latin typeface="Century Gothic" panose="020B0502020202020204" pitchFamily="34" charset="0"/>
                        </a:rPr>
                        <a:t>interpret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222222"/>
                          </a:solidFill>
                          <a:latin typeface="Century Gothic" panose="020B0502020202020204" pitchFamily="34" charset="0"/>
                        </a:rPr>
                        <a:t>axis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448505"/>
                  </a:ext>
                </a:extLst>
              </a:tr>
              <a:tr h="370840">
                <a:tc>
                  <a:txBody>
                    <a:bodyPr/>
                    <a:lstStyle/>
                    <a:p>
                      <a:r>
                        <a:rPr lang="en-GB" dirty="0">
                          <a:solidFill>
                            <a:srgbClr val="222222"/>
                          </a:solidFill>
                          <a:latin typeface="Century Gothic" panose="020B0502020202020204" pitchFamily="34" charset="0"/>
                        </a:rPr>
                        <a:t>title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222222"/>
                          </a:solidFill>
                          <a:latin typeface="Century Gothic" panose="020B0502020202020204" pitchFamily="34" charset="0"/>
                        </a:rPr>
                        <a:t>labels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5229737"/>
                  </a:ext>
                </a:extLst>
              </a:tr>
              <a:tr h="370840">
                <a:tc>
                  <a:txBody>
                    <a:bodyPr/>
                    <a:lstStyle/>
                    <a:p>
                      <a:r>
                        <a:rPr lang="en-GB" dirty="0">
                          <a:solidFill>
                            <a:srgbClr val="222222"/>
                          </a:solidFill>
                          <a:latin typeface="Century Gothic" panose="020B0502020202020204" pitchFamily="34" charset="0"/>
                        </a:rPr>
                        <a:t>increments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rgbClr val="22222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68289894"/>
                  </a:ext>
                </a:extLst>
              </a:tr>
            </a:tbl>
          </a:graphicData>
        </a:graphic>
      </p:graphicFrame>
    </p:spTree>
    <p:extLst>
      <p:ext uri="{BB962C8B-B14F-4D97-AF65-F5344CB8AC3E}">
        <p14:creationId xmlns:p14="http://schemas.microsoft.com/office/powerpoint/2010/main" val="26976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D03B70-CC75-0944-B456-4C2C1EAD7A9E}"/>
              </a:ext>
            </a:extLst>
          </p:cNvPr>
          <p:cNvSpPr>
            <a:spLocks noGrp="1"/>
          </p:cNvSpPr>
          <p:nvPr>
            <p:ph sz="quarter" idx="11"/>
          </p:nvPr>
        </p:nvSpPr>
        <p:spPr/>
        <p:txBody>
          <a:bodyPr/>
          <a:lstStyle/>
          <a:p>
            <a:r>
              <a:rPr lang="en-GB" b="1" dirty="0"/>
              <a:t>What happened between 20 and 25 minutes?</a:t>
            </a:r>
          </a:p>
        </p:txBody>
      </p:sp>
      <p:sp>
        <p:nvSpPr>
          <p:cNvPr id="4" name="Content Placeholder 3">
            <a:extLst>
              <a:ext uri="{FF2B5EF4-FFF2-40B4-BE49-F238E27FC236}">
                <a16:creationId xmlns:a16="http://schemas.microsoft.com/office/drawing/2014/main" id="{2CE12647-E6A1-D943-961A-B5276A3E25A9}"/>
              </a:ext>
            </a:extLst>
          </p:cNvPr>
          <p:cNvSpPr>
            <a:spLocks noGrp="1"/>
          </p:cNvSpPr>
          <p:nvPr>
            <p:ph sz="quarter" idx="12"/>
          </p:nvPr>
        </p:nvSpPr>
        <p:spPr/>
        <p:txBody>
          <a:bodyPr>
            <a:normAutofit lnSpcReduction="10000"/>
          </a:bodyPr>
          <a:lstStyle/>
          <a:p>
            <a:r>
              <a:rPr lang="en-GB" sz="1800" dirty="0"/>
              <a:t>The temperature stayed the same.</a:t>
            </a:r>
          </a:p>
        </p:txBody>
      </p:sp>
      <p:sp>
        <p:nvSpPr>
          <p:cNvPr id="5" name="Content Placeholder 4">
            <a:extLst>
              <a:ext uri="{FF2B5EF4-FFF2-40B4-BE49-F238E27FC236}">
                <a16:creationId xmlns:a16="http://schemas.microsoft.com/office/drawing/2014/main" id="{812F4617-8C5F-2741-B7B9-E074AD33A100}"/>
              </a:ext>
            </a:extLst>
          </p:cNvPr>
          <p:cNvSpPr>
            <a:spLocks noGrp="1"/>
          </p:cNvSpPr>
          <p:nvPr>
            <p:ph sz="quarter" idx="13"/>
          </p:nvPr>
        </p:nvSpPr>
        <p:spPr/>
        <p:txBody>
          <a:bodyPr>
            <a:normAutofit lnSpcReduction="10000"/>
          </a:bodyPr>
          <a:lstStyle/>
          <a:p>
            <a:r>
              <a:rPr lang="en-GB" sz="1800" dirty="0"/>
              <a:t>The temperature went up.</a:t>
            </a:r>
          </a:p>
        </p:txBody>
      </p:sp>
      <p:sp>
        <p:nvSpPr>
          <p:cNvPr id="6" name="Content Placeholder 5">
            <a:extLst>
              <a:ext uri="{FF2B5EF4-FFF2-40B4-BE49-F238E27FC236}">
                <a16:creationId xmlns:a16="http://schemas.microsoft.com/office/drawing/2014/main" id="{43CAB18F-3C6C-7341-8583-31D7CE46B53C}"/>
              </a:ext>
            </a:extLst>
          </p:cNvPr>
          <p:cNvSpPr>
            <a:spLocks noGrp="1"/>
          </p:cNvSpPr>
          <p:nvPr>
            <p:ph sz="quarter" idx="14"/>
          </p:nvPr>
        </p:nvSpPr>
        <p:spPr/>
        <p:txBody>
          <a:bodyPr>
            <a:normAutofit lnSpcReduction="10000"/>
          </a:bodyPr>
          <a:lstStyle/>
          <a:p>
            <a:r>
              <a:rPr lang="en-GB" sz="1800" dirty="0"/>
              <a:t>The temperature went down.</a:t>
            </a:r>
          </a:p>
        </p:txBody>
      </p:sp>
      <p:sp>
        <p:nvSpPr>
          <p:cNvPr id="7" name="Content Placeholder 6">
            <a:extLst>
              <a:ext uri="{FF2B5EF4-FFF2-40B4-BE49-F238E27FC236}">
                <a16:creationId xmlns:a16="http://schemas.microsoft.com/office/drawing/2014/main" id="{8CA56D4D-EA3D-3048-80C0-17BA4ADC8E28}"/>
              </a:ext>
            </a:extLst>
          </p:cNvPr>
          <p:cNvSpPr>
            <a:spLocks noGrp="1"/>
          </p:cNvSpPr>
          <p:nvPr>
            <p:ph sz="quarter" idx="15"/>
          </p:nvPr>
        </p:nvSpPr>
        <p:spPr/>
        <p:txBody>
          <a:bodyPr>
            <a:normAutofit fontScale="92500" lnSpcReduction="10000"/>
          </a:bodyPr>
          <a:lstStyle/>
          <a:p>
            <a:r>
              <a:rPr lang="en-GB" sz="1800" dirty="0"/>
              <a:t>This line graph does not show this information.</a:t>
            </a:r>
          </a:p>
        </p:txBody>
      </p:sp>
      <p:pic>
        <p:nvPicPr>
          <p:cNvPr id="8" name="Picture 7" descr="Chart, line chart&#10;&#10;Description automatically generated">
            <a:extLst>
              <a:ext uri="{FF2B5EF4-FFF2-40B4-BE49-F238E27FC236}">
                <a16:creationId xmlns:a16="http://schemas.microsoft.com/office/drawing/2014/main" id="{13ED8A4C-D451-4A4B-9BC1-74A7B1052019}"/>
              </a:ext>
            </a:extLst>
          </p:cNvPr>
          <p:cNvPicPr>
            <a:picLocks noChangeAspect="1"/>
          </p:cNvPicPr>
          <p:nvPr/>
        </p:nvPicPr>
        <p:blipFill>
          <a:blip r:embed="rId3"/>
          <a:stretch>
            <a:fillRect/>
          </a:stretch>
        </p:blipFill>
        <p:spPr>
          <a:xfrm>
            <a:off x="7142018" y="50800"/>
            <a:ext cx="3810000" cy="3378200"/>
          </a:xfrm>
          <a:prstGeom prst="rect">
            <a:avLst/>
          </a:prstGeom>
        </p:spPr>
      </p:pic>
    </p:spTree>
    <p:extLst>
      <p:ext uri="{BB962C8B-B14F-4D97-AF65-F5344CB8AC3E}">
        <p14:creationId xmlns:p14="http://schemas.microsoft.com/office/powerpoint/2010/main" val="1253051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D95D9-F427-CA44-8BD2-7441CD1C791F}"/>
              </a:ext>
            </a:extLst>
          </p:cNvPr>
          <p:cNvSpPr>
            <a:spLocks noGrp="1"/>
          </p:cNvSpPr>
          <p:nvPr>
            <p:ph type="title"/>
          </p:nvPr>
        </p:nvSpPr>
        <p:spPr/>
        <p:txBody>
          <a:bodyPr/>
          <a:lstStyle/>
          <a:p>
            <a:r>
              <a:rPr lang="en-GB" sz="2800" dirty="0"/>
              <a:t>To read and interpret line graphs</a:t>
            </a:r>
            <a:endParaRPr lang="en-GB" dirty="0">
              <a:latin typeface="Century Gothic" panose="020B0502020202020204" pitchFamily="34" charset="0"/>
            </a:endParaRPr>
          </a:p>
        </p:txBody>
      </p:sp>
    </p:spTree>
    <p:extLst>
      <p:ext uri="{BB962C8B-B14F-4D97-AF65-F5344CB8AC3E}">
        <p14:creationId xmlns:p14="http://schemas.microsoft.com/office/powerpoint/2010/main" val="3292392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Starter</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8"/>
            <a:ext cx="11736887" cy="624753"/>
          </a:xfrm>
        </p:spPr>
        <p:txBody>
          <a:bodyPr/>
          <a:lstStyle/>
          <a:p>
            <a:r>
              <a:rPr lang="en-GB" b="1" dirty="0"/>
              <a:t>What does this line graph show?</a:t>
            </a:r>
          </a:p>
        </p:txBody>
      </p:sp>
      <p:sp>
        <p:nvSpPr>
          <p:cNvPr id="5" name="Rounded Rectangle 4">
            <a:extLst>
              <a:ext uri="{FF2B5EF4-FFF2-40B4-BE49-F238E27FC236}">
                <a16:creationId xmlns:a16="http://schemas.microsoft.com/office/drawing/2014/main" id="{C80AE0C5-7E69-6748-BBD2-9F443BE3B760}"/>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pic>
        <p:nvPicPr>
          <p:cNvPr id="9" name="Picture 8" descr="Chart, line chart&#10;&#10;Description automatically generated">
            <a:extLst>
              <a:ext uri="{FF2B5EF4-FFF2-40B4-BE49-F238E27FC236}">
                <a16:creationId xmlns:a16="http://schemas.microsoft.com/office/drawing/2014/main" id="{3C3B5A56-8E0D-F04E-9860-2A2CD3E79928}"/>
              </a:ext>
            </a:extLst>
          </p:cNvPr>
          <p:cNvPicPr>
            <a:picLocks noChangeAspect="1"/>
          </p:cNvPicPr>
          <p:nvPr/>
        </p:nvPicPr>
        <p:blipFill>
          <a:blip r:embed="rId3"/>
          <a:stretch>
            <a:fillRect/>
          </a:stretch>
        </p:blipFill>
        <p:spPr>
          <a:xfrm>
            <a:off x="5811980" y="906877"/>
            <a:ext cx="5688998" cy="5044245"/>
          </a:xfrm>
          <a:prstGeom prst="rect">
            <a:avLst/>
          </a:prstGeom>
        </p:spPr>
      </p:pic>
      <p:sp>
        <p:nvSpPr>
          <p:cNvPr id="10" name="Google Shape;95;p15">
            <a:extLst>
              <a:ext uri="{FF2B5EF4-FFF2-40B4-BE49-F238E27FC236}">
                <a16:creationId xmlns:a16="http://schemas.microsoft.com/office/drawing/2014/main" id="{6FD6C1F5-4AD1-044F-8703-186DF71AD914}"/>
              </a:ext>
            </a:extLst>
          </p:cNvPr>
          <p:cNvSpPr txBox="1"/>
          <p:nvPr/>
        </p:nvSpPr>
        <p:spPr>
          <a:xfrm>
            <a:off x="263046" y="2456772"/>
            <a:ext cx="3710700" cy="1390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rPr>
              <a:t>This graph shows the temperature of tea over time.</a:t>
            </a:r>
            <a:endParaRPr kumimoji="0"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endParaRPr>
          </a:p>
        </p:txBody>
      </p:sp>
    </p:spTree>
    <p:extLst>
      <p:ext uri="{BB962C8B-B14F-4D97-AF65-F5344CB8AC3E}">
        <p14:creationId xmlns:p14="http://schemas.microsoft.com/office/powerpoint/2010/main" val="195754285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nextCondLst>
                <p:cond evt="onClick" delay="0">
                  <p:tgtEl>
                    <p:spTgt spid="5"/>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Let’s Learn</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9"/>
            <a:ext cx="11736887" cy="514598"/>
          </a:xfrm>
        </p:spPr>
        <p:txBody>
          <a:bodyPr/>
          <a:lstStyle/>
          <a:p>
            <a:r>
              <a:rPr lang="en-GB" b="1" dirty="0"/>
              <a:t>How would I find the temperature at 8pm?</a:t>
            </a:r>
          </a:p>
        </p:txBody>
      </p:sp>
      <p:sp>
        <p:nvSpPr>
          <p:cNvPr id="5" name="Rounded Rectangle 4">
            <a:extLst>
              <a:ext uri="{FF2B5EF4-FFF2-40B4-BE49-F238E27FC236}">
                <a16:creationId xmlns:a16="http://schemas.microsoft.com/office/drawing/2014/main" id="{5E902545-A4F9-4243-82CE-D711B0F38654}"/>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pic>
        <p:nvPicPr>
          <p:cNvPr id="6" name="Picture 5" descr="Chart, line chart&#10;&#10;Description automatically generated">
            <a:extLst>
              <a:ext uri="{FF2B5EF4-FFF2-40B4-BE49-F238E27FC236}">
                <a16:creationId xmlns:a16="http://schemas.microsoft.com/office/drawing/2014/main" id="{682CA1E1-5D61-0649-B803-F39BF4A099D1}"/>
              </a:ext>
            </a:extLst>
          </p:cNvPr>
          <p:cNvPicPr>
            <a:picLocks noChangeAspect="1"/>
          </p:cNvPicPr>
          <p:nvPr/>
        </p:nvPicPr>
        <p:blipFill>
          <a:blip r:embed="rId3"/>
          <a:stretch>
            <a:fillRect/>
          </a:stretch>
        </p:blipFill>
        <p:spPr>
          <a:xfrm>
            <a:off x="4502677" y="1433638"/>
            <a:ext cx="6028805" cy="5345541"/>
          </a:xfrm>
          <a:prstGeom prst="rect">
            <a:avLst/>
          </a:prstGeom>
        </p:spPr>
      </p:pic>
      <p:grpSp>
        <p:nvGrpSpPr>
          <p:cNvPr id="11" name="Google Shape;105;p16">
            <a:extLst>
              <a:ext uri="{FF2B5EF4-FFF2-40B4-BE49-F238E27FC236}">
                <a16:creationId xmlns:a16="http://schemas.microsoft.com/office/drawing/2014/main" id="{B80A7B81-9410-3143-BE2B-DF8F5BCC0C56}"/>
              </a:ext>
            </a:extLst>
          </p:cNvPr>
          <p:cNvGrpSpPr/>
          <p:nvPr/>
        </p:nvGrpSpPr>
        <p:grpSpPr>
          <a:xfrm>
            <a:off x="5744770" y="2930397"/>
            <a:ext cx="1783081" cy="1499190"/>
            <a:chOff x="2882000" y="2653950"/>
            <a:chExt cx="2942600" cy="1499190"/>
          </a:xfrm>
        </p:grpSpPr>
        <p:cxnSp>
          <p:nvCxnSpPr>
            <p:cNvPr id="12" name="Google Shape;106;p16">
              <a:extLst>
                <a:ext uri="{FF2B5EF4-FFF2-40B4-BE49-F238E27FC236}">
                  <a16:creationId xmlns:a16="http://schemas.microsoft.com/office/drawing/2014/main" id="{978C361C-CC90-2345-807C-CFB34A267931}"/>
                </a:ext>
              </a:extLst>
            </p:cNvPr>
            <p:cNvCxnSpPr>
              <a:cxnSpLocks/>
            </p:cNvCxnSpPr>
            <p:nvPr/>
          </p:nvCxnSpPr>
          <p:spPr>
            <a:xfrm>
              <a:off x="5824600" y="2653950"/>
              <a:ext cx="0" cy="1499190"/>
            </a:xfrm>
            <a:prstGeom prst="straightConnector1">
              <a:avLst/>
            </a:prstGeom>
            <a:noFill/>
            <a:ln w="38100" cap="flat" cmpd="sng">
              <a:solidFill>
                <a:srgbClr val="43A047"/>
              </a:solidFill>
              <a:prstDash val="dash"/>
              <a:round/>
              <a:headEnd type="none" w="med" len="med"/>
              <a:tailEnd type="none" w="med" len="med"/>
            </a:ln>
          </p:spPr>
        </p:cxnSp>
        <p:cxnSp>
          <p:nvCxnSpPr>
            <p:cNvPr id="13" name="Google Shape;107;p16">
              <a:extLst>
                <a:ext uri="{FF2B5EF4-FFF2-40B4-BE49-F238E27FC236}">
                  <a16:creationId xmlns:a16="http://schemas.microsoft.com/office/drawing/2014/main" id="{3E5A9C42-C734-CB40-80A2-925B50481221}"/>
                </a:ext>
              </a:extLst>
            </p:cNvPr>
            <p:cNvCxnSpPr>
              <a:cxnSpLocks/>
            </p:cNvCxnSpPr>
            <p:nvPr/>
          </p:nvCxnSpPr>
          <p:spPr>
            <a:xfrm flipH="1">
              <a:off x="2882000" y="4153140"/>
              <a:ext cx="2942600" cy="0"/>
            </a:xfrm>
            <a:prstGeom prst="straightConnector1">
              <a:avLst/>
            </a:prstGeom>
            <a:noFill/>
            <a:ln w="38100" cap="flat" cmpd="sng">
              <a:solidFill>
                <a:srgbClr val="43A047"/>
              </a:solidFill>
              <a:prstDash val="dash"/>
              <a:round/>
              <a:headEnd type="none" w="med" len="med"/>
              <a:tailEnd type="none" w="med" len="med"/>
            </a:ln>
          </p:spPr>
        </p:cxnSp>
      </p:grpSp>
    </p:spTree>
    <p:extLst>
      <p:ext uri="{BB962C8B-B14F-4D97-AF65-F5344CB8AC3E}">
        <p14:creationId xmlns:p14="http://schemas.microsoft.com/office/powerpoint/2010/main" val="406596400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childTnLst>
              </p:cTn>
              <p:nextCondLst>
                <p:cond evt="onClick" delay="0">
                  <p:tgtEl>
                    <p:spTgt spid="5"/>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Follow Me</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9"/>
            <a:ext cx="11736887" cy="3797444"/>
          </a:xfrm>
        </p:spPr>
        <p:txBody>
          <a:bodyPr/>
          <a:lstStyle/>
          <a:p>
            <a:r>
              <a:rPr lang="en-GB" b="1" dirty="0"/>
              <a:t>Use the graph to answer the following questions:</a:t>
            </a:r>
          </a:p>
          <a:p>
            <a:endParaRPr lang="en-GB" dirty="0"/>
          </a:p>
          <a:p>
            <a:r>
              <a:rPr lang="en-GB" dirty="0"/>
              <a:t>What is the highest temperature?</a:t>
            </a:r>
          </a:p>
          <a:p>
            <a:endParaRPr lang="en-GB" dirty="0"/>
          </a:p>
          <a:p>
            <a:r>
              <a:rPr lang="en-GB" dirty="0"/>
              <a:t>What is the temperature at 11pm?</a:t>
            </a:r>
            <a:br>
              <a:rPr lang="en-GB" dirty="0"/>
            </a:br>
            <a:endParaRPr lang="en-GB" dirty="0"/>
          </a:p>
          <a:p>
            <a:r>
              <a:rPr lang="en-GB" dirty="0"/>
              <a:t>What is the difference between the temperature at 7pm and 9pm?</a:t>
            </a:r>
          </a:p>
        </p:txBody>
      </p:sp>
      <p:sp>
        <p:nvSpPr>
          <p:cNvPr id="5" name="Rounded Rectangle 4">
            <a:extLst>
              <a:ext uri="{FF2B5EF4-FFF2-40B4-BE49-F238E27FC236}">
                <a16:creationId xmlns:a16="http://schemas.microsoft.com/office/drawing/2014/main" id="{BCC3F9C2-59B6-0341-B97C-81C2931D1D10}"/>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7" name="Google Shape;117;p17">
            <a:extLst>
              <a:ext uri="{FF2B5EF4-FFF2-40B4-BE49-F238E27FC236}">
                <a16:creationId xmlns:a16="http://schemas.microsoft.com/office/drawing/2014/main" id="{967EDB79-9CDB-9244-842F-B41757CD72CB}"/>
              </a:ext>
            </a:extLst>
          </p:cNvPr>
          <p:cNvSpPr txBox="1"/>
          <p:nvPr/>
        </p:nvSpPr>
        <p:spPr>
          <a:xfrm>
            <a:off x="263046" y="2593773"/>
            <a:ext cx="1589400" cy="606627"/>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5</a:t>
            </a:r>
            <a:r>
              <a:rPr kumimoji="0" lang="en-GB" sz="1800" b="0" i="0" u="none" strike="noStrike" kern="0" cap="none" spc="0" normalizeH="0" baseline="30000" noProof="0" dirty="0">
                <a:ln>
                  <a:noFill/>
                </a:ln>
                <a:solidFill>
                  <a:srgbClr val="43A047"/>
                </a:solidFill>
                <a:effectLst/>
                <a:uLnTx/>
                <a:uFillTx/>
                <a:latin typeface="Century Gothic"/>
                <a:ea typeface="Century Gothic"/>
                <a:cs typeface="Century Gothic"/>
                <a:sym typeface="Century Gothic"/>
              </a:rPr>
              <a:t>o</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C</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8" name="Google Shape;117;p17">
            <a:extLst>
              <a:ext uri="{FF2B5EF4-FFF2-40B4-BE49-F238E27FC236}">
                <a16:creationId xmlns:a16="http://schemas.microsoft.com/office/drawing/2014/main" id="{C1A5EFD4-6E15-0649-BAB5-59AD15AC7C3A}"/>
              </a:ext>
            </a:extLst>
          </p:cNvPr>
          <p:cNvSpPr txBox="1"/>
          <p:nvPr/>
        </p:nvSpPr>
        <p:spPr>
          <a:xfrm>
            <a:off x="263046" y="3808678"/>
            <a:ext cx="1589400" cy="556826"/>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-4</a:t>
            </a:r>
            <a:r>
              <a:rPr kumimoji="0" lang="en-GB" sz="1800" b="0" i="0" u="none" strike="noStrike" kern="0" cap="none" spc="0" normalizeH="0" baseline="30000" noProof="0" dirty="0">
                <a:ln>
                  <a:noFill/>
                </a:ln>
                <a:solidFill>
                  <a:srgbClr val="43A047"/>
                </a:solidFill>
                <a:effectLst/>
                <a:uLnTx/>
                <a:uFillTx/>
                <a:latin typeface="Century Gothic"/>
                <a:ea typeface="Century Gothic"/>
                <a:cs typeface="Century Gothic"/>
                <a:sym typeface="Century Gothic"/>
              </a:rPr>
              <a:t>o</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C</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9" name="Google Shape;117;p17">
            <a:extLst>
              <a:ext uri="{FF2B5EF4-FFF2-40B4-BE49-F238E27FC236}">
                <a16:creationId xmlns:a16="http://schemas.microsoft.com/office/drawing/2014/main" id="{D409B9A2-C6E4-964C-9703-62DF9FC1C032}"/>
              </a:ext>
            </a:extLst>
          </p:cNvPr>
          <p:cNvSpPr txBox="1"/>
          <p:nvPr/>
        </p:nvSpPr>
        <p:spPr>
          <a:xfrm>
            <a:off x="263046" y="4721096"/>
            <a:ext cx="748335" cy="556826"/>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4</a:t>
            </a:r>
            <a:r>
              <a:rPr kumimoji="0" lang="en-GB" sz="1800" b="0" i="0" u="none" strike="noStrike" kern="0" cap="none" spc="0" normalizeH="0" baseline="30000" noProof="0" dirty="0">
                <a:ln>
                  <a:noFill/>
                </a:ln>
                <a:solidFill>
                  <a:srgbClr val="43A047"/>
                </a:solidFill>
                <a:effectLst/>
                <a:uLnTx/>
                <a:uFillTx/>
                <a:latin typeface="Century Gothic"/>
                <a:ea typeface="Century Gothic"/>
                <a:cs typeface="Century Gothic"/>
                <a:sym typeface="Century Gothic"/>
              </a:rPr>
              <a:t>o</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C</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Tree>
    <p:extLst>
      <p:ext uri="{BB962C8B-B14F-4D97-AF65-F5344CB8AC3E}">
        <p14:creationId xmlns:p14="http://schemas.microsoft.com/office/powerpoint/2010/main" val="97092842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childTnLst>
                          </p:cTn>
                        </p:par>
                      </p:childTnLst>
                    </p:cTn>
                  </p:par>
                </p:childTnLst>
              </p:cTn>
              <p:nextCondLst>
                <p:cond evt="onClick" delay="0">
                  <p:tgtEl>
                    <p:spTgt spid="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Your Turn</a:t>
            </a:r>
          </a:p>
        </p:txBody>
      </p:sp>
      <p:pic>
        <p:nvPicPr>
          <p:cNvPr id="5" name="Picture 4" descr="Chart, line chart&#10;&#10;Description automatically generated">
            <a:extLst>
              <a:ext uri="{FF2B5EF4-FFF2-40B4-BE49-F238E27FC236}">
                <a16:creationId xmlns:a16="http://schemas.microsoft.com/office/drawing/2014/main" id="{288F7CEC-50E6-264F-AC54-2E398F1255A8}"/>
              </a:ext>
            </a:extLst>
          </p:cNvPr>
          <p:cNvPicPr>
            <a:picLocks noChangeAspect="1"/>
          </p:cNvPicPr>
          <p:nvPr/>
        </p:nvPicPr>
        <p:blipFill>
          <a:blip r:embed="rId3"/>
          <a:stretch>
            <a:fillRect/>
          </a:stretch>
        </p:blipFill>
        <p:spPr>
          <a:xfrm>
            <a:off x="263524" y="1077157"/>
            <a:ext cx="6082665" cy="556298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45295588"/>
      </p:ext>
    </p:extLst>
  </p:cSld>
  <p:clrMapOvr>
    <a:masterClrMapping/>
  </p:clrMapOvr>
</p:sld>
</file>

<file path=ppt/theme/theme1.xml><?xml version="1.0" encoding="utf-8"?>
<a:theme xmlns:a="http://schemas.openxmlformats.org/drawingml/2006/main" name="Titl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490</TotalTime>
  <Words>1272</Words>
  <Application>Microsoft Macintosh PowerPoint</Application>
  <PresentationFormat>Widescreen</PresentationFormat>
  <Paragraphs>156</Paragraphs>
  <Slides>17</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Calibri Light</vt:lpstr>
      <vt:lpstr>Century Gothic</vt:lpstr>
      <vt:lpstr>Titles</vt:lpstr>
      <vt:lpstr>Office Theme</vt:lpstr>
      <vt:lpstr>PowerPoint Presentation</vt:lpstr>
      <vt:lpstr>PowerPoint Presentation</vt:lpstr>
      <vt:lpstr>PowerPoint Presentation</vt:lpstr>
      <vt:lpstr>PowerPoint Presentation</vt:lpstr>
      <vt:lpstr>To read and interpret line graphs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following slides are based on: Interpret Charts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Searle</dc:creator>
  <cp:lastModifiedBy>Hannah Searle</cp:lastModifiedBy>
  <cp:revision>43</cp:revision>
  <dcterms:created xsi:type="dcterms:W3CDTF">2022-06-30T10:03:35Z</dcterms:created>
  <dcterms:modified xsi:type="dcterms:W3CDTF">2023-03-20T11:11:45Z</dcterms:modified>
</cp:coreProperties>
</file>