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48" r:id="rId2"/>
  </p:sldMasterIdLst>
  <p:notesMasterIdLst>
    <p:notesMasterId r:id="rId20"/>
  </p:notesMasterIdLst>
  <p:sldIdLst>
    <p:sldId id="260" r:id="rId3"/>
    <p:sldId id="261" r:id="rId4"/>
    <p:sldId id="262" r:id="rId5"/>
    <p:sldId id="264" r:id="rId6"/>
    <p:sldId id="266" r:id="rId7"/>
    <p:sldId id="263" r:id="rId8"/>
    <p:sldId id="267" r:id="rId9"/>
    <p:sldId id="268" r:id="rId10"/>
    <p:sldId id="269" r:id="rId11"/>
    <p:sldId id="271" r:id="rId12"/>
    <p:sldId id="272" r:id="rId13"/>
    <p:sldId id="273" r:id="rId14"/>
    <p:sldId id="274" r:id="rId15"/>
    <p:sldId id="275" r:id="rId16"/>
    <p:sldId id="265" r:id="rId17"/>
    <p:sldId id="270" r:id="rId18"/>
    <p:sldId id="27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A047"/>
    <a:srgbClr val="222222"/>
    <a:srgbClr val="2196F3"/>
    <a:srgbClr val="0277BD"/>
    <a:srgbClr val="CCD4F4"/>
    <a:srgbClr val="F8FBFF"/>
    <a:srgbClr val="F8FCFF"/>
    <a:srgbClr val="E4F2FF"/>
    <a:srgbClr val="E8EAF6"/>
    <a:srgbClr val="E1F5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7279"/>
  </p:normalViewPr>
  <p:slideViewPr>
    <p:cSldViewPr snapToGrid="0" snapToObjects="1">
      <p:cViewPr varScale="1">
        <p:scale>
          <a:sx n="93" d="100"/>
          <a:sy n="93" d="100"/>
        </p:scale>
        <p:origin x="56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03805F-7D1E-E94C-BB55-3B101E5AFAED}" type="datetimeFigureOut">
              <a:rPr lang="en-GB" smtClean="0"/>
              <a:t>20/03/2023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B76D0C-E1F7-C24C-9F61-F920AE9184C6}" type="slidenum">
              <a:rPr lang="en-GB" smtClean="0"/>
              <a:t>‹#›</a:t>
            </a:fld>
            <a:endParaRPr lang="en-GB"/>
          </a:p>
        </p:txBody>
      </p:sp>
    </p:spTree>
    <p:extLst>
      <p:ext uri="{BB962C8B-B14F-4D97-AF65-F5344CB8AC3E}">
        <p14:creationId xmlns:p14="http://schemas.microsoft.com/office/powerpoint/2010/main" val="2797417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3</a:t>
            </a:fld>
            <a:endParaRPr lang="en-GB"/>
          </a:p>
        </p:txBody>
      </p:sp>
    </p:spTree>
    <p:extLst>
      <p:ext uri="{BB962C8B-B14F-4D97-AF65-F5344CB8AC3E}">
        <p14:creationId xmlns:p14="http://schemas.microsoft.com/office/powerpoint/2010/main" val="194723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a:ea typeface="Arial"/>
                <a:cs typeface="Arial"/>
                <a:sym typeface="Arial"/>
              </a:rPr>
              <a:t>The graph should accurately reflect the data collected.</a:t>
            </a:r>
            <a:endParaRPr lang="en-GB" dirty="0"/>
          </a:p>
          <a:p>
            <a:pPr rtl="0"/>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13</a:t>
            </a:fld>
            <a:endParaRPr lang="en-GB"/>
          </a:p>
        </p:txBody>
      </p:sp>
    </p:spTree>
    <p:extLst>
      <p:ext uri="{BB962C8B-B14F-4D97-AF65-F5344CB8AC3E}">
        <p14:creationId xmlns:p14="http://schemas.microsoft.com/office/powerpoint/2010/main" val="2405352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do you know about graphs t</a:t>
            </a:r>
            <a:r>
              <a:rPr lang="en-GB" dirty="0">
                <a:solidFill>
                  <a:srgbClr val="000000"/>
                </a:solidFill>
                <a:latin typeface="Arial"/>
                <a:ea typeface="Arial"/>
                <a:cs typeface="Arial"/>
                <a:sym typeface="Arial"/>
              </a:rPr>
              <a:t>hat could help you answer these questions? Can you give an example to prove your answer?</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14</a:t>
            </a:fld>
            <a:endParaRPr lang="en-GB"/>
          </a:p>
        </p:txBody>
      </p:sp>
    </p:spTree>
    <p:extLst>
      <p:ext uri="{BB962C8B-B14F-4D97-AF65-F5344CB8AC3E}">
        <p14:creationId xmlns:p14="http://schemas.microsoft.com/office/powerpoint/2010/main" val="534038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b="1" dirty="0">
                <a:latin typeface="Arial"/>
                <a:ea typeface="Arial"/>
                <a:cs typeface="Arial"/>
                <a:sym typeface="Arial"/>
              </a:rPr>
              <a:t>How and when to use these slides </a:t>
            </a:r>
            <a:r>
              <a:rPr lang="en-GB" b="0" dirty="0">
                <a:latin typeface="Arial"/>
                <a:ea typeface="Arial"/>
                <a:cs typeface="Arial"/>
                <a:sym typeface="Arial"/>
              </a:rPr>
              <a:t>– Pupil</a:t>
            </a:r>
            <a:r>
              <a:rPr lang="en-GB" dirty="0">
                <a:latin typeface="Arial"/>
                <a:ea typeface="Arial"/>
                <a:cs typeface="Arial"/>
                <a:sym typeface="Arial"/>
              </a:rPr>
              <a:t>s may struggle to create their own line graphs. If this is the case, they may need reminding of the key elements of line graphs and what they show. These slide encourage pupils to read line graphs, discuss what the line graph is showing and add to an existing line graph.</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a:t>
            </a:r>
            <a:r>
              <a:rPr lang="en-GB" dirty="0">
                <a:solidFill>
                  <a:srgbClr val="000000"/>
                </a:solidFill>
                <a:latin typeface="Arial"/>
                <a:ea typeface="Arial"/>
                <a:cs typeface="Arial"/>
                <a:sym typeface="Arial"/>
              </a:rPr>
              <a:t>change over time is this line graph showing? What do you think happened between 9 and 9:30? How far from home were they when they stopped? How do you know? How did you find the information?</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16</a:t>
            </a:fld>
            <a:endParaRPr lang="en-GB"/>
          </a:p>
        </p:txBody>
      </p:sp>
    </p:spTree>
    <p:extLst>
      <p:ext uri="{BB962C8B-B14F-4D97-AF65-F5344CB8AC3E}">
        <p14:creationId xmlns:p14="http://schemas.microsoft.com/office/powerpoint/2010/main" val="2339027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Font typeface="Arial"/>
              <a:buNone/>
            </a:pPr>
            <a:r>
              <a:rPr lang="en-GB" b="1" dirty="0">
                <a:latin typeface="Arial"/>
                <a:ea typeface="Arial"/>
                <a:cs typeface="Arial"/>
                <a:sym typeface="Arial"/>
              </a:rPr>
              <a:t>How and when to use these slides </a:t>
            </a:r>
            <a:r>
              <a:rPr lang="en-GB" dirty="0">
                <a:latin typeface="Arial"/>
                <a:ea typeface="Arial"/>
                <a:cs typeface="Arial"/>
                <a:sym typeface="Arial"/>
              </a:rPr>
              <a:t>– Pupils may struggle to create their own line graphs. If this is the case, they may need reminding of the key elements of line graphs and what they show. These slide encourage pupils to read line graphs, discuss what the line graph is showing and add to an existing line graph.</a:t>
            </a:r>
            <a:endParaRPr lang="en-GB" dirty="0"/>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Key Questions </a:t>
            </a:r>
            <a:r>
              <a:rPr lang="en-GB" dirty="0">
                <a:latin typeface="Arial"/>
                <a:ea typeface="Arial"/>
                <a:cs typeface="Arial"/>
                <a:sym typeface="Arial"/>
              </a:rPr>
              <a:t>– Where would 115 miles be on the graph? How do you know? How can I use the given information to add this information?</a:t>
            </a:r>
            <a:endParaRPr lang="en-GB" dirty="0"/>
          </a:p>
          <a:p>
            <a:pPr marL="0" lvl="0" indent="0" algn="l" rtl="0">
              <a:spcBef>
                <a:spcPts val="0"/>
              </a:spcBef>
              <a:spcAft>
                <a:spcPts val="0"/>
              </a:spcAft>
              <a:buClr>
                <a:schemeClr val="dk1"/>
              </a:buClr>
              <a:buSzPts val="1200"/>
              <a:buFont typeface="Arial"/>
              <a:buNone/>
            </a:pPr>
            <a:r>
              <a:rPr lang="en-GB" b="1" dirty="0">
                <a:latin typeface="Arial"/>
                <a:ea typeface="Arial"/>
                <a:cs typeface="Arial"/>
                <a:sym typeface="Arial"/>
              </a:rPr>
              <a:t>Misconceptions/ Common Errors </a:t>
            </a:r>
            <a:r>
              <a:rPr lang="en-GB" dirty="0">
                <a:latin typeface="Arial"/>
                <a:ea typeface="Arial"/>
                <a:cs typeface="Arial"/>
                <a:sym typeface="Arial"/>
              </a:rPr>
              <a:t>– Pupils may struggle to show this as there are no horizontal lines. Encourage them to use a ruler and given information to plot the data in an approximately accurate position.</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17</a:t>
            </a:fld>
            <a:endParaRPr lang="en-GB"/>
          </a:p>
        </p:txBody>
      </p:sp>
    </p:spTree>
    <p:extLst>
      <p:ext uri="{BB962C8B-B14F-4D97-AF65-F5344CB8AC3E}">
        <p14:creationId xmlns:p14="http://schemas.microsoft.com/office/powerpoint/2010/main" val="370264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0" u="none" strike="noStrike" kern="1200" dirty="0">
                <a:solidFill>
                  <a:schemeClr val="tx1"/>
                </a:solidFill>
                <a:effectLst/>
                <a:latin typeface="+mn-lt"/>
                <a:ea typeface="+mn-ea"/>
                <a:cs typeface="+mn-cs"/>
              </a:rPr>
              <a:t>Assessment point for the lesson – ask the pupils to vote for the answer they think is correct. </a:t>
            </a:r>
            <a:endParaRPr lang="en-GB" b="0" dirty="0">
              <a:effectLst/>
            </a:endParaRPr>
          </a:p>
          <a:p>
            <a:pPr marL="0" lvl="0" indent="0" algn="l" rtl="0">
              <a:spcBef>
                <a:spcPts val="0"/>
              </a:spcBef>
              <a:spcAft>
                <a:spcPts val="0"/>
              </a:spcAft>
              <a:buNone/>
            </a:pPr>
            <a:br>
              <a:rPr lang="en-GB" b="0" dirty="0">
                <a:effectLst/>
              </a:rPr>
            </a:br>
            <a:r>
              <a:rPr lang="en-GB" sz="1200" b="0" i="0" u="none" strike="noStrike" dirty="0">
                <a:solidFill>
                  <a:srgbClr val="000000"/>
                </a:solidFill>
                <a:latin typeface="Arial"/>
                <a:ea typeface="Arial"/>
                <a:cs typeface="Arial"/>
                <a:sym typeface="Arial"/>
              </a:rPr>
              <a:t>A – </a:t>
            </a:r>
            <a:r>
              <a:rPr lang="en-GB" dirty="0">
                <a:solidFill>
                  <a:srgbClr val="000000"/>
                </a:solidFill>
                <a:latin typeface="Arial"/>
                <a:ea typeface="Arial"/>
                <a:cs typeface="Arial"/>
                <a:sym typeface="Arial"/>
              </a:rPr>
              <a:t>Correct answer</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B – The pupil does not</a:t>
            </a:r>
            <a:r>
              <a:rPr lang="en-GB" dirty="0">
                <a:solidFill>
                  <a:srgbClr val="000000"/>
                </a:solidFill>
                <a:latin typeface="Arial"/>
                <a:ea typeface="Arial"/>
                <a:cs typeface="Arial"/>
                <a:sym typeface="Arial"/>
              </a:rPr>
              <a:t> understand that they would be able to represent the data but it would be a very large line graph.</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C – T</a:t>
            </a:r>
            <a:r>
              <a:rPr lang="en-GB" dirty="0">
                <a:solidFill>
                  <a:srgbClr val="000000"/>
                </a:solidFill>
                <a:latin typeface="Arial"/>
                <a:ea typeface="Arial"/>
                <a:cs typeface="Arial"/>
                <a:sym typeface="Arial"/>
              </a:rPr>
              <a:t>he pupil does not understand that this scale would not allow them to represent the data provided.</a:t>
            </a:r>
            <a:endParaRPr lang="en-GB" dirty="0"/>
          </a:p>
          <a:p>
            <a:pPr marL="0" lvl="0" indent="0" algn="l" rtl="0">
              <a:spcBef>
                <a:spcPts val="0"/>
              </a:spcBef>
              <a:spcAft>
                <a:spcPts val="0"/>
              </a:spcAft>
              <a:buNone/>
            </a:pPr>
            <a:r>
              <a:rPr lang="en-GB" sz="1200" b="0" i="0" u="none" strike="noStrike" dirty="0">
                <a:solidFill>
                  <a:srgbClr val="000000"/>
                </a:solidFill>
                <a:latin typeface="Arial"/>
                <a:ea typeface="Arial"/>
                <a:cs typeface="Arial"/>
                <a:sym typeface="Arial"/>
              </a:rPr>
              <a:t>D – The pupil does not understand that they would be able to represent th</a:t>
            </a:r>
            <a:r>
              <a:rPr lang="en-GB" dirty="0">
                <a:solidFill>
                  <a:srgbClr val="000000"/>
                </a:solidFill>
                <a:latin typeface="Arial"/>
                <a:ea typeface="Arial"/>
                <a:cs typeface="Arial"/>
                <a:sym typeface="Arial"/>
              </a:rPr>
              <a:t>e data but this would be an inappropriate scale.</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4</a:t>
            </a:fld>
            <a:endParaRPr lang="en-GB"/>
          </a:p>
        </p:txBody>
      </p:sp>
    </p:spTree>
    <p:extLst>
      <p:ext uri="{BB962C8B-B14F-4D97-AF65-F5344CB8AC3E}">
        <p14:creationId xmlns:p14="http://schemas.microsoft.com/office/powerpoint/2010/main" val="1551278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sz="1200" b="0" i="1" u="none" strike="noStrike" kern="1200" dirty="0">
                <a:solidFill>
                  <a:schemeClr val="tx1"/>
                </a:solidFill>
                <a:effectLst/>
                <a:latin typeface="+mn-lt"/>
                <a:ea typeface="+mn-ea"/>
                <a:cs typeface="+mn-cs"/>
              </a:rPr>
              <a:t>There are lots of different possible answers. The bar model shows the average temperature in London over time. The temperature has been measured in degrees Celsius. The y-axis shows the temperature. The x-axis shows the month. The scale is increasing in 2s. </a:t>
            </a:r>
            <a:endParaRPr lang="en-GB" b="0" i="1" dirty="0">
              <a:effectLst/>
            </a:endParaRPr>
          </a:p>
          <a:p>
            <a:pPr rtl="0"/>
            <a:r>
              <a:rPr lang="en-GB" sz="1200" b="1" i="0" u="none" strike="noStrike" kern="1200" dirty="0">
                <a:solidFill>
                  <a:schemeClr val="tx1"/>
                </a:solidFill>
                <a:effectLst/>
                <a:latin typeface="+mn-lt"/>
                <a:ea typeface="+mn-ea"/>
                <a:cs typeface="+mn-cs"/>
              </a:rPr>
              <a:t>Key Questions </a:t>
            </a:r>
            <a:r>
              <a:rPr lang="en-GB" sz="1200" b="0" i="0" u="none" strike="noStrike" kern="1200" dirty="0">
                <a:solidFill>
                  <a:schemeClr val="tx1"/>
                </a:solidFill>
                <a:effectLst/>
                <a:latin typeface="+mn-lt"/>
                <a:ea typeface="+mn-ea"/>
                <a:cs typeface="+mn-cs"/>
              </a:rPr>
              <a:t>– What is a bar model? What is the title? What does the x-axis/ y-axis show? What is the scale for the bar model? What other information can you find on the graph?</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6</a:t>
            </a:fld>
            <a:endParaRPr lang="en-GB"/>
          </a:p>
        </p:txBody>
      </p:sp>
    </p:spTree>
    <p:extLst>
      <p:ext uri="{BB962C8B-B14F-4D97-AF65-F5344CB8AC3E}">
        <p14:creationId xmlns:p14="http://schemas.microsoft.com/office/powerpoint/2010/main" val="1128734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b="1" dirty="0">
                <a:solidFill>
                  <a:srgbClr val="000000"/>
                </a:solidFill>
                <a:latin typeface="Arial"/>
                <a:ea typeface="Arial"/>
                <a:cs typeface="Arial"/>
                <a:sym typeface="Arial"/>
              </a:rPr>
              <a:t>K</a:t>
            </a:r>
            <a:r>
              <a:rPr lang="en-GB" sz="1200" b="1" i="0" u="none" strike="noStrike" dirty="0">
                <a:solidFill>
                  <a:srgbClr val="000000"/>
                </a:solidFill>
                <a:latin typeface="Arial"/>
                <a:ea typeface="Arial"/>
                <a:cs typeface="Arial"/>
                <a:sym typeface="Arial"/>
              </a:rPr>
              <a:t>ey Questions </a:t>
            </a:r>
            <a:r>
              <a:rPr lang="en-GB" sz="1200" b="0" i="0" u="none" strike="noStrike" dirty="0">
                <a:solidFill>
                  <a:srgbClr val="000000"/>
                </a:solidFill>
                <a:latin typeface="Arial"/>
                <a:ea typeface="Arial"/>
                <a:cs typeface="Arial"/>
                <a:sym typeface="Arial"/>
              </a:rPr>
              <a:t>– What information do you need on a graph? W</a:t>
            </a:r>
            <a:r>
              <a:rPr lang="en-GB" dirty="0">
                <a:solidFill>
                  <a:srgbClr val="000000"/>
                </a:solidFill>
                <a:latin typeface="Arial"/>
                <a:ea typeface="Arial"/>
                <a:cs typeface="Arial"/>
                <a:sym typeface="Arial"/>
              </a:rPr>
              <a:t>hy? Why would a line graph be difficult to read without the title/ scale etc?</a:t>
            </a:r>
            <a:endParaRPr lang="en-GB" sz="1200" b="0" i="0" u="none" strike="noStrike" dirty="0">
              <a:solidFill>
                <a:srgbClr val="000000"/>
              </a:solidFill>
              <a:latin typeface="Arial"/>
              <a:ea typeface="Arial"/>
              <a:cs typeface="Arial"/>
              <a:sym typeface="Arial"/>
            </a:endParaRPr>
          </a:p>
          <a:p>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7</a:t>
            </a:fld>
            <a:endParaRPr lang="en-GB"/>
          </a:p>
        </p:txBody>
      </p:sp>
    </p:spTree>
    <p:extLst>
      <p:ext uri="{BB962C8B-B14F-4D97-AF65-F5344CB8AC3E}">
        <p14:creationId xmlns:p14="http://schemas.microsoft.com/office/powerpoint/2010/main" val="2874080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do you not</a:t>
            </a:r>
            <a:r>
              <a:rPr lang="en-GB" dirty="0">
                <a:solidFill>
                  <a:srgbClr val="000000"/>
                </a:solidFill>
                <a:latin typeface="Arial"/>
                <a:ea typeface="Arial"/>
                <a:cs typeface="Arial"/>
                <a:sym typeface="Arial"/>
              </a:rPr>
              <a:t>ice about the data? What do you notice about the graph? What is the scale on the graph? Is this an appropriate scale? Why/ why not? Is the data accurately reflected on the graph? Explain.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may strugg</a:t>
            </a:r>
            <a:r>
              <a:rPr lang="en-GB" dirty="0">
                <a:solidFill>
                  <a:srgbClr val="000000"/>
                </a:solidFill>
                <a:latin typeface="Arial"/>
                <a:ea typeface="Arial"/>
                <a:cs typeface="Arial"/>
                <a:sym typeface="Arial"/>
              </a:rPr>
              <a:t>le when plotting the temperatures as the scale increases in 2s. </a:t>
            </a:r>
            <a:endParaRPr lang="en-GB" sz="1200" b="0" i="0" u="none" strike="noStrike" dirty="0">
              <a:solidFill>
                <a:srgbClr val="000000"/>
              </a:solidFill>
              <a:latin typeface="Arial"/>
              <a:ea typeface="Arial"/>
              <a:cs typeface="Arial"/>
              <a:sym typeface="Arial"/>
            </a:endParaRPr>
          </a:p>
        </p:txBody>
      </p:sp>
      <p:sp>
        <p:nvSpPr>
          <p:cNvPr id="4" name="Slide Number Placeholder 3"/>
          <p:cNvSpPr>
            <a:spLocks noGrp="1"/>
          </p:cNvSpPr>
          <p:nvPr>
            <p:ph type="sldNum" sz="quarter" idx="5"/>
          </p:nvPr>
        </p:nvSpPr>
        <p:spPr/>
        <p:txBody>
          <a:bodyPr/>
          <a:lstStyle/>
          <a:p>
            <a:fld id="{9FB76D0C-E1F7-C24C-9F61-F920AE9184C6}" type="slidenum">
              <a:rPr lang="en-GB" smtClean="0"/>
              <a:t>8</a:t>
            </a:fld>
            <a:endParaRPr lang="en-GB"/>
          </a:p>
        </p:txBody>
      </p:sp>
    </p:spTree>
    <p:extLst>
      <p:ext uri="{BB962C8B-B14F-4D97-AF65-F5344CB8AC3E}">
        <p14:creationId xmlns:p14="http://schemas.microsoft.com/office/powerpoint/2010/main" val="2667413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dirty="0">
                <a:latin typeface="Arial"/>
                <a:ea typeface="Arial"/>
                <a:cs typeface="Arial"/>
                <a:sym typeface="Arial"/>
              </a:rPr>
              <a:t>The graph should accurately reflect the data provided.</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9</a:t>
            </a:fld>
            <a:endParaRPr lang="en-GB"/>
          </a:p>
        </p:txBody>
      </p:sp>
    </p:spTree>
    <p:extLst>
      <p:ext uri="{BB962C8B-B14F-4D97-AF65-F5344CB8AC3E}">
        <p14:creationId xmlns:p14="http://schemas.microsoft.com/office/powerpoint/2010/main" val="931528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i="1" dirty="0">
                <a:solidFill>
                  <a:srgbClr val="000000"/>
                </a:solidFill>
                <a:latin typeface="Arial"/>
                <a:ea typeface="Arial"/>
                <a:cs typeface="Arial"/>
                <a:sym typeface="Arial"/>
              </a:rPr>
              <a:t>Pupils may also identify that some data points are not accurately marked.</a:t>
            </a:r>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What do you notice about e</a:t>
            </a:r>
            <a:r>
              <a:rPr lang="en-GB" dirty="0">
                <a:solidFill>
                  <a:srgbClr val="000000"/>
                </a:solidFill>
                <a:latin typeface="Arial"/>
                <a:ea typeface="Arial"/>
                <a:cs typeface="Arial"/>
                <a:sym typeface="Arial"/>
              </a:rPr>
              <a:t>ach part of the line graph? Which parts are incorrect? Why are they incorrect? How could you correct this?</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Misconceptions/ Common Errors </a:t>
            </a:r>
            <a:r>
              <a:rPr lang="en-GB" sz="1200" b="0" i="0" u="none" strike="noStrike" dirty="0">
                <a:solidFill>
                  <a:srgbClr val="000000"/>
                </a:solidFill>
                <a:latin typeface="Arial"/>
                <a:ea typeface="Arial"/>
                <a:cs typeface="Arial"/>
                <a:sym typeface="Arial"/>
              </a:rPr>
              <a:t>– Pupils ma</a:t>
            </a:r>
            <a:r>
              <a:rPr lang="en-GB" dirty="0">
                <a:solidFill>
                  <a:srgbClr val="000000"/>
                </a:solidFill>
                <a:latin typeface="Arial"/>
                <a:ea typeface="Arial"/>
                <a:cs typeface="Arial"/>
                <a:sym typeface="Arial"/>
              </a:rPr>
              <a:t>y not notice all errors or may not understand why some parts are wrong (e.g. they may not understand why all the points need to be connected)</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Further Practice </a:t>
            </a:r>
            <a:r>
              <a:rPr lang="en-GB" sz="1200" b="0" i="0" u="none" strike="noStrike" dirty="0">
                <a:solidFill>
                  <a:srgbClr val="000000"/>
                </a:solidFill>
                <a:latin typeface="Arial"/>
                <a:ea typeface="Arial"/>
                <a:cs typeface="Arial"/>
                <a:sym typeface="Arial"/>
              </a:rPr>
              <a:t>– </a:t>
            </a:r>
            <a:r>
              <a:rPr lang="en-GB" dirty="0">
                <a:solidFill>
                  <a:srgbClr val="000000"/>
                </a:solidFill>
                <a:latin typeface="Arial"/>
                <a:ea typeface="Arial"/>
                <a:cs typeface="Arial"/>
                <a:sym typeface="Arial"/>
              </a:rPr>
              <a:t>The following task asks pupils to create an accurate line graph for this data. The pupils will be provided with the basic axis but will need to select an appropriate scale. You may wish to discuss scales with pupils before they attempt the task.</a:t>
            </a:r>
            <a:endParaRPr lang="en-GB" sz="1200" b="0" i="0" u="none" strike="noStrike" dirty="0">
              <a:solidFill>
                <a:srgbClr val="000000"/>
              </a:solidFill>
              <a:latin typeface="Arial"/>
              <a:ea typeface="Arial"/>
              <a:cs typeface="Arial"/>
              <a:sym typeface="Arial"/>
            </a:endParaRPr>
          </a:p>
        </p:txBody>
      </p:sp>
      <p:sp>
        <p:nvSpPr>
          <p:cNvPr id="4" name="Slide Number Placeholder 3"/>
          <p:cNvSpPr>
            <a:spLocks noGrp="1"/>
          </p:cNvSpPr>
          <p:nvPr>
            <p:ph type="sldNum" sz="quarter" idx="5"/>
          </p:nvPr>
        </p:nvSpPr>
        <p:spPr/>
        <p:txBody>
          <a:bodyPr/>
          <a:lstStyle/>
          <a:p>
            <a:fld id="{9FB76D0C-E1F7-C24C-9F61-F920AE9184C6}" type="slidenum">
              <a:rPr lang="en-GB" smtClean="0"/>
              <a:t>10</a:t>
            </a:fld>
            <a:endParaRPr lang="en-GB"/>
          </a:p>
        </p:txBody>
      </p:sp>
    </p:spTree>
    <p:extLst>
      <p:ext uri="{BB962C8B-B14F-4D97-AF65-F5344CB8AC3E}">
        <p14:creationId xmlns:p14="http://schemas.microsoft.com/office/powerpoint/2010/main" val="1366136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dirty="0">
                <a:latin typeface="Arial"/>
                <a:ea typeface="Arial"/>
                <a:cs typeface="Arial"/>
                <a:sym typeface="Arial"/>
              </a:rPr>
              <a:t>The graph should accurately reflect the data provided.</a:t>
            </a:r>
            <a:endParaRPr lang="en-GB" dirty="0"/>
          </a:p>
        </p:txBody>
      </p:sp>
      <p:sp>
        <p:nvSpPr>
          <p:cNvPr id="4" name="Slide Number Placeholder 3"/>
          <p:cNvSpPr>
            <a:spLocks noGrp="1"/>
          </p:cNvSpPr>
          <p:nvPr>
            <p:ph type="sldNum" sz="quarter" idx="5"/>
          </p:nvPr>
        </p:nvSpPr>
        <p:spPr/>
        <p:txBody>
          <a:bodyPr/>
          <a:lstStyle/>
          <a:p>
            <a:fld id="{9FB76D0C-E1F7-C24C-9F61-F920AE9184C6}" type="slidenum">
              <a:rPr lang="en-GB" smtClean="0"/>
              <a:t>11</a:t>
            </a:fld>
            <a:endParaRPr lang="en-GB"/>
          </a:p>
        </p:txBody>
      </p:sp>
    </p:spTree>
    <p:extLst>
      <p:ext uri="{BB962C8B-B14F-4D97-AF65-F5344CB8AC3E}">
        <p14:creationId xmlns:p14="http://schemas.microsoft.com/office/powerpoint/2010/main" val="4022518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200"/>
              <a:buFont typeface="Arial"/>
              <a:buNone/>
            </a:pPr>
            <a:r>
              <a:rPr lang="en-GB" i="1" dirty="0">
                <a:solidFill>
                  <a:srgbClr val="000000"/>
                </a:solidFill>
                <a:latin typeface="Arial"/>
                <a:ea typeface="Arial"/>
                <a:cs typeface="Arial"/>
                <a:sym typeface="Arial"/>
              </a:rPr>
              <a:t>This activity will link with the following independent practice. In this activity you will gather data (a table for each pupil is provided on the independent practice worksheet). In the independent practice, pupils will record their data on a line graph.</a:t>
            </a:r>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Concrete resources </a:t>
            </a:r>
            <a:r>
              <a:rPr lang="en-GB" sz="1200" b="0" i="0" u="none" strike="noStrike" dirty="0">
                <a:solidFill>
                  <a:srgbClr val="000000"/>
                </a:solidFill>
                <a:latin typeface="Arial"/>
                <a:ea typeface="Arial"/>
                <a:cs typeface="Arial"/>
                <a:sym typeface="Arial"/>
              </a:rPr>
              <a:t>– Pupils will need </a:t>
            </a:r>
            <a:r>
              <a:rPr lang="en-GB" dirty="0">
                <a:solidFill>
                  <a:srgbClr val="000000"/>
                </a:solidFill>
                <a:latin typeface="Arial"/>
                <a:ea typeface="Arial"/>
                <a:cs typeface="Arial"/>
                <a:sym typeface="Arial"/>
              </a:rPr>
              <a:t>space to run on the spot. You may want a timer or stopwatch to accurately record 10 seconds and 1 minute intervals. </a:t>
            </a:r>
            <a:endParaRPr lang="en-GB" dirty="0"/>
          </a:p>
          <a:p>
            <a:pPr marL="0" marR="0" lvl="0" indent="0" algn="l" rtl="0">
              <a:lnSpc>
                <a:spcPct val="100000"/>
              </a:lnSpc>
              <a:spcBef>
                <a:spcPts val="0"/>
              </a:spcBef>
              <a:spcAft>
                <a:spcPts val="0"/>
              </a:spcAft>
              <a:buClr>
                <a:srgbClr val="000000"/>
              </a:buClr>
              <a:buSzPts val="1200"/>
              <a:buFont typeface="Arial"/>
              <a:buNone/>
            </a:pPr>
            <a:r>
              <a:rPr lang="en-GB" sz="1200" b="1" i="0" u="none" strike="noStrike" dirty="0">
                <a:solidFill>
                  <a:srgbClr val="000000"/>
                </a:solidFill>
                <a:latin typeface="Arial"/>
                <a:ea typeface="Arial"/>
                <a:cs typeface="Arial"/>
                <a:sym typeface="Arial"/>
              </a:rPr>
              <a:t>Key Questions </a:t>
            </a:r>
            <a:r>
              <a:rPr lang="en-GB" sz="1200" b="0" i="0" u="none" strike="noStrike" dirty="0">
                <a:solidFill>
                  <a:srgbClr val="000000"/>
                </a:solidFill>
                <a:latin typeface="Arial"/>
                <a:ea typeface="Arial"/>
                <a:cs typeface="Arial"/>
                <a:sym typeface="Arial"/>
              </a:rPr>
              <a:t>– W</a:t>
            </a:r>
            <a:r>
              <a:rPr lang="en-GB" dirty="0">
                <a:solidFill>
                  <a:srgbClr val="000000"/>
                </a:solidFill>
                <a:latin typeface="Arial"/>
                <a:ea typeface="Arial"/>
                <a:cs typeface="Arial"/>
                <a:sym typeface="Arial"/>
              </a:rPr>
              <a:t>hat do you think will happen? Why? </a:t>
            </a:r>
            <a:endParaRPr lang="en-GB" sz="1200" b="0" i="0" u="none" strike="noStrike" dirty="0">
              <a:solidFill>
                <a:srgbClr val="000000"/>
              </a:solidFill>
              <a:latin typeface="Arial"/>
              <a:ea typeface="Arial"/>
              <a:cs typeface="Arial"/>
              <a:sym typeface="Arial"/>
            </a:endParaRPr>
          </a:p>
        </p:txBody>
      </p:sp>
      <p:sp>
        <p:nvSpPr>
          <p:cNvPr id="4" name="Slide Number Placeholder 3"/>
          <p:cNvSpPr>
            <a:spLocks noGrp="1"/>
          </p:cNvSpPr>
          <p:nvPr>
            <p:ph type="sldNum" sz="quarter" idx="5"/>
          </p:nvPr>
        </p:nvSpPr>
        <p:spPr/>
        <p:txBody>
          <a:bodyPr/>
          <a:lstStyle/>
          <a:p>
            <a:fld id="{9FB76D0C-E1F7-C24C-9F61-F920AE9184C6}" type="slidenum">
              <a:rPr lang="en-GB" smtClean="0"/>
              <a:t>12</a:t>
            </a:fld>
            <a:endParaRPr lang="en-GB"/>
          </a:p>
        </p:txBody>
      </p:sp>
    </p:spTree>
    <p:extLst>
      <p:ext uri="{BB962C8B-B14F-4D97-AF65-F5344CB8AC3E}">
        <p14:creationId xmlns:p14="http://schemas.microsoft.com/office/powerpoint/2010/main" val="6714575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p:spTree>
      <p:nvGrpSpPr>
        <p:cNvPr id="1" name=""/>
        <p:cNvGrpSpPr/>
        <p:nvPr/>
      </p:nvGrpSpPr>
      <p:grpSpPr>
        <a:xfrm>
          <a:off x="0" y="0"/>
          <a:ext cx="0" cy="0"/>
          <a:chOff x="0" y="0"/>
          <a:chExt cx="0" cy="0"/>
        </a:xfrm>
      </p:grpSpPr>
      <p:sp>
        <p:nvSpPr>
          <p:cNvPr id="7" name="Content Placeholder 5">
            <a:extLst>
              <a:ext uri="{FF2B5EF4-FFF2-40B4-BE49-F238E27FC236}">
                <a16:creationId xmlns:a16="http://schemas.microsoft.com/office/drawing/2014/main" id="{AF3F217D-1D27-DC40-83E1-AF2038C4ABB7}"/>
              </a:ext>
            </a:extLst>
          </p:cNvPr>
          <p:cNvSpPr>
            <a:spLocks noGrp="1"/>
          </p:cNvSpPr>
          <p:nvPr>
            <p:ph sz="quarter" idx="11" hasCustomPrompt="1"/>
          </p:nvPr>
        </p:nvSpPr>
        <p:spPr>
          <a:xfrm>
            <a:off x="1880393" y="2758682"/>
            <a:ext cx="8431213" cy="713158"/>
          </a:xfrm>
          <a:prstGeom prst="rect">
            <a:avLst/>
          </a:prstGeom>
        </p:spPr>
        <p:txBody>
          <a:bodyPr/>
          <a:lstStyle>
            <a:lvl1pPr marL="0" indent="0" algn="ctr">
              <a:buNone/>
              <a:defRPr sz="3200">
                <a:latin typeface="Century Gothic" panose="020B0502020202020204" pitchFamily="34" charset="0"/>
              </a:defRPr>
            </a:lvl1pPr>
          </a:lstStyle>
          <a:p>
            <a:pPr lvl="0"/>
            <a:r>
              <a:rPr lang="en-GB" dirty="0"/>
              <a:t>Year x</a:t>
            </a:r>
          </a:p>
        </p:txBody>
      </p:sp>
      <p:sp>
        <p:nvSpPr>
          <p:cNvPr id="8" name="Content Placeholder 5">
            <a:extLst>
              <a:ext uri="{FF2B5EF4-FFF2-40B4-BE49-F238E27FC236}">
                <a16:creationId xmlns:a16="http://schemas.microsoft.com/office/drawing/2014/main" id="{E8E5B7E4-5D17-8642-8DBB-FAC30757A6C9}"/>
              </a:ext>
            </a:extLst>
          </p:cNvPr>
          <p:cNvSpPr>
            <a:spLocks noGrp="1"/>
          </p:cNvSpPr>
          <p:nvPr>
            <p:ph sz="quarter" idx="12" hasCustomPrompt="1"/>
          </p:nvPr>
        </p:nvSpPr>
        <p:spPr>
          <a:xfrm>
            <a:off x="1880393" y="3666506"/>
            <a:ext cx="8431213" cy="713158"/>
          </a:xfrm>
          <a:prstGeom prst="rect">
            <a:avLst/>
          </a:prstGeom>
        </p:spPr>
        <p:txBody>
          <a:bodyPr/>
          <a:lstStyle>
            <a:lvl1pPr marL="0" indent="0" algn="ctr">
              <a:buNone/>
              <a:defRPr sz="3200">
                <a:latin typeface="Century Gothic" panose="020B0502020202020204" pitchFamily="34" charset="0"/>
              </a:defRPr>
            </a:lvl1pPr>
          </a:lstStyle>
          <a:p>
            <a:pPr lvl="0"/>
            <a:r>
              <a:rPr lang="en-GB" dirty="0"/>
              <a:t>Block</a:t>
            </a:r>
          </a:p>
        </p:txBody>
      </p:sp>
      <p:sp>
        <p:nvSpPr>
          <p:cNvPr id="9" name="Content Placeholder 5">
            <a:extLst>
              <a:ext uri="{FF2B5EF4-FFF2-40B4-BE49-F238E27FC236}">
                <a16:creationId xmlns:a16="http://schemas.microsoft.com/office/drawing/2014/main" id="{56E54D7B-07D1-7745-81A3-0D026B86A896}"/>
              </a:ext>
            </a:extLst>
          </p:cNvPr>
          <p:cNvSpPr>
            <a:spLocks noGrp="1"/>
          </p:cNvSpPr>
          <p:nvPr>
            <p:ph sz="quarter" idx="13" hasCustomPrompt="1"/>
          </p:nvPr>
        </p:nvSpPr>
        <p:spPr>
          <a:xfrm>
            <a:off x="1880392" y="4574330"/>
            <a:ext cx="8431213" cy="713158"/>
          </a:xfrm>
          <a:prstGeom prst="rect">
            <a:avLst/>
          </a:prstGeom>
        </p:spPr>
        <p:txBody>
          <a:bodyPr/>
          <a:lstStyle>
            <a:lvl1pPr marL="0" indent="0" algn="ctr">
              <a:buNone/>
              <a:defRPr sz="2400">
                <a:latin typeface="Century Gothic" panose="020B0502020202020204" pitchFamily="34" charset="0"/>
              </a:defRPr>
            </a:lvl1pPr>
          </a:lstStyle>
          <a:p>
            <a:pPr lvl="0"/>
            <a:r>
              <a:rPr lang="en-GB" dirty="0"/>
              <a:t>LO</a:t>
            </a:r>
          </a:p>
        </p:txBody>
      </p:sp>
      <p:sp>
        <p:nvSpPr>
          <p:cNvPr id="11" name="TextBox 10">
            <a:extLst>
              <a:ext uri="{FF2B5EF4-FFF2-40B4-BE49-F238E27FC236}">
                <a16:creationId xmlns:a16="http://schemas.microsoft.com/office/drawing/2014/main" id="{35512E4D-3B51-2647-8880-5DA3468DAEAB}"/>
              </a:ext>
            </a:extLst>
          </p:cNvPr>
          <p:cNvSpPr txBox="1"/>
          <p:nvPr userDrawn="1"/>
        </p:nvSpPr>
        <p:spPr>
          <a:xfrm>
            <a:off x="1880392" y="1620279"/>
            <a:ext cx="8431213" cy="707886"/>
          </a:xfrm>
          <a:prstGeom prst="rect">
            <a:avLst/>
          </a:prstGeom>
          <a:noFill/>
        </p:spPr>
        <p:txBody>
          <a:bodyPr wrap="square" rtlCol="0">
            <a:spAutoFit/>
          </a:bodyPr>
          <a:lstStyle/>
          <a:p>
            <a:pPr algn="ctr"/>
            <a:r>
              <a:rPr lang="en-GB" sz="4000" dirty="0">
                <a:latin typeface="Century Gothic" panose="020B0502020202020204" pitchFamily="34" charset="0"/>
              </a:rPr>
              <a:t>Ready-to-go Lesson Slides</a:t>
            </a:r>
          </a:p>
        </p:txBody>
      </p:sp>
      <p:pic>
        <p:nvPicPr>
          <p:cNvPr id="3" name="Picture 2" descr="Logo&#10;&#10;Description automatically generated with medium confidence">
            <a:extLst>
              <a:ext uri="{FF2B5EF4-FFF2-40B4-BE49-F238E27FC236}">
                <a16:creationId xmlns:a16="http://schemas.microsoft.com/office/drawing/2014/main" id="{ECBA34A2-1100-1B4F-8C2A-92DAA50365B9}"/>
              </a:ext>
            </a:extLst>
          </p:cNvPr>
          <p:cNvPicPr>
            <a:picLocks noChangeAspect="1"/>
          </p:cNvPicPr>
          <p:nvPr userDrawn="1"/>
        </p:nvPicPr>
        <p:blipFill>
          <a:blip r:embed="rId2"/>
          <a:stretch>
            <a:fillRect/>
          </a:stretch>
        </p:blipFill>
        <p:spPr>
          <a:xfrm>
            <a:off x="113012" y="6346950"/>
            <a:ext cx="1757220" cy="409450"/>
          </a:xfrm>
          <a:prstGeom prst="rect">
            <a:avLst/>
          </a:prstGeom>
        </p:spPr>
      </p:pic>
    </p:spTree>
    <p:extLst>
      <p:ext uri="{BB962C8B-B14F-4D97-AF65-F5344CB8AC3E}">
        <p14:creationId xmlns:p14="http://schemas.microsoft.com/office/powerpoint/2010/main" val="444776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ppor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18009-7689-104F-89A5-0E06A943A814}"/>
              </a:ext>
            </a:extLst>
          </p:cNvPr>
          <p:cNvSpPr>
            <a:spLocks noGrp="1"/>
          </p:cNvSpPr>
          <p:nvPr>
            <p:ph type="title"/>
          </p:nvPr>
        </p:nvSpPr>
        <p:spPr>
          <a:xfrm>
            <a:off x="838200" y="3429000"/>
            <a:ext cx="10515600" cy="1325563"/>
          </a:xfrm>
          <a:prstGeom prst="rect">
            <a:avLst/>
          </a:prstGeom>
        </p:spPr>
        <p:txBody>
          <a:bodyPr/>
          <a:lstStyle>
            <a:lvl1pPr algn="ctr">
              <a:defRPr sz="3200"/>
            </a:lvl1pPr>
          </a:lstStyle>
          <a:p>
            <a:r>
              <a:rPr lang="en-GB" dirty="0"/>
              <a:t>Click to edit Master title style</a:t>
            </a:r>
          </a:p>
        </p:txBody>
      </p:sp>
      <p:sp>
        <p:nvSpPr>
          <p:cNvPr id="3" name="Title 1">
            <a:extLst>
              <a:ext uri="{FF2B5EF4-FFF2-40B4-BE49-F238E27FC236}">
                <a16:creationId xmlns:a16="http://schemas.microsoft.com/office/drawing/2014/main" id="{D8B969EC-E71D-4B4A-AA62-7CF572FFA260}"/>
              </a:ext>
            </a:extLst>
          </p:cNvPr>
          <p:cNvSpPr txBox="1">
            <a:spLocks/>
          </p:cNvSpPr>
          <p:nvPr userDrawn="1"/>
        </p:nvSpPr>
        <p:spPr>
          <a:xfrm>
            <a:off x="838200" y="1802122"/>
            <a:ext cx="10515600" cy="132556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rgbClr val="0277BD"/>
                </a:solidFill>
              </a:rPr>
              <a:t>Support Slides</a:t>
            </a:r>
          </a:p>
        </p:txBody>
      </p:sp>
    </p:spTree>
    <p:extLst>
      <p:ext uri="{BB962C8B-B14F-4D97-AF65-F5344CB8AC3E}">
        <p14:creationId xmlns:p14="http://schemas.microsoft.com/office/powerpoint/2010/main" val="1587957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bjectiv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18009-7689-104F-89A5-0E06A943A814}"/>
              </a:ext>
            </a:extLst>
          </p:cNvPr>
          <p:cNvSpPr>
            <a:spLocks noGrp="1"/>
          </p:cNvSpPr>
          <p:nvPr>
            <p:ph type="title"/>
          </p:nvPr>
        </p:nvSpPr>
        <p:spPr>
          <a:xfrm>
            <a:off x="838200" y="2921330"/>
            <a:ext cx="10515600" cy="1833233"/>
          </a:xfrm>
          <a:prstGeom prst="rect">
            <a:avLst/>
          </a:prstGeom>
        </p:spPr>
        <p:txBody>
          <a:bodyPr/>
          <a:lstStyle>
            <a:lvl1pPr algn="ctr">
              <a:lnSpc>
                <a:spcPct val="150000"/>
              </a:lnSpc>
              <a:defRPr sz="2800"/>
            </a:lvl1pPr>
          </a:lstStyle>
          <a:p>
            <a:r>
              <a:rPr lang="en-GB" dirty="0"/>
              <a:t>Click to edit Master title style</a:t>
            </a:r>
          </a:p>
        </p:txBody>
      </p:sp>
      <p:sp>
        <p:nvSpPr>
          <p:cNvPr id="3" name="Title 1">
            <a:extLst>
              <a:ext uri="{FF2B5EF4-FFF2-40B4-BE49-F238E27FC236}">
                <a16:creationId xmlns:a16="http://schemas.microsoft.com/office/drawing/2014/main" id="{D8B969EC-E71D-4B4A-AA62-7CF572FFA260}"/>
              </a:ext>
            </a:extLst>
          </p:cNvPr>
          <p:cNvSpPr txBox="1">
            <a:spLocks/>
          </p:cNvSpPr>
          <p:nvPr userDrawn="1"/>
        </p:nvSpPr>
        <p:spPr>
          <a:xfrm>
            <a:off x="838200" y="1802122"/>
            <a:ext cx="10515600" cy="644195"/>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rgbClr val="0277BD"/>
                </a:solidFill>
              </a:rPr>
              <a:t>Today we are learning</a:t>
            </a:r>
          </a:p>
        </p:txBody>
      </p:sp>
    </p:spTree>
    <p:extLst>
      <p:ext uri="{BB962C8B-B14F-4D97-AF65-F5344CB8AC3E}">
        <p14:creationId xmlns:p14="http://schemas.microsoft.com/office/powerpoint/2010/main" val="2566549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3565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gnostic Questions">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1D731D0-11A9-434D-B4CC-6A57B4E02E80}"/>
              </a:ext>
            </a:extLst>
          </p:cNvPr>
          <p:cNvSpPr>
            <a:spLocks noGrp="1"/>
          </p:cNvSpPr>
          <p:nvPr>
            <p:ph sz="quarter" idx="11"/>
          </p:nvPr>
        </p:nvSpPr>
        <p:spPr>
          <a:xfrm>
            <a:off x="263047" y="1293813"/>
            <a:ext cx="11736887" cy="1722519"/>
          </a:xfrm>
        </p:spPr>
        <p:txBody>
          <a:bodyPr/>
          <a:lstStyle>
            <a:lvl2pPr marL="457200" indent="0">
              <a:buNone/>
              <a:defRPr/>
            </a:lvl2pPr>
          </a:lstStyle>
          <a:p>
            <a:pPr lvl="0"/>
            <a:r>
              <a:rPr lang="en-GB" dirty="0"/>
              <a:t>Click to edit Master text styles</a:t>
            </a:r>
          </a:p>
        </p:txBody>
      </p:sp>
      <p:sp>
        <p:nvSpPr>
          <p:cNvPr id="11" name="Content Placeholder 10">
            <a:extLst>
              <a:ext uri="{FF2B5EF4-FFF2-40B4-BE49-F238E27FC236}">
                <a16:creationId xmlns:a16="http://schemas.microsoft.com/office/drawing/2014/main" id="{85B9F7CE-5C04-F74C-BF15-55B5CF176B09}"/>
              </a:ext>
            </a:extLst>
          </p:cNvPr>
          <p:cNvSpPr>
            <a:spLocks noGrp="1"/>
          </p:cNvSpPr>
          <p:nvPr>
            <p:ph sz="quarter" idx="12"/>
          </p:nvPr>
        </p:nvSpPr>
        <p:spPr>
          <a:xfrm>
            <a:off x="820506" y="3466464"/>
            <a:ext cx="5181036" cy="341701"/>
          </a:xfrm>
        </p:spPr>
        <p:txBody>
          <a:bodyPr/>
          <a:lstStyle>
            <a:lvl1pPr>
              <a:lnSpc>
                <a:spcPct val="100000"/>
              </a:lnSpc>
              <a:defRPr/>
            </a:lvl1pPr>
          </a:lstStyle>
          <a:p>
            <a:pPr lvl="0"/>
            <a:r>
              <a:rPr lang="en-GB" dirty="0"/>
              <a:t>Click to edit Master text styles</a:t>
            </a:r>
          </a:p>
        </p:txBody>
      </p:sp>
      <p:sp>
        <p:nvSpPr>
          <p:cNvPr id="12" name="Content Placeholder 10">
            <a:extLst>
              <a:ext uri="{FF2B5EF4-FFF2-40B4-BE49-F238E27FC236}">
                <a16:creationId xmlns:a16="http://schemas.microsoft.com/office/drawing/2014/main" id="{B0493250-A884-9B42-9EAB-CC3AB545F597}"/>
              </a:ext>
            </a:extLst>
          </p:cNvPr>
          <p:cNvSpPr>
            <a:spLocks noGrp="1"/>
          </p:cNvSpPr>
          <p:nvPr>
            <p:ph sz="quarter" idx="13"/>
          </p:nvPr>
        </p:nvSpPr>
        <p:spPr>
          <a:xfrm>
            <a:off x="820506" y="4794521"/>
            <a:ext cx="5181036" cy="341701"/>
          </a:xfrm>
        </p:spPr>
        <p:txBody>
          <a:bodyPr/>
          <a:lstStyle>
            <a:lvl1pPr>
              <a:lnSpc>
                <a:spcPct val="100000"/>
              </a:lnSpc>
              <a:defRPr/>
            </a:lvl1pPr>
          </a:lstStyle>
          <a:p>
            <a:pPr lvl="0"/>
            <a:r>
              <a:rPr lang="en-GB" dirty="0"/>
              <a:t>Click to edit Master text styles</a:t>
            </a:r>
          </a:p>
        </p:txBody>
      </p:sp>
      <p:sp>
        <p:nvSpPr>
          <p:cNvPr id="13" name="Content Placeholder 10">
            <a:extLst>
              <a:ext uri="{FF2B5EF4-FFF2-40B4-BE49-F238E27FC236}">
                <a16:creationId xmlns:a16="http://schemas.microsoft.com/office/drawing/2014/main" id="{CD05C5B0-AF97-AE4F-94A0-C8AC5F250A8F}"/>
              </a:ext>
            </a:extLst>
          </p:cNvPr>
          <p:cNvSpPr>
            <a:spLocks noGrp="1"/>
          </p:cNvSpPr>
          <p:nvPr>
            <p:ph sz="quarter" idx="14"/>
          </p:nvPr>
        </p:nvSpPr>
        <p:spPr>
          <a:xfrm>
            <a:off x="6688949" y="3466464"/>
            <a:ext cx="5181036" cy="341701"/>
          </a:xfrm>
        </p:spPr>
        <p:txBody>
          <a:bodyPr/>
          <a:lstStyle>
            <a:lvl1pPr>
              <a:lnSpc>
                <a:spcPct val="100000"/>
              </a:lnSpc>
              <a:defRPr/>
            </a:lvl1pPr>
          </a:lstStyle>
          <a:p>
            <a:pPr lvl="0"/>
            <a:r>
              <a:rPr lang="en-GB" dirty="0"/>
              <a:t>Click to edit Master text styles</a:t>
            </a:r>
          </a:p>
        </p:txBody>
      </p:sp>
      <p:sp>
        <p:nvSpPr>
          <p:cNvPr id="14" name="Content Placeholder 10">
            <a:extLst>
              <a:ext uri="{FF2B5EF4-FFF2-40B4-BE49-F238E27FC236}">
                <a16:creationId xmlns:a16="http://schemas.microsoft.com/office/drawing/2014/main" id="{A25663F9-7D26-3A41-B8B5-D301AB5405F8}"/>
              </a:ext>
            </a:extLst>
          </p:cNvPr>
          <p:cNvSpPr>
            <a:spLocks noGrp="1"/>
          </p:cNvSpPr>
          <p:nvPr>
            <p:ph sz="quarter" idx="15"/>
          </p:nvPr>
        </p:nvSpPr>
        <p:spPr>
          <a:xfrm>
            <a:off x="6688947" y="4794521"/>
            <a:ext cx="5181036" cy="341701"/>
          </a:xfrm>
        </p:spPr>
        <p:txBody>
          <a:bodyPr/>
          <a:lstStyle>
            <a:lvl1pPr>
              <a:lnSpc>
                <a:spcPct val="100000"/>
              </a:lnSpc>
              <a:defRPr/>
            </a:lvl1pPr>
          </a:lstStyle>
          <a:p>
            <a:pPr lvl="0"/>
            <a:r>
              <a:rPr lang="en-GB" dirty="0"/>
              <a:t>Click to edit Master text styles</a:t>
            </a:r>
          </a:p>
        </p:txBody>
      </p:sp>
      <p:sp>
        <p:nvSpPr>
          <p:cNvPr id="15" name="TextBox 14">
            <a:extLst>
              <a:ext uri="{FF2B5EF4-FFF2-40B4-BE49-F238E27FC236}">
                <a16:creationId xmlns:a16="http://schemas.microsoft.com/office/drawing/2014/main" id="{5603792C-5A7D-AB49-924C-0C601775E88C}"/>
              </a:ext>
            </a:extLst>
          </p:cNvPr>
          <p:cNvSpPr txBox="1"/>
          <p:nvPr userDrawn="1"/>
        </p:nvSpPr>
        <p:spPr>
          <a:xfrm>
            <a:off x="263047" y="663047"/>
            <a:ext cx="3147977" cy="338554"/>
          </a:xfrm>
          <a:prstGeom prst="rect">
            <a:avLst/>
          </a:prstGeom>
          <a:noFill/>
        </p:spPr>
        <p:txBody>
          <a:bodyPr wrap="square" rtlCol="0">
            <a:spAutoFit/>
          </a:bodyPr>
          <a:lstStyle/>
          <a:p>
            <a:r>
              <a:rPr lang="en-GB" sz="1600" b="0" dirty="0">
                <a:solidFill>
                  <a:srgbClr val="0277BD"/>
                </a:solidFill>
                <a:latin typeface="Century Gothic" panose="020B0502020202020204" pitchFamily="34" charset="0"/>
              </a:rPr>
              <a:t>Diagnostic Question</a:t>
            </a:r>
          </a:p>
        </p:txBody>
      </p:sp>
      <p:pic>
        <p:nvPicPr>
          <p:cNvPr id="21" name="Picture 20" descr="A picture containing text, clipart, vector graphics&#10;&#10;Description automatically generated">
            <a:extLst>
              <a:ext uri="{FF2B5EF4-FFF2-40B4-BE49-F238E27FC236}">
                <a16:creationId xmlns:a16="http://schemas.microsoft.com/office/drawing/2014/main" id="{49073B74-0C69-5046-8E1C-89E38A232C6E}"/>
              </a:ext>
            </a:extLst>
          </p:cNvPr>
          <p:cNvPicPr>
            <a:picLocks noChangeAspect="1"/>
          </p:cNvPicPr>
          <p:nvPr userDrawn="1"/>
        </p:nvPicPr>
        <p:blipFill>
          <a:blip r:embed="rId2"/>
          <a:stretch>
            <a:fillRect/>
          </a:stretch>
        </p:blipFill>
        <p:spPr>
          <a:xfrm>
            <a:off x="269397" y="3400082"/>
            <a:ext cx="469900" cy="482600"/>
          </a:xfrm>
          <a:prstGeom prst="rect">
            <a:avLst/>
          </a:prstGeom>
        </p:spPr>
      </p:pic>
      <p:pic>
        <p:nvPicPr>
          <p:cNvPr id="23" name="Picture 22" descr="Icon&#10;&#10;Description automatically generated">
            <a:extLst>
              <a:ext uri="{FF2B5EF4-FFF2-40B4-BE49-F238E27FC236}">
                <a16:creationId xmlns:a16="http://schemas.microsoft.com/office/drawing/2014/main" id="{0F06AABC-9E9D-A44A-8E5D-A74D27C55363}"/>
              </a:ext>
            </a:extLst>
          </p:cNvPr>
          <p:cNvPicPr>
            <a:picLocks noChangeAspect="1"/>
          </p:cNvPicPr>
          <p:nvPr userDrawn="1"/>
        </p:nvPicPr>
        <p:blipFill>
          <a:blip r:embed="rId3"/>
          <a:stretch>
            <a:fillRect/>
          </a:stretch>
        </p:blipFill>
        <p:spPr>
          <a:xfrm>
            <a:off x="6103945" y="3400082"/>
            <a:ext cx="482600" cy="482600"/>
          </a:xfrm>
          <a:prstGeom prst="rect">
            <a:avLst/>
          </a:prstGeom>
        </p:spPr>
      </p:pic>
      <p:pic>
        <p:nvPicPr>
          <p:cNvPr id="25" name="Picture 24" descr="Icon&#10;&#10;Description automatically generated">
            <a:extLst>
              <a:ext uri="{FF2B5EF4-FFF2-40B4-BE49-F238E27FC236}">
                <a16:creationId xmlns:a16="http://schemas.microsoft.com/office/drawing/2014/main" id="{BCD4EF5E-E8A9-C344-B8D7-1659C5F8ECB0}"/>
              </a:ext>
            </a:extLst>
          </p:cNvPr>
          <p:cNvPicPr>
            <a:picLocks noChangeAspect="1"/>
          </p:cNvPicPr>
          <p:nvPr userDrawn="1"/>
        </p:nvPicPr>
        <p:blipFill>
          <a:blip r:embed="rId4"/>
          <a:stretch>
            <a:fillRect/>
          </a:stretch>
        </p:blipFill>
        <p:spPr>
          <a:xfrm>
            <a:off x="275747" y="4720003"/>
            <a:ext cx="457200" cy="482600"/>
          </a:xfrm>
          <a:prstGeom prst="rect">
            <a:avLst/>
          </a:prstGeom>
        </p:spPr>
      </p:pic>
      <p:pic>
        <p:nvPicPr>
          <p:cNvPr id="27" name="Picture 26" descr="Icon&#10;&#10;Description automatically generated">
            <a:extLst>
              <a:ext uri="{FF2B5EF4-FFF2-40B4-BE49-F238E27FC236}">
                <a16:creationId xmlns:a16="http://schemas.microsoft.com/office/drawing/2014/main" id="{66E5F293-9A1C-174E-A6CB-0144DCCD2B67}"/>
              </a:ext>
            </a:extLst>
          </p:cNvPr>
          <p:cNvPicPr>
            <a:picLocks noChangeAspect="1"/>
          </p:cNvPicPr>
          <p:nvPr userDrawn="1"/>
        </p:nvPicPr>
        <p:blipFill>
          <a:blip r:embed="rId5"/>
          <a:stretch>
            <a:fillRect/>
          </a:stretch>
        </p:blipFill>
        <p:spPr>
          <a:xfrm>
            <a:off x="6103945" y="4720003"/>
            <a:ext cx="482600" cy="482600"/>
          </a:xfrm>
          <a:prstGeom prst="rect">
            <a:avLst/>
          </a:prstGeom>
        </p:spPr>
      </p:pic>
    </p:spTree>
    <p:extLst>
      <p:ext uri="{BB962C8B-B14F-4D97-AF65-F5344CB8AC3E}">
        <p14:creationId xmlns:p14="http://schemas.microsoft.com/office/powerpoint/2010/main" val="2299130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eneral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625D7C4-04D3-AD40-B73C-A2EFE021BC41}"/>
              </a:ext>
            </a:extLst>
          </p:cNvPr>
          <p:cNvSpPr>
            <a:spLocks noGrp="1"/>
          </p:cNvSpPr>
          <p:nvPr>
            <p:ph sz="quarter" idx="10"/>
          </p:nvPr>
        </p:nvSpPr>
        <p:spPr>
          <a:xfrm>
            <a:off x="263524" y="653143"/>
            <a:ext cx="2717181" cy="424014"/>
          </a:xfrm>
        </p:spPr>
        <p:txBody>
          <a:bodyPr>
            <a:normAutofit/>
          </a:bodyPr>
          <a:lstStyle>
            <a:lvl1pPr>
              <a:lnSpc>
                <a:spcPct val="100000"/>
              </a:lnSpc>
              <a:defRPr sz="1600" b="0">
                <a:solidFill>
                  <a:srgbClr val="0277BD"/>
                </a:solidFill>
              </a:defRPr>
            </a:lvl1pPr>
          </a:lstStyle>
          <a:p>
            <a:pPr lvl="0"/>
            <a:endParaRPr lang="en-GB" dirty="0"/>
          </a:p>
        </p:txBody>
      </p:sp>
      <p:sp>
        <p:nvSpPr>
          <p:cNvPr id="9" name="Content Placeholder 8">
            <a:extLst>
              <a:ext uri="{FF2B5EF4-FFF2-40B4-BE49-F238E27FC236}">
                <a16:creationId xmlns:a16="http://schemas.microsoft.com/office/drawing/2014/main" id="{58660E31-9254-314F-9D21-2BEA7E2533E2}"/>
              </a:ext>
            </a:extLst>
          </p:cNvPr>
          <p:cNvSpPr>
            <a:spLocks noGrp="1"/>
          </p:cNvSpPr>
          <p:nvPr>
            <p:ph sz="quarter" idx="11"/>
          </p:nvPr>
        </p:nvSpPr>
        <p:spPr>
          <a:xfrm>
            <a:off x="263046" y="1176338"/>
            <a:ext cx="11736887" cy="524827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6996247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BFF"/>
        </a:solidFill>
        <a:effectLst/>
      </p:bgPr>
    </p:bg>
    <p:spTree>
      <p:nvGrpSpPr>
        <p:cNvPr id="1" name=""/>
        <p:cNvGrpSpPr/>
        <p:nvPr/>
      </p:nvGrpSpPr>
      <p:grpSpPr>
        <a:xfrm>
          <a:off x="0" y="0"/>
          <a:ext cx="0" cy="0"/>
          <a:chOff x="0" y="0"/>
          <a:chExt cx="0" cy="0"/>
        </a:xfrm>
      </p:grpSpPr>
      <p:pic>
        <p:nvPicPr>
          <p:cNvPr id="3" name="Picture 2" descr="A picture containing text, gauge&#10;&#10;Description automatically generated">
            <a:extLst>
              <a:ext uri="{FF2B5EF4-FFF2-40B4-BE49-F238E27FC236}">
                <a16:creationId xmlns:a16="http://schemas.microsoft.com/office/drawing/2014/main" id="{2B7A83AC-536F-2047-82D4-5BD95B9F4A51}"/>
              </a:ext>
            </a:extLst>
          </p:cNvPr>
          <p:cNvPicPr>
            <a:picLocks noChangeAspect="1"/>
          </p:cNvPicPr>
          <p:nvPr userDrawn="1"/>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4241947658"/>
      </p:ext>
    </p:extLst>
  </p:cSld>
  <p:clrMap bg1="lt1" tx1="dk1" bg2="lt2" tx2="dk2" accent1="accent1" accent2="accent2" accent3="accent3" accent4="accent4" accent5="accent5" accent6="accent6" hlink="hlink" folHlink="folHlink"/>
  <p:sldLayoutIdLst>
    <p:sldLayoutId id="2147483652" r:id="rId1"/>
    <p:sldLayoutId id="2147483658" r:id="rId2"/>
    <p:sldLayoutId id="214748365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B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CBEBE5-5FBA-B348-89AC-94591443BFEF}"/>
              </a:ext>
            </a:extLst>
          </p:cNvPr>
          <p:cNvPicPr>
            <a:picLocks noChangeAspect="1"/>
          </p:cNvPicPr>
          <p:nvPr userDrawn="1"/>
        </p:nvPicPr>
        <p:blipFill>
          <a:blip r:embed="rId5"/>
          <a:stretch>
            <a:fillRect/>
          </a:stretch>
        </p:blipFill>
        <p:spPr>
          <a:xfrm>
            <a:off x="0" y="0"/>
            <a:ext cx="12192000" cy="406400"/>
          </a:xfrm>
          <a:prstGeom prst="rect">
            <a:avLst/>
          </a:prstGeom>
        </p:spPr>
      </p:pic>
      <p:sp>
        <p:nvSpPr>
          <p:cNvPr id="3" name="Text Placeholder 2">
            <a:extLst>
              <a:ext uri="{FF2B5EF4-FFF2-40B4-BE49-F238E27FC236}">
                <a16:creationId xmlns:a16="http://schemas.microsoft.com/office/drawing/2014/main" id="{D18BFE50-F6DB-F94A-A399-89895AAA64C5}"/>
              </a:ext>
            </a:extLst>
          </p:cNvPr>
          <p:cNvSpPr>
            <a:spLocks noGrp="1"/>
          </p:cNvSpPr>
          <p:nvPr>
            <p:ph type="body" idx="1"/>
          </p:nvPr>
        </p:nvSpPr>
        <p:spPr>
          <a:xfrm>
            <a:off x="263047" y="1077238"/>
            <a:ext cx="11736887" cy="5099725"/>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6" name="TextBox 15">
            <a:extLst>
              <a:ext uri="{FF2B5EF4-FFF2-40B4-BE49-F238E27FC236}">
                <a16:creationId xmlns:a16="http://schemas.microsoft.com/office/drawing/2014/main" id="{B1FC1E63-4073-3049-BA7F-C5B7B418C1A1}"/>
              </a:ext>
            </a:extLst>
          </p:cNvPr>
          <p:cNvSpPr txBox="1"/>
          <p:nvPr userDrawn="1"/>
        </p:nvSpPr>
        <p:spPr>
          <a:xfrm>
            <a:off x="263046" y="34941"/>
            <a:ext cx="1127977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rgbClr val="0277BD"/>
                </a:solidFill>
                <a:latin typeface="Century Gothic" panose="020B0502020202020204" pitchFamily="34" charset="0"/>
              </a:rPr>
              <a:t>To know how to draw line graphs</a:t>
            </a:r>
          </a:p>
        </p:txBody>
      </p:sp>
      <p:pic>
        <p:nvPicPr>
          <p:cNvPr id="6" name="Picture 5">
            <a:extLst>
              <a:ext uri="{FF2B5EF4-FFF2-40B4-BE49-F238E27FC236}">
                <a16:creationId xmlns:a16="http://schemas.microsoft.com/office/drawing/2014/main" id="{1D8B7A00-251E-8449-93BD-3A16B09DBB67}"/>
              </a:ext>
            </a:extLst>
          </p:cNvPr>
          <p:cNvPicPr>
            <a:picLocks noChangeAspect="1"/>
          </p:cNvPicPr>
          <p:nvPr userDrawn="1"/>
        </p:nvPicPr>
        <p:blipFill>
          <a:blip r:embed="rId6"/>
          <a:stretch>
            <a:fillRect/>
          </a:stretch>
        </p:blipFill>
        <p:spPr>
          <a:xfrm>
            <a:off x="83127" y="6638306"/>
            <a:ext cx="2137830" cy="180844"/>
          </a:xfrm>
          <a:prstGeom prst="rect">
            <a:avLst/>
          </a:prstGeom>
        </p:spPr>
      </p:pic>
    </p:spTree>
    <p:extLst>
      <p:ext uri="{BB962C8B-B14F-4D97-AF65-F5344CB8AC3E}">
        <p14:creationId xmlns:p14="http://schemas.microsoft.com/office/powerpoint/2010/main" val="1906738739"/>
      </p:ext>
    </p:extLst>
  </p:cSld>
  <p:clrMap bg1="lt1" tx1="dk1" bg2="lt2" tx2="dk2" accent1="accent1" accent2="accent2" accent3="accent3" accent4="accent4" accent5="accent5" accent6="accent6" hlink="hlink" folHlink="folHlink"/>
  <p:sldLayoutIdLst>
    <p:sldLayoutId id="2147483653" r:id="rId1"/>
    <p:sldLayoutId id="2147483657" r:id="rId2"/>
    <p:sldLayoutId id="2147483656" r:id="rId3"/>
  </p:sldLayoutIdLst>
  <p:txStyles>
    <p:titleStyle>
      <a:lvl1pPr algn="l" defTabSz="914400" rtl="0" eaLnBrk="1" latinLnBrk="0" hangingPunct="1">
        <a:lnSpc>
          <a:spcPct val="90000"/>
        </a:lnSpc>
        <a:spcBef>
          <a:spcPct val="0"/>
        </a:spcBef>
        <a:buNone/>
        <a:defRPr sz="1600" kern="1200">
          <a:solidFill>
            <a:srgbClr val="0277BD"/>
          </a:solidFill>
          <a:latin typeface="Century Gothic" panose="020B0502020202020204" pitchFamily="34" charset="0"/>
          <a:ea typeface="+mj-ea"/>
          <a:cs typeface="+mj-cs"/>
        </a:defRPr>
      </a:lvl1pPr>
    </p:titleStyle>
    <p:body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1B3845-CB0E-4842-85A8-E4EFC2A1CD11}"/>
              </a:ext>
            </a:extLst>
          </p:cNvPr>
          <p:cNvSpPr>
            <a:spLocks noGrp="1"/>
          </p:cNvSpPr>
          <p:nvPr>
            <p:ph sz="quarter" idx="11"/>
          </p:nvPr>
        </p:nvSpPr>
        <p:spPr/>
        <p:txBody>
          <a:bodyPr/>
          <a:lstStyle/>
          <a:p>
            <a:r>
              <a:rPr lang="en-GB" dirty="0"/>
              <a:t>Year 5</a:t>
            </a:r>
          </a:p>
        </p:txBody>
      </p:sp>
      <p:sp>
        <p:nvSpPr>
          <p:cNvPr id="4" name="Content Placeholder 3">
            <a:extLst>
              <a:ext uri="{FF2B5EF4-FFF2-40B4-BE49-F238E27FC236}">
                <a16:creationId xmlns:a16="http://schemas.microsoft.com/office/drawing/2014/main" id="{B699592D-F58A-1A4E-B320-C0CB29E035F9}"/>
              </a:ext>
            </a:extLst>
          </p:cNvPr>
          <p:cNvSpPr>
            <a:spLocks noGrp="1"/>
          </p:cNvSpPr>
          <p:nvPr>
            <p:ph sz="quarter" idx="12"/>
          </p:nvPr>
        </p:nvSpPr>
        <p:spPr/>
        <p:txBody>
          <a:bodyPr/>
          <a:lstStyle/>
          <a:p>
            <a:r>
              <a:rPr lang="en-GB" dirty="0"/>
              <a:t>Statistics</a:t>
            </a:r>
          </a:p>
        </p:txBody>
      </p:sp>
      <p:sp>
        <p:nvSpPr>
          <p:cNvPr id="5" name="Content Placeholder 4">
            <a:extLst>
              <a:ext uri="{FF2B5EF4-FFF2-40B4-BE49-F238E27FC236}">
                <a16:creationId xmlns:a16="http://schemas.microsoft.com/office/drawing/2014/main" id="{FD49CD48-E22B-3140-A72A-E06DA016B73A}"/>
              </a:ext>
            </a:extLst>
          </p:cNvPr>
          <p:cNvSpPr>
            <a:spLocks noGrp="1"/>
          </p:cNvSpPr>
          <p:nvPr>
            <p:ph sz="quarter" idx="13"/>
          </p:nvPr>
        </p:nvSpPr>
        <p:spPr>
          <a:xfrm>
            <a:off x="1880393" y="4574330"/>
            <a:ext cx="8431213" cy="587191"/>
          </a:xfrm>
        </p:spPr>
        <p:txBody>
          <a:bodyPr/>
          <a:lstStyle/>
          <a:p>
            <a:pPr>
              <a:lnSpc>
                <a:spcPct val="100000"/>
              </a:lnSpc>
            </a:pPr>
            <a:r>
              <a:rPr lang="en-GB" sz="2400" dirty="0"/>
              <a:t>To know how to draw line graphs</a:t>
            </a:r>
          </a:p>
        </p:txBody>
      </p:sp>
    </p:spTree>
    <p:extLst>
      <p:ext uri="{BB962C8B-B14F-4D97-AF65-F5344CB8AC3E}">
        <p14:creationId xmlns:p14="http://schemas.microsoft.com/office/powerpoint/2010/main" val="1388747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1774680"/>
          </a:xfrm>
        </p:spPr>
        <p:txBody>
          <a:bodyPr/>
          <a:lstStyle/>
          <a:p>
            <a:r>
              <a:rPr lang="en-GB" dirty="0"/>
              <a:t>Fiona has to create a line graph from the data in the table. </a:t>
            </a:r>
          </a:p>
          <a:p>
            <a:r>
              <a:rPr lang="en-GB" dirty="0"/>
              <a:t>She has made some mistakes. </a:t>
            </a:r>
          </a:p>
          <a:p>
            <a:r>
              <a:rPr lang="en-GB" b="1" dirty="0"/>
              <a:t>Can you spot and explain her mistakes?</a:t>
            </a:r>
          </a:p>
          <a:p>
            <a:endParaRPr lang="en-GB" dirty="0"/>
          </a:p>
        </p:txBody>
      </p:sp>
      <p:sp>
        <p:nvSpPr>
          <p:cNvPr id="8" name="Google Shape;157;p19">
            <a:extLst>
              <a:ext uri="{FF2B5EF4-FFF2-40B4-BE49-F238E27FC236}">
                <a16:creationId xmlns:a16="http://schemas.microsoft.com/office/drawing/2014/main" id="{D10CDEE0-87C4-734C-8DC7-80224D8C8BFE}"/>
              </a:ext>
            </a:extLst>
          </p:cNvPr>
          <p:cNvSpPr txBox="1"/>
          <p:nvPr/>
        </p:nvSpPr>
        <p:spPr>
          <a:xfrm>
            <a:off x="263046" y="5050485"/>
            <a:ext cx="7416300" cy="158487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There are several mistakes. To name a few, the title does not explain what the graph shows. Week 6 is marked in the middle of a square, not on a line. The data points are not all connected. </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graphicFrame>
        <p:nvGraphicFramePr>
          <p:cNvPr id="9" name="Google Shape;158;p19">
            <a:extLst>
              <a:ext uri="{FF2B5EF4-FFF2-40B4-BE49-F238E27FC236}">
                <a16:creationId xmlns:a16="http://schemas.microsoft.com/office/drawing/2014/main" id="{A92E562B-BFF1-F542-9792-1AEF6E2439D8}"/>
              </a:ext>
            </a:extLst>
          </p:cNvPr>
          <p:cNvGraphicFramePr/>
          <p:nvPr>
            <p:extLst>
              <p:ext uri="{D42A27DB-BD31-4B8C-83A1-F6EECF244321}">
                <p14:modId xmlns:p14="http://schemas.microsoft.com/office/powerpoint/2010/main" val="3213078377"/>
              </p:ext>
            </p:extLst>
          </p:nvPr>
        </p:nvGraphicFramePr>
        <p:xfrm>
          <a:off x="869539" y="2964975"/>
          <a:ext cx="5261950" cy="1584870"/>
        </p:xfrm>
        <a:graphic>
          <a:graphicData uri="http://schemas.openxmlformats.org/drawingml/2006/table">
            <a:tbl>
              <a:tblPr>
                <a:noFill/>
              </a:tblPr>
              <a:tblGrid>
                <a:gridCol w="1120600">
                  <a:extLst>
                    <a:ext uri="{9D8B030D-6E8A-4147-A177-3AD203B41FA5}">
                      <a16:colId xmlns:a16="http://schemas.microsoft.com/office/drawing/2014/main" val="20000"/>
                    </a:ext>
                  </a:extLst>
                </a:gridCol>
                <a:gridCol w="690225">
                  <a:extLst>
                    <a:ext uri="{9D8B030D-6E8A-4147-A177-3AD203B41FA5}">
                      <a16:colId xmlns:a16="http://schemas.microsoft.com/office/drawing/2014/main" val="20001"/>
                    </a:ext>
                  </a:extLst>
                </a:gridCol>
                <a:gridCol w="690225">
                  <a:extLst>
                    <a:ext uri="{9D8B030D-6E8A-4147-A177-3AD203B41FA5}">
                      <a16:colId xmlns:a16="http://schemas.microsoft.com/office/drawing/2014/main" val="20002"/>
                    </a:ext>
                  </a:extLst>
                </a:gridCol>
                <a:gridCol w="690225">
                  <a:extLst>
                    <a:ext uri="{9D8B030D-6E8A-4147-A177-3AD203B41FA5}">
                      <a16:colId xmlns:a16="http://schemas.microsoft.com/office/drawing/2014/main" val="20003"/>
                    </a:ext>
                  </a:extLst>
                </a:gridCol>
                <a:gridCol w="690225">
                  <a:extLst>
                    <a:ext uri="{9D8B030D-6E8A-4147-A177-3AD203B41FA5}">
                      <a16:colId xmlns:a16="http://schemas.microsoft.com/office/drawing/2014/main" val="20004"/>
                    </a:ext>
                  </a:extLst>
                </a:gridCol>
                <a:gridCol w="690225">
                  <a:extLst>
                    <a:ext uri="{9D8B030D-6E8A-4147-A177-3AD203B41FA5}">
                      <a16:colId xmlns:a16="http://schemas.microsoft.com/office/drawing/2014/main" val="20005"/>
                    </a:ext>
                  </a:extLst>
                </a:gridCol>
                <a:gridCol w="690225">
                  <a:extLst>
                    <a:ext uri="{9D8B030D-6E8A-4147-A177-3AD203B41FA5}">
                      <a16:colId xmlns:a16="http://schemas.microsoft.com/office/drawing/2014/main" val="20006"/>
                    </a:ext>
                  </a:extLst>
                </a:gridCol>
              </a:tblGrid>
              <a:tr h="381000">
                <a:tc gridSpan="7">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Rainfall in New York in the Summer</a:t>
                      </a:r>
                      <a:endParaRPr sz="18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GB" sz="1800">
                          <a:latin typeface="Century Gothic"/>
                          <a:ea typeface="Century Gothic"/>
                          <a:cs typeface="Century Gothic"/>
                          <a:sym typeface="Century Gothic"/>
                        </a:rPr>
                        <a:t>Week</a:t>
                      </a:r>
                      <a:endParaRPr sz="18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tcP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1</a:t>
                      </a:r>
                      <a:endParaRPr sz="18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2</a:t>
                      </a:r>
                      <a:endParaRPr sz="18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3</a:t>
                      </a:r>
                      <a:endParaRPr sz="18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dirty="0">
                          <a:latin typeface="Century Gothic"/>
                          <a:ea typeface="Century Gothic"/>
                          <a:cs typeface="Century Gothic"/>
                          <a:sym typeface="Century Gothic"/>
                        </a:rPr>
                        <a:t>4 </a:t>
                      </a:r>
                      <a:endParaRPr sz="1800" dirty="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5 </a:t>
                      </a:r>
                      <a:endParaRPr sz="1800">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latin typeface="Century Gothic"/>
                          <a:ea typeface="Century Gothic"/>
                          <a:cs typeface="Century Gothic"/>
                          <a:sym typeface="Century Gothic"/>
                        </a:rPr>
                        <a:t>6</a:t>
                      </a:r>
                      <a:endParaRPr sz="1800">
                        <a:latin typeface="Century Gothic"/>
                        <a:ea typeface="Century Gothic"/>
                        <a:cs typeface="Century Gothic"/>
                        <a:sym typeface="Century Gothic"/>
                      </a:endParaRPr>
                    </a:p>
                  </a:txBody>
                  <a:tcPr marL="91425" marR="91425" marT="91425" marB="91425"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GB" sz="1600">
                          <a:latin typeface="Century Gothic"/>
                          <a:ea typeface="Century Gothic"/>
                          <a:cs typeface="Century Gothic"/>
                          <a:sym typeface="Century Gothic"/>
                        </a:rPr>
                        <a:t>Rainfall (mm)</a:t>
                      </a:r>
                      <a:endParaRPr sz="16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88</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90</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53</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dirty="0">
                          <a:latin typeface="Century Gothic"/>
                          <a:ea typeface="Century Gothic"/>
                          <a:cs typeface="Century Gothic"/>
                          <a:sym typeface="Century Gothic"/>
                        </a:rPr>
                        <a:t>68</a:t>
                      </a:r>
                      <a:endParaRPr sz="1600" dirty="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dirty="0">
                          <a:latin typeface="Century Gothic"/>
                          <a:ea typeface="Century Gothic"/>
                          <a:cs typeface="Century Gothic"/>
                          <a:sym typeface="Century Gothic"/>
                        </a:rPr>
                        <a:t>58</a:t>
                      </a:r>
                      <a:endParaRPr sz="1600" dirty="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dirty="0">
                          <a:latin typeface="Century Gothic"/>
                          <a:ea typeface="Century Gothic"/>
                          <a:cs typeface="Century Gothic"/>
                          <a:sym typeface="Century Gothic"/>
                        </a:rPr>
                        <a:t>97</a:t>
                      </a:r>
                      <a:endParaRPr sz="1600" dirty="0">
                        <a:latin typeface="Century Gothic"/>
                        <a:ea typeface="Century Gothic"/>
                        <a:cs typeface="Century Gothic"/>
                        <a:sym typeface="Century Gothic"/>
                      </a:endParaRPr>
                    </a:p>
                  </a:txBody>
                  <a:tcPr marL="91425" marR="91425" marT="91425" marB="9142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9" name="Rounded Rectangle 18">
            <a:extLst>
              <a:ext uri="{FF2B5EF4-FFF2-40B4-BE49-F238E27FC236}">
                <a16:creationId xmlns:a16="http://schemas.microsoft.com/office/drawing/2014/main" id="{67D453CD-D80E-8047-A5A9-C30B4CC66D49}"/>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pic>
        <p:nvPicPr>
          <p:cNvPr id="5" name="Picture 4" descr="Chart, line chart&#10;&#10;Description automatically generated">
            <a:extLst>
              <a:ext uri="{FF2B5EF4-FFF2-40B4-BE49-F238E27FC236}">
                <a16:creationId xmlns:a16="http://schemas.microsoft.com/office/drawing/2014/main" id="{6C890FC5-7B8B-444E-9931-EC1E11C7792A}"/>
              </a:ext>
            </a:extLst>
          </p:cNvPr>
          <p:cNvPicPr>
            <a:picLocks noChangeAspect="1"/>
          </p:cNvPicPr>
          <p:nvPr/>
        </p:nvPicPr>
        <p:blipFill>
          <a:blip r:embed="rId3"/>
          <a:stretch>
            <a:fillRect/>
          </a:stretch>
        </p:blipFill>
        <p:spPr>
          <a:xfrm>
            <a:off x="7135091" y="170918"/>
            <a:ext cx="4935821" cy="5228314"/>
          </a:xfrm>
          <a:prstGeom prst="rect">
            <a:avLst/>
          </a:prstGeom>
        </p:spPr>
      </p:pic>
    </p:spTree>
    <p:extLst>
      <p:ext uri="{BB962C8B-B14F-4D97-AF65-F5344CB8AC3E}">
        <p14:creationId xmlns:p14="http://schemas.microsoft.com/office/powerpoint/2010/main" val="7467880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nextCondLst>
                <p:cond evt="onClick" delay="0">
                  <p:tgtEl>
                    <p:spTgt spid="19"/>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5" name="Picture 4" descr="Chart&#10;&#10;Description automatically generated with medium confidence">
            <a:extLst>
              <a:ext uri="{FF2B5EF4-FFF2-40B4-BE49-F238E27FC236}">
                <a16:creationId xmlns:a16="http://schemas.microsoft.com/office/drawing/2014/main" id="{56D736FE-CF7F-3147-BC34-3F07B4CA65AC}"/>
              </a:ext>
            </a:extLst>
          </p:cNvPr>
          <p:cNvPicPr>
            <a:picLocks noChangeAspect="1"/>
          </p:cNvPicPr>
          <p:nvPr/>
        </p:nvPicPr>
        <p:blipFill>
          <a:blip r:embed="rId3"/>
          <a:stretch>
            <a:fillRect/>
          </a:stretch>
        </p:blipFill>
        <p:spPr>
          <a:xfrm>
            <a:off x="263524" y="1076960"/>
            <a:ext cx="5091684" cy="563651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82266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11736887" cy="4783591"/>
          </a:xfrm>
        </p:spPr>
        <p:txBody>
          <a:bodyPr>
            <a:normAutofit/>
          </a:bodyPr>
          <a:lstStyle/>
          <a:p>
            <a:r>
              <a:rPr lang="en-GB" dirty="0"/>
              <a:t>You are going to gather data to create your own line graph. </a:t>
            </a:r>
          </a:p>
          <a:p>
            <a:r>
              <a:rPr lang="en-GB" dirty="0"/>
              <a:t>You will need some room to run on the spot. </a:t>
            </a:r>
          </a:p>
          <a:p>
            <a:r>
              <a:rPr lang="en-GB" b="1" dirty="0"/>
              <a:t>Instructions:</a:t>
            </a:r>
          </a:p>
          <a:p>
            <a:pPr marL="342900" indent="-342900">
              <a:buFont typeface="+mj-lt"/>
              <a:buAutoNum type="arabicParenR"/>
            </a:pPr>
            <a:r>
              <a:rPr lang="en-GB" dirty="0"/>
              <a:t>Take your resting pulse (this will be 0 mins). To do this, find your pulse and count how many beats you feel during 10 seconds. Multiply this by 6 to give you your average beats per minute (bpm).</a:t>
            </a:r>
          </a:p>
          <a:p>
            <a:pPr marL="342900" indent="-342900">
              <a:buFont typeface="+mj-lt"/>
              <a:buAutoNum type="arabicParenR"/>
            </a:pPr>
            <a:r>
              <a:rPr lang="en-GB" dirty="0"/>
              <a:t>Run on the spot for 1 minute.</a:t>
            </a:r>
          </a:p>
          <a:p>
            <a:pPr marL="342900" indent="-342900">
              <a:buFont typeface="+mj-lt"/>
              <a:buAutoNum type="arabicParenR"/>
            </a:pPr>
            <a:r>
              <a:rPr lang="en-GB" dirty="0"/>
              <a:t>Take your pulse. Record your pulse.</a:t>
            </a:r>
          </a:p>
          <a:p>
            <a:pPr marL="342900" indent="-342900">
              <a:buFont typeface="+mj-lt"/>
              <a:buAutoNum type="arabicParenR"/>
            </a:pPr>
            <a:r>
              <a:rPr lang="en-GB" dirty="0"/>
              <a:t>Repeat steps 2 and 3 two more times. </a:t>
            </a:r>
          </a:p>
          <a:p>
            <a:pPr marL="342900" indent="-342900">
              <a:buFont typeface="+mj-lt"/>
              <a:buAutoNum type="arabicParenR"/>
            </a:pPr>
            <a:r>
              <a:rPr lang="en-GB" dirty="0"/>
              <a:t>Rest for 1 minute. Take your pulse. Record your pulse.</a:t>
            </a:r>
          </a:p>
        </p:txBody>
      </p:sp>
      <p:graphicFrame>
        <p:nvGraphicFramePr>
          <p:cNvPr id="7" name="Google Shape;183;p21">
            <a:extLst>
              <a:ext uri="{FF2B5EF4-FFF2-40B4-BE49-F238E27FC236}">
                <a16:creationId xmlns:a16="http://schemas.microsoft.com/office/drawing/2014/main" id="{1AE01D5E-2E7E-614A-ADC8-E056777DB6DA}"/>
              </a:ext>
            </a:extLst>
          </p:cNvPr>
          <p:cNvGraphicFramePr/>
          <p:nvPr>
            <p:extLst>
              <p:ext uri="{D42A27DB-BD31-4B8C-83A1-F6EECF244321}">
                <p14:modId xmlns:p14="http://schemas.microsoft.com/office/powerpoint/2010/main" val="2163767790"/>
              </p:ext>
            </p:extLst>
          </p:nvPr>
        </p:nvGraphicFramePr>
        <p:xfrm>
          <a:off x="6131489" y="3928182"/>
          <a:ext cx="5569750" cy="1409640"/>
        </p:xfrm>
        <a:graphic>
          <a:graphicData uri="http://schemas.openxmlformats.org/drawingml/2006/table">
            <a:tbl>
              <a:tblPr>
                <a:noFill/>
              </a:tblPr>
              <a:tblGrid>
                <a:gridCol w="1365250">
                  <a:extLst>
                    <a:ext uri="{9D8B030D-6E8A-4147-A177-3AD203B41FA5}">
                      <a16:colId xmlns:a16="http://schemas.microsoft.com/office/drawing/2014/main" val="20000"/>
                    </a:ext>
                  </a:extLst>
                </a:gridCol>
                <a:gridCol w="840900">
                  <a:extLst>
                    <a:ext uri="{9D8B030D-6E8A-4147-A177-3AD203B41FA5}">
                      <a16:colId xmlns:a16="http://schemas.microsoft.com/office/drawing/2014/main" val="20001"/>
                    </a:ext>
                  </a:extLst>
                </a:gridCol>
                <a:gridCol w="840900">
                  <a:extLst>
                    <a:ext uri="{9D8B030D-6E8A-4147-A177-3AD203B41FA5}">
                      <a16:colId xmlns:a16="http://schemas.microsoft.com/office/drawing/2014/main" val="20002"/>
                    </a:ext>
                  </a:extLst>
                </a:gridCol>
                <a:gridCol w="840900">
                  <a:extLst>
                    <a:ext uri="{9D8B030D-6E8A-4147-A177-3AD203B41FA5}">
                      <a16:colId xmlns:a16="http://schemas.microsoft.com/office/drawing/2014/main" val="20003"/>
                    </a:ext>
                  </a:extLst>
                </a:gridCol>
                <a:gridCol w="840900">
                  <a:extLst>
                    <a:ext uri="{9D8B030D-6E8A-4147-A177-3AD203B41FA5}">
                      <a16:colId xmlns:a16="http://schemas.microsoft.com/office/drawing/2014/main" val="20004"/>
                    </a:ext>
                  </a:extLst>
                </a:gridCol>
                <a:gridCol w="840900">
                  <a:extLst>
                    <a:ext uri="{9D8B030D-6E8A-4147-A177-3AD203B41FA5}">
                      <a16:colId xmlns:a16="http://schemas.microsoft.com/office/drawing/2014/main" val="20005"/>
                    </a:ext>
                  </a:extLst>
                </a:gridCol>
              </a:tblGrid>
              <a:tr h="678150">
                <a:tc>
                  <a:txBody>
                    <a:bodyPr/>
                    <a:lstStyle/>
                    <a:p>
                      <a:pPr marL="0" lvl="0" indent="0" algn="l" rtl="0">
                        <a:spcBef>
                          <a:spcPts val="0"/>
                        </a:spcBef>
                        <a:spcAft>
                          <a:spcPts val="0"/>
                        </a:spcAft>
                        <a:buNone/>
                      </a:pPr>
                      <a:r>
                        <a:rPr lang="en-GB" sz="1800">
                          <a:solidFill>
                            <a:srgbClr val="222222"/>
                          </a:solidFill>
                          <a:latin typeface="Century Gothic"/>
                          <a:ea typeface="Century Gothic"/>
                          <a:cs typeface="Century Gothic"/>
                          <a:sym typeface="Century Gothic"/>
                        </a:rPr>
                        <a:t>Time (mins)</a:t>
                      </a:r>
                      <a:endParaRPr sz="180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solidFill>
                            <a:srgbClr val="222222"/>
                          </a:solidFill>
                          <a:latin typeface="Century Gothic"/>
                          <a:ea typeface="Century Gothic"/>
                          <a:cs typeface="Century Gothic"/>
                          <a:sym typeface="Century Gothic"/>
                        </a:rPr>
                        <a:t>0</a:t>
                      </a:r>
                      <a:endParaRPr sz="180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solidFill>
                            <a:srgbClr val="222222"/>
                          </a:solidFill>
                          <a:latin typeface="Century Gothic"/>
                          <a:ea typeface="Century Gothic"/>
                          <a:cs typeface="Century Gothic"/>
                          <a:sym typeface="Century Gothic"/>
                        </a:rPr>
                        <a:t>1</a:t>
                      </a:r>
                      <a:endParaRPr sz="180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solidFill>
                            <a:srgbClr val="222222"/>
                          </a:solidFill>
                          <a:latin typeface="Century Gothic"/>
                          <a:ea typeface="Century Gothic"/>
                          <a:cs typeface="Century Gothic"/>
                          <a:sym typeface="Century Gothic"/>
                        </a:rPr>
                        <a:t>2</a:t>
                      </a:r>
                      <a:endParaRPr sz="180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solidFill>
                            <a:srgbClr val="222222"/>
                          </a:solidFill>
                          <a:latin typeface="Century Gothic"/>
                          <a:ea typeface="Century Gothic"/>
                          <a:cs typeface="Century Gothic"/>
                          <a:sym typeface="Century Gothic"/>
                        </a:rPr>
                        <a:t>3 </a:t>
                      </a:r>
                      <a:endParaRPr sz="180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800">
                          <a:solidFill>
                            <a:srgbClr val="222222"/>
                          </a:solidFill>
                          <a:latin typeface="Century Gothic"/>
                          <a:ea typeface="Century Gothic"/>
                          <a:cs typeface="Century Gothic"/>
                          <a:sym typeface="Century Gothic"/>
                        </a:rPr>
                        <a:t>4 </a:t>
                      </a:r>
                      <a:endParaRPr sz="1800">
                        <a:solidFill>
                          <a:srgbClr val="222222"/>
                        </a:solidFill>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r h="678150">
                <a:tc>
                  <a:txBody>
                    <a:bodyPr/>
                    <a:lstStyle/>
                    <a:p>
                      <a:pPr marL="0" lvl="0" indent="0" algn="l" rtl="0">
                        <a:spcBef>
                          <a:spcPts val="0"/>
                        </a:spcBef>
                        <a:spcAft>
                          <a:spcPts val="0"/>
                        </a:spcAft>
                        <a:buNone/>
                      </a:pPr>
                      <a:r>
                        <a:rPr lang="en-GB" sz="1600">
                          <a:solidFill>
                            <a:srgbClr val="222222"/>
                          </a:solidFill>
                          <a:latin typeface="Century Gothic"/>
                          <a:ea typeface="Century Gothic"/>
                          <a:cs typeface="Century Gothic"/>
                          <a:sym typeface="Century Gothic"/>
                        </a:rPr>
                        <a:t>Heart Rate (bpm)</a:t>
                      </a:r>
                      <a:endParaRPr sz="160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endParaRPr sz="160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endParaRPr sz="160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endParaRPr sz="160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endParaRPr sz="1600" dirty="0">
                        <a:solidFill>
                          <a:srgbClr val="222222"/>
                        </a:solidFill>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endParaRPr sz="1600" dirty="0">
                        <a:solidFill>
                          <a:srgbClr val="222222"/>
                        </a:solidFill>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53615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5" name="Picture 4" descr="Chart, line chart&#10;&#10;Description automatically generated">
            <a:extLst>
              <a:ext uri="{FF2B5EF4-FFF2-40B4-BE49-F238E27FC236}">
                <a16:creationId xmlns:a16="http://schemas.microsoft.com/office/drawing/2014/main" id="{3C86EC33-0A03-2D4B-A15D-5E0912F55400}"/>
              </a:ext>
            </a:extLst>
          </p:cNvPr>
          <p:cNvPicPr>
            <a:picLocks noChangeAspect="1"/>
          </p:cNvPicPr>
          <p:nvPr/>
        </p:nvPicPr>
        <p:blipFill>
          <a:blip r:embed="rId3"/>
          <a:stretch>
            <a:fillRect/>
          </a:stretch>
        </p:blipFill>
        <p:spPr>
          <a:xfrm>
            <a:off x="263524" y="1077157"/>
            <a:ext cx="5232400" cy="537464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54029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Let’s Reflect</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9"/>
            <a:ext cx="11736887" cy="4489676"/>
          </a:xfrm>
        </p:spPr>
        <p:txBody>
          <a:bodyPr/>
          <a:lstStyle/>
          <a:p>
            <a:pPr lvl="0"/>
            <a:r>
              <a:rPr lang="en-GB" b="1" dirty="0"/>
              <a:t>True or false?</a:t>
            </a:r>
            <a:endParaRPr lang="en-GB" dirty="0"/>
          </a:p>
          <a:p>
            <a:pPr lvl="0"/>
            <a:r>
              <a:rPr lang="en-GB" dirty="0"/>
              <a:t>A line graph shows changes over time. </a:t>
            </a:r>
          </a:p>
          <a:p>
            <a:pPr lvl="0"/>
            <a:endParaRPr lang="en-GB" dirty="0"/>
          </a:p>
          <a:p>
            <a:pPr lvl="0"/>
            <a:r>
              <a:rPr lang="en-GB" dirty="0"/>
              <a:t>You can join data points in any order.</a:t>
            </a:r>
          </a:p>
          <a:p>
            <a:pPr lvl="0"/>
            <a:endParaRPr lang="en-GB" dirty="0"/>
          </a:p>
          <a:p>
            <a:pPr lvl="0"/>
            <a:r>
              <a:rPr lang="en-GB" dirty="0"/>
              <a:t>A scale always must go up in intervals of 1, 2, or 5.</a:t>
            </a:r>
          </a:p>
        </p:txBody>
      </p:sp>
      <p:sp>
        <p:nvSpPr>
          <p:cNvPr id="5" name="Rounded Rectangle 4">
            <a:extLst>
              <a:ext uri="{FF2B5EF4-FFF2-40B4-BE49-F238E27FC236}">
                <a16:creationId xmlns:a16="http://schemas.microsoft.com/office/drawing/2014/main" id="{BCC3F9C2-59B6-0341-B97C-81C2931D1D10}"/>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sp>
        <p:nvSpPr>
          <p:cNvPr id="7" name="Google Shape;199;p23">
            <a:extLst>
              <a:ext uri="{FF2B5EF4-FFF2-40B4-BE49-F238E27FC236}">
                <a16:creationId xmlns:a16="http://schemas.microsoft.com/office/drawing/2014/main" id="{A512EAAC-9A07-E945-B78C-4C14813AA30A}"/>
              </a:ext>
            </a:extLst>
          </p:cNvPr>
          <p:cNvSpPr txBox="1"/>
          <p:nvPr/>
        </p:nvSpPr>
        <p:spPr>
          <a:xfrm>
            <a:off x="263046" y="2099604"/>
            <a:ext cx="11527800" cy="646014"/>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True. Line graphs show changes over time, such as the change in temperature, height, etc</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8" name="Google Shape;199;p23">
            <a:extLst>
              <a:ext uri="{FF2B5EF4-FFF2-40B4-BE49-F238E27FC236}">
                <a16:creationId xmlns:a16="http://schemas.microsoft.com/office/drawing/2014/main" id="{3B7BFFDC-4966-CC4B-AF8E-D490A88FB28D}"/>
              </a:ext>
            </a:extLst>
          </p:cNvPr>
          <p:cNvSpPr txBox="1"/>
          <p:nvPr/>
        </p:nvSpPr>
        <p:spPr>
          <a:xfrm>
            <a:off x="263046" y="3105993"/>
            <a:ext cx="5869036" cy="646014"/>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False. You need to join data points in order.</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9" name="Google Shape;199;p23">
            <a:extLst>
              <a:ext uri="{FF2B5EF4-FFF2-40B4-BE49-F238E27FC236}">
                <a16:creationId xmlns:a16="http://schemas.microsoft.com/office/drawing/2014/main" id="{B252B898-D13B-F746-87AE-771D25BCEBE4}"/>
              </a:ext>
            </a:extLst>
          </p:cNvPr>
          <p:cNvSpPr txBox="1"/>
          <p:nvPr/>
        </p:nvSpPr>
        <p:spPr>
          <a:xfrm>
            <a:off x="263046" y="4355146"/>
            <a:ext cx="11527800" cy="1028689"/>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False. Scales should reflect the data. Some scales will require intervals of 1, some will require intervals of 100 or 1,000. </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231465872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childTnLst>
                    </p:cTn>
                  </p:par>
                </p:childTnLst>
              </p:cTn>
              <p:nextCondLst>
                <p:cond evt="onClick" delay="0">
                  <p:tgtEl>
                    <p:spTgt spid="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7EEC1-B085-D449-BE76-00E35C90ABF0}"/>
              </a:ext>
            </a:extLst>
          </p:cNvPr>
          <p:cNvSpPr>
            <a:spLocks noGrp="1"/>
          </p:cNvSpPr>
          <p:nvPr>
            <p:ph type="title"/>
          </p:nvPr>
        </p:nvSpPr>
        <p:spPr/>
        <p:txBody>
          <a:bodyPr/>
          <a:lstStyle/>
          <a:p>
            <a:pPr>
              <a:lnSpc>
                <a:spcPct val="150000"/>
              </a:lnSpc>
            </a:pPr>
            <a:r>
              <a:rPr lang="en-GB" sz="2400" dirty="0">
                <a:latin typeface="Century Gothic" panose="020B0502020202020204" pitchFamily="34" charset="0"/>
              </a:rPr>
              <a:t>The following slides are based on:</a:t>
            </a:r>
            <a:br>
              <a:rPr lang="en-GB" sz="2400" dirty="0">
                <a:latin typeface="Century Gothic" panose="020B0502020202020204" pitchFamily="34" charset="0"/>
              </a:rPr>
            </a:br>
            <a:r>
              <a:rPr lang="en-GB" sz="2400" dirty="0">
                <a:latin typeface="Century Gothic" panose="020B0502020202020204" pitchFamily="34" charset="0"/>
              </a:rPr>
              <a:t>Introducing Line Graphs</a:t>
            </a:r>
            <a:endParaRPr lang="en-GB" sz="2400" b="1" dirty="0">
              <a:latin typeface="Century Gothic" panose="020B0502020202020204" pitchFamily="34" charset="0"/>
            </a:endParaRPr>
          </a:p>
        </p:txBody>
      </p:sp>
    </p:spTree>
    <p:extLst>
      <p:ext uri="{BB962C8B-B14F-4D97-AF65-F5344CB8AC3E}">
        <p14:creationId xmlns:p14="http://schemas.microsoft.com/office/powerpoint/2010/main" val="326973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AF755D-9ACF-C143-A323-0FC01C229A6B}"/>
              </a:ext>
            </a:extLst>
          </p:cNvPr>
          <p:cNvSpPr>
            <a:spLocks noGrp="1"/>
          </p:cNvSpPr>
          <p:nvPr>
            <p:ph sz="quarter" idx="11"/>
          </p:nvPr>
        </p:nvSpPr>
        <p:spPr>
          <a:xfrm>
            <a:off x="263046" y="700644"/>
            <a:ext cx="11736887" cy="1258785"/>
          </a:xfrm>
        </p:spPr>
        <p:txBody>
          <a:bodyPr/>
          <a:lstStyle/>
          <a:p>
            <a:r>
              <a:rPr lang="en-GB" dirty="0"/>
              <a:t>A line graph shows changes over time. </a:t>
            </a:r>
          </a:p>
          <a:p>
            <a:r>
              <a:rPr lang="en-GB" b="1" dirty="0"/>
              <a:t>What change over time is this line graph showing?</a:t>
            </a:r>
          </a:p>
        </p:txBody>
      </p:sp>
      <p:sp>
        <p:nvSpPr>
          <p:cNvPr id="6" name="Google Shape;213;p25">
            <a:extLst>
              <a:ext uri="{FF2B5EF4-FFF2-40B4-BE49-F238E27FC236}">
                <a16:creationId xmlns:a16="http://schemas.microsoft.com/office/drawing/2014/main" id="{A6344A94-6EA4-4D49-A2F4-CABDA7ADF0A8}"/>
              </a:ext>
            </a:extLst>
          </p:cNvPr>
          <p:cNvSpPr txBox="1"/>
          <p:nvPr/>
        </p:nvSpPr>
        <p:spPr>
          <a:xfrm>
            <a:off x="263046" y="3331290"/>
            <a:ext cx="4406400" cy="1390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rPr>
              <a:t>This graph is showing someone or something travelling away from home over 2 and a half hours.  </a:t>
            </a:r>
            <a:endParaRPr kumimoji="0" sz="1800" b="0" i="0" u="none" strike="noStrike" kern="0" cap="none" spc="0" normalizeH="0" baseline="0" noProof="0" dirty="0">
              <a:ln>
                <a:noFill/>
              </a:ln>
              <a:solidFill>
                <a:srgbClr val="43A047"/>
              </a:solidFill>
              <a:effectLst/>
              <a:uLnTx/>
              <a:uFillTx/>
              <a:latin typeface="Century Gothic"/>
              <a:ea typeface="Century Gothic"/>
              <a:cs typeface="Century Gothic"/>
              <a:sym typeface="Century Gothic"/>
            </a:endParaRPr>
          </a:p>
        </p:txBody>
      </p:sp>
      <p:sp>
        <p:nvSpPr>
          <p:cNvPr id="8" name="Rounded Rectangle 7">
            <a:extLst>
              <a:ext uri="{FF2B5EF4-FFF2-40B4-BE49-F238E27FC236}">
                <a16:creationId xmlns:a16="http://schemas.microsoft.com/office/drawing/2014/main" id="{A892FA5B-CF43-A546-AC4A-20466F55B364}"/>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pic>
        <p:nvPicPr>
          <p:cNvPr id="9" name="Picture 8" descr="Chart, line chart&#10;&#10;Description automatically generated">
            <a:extLst>
              <a:ext uri="{FF2B5EF4-FFF2-40B4-BE49-F238E27FC236}">
                <a16:creationId xmlns:a16="http://schemas.microsoft.com/office/drawing/2014/main" id="{66A31DE3-149A-3349-9350-8833CA184E91}"/>
              </a:ext>
            </a:extLst>
          </p:cNvPr>
          <p:cNvPicPr>
            <a:picLocks noChangeAspect="1"/>
          </p:cNvPicPr>
          <p:nvPr/>
        </p:nvPicPr>
        <p:blipFill>
          <a:blip r:embed="rId3"/>
          <a:stretch>
            <a:fillRect/>
          </a:stretch>
        </p:blipFill>
        <p:spPr>
          <a:xfrm>
            <a:off x="6634368" y="445655"/>
            <a:ext cx="4944569" cy="5567218"/>
          </a:xfrm>
          <a:prstGeom prst="rect">
            <a:avLst/>
          </a:prstGeom>
        </p:spPr>
      </p:pic>
    </p:spTree>
    <p:extLst>
      <p:ext uri="{BB962C8B-B14F-4D97-AF65-F5344CB8AC3E}">
        <p14:creationId xmlns:p14="http://schemas.microsoft.com/office/powerpoint/2010/main" val="28345515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nextCondLst>
                <p:cond evt="onClick" delay="0">
                  <p:tgtEl>
                    <p:spTgt spid="8"/>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F11363D-EEC3-324E-9926-C8DBA391A9DE}"/>
              </a:ext>
            </a:extLst>
          </p:cNvPr>
          <p:cNvSpPr txBox="1">
            <a:spLocks/>
          </p:cNvSpPr>
          <p:nvPr/>
        </p:nvSpPr>
        <p:spPr>
          <a:xfrm>
            <a:off x="263046" y="700644"/>
            <a:ext cx="11736887" cy="122612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4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2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At 10:30, the person was 115 miles away from home. </a:t>
            </a:r>
          </a:p>
          <a:p>
            <a:r>
              <a:rPr lang="en-GB" b="1"/>
              <a:t>How would you show this on the graph?</a:t>
            </a:r>
            <a:endParaRPr lang="en-GB" b="1" dirty="0"/>
          </a:p>
        </p:txBody>
      </p:sp>
      <p:sp>
        <p:nvSpPr>
          <p:cNvPr id="9" name="Rounded Rectangle 8">
            <a:extLst>
              <a:ext uri="{FF2B5EF4-FFF2-40B4-BE49-F238E27FC236}">
                <a16:creationId xmlns:a16="http://schemas.microsoft.com/office/drawing/2014/main" id="{92BAE37A-19FE-984B-A7FF-76BD5F09F324}"/>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pic>
        <p:nvPicPr>
          <p:cNvPr id="14" name="Picture 13" descr="Chart, line chart&#10;&#10;Description automatically generated">
            <a:extLst>
              <a:ext uri="{FF2B5EF4-FFF2-40B4-BE49-F238E27FC236}">
                <a16:creationId xmlns:a16="http://schemas.microsoft.com/office/drawing/2014/main" id="{D54C8334-3B18-2F46-AE70-3C1C87B5E9E2}"/>
              </a:ext>
            </a:extLst>
          </p:cNvPr>
          <p:cNvPicPr>
            <a:picLocks noChangeAspect="1"/>
          </p:cNvPicPr>
          <p:nvPr/>
        </p:nvPicPr>
        <p:blipFill>
          <a:blip r:embed="rId3"/>
          <a:stretch>
            <a:fillRect/>
          </a:stretch>
        </p:blipFill>
        <p:spPr>
          <a:xfrm>
            <a:off x="6634368" y="445655"/>
            <a:ext cx="4944569" cy="5567218"/>
          </a:xfrm>
          <a:prstGeom prst="rect">
            <a:avLst/>
          </a:prstGeom>
        </p:spPr>
      </p:pic>
      <p:pic>
        <p:nvPicPr>
          <p:cNvPr id="3" name="Picture 2" descr="Shape&#10;&#10;Description automatically generated with medium confidence">
            <a:extLst>
              <a:ext uri="{FF2B5EF4-FFF2-40B4-BE49-F238E27FC236}">
                <a16:creationId xmlns:a16="http://schemas.microsoft.com/office/drawing/2014/main" id="{F8BC0343-396F-804C-BB39-A64ED093576B}"/>
              </a:ext>
            </a:extLst>
          </p:cNvPr>
          <p:cNvPicPr>
            <a:picLocks noChangeAspect="1"/>
          </p:cNvPicPr>
          <p:nvPr/>
        </p:nvPicPr>
        <p:blipFill>
          <a:blip r:embed="rId4"/>
          <a:stretch>
            <a:fillRect/>
          </a:stretch>
        </p:blipFill>
        <p:spPr>
          <a:xfrm>
            <a:off x="10492386" y="1259457"/>
            <a:ext cx="599388" cy="1030198"/>
          </a:xfrm>
          <a:prstGeom prst="rect">
            <a:avLst/>
          </a:prstGeom>
        </p:spPr>
      </p:pic>
    </p:spTree>
    <p:extLst>
      <p:ext uri="{BB962C8B-B14F-4D97-AF65-F5344CB8AC3E}">
        <p14:creationId xmlns:p14="http://schemas.microsoft.com/office/powerpoint/2010/main" val="22791734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nextCondLst>
                <p:cond evt="onClick" delay="0">
                  <p:tgtEl>
                    <p:spTgt spid="9"/>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a:extLst>
              <a:ext uri="{FF2B5EF4-FFF2-40B4-BE49-F238E27FC236}">
                <a16:creationId xmlns:a16="http://schemas.microsoft.com/office/drawing/2014/main" id="{54699864-96C4-3340-8062-98B92FD5CA76}"/>
              </a:ext>
            </a:extLst>
          </p:cNvPr>
          <p:cNvSpPr txBox="1">
            <a:spLocks/>
          </p:cNvSpPr>
          <p:nvPr/>
        </p:nvSpPr>
        <p:spPr>
          <a:xfrm>
            <a:off x="263525" y="676894"/>
            <a:ext cx="11736388" cy="5759531"/>
          </a:xfrm>
          <a:prstGeom prst="rect">
            <a:avLst/>
          </a:prstGeom>
        </p:spPr>
        <p:txBody>
          <a:bodyPr>
            <a:normAutofit/>
          </a:bodyPr>
          <a:lstStyle>
            <a:lvl1pPr marL="0" indent="0" algn="l" defTabSz="914400" rtl="0" eaLnBrk="1" latinLnBrk="0" hangingPunct="1">
              <a:lnSpc>
                <a:spcPct val="115000"/>
              </a:lnSpc>
              <a:spcBef>
                <a:spcPts val="600"/>
              </a:spcBef>
              <a:spcAft>
                <a:spcPts val="0"/>
              </a:spcAft>
              <a:buClr>
                <a:schemeClr val="dk1"/>
              </a:buClr>
              <a:buSzPts val="1800"/>
              <a:buFont typeface="Arial" panose="020B0604020202020204" pitchFamily="34" charset="0"/>
              <a:buNone/>
              <a:defRPr sz="1800" kern="1200">
                <a:solidFill>
                  <a:srgbClr val="222222"/>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0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8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4pPr>
            <a:lvl5pPr marL="1828800" indent="0" algn="l" defTabSz="914400" rtl="0" eaLnBrk="1" latinLnBrk="0" hangingPunct="1">
              <a:lnSpc>
                <a:spcPct val="150000"/>
              </a:lnSpc>
              <a:spcBef>
                <a:spcPts val="500"/>
              </a:spcBef>
              <a:buFont typeface="Arial" panose="020B0604020202020204" pitchFamily="34" charset="0"/>
              <a:buNone/>
              <a:defRPr sz="16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pPr>
            <a:r>
              <a:rPr lang="en-GB" sz="2400" b="1" dirty="0"/>
              <a:t>Summary</a:t>
            </a:r>
          </a:p>
          <a:p>
            <a:pPr>
              <a:lnSpc>
                <a:spcPct val="110000"/>
              </a:lnSpc>
              <a:spcBef>
                <a:spcPts val="0"/>
              </a:spcBef>
            </a:pPr>
            <a:r>
              <a:rPr lang="en-GB" dirty="0"/>
              <a:t>Key Vocabulary and Sentence Stems </a:t>
            </a:r>
          </a:p>
          <a:p>
            <a:pPr>
              <a:lnSpc>
                <a:spcPct val="110000"/>
              </a:lnSpc>
            </a:pPr>
            <a:r>
              <a:rPr lang="en-GB" dirty="0"/>
              <a:t>Diagnostic Question</a:t>
            </a:r>
          </a:p>
          <a:p>
            <a:pPr>
              <a:lnSpc>
                <a:spcPct val="110000"/>
              </a:lnSpc>
            </a:pPr>
            <a:r>
              <a:rPr lang="en-GB" dirty="0"/>
              <a:t>Learning Objective</a:t>
            </a:r>
          </a:p>
          <a:p>
            <a:pPr>
              <a:lnSpc>
                <a:spcPct val="110000"/>
              </a:lnSpc>
            </a:pPr>
            <a:r>
              <a:rPr lang="en-GB" dirty="0"/>
              <a:t>Starter – Interpret bar models</a:t>
            </a:r>
          </a:p>
          <a:p>
            <a:pPr>
              <a:lnSpc>
                <a:spcPct val="110000"/>
              </a:lnSpc>
            </a:pPr>
            <a:r>
              <a:rPr lang="en-GB" dirty="0"/>
              <a:t>Let’s Learn</a:t>
            </a:r>
          </a:p>
          <a:p>
            <a:pPr>
              <a:lnSpc>
                <a:spcPct val="110000"/>
              </a:lnSpc>
            </a:pPr>
            <a:r>
              <a:rPr lang="en-GB" dirty="0"/>
              <a:t>Follow Me – Drawing a line graph from given information</a:t>
            </a:r>
          </a:p>
          <a:p>
            <a:pPr>
              <a:lnSpc>
                <a:spcPct val="110000"/>
              </a:lnSpc>
            </a:pPr>
            <a:r>
              <a:rPr lang="en-GB" dirty="0"/>
              <a:t>Your Turn (1) – Drawing a line graph from given information</a:t>
            </a:r>
          </a:p>
          <a:p>
            <a:pPr>
              <a:lnSpc>
                <a:spcPct val="110000"/>
              </a:lnSpc>
            </a:pPr>
            <a:r>
              <a:rPr lang="en-GB" dirty="0"/>
              <a:t>Follow Me – Spot the mistakes</a:t>
            </a:r>
          </a:p>
          <a:p>
            <a:pPr>
              <a:lnSpc>
                <a:spcPct val="110000"/>
              </a:lnSpc>
            </a:pPr>
            <a:r>
              <a:rPr lang="en-GB" dirty="0"/>
              <a:t>Your Turn (2) – Create an accurate line graph</a:t>
            </a:r>
          </a:p>
          <a:p>
            <a:pPr>
              <a:lnSpc>
                <a:spcPct val="110000"/>
              </a:lnSpc>
            </a:pPr>
            <a:r>
              <a:rPr lang="en-GB" dirty="0"/>
              <a:t>Follow Me – Gathering data</a:t>
            </a:r>
          </a:p>
          <a:p>
            <a:pPr>
              <a:lnSpc>
                <a:spcPct val="110000"/>
              </a:lnSpc>
            </a:pPr>
            <a:r>
              <a:rPr lang="en-GB" dirty="0"/>
              <a:t>Your Turn (3) – Recording data in a line graph</a:t>
            </a:r>
          </a:p>
          <a:p>
            <a:pPr>
              <a:lnSpc>
                <a:spcPct val="110000"/>
              </a:lnSpc>
            </a:pPr>
            <a:r>
              <a:rPr lang="en-GB" dirty="0"/>
              <a:t>Let’s Reflect </a:t>
            </a:r>
          </a:p>
          <a:p>
            <a:pPr>
              <a:lnSpc>
                <a:spcPct val="110000"/>
              </a:lnSpc>
            </a:pPr>
            <a:r>
              <a:rPr lang="en-GB" dirty="0"/>
              <a:t>Support Slides – Based on introducing line graphs</a:t>
            </a:r>
          </a:p>
        </p:txBody>
      </p:sp>
    </p:spTree>
    <p:extLst>
      <p:ext uri="{BB962C8B-B14F-4D97-AF65-F5344CB8AC3E}">
        <p14:creationId xmlns:p14="http://schemas.microsoft.com/office/powerpoint/2010/main" val="3858552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290639-1173-8341-A5A1-6DFD4516CD62}"/>
              </a:ext>
            </a:extLst>
          </p:cNvPr>
          <p:cNvSpPr>
            <a:spLocks noGrp="1"/>
          </p:cNvSpPr>
          <p:nvPr>
            <p:ph sz="quarter" idx="10"/>
          </p:nvPr>
        </p:nvSpPr>
        <p:spPr/>
        <p:txBody>
          <a:bodyPr/>
          <a:lstStyle/>
          <a:p>
            <a:r>
              <a:rPr lang="en-GB" dirty="0"/>
              <a:t>Key Vocabulary</a:t>
            </a:r>
          </a:p>
        </p:txBody>
      </p:sp>
      <p:sp>
        <p:nvSpPr>
          <p:cNvPr id="6" name="Content Placeholder 2">
            <a:extLst>
              <a:ext uri="{FF2B5EF4-FFF2-40B4-BE49-F238E27FC236}">
                <a16:creationId xmlns:a16="http://schemas.microsoft.com/office/drawing/2014/main" id="{01CEA0DE-22D5-164F-A366-A7C30146B046}"/>
              </a:ext>
            </a:extLst>
          </p:cNvPr>
          <p:cNvSpPr txBox="1">
            <a:spLocks/>
          </p:cNvSpPr>
          <p:nvPr/>
        </p:nvSpPr>
        <p:spPr>
          <a:xfrm>
            <a:off x="263524" y="3216993"/>
            <a:ext cx="2717181" cy="424014"/>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1600" b="1" kern="1200">
                <a:solidFill>
                  <a:srgbClr val="0277BD"/>
                </a:solidFill>
                <a:latin typeface="Century Gothic" panose="020B0502020202020204" pitchFamily="34" charset="0"/>
                <a:ea typeface="+mn-ea"/>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000" kern="1200">
                <a:solidFill>
                  <a:srgbClr val="222222"/>
                </a:solidFill>
                <a:latin typeface="Century Gothic" panose="020B0502020202020204" pitchFamily="34" charset="0"/>
                <a:ea typeface="+mn-ea"/>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1800" kern="1200">
                <a:solidFill>
                  <a:srgbClr val="222222"/>
                </a:solidFill>
                <a:latin typeface="Century Gothic" panose="020B0502020202020204" pitchFamily="34" charset="0"/>
                <a:ea typeface="+mn-ea"/>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600" kern="1200">
                <a:solidFill>
                  <a:srgbClr val="222222"/>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Sentence Stems</a:t>
            </a:r>
          </a:p>
        </p:txBody>
      </p:sp>
      <p:sp>
        <p:nvSpPr>
          <p:cNvPr id="7" name="TextBox 6">
            <a:extLst>
              <a:ext uri="{FF2B5EF4-FFF2-40B4-BE49-F238E27FC236}">
                <a16:creationId xmlns:a16="http://schemas.microsoft.com/office/drawing/2014/main" id="{1043ACAB-7DB3-7449-BAF0-D49EBF6D5354}"/>
              </a:ext>
            </a:extLst>
          </p:cNvPr>
          <p:cNvSpPr txBox="1"/>
          <p:nvPr/>
        </p:nvSpPr>
        <p:spPr>
          <a:xfrm>
            <a:off x="263524" y="3641007"/>
            <a:ext cx="11736388" cy="2117118"/>
          </a:xfrm>
          <a:prstGeom prst="rect">
            <a:avLst/>
          </a:prstGeom>
          <a:noFill/>
        </p:spPr>
        <p:txBody>
          <a:bodyPr wrap="square" rtlCol="0">
            <a:spAutoFit/>
          </a:bodyPr>
          <a:lstStyle/>
          <a:p>
            <a:pPr>
              <a:lnSpc>
                <a:spcPct val="150000"/>
              </a:lnSpc>
            </a:pPr>
            <a:r>
              <a:rPr lang="en-GB" dirty="0">
                <a:solidFill>
                  <a:srgbClr val="222222"/>
                </a:solidFill>
                <a:latin typeface="Century Gothic" panose="020B0502020202020204" pitchFamily="34" charset="0"/>
              </a:rPr>
              <a:t>The x-axis shows (information).</a:t>
            </a:r>
          </a:p>
          <a:p>
            <a:pPr>
              <a:lnSpc>
                <a:spcPct val="150000"/>
              </a:lnSpc>
            </a:pPr>
            <a:r>
              <a:rPr lang="en-GB" dirty="0">
                <a:solidFill>
                  <a:srgbClr val="222222"/>
                </a:solidFill>
                <a:latin typeface="Century Gothic" panose="020B0502020202020204" pitchFamily="34" charset="0"/>
              </a:rPr>
              <a:t>The y-axis shows (information).</a:t>
            </a:r>
          </a:p>
          <a:p>
            <a:pPr marL="285750" indent="-285750">
              <a:lnSpc>
                <a:spcPct val="150000"/>
              </a:lnSpc>
              <a:buFont typeface="Arial" panose="020B0604020202020204" pitchFamily="34" charset="0"/>
              <a:buChar char="•"/>
            </a:pPr>
            <a:r>
              <a:rPr lang="en-GB" dirty="0">
                <a:solidFill>
                  <a:srgbClr val="222222"/>
                </a:solidFill>
                <a:latin typeface="Century Gothic" panose="020B0502020202020204" pitchFamily="34" charset="0"/>
              </a:rPr>
              <a:t>The x-axis shows time. The y-axis shows temperature. </a:t>
            </a:r>
          </a:p>
          <a:p>
            <a:pPr>
              <a:lnSpc>
                <a:spcPct val="150000"/>
              </a:lnSpc>
            </a:pPr>
            <a:r>
              <a:rPr lang="en-GB" dirty="0">
                <a:solidFill>
                  <a:srgbClr val="222222"/>
                </a:solidFill>
                <a:latin typeface="Century Gothic" panose="020B0502020202020204" pitchFamily="34" charset="0"/>
              </a:rPr>
              <a:t>The (axis) is increasing in increments of (number).</a:t>
            </a:r>
          </a:p>
          <a:p>
            <a:pPr marL="285750" indent="-285750">
              <a:lnSpc>
                <a:spcPct val="150000"/>
              </a:lnSpc>
              <a:buFont typeface="Arial" panose="020B0604020202020204" pitchFamily="34" charset="0"/>
              <a:buChar char="•"/>
            </a:pPr>
            <a:r>
              <a:rPr lang="en-GB" dirty="0">
                <a:solidFill>
                  <a:srgbClr val="222222"/>
                </a:solidFill>
                <a:latin typeface="Century Gothic" panose="020B0502020202020204" pitchFamily="34" charset="0"/>
              </a:rPr>
              <a:t>The y-axis is increasing in increments of 1</a:t>
            </a:r>
            <a:r>
              <a:rPr lang="en-GB" baseline="30000" dirty="0">
                <a:solidFill>
                  <a:srgbClr val="222222"/>
                </a:solidFill>
                <a:latin typeface="Century Gothic" panose="020B0502020202020204" pitchFamily="34" charset="0"/>
              </a:rPr>
              <a:t>o</a:t>
            </a:r>
            <a:r>
              <a:rPr lang="en-GB" dirty="0">
                <a:solidFill>
                  <a:srgbClr val="222222"/>
                </a:solidFill>
                <a:latin typeface="Century Gothic" panose="020B0502020202020204" pitchFamily="34" charset="0"/>
              </a:rPr>
              <a:t>C.</a:t>
            </a:r>
          </a:p>
        </p:txBody>
      </p:sp>
      <p:graphicFrame>
        <p:nvGraphicFramePr>
          <p:cNvPr id="14" name="Table 5">
            <a:extLst>
              <a:ext uri="{FF2B5EF4-FFF2-40B4-BE49-F238E27FC236}">
                <a16:creationId xmlns:a16="http://schemas.microsoft.com/office/drawing/2014/main" id="{5AE47A2B-E553-6046-BB5F-FC0E04DBC71F}"/>
              </a:ext>
            </a:extLst>
          </p:cNvPr>
          <p:cNvGraphicFramePr>
            <a:graphicFrameLocks noGrp="1"/>
          </p:cNvGraphicFramePr>
          <p:nvPr>
            <p:ph sz="quarter" idx="11"/>
            <p:extLst>
              <p:ext uri="{D42A27DB-BD31-4B8C-83A1-F6EECF244321}">
                <p14:modId xmlns:p14="http://schemas.microsoft.com/office/powerpoint/2010/main" val="1169569535"/>
              </p:ext>
            </p:extLst>
          </p:nvPr>
        </p:nvGraphicFramePr>
        <p:xfrm>
          <a:off x="263524" y="1155866"/>
          <a:ext cx="11736388" cy="1478280"/>
        </p:xfrm>
        <a:graphic>
          <a:graphicData uri="http://schemas.openxmlformats.org/drawingml/2006/table">
            <a:tbl>
              <a:tblPr firstRow="1" bandRow="1">
                <a:tableStyleId>{5C22544A-7EE6-4342-B048-85BDC9FD1C3A}</a:tableStyleId>
              </a:tblPr>
              <a:tblGrid>
                <a:gridCol w="5868194">
                  <a:extLst>
                    <a:ext uri="{9D8B030D-6E8A-4147-A177-3AD203B41FA5}">
                      <a16:colId xmlns:a16="http://schemas.microsoft.com/office/drawing/2014/main" val="1882064463"/>
                    </a:ext>
                  </a:extLst>
                </a:gridCol>
                <a:gridCol w="5868194">
                  <a:extLst>
                    <a:ext uri="{9D8B030D-6E8A-4147-A177-3AD203B41FA5}">
                      <a16:colId xmlns:a16="http://schemas.microsoft.com/office/drawing/2014/main" val="1322308403"/>
                    </a:ext>
                  </a:extLst>
                </a:gridCol>
              </a:tblGrid>
              <a:tr h="0">
                <a:tc>
                  <a:txBody>
                    <a:bodyPr/>
                    <a:lstStyle/>
                    <a:p>
                      <a:r>
                        <a:rPr lang="en-GB" b="0" dirty="0">
                          <a:solidFill>
                            <a:srgbClr val="222222"/>
                          </a:solidFill>
                          <a:latin typeface="Century Gothic" panose="020B0502020202020204" pitchFamily="34" charset="0"/>
                        </a:rPr>
                        <a:t>graph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a:solidFill>
                            <a:srgbClr val="222222"/>
                          </a:solidFill>
                          <a:latin typeface="Century Gothic" panose="020B0502020202020204" pitchFamily="34" charset="0"/>
                        </a:rPr>
                        <a:t>line graph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3743152"/>
                  </a:ext>
                </a:extLst>
              </a:tr>
              <a:tr h="370840">
                <a:tc>
                  <a:txBody>
                    <a:bodyPr/>
                    <a:lstStyle/>
                    <a:p>
                      <a:r>
                        <a:rPr lang="en-GB" dirty="0">
                          <a:solidFill>
                            <a:srgbClr val="222222"/>
                          </a:solidFill>
                          <a:latin typeface="Century Gothic" panose="020B0502020202020204" pitchFamily="34" charset="0"/>
                        </a:rPr>
                        <a:t>axis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222222"/>
                          </a:solidFill>
                          <a:latin typeface="Century Gothic" panose="020B0502020202020204" pitchFamily="34" charset="0"/>
                        </a:rPr>
                        <a:t>title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448505"/>
                  </a:ext>
                </a:extLst>
              </a:tr>
              <a:tr h="370840">
                <a:tc>
                  <a:txBody>
                    <a:bodyPr/>
                    <a:lstStyle/>
                    <a:p>
                      <a:r>
                        <a:rPr lang="en-GB" dirty="0">
                          <a:solidFill>
                            <a:srgbClr val="222222"/>
                          </a:solidFill>
                          <a:latin typeface="Century Gothic" panose="020B0502020202020204" pitchFamily="34" charset="0"/>
                        </a:rPr>
                        <a:t>labels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222222"/>
                          </a:solidFill>
                          <a:latin typeface="Century Gothic" panose="020B0502020202020204" pitchFamily="34" charset="0"/>
                        </a:rPr>
                        <a:t>scale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5229737"/>
                  </a:ext>
                </a:extLst>
              </a:tr>
              <a:tr h="370840">
                <a:tc>
                  <a:txBody>
                    <a:bodyPr/>
                    <a:lstStyle/>
                    <a:p>
                      <a:r>
                        <a:rPr lang="en-GB" dirty="0">
                          <a:solidFill>
                            <a:srgbClr val="222222"/>
                          </a:solidFill>
                          <a:latin typeface="Century Gothic" panose="020B0502020202020204" pitchFamily="34" charset="0"/>
                        </a:rPr>
                        <a:t>increments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22222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0149723"/>
                  </a:ext>
                </a:extLst>
              </a:tr>
            </a:tbl>
          </a:graphicData>
        </a:graphic>
      </p:graphicFrame>
    </p:spTree>
    <p:extLst>
      <p:ext uri="{BB962C8B-B14F-4D97-AF65-F5344CB8AC3E}">
        <p14:creationId xmlns:p14="http://schemas.microsoft.com/office/powerpoint/2010/main" val="26976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D03B70-CC75-0944-B456-4C2C1EAD7A9E}"/>
              </a:ext>
            </a:extLst>
          </p:cNvPr>
          <p:cNvSpPr>
            <a:spLocks noGrp="1"/>
          </p:cNvSpPr>
          <p:nvPr>
            <p:ph sz="quarter" idx="11"/>
          </p:nvPr>
        </p:nvSpPr>
        <p:spPr>
          <a:xfrm>
            <a:off x="263047" y="1293813"/>
            <a:ext cx="5738495" cy="1722519"/>
          </a:xfrm>
        </p:spPr>
        <p:txBody>
          <a:bodyPr/>
          <a:lstStyle/>
          <a:p>
            <a:r>
              <a:rPr lang="en-GB" b="1" dirty="0"/>
              <a:t>What would be an appropriate scale to use if I was representing this information on a line graph.</a:t>
            </a:r>
          </a:p>
        </p:txBody>
      </p:sp>
      <p:sp>
        <p:nvSpPr>
          <p:cNvPr id="4" name="Content Placeholder 3">
            <a:extLst>
              <a:ext uri="{FF2B5EF4-FFF2-40B4-BE49-F238E27FC236}">
                <a16:creationId xmlns:a16="http://schemas.microsoft.com/office/drawing/2014/main" id="{2CE12647-E6A1-D943-961A-B5276A3E25A9}"/>
              </a:ext>
            </a:extLst>
          </p:cNvPr>
          <p:cNvSpPr>
            <a:spLocks noGrp="1"/>
          </p:cNvSpPr>
          <p:nvPr>
            <p:ph sz="quarter" idx="12"/>
          </p:nvPr>
        </p:nvSpPr>
        <p:spPr/>
        <p:txBody>
          <a:bodyPr>
            <a:normAutofit lnSpcReduction="10000"/>
          </a:bodyPr>
          <a:lstStyle/>
          <a:p>
            <a:r>
              <a:rPr lang="en-GB" sz="1800" dirty="0"/>
              <a:t>Scale increasing in increments of 10</a:t>
            </a:r>
          </a:p>
        </p:txBody>
      </p:sp>
      <p:sp>
        <p:nvSpPr>
          <p:cNvPr id="5" name="Content Placeholder 4">
            <a:extLst>
              <a:ext uri="{FF2B5EF4-FFF2-40B4-BE49-F238E27FC236}">
                <a16:creationId xmlns:a16="http://schemas.microsoft.com/office/drawing/2014/main" id="{812F4617-8C5F-2741-B7B9-E074AD33A100}"/>
              </a:ext>
            </a:extLst>
          </p:cNvPr>
          <p:cNvSpPr>
            <a:spLocks noGrp="1"/>
          </p:cNvSpPr>
          <p:nvPr>
            <p:ph sz="quarter" idx="13"/>
          </p:nvPr>
        </p:nvSpPr>
        <p:spPr/>
        <p:txBody>
          <a:bodyPr>
            <a:normAutofit lnSpcReduction="10000"/>
          </a:bodyPr>
          <a:lstStyle/>
          <a:p>
            <a:r>
              <a:rPr lang="en-GB" sz="1800" dirty="0"/>
              <a:t>Scale increasing in increments of 100</a:t>
            </a:r>
          </a:p>
        </p:txBody>
      </p:sp>
      <p:sp>
        <p:nvSpPr>
          <p:cNvPr id="6" name="Content Placeholder 5">
            <a:extLst>
              <a:ext uri="{FF2B5EF4-FFF2-40B4-BE49-F238E27FC236}">
                <a16:creationId xmlns:a16="http://schemas.microsoft.com/office/drawing/2014/main" id="{43CAB18F-3C6C-7341-8583-31D7CE46B53C}"/>
              </a:ext>
            </a:extLst>
          </p:cNvPr>
          <p:cNvSpPr>
            <a:spLocks noGrp="1"/>
          </p:cNvSpPr>
          <p:nvPr>
            <p:ph sz="quarter" idx="14"/>
          </p:nvPr>
        </p:nvSpPr>
        <p:spPr/>
        <p:txBody>
          <a:bodyPr>
            <a:normAutofit lnSpcReduction="10000"/>
          </a:bodyPr>
          <a:lstStyle/>
          <a:p>
            <a:r>
              <a:rPr lang="en-GB" sz="1800" dirty="0"/>
              <a:t>Scale increasing in increments of 1</a:t>
            </a:r>
          </a:p>
        </p:txBody>
      </p:sp>
      <p:sp>
        <p:nvSpPr>
          <p:cNvPr id="7" name="Content Placeholder 6">
            <a:extLst>
              <a:ext uri="{FF2B5EF4-FFF2-40B4-BE49-F238E27FC236}">
                <a16:creationId xmlns:a16="http://schemas.microsoft.com/office/drawing/2014/main" id="{8CA56D4D-EA3D-3048-80C0-17BA4ADC8E28}"/>
              </a:ext>
            </a:extLst>
          </p:cNvPr>
          <p:cNvSpPr>
            <a:spLocks noGrp="1"/>
          </p:cNvSpPr>
          <p:nvPr>
            <p:ph sz="quarter" idx="15"/>
          </p:nvPr>
        </p:nvSpPr>
        <p:spPr/>
        <p:txBody>
          <a:bodyPr>
            <a:normAutofit lnSpcReduction="10000"/>
          </a:bodyPr>
          <a:lstStyle/>
          <a:p>
            <a:r>
              <a:rPr lang="en-GB" sz="1800" dirty="0"/>
              <a:t>Scale increasing in increments of 2</a:t>
            </a:r>
          </a:p>
        </p:txBody>
      </p:sp>
      <p:graphicFrame>
        <p:nvGraphicFramePr>
          <p:cNvPr id="8" name="Google Shape;80;p13">
            <a:extLst>
              <a:ext uri="{FF2B5EF4-FFF2-40B4-BE49-F238E27FC236}">
                <a16:creationId xmlns:a16="http://schemas.microsoft.com/office/drawing/2014/main" id="{766CBB00-CABD-C749-B60B-CA441C2EDC64}"/>
              </a:ext>
            </a:extLst>
          </p:cNvPr>
          <p:cNvGraphicFramePr/>
          <p:nvPr>
            <p:extLst>
              <p:ext uri="{D42A27DB-BD31-4B8C-83A1-F6EECF244321}">
                <p14:modId xmlns:p14="http://schemas.microsoft.com/office/powerpoint/2010/main" val="235755812"/>
              </p:ext>
            </p:extLst>
          </p:nvPr>
        </p:nvGraphicFramePr>
        <p:xfrm>
          <a:off x="6001542" y="1180005"/>
          <a:ext cx="6025175" cy="1111865"/>
        </p:xfrm>
        <a:graphic>
          <a:graphicData uri="http://schemas.openxmlformats.org/drawingml/2006/table">
            <a:tbl>
              <a:tblPr>
                <a:noFill/>
              </a:tblPr>
              <a:tblGrid>
                <a:gridCol w="2645225">
                  <a:extLst>
                    <a:ext uri="{9D8B030D-6E8A-4147-A177-3AD203B41FA5}">
                      <a16:colId xmlns:a16="http://schemas.microsoft.com/office/drawing/2014/main" val="20000"/>
                    </a:ext>
                  </a:extLst>
                </a:gridCol>
                <a:gridCol w="563325">
                  <a:extLst>
                    <a:ext uri="{9D8B030D-6E8A-4147-A177-3AD203B41FA5}">
                      <a16:colId xmlns:a16="http://schemas.microsoft.com/office/drawing/2014/main" val="20001"/>
                    </a:ext>
                  </a:extLst>
                </a:gridCol>
                <a:gridCol w="563325">
                  <a:extLst>
                    <a:ext uri="{9D8B030D-6E8A-4147-A177-3AD203B41FA5}">
                      <a16:colId xmlns:a16="http://schemas.microsoft.com/office/drawing/2014/main" val="20002"/>
                    </a:ext>
                  </a:extLst>
                </a:gridCol>
                <a:gridCol w="563325">
                  <a:extLst>
                    <a:ext uri="{9D8B030D-6E8A-4147-A177-3AD203B41FA5}">
                      <a16:colId xmlns:a16="http://schemas.microsoft.com/office/drawing/2014/main" val="20003"/>
                    </a:ext>
                  </a:extLst>
                </a:gridCol>
                <a:gridCol w="563325">
                  <a:extLst>
                    <a:ext uri="{9D8B030D-6E8A-4147-A177-3AD203B41FA5}">
                      <a16:colId xmlns:a16="http://schemas.microsoft.com/office/drawing/2014/main" val="20004"/>
                    </a:ext>
                  </a:extLst>
                </a:gridCol>
                <a:gridCol w="563325">
                  <a:extLst>
                    <a:ext uri="{9D8B030D-6E8A-4147-A177-3AD203B41FA5}">
                      <a16:colId xmlns:a16="http://schemas.microsoft.com/office/drawing/2014/main" val="20005"/>
                    </a:ext>
                  </a:extLst>
                </a:gridCol>
                <a:gridCol w="563325">
                  <a:extLst>
                    <a:ext uri="{9D8B030D-6E8A-4147-A177-3AD203B41FA5}">
                      <a16:colId xmlns:a16="http://schemas.microsoft.com/office/drawing/2014/main" val="20006"/>
                    </a:ext>
                  </a:extLst>
                </a:gridCol>
              </a:tblGrid>
              <a:tr h="290225">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Time (mins)</a:t>
                      </a:r>
                      <a:endParaRPr sz="16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0</a:t>
                      </a:r>
                      <a:endParaRPr sz="1600" b="1">
                        <a:latin typeface="Century Gothic"/>
                        <a:ea typeface="Century Gothic"/>
                        <a:cs typeface="Century Gothic"/>
                        <a:sym typeface="Century Gothic"/>
                      </a:endParaRPr>
                    </a:p>
                  </a:txBody>
                  <a:tcPr marL="91425" marR="91425" marT="91425" marB="91425" anchor="ctr">
                    <a:lnT w="12700" cap="flat" cmpd="sng" algn="ctr">
                      <a:solidFill>
                        <a:schemeClr val="tx1"/>
                      </a:solidFill>
                      <a:prstDash val="solid"/>
                      <a:round/>
                      <a:headEnd type="none" w="med" len="med"/>
                      <a:tailEnd type="none" w="med" len="med"/>
                    </a:lnT>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5</a:t>
                      </a:r>
                      <a:endParaRPr sz="1600" b="1">
                        <a:latin typeface="Century Gothic"/>
                        <a:ea typeface="Century Gothic"/>
                        <a:cs typeface="Century Gothic"/>
                        <a:sym typeface="Century Gothic"/>
                      </a:endParaRPr>
                    </a:p>
                  </a:txBody>
                  <a:tcPr marL="91425" marR="91425" marT="91425" marB="91425" anchor="ctr">
                    <a:lnT w="12700" cap="flat" cmpd="sng" algn="ctr">
                      <a:solidFill>
                        <a:schemeClr val="tx1"/>
                      </a:solidFill>
                      <a:prstDash val="solid"/>
                      <a:round/>
                      <a:headEnd type="none" w="med" len="med"/>
                      <a:tailEnd type="none" w="med" len="med"/>
                    </a:lnT>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10</a:t>
                      </a:r>
                      <a:endParaRPr sz="1600" b="1">
                        <a:latin typeface="Century Gothic"/>
                        <a:ea typeface="Century Gothic"/>
                        <a:cs typeface="Century Gothic"/>
                        <a:sym typeface="Century Gothic"/>
                      </a:endParaRPr>
                    </a:p>
                  </a:txBody>
                  <a:tcPr marL="91425" marR="91425" marT="91425" marB="91425" anchor="ctr">
                    <a:lnT w="12700" cap="flat" cmpd="sng" algn="ctr">
                      <a:solidFill>
                        <a:schemeClr val="tx1"/>
                      </a:solidFill>
                      <a:prstDash val="solid"/>
                      <a:round/>
                      <a:headEnd type="none" w="med" len="med"/>
                      <a:tailEnd type="none" w="med" len="med"/>
                    </a:lnT>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15</a:t>
                      </a:r>
                      <a:endParaRPr sz="1600" b="1">
                        <a:latin typeface="Century Gothic"/>
                        <a:ea typeface="Century Gothic"/>
                        <a:cs typeface="Century Gothic"/>
                        <a:sym typeface="Century Gothic"/>
                      </a:endParaRPr>
                    </a:p>
                  </a:txBody>
                  <a:tcPr marL="91425" marR="91425" marT="91425" marB="91425" anchor="ctr">
                    <a:lnT w="12700" cap="flat" cmpd="sng" algn="ctr">
                      <a:solidFill>
                        <a:schemeClr val="tx1"/>
                      </a:solidFill>
                      <a:prstDash val="solid"/>
                      <a:round/>
                      <a:headEnd type="none" w="med" len="med"/>
                      <a:tailEnd type="none" w="med" len="med"/>
                    </a:lnT>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20</a:t>
                      </a:r>
                      <a:endParaRPr sz="1600" b="1">
                        <a:latin typeface="Century Gothic"/>
                        <a:ea typeface="Century Gothic"/>
                        <a:cs typeface="Century Gothic"/>
                        <a:sym typeface="Century Gothic"/>
                      </a:endParaRPr>
                    </a:p>
                  </a:txBody>
                  <a:tcPr marL="91425" marR="91425" marT="91425" marB="91425" anchor="ctr">
                    <a:lnT w="12700" cap="flat" cmpd="sng" algn="ctr">
                      <a:solidFill>
                        <a:schemeClr val="tx1"/>
                      </a:solidFill>
                      <a:prstDash val="solid"/>
                      <a:round/>
                      <a:headEnd type="none" w="med" len="med"/>
                      <a:tailEnd type="none" w="med" len="med"/>
                    </a:lnT>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25</a:t>
                      </a:r>
                      <a:endParaRPr sz="1600" b="1">
                        <a:latin typeface="Century Gothic"/>
                        <a:ea typeface="Century Gothic"/>
                        <a:cs typeface="Century Gothic"/>
                        <a:sym typeface="Century Gothic"/>
                      </a:endParaRPr>
                    </a:p>
                  </a:txBody>
                  <a:tcPr marL="91425" marR="91425" marT="91425" marB="91425"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685175">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Temperature (</a:t>
                      </a:r>
                      <a:r>
                        <a:rPr lang="en-GB" sz="1600" baseline="30000">
                          <a:latin typeface="Century Gothic"/>
                          <a:ea typeface="Century Gothic"/>
                          <a:cs typeface="Century Gothic"/>
                          <a:sym typeface="Century Gothic"/>
                        </a:rPr>
                        <a:t>o</a:t>
                      </a:r>
                      <a:r>
                        <a:rPr lang="en-GB" sz="1600">
                          <a:latin typeface="Century Gothic"/>
                          <a:ea typeface="Century Gothic"/>
                          <a:cs typeface="Century Gothic"/>
                          <a:sym typeface="Century Gothic"/>
                        </a:rPr>
                        <a:t>C)</a:t>
                      </a:r>
                      <a:endParaRPr sz="16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100</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97</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83</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61</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57</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dirty="0">
                          <a:latin typeface="Century Gothic"/>
                          <a:ea typeface="Century Gothic"/>
                          <a:cs typeface="Century Gothic"/>
                          <a:sym typeface="Century Gothic"/>
                        </a:rPr>
                        <a:t>50</a:t>
                      </a:r>
                      <a:endParaRPr sz="1600" dirty="0">
                        <a:latin typeface="Century Gothic"/>
                        <a:ea typeface="Century Gothic"/>
                        <a:cs typeface="Century Gothic"/>
                        <a:sym typeface="Century Gothic"/>
                      </a:endParaRPr>
                    </a:p>
                  </a:txBody>
                  <a:tcPr marL="91425" marR="91425" marT="91425" marB="91425"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253051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D95D9-F427-CA44-8BD2-7441CD1C791F}"/>
              </a:ext>
            </a:extLst>
          </p:cNvPr>
          <p:cNvSpPr>
            <a:spLocks noGrp="1"/>
          </p:cNvSpPr>
          <p:nvPr>
            <p:ph type="title"/>
          </p:nvPr>
        </p:nvSpPr>
        <p:spPr/>
        <p:txBody>
          <a:bodyPr/>
          <a:lstStyle/>
          <a:p>
            <a:r>
              <a:rPr lang="en-GB" sz="2800" dirty="0"/>
              <a:t>To draw line graphs</a:t>
            </a:r>
            <a:endParaRPr lang="en-GB" dirty="0">
              <a:latin typeface="Century Gothic" panose="020B0502020202020204" pitchFamily="34" charset="0"/>
            </a:endParaRPr>
          </a:p>
        </p:txBody>
      </p:sp>
    </p:spTree>
    <p:extLst>
      <p:ext uri="{BB962C8B-B14F-4D97-AF65-F5344CB8AC3E}">
        <p14:creationId xmlns:p14="http://schemas.microsoft.com/office/powerpoint/2010/main" val="3292392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Starter</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11736887" cy="624753"/>
          </a:xfrm>
        </p:spPr>
        <p:txBody>
          <a:bodyPr/>
          <a:lstStyle/>
          <a:p>
            <a:r>
              <a:rPr lang="en-GB" b="1" dirty="0"/>
              <a:t>What does this bar model show? </a:t>
            </a:r>
          </a:p>
        </p:txBody>
      </p:sp>
      <p:pic>
        <p:nvPicPr>
          <p:cNvPr id="7" name="Picture 6" descr="Chart, bar chart, histogram&#10;&#10;Description automatically generated">
            <a:extLst>
              <a:ext uri="{FF2B5EF4-FFF2-40B4-BE49-F238E27FC236}">
                <a16:creationId xmlns:a16="http://schemas.microsoft.com/office/drawing/2014/main" id="{B89AFFD0-D58D-1E40-B7CC-F44DBD6B248C}"/>
              </a:ext>
            </a:extLst>
          </p:cNvPr>
          <p:cNvPicPr>
            <a:picLocks noChangeAspect="1"/>
          </p:cNvPicPr>
          <p:nvPr/>
        </p:nvPicPr>
        <p:blipFill>
          <a:blip r:embed="rId3"/>
          <a:stretch>
            <a:fillRect/>
          </a:stretch>
        </p:blipFill>
        <p:spPr>
          <a:xfrm>
            <a:off x="2332095" y="1801091"/>
            <a:ext cx="7527809" cy="4821382"/>
          </a:xfrm>
          <a:prstGeom prst="rect">
            <a:avLst/>
          </a:prstGeom>
        </p:spPr>
      </p:pic>
    </p:spTree>
    <p:extLst>
      <p:ext uri="{BB962C8B-B14F-4D97-AF65-F5344CB8AC3E}">
        <p14:creationId xmlns:p14="http://schemas.microsoft.com/office/powerpoint/2010/main" val="1957542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Let’s Learn</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11736887" cy="680171"/>
          </a:xfrm>
        </p:spPr>
        <p:txBody>
          <a:bodyPr/>
          <a:lstStyle/>
          <a:p>
            <a:r>
              <a:rPr lang="en-GB" b="1" dirty="0"/>
              <a:t>What information do you need to include on a line graph?</a:t>
            </a:r>
            <a:endParaRPr lang="en-GB" dirty="0"/>
          </a:p>
        </p:txBody>
      </p:sp>
      <p:sp>
        <p:nvSpPr>
          <p:cNvPr id="5" name="Rounded Rectangle 4">
            <a:extLst>
              <a:ext uri="{FF2B5EF4-FFF2-40B4-BE49-F238E27FC236}">
                <a16:creationId xmlns:a16="http://schemas.microsoft.com/office/drawing/2014/main" id="{5E902545-A4F9-4243-82CE-D711B0F38654}"/>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pic>
        <p:nvPicPr>
          <p:cNvPr id="7" name="Google Shape;104;p16">
            <a:extLst>
              <a:ext uri="{FF2B5EF4-FFF2-40B4-BE49-F238E27FC236}">
                <a16:creationId xmlns:a16="http://schemas.microsoft.com/office/drawing/2014/main" id="{8AE9AEFD-FAFF-6046-816E-BA28D5669626}"/>
              </a:ext>
            </a:extLst>
          </p:cNvPr>
          <p:cNvPicPr preferRelativeResize="0"/>
          <p:nvPr/>
        </p:nvPicPr>
        <p:blipFill rotWithShape="1">
          <a:blip r:embed="rId3">
            <a:alphaModFix/>
          </a:blip>
          <a:srcRect l="10889" b="11150"/>
          <a:stretch/>
        </p:blipFill>
        <p:spPr>
          <a:xfrm>
            <a:off x="7977550" y="879050"/>
            <a:ext cx="3902451" cy="4214025"/>
          </a:xfrm>
          <a:prstGeom prst="rect">
            <a:avLst/>
          </a:prstGeom>
          <a:noFill/>
          <a:ln>
            <a:noFill/>
          </a:ln>
        </p:spPr>
      </p:pic>
      <p:sp>
        <p:nvSpPr>
          <p:cNvPr id="8" name="Google Shape;106;p16">
            <a:extLst>
              <a:ext uri="{FF2B5EF4-FFF2-40B4-BE49-F238E27FC236}">
                <a16:creationId xmlns:a16="http://schemas.microsoft.com/office/drawing/2014/main" id="{DC900D7E-4181-9F4F-AD74-37C1281F7719}"/>
              </a:ext>
            </a:extLst>
          </p:cNvPr>
          <p:cNvSpPr txBox="1"/>
          <p:nvPr/>
        </p:nvSpPr>
        <p:spPr>
          <a:xfrm>
            <a:off x="360000" y="1942850"/>
            <a:ext cx="6853200" cy="21231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Line graph title</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Axis with an appropriate scale on the y-axis and appropriate information on the x-axis</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Axis labels</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GB"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rPr>
              <a:t>Data marked on the line graph and joined with lines.</a:t>
            </a:r>
            <a:endParaRPr kumimoji="0" sz="1800" b="0" i="0" u="none" strike="noStrike" kern="0" cap="none" spc="0" normalizeH="0" baseline="0" noProof="0">
              <a:ln>
                <a:noFill/>
              </a:ln>
              <a:solidFill>
                <a:srgbClr val="43A047"/>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406596400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Chart&#10;&#10;Description automatically generated with medium confidence">
            <a:extLst>
              <a:ext uri="{FF2B5EF4-FFF2-40B4-BE49-F238E27FC236}">
                <a16:creationId xmlns:a16="http://schemas.microsoft.com/office/drawing/2014/main" id="{E018F9AE-2523-5345-8F58-ED2ECCFF8650}"/>
              </a:ext>
            </a:extLst>
          </p:cNvPr>
          <p:cNvPicPr>
            <a:picLocks noChangeAspect="1"/>
          </p:cNvPicPr>
          <p:nvPr/>
        </p:nvPicPr>
        <p:blipFill>
          <a:blip r:embed="rId3"/>
          <a:stretch>
            <a:fillRect/>
          </a:stretch>
        </p:blipFill>
        <p:spPr>
          <a:xfrm>
            <a:off x="6031990" y="806745"/>
            <a:ext cx="6157061" cy="4735073"/>
          </a:xfrm>
          <a:prstGeom prst="rect">
            <a:avLst/>
          </a:prstGeom>
        </p:spPr>
      </p:pic>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Follow Me</a:t>
            </a:r>
          </a:p>
        </p:txBody>
      </p:sp>
      <p:sp>
        <p:nvSpPr>
          <p:cNvPr id="3" name="Content Placeholder 2">
            <a:extLst>
              <a:ext uri="{FF2B5EF4-FFF2-40B4-BE49-F238E27FC236}">
                <a16:creationId xmlns:a16="http://schemas.microsoft.com/office/drawing/2014/main" id="{39AE2F5F-7234-D84E-9806-68FC1209B06F}"/>
              </a:ext>
            </a:extLst>
          </p:cNvPr>
          <p:cNvSpPr>
            <a:spLocks noGrp="1"/>
          </p:cNvSpPr>
          <p:nvPr>
            <p:ph sz="quarter" idx="11"/>
          </p:nvPr>
        </p:nvSpPr>
        <p:spPr>
          <a:xfrm>
            <a:off x="263046" y="1176338"/>
            <a:ext cx="11736887" cy="592625"/>
          </a:xfrm>
        </p:spPr>
        <p:txBody>
          <a:bodyPr/>
          <a:lstStyle/>
          <a:p>
            <a:r>
              <a:rPr lang="en-GB" b="1" dirty="0"/>
              <a:t>Show the data on the line graph.</a:t>
            </a:r>
          </a:p>
        </p:txBody>
      </p:sp>
      <p:graphicFrame>
        <p:nvGraphicFramePr>
          <p:cNvPr id="8" name="Google Shape;116;p17">
            <a:extLst>
              <a:ext uri="{FF2B5EF4-FFF2-40B4-BE49-F238E27FC236}">
                <a16:creationId xmlns:a16="http://schemas.microsoft.com/office/drawing/2014/main" id="{0C31A0E0-9CEF-5E49-8360-84D9C49C73F1}"/>
              </a:ext>
            </a:extLst>
          </p:cNvPr>
          <p:cNvGraphicFramePr/>
          <p:nvPr>
            <p:extLst>
              <p:ext uri="{D42A27DB-BD31-4B8C-83A1-F6EECF244321}">
                <p14:modId xmlns:p14="http://schemas.microsoft.com/office/powerpoint/2010/main" val="231663469"/>
              </p:ext>
            </p:extLst>
          </p:nvPr>
        </p:nvGraphicFramePr>
        <p:xfrm>
          <a:off x="265131" y="1910463"/>
          <a:ext cx="5725300" cy="2224925"/>
        </p:xfrm>
        <a:graphic>
          <a:graphicData uri="http://schemas.openxmlformats.org/drawingml/2006/table">
            <a:tbl>
              <a:tblPr>
                <a:noFill/>
              </a:tblPr>
              <a:tblGrid>
                <a:gridCol w="817900">
                  <a:extLst>
                    <a:ext uri="{9D8B030D-6E8A-4147-A177-3AD203B41FA5}">
                      <a16:colId xmlns:a16="http://schemas.microsoft.com/office/drawing/2014/main" val="20000"/>
                    </a:ext>
                  </a:extLst>
                </a:gridCol>
                <a:gridCol w="817900">
                  <a:extLst>
                    <a:ext uri="{9D8B030D-6E8A-4147-A177-3AD203B41FA5}">
                      <a16:colId xmlns:a16="http://schemas.microsoft.com/office/drawing/2014/main" val="20001"/>
                    </a:ext>
                  </a:extLst>
                </a:gridCol>
                <a:gridCol w="817900">
                  <a:extLst>
                    <a:ext uri="{9D8B030D-6E8A-4147-A177-3AD203B41FA5}">
                      <a16:colId xmlns:a16="http://schemas.microsoft.com/office/drawing/2014/main" val="20002"/>
                    </a:ext>
                  </a:extLst>
                </a:gridCol>
                <a:gridCol w="817900">
                  <a:extLst>
                    <a:ext uri="{9D8B030D-6E8A-4147-A177-3AD203B41FA5}">
                      <a16:colId xmlns:a16="http://schemas.microsoft.com/office/drawing/2014/main" val="20003"/>
                    </a:ext>
                  </a:extLst>
                </a:gridCol>
                <a:gridCol w="817900">
                  <a:extLst>
                    <a:ext uri="{9D8B030D-6E8A-4147-A177-3AD203B41FA5}">
                      <a16:colId xmlns:a16="http://schemas.microsoft.com/office/drawing/2014/main" val="20004"/>
                    </a:ext>
                  </a:extLst>
                </a:gridCol>
                <a:gridCol w="817900">
                  <a:extLst>
                    <a:ext uri="{9D8B030D-6E8A-4147-A177-3AD203B41FA5}">
                      <a16:colId xmlns:a16="http://schemas.microsoft.com/office/drawing/2014/main" val="20005"/>
                    </a:ext>
                  </a:extLst>
                </a:gridCol>
                <a:gridCol w="817900">
                  <a:extLst>
                    <a:ext uri="{9D8B030D-6E8A-4147-A177-3AD203B41FA5}">
                      <a16:colId xmlns:a16="http://schemas.microsoft.com/office/drawing/2014/main" val="20006"/>
                    </a:ext>
                  </a:extLst>
                </a:gridCol>
              </a:tblGrid>
              <a:tr h="381000">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Month</a:t>
                      </a:r>
                      <a:endParaRPr sz="16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Jan</a:t>
                      </a:r>
                      <a:endParaRPr sz="16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Feb</a:t>
                      </a:r>
                      <a:endParaRPr sz="16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Mar</a:t>
                      </a:r>
                      <a:endParaRPr sz="16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Apr</a:t>
                      </a:r>
                      <a:endParaRPr sz="16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May</a:t>
                      </a:r>
                      <a:endParaRPr sz="1600" b="1">
                        <a:latin typeface="Century Gothic"/>
                        <a:ea typeface="Century Gothic"/>
                        <a:cs typeface="Century Gothic"/>
                        <a:sym typeface="Century Gothic"/>
                      </a:endParaRPr>
                    </a:p>
                  </a:txBody>
                  <a:tcPr marL="91425" marR="91425" marT="91425" marB="91425" anchor="ct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Jun</a:t>
                      </a:r>
                      <a:endParaRPr sz="1600" b="1">
                        <a:latin typeface="Century Gothic"/>
                        <a:ea typeface="Century Gothic"/>
                        <a:cs typeface="Century Gothic"/>
                        <a:sym typeface="Century Gothic"/>
                      </a:endParaRPr>
                    </a:p>
                  </a:txBody>
                  <a:tcPr marL="91425" marR="91425" marT="91425" marB="91425" anchor="ctr"/>
                </a:tc>
                <a:extLst>
                  <a:ext uri="{0D108BD9-81ED-4DB2-BD59-A6C34878D82A}">
                    <a16:rowId xmlns:a16="http://schemas.microsoft.com/office/drawing/2014/main" val="10000"/>
                  </a:ext>
                </a:extLst>
              </a:tr>
              <a:tr h="457175">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Temp </a:t>
                      </a:r>
                      <a:r>
                        <a:rPr lang="en-GB" sz="1600" baseline="30000">
                          <a:latin typeface="Century Gothic"/>
                          <a:ea typeface="Century Gothic"/>
                          <a:cs typeface="Century Gothic"/>
                          <a:sym typeface="Century Gothic"/>
                        </a:rPr>
                        <a:t>o</a:t>
                      </a:r>
                      <a:r>
                        <a:rPr lang="en-GB" sz="1600">
                          <a:latin typeface="Century Gothic"/>
                          <a:ea typeface="Century Gothic"/>
                          <a:cs typeface="Century Gothic"/>
                          <a:sym typeface="Century Gothic"/>
                        </a:rPr>
                        <a:t>C</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6</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7</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10</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dirty="0">
                          <a:latin typeface="Century Gothic"/>
                          <a:ea typeface="Century Gothic"/>
                          <a:cs typeface="Century Gothic"/>
                          <a:sym typeface="Century Gothic"/>
                        </a:rPr>
                        <a:t>11</a:t>
                      </a:r>
                      <a:endParaRPr sz="1600" dirty="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15</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21</a:t>
                      </a:r>
                      <a:endParaRPr sz="1600">
                        <a:latin typeface="Century Gothic"/>
                        <a:ea typeface="Century Gothic"/>
                        <a:cs typeface="Century Gothic"/>
                        <a:sym typeface="Century Gothic"/>
                      </a:endParaRPr>
                    </a:p>
                  </a:txBody>
                  <a:tcPr marL="91425" marR="91425" marT="91425" marB="91425"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7175">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Month</a:t>
                      </a:r>
                      <a:endParaRPr sz="16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Jul</a:t>
                      </a:r>
                      <a:endParaRPr sz="16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Aug</a:t>
                      </a:r>
                      <a:endParaRPr sz="16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Sep</a:t>
                      </a:r>
                      <a:endParaRPr sz="16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Oct</a:t>
                      </a:r>
                      <a:endParaRPr sz="16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Nov</a:t>
                      </a:r>
                      <a:endParaRPr sz="16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b="1">
                          <a:latin typeface="Century Gothic"/>
                          <a:ea typeface="Century Gothic"/>
                          <a:cs typeface="Century Gothic"/>
                          <a:sym typeface="Century Gothic"/>
                        </a:rPr>
                        <a:t>Dec</a:t>
                      </a:r>
                      <a:endParaRPr sz="1600" b="1">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57175">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Temp </a:t>
                      </a:r>
                      <a:r>
                        <a:rPr lang="en-GB" sz="1600" baseline="30000">
                          <a:latin typeface="Century Gothic"/>
                          <a:ea typeface="Century Gothic"/>
                          <a:cs typeface="Century Gothic"/>
                          <a:sym typeface="Century Gothic"/>
                        </a:rPr>
                        <a:t>o</a:t>
                      </a:r>
                      <a:r>
                        <a:rPr lang="en-GB" sz="1600">
                          <a:latin typeface="Century Gothic"/>
                          <a:ea typeface="Century Gothic"/>
                          <a:cs typeface="Century Gothic"/>
                          <a:sym typeface="Century Gothic"/>
                        </a:rPr>
                        <a:t>C</a:t>
                      </a:r>
                      <a:endParaRPr sz="16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25</a:t>
                      </a:r>
                      <a:endParaRPr sz="16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25</a:t>
                      </a:r>
                      <a:endParaRPr sz="16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22</a:t>
                      </a:r>
                      <a:endParaRPr sz="16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15</a:t>
                      </a:r>
                      <a:endParaRPr sz="16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a:latin typeface="Century Gothic"/>
                          <a:ea typeface="Century Gothic"/>
                          <a:cs typeface="Century Gothic"/>
                          <a:sym typeface="Century Gothic"/>
                        </a:rPr>
                        <a:t>10</a:t>
                      </a:r>
                      <a:endParaRPr sz="160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ctr" rtl="0">
                        <a:spcBef>
                          <a:spcPts val="0"/>
                        </a:spcBef>
                        <a:spcAft>
                          <a:spcPts val="0"/>
                        </a:spcAft>
                        <a:buNone/>
                      </a:pPr>
                      <a:r>
                        <a:rPr lang="en-GB" sz="1600" dirty="0">
                          <a:latin typeface="Century Gothic"/>
                          <a:ea typeface="Century Gothic"/>
                          <a:cs typeface="Century Gothic"/>
                          <a:sym typeface="Century Gothic"/>
                        </a:rPr>
                        <a:t>7</a:t>
                      </a:r>
                      <a:endParaRPr sz="1600" dirty="0">
                        <a:latin typeface="Century Gothic"/>
                        <a:ea typeface="Century Gothic"/>
                        <a:cs typeface="Century Gothic"/>
                        <a:sym typeface="Century Gothic"/>
                      </a:endParaRPr>
                    </a:p>
                  </a:txBody>
                  <a:tcPr marL="91425" marR="91425" marT="91425" marB="914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3" name="Rounded Rectangle 32">
            <a:extLst>
              <a:ext uri="{FF2B5EF4-FFF2-40B4-BE49-F238E27FC236}">
                <a16:creationId xmlns:a16="http://schemas.microsoft.com/office/drawing/2014/main" id="{EA7E2263-B024-C141-8614-1AD271A36C2F}"/>
              </a:ext>
            </a:extLst>
          </p:cNvPr>
          <p:cNvSpPr/>
          <p:nvPr/>
        </p:nvSpPr>
        <p:spPr>
          <a:xfrm>
            <a:off x="10669706" y="6163001"/>
            <a:ext cx="1401206" cy="514598"/>
          </a:xfrm>
          <a:prstGeom prst="roundRect">
            <a:avLst/>
          </a:prstGeom>
          <a:solidFill>
            <a:srgbClr val="2196F3"/>
          </a:solidFill>
          <a:ln>
            <a:solidFill>
              <a:srgbClr val="CCD4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Century Gothic" panose="020B0502020202020204" pitchFamily="34" charset="0"/>
              </a:rPr>
              <a:t>Answers</a:t>
            </a:r>
          </a:p>
        </p:txBody>
      </p:sp>
      <p:pic>
        <p:nvPicPr>
          <p:cNvPr id="5" name="Picture 4" descr="A green line on a black background&#10;&#10;Description automatically generated with low confidence">
            <a:extLst>
              <a:ext uri="{FF2B5EF4-FFF2-40B4-BE49-F238E27FC236}">
                <a16:creationId xmlns:a16="http://schemas.microsoft.com/office/drawing/2014/main" id="{AA0609C8-A561-FF41-B9FE-7336A38C6451}"/>
              </a:ext>
            </a:extLst>
          </p:cNvPr>
          <p:cNvPicPr>
            <a:picLocks noChangeAspect="1"/>
          </p:cNvPicPr>
          <p:nvPr/>
        </p:nvPicPr>
        <p:blipFill>
          <a:blip r:embed="rId4"/>
          <a:stretch>
            <a:fillRect/>
          </a:stretch>
        </p:blipFill>
        <p:spPr>
          <a:xfrm>
            <a:off x="6657146" y="1294642"/>
            <a:ext cx="5116224" cy="3195808"/>
          </a:xfrm>
          <a:prstGeom prst="rect">
            <a:avLst/>
          </a:prstGeom>
        </p:spPr>
      </p:pic>
    </p:spTree>
    <p:extLst>
      <p:ext uri="{BB962C8B-B14F-4D97-AF65-F5344CB8AC3E}">
        <p14:creationId xmlns:p14="http://schemas.microsoft.com/office/powerpoint/2010/main" val="97092842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nextCondLst>
                <p:cond evt="onClick" delay="0">
                  <p:tgtEl>
                    <p:spTgt spid="3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3A0ABB-9595-D54D-AD88-A5925CEF71AF}"/>
              </a:ext>
            </a:extLst>
          </p:cNvPr>
          <p:cNvSpPr>
            <a:spLocks noGrp="1"/>
          </p:cNvSpPr>
          <p:nvPr>
            <p:ph sz="quarter" idx="10"/>
          </p:nvPr>
        </p:nvSpPr>
        <p:spPr/>
        <p:txBody>
          <a:bodyPr/>
          <a:lstStyle/>
          <a:p>
            <a:r>
              <a:rPr lang="en-GB" dirty="0"/>
              <a:t>Your Turn</a:t>
            </a:r>
          </a:p>
        </p:txBody>
      </p:sp>
      <p:pic>
        <p:nvPicPr>
          <p:cNvPr id="4" name="Picture 3" descr="A picture containing chart&#10;&#10;Description automatically generated">
            <a:extLst>
              <a:ext uri="{FF2B5EF4-FFF2-40B4-BE49-F238E27FC236}">
                <a16:creationId xmlns:a16="http://schemas.microsoft.com/office/drawing/2014/main" id="{94171AE5-2486-E149-8CB2-6D5EB20D53FB}"/>
              </a:ext>
            </a:extLst>
          </p:cNvPr>
          <p:cNvPicPr>
            <a:picLocks noChangeAspect="1"/>
          </p:cNvPicPr>
          <p:nvPr/>
        </p:nvPicPr>
        <p:blipFill>
          <a:blip r:embed="rId3"/>
          <a:stretch>
            <a:fillRect/>
          </a:stretch>
        </p:blipFill>
        <p:spPr>
          <a:xfrm>
            <a:off x="263524" y="1077157"/>
            <a:ext cx="5222240" cy="554736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45295588"/>
      </p:ext>
    </p:extLst>
  </p:cSld>
  <p:clrMapOvr>
    <a:masterClrMapping/>
  </p:clrMapOvr>
</p:sld>
</file>

<file path=ppt/theme/theme1.xml><?xml version="1.0" encoding="utf-8"?>
<a:theme xmlns:a="http://schemas.openxmlformats.org/drawingml/2006/main" name="Titl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470</TotalTime>
  <Words>1511</Words>
  <Application>Microsoft Macintosh PowerPoint</Application>
  <PresentationFormat>Widescreen</PresentationFormat>
  <Paragraphs>189</Paragraphs>
  <Slides>17</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Century Gothic</vt:lpstr>
      <vt:lpstr>Titles</vt:lpstr>
      <vt:lpstr>Office Theme</vt:lpstr>
      <vt:lpstr>PowerPoint Presentation</vt:lpstr>
      <vt:lpstr>PowerPoint Presentation</vt:lpstr>
      <vt:lpstr>PowerPoint Presentation</vt:lpstr>
      <vt:lpstr>PowerPoint Presentation</vt:lpstr>
      <vt:lpstr>To draw line graphs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following slides are based on: Introducing Line Graphs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Searle</dc:creator>
  <cp:lastModifiedBy>Hannah Searle</cp:lastModifiedBy>
  <cp:revision>44</cp:revision>
  <dcterms:created xsi:type="dcterms:W3CDTF">2022-06-30T10:03:35Z</dcterms:created>
  <dcterms:modified xsi:type="dcterms:W3CDTF">2023-03-20T11:09:12Z</dcterms:modified>
</cp:coreProperties>
</file>