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 id="2147483648" r:id="rId2"/>
  </p:sldMasterIdLst>
  <p:notesMasterIdLst>
    <p:notesMasterId r:id="rId20"/>
  </p:notesMasterIdLst>
  <p:sldIdLst>
    <p:sldId id="260" r:id="rId3"/>
    <p:sldId id="261" r:id="rId4"/>
    <p:sldId id="262" r:id="rId5"/>
    <p:sldId id="264" r:id="rId6"/>
    <p:sldId id="266" r:id="rId7"/>
    <p:sldId id="263" r:id="rId8"/>
    <p:sldId id="267" r:id="rId9"/>
    <p:sldId id="268" r:id="rId10"/>
    <p:sldId id="269" r:id="rId11"/>
    <p:sldId id="271" r:id="rId12"/>
    <p:sldId id="272" r:id="rId13"/>
    <p:sldId id="273" r:id="rId14"/>
    <p:sldId id="274" r:id="rId15"/>
    <p:sldId id="275" r:id="rId16"/>
    <p:sldId id="265" r:id="rId17"/>
    <p:sldId id="270" r:id="rId18"/>
    <p:sldId id="27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A047"/>
    <a:srgbClr val="2196F3"/>
    <a:srgbClr val="0277BD"/>
    <a:srgbClr val="222222"/>
    <a:srgbClr val="CCD4F4"/>
    <a:srgbClr val="F8FBFF"/>
    <a:srgbClr val="F8FCFF"/>
    <a:srgbClr val="E4F2FF"/>
    <a:srgbClr val="E8EAF6"/>
    <a:srgbClr val="E1F5F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77279"/>
  </p:normalViewPr>
  <p:slideViewPr>
    <p:cSldViewPr snapToGrid="0" snapToObjects="1">
      <p:cViewPr varScale="1">
        <p:scale>
          <a:sx n="93" d="100"/>
          <a:sy n="93" d="100"/>
        </p:scale>
        <p:origin x="56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03805F-7D1E-E94C-BB55-3B101E5AFAED}" type="datetimeFigureOut">
              <a:rPr lang="en-GB" smtClean="0"/>
              <a:t>20/03/2023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B76D0C-E1F7-C24C-9F61-F920AE9184C6}" type="slidenum">
              <a:rPr lang="en-GB" smtClean="0"/>
              <a:t>‹#›</a:t>
            </a:fld>
            <a:endParaRPr lang="en-GB"/>
          </a:p>
        </p:txBody>
      </p:sp>
    </p:spTree>
    <p:extLst>
      <p:ext uri="{BB962C8B-B14F-4D97-AF65-F5344CB8AC3E}">
        <p14:creationId xmlns:p14="http://schemas.microsoft.com/office/powerpoint/2010/main" val="2797417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3</a:t>
            </a:fld>
            <a:endParaRPr lang="en-GB"/>
          </a:p>
        </p:txBody>
      </p:sp>
    </p:spTree>
    <p:extLst>
      <p:ext uri="{BB962C8B-B14F-4D97-AF65-F5344CB8AC3E}">
        <p14:creationId xmlns:p14="http://schemas.microsoft.com/office/powerpoint/2010/main" val="194723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dirty="0">
                <a:latin typeface="Arial"/>
                <a:ea typeface="Arial"/>
                <a:cs typeface="Arial"/>
                <a:sym typeface="Arial"/>
              </a:rPr>
              <a:t>Answers will vary depending on the questions pupils create. </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13</a:t>
            </a:fld>
            <a:endParaRPr lang="en-GB"/>
          </a:p>
        </p:txBody>
      </p:sp>
    </p:spTree>
    <p:extLst>
      <p:ext uri="{BB962C8B-B14F-4D97-AF65-F5344CB8AC3E}">
        <p14:creationId xmlns:p14="http://schemas.microsoft.com/office/powerpoint/2010/main" val="2405352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What is the length of a day on Ceres/ Eris? How would you find the difference</a:t>
            </a:r>
            <a:r>
              <a:rPr lang="en-GB" dirty="0">
                <a:solidFill>
                  <a:srgbClr val="000000"/>
                </a:solidFill>
                <a:latin typeface="Arial"/>
                <a:ea typeface="Arial"/>
                <a:cs typeface="Arial"/>
                <a:sym typeface="Arial"/>
              </a:rPr>
              <a:t>? Do you get the same answer as the astronaut? What mistake do you think the astronaut has made? </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Misconceptions/ Common Errors </a:t>
            </a:r>
            <a:r>
              <a:rPr lang="en-GB" sz="1200" b="0" i="0" u="none" strike="noStrike" dirty="0">
                <a:solidFill>
                  <a:srgbClr val="000000"/>
                </a:solidFill>
                <a:latin typeface="Arial"/>
                <a:ea typeface="Arial"/>
                <a:cs typeface="Arial"/>
                <a:sym typeface="Arial"/>
              </a:rPr>
              <a:t>–</a:t>
            </a:r>
            <a:r>
              <a:rPr lang="en-GB" dirty="0">
                <a:solidFill>
                  <a:srgbClr val="000000"/>
                </a:solidFill>
                <a:latin typeface="Arial"/>
                <a:ea typeface="Arial"/>
                <a:cs typeface="Arial"/>
                <a:sym typeface="Arial"/>
              </a:rPr>
              <a:t> Pupils may make the same mistake as the astronaut and read the incorrect data (including the incorrect column).</a:t>
            </a:r>
            <a:endParaRPr lang="en-GB" dirty="0"/>
          </a:p>
          <a:p>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14</a:t>
            </a:fld>
            <a:endParaRPr lang="en-GB"/>
          </a:p>
        </p:txBody>
      </p:sp>
    </p:spTree>
    <p:extLst>
      <p:ext uri="{BB962C8B-B14F-4D97-AF65-F5344CB8AC3E}">
        <p14:creationId xmlns:p14="http://schemas.microsoft.com/office/powerpoint/2010/main" val="5340386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GB" b="1" dirty="0">
                <a:latin typeface="Arial"/>
                <a:ea typeface="Arial"/>
                <a:cs typeface="Arial"/>
                <a:sym typeface="Arial"/>
              </a:rPr>
              <a:t>How and when to use these slides </a:t>
            </a:r>
            <a:r>
              <a:rPr lang="en-GB" b="0" dirty="0">
                <a:latin typeface="Arial"/>
                <a:ea typeface="Arial"/>
                <a:cs typeface="Arial"/>
                <a:sym typeface="Arial"/>
              </a:rPr>
              <a:t>– </a:t>
            </a:r>
            <a:r>
              <a:rPr lang="en-GB" dirty="0">
                <a:latin typeface="Arial"/>
                <a:ea typeface="Arial"/>
                <a:cs typeface="Arial"/>
                <a:sym typeface="Arial"/>
              </a:rPr>
              <a:t>Pupils may need more time to work on reading tables with two columns before they move on to more complex tables. The questions in this slide encourages pupils to retrieve information from the table. </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What do</a:t>
            </a:r>
            <a:r>
              <a:rPr lang="en-GB" dirty="0">
                <a:solidFill>
                  <a:srgbClr val="000000"/>
                </a:solidFill>
                <a:latin typeface="Arial"/>
                <a:ea typeface="Arial"/>
                <a:cs typeface="Arial"/>
                <a:sym typeface="Arial"/>
              </a:rPr>
              <a:t>es this table show? Where would you look on the table to find the information to answer the questions? </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16</a:t>
            </a:fld>
            <a:endParaRPr lang="en-GB"/>
          </a:p>
        </p:txBody>
      </p:sp>
    </p:spTree>
    <p:extLst>
      <p:ext uri="{BB962C8B-B14F-4D97-AF65-F5344CB8AC3E}">
        <p14:creationId xmlns:p14="http://schemas.microsoft.com/office/powerpoint/2010/main" val="23390272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GB" b="1" dirty="0">
                <a:latin typeface="Arial"/>
                <a:ea typeface="Arial"/>
                <a:cs typeface="Arial"/>
                <a:sym typeface="Arial"/>
              </a:rPr>
              <a:t>How and when to use these slides </a:t>
            </a:r>
            <a:r>
              <a:rPr lang="en-GB" b="0" dirty="0">
                <a:latin typeface="Arial"/>
                <a:ea typeface="Arial"/>
                <a:cs typeface="Arial"/>
                <a:sym typeface="Arial"/>
              </a:rPr>
              <a:t>– </a:t>
            </a:r>
            <a:r>
              <a:rPr lang="en-GB" dirty="0">
                <a:latin typeface="Arial"/>
                <a:ea typeface="Arial"/>
                <a:cs typeface="Arial"/>
                <a:sym typeface="Arial"/>
              </a:rPr>
              <a:t>Pupils may need more time to work on reading tables with two columns before they move on to more complex tables. The questions in this slide encourages pupils to consider how to find the total and difference using the information in a table.</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a:t>
            </a:r>
            <a:r>
              <a:rPr lang="en-GB" dirty="0">
                <a:solidFill>
                  <a:srgbClr val="000000"/>
                </a:solidFill>
                <a:latin typeface="Arial"/>
                <a:ea typeface="Arial"/>
                <a:cs typeface="Arial"/>
                <a:sym typeface="Arial"/>
              </a:rPr>
              <a:t>How do you find the total? Which operation do you use? How do you find the difference? Which operation do you use? </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Misconceptions/ Common Errors </a:t>
            </a:r>
            <a:r>
              <a:rPr lang="en-GB" sz="1200" b="0" i="0" u="none" strike="noStrike" dirty="0">
                <a:solidFill>
                  <a:srgbClr val="000000"/>
                </a:solidFill>
                <a:latin typeface="Arial"/>
                <a:ea typeface="Arial"/>
                <a:cs typeface="Arial"/>
                <a:sym typeface="Arial"/>
              </a:rPr>
              <a:t>– Pupils may not use the correc</a:t>
            </a:r>
            <a:r>
              <a:rPr lang="en-GB" dirty="0">
                <a:solidFill>
                  <a:srgbClr val="000000"/>
                </a:solidFill>
                <a:latin typeface="Arial"/>
                <a:ea typeface="Arial"/>
                <a:cs typeface="Arial"/>
                <a:sym typeface="Arial"/>
              </a:rPr>
              <a:t>t operation. </a:t>
            </a:r>
            <a:r>
              <a:rPr lang="en-GB">
                <a:solidFill>
                  <a:srgbClr val="000000"/>
                </a:solidFill>
                <a:latin typeface="Arial"/>
                <a:ea typeface="Arial"/>
                <a:cs typeface="Arial"/>
                <a:sym typeface="Arial"/>
              </a:rPr>
              <a:t>They may also use the wrong information from the table.</a:t>
            </a:r>
            <a:endParaRPr lang="en-GB"/>
          </a:p>
          <a:p>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17</a:t>
            </a:fld>
            <a:endParaRPr lang="en-GB"/>
          </a:p>
        </p:txBody>
      </p:sp>
    </p:spTree>
    <p:extLst>
      <p:ext uri="{BB962C8B-B14F-4D97-AF65-F5344CB8AC3E}">
        <p14:creationId xmlns:p14="http://schemas.microsoft.com/office/powerpoint/2010/main" val="370264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sz="1200" b="0" i="0" u="none" strike="noStrike" kern="1200" dirty="0">
                <a:solidFill>
                  <a:schemeClr val="tx1"/>
                </a:solidFill>
                <a:effectLst/>
                <a:latin typeface="+mn-lt"/>
                <a:ea typeface="+mn-ea"/>
                <a:cs typeface="+mn-cs"/>
              </a:rPr>
              <a:t>Assessment point for the lesson – ask the pupils to vote for the answer they think is correct. </a:t>
            </a:r>
            <a:endParaRPr lang="en-GB" b="0" dirty="0">
              <a:effectLst/>
            </a:endParaRPr>
          </a:p>
          <a:p>
            <a:pPr marL="0" lvl="0" indent="0" algn="l" rtl="0">
              <a:spcBef>
                <a:spcPts val="0"/>
              </a:spcBef>
              <a:spcAft>
                <a:spcPts val="0"/>
              </a:spcAft>
              <a:buNone/>
            </a:pPr>
            <a:br>
              <a:rPr lang="en-GB" b="0" dirty="0">
                <a:effectLst/>
              </a:rPr>
            </a:br>
            <a:r>
              <a:rPr lang="en-GB" sz="1200" b="0" i="0" u="none" strike="noStrike" dirty="0">
                <a:solidFill>
                  <a:srgbClr val="000000"/>
                </a:solidFill>
                <a:latin typeface="Arial"/>
                <a:ea typeface="Arial"/>
                <a:cs typeface="Arial"/>
                <a:sym typeface="Arial"/>
              </a:rPr>
              <a:t>A – </a:t>
            </a:r>
            <a:r>
              <a:rPr lang="en-GB" dirty="0">
                <a:solidFill>
                  <a:srgbClr val="000000"/>
                </a:solidFill>
                <a:latin typeface="Arial"/>
                <a:ea typeface="Arial"/>
                <a:cs typeface="Arial"/>
                <a:sym typeface="Arial"/>
              </a:rPr>
              <a:t>The pupil has misread the table.</a:t>
            </a:r>
            <a:endParaRPr lang="en-GB" dirty="0"/>
          </a:p>
          <a:p>
            <a:pPr marL="0" lvl="0" indent="0" algn="l" rtl="0">
              <a:spcBef>
                <a:spcPts val="0"/>
              </a:spcBef>
              <a:spcAft>
                <a:spcPts val="0"/>
              </a:spcAft>
              <a:buNone/>
            </a:pPr>
            <a:r>
              <a:rPr lang="en-GB" sz="1200" b="0" i="0" u="none" strike="noStrike" dirty="0">
                <a:solidFill>
                  <a:srgbClr val="000000"/>
                </a:solidFill>
                <a:latin typeface="Arial"/>
                <a:ea typeface="Arial"/>
                <a:cs typeface="Arial"/>
                <a:sym typeface="Arial"/>
              </a:rPr>
              <a:t>B – The pupil has found the t</a:t>
            </a:r>
            <a:r>
              <a:rPr lang="en-GB" dirty="0">
                <a:solidFill>
                  <a:srgbClr val="000000"/>
                </a:solidFill>
                <a:latin typeface="Arial"/>
                <a:ea typeface="Arial"/>
                <a:cs typeface="Arial"/>
                <a:sym typeface="Arial"/>
              </a:rPr>
              <a:t>eam who won 9 games, not lost 9 games. </a:t>
            </a:r>
            <a:endParaRPr lang="en-GB" dirty="0"/>
          </a:p>
          <a:p>
            <a:pPr marL="0" lvl="0" indent="0" algn="l" rtl="0">
              <a:spcBef>
                <a:spcPts val="0"/>
              </a:spcBef>
              <a:spcAft>
                <a:spcPts val="0"/>
              </a:spcAft>
              <a:buNone/>
            </a:pPr>
            <a:r>
              <a:rPr lang="en-GB" sz="1200" b="0" i="0" u="none" strike="noStrike" dirty="0">
                <a:solidFill>
                  <a:srgbClr val="000000"/>
                </a:solidFill>
                <a:latin typeface="Arial"/>
                <a:ea typeface="Arial"/>
                <a:cs typeface="Arial"/>
                <a:sym typeface="Arial"/>
              </a:rPr>
              <a:t>C – Correct answer</a:t>
            </a:r>
            <a:endParaRPr lang="en-GB" dirty="0"/>
          </a:p>
          <a:p>
            <a:pPr marL="0" lvl="0" indent="0" algn="l" rtl="0">
              <a:spcBef>
                <a:spcPts val="0"/>
              </a:spcBef>
              <a:spcAft>
                <a:spcPts val="0"/>
              </a:spcAft>
              <a:buNone/>
            </a:pPr>
            <a:r>
              <a:rPr lang="en-GB" sz="1200" b="0" i="0" u="none" strike="noStrike" dirty="0">
                <a:solidFill>
                  <a:srgbClr val="000000"/>
                </a:solidFill>
                <a:latin typeface="Arial"/>
                <a:ea typeface="Arial"/>
                <a:cs typeface="Arial"/>
                <a:sym typeface="Arial"/>
              </a:rPr>
              <a:t>D – The pupil has </a:t>
            </a:r>
            <a:r>
              <a:rPr lang="en-GB" dirty="0">
                <a:solidFill>
                  <a:srgbClr val="000000"/>
                </a:solidFill>
                <a:latin typeface="Arial"/>
                <a:ea typeface="Arial"/>
                <a:cs typeface="Arial"/>
                <a:sym typeface="Arial"/>
              </a:rPr>
              <a:t>misread the table.</a:t>
            </a:r>
            <a:endParaRPr lang="en-GB" dirty="0"/>
          </a:p>
          <a:p>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4</a:t>
            </a:fld>
            <a:endParaRPr lang="en-GB"/>
          </a:p>
        </p:txBody>
      </p:sp>
    </p:spTree>
    <p:extLst>
      <p:ext uri="{BB962C8B-B14F-4D97-AF65-F5344CB8AC3E}">
        <p14:creationId xmlns:p14="http://schemas.microsoft.com/office/powerpoint/2010/main" val="1551278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GB" i="1" dirty="0">
                <a:latin typeface="Arial"/>
                <a:ea typeface="Arial"/>
                <a:cs typeface="Arial"/>
                <a:sym typeface="Arial"/>
              </a:rPr>
              <a:t>The table shows the number of games won/ lost by given teams. We do not know which sport/ event the table refers to.</a:t>
            </a:r>
          </a:p>
          <a:p>
            <a:pPr marL="0" lvl="0" indent="0" algn="l" rtl="0">
              <a:spcBef>
                <a:spcPts val="0"/>
              </a:spcBef>
              <a:spcAft>
                <a:spcPts val="0"/>
              </a:spcAft>
              <a:buNone/>
            </a:pPr>
            <a:r>
              <a:rPr lang="en-GB" i="1" dirty="0">
                <a:latin typeface="Arial"/>
                <a:ea typeface="Arial"/>
                <a:cs typeface="Arial"/>
                <a:sym typeface="Arial"/>
              </a:rPr>
              <a:t>The rows show the information for the given teams.</a:t>
            </a:r>
          </a:p>
          <a:p>
            <a:pPr marL="0" lvl="0" indent="0" algn="l" rtl="0">
              <a:spcBef>
                <a:spcPts val="0"/>
              </a:spcBef>
              <a:spcAft>
                <a:spcPts val="0"/>
              </a:spcAft>
              <a:buNone/>
            </a:pPr>
            <a:r>
              <a:rPr lang="en-GB" i="1" dirty="0">
                <a:latin typeface="Arial"/>
                <a:ea typeface="Arial"/>
                <a:cs typeface="Arial"/>
                <a:sym typeface="Arial"/>
              </a:rPr>
              <a:t>The columns show the team names and the numbers of games won/ lost. The headings explain this information.</a:t>
            </a:r>
          </a:p>
          <a:p>
            <a:pPr marL="0" lvl="0" indent="0" algn="l" rtl="0">
              <a:spcBef>
                <a:spcPts val="0"/>
              </a:spcBef>
              <a:spcAft>
                <a:spcPts val="0"/>
              </a:spcAft>
              <a:buNone/>
            </a:pPr>
            <a:r>
              <a:rPr lang="en-GB" i="1" dirty="0">
                <a:latin typeface="Arial"/>
                <a:ea typeface="Arial"/>
                <a:cs typeface="Arial"/>
                <a:sym typeface="Arial"/>
              </a:rPr>
              <a:t>To calculate the total number of games played by the All Stars, I would need to add 10 and 2. </a:t>
            </a:r>
            <a:endParaRPr lang="en-GB" dirty="0">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i="0" u="none" strike="noStrike" dirty="0">
                <a:solidFill>
                  <a:srgbClr val="000000"/>
                </a:solidFill>
                <a:latin typeface="Arial"/>
                <a:ea typeface="Arial"/>
                <a:cs typeface="Arial"/>
                <a:sym typeface="Arial"/>
              </a:rPr>
              <a:t>– What do you notice a</a:t>
            </a:r>
            <a:r>
              <a:rPr lang="en-GB" dirty="0">
                <a:solidFill>
                  <a:srgbClr val="000000"/>
                </a:solidFill>
                <a:latin typeface="Arial"/>
                <a:ea typeface="Arial"/>
                <a:cs typeface="Arial"/>
                <a:sym typeface="Arial"/>
              </a:rPr>
              <a:t>bout the table? What is a row? What is a column? Do the headings need to be in the columns? (No, they can be in the rows.)</a:t>
            </a:r>
            <a:endParaRPr lang="en-GB" dirty="0">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Extension</a:t>
            </a:r>
            <a:r>
              <a:rPr lang="en-GB" sz="1200" i="0" u="none" strike="noStrike" dirty="0">
                <a:solidFill>
                  <a:srgbClr val="000000"/>
                </a:solidFill>
                <a:latin typeface="Arial"/>
                <a:ea typeface="Arial"/>
                <a:cs typeface="Arial"/>
                <a:sym typeface="Arial"/>
              </a:rPr>
              <a:t> – </a:t>
            </a:r>
            <a:r>
              <a:rPr lang="en-GB" dirty="0">
                <a:solidFill>
                  <a:srgbClr val="000000"/>
                </a:solidFill>
                <a:latin typeface="Arial"/>
                <a:ea typeface="Arial"/>
                <a:cs typeface="Arial"/>
                <a:sym typeface="Arial"/>
              </a:rPr>
              <a:t>Create a question about the table. </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6</a:t>
            </a:fld>
            <a:endParaRPr lang="en-GB"/>
          </a:p>
        </p:txBody>
      </p:sp>
    </p:spTree>
    <p:extLst>
      <p:ext uri="{BB962C8B-B14F-4D97-AF65-F5344CB8AC3E}">
        <p14:creationId xmlns:p14="http://schemas.microsoft.com/office/powerpoint/2010/main" val="1128734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i="1" dirty="0">
                <a:solidFill>
                  <a:srgbClr val="000000"/>
                </a:solidFill>
                <a:latin typeface="Arial"/>
                <a:ea typeface="Arial"/>
                <a:cs typeface="Arial"/>
                <a:sym typeface="Arial"/>
              </a:rPr>
              <a:t>For this topic, you could link to your science topic. The class could gather data on buoyancy of different materials (like in this example).</a:t>
            </a:r>
          </a:p>
          <a:p>
            <a:pPr marL="0" marR="0" lvl="0" indent="0" algn="l" rtl="0">
              <a:lnSpc>
                <a:spcPct val="100000"/>
              </a:lnSpc>
              <a:spcBef>
                <a:spcPts val="0"/>
              </a:spcBef>
              <a:spcAft>
                <a:spcPts val="0"/>
              </a:spcAft>
              <a:buClr>
                <a:srgbClr val="000000"/>
              </a:buClr>
              <a:buSzPts val="1200"/>
              <a:buFont typeface="Arial"/>
              <a:buNone/>
            </a:pPr>
            <a:r>
              <a:rPr lang="en-GB" i="1" dirty="0">
                <a:solidFill>
                  <a:srgbClr val="000000"/>
                </a:solidFill>
                <a:latin typeface="Arial"/>
                <a:ea typeface="Arial"/>
                <a:cs typeface="Arial"/>
                <a:sym typeface="Arial"/>
              </a:rPr>
              <a:t>Answers will vary for what the table shows. Pupils should at least identify that it shows how much modelling clay the materials held at their time of sinking. Some pupils will be able to identify that, for example, the paper held the least amount of modelling clay and the large plastic pot held the most. </a:t>
            </a:r>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Wha</a:t>
            </a:r>
            <a:r>
              <a:rPr lang="en-GB" dirty="0">
                <a:solidFill>
                  <a:srgbClr val="000000"/>
                </a:solidFill>
                <a:latin typeface="Arial"/>
                <a:ea typeface="Arial"/>
                <a:cs typeface="Arial"/>
                <a:sym typeface="Arial"/>
              </a:rPr>
              <a:t>t does the table show? How do you know? What do the columns show? What do the rows show? What are the units of measure? (g) How do you know? (It says it in the column heading).</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Misconceptions/ Common Errors </a:t>
            </a:r>
            <a:r>
              <a:rPr lang="en-GB" sz="1200" b="0" i="0" u="none" strike="noStrike" dirty="0">
                <a:solidFill>
                  <a:srgbClr val="000000"/>
                </a:solidFill>
                <a:latin typeface="Arial"/>
                <a:ea typeface="Arial"/>
                <a:cs typeface="Arial"/>
                <a:sym typeface="Arial"/>
              </a:rPr>
              <a:t>– Pupils may not understand how to read the table and identify the information. </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7</a:t>
            </a:fld>
            <a:endParaRPr lang="en-GB"/>
          </a:p>
        </p:txBody>
      </p:sp>
    </p:spTree>
    <p:extLst>
      <p:ext uri="{BB962C8B-B14F-4D97-AF65-F5344CB8AC3E}">
        <p14:creationId xmlns:p14="http://schemas.microsoft.com/office/powerpoint/2010/main" val="2874080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a:t>
            </a:r>
            <a:r>
              <a:rPr lang="en-GB" dirty="0">
                <a:solidFill>
                  <a:srgbClr val="000000"/>
                </a:solidFill>
                <a:latin typeface="Arial"/>
                <a:ea typeface="Arial"/>
                <a:cs typeface="Arial"/>
                <a:sym typeface="Arial"/>
              </a:rPr>
              <a:t>How can you find the information? What calculation do you need to do to complete the ‘difference’ question? </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Further Practice </a:t>
            </a:r>
            <a:r>
              <a:rPr lang="en-GB" sz="1200" b="0" i="0" u="none" strike="noStrike" dirty="0">
                <a:solidFill>
                  <a:srgbClr val="000000"/>
                </a:solidFill>
                <a:latin typeface="Arial"/>
                <a:ea typeface="Arial"/>
                <a:cs typeface="Arial"/>
                <a:sym typeface="Arial"/>
              </a:rPr>
              <a:t>– Ask </a:t>
            </a:r>
            <a:r>
              <a:rPr lang="en-GB" dirty="0">
                <a:solidFill>
                  <a:srgbClr val="000000"/>
                </a:solidFill>
                <a:latin typeface="Arial"/>
                <a:ea typeface="Arial"/>
                <a:cs typeface="Arial"/>
                <a:sym typeface="Arial"/>
              </a:rPr>
              <a:t>more questions about the table e.g. what was the combined mass of the cardboard and tinfoil modelling clay? </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Extension</a:t>
            </a:r>
            <a:r>
              <a:rPr lang="en-GB" sz="1200" b="0" i="0" u="none" strike="noStrike" dirty="0">
                <a:solidFill>
                  <a:srgbClr val="000000"/>
                </a:solidFill>
                <a:latin typeface="Arial"/>
                <a:ea typeface="Arial"/>
                <a:cs typeface="Arial"/>
                <a:sym typeface="Arial"/>
              </a:rPr>
              <a:t> – The answer is 200g. What is the question?</a:t>
            </a:r>
            <a:r>
              <a:rPr lang="en-GB" dirty="0">
                <a:solidFill>
                  <a:srgbClr val="000000"/>
                </a:solidFill>
                <a:latin typeface="Arial"/>
                <a:ea typeface="Arial"/>
                <a:cs typeface="Arial"/>
                <a:sym typeface="Arial"/>
              </a:rPr>
              <a:t> (example: What was the combined mass of the modelling clay in the flat piece of wood and the </a:t>
            </a:r>
            <a:r>
              <a:rPr lang="en-GB" dirty="0" err="1">
                <a:solidFill>
                  <a:srgbClr val="000000"/>
                </a:solidFill>
                <a:latin typeface="Arial"/>
                <a:ea typeface="Arial"/>
                <a:cs typeface="Arial"/>
                <a:sym typeface="Arial"/>
              </a:rPr>
              <a:t>styrofoam</a:t>
            </a:r>
            <a:r>
              <a:rPr lang="en-GB" dirty="0">
                <a:solidFill>
                  <a:srgbClr val="000000"/>
                </a:solidFill>
                <a:latin typeface="Arial"/>
                <a:ea typeface="Arial"/>
                <a:cs typeface="Arial"/>
                <a:sym typeface="Arial"/>
              </a:rPr>
              <a:t> cup? What was the difference between the mass of the modelling clay in the large plastic pot and the cardboard?)</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8</a:t>
            </a:fld>
            <a:endParaRPr lang="en-GB"/>
          </a:p>
        </p:txBody>
      </p:sp>
    </p:spTree>
    <p:extLst>
      <p:ext uri="{BB962C8B-B14F-4D97-AF65-F5344CB8AC3E}">
        <p14:creationId xmlns:p14="http://schemas.microsoft.com/office/powerpoint/2010/main" val="2667413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0" indent="-317500" algn="l" rtl="0">
              <a:spcBef>
                <a:spcPts val="0"/>
              </a:spcBef>
              <a:spcAft>
                <a:spcPts val="0"/>
              </a:spcAft>
              <a:buSzPts val="1400"/>
              <a:buAutoNum type="alphaLcParenR"/>
            </a:pPr>
            <a:r>
              <a:rPr lang="en-GB" dirty="0">
                <a:latin typeface="Arial"/>
                <a:ea typeface="Arial"/>
                <a:cs typeface="Arial"/>
                <a:sym typeface="Arial"/>
              </a:rPr>
              <a:t>559</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800</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Cougar and Bighorn Sheep</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1,376</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184</a:t>
            </a:r>
          </a:p>
          <a:p>
            <a:pPr marL="457200" lvl="0" indent="-317500" algn="l" rtl="0">
              <a:spcBef>
                <a:spcPts val="0"/>
              </a:spcBef>
              <a:spcAft>
                <a:spcPts val="0"/>
              </a:spcAft>
              <a:buSzPts val="1400"/>
              <a:buFont typeface="+mj-lt"/>
              <a:buAutoNum type="alphaLcParenR"/>
            </a:pPr>
            <a:r>
              <a:rPr lang="en-GB" dirty="0">
                <a:latin typeface="Arial"/>
                <a:ea typeface="Arial"/>
                <a:cs typeface="Arial"/>
                <a:sym typeface="Arial"/>
              </a:rPr>
              <a:t>475</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9</a:t>
            </a:fld>
            <a:endParaRPr lang="en-GB"/>
          </a:p>
        </p:txBody>
      </p:sp>
    </p:spTree>
    <p:extLst>
      <p:ext uri="{BB962C8B-B14F-4D97-AF65-F5344CB8AC3E}">
        <p14:creationId xmlns:p14="http://schemas.microsoft.com/office/powerpoint/2010/main" val="931528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a:t>
            </a:r>
            <a:r>
              <a:rPr lang="en-GB" dirty="0">
                <a:solidFill>
                  <a:srgbClr val="000000"/>
                </a:solidFill>
                <a:latin typeface="Arial"/>
                <a:ea typeface="Arial"/>
                <a:cs typeface="Arial"/>
                <a:sym typeface="Arial"/>
              </a:rPr>
              <a:t>How do you read the information on the table? Which column do you need to look at to find the populations? Is the astronaut right? How do you know?</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Misconceptions/ Common Errors </a:t>
            </a:r>
            <a:r>
              <a:rPr lang="en-GB" sz="1200" b="0" i="0" u="none" strike="noStrike" dirty="0">
                <a:solidFill>
                  <a:srgbClr val="000000"/>
                </a:solidFill>
                <a:latin typeface="Arial"/>
                <a:ea typeface="Arial"/>
                <a:cs typeface="Arial"/>
                <a:sym typeface="Arial"/>
              </a:rPr>
              <a:t>– P</a:t>
            </a:r>
            <a:r>
              <a:rPr lang="en-GB" dirty="0">
                <a:solidFill>
                  <a:srgbClr val="000000"/>
                </a:solidFill>
                <a:latin typeface="Arial"/>
                <a:ea typeface="Arial"/>
                <a:cs typeface="Arial"/>
                <a:sym typeface="Arial"/>
              </a:rPr>
              <a:t>upils may not know how to read the table. Pupils may struggle to identify the populations over 1 million as there are lots of numbers.</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Further Practice </a:t>
            </a:r>
            <a:r>
              <a:rPr lang="en-GB" sz="1200" b="0" i="0" u="none" strike="noStrike" dirty="0">
                <a:solidFill>
                  <a:srgbClr val="000000"/>
                </a:solidFill>
                <a:latin typeface="Arial"/>
                <a:ea typeface="Arial"/>
                <a:cs typeface="Arial"/>
                <a:sym typeface="Arial"/>
              </a:rPr>
              <a:t>– </a:t>
            </a:r>
            <a:r>
              <a:rPr lang="en-GB" dirty="0">
                <a:solidFill>
                  <a:srgbClr val="000000"/>
                </a:solidFill>
                <a:latin typeface="Arial"/>
                <a:ea typeface="Arial"/>
                <a:cs typeface="Arial"/>
                <a:sym typeface="Arial"/>
              </a:rPr>
              <a:t>Provide another statement - is the statement correct or not? For example, Valletta has the smallest land area of the capital cities.</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Extension</a:t>
            </a:r>
            <a:r>
              <a:rPr lang="en-GB" sz="1200" b="0" i="0" u="none" strike="noStrike" dirty="0">
                <a:solidFill>
                  <a:srgbClr val="000000"/>
                </a:solidFill>
                <a:latin typeface="Arial"/>
                <a:ea typeface="Arial"/>
                <a:cs typeface="Arial"/>
                <a:sym typeface="Arial"/>
              </a:rPr>
              <a:t> – </a:t>
            </a:r>
            <a:r>
              <a:rPr lang="en-GB" dirty="0">
                <a:solidFill>
                  <a:srgbClr val="000000"/>
                </a:solidFill>
                <a:latin typeface="Arial"/>
                <a:ea typeface="Arial"/>
                <a:cs typeface="Arial"/>
                <a:sym typeface="Arial"/>
              </a:rPr>
              <a:t>Create a statement (true or false) about the table. </a:t>
            </a:r>
            <a:endParaRPr lang="en-GB" sz="1200" b="0" i="0" u="none" strike="noStrike" dirty="0">
              <a:solidFill>
                <a:srgbClr val="000000"/>
              </a:solidFill>
              <a:latin typeface="Arial"/>
              <a:ea typeface="Arial"/>
              <a:cs typeface="Arial"/>
              <a:sym typeface="Arial"/>
            </a:endParaRPr>
          </a:p>
        </p:txBody>
      </p:sp>
      <p:sp>
        <p:nvSpPr>
          <p:cNvPr id="4" name="Slide Number Placeholder 3"/>
          <p:cNvSpPr>
            <a:spLocks noGrp="1"/>
          </p:cNvSpPr>
          <p:nvPr>
            <p:ph type="sldNum" sz="quarter" idx="5"/>
          </p:nvPr>
        </p:nvSpPr>
        <p:spPr/>
        <p:txBody>
          <a:bodyPr/>
          <a:lstStyle/>
          <a:p>
            <a:fld id="{9FB76D0C-E1F7-C24C-9F61-F920AE9184C6}" type="slidenum">
              <a:rPr lang="en-GB" smtClean="0"/>
              <a:t>10</a:t>
            </a:fld>
            <a:endParaRPr lang="en-GB"/>
          </a:p>
        </p:txBody>
      </p:sp>
    </p:spTree>
    <p:extLst>
      <p:ext uri="{BB962C8B-B14F-4D97-AF65-F5344CB8AC3E}">
        <p14:creationId xmlns:p14="http://schemas.microsoft.com/office/powerpoint/2010/main" val="1366136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5 (Helsinki, Valletta, Wellington, Doha, Washington, D.C.)</a:t>
            </a:r>
          </a:p>
          <a:p>
            <a:pPr marL="457200" lvl="0" indent="-317500" algn="l" rtl="0">
              <a:spcBef>
                <a:spcPts val="0"/>
              </a:spcBef>
              <a:spcAft>
                <a:spcPts val="0"/>
              </a:spcAft>
              <a:buSzPts val="1400"/>
              <a:buFont typeface="+mj-lt"/>
              <a:buAutoNum type="alphaLcParenR"/>
            </a:pPr>
            <a:r>
              <a:rPr lang="en-GB" dirty="0">
                <a:latin typeface="Arial"/>
                <a:ea typeface="Arial"/>
                <a:cs typeface="Arial"/>
                <a:sym typeface="Arial"/>
              </a:rPr>
              <a:t>Italy (1,285km</a:t>
            </a:r>
            <a:r>
              <a:rPr lang="en-GB" baseline="30000" dirty="0">
                <a:latin typeface="Arial"/>
                <a:ea typeface="Arial"/>
                <a:cs typeface="Arial"/>
                <a:sym typeface="Arial"/>
              </a:rPr>
              <a:t>2</a:t>
            </a:r>
            <a:r>
              <a:rPr lang="en-GB" dirty="0">
                <a:latin typeface="Arial"/>
                <a:ea typeface="Arial"/>
                <a:cs typeface="Arial"/>
                <a:sym typeface="Arial"/>
              </a:rPr>
              <a:t>) and the United Kingdom (1,572km</a:t>
            </a:r>
            <a:r>
              <a:rPr lang="en-GB" baseline="30000" dirty="0">
                <a:latin typeface="Arial"/>
                <a:ea typeface="Arial"/>
                <a:cs typeface="Arial"/>
                <a:sym typeface="Arial"/>
              </a:rPr>
              <a:t>2</a:t>
            </a:r>
            <a:r>
              <a:rPr lang="en-GB" dirty="0">
                <a:latin typeface="Arial"/>
                <a:ea typeface="Arial"/>
                <a:cs typeface="Arial"/>
                <a:sym typeface="Arial"/>
              </a:rPr>
              <a:t>) (Some pupils may notice that these are also the capital cities with the largest populations)</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2,873,000 is two million, eight hundred and seventy-three thousand. </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8,982,000 (London) subtract 5,730 (Valletta) = 8,976,270</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214km</a:t>
            </a:r>
            <a:r>
              <a:rPr lang="en-GB" baseline="30000" dirty="0">
                <a:latin typeface="Arial"/>
                <a:ea typeface="Arial"/>
                <a:cs typeface="Arial"/>
                <a:sym typeface="Arial"/>
              </a:rPr>
              <a:t>2</a:t>
            </a:r>
            <a:r>
              <a:rPr lang="en-GB" dirty="0">
                <a:latin typeface="Arial"/>
                <a:ea typeface="Arial"/>
                <a:cs typeface="Arial"/>
                <a:sym typeface="Arial"/>
              </a:rPr>
              <a:t> (Helsinki) subtract 132km</a:t>
            </a:r>
            <a:r>
              <a:rPr lang="en-GB" baseline="30000" dirty="0">
                <a:latin typeface="Arial"/>
                <a:ea typeface="Arial"/>
                <a:cs typeface="Arial"/>
                <a:sym typeface="Arial"/>
              </a:rPr>
              <a:t>2</a:t>
            </a:r>
            <a:r>
              <a:rPr lang="en-GB" dirty="0">
                <a:latin typeface="Arial"/>
                <a:ea typeface="Arial"/>
                <a:cs typeface="Arial"/>
                <a:sym typeface="Arial"/>
              </a:rPr>
              <a:t> (Doha) = 82km</a:t>
            </a:r>
            <a:r>
              <a:rPr lang="en-GB" baseline="30000" dirty="0">
                <a:latin typeface="Arial"/>
                <a:ea typeface="Arial"/>
                <a:cs typeface="Arial"/>
                <a:sym typeface="Arial"/>
              </a:rPr>
              <a:t>2</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11</a:t>
            </a:fld>
            <a:endParaRPr lang="en-GB"/>
          </a:p>
        </p:txBody>
      </p:sp>
    </p:spTree>
    <p:extLst>
      <p:ext uri="{BB962C8B-B14F-4D97-AF65-F5344CB8AC3E}">
        <p14:creationId xmlns:p14="http://schemas.microsoft.com/office/powerpoint/2010/main" val="4022518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i="1" dirty="0">
                <a:solidFill>
                  <a:srgbClr val="000000"/>
                </a:solidFill>
                <a:latin typeface="Arial"/>
                <a:ea typeface="Arial"/>
                <a:cs typeface="Arial"/>
                <a:sym typeface="Arial"/>
              </a:rPr>
              <a:t>Questions will vary. </a:t>
            </a:r>
            <a:br>
              <a:rPr lang="en-GB" i="1" dirty="0">
                <a:solidFill>
                  <a:srgbClr val="000000"/>
                </a:solidFill>
                <a:latin typeface="Arial"/>
                <a:ea typeface="Arial"/>
                <a:cs typeface="Arial"/>
                <a:sym typeface="Arial"/>
              </a:rPr>
            </a:br>
            <a:r>
              <a:rPr lang="en-GB" i="1" dirty="0">
                <a:solidFill>
                  <a:srgbClr val="000000"/>
                </a:solidFill>
                <a:latin typeface="Arial"/>
                <a:ea typeface="Arial"/>
                <a:cs typeface="Arial"/>
                <a:sym typeface="Arial"/>
              </a:rPr>
              <a:t>Example questions: How many hours is one day on Pluto? How many more Earth Years is a year on Eris than on Haumea? What is the difference between the distance from the sun for Pluto and Eris? </a:t>
            </a:r>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What i</a:t>
            </a:r>
            <a:r>
              <a:rPr lang="en-GB" dirty="0">
                <a:solidFill>
                  <a:srgbClr val="000000"/>
                </a:solidFill>
                <a:latin typeface="Arial"/>
                <a:ea typeface="Arial"/>
                <a:cs typeface="Arial"/>
                <a:sym typeface="Arial"/>
              </a:rPr>
              <a:t>nformation is being shown? How can you compare write a question that compares the data? How can you write a question that finds the difference between two sets of data? How can you write a question that finds the sum of data in the table?</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Misconceptions/ Common Errors </a:t>
            </a:r>
            <a:r>
              <a:rPr lang="en-GB" sz="1200" b="0" i="0" u="none" strike="noStrike" dirty="0">
                <a:solidFill>
                  <a:srgbClr val="000000"/>
                </a:solidFill>
                <a:latin typeface="Arial"/>
                <a:ea typeface="Arial"/>
                <a:cs typeface="Arial"/>
                <a:sym typeface="Arial"/>
              </a:rPr>
              <a:t>– Pupils may </a:t>
            </a:r>
            <a:r>
              <a:rPr lang="en-GB" dirty="0">
                <a:solidFill>
                  <a:srgbClr val="000000"/>
                </a:solidFill>
                <a:latin typeface="Arial"/>
                <a:ea typeface="Arial"/>
                <a:cs typeface="Arial"/>
                <a:sym typeface="Arial"/>
              </a:rPr>
              <a:t>write questions that cannot be answered using the table (e.g. What is a dwarf planet?).</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Further Practice </a:t>
            </a:r>
            <a:r>
              <a:rPr lang="en-GB" sz="1200" b="0" i="0" u="none" strike="noStrike" dirty="0">
                <a:solidFill>
                  <a:srgbClr val="000000"/>
                </a:solidFill>
                <a:latin typeface="Arial"/>
                <a:ea typeface="Arial"/>
                <a:cs typeface="Arial"/>
                <a:sym typeface="Arial"/>
              </a:rPr>
              <a:t>– This task is replicated in the independe</a:t>
            </a:r>
            <a:r>
              <a:rPr lang="en-GB" dirty="0">
                <a:solidFill>
                  <a:srgbClr val="000000"/>
                </a:solidFill>
                <a:latin typeface="Arial"/>
                <a:ea typeface="Arial"/>
                <a:cs typeface="Arial"/>
                <a:sym typeface="Arial"/>
              </a:rPr>
              <a:t>nt practice. Encourage pupils to use the questions shared in this activity as well as new questions. </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Extension</a:t>
            </a:r>
            <a:r>
              <a:rPr lang="en-GB" sz="1200" b="0" i="0" u="none" strike="noStrike" dirty="0">
                <a:solidFill>
                  <a:srgbClr val="000000"/>
                </a:solidFill>
                <a:latin typeface="Arial"/>
                <a:ea typeface="Arial"/>
                <a:cs typeface="Arial"/>
                <a:sym typeface="Arial"/>
              </a:rPr>
              <a:t> – </a:t>
            </a:r>
            <a:r>
              <a:rPr lang="en-GB" dirty="0">
                <a:solidFill>
                  <a:srgbClr val="000000"/>
                </a:solidFill>
                <a:latin typeface="Arial"/>
                <a:ea typeface="Arial"/>
                <a:cs typeface="Arial"/>
                <a:sym typeface="Arial"/>
              </a:rPr>
              <a:t>Create a true or false question for the table. Explain why the answer is true or false.</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12</a:t>
            </a:fld>
            <a:endParaRPr lang="en-GB"/>
          </a:p>
        </p:txBody>
      </p:sp>
    </p:spTree>
    <p:extLst>
      <p:ext uri="{BB962C8B-B14F-4D97-AF65-F5344CB8AC3E}">
        <p14:creationId xmlns:p14="http://schemas.microsoft.com/office/powerpoint/2010/main" val="6714575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p:spTree>
      <p:nvGrpSpPr>
        <p:cNvPr id="1" name=""/>
        <p:cNvGrpSpPr/>
        <p:nvPr/>
      </p:nvGrpSpPr>
      <p:grpSpPr>
        <a:xfrm>
          <a:off x="0" y="0"/>
          <a:ext cx="0" cy="0"/>
          <a:chOff x="0" y="0"/>
          <a:chExt cx="0" cy="0"/>
        </a:xfrm>
      </p:grpSpPr>
      <p:sp>
        <p:nvSpPr>
          <p:cNvPr id="7" name="Content Placeholder 5">
            <a:extLst>
              <a:ext uri="{FF2B5EF4-FFF2-40B4-BE49-F238E27FC236}">
                <a16:creationId xmlns:a16="http://schemas.microsoft.com/office/drawing/2014/main" id="{AF3F217D-1D27-DC40-83E1-AF2038C4ABB7}"/>
              </a:ext>
            </a:extLst>
          </p:cNvPr>
          <p:cNvSpPr>
            <a:spLocks noGrp="1"/>
          </p:cNvSpPr>
          <p:nvPr>
            <p:ph sz="quarter" idx="11" hasCustomPrompt="1"/>
          </p:nvPr>
        </p:nvSpPr>
        <p:spPr>
          <a:xfrm>
            <a:off x="1880393" y="2758682"/>
            <a:ext cx="8431213" cy="713158"/>
          </a:xfrm>
          <a:prstGeom prst="rect">
            <a:avLst/>
          </a:prstGeom>
        </p:spPr>
        <p:txBody>
          <a:bodyPr/>
          <a:lstStyle>
            <a:lvl1pPr marL="0" indent="0" algn="ctr">
              <a:buNone/>
              <a:defRPr sz="3200">
                <a:latin typeface="Century Gothic" panose="020B0502020202020204" pitchFamily="34" charset="0"/>
              </a:defRPr>
            </a:lvl1pPr>
          </a:lstStyle>
          <a:p>
            <a:pPr lvl="0"/>
            <a:r>
              <a:rPr lang="en-GB" dirty="0"/>
              <a:t>Year x</a:t>
            </a:r>
          </a:p>
        </p:txBody>
      </p:sp>
      <p:sp>
        <p:nvSpPr>
          <p:cNvPr id="8" name="Content Placeholder 5">
            <a:extLst>
              <a:ext uri="{FF2B5EF4-FFF2-40B4-BE49-F238E27FC236}">
                <a16:creationId xmlns:a16="http://schemas.microsoft.com/office/drawing/2014/main" id="{E8E5B7E4-5D17-8642-8DBB-FAC30757A6C9}"/>
              </a:ext>
            </a:extLst>
          </p:cNvPr>
          <p:cNvSpPr>
            <a:spLocks noGrp="1"/>
          </p:cNvSpPr>
          <p:nvPr>
            <p:ph sz="quarter" idx="12" hasCustomPrompt="1"/>
          </p:nvPr>
        </p:nvSpPr>
        <p:spPr>
          <a:xfrm>
            <a:off x="1880393" y="3666506"/>
            <a:ext cx="8431213" cy="713158"/>
          </a:xfrm>
          <a:prstGeom prst="rect">
            <a:avLst/>
          </a:prstGeom>
        </p:spPr>
        <p:txBody>
          <a:bodyPr/>
          <a:lstStyle>
            <a:lvl1pPr marL="0" indent="0" algn="ctr">
              <a:buNone/>
              <a:defRPr sz="3200">
                <a:latin typeface="Century Gothic" panose="020B0502020202020204" pitchFamily="34" charset="0"/>
              </a:defRPr>
            </a:lvl1pPr>
          </a:lstStyle>
          <a:p>
            <a:pPr lvl="0"/>
            <a:r>
              <a:rPr lang="en-GB" dirty="0"/>
              <a:t>Block</a:t>
            </a:r>
          </a:p>
        </p:txBody>
      </p:sp>
      <p:sp>
        <p:nvSpPr>
          <p:cNvPr id="9" name="Content Placeholder 5">
            <a:extLst>
              <a:ext uri="{FF2B5EF4-FFF2-40B4-BE49-F238E27FC236}">
                <a16:creationId xmlns:a16="http://schemas.microsoft.com/office/drawing/2014/main" id="{56E54D7B-07D1-7745-81A3-0D026B86A896}"/>
              </a:ext>
            </a:extLst>
          </p:cNvPr>
          <p:cNvSpPr>
            <a:spLocks noGrp="1"/>
          </p:cNvSpPr>
          <p:nvPr>
            <p:ph sz="quarter" idx="13" hasCustomPrompt="1"/>
          </p:nvPr>
        </p:nvSpPr>
        <p:spPr>
          <a:xfrm>
            <a:off x="1880392" y="4574330"/>
            <a:ext cx="8431213" cy="713158"/>
          </a:xfrm>
          <a:prstGeom prst="rect">
            <a:avLst/>
          </a:prstGeom>
        </p:spPr>
        <p:txBody>
          <a:bodyPr/>
          <a:lstStyle>
            <a:lvl1pPr marL="0" indent="0" algn="ctr">
              <a:buNone/>
              <a:defRPr sz="2400">
                <a:latin typeface="Century Gothic" panose="020B0502020202020204" pitchFamily="34" charset="0"/>
              </a:defRPr>
            </a:lvl1pPr>
          </a:lstStyle>
          <a:p>
            <a:pPr lvl="0"/>
            <a:r>
              <a:rPr lang="en-GB" dirty="0"/>
              <a:t>LO</a:t>
            </a:r>
          </a:p>
        </p:txBody>
      </p:sp>
      <p:sp>
        <p:nvSpPr>
          <p:cNvPr id="11" name="TextBox 10">
            <a:extLst>
              <a:ext uri="{FF2B5EF4-FFF2-40B4-BE49-F238E27FC236}">
                <a16:creationId xmlns:a16="http://schemas.microsoft.com/office/drawing/2014/main" id="{35512E4D-3B51-2647-8880-5DA3468DAEAB}"/>
              </a:ext>
            </a:extLst>
          </p:cNvPr>
          <p:cNvSpPr txBox="1"/>
          <p:nvPr userDrawn="1"/>
        </p:nvSpPr>
        <p:spPr>
          <a:xfrm>
            <a:off x="1880392" y="1620279"/>
            <a:ext cx="8431213" cy="707886"/>
          </a:xfrm>
          <a:prstGeom prst="rect">
            <a:avLst/>
          </a:prstGeom>
          <a:noFill/>
        </p:spPr>
        <p:txBody>
          <a:bodyPr wrap="square" rtlCol="0">
            <a:spAutoFit/>
          </a:bodyPr>
          <a:lstStyle/>
          <a:p>
            <a:pPr algn="ctr"/>
            <a:r>
              <a:rPr lang="en-GB" sz="4000" dirty="0">
                <a:latin typeface="Century Gothic" panose="020B0502020202020204" pitchFamily="34" charset="0"/>
              </a:rPr>
              <a:t>Ready-to-go Lesson Slides</a:t>
            </a:r>
          </a:p>
        </p:txBody>
      </p:sp>
      <p:pic>
        <p:nvPicPr>
          <p:cNvPr id="3" name="Picture 2" descr="Logo&#10;&#10;Description automatically generated with medium confidence">
            <a:extLst>
              <a:ext uri="{FF2B5EF4-FFF2-40B4-BE49-F238E27FC236}">
                <a16:creationId xmlns:a16="http://schemas.microsoft.com/office/drawing/2014/main" id="{ECBA34A2-1100-1B4F-8C2A-92DAA50365B9}"/>
              </a:ext>
            </a:extLst>
          </p:cNvPr>
          <p:cNvPicPr>
            <a:picLocks noChangeAspect="1"/>
          </p:cNvPicPr>
          <p:nvPr userDrawn="1"/>
        </p:nvPicPr>
        <p:blipFill>
          <a:blip r:embed="rId2"/>
          <a:stretch>
            <a:fillRect/>
          </a:stretch>
        </p:blipFill>
        <p:spPr>
          <a:xfrm>
            <a:off x="113012" y="6346950"/>
            <a:ext cx="1757220" cy="409450"/>
          </a:xfrm>
          <a:prstGeom prst="rect">
            <a:avLst/>
          </a:prstGeom>
        </p:spPr>
      </p:pic>
    </p:spTree>
    <p:extLst>
      <p:ext uri="{BB962C8B-B14F-4D97-AF65-F5344CB8AC3E}">
        <p14:creationId xmlns:p14="http://schemas.microsoft.com/office/powerpoint/2010/main" val="444776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uppor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18009-7689-104F-89A5-0E06A943A814}"/>
              </a:ext>
            </a:extLst>
          </p:cNvPr>
          <p:cNvSpPr>
            <a:spLocks noGrp="1"/>
          </p:cNvSpPr>
          <p:nvPr>
            <p:ph type="title"/>
          </p:nvPr>
        </p:nvSpPr>
        <p:spPr>
          <a:xfrm>
            <a:off x="838200" y="3429000"/>
            <a:ext cx="10515600" cy="1325563"/>
          </a:xfrm>
          <a:prstGeom prst="rect">
            <a:avLst/>
          </a:prstGeom>
        </p:spPr>
        <p:txBody>
          <a:bodyPr/>
          <a:lstStyle>
            <a:lvl1pPr algn="ctr">
              <a:defRPr sz="3200"/>
            </a:lvl1pPr>
          </a:lstStyle>
          <a:p>
            <a:r>
              <a:rPr lang="en-GB" dirty="0"/>
              <a:t>Click to edit Master title style</a:t>
            </a:r>
          </a:p>
        </p:txBody>
      </p:sp>
      <p:sp>
        <p:nvSpPr>
          <p:cNvPr id="3" name="Title 1">
            <a:extLst>
              <a:ext uri="{FF2B5EF4-FFF2-40B4-BE49-F238E27FC236}">
                <a16:creationId xmlns:a16="http://schemas.microsoft.com/office/drawing/2014/main" id="{D8B969EC-E71D-4B4A-AA62-7CF572FFA260}"/>
              </a:ext>
            </a:extLst>
          </p:cNvPr>
          <p:cNvSpPr txBox="1">
            <a:spLocks/>
          </p:cNvSpPr>
          <p:nvPr userDrawn="1"/>
        </p:nvSpPr>
        <p:spPr>
          <a:xfrm>
            <a:off x="838200" y="1802122"/>
            <a:ext cx="10515600" cy="132556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solidFill>
                  <a:srgbClr val="0277BD"/>
                </a:solidFill>
              </a:rPr>
              <a:t>Support Slides</a:t>
            </a:r>
          </a:p>
        </p:txBody>
      </p:sp>
    </p:spTree>
    <p:extLst>
      <p:ext uri="{BB962C8B-B14F-4D97-AF65-F5344CB8AC3E}">
        <p14:creationId xmlns:p14="http://schemas.microsoft.com/office/powerpoint/2010/main" val="1587957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arning Objectiv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18009-7689-104F-89A5-0E06A943A814}"/>
              </a:ext>
            </a:extLst>
          </p:cNvPr>
          <p:cNvSpPr>
            <a:spLocks noGrp="1"/>
          </p:cNvSpPr>
          <p:nvPr>
            <p:ph type="title"/>
          </p:nvPr>
        </p:nvSpPr>
        <p:spPr>
          <a:xfrm>
            <a:off x="838200" y="2921330"/>
            <a:ext cx="10515600" cy="1833233"/>
          </a:xfrm>
          <a:prstGeom prst="rect">
            <a:avLst/>
          </a:prstGeom>
        </p:spPr>
        <p:txBody>
          <a:bodyPr/>
          <a:lstStyle>
            <a:lvl1pPr algn="ctr">
              <a:lnSpc>
                <a:spcPct val="150000"/>
              </a:lnSpc>
              <a:defRPr sz="2800"/>
            </a:lvl1pPr>
          </a:lstStyle>
          <a:p>
            <a:r>
              <a:rPr lang="en-GB" dirty="0"/>
              <a:t>Click to edit Master title style</a:t>
            </a:r>
          </a:p>
        </p:txBody>
      </p:sp>
      <p:sp>
        <p:nvSpPr>
          <p:cNvPr id="3" name="Title 1">
            <a:extLst>
              <a:ext uri="{FF2B5EF4-FFF2-40B4-BE49-F238E27FC236}">
                <a16:creationId xmlns:a16="http://schemas.microsoft.com/office/drawing/2014/main" id="{D8B969EC-E71D-4B4A-AA62-7CF572FFA260}"/>
              </a:ext>
            </a:extLst>
          </p:cNvPr>
          <p:cNvSpPr txBox="1">
            <a:spLocks/>
          </p:cNvSpPr>
          <p:nvPr userDrawn="1"/>
        </p:nvSpPr>
        <p:spPr>
          <a:xfrm>
            <a:off x="838200" y="1802122"/>
            <a:ext cx="10515600" cy="64419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rgbClr val="0277BD"/>
                </a:solidFill>
              </a:rPr>
              <a:t>Today we are learning</a:t>
            </a:r>
          </a:p>
        </p:txBody>
      </p:sp>
    </p:spTree>
    <p:extLst>
      <p:ext uri="{BB962C8B-B14F-4D97-AF65-F5344CB8AC3E}">
        <p14:creationId xmlns:p14="http://schemas.microsoft.com/office/powerpoint/2010/main" val="2566549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3565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gnostic Questions">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1D731D0-11A9-434D-B4CC-6A57B4E02E80}"/>
              </a:ext>
            </a:extLst>
          </p:cNvPr>
          <p:cNvSpPr>
            <a:spLocks noGrp="1"/>
          </p:cNvSpPr>
          <p:nvPr>
            <p:ph sz="quarter" idx="11"/>
          </p:nvPr>
        </p:nvSpPr>
        <p:spPr>
          <a:xfrm>
            <a:off x="263047" y="1293813"/>
            <a:ext cx="11736887" cy="1722519"/>
          </a:xfrm>
        </p:spPr>
        <p:txBody>
          <a:bodyPr/>
          <a:lstStyle>
            <a:lvl2pPr marL="457200" indent="0">
              <a:buNone/>
              <a:defRPr/>
            </a:lvl2pPr>
          </a:lstStyle>
          <a:p>
            <a:pPr lvl="0"/>
            <a:r>
              <a:rPr lang="en-GB" dirty="0"/>
              <a:t>Click to edit Master text styles</a:t>
            </a:r>
          </a:p>
        </p:txBody>
      </p:sp>
      <p:sp>
        <p:nvSpPr>
          <p:cNvPr id="11" name="Content Placeholder 10">
            <a:extLst>
              <a:ext uri="{FF2B5EF4-FFF2-40B4-BE49-F238E27FC236}">
                <a16:creationId xmlns:a16="http://schemas.microsoft.com/office/drawing/2014/main" id="{85B9F7CE-5C04-F74C-BF15-55B5CF176B09}"/>
              </a:ext>
            </a:extLst>
          </p:cNvPr>
          <p:cNvSpPr>
            <a:spLocks noGrp="1"/>
          </p:cNvSpPr>
          <p:nvPr>
            <p:ph sz="quarter" idx="12"/>
          </p:nvPr>
        </p:nvSpPr>
        <p:spPr>
          <a:xfrm>
            <a:off x="820506" y="3466464"/>
            <a:ext cx="5181036" cy="341701"/>
          </a:xfrm>
        </p:spPr>
        <p:txBody>
          <a:bodyPr/>
          <a:lstStyle>
            <a:lvl1pPr>
              <a:lnSpc>
                <a:spcPct val="100000"/>
              </a:lnSpc>
              <a:defRPr/>
            </a:lvl1pPr>
          </a:lstStyle>
          <a:p>
            <a:pPr lvl="0"/>
            <a:r>
              <a:rPr lang="en-GB" dirty="0"/>
              <a:t>Click to edit Master text styles</a:t>
            </a:r>
          </a:p>
        </p:txBody>
      </p:sp>
      <p:sp>
        <p:nvSpPr>
          <p:cNvPr id="12" name="Content Placeholder 10">
            <a:extLst>
              <a:ext uri="{FF2B5EF4-FFF2-40B4-BE49-F238E27FC236}">
                <a16:creationId xmlns:a16="http://schemas.microsoft.com/office/drawing/2014/main" id="{B0493250-A884-9B42-9EAB-CC3AB545F597}"/>
              </a:ext>
            </a:extLst>
          </p:cNvPr>
          <p:cNvSpPr>
            <a:spLocks noGrp="1"/>
          </p:cNvSpPr>
          <p:nvPr>
            <p:ph sz="quarter" idx="13"/>
          </p:nvPr>
        </p:nvSpPr>
        <p:spPr>
          <a:xfrm>
            <a:off x="820506" y="4794521"/>
            <a:ext cx="5181036" cy="341701"/>
          </a:xfrm>
        </p:spPr>
        <p:txBody>
          <a:bodyPr/>
          <a:lstStyle>
            <a:lvl1pPr>
              <a:lnSpc>
                <a:spcPct val="100000"/>
              </a:lnSpc>
              <a:defRPr/>
            </a:lvl1pPr>
          </a:lstStyle>
          <a:p>
            <a:pPr lvl="0"/>
            <a:r>
              <a:rPr lang="en-GB" dirty="0"/>
              <a:t>Click to edit Master text styles</a:t>
            </a:r>
          </a:p>
        </p:txBody>
      </p:sp>
      <p:sp>
        <p:nvSpPr>
          <p:cNvPr id="13" name="Content Placeholder 10">
            <a:extLst>
              <a:ext uri="{FF2B5EF4-FFF2-40B4-BE49-F238E27FC236}">
                <a16:creationId xmlns:a16="http://schemas.microsoft.com/office/drawing/2014/main" id="{CD05C5B0-AF97-AE4F-94A0-C8AC5F250A8F}"/>
              </a:ext>
            </a:extLst>
          </p:cNvPr>
          <p:cNvSpPr>
            <a:spLocks noGrp="1"/>
          </p:cNvSpPr>
          <p:nvPr>
            <p:ph sz="quarter" idx="14"/>
          </p:nvPr>
        </p:nvSpPr>
        <p:spPr>
          <a:xfrm>
            <a:off x="6688949" y="3466464"/>
            <a:ext cx="5181036" cy="341701"/>
          </a:xfrm>
        </p:spPr>
        <p:txBody>
          <a:bodyPr/>
          <a:lstStyle>
            <a:lvl1pPr>
              <a:lnSpc>
                <a:spcPct val="100000"/>
              </a:lnSpc>
              <a:defRPr/>
            </a:lvl1pPr>
          </a:lstStyle>
          <a:p>
            <a:pPr lvl="0"/>
            <a:r>
              <a:rPr lang="en-GB" dirty="0"/>
              <a:t>Click to edit Master text styles</a:t>
            </a:r>
          </a:p>
        </p:txBody>
      </p:sp>
      <p:sp>
        <p:nvSpPr>
          <p:cNvPr id="14" name="Content Placeholder 10">
            <a:extLst>
              <a:ext uri="{FF2B5EF4-FFF2-40B4-BE49-F238E27FC236}">
                <a16:creationId xmlns:a16="http://schemas.microsoft.com/office/drawing/2014/main" id="{A25663F9-7D26-3A41-B8B5-D301AB5405F8}"/>
              </a:ext>
            </a:extLst>
          </p:cNvPr>
          <p:cNvSpPr>
            <a:spLocks noGrp="1"/>
          </p:cNvSpPr>
          <p:nvPr>
            <p:ph sz="quarter" idx="15"/>
          </p:nvPr>
        </p:nvSpPr>
        <p:spPr>
          <a:xfrm>
            <a:off x="6688947" y="4794521"/>
            <a:ext cx="5181036" cy="341701"/>
          </a:xfrm>
        </p:spPr>
        <p:txBody>
          <a:bodyPr/>
          <a:lstStyle>
            <a:lvl1pPr>
              <a:lnSpc>
                <a:spcPct val="100000"/>
              </a:lnSpc>
              <a:defRPr/>
            </a:lvl1pPr>
          </a:lstStyle>
          <a:p>
            <a:pPr lvl="0"/>
            <a:r>
              <a:rPr lang="en-GB" dirty="0"/>
              <a:t>Click to edit Master text styles</a:t>
            </a:r>
          </a:p>
        </p:txBody>
      </p:sp>
      <p:sp>
        <p:nvSpPr>
          <p:cNvPr id="15" name="TextBox 14">
            <a:extLst>
              <a:ext uri="{FF2B5EF4-FFF2-40B4-BE49-F238E27FC236}">
                <a16:creationId xmlns:a16="http://schemas.microsoft.com/office/drawing/2014/main" id="{5603792C-5A7D-AB49-924C-0C601775E88C}"/>
              </a:ext>
            </a:extLst>
          </p:cNvPr>
          <p:cNvSpPr txBox="1"/>
          <p:nvPr userDrawn="1"/>
        </p:nvSpPr>
        <p:spPr>
          <a:xfrm>
            <a:off x="263047" y="663047"/>
            <a:ext cx="3147977" cy="338554"/>
          </a:xfrm>
          <a:prstGeom prst="rect">
            <a:avLst/>
          </a:prstGeom>
          <a:noFill/>
        </p:spPr>
        <p:txBody>
          <a:bodyPr wrap="square" rtlCol="0">
            <a:spAutoFit/>
          </a:bodyPr>
          <a:lstStyle/>
          <a:p>
            <a:r>
              <a:rPr lang="en-GB" sz="1600" b="0" dirty="0">
                <a:solidFill>
                  <a:srgbClr val="0277BD"/>
                </a:solidFill>
                <a:latin typeface="Century Gothic" panose="020B0502020202020204" pitchFamily="34" charset="0"/>
              </a:rPr>
              <a:t>Diagnostic Question</a:t>
            </a:r>
          </a:p>
        </p:txBody>
      </p:sp>
      <p:pic>
        <p:nvPicPr>
          <p:cNvPr id="21" name="Picture 20" descr="A picture containing text, clipart, vector graphics&#10;&#10;Description automatically generated">
            <a:extLst>
              <a:ext uri="{FF2B5EF4-FFF2-40B4-BE49-F238E27FC236}">
                <a16:creationId xmlns:a16="http://schemas.microsoft.com/office/drawing/2014/main" id="{49073B74-0C69-5046-8E1C-89E38A232C6E}"/>
              </a:ext>
            </a:extLst>
          </p:cNvPr>
          <p:cNvPicPr>
            <a:picLocks noChangeAspect="1"/>
          </p:cNvPicPr>
          <p:nvPr userDrawn="1"/>
        </p:nvPicPr>
        <p:blipFill>
          <a:blip r:embed="rId2"/>
          <a:stretch>
            <a:fillRect/>
          </a:stretch>
        </p:blipFill>
        <p:spPr>
          <a:xfrm>
            <a:off x="269397" y="3400082"/>
            <a:ext cx="469900" cy="482600"/>
          </a:xfrm>
          <a:prstGeom prst="rect">
            <a:avLst/>
          </a:prstGeom>
        </p:spPr>
      </p:pic>
      <p:pic>
        <p:nvPicPr>
          <p:cNvPr id="23" name="Picture 22" descr="Icon&#10;&#10;Description automatically generated">
            <a:extLst>
              <a:ext uri="{FF2B5EF4-FFF2-40B4-BE49-F238E27FC236}">
                <a16:creationId xmlns:a16="http://schemas.microsoft.com/office/drawing/2014/main" id="{0F06AABC-9E9D-A44A-8E5D-A74D27C55363}"/>
              </a:ext>
            </a:extLst>
          </p:cNvPr>
          <p:cNvPicPr>
            <a:picLocks noChangeAspect="1"/>
          </p:cNvPicPr>
          <p:nvPr userDrawn="1"/>
        </p:nvPicPr>
        <p:blipFill>
          <a:blip r:embed="rId3"/>
          <a:stretch>
            <a:fillRect/>
          </a:stretch>
        </p:blipFill>
        <p:spPr>
          <a:xfrm>
            <a:off x="6103945" y="3400082"/>
            <a:ext cx="482600" cy="482600"/>
          </a:xfrm>
          <a:prstGeom prst="rect">
            <a:avLst/>
          </a:prstGeom>
        </p:spPr>
      </p:pic>
      <p:pic>
        <p:nvPicPr>
          <p:cNvPr id="25" name="Picture 24" descr="Icon&#10;&#10;Description automatically generated">
            <a:extLst>
              <a:ext uri="{FF2B5EF4-FFF2-40B4-BE49-F238E27FC236}">
                <a16:creationId xmlns:a16="http://schemas.microsoft.com/office/drawing/2014/main" id="{BCD4EF5E-E8A9-C344-B8D7-1659C5F8ECB0}"/>
              </a:ext>
            </a:extLst>
          </p:cNvPr>
          <p:cNvPicPr>
            <a:picLocks noChangeAspect="1"/>
          </p:cNvPicPr>
          <p:nvPr userDrawn="1"/>
        </p:nvPicPr>
        <p:blipFill>
          <a:blip r:embed="rId4"/>
          <a:stretch>
            <a:fillRect/>
          </a:stretch>
        </p:blipFill>
        <p:spPr>
          <a:xfrm>
            <a:off x="275747" y="4720003"/>
            <a:ext cx="457200" cy="482600"/>
          </a:xfrm>
          <a:prstGeom prst="rect">
            <a:avLst/>
          </a:prstGeom>
        </p:spPr>
      </p:pic>
      <p:pic>
        <p:nvPicPr>
          <p:cNvPr id="27" name="Picture 26" descr="Icon&#10;&#10;Description automatically generated">
            <a:extLst>
              <a:ext uri="{FF2B5EF4-FFF2-40B4-BE49-F238E27FC236}">
                <a16:creationId xmlns:a16="http://schemas.microsoft.com/office/drawing/2014/main" id="{66E5F293-9A1C-174E-A6CB-0144DCCD2B67}"/>
              </a:ext>
            </a:extLst>
          </p:cNvPr>
          <p:cNvPicPr>
            <a:picLocks noChangeAspect="1"/>
          </p:cNvPicPr>
          <p:nvPr userDrawn="1"/>
        </p:nvPicPr>
        <p:blipFill>
          <a:blip r:embed="rId5"/>
          <a:stretch>
            <a:fillRect/>
          </a:stretch>
        </p:blipFill>
        <p:spPr>
          <a:xfrm>
            <a:off x="6103945" y="4720003"/>
            <a:ext cx="482600" cy="482600"/>
          </a:xfrm>
          <a:prstGeom prst="rect">
            <a:avLst/>
          </a:prstGeom>
        </p:spPr>
      </p:pic>
    </p:spTree>
    <p:extLst>
      <p:ext uri="{BB962C8B-B14F-4D97-AF65-F5344CB8AC3E}">
        <p14:creationId xmlns:p14="http://schemas.microsoft.com/office/powerpoint/2010/main" val="2299130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eneral Layout">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625D7C4-04D3-AD40-B73C-A2EFE021BC41}"/>
              </a:ext>
            </a:extLst>
          </p:cNvPr>
          <p:cNvSpPr>
            <a:spLocks noGrp="1"/>
          </p:cNvSpPr>
          <p:nvPr>
            <p:ph sz="quarter" idx="10"/>
          </p:nvPr>
        </p:nvSpPr>
        <p:spPr>
          <a:xfrm>
            <a:off x="263524" y="653143"/>
            <a:ext cx="2717181" cy="424014"/>
          </a:xfrm>
        </p:spPr>
        <p:txBody>
          <a:bodyPr>
            <a:normAutofit/>
          </a:bodyPr>
          <a:lstStyle>
            <a:lvl1pPr>
              <a:lnSpc>
                <a:spcPct val="100000"/>
              </a:lnSpc>
              <a:defRPr sz="1600" b="0">
                <a:solidFill>
                  <a:srgbClr val="0277BD"/>
                </a:solidFill>
              </a:defRPr>
            </a:lvl1pPr>
          </a:lstStyle>
          <a:p>
            <a:pPr lvl="0"/>
            <a:endParaRPr lang="en-GB" dirty="0"/>
          </a:p>
        </p:txBody>
      </p:sp>
      <p:sp>
        <p:nvSpPr>
          <p:cNvPr id="9" name="Content Placeholder 8">
            <a:extLst>
              <a:ext uri="{FF2B5EF4-FFF2-40B4-BE49-F238E27FC236}">
                <a16:creationId xmlns:a16="http://schemas.microsoft.com/office/drawing/2014/main" id="{58660E31-9254-314F-9D21-2BEA7E2533E2}"/>
              </a:ext>
            </a:extLst>
          </p:cNvPr>
          <p:cNvSpPr>
            <a:spLocks noGrp="1"/>
          </p:cNvSpPr>
          <p:nvPr>
            <p:ph sz="quarter" idx="11"/>
          </p:nvPr>
        </p:nvSpPr>
        <p:spPr>
          <a:xfrm>
            <a:off x="263046" y="1176338"/>
            <a:ext cx="11736887" cy="5248275"/>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6996247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8FBFF"/>
        </a:solidFill>
        <a:effectLst/>
      </p:bgPr>
    </p:bg>
    <p:spTree>
      <p:nvGrpSpPr>
        <p:cNvPr id="1" name=""/>
        <p:cNvGrpSpPr/>
        <p:nvPr/>
      </p:nvGrpSpPr>
      <p:grpSpPr>
        <a:xfrm>
          <a:off x="0" y="0"/>
          <a:ext cx="0" cy="0"/>
          <a:chOff x="0" y="0"/>
          <a:chExt cx="0" cy="0"/>
        </a:xfrm>
      </p:grpSpPr>
      <p:pic>
        <p:nvPicPr>
          <p:cNvPr id="3" name="Picture 2" descr="A picture containing text, gauge&#10;&#10;Description automatically generated">
            <a:extLst>
              <a:ext uri="{FF2B5EF4-FFF2-40B4-BE49-F238E27FC236}">
                <a16:creationId xmlns:a16="http://schemas.microsoft.com/office/drawing/2014/main" id="{2B7A83AC-536F-2047-82D4-5BD95B9F4A51}"/>
              </a:ext>
            </a:extLst>
          </p:cNvPr>
          <p:cNvPicPr>
            <a:picLocks noChangeAspect="1"/>
          </p:cNvPicPr>
          <p:nvPr userDrawn="1"/>
        </p:nvPicPr>
        <p:blipFill>
          <a:blip r:embed="rId5"/>
          <a:stretch>
            <a:fillRect/>
          </a:stretch>
        </p:blipFill>
        <p:spPr>
          <a:xfrm>
            <a:off x="0" y="0"/>
            <a:ext cx="12192000" cy="6858000"/>
          </a:xfrm>
          <a:prstGeom prst="rect">
            <a:avLst/>
          </a:prstGeom>
        </p:spPr>
      </p:pic>
    </p:spTree>
    <p:extLst>
      <p:ext uri="{BB962C8B-B14F-4D97-AF65-F5344CB8AC3E}">
        <p14:creationId xmlns:p14="http://schemas.microsoft.com/office/powerpoint/2010/main" val="4241947658"/>
      </p:ext>
    </p:extLst>
  </p:cSld>
  <p:clrMap bg1="lt1" tx1="dk1" bg2="lt2" tx2="dk2" accent1="accent1" accent2="accent2" accent3="accent3" accent4="accent4" accent5="accent5" accent6="accent6" hlink="hlink" folHlink="folHlink"/>
  <p:sldLayoutIdLst>
    <p:sldLayoutId id="2147483652" r:id="rId1"/>
    <p:sldLayoutId id="2147483658" r:id="rId2"/>
    <p:sldLayoutId id="2147483659"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BFF"/>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CBEBE5-5FBA-B348-89AC-94591443BFEF}"/>
              </a:ext>
            </a:extLst>
          </p:cNvPr>
          <p:cNvPicPr>
            <a:picLocks noChangeAspect="1"/>
          </p:cNvPicPr>
          <p:nvPr userDrawn="1"/>
        </p:nvPicPr>
        <p:blipFill>
          <a:blip r:embed="rId5"/>
          <a:stretch>
            <a:fillRect/>
          </a:stretch>
        </p:blipFill>
        <p:spPr>
          <a:xfrm>
            <a:off x="0" y="0"/>
            <a:ext cx="12192000" cy="406400"/>
          </a:xfrm>
          <a:prstGeom prst="rect">
            <a:avLst/>
          </a:prstGeom>
        </p:spPr>
      </p:pic>
      <p:sp>
        <p:nvSpPr>
          <p:cNvPr id="3" name="Text Placeholder 2">
            <a:extLst>
              <a:ext uri="{FF2B5EF4-FFF2-40B4-BE49-F238E27FC236}">
                <a16:creationId xmlns:a16="http://schemas.microsoft.com/office/drawing/2014/main" id="{D18BFE50-F6DB-F94A-A399-89895AAA64C5}"/>
              </a:ext>
            </a:extLst>
          </p:cNvPr>
          <p:cNvSpPr>
            <a:spLocks noGrp="1"/>
          </p:cNvSpPr>
          <p:nvPr>
            <p:ph type="body" idx="1"/>
          </p:nvPr>
        </p:nvSpPr>
        <p:spPr>
          <a:xfrm>
            <a:off x="263047" y="1077238"/>
            <a:ext cx="11736887" cy="5099725"/>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6" name="TextBox 15">
            <a:extLst>
              <a:ext uri="{FF2B5EF4-FFF2-40B4-BE49-F238E27FC236}">
                <a16:creationId xmlns:a16="http://schemas.microsoft.com/office/drawing/2014/main" id="{B1FC1E63-4073-3049-BA7F-C5B7B418C1A1}"/>
              </a:ext>
            </a:extLst>
          </p:cNvPr>
          <p:cNvSpPr txBox="1"/>
          <p:nvPr userDrawn="1"/>
        </p:nvSpPr>
        <p:spPr>
          <a:xfrm>
            <a:off x="263046" y="34941"/>
            <a:ext cx="1127977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rgbClr val="0277BD"/>
                </a:solidFill>
                <a:latin typeface="Century Gothic" panose="020B0502020202020204" pitchFamily="34" charset="0"/>
              </a:rPr>
              <a:t>To know how to read and interpret tables</a:t>
            </a:r>
          </a:p>
        </p:txBody>
      </p:sp>
      <p:pic>
        <p:nvPicPr>
          <p:cNvPr id="6" name="Picture 5">
            <a:extLst>
              <a:ext uri="{FF2B5EF4-FFF2-40B4-BE49-F238E27FC236}">
                <a16:creationId xmlns:a16="http://schemas.microsoft.com/office/drawing/2014/main" id="{1D8B7A00-251E-8449-93BD-3A16B09DBB67}"/>
              </a:ext>
            </a:extLst>
          </p:cNvPr>
          <p:cNvPicPr>
            <a:picLocks noChangeAspect="1"/>
          </p:cNvPicPr>
          <p:nvPr userDrawn="1"/>
        </p:nvPicPr>
        <p:blipFill>
          <a:blip r:embed="rId6"/>
          <a:stretch>
            <a:fillRect/>
          </a:stretch>
        </p:blipFill>
        <p:spPr>
          <a:xfrm>
            <a:off x="83127" y="6638306"/>
            <a:ext cx="2137830" cy="180844"/>
          </a:xfrm>
          <a:prstGeom prst="rect">
            <a:avLst/>
          </a:prstGeom>
        </p:spPr>
      </p:pic>
    </p:spTree>
    <p:extLst>
      <p:ext uri="{BB962C8B-B14F-4D97-AF65-F5344CB8AC3E}">
        <p14:creationId xmlns:p14="http://schemas.microsoft.com/office/powerpoint/2010/main" val="1906738739"/>
      </p:ext>
    </p:extLst>
  </p:cSld>
  <p:clrMap bg1="lt1" tx1="dk1" bg2="lt2" tx2="dk2" accent1="accent1" accent2="accent2" accent3="accent3" accent4="accent4" accent5="accent5" accent6="accent6" hlink="hlink" folHlink="folHlink"/>
  <p:sldLayoutIdLst>
    <p:sldLayoutId id="2147483653" r:id="rId1"/>
    <p:sldLayoutId id="2147483657" r:id="rId2"/>
    <p:sldLayoutId id="2147483656" r:id="rId3"/>
  </p:sldLayoutIdLst>
  <p:txStyles>
    <p:titleStyle>
      <a:lvl1pPr algn="l" defTabSz="914400" rtl="0" eaLnBrk="1" latinLnBrk="0" hangingPunct="1">
        <a:lnSpc>
          <a:spcPct val="90000"/>
        </a:lnSpc>
        <a:spcBef>
          <a:spcPct val="0"/>
        </a:spcBef>
        <a:buNone/>
        <a:defRPr sz="1600" kern="1200">
          <a:solidFill>
            <a:srgbClr val="0277BD"/>
          </a:solidFill>
          <a:latin typeface="Century Gothic" panose="020B0502020202020204" pitchFamily="34" charset="0"/>
          <a:ea typeface="+mj-ea"/>
          <a:cs typeface="+mj-cs"/>
        </a:defRPr>
      </a:lvl1pPr>
    </p:titleStyle>
    <p:body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1B3845-CB0E-4842-85A8-E4EFC2A1CD11}"/>
              </a:ext>
            </a:extLst>
          </p:cNvPr>
          <p:cNvSpPr>
            <a:spLocks noGrp="1"/>
          </p:cNvSpPr>
          <p:nvPr>
            <p:ph sz="quarter" idx="11"/>
          </p:nvPr>
        </p:nvSpPr>
        <p:spPr/>
        <p:txBody>
          <a:bodyPr/>
          <a:lstStyle/>
          <a:p>
            <a:r>
              <a:rPr lang="en-GB" dirty="0"/>
              <a:t>Year 5</a:t>
            </a:r>
          </a:p>
        </p:txBody>
      </p:sp>
      <p:sp>
        <p:nvSpPr>
          <p:cNvPr id="4" name="Content Placeholder 3">
            <a:extLst>
              <a:ext uri="{FF2B5EF4-FFF2-40B4-BE49-F238E27FC236}">
                <a16:creationId xmlns:a16="http://schemas.microsoft.com/office/drawing/2014/main" id="{B699592D-F58A-1A4E-B320-C0CB29E035F9}"/>
              </a:ext>
            </a:extLst>
          </p:cNvPr>
          <p:cNvSpPr>
            <a:spLocks noGrp="1"/>
          </p:cNvSpPr>
          <p:nvPr>
            <p:ph sz="quarter" idx="12"/>
          </p:nvPr>
        </p:nvSpPr>
        <p:spPr/>
        <p:txBody>
          <a:bodyPr/>
          <a:lstStyle/>
          <a:p>
            <a:r>
              <a:rPr lang="en-GB" dirty="0"/>
              <a:t>Statistics</a:t>
            </a:r>
          </a:p>
        </p:txBody>
      </p:sp>
      <p:sp>
        <p:nvSpPr>
          <p:cNvPr id="5" name="Content Placeholder 4">
            <a:extLst>
              <a:ext uri="{FF2B5EF4-FFF2-40B4-BE49-F238E27FC236}">
                <a16:creationId xmlns:a16="http://schemas.microsoft.com/office/drawing/2014/main" id="{FD49CD48-E22B-3140-A72A-E06DA016B73A}"/>
              </a:ext>
            </a:extLst>
          </p:cNvPr>
          <p:cNvSpPr>
            <a:spLocks noGrp="1"/>
          </p:cNvSpPr>
          <p:nvPr>
            <p:ph sz="quarter" idx="13"/>
          </p:nvPr>
        </p:nvSpPr>
        <p:spPr>
          <a:xfrm>
            <a:off x="1880393" y="4574330"/>
            <a:ext cx="8431213" cy="587191"/>
          </a:xfrm>
        </p:spPr>
        <p:txBody>
          <a:bodyPr/>
          <a:lstStyle/>
          <a:p>
            <a:pPr>
              <a:lnSpc>
                <a:spcPct val="100000"/>
              </a:lnSpc>
            </a:pPr>
            <a:r>
              <a:rPr lang="en-GB" sz="2400" dirty="0"/>
              <a:t>To know how to read and interpret tables</a:t>
            </a:r>
          </a:p>
        </p:txBody>
      </p:sp>
    </p:spTree>
    <p:extLst>
      <p:ext uri="{BB962C8B-B14F-4D97-AF65-F5344CB8AC3E}">
        <p14:creationId xmlns:p14="http://schemas.microsoft.com/office/powerpoint/2010/main" val="1388747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Follow Me</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7" y="1176338"/>
            <a:ext cx="4738444" cy="1857807"/>
          </a:xfrm>
        </p:spPr>
        <p:txBody>
          <a:bodyPr/>
          <a:lstStyle/>
          <a:p>
            <a:r>
              <a:rPr lang="en-GB" dirty="0" err="1"/>
              <a:t>Em</a:t>
            </a:r>
            <a:r>
              <a:rPr lang="en-GB" dirty="0"/>
              <a:t> says, “Two of the capital cities listed have a population over 1 million.”</a:t>
            </a:r>
          </a:p>
          <a:p>
            <a:r>
              <a:rPr lang="en-GB" b="1" dirty="0"/>
              <a:t>Is </a:t>
            </a:r>
            <a:r>
              <a:rPr lang="en-GB" b="1" dirty="0" err="1"/>
              <a:t>Em</a:t>
            </a:r>
            <a:r>
              <a:rPr lang="en-GB" b="1" dirty="0"/>
              <a:t> right?</a:t>
            </a:r>
          </a:p>
          <a:p>
            <a:endParaRPr lang="en-GB" dirty="0"/>
          </a:p>
        </p:txBody>
      </p:sp>
      <p:sp>
        <p:nvSpPr>
          <p:cNvPr id="5" name="Rounded Rectangle 4">
            <a:extLst>
              <a:ext uri="{FF2B5EF4-FFF2-40B4-BE49-F238E27FC236}">
                <a16:creationId xmlns:a16="http://schemas.microsoft.com/office/drawing/2014/main" id="{BCC3F9C2-59B6-0341-B97C-81C2931D1D10}"/>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sp>
        <p:nvSpPr>
          <p:cNvPr id="9" name="Google Shape;126;p19">
            <a:extLst>
              <a:ext uri="{FF2B5EF4-FFF2-40B4-BE49-F238E27FC236}">
                <a16:creationId xmlns:a16="http://schemas.microsoft.com/office/drawing/2014/main" id="{B72F8662-DB4B-D64C-AE18-6BE0AB9B8467}"/>
              </a:ext>
            </a:extLst>
          </p:cNvPr>
          <p:cNvSpPr txBox="1"/>
          <p:nvPr/>
        </p:nvSpPr>
        <p:spPr>
          <a:xfrm>
            <a:off x="263047" y="3034145"/>
            <a:ext cx="4461353" cy="1565564"/>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err="1">
                <a:ln>
                  <a:noFill/>
                </a:ln>
                <a:solidFill>
                  <a:srgbClr val="43A047"/>
                </a:solidFill>
                <a:effectLst/>
                <a:uLnTx/>
                <a:uFillTx/>
                <a:latin typeface="Century Gothic"/>
                <a:ea typeface="Century Gothic"/>
                <a:cs typeface="Century Gothic"/>
                <a:sym typeface="Century Gothic"/>
              </a:rPr>
              <a:t>Em</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is correct. Rome (Italy) and London (United Kingdom) both have a population over 1 million. </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graphicFrame>
        <p:nvGraphicFramePr>
          <p:cNvPr id="10" name="Google Shape;127;p19">
            <a:extLst>
              <a:ext uri="{FF2B5EF4-FFF2-40B4-BE49-F238E27FC236}">
                <a16:creationId xmlns:a16="http://schemas.microsoft.com/office/drawing/2014/main" id="{F7795632-F8F8-9D41-8B5F-AF7A157B0E81}"/>
              </a:ext>
            </a:extLst>
          </p:cNvPr>
          <p:cNvGraphicFramePr/>
          <p:nvPr>
            <p:extLst>
              <p:ext uri="{D42A27DB-BD31-4B8C-83A1-F6EECF244321}">
                <p14:modId xmlns:p14="http://schemas.microsoft.com/office/powerpoint/2010/main" val="1581054148"/>
              </p:ext>
            </p:extLst>
          </p:nvPr>
        </p:nvGraphicFramePr>
        <p:xfrm>
          <a:off x="5123038" y="1126450"/>
          <a:ext cx="6752600" cy="4754640"/>
        </p:xfrm>
        <a:graphic>
          <a:graphicData uri="http://schemas.openxmlformats.org/drawingml/2006/table">
            <a:tbl>
              <a:tblPr>
                <a:noFill/>
              </a:tblPr>
              <a:tblGrid>
                <a:gridCol w="1688150">
                  <a:extLst>
                    <a:ext uri="{9D8B030D-6E8A-4147-A177-3AD203B41FA5}">
                      <a16:colId xmlns:a16="http://schemas.microsoft.com/office/drawing/2014/main" val="20000"/>
                    </a:ext>
                  </a:extLst>
                </a:gridCol>
                <a:gridCol w="1688150">
                  <a:extLst>
                    <a:ext uri="{9D8B030D-6E8A-4147-A177-3AD203B41FA5}">
                      <a16:colId xmlns:a16="http://schemas.microsoft.com/office/drawing/2014/main" val="20001"/>
                    </a:ext>
                  </a:extLst>
                </a:gridCol>
                <a:gridCol w="1688150">
                  <a:extLst>
                    <a:ext uri="{9D8B030D-6E8A-4147-A177-3AD203B41FA5}">
                      <a16:colId xmlns:a16="http://schemas.microsoft.com/office/drawing/2014/main" val="20002"/>
                    </a:ext>
                  </a:extLst>
                </a:gridCol>
                <a:gridCol w="1688150">
                  <a:extLst>
                    <a:ext uri="{9D8B030D-6E8A-4147-A177-3AD203B41FA5}">
                      <a16:colId xmlns:a16="http://schemas.microsoft.com/office/drawing/2014/main" val="20003"/>
                    </a:ext>
                  </a:extLst>
                </a:gridCol>
              </a:tblGrid>
              <a:tr h="381000">
                <a:tc>
                  <a:txBody>
                    <a:bodyPr/>
                    <a:lstStyle/>
                    <a:p>
                      <a:pPr marL="0" lvl="0" indent="0" algn="ctr" rtl="0">
                        <a:spcBef>
                          <a:spcPts val="0"/>
                        </a:spcBef>
                        <a:spcAft>
                          <a:spcPts val="0"/>
                        </a:spcAft>
                        <a:buNone/>
                      </a:pPr>
                      <a:r>
                        <a:rPr lang="en-GB" sz="1800" b="1" dirty="0">
                          <a:latin typeface="Century Gothic"/>
                          <a:ea typeface="Century Gothic"/>
                          <a:cs typeface="Century Gothic"/>
                          <a:sym typeface="Century Gothic"/>
                        </a:rPr>
                        <a:t>Country</a:t>
                      </a:r>
                      <a:endParaRPr sz="1800" b="1"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dirty="0">
                          <a:solidFill>
                            <a:schemeClr val="dk1"/>
                          </a:solidFill>
                          <a:latin typeface="Century Gothic"/>
                          <a:ea typeface="Century Gothic"/>
                          <a:cs typeface="Century Gothic"/>
                          <a:sym typeface="Century Gothic"/>
                        </a:rPr>
                        <a:t>Capital City</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solidFill>
                            <a:schemeClr val="dk1"/>
                          </a:solidFill>
                          <a:latin typeface="Century Gothic"/>
                          <a:ea typeface="Century Gothic"/>
                          <a:cs typeface="Century Gothic"/>
                          <a:sym typeface="Century Gothic"/>
                        </a:rPr>
                        <a:t>Capital City Population </a:t>
                      </a:r>
                      <a:endParaRPr sz="1800" b="1">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Clr>
                          <a:schemeClr val="dk1"/>
                        </a:buClr>
                        <a:buSzPts val="1100"/>
                        <a:buFont typeface="Arial"/>
                        <a:buNone/>
                      </a:pPr>
                      <a:r>
                        <a:rPr lang="en-GB" sz="1800" b="1">
                          <a:solidFill>
                            <a:schemeClr val="dk1"/>
                          </a:solidFill>
                          <a:latin typeface="Century Gothic"/>
                          <a:ea typeface="Century Gothic"/>
                          <a:cs typeface="Century Gothic"/>
                          <a:sym typeface="Century Gothic"/>
                        </a:rPr>
                        <a:t>Capital City Land Area (km</a:t>
                      </a:r>
                      <a:r>
                        <a:rPr lang="en-GB" sz="1800" b="1" baseline="30000">
                          <a:solidFill>
                            <a:schemeClr val="dk1"/>
                          </a:solidFill>
                          <a:latin typeface="Century Gothic"/>
                          <a:ea typeface="Century Gothic"/>
                          <a:cs typeface="Century Gothic"/>
                          <a:sym typeface="Century Gothic"/>
                        </a:rPr>
                        <a:t>2</a:t>
                      </a:r>
                      <a:r>
                        <a:rPr lang="en-GB" sz="1800" b="1">
                          <a:solidFill>
                            <a:schemeClr val="dk1"/>
                          </a:solidFill>
                          <a:latin typeface="Century Gothic"/>
                          <a:ea typeface="Century Gothic"/>
                          <a:cs typeface="Century Gothic"/>
                          <a:sym typeface="Century Gothic"/>
                        </a:rPr>
                        <a:t>)</a:t>
                      </a:r>
                      <a:endParaRPr sz="1800" b="1">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Finland</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Helsinki</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630,000</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214</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81000">
                <a:tc>
                  <a:txBody>
                    <a:bodyPr/>
                    <a:lstStyle/>
                    <a:p>
                      <a:pPr marL="0" lvl="0" indent="0" algn="ctr" rtl="0">
                        <a:spcBef>
                          <a:spcPts val="0"/>
                        </a:spcBef>
                        <a:spcAft>
                          <a:spcPts val="0"/>
                        </a:spcAft>
                        <a:buNone/>
                      </a:pPr>
                      <a:r>
                        <a:rPr lang="en-GB" sz="1800">
                          <a:solidFill>
                            <a:schemeClr val="dk1"/>
                          </a:solidFill>
                          <a:latin typeface="Century Gothic"/>
                          <a:ea typeface="Century Gothic"/>
                          <a:cs typeface="Century Gothic"/>
                          <a:sym typeface="Century Gothic"/>
                        </a:rPr>
                        <a:t>Italy</a:t>
                      </a:r>
                      <a:endParaRPr sz="1800">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Rome</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2,873,000</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1,285</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81000">
                <a:tc>
                  <a:txBody>
                    <a:bodyPr/>
                    <a:lstStyle/>
                    <a:p>
                      <a:pPr marL="0" lvl="0" indent="0" algn="ctr" rtl="0">
                        <a:spcBef>
                          <a:spcPts val="0"/>
                        </a:spcBef>
                        <a:spcAft>
                          <a:spcPts val="0"/>
                        </a:spcAft>
                        <a:buNone/>
                      </a:pPr>
                      <a:r>
                        <a:rPr lang="en-GB" sz="1800">
                          <a:solidFill>
                            <a:schemeClr val="dk1"/>
                          </a:solidFill>
                          <a:latin typeface="Century Gothic"/>
                          <a:ea typeface="Century Gothic"/>
                          <a:cs typeface="Century Gothic"/>
                          <a:sym typeface="Century Gothic"/>
                        </a:rPr>
                        <a:t>Malta</a:t>
                      </a:r>
                      <a:endParaRPr sz="1800">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Valletta</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5,730</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0.8</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381000">
                <a:tc>
                  <a:txBody>
                    <a:bodyPr/>
                    <a:lstStyle/>
                    <a:p>
                      <a:pPr marL="0" lvl="0" indent="0" algn="ctr" rtl="0">
                        <a:spcBef>
                          <a:spcPts val="0"/>
                        </a:spcBef>
                        <a:spcAft>
                          <a:spcPts val="0"/>
                        </a:spcAft>
                        <a:buNone/>
                      </a:pPr>
                      <a:r>
                        <a:rPr lang="en-GB" sz="1800">
                          <a:solidFill>
                            <a:schemeClr val="dk1"/>
                          </a:solidFill>
                          <a:latin typeface="Century Gothic"/>
                          <a:ea typeface="Century Gothic"/>
                          <a:cs typeface="Century Gothic"/>
                          <a:sym typeface="Century Gothic"/>
                        </a:rPr>
                        <a:t>New Zealand</a:t>
                      </a:r>
                      <a:endParaRPr sz="1800">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Wellington</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212,700</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120</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81000">
                <a:tc>
                  <a:txBody>
                    <a:bodyPr/>
                    <a:lstStyle/>
                    <a:p>
                      <a:pPr marL="0" lvl="0" indent="0" algn="ctr" rtl="0">
                        <a:spcBef>
                          <a:spcPts val="0"/>
                        </a:spcBef>
                        <a:spcAft>
                          <a:spcPts val="0"/>
                        </a:spcAft>
                        <a:buNone/>
                      </a:pPr>
                      <a:r>
                        <a:rPr lang="en-GB" sz="1800">
                          <a:solidFill>
                            <a:schemeClr val="dk1"/>
                          </a:solidFill>
                          <a:latin typeface="Century Gothic"/>
                          <a:ea typeface="Century Gothic"/>
                          <a:cs typeface="Century Gothic"/>
                          <a:sym typeface="Century Gothic"/>
                        </a:rPr>
                        <a:t>Qatar</a:t>
                      </a:r>
                      <a:endParaRPr sz="1800">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Doha</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797,000</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132</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381000">
                <a:tc>
                  <a:txBody>
                    <a:bodyPr/>
                    <a:lstStyle/>
                    <a:p>
                      <a:pPr marL="0" lvl="0" indent="0" algn="ctr" rtl="0">
                        <a:spcBef>
                          <a:spcPts val="0"/>
                        </a:spcBef>
                        <a:spcAft>
                          <a:spcPts val="0"/>
                        </a:spcAft>
                        <a:buNone/>
                      </a:pPr>
                      <a:r>
                        <a:rPr lang="en-GB" sz="1800">
                          <a:solidFill>
                            <a:schemeClr val="dk1"/>
                          </a:solidFill>
                          <a:latin typeface="Century Gothic"/>
                          <a:ea typeface="Century Gothic"/>
                          <a:cs typeface="Century Gothic"/>
                          <a:sym typeface="Century Gothic"/>
                        </a:rPr>
                        <a:t>United Kingdom</a:t>
                      </a:r>
                      <a:endParaRPr sz="1800">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London</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8,982,000</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1,572</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381000">
                <a:tc>
                  <a:txBody>
                    <a:bodyPr/>
                    <a:lstStyle/>
                    <a:p>
                      <a:pPr marL="0" lvl="0" indent="0" algn="ctr" rtl="0">
                        <a:spcBef>
                          <a:spcPts val="0"/>
                        </a:spcBef>
                        <a:spcAft>
                          <a:spcPts val="0"/>
                        </a:spcAft>
                        <a:buNone/>
                      </a:pPr>
                      <a:r>
                        <a:rPr lang="en-GB" sz="1800">
                          <a:solidFill>
                            <a:schemeClr val="dk1"/>
                          </a:solidFill>
                          <a:latin typeface="Century Gothic"/>
                          <a:ea typeface="Century Gothic"/>
                          <a:cs typeface="Century Gothic"/>
                          <a:sym typeface="Century Gothic"/>
                        </a:rPr>
                        <a:t>United States of America</a:t>
                      </a:r>
                      <a:endParaRPr sz="1800">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Washington, D.C.</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706,000</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177</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74678802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childTnLst>
              </p:cTn>
              <p:nextCondLst>
                <p:cond evt="onClick" delay="0">
                  <p:tgtEl>
                    <p:spTgt spid="5"/>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Your Turn</a:t>
            </a:r>
          </a:p>
        </p:txBody>
      </p:sp>
      <p:pic>
        <p:nvPicPr>
          <p:cNvPr id="5" name="Picture 4" descr="Table&#10;&#10;Description automatically generated">
            <a:extLst>
              <a:ext uri="{FF2B5EF4-FFF2-40B4-BE49-F238E27FC236}">
                <a16:creationId xmlns:a16="http://schemas.microsoft.com/office/drawing/2014/main" id="{AF388B86-EF96-A14E-8791-D55415637A75}"/>
              </a:ext>
            </a:extLst>
          </p:cNvPr>
          <p:cNvPicPr>
            <a:picLocks noChangeAspect="1"/>
          </p:cNvPicPr>
          <p:nvPr/>
        </p:nvPicPr>
        <p:blipFill>
          <a:blip r:embed="rId3"/>
          <a:stretch>
            <a:fillRect/>
          </a:stretch>
        </p:blipFill>
        <p:spPr>
          <a:xfrm>
            <a:off x="263524" y="1077157"/>
            <a:ext cx="5886450" cy="56007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822665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Follow Me</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8"/>
            <a:ext cx="11736887" cy="818717"/>
          </a:xfrm>
        </p:spPr>
        <p:txBody>
          <a:bodyPr/>
          <a:lstStyle/>
          <a:p>
            <a:r>
              <a:rPr lang="en-GB" dirty="0"/>
              <a:t>Create a question based on this table. </a:t>
            </a:r>
          </a:p>
        </p:txBody>
      </p:sp>
      <p:graphicFrame>
        <p:nvGraphicFramePr>
          <p:cNvPr id="7" name="Google Shape;143;p21">
            <a:extLst>
              <a:ext uri="{FF2B5EF4-FFF2-40B4-BE49-F238E27FC236}">
                <a16:creationId xmlns:a16="http://schemas.microsoft.com/office/drawing/2014/main" id="{F775A77C-A7C6-AC48-8E93-89FB06A8D41E}"/>
              </a:ext>
            </a:extLst>
          </p:cNvPr>
          <p:cNvGraphicFramePr/>
          <p:nvPr>
            <p:extLst>
              <p:ext uri="{D42A27DB-BD31-4B8C-83A1-F6EECF244321}">
                <p14:modId xmlns:p14="http://schemas.microsoft.com/office/powerpoint/2010/main" val="1711895677"/>
              </p:ext>
            </p:extLst>
          </p:nvPr>
        </p:nvGraphicFramePr>
        <p:xfrm>
          <a:off x="2499850" y="2094236"/>
          <a:ext cx="7192300" cy="3565980"/>
        </p:xfrm>
        <a:graphic>
          <a:graphicData uri="http://schemas.openxmlformats.org/drawingml/2006/table">
            <a:tbl>
              <a:tblPr>
                <a:noFill/>
              </a:tblPr>
              <a:tblGrid>
                <a:gridCol w="1798075">
                  <a:extLst>
                    <a:ext uri="{9D8B030D-6E8A-4147-A177-3AD203B41FA5}">
                      <a16:colId xmlns:a16="http://schemas.microsoft.com/office/drawing/2014/main" val="20000"/>
                    </a:ext>
                  </a:extLst>
                </a:gridCol>
                <a:gridCol w="1798075">
                  <a:extLst>
                    <a:ext uri="{9D8B030D-6E8A-4147-A177-3AD203B41FA5}">
                      <a16:colId xmlns:a16="http://schemas.microsoft.com/office/drawing/2014/main" val="20001"/>
                    </a:ext>
                  </a:extLst>
                </a:gridCol>
                <a:gridCol w="1798075">
                  <a:extLst>
                    <a:ext uri="{9D8B030D-6E8A-4147-A177-3AD203B41FA5}">
                      <a16:colId xmlns:a16="http://schemas.microsoft.com/office/drawing/2014/main" val="20002"/>
                    </a:ext>
                  </a:extLst>
                </a:gridCol>
                <a:gridCol w="1798075">
                  <a:extLst>
                    <a:ext uri="{9D8B030D-6E8A-4147-A177-3AD203B41FA5}">
                      <a16:colId xmlns:a16="http://schemas.microsoft.com/office/drawing/2014/main" val="20003"/>
                    </a:ext>
                  </a:extLst>
                </a:gridCol>
              </a:tblGrid>
              <a:tr h="756775">
                <a:tc>
                  <a:txBody>
                    <a:bodyPr/>
                    <a:lstStyle/>
                    <a:p>
                      <a:pPr marL="0" lvl="0" indent="0" algn="ctr" rtl="0">
                        <a:spcBef>
                          <a:spcPts val="0"/>
                        </a:spcBef>
                        <a:spcAft>
                          <a:spcPts val="0"/>
                        </a:spcAft>
                        <a:buNone/>
                      </a:pPr>
                      <a:r>
                        <a:rPr lang="en-GB" sz="1800" b="1" dirty="0">
                          <a:latin typeface="Century Gothic"/>
                          <a:ea typeface="Century Gothic"/>
                          <a:cs typeface="Century Gothic"/>
                          <a:sym typeface="Century Gothic"/>
                        </a:rPr>
                        <a:t>Dwarf Planet Name</a:t>
                      </a:r>
                      <a:endParaRPr sz="1800" b="1"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dirty="0">
                          <a:solidFill>
                            <a:schemeClr val="dk1"/>
                          </a:solidFill>
                          <a:latin typeface="Century Gothic"/>
                          <a:ea typeface="Century Gothic"/>
                          <a:cs typeface="Century Gothic"/>
                          <a:sym typeface="Century Gothic"/>
                        </a:rPr>
                        <a:t>Length of Day (hours)</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dirty="0">
                          <a:solidFill>
                            <a:schemeClr val="dk1"/>
                          </a:solidFill>
                          <a:latin typeface="Century Gothic"/>
                          <a:ea typeface="Century Gothic"/>
                          <a:cs typeface="Century Gothic"/>
                          <a:sym typeface="Century Gothic"/>
                        </a:rPr>
                        <a:t>Length of Year (Earth years)</a:t>
                      </a:r>
                      <a:endParaRPr sz="1800" b="1" dirty="0">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solidFill>
                            <a:schemeClr val="dk1"/>
                          </a:solidFill>
                          <a:latin typeface="Century Gothic"/>
                          <a:ea typeface="Century Gothic"/>
                          <a:cs typeface="Century Gothic"/>
                          <a:sym typeface="Century Gothic"/>
                        </a:rPr>
                        <a:t>Distance from the sun (Astronomical Units)</a:t>
                      </a:r>
                      <a:endParaRPr sz="1800" b="1">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0935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Pluto</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153</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248</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39</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09350">
                <a:tc>
                  <a:txBody>
                    <a:bodyPr/>
                    <a:lstStyle/>
                    <a:p>
                      <a:pPr marL="0" lvl="0" indent="0" algn="ctr" rtl="0">
                        <a:spcBef>
                          <a:spcPts val="0"/>
                        </a:spcBef>
                        <a:spcAft>
                          <a:spcPts val="0"/>
                        </a:spcAft>
                        <a:buNone/>
                      </a:pPr>
                      <a:r>
                        <a:rPr lang="en-GB" sz="1800">
                          <a:solidFill>
                            <a:schemeClr val="dk1"/>
                          </a:solidFill>
                          <a:latin typeface="Century Gothic"/>
                          <a:ea typeface="Century Gothic"/>
                          <a:cs typeface="Century Gothic"/>
                          <a:sym typeface="Century Gothic"/>
                        </a:rPr>
                        <a:t>Ceres</a:t>
                      </a:r>
                      <a:endParaRPr sz="1800">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9</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4.5</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3</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09350">
                <a:tc>
                  <a:txBody>
                    <a:bodyPr/>
                    <a:lstStyle/>
                    <a:p>
                      <a:pPr marL="0" lvl="0" indent="0" algn="ctr" rtl="0">
                        <a:spcBef>
                          <a:spcPts val="0"/>
                        </a:spcBef>
                        <a:spcAft>
                          <a:spcPts val="0"/>
                        </a:spcAft>
                        <a:buNone/>
                      </a:pPr>
                      <a:r>
                        <a:rPr lang="en-GB" sz="1800">
                          <a:solidFill>
                            <a:schemeClr val="dk1"/>
                          </a:solidFill>
                          <a:latin typeface="Century Gothic"/>
                          <a:ea typeface="Century Gothic"/>
                          <a:cs typeface="Century Gothic"/>
                          <a:sym typeface="Century Gothic"/>
                        </a:rPr>
                        <a:t>Makemake</a:t>
                      </a:r>
                      <a:endParaRPr sz="1800">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22.5</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305</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46</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69800">
                <a:tc>
                  <a:txBody>
                    <a:bodyPr/>
                    <a:lstStyle/>
                    <a:p>
                      <a:pPr marL="0" lvl="0" indent="0" algn="ctr" rtl="0">
                        <a:spcBef>
                          <a:spcPts val="0"/>
                        </a:spcBef>
                        <a:spcAft>
                          <a:spcPts val="0"/>
                        </a:spcAft>
                        <a:buNone/>
                      </a:pPr>
                      <a:r>
                        <a:rPr lang="en-GB" sz="1800">
                          <a:solidFill>
                            <a:schemeClr val="dk1"/>
                          </a:solidFill>
                          <a:latin typeface="Century Gothic"/>
                          <a:ea typeface="Century Gothic"/>
                          <a:cs typeface="Century Gothic"/>
                          <a:sym typeface="Century Gothic"/>
                        </a:rPr>
                        <a:t>Haumea</a:t>
                      </a:r>
                      <a:endParaRPr sz="1800">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4</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285</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43</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69800">
                <a:tc>
                  <a:txBody>
                    <a:bodyPr/>
                    <a:lstStyle/>
                    <a:p>
                      <a:pPr marL="0" lvl="0" indent="0" algn="ctr" rtl="0">
                        <a:spcBef>
                          <a:spcPts val="0"/>
                        </a:spcBef>
                        <a:spcAft>
                          <a:spcPts val="0"/>
                        </a:spcAft>
                        <a:buNone/>
                      </a:pPr>
                      <a:r>
                        <a:rPr lang="en-GB" sz="1800">
                          <a:solidFill>
                            <a:schemeClr val="dk1"/>
                          </a:solidFill>
                          <a:latin typeface="Century Gothic"/>
                          <a:ea typeface="Century Gothic"/>
                          <a:cs typeface="Century Gothic"/>
                          <a:sym typeface="Century Gothic"/>
                        </a:rPr>
                        <a:t>Eris</a:t>
                      </a:r>
                      <a:endParaRPr sz="1800">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26</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557</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68</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53615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Your Turn</a:t>
            </a:r>
          </a:p>
        </p:txBody>
      </p:sp>
      <p:pic>
        <p:nvPicPr>
          <p:cNvPr id="5" name="Picture 4" descr="Table&#10;&#10;Description automatically generated">
            <a:extLst>
              <a:ext uri="{FF2B5EF4-FFF2-40B4-BE49-F238E27FC236}">
                <a16:creationId xmlns:a16="http://schemas.microsoft.com/office/drawing/2014/main" id="{E9B5F31E-5F8D-0B4A-B27C-0B5C500C15B9}"/>
              </a:ext>
            </a:extLst>
          </p:cNvPr>
          <p:cNvPicPr>
            <a:picLocks noChangeAspect="1"/>
          </p:cNvPicPr>
          <p:nvPr/>
        </p:nvPicPr>
        <p:blipFill>
          <a:blip r:embed="rId3"/>
          <a:stretch>
            <a:fillRect/>
          </a:stretch>
        </p:blipFill>
        <p:spPr>
          <a:xfrm>
            <a:off x="263524" y="1077157"/>
            <a:ext cx="7833360" cy="3870960"/>
          </a:xfrm>
          <a:prstGeom prst="rect">
            <a:avLst/>
          </a:prstGeom>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AE84D978-20C3-0D43-BE2C-7D0D786051F2}"/>
              </a:ext>
            </a:extLst>
          </p:cNvPr>
          <p:cNvSpPr txBox="1"/>
          <p:nvPr/>
        </p:nvSpPr>
        <p:spPr>
          <a:xfrm>
            <a:off x="9878291" y="4156364"/>
            <a:ext cx="184731" cy="369332"/>
          </a:xfrm>
          <a:prstGeom prst="rect">
            <a:avLst/>
          </a:prstGeom>
          <a:noFill/>
        </p:spPr>
        <p:txBody>
          <a:bodyPr wrap="none" rtlCol="0">
            <a:spAutoFit/>
          </a:bodyPr>
          <a:lstStyle/>
          <a:p>
            <a:endParaRPr lang="en-GB"/>
          </a:p>
        </p:txBody>
      </p:sp>
    </p:spTree>
    <p:extLst>
      <p:ext uri="{BB962C8B-B14F-4D97-AF65-F5344CB8AC3E}">
        <p14:creationId xmlns:p14="http://schemas.microsoft.com/office/powerpoint/2010/main" val="3854029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Let’s Reflect</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8"/>
            <a:ext cx="11736887" cy="1183887"/>
          </a:xfrm>
        </p:spPr>
        <p:txBody>
          <a:bodyPr/>
          <a:lstStyle/>
          <a:p>
            <a:r>
              <a:rPr lang="en-GB" b="1" dirty="0"/>
              <a:t>Do you agree with this statement? </a:t>
            </a:r>
          </a:p>
          <a:p>
            <a:r>
              <a:rPr lang="en-GB" dirty="0"/>
              <a:t>The difference between the length of a day on Ceres and </a:t>
            </a:r>
            <a:r>
              <a:rPr lang="en-GB" dirty="0" err="1"/>
              <a:t>Makemake</a:t>
            </a:r>
            <a:r>
              <a:rPr lang="en-GB" dirty="0"/>
              <a:t> is 17 hours.</a:t>
            </a:r>
          </a:p>
        </p:txBody>
      </p:sp>
      <p:sp>
        <p:nvSpPr>
          <p:cNvPr id="5" name="Rounded Rectangle 4">
            <a:extLst>
              <a:ext uri="{FF2B5EF4-FFF2-40B4-BE49-F238E27FC236}">
                <a16:creationId xmlns:a16="http://schemas.microsoft.com/office/drawing/2014/main" id="{BCC3F9C2-59B6-0341-B97C-81C2931D1D10}"/>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sp>
        <p:nvSpPr>
          <p:cNvPr id="7" name="Google Shape;159;p23">
            <a:extLst>
              <a:ext uri="{FF2B5EF4-FFF2-40B4-BE49-F238E27FC236}">
                <a16:creationId xmlns:a16="http://schemas.microsoft.com/office/drawing/2014/main" id="{E61E9197-3F52-F043-BD23-BAF11CC12454}"/>
              </a:ext>
            </a:extLst>
          </p:cNvPr>
          <p:cNvSpPr txBox="1"/>
          <p:nvPr/>
        </p:nvSpPr>
        <p:spPr>
          <a:xfrm>
            <a:off x="263046" y="5750938"/>
            <a:ext cx="10199505" cy="954372"/>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The statement is wrong. He has read the data for Ceres and Eris, not </a:t>
            </a:r>
            <a:r>
              <a:rPr kumimoji="0" lang="en-GB" sz="1800" b="0" i="0" u="none" strike="noStrike" kern="0" cap="none" spc="0" normalizeH="0" baseline="0" noProof="0" dirty="0" err="1">
                <a:ln>
                  <a:noFill/>
                </a:ln>
                <a:solidFill>
                  <a:srgbClr val="43A047"/>
                </a:solidFill>
                <a:effectLst/>
                <a:uLnTx/>
                <a:uFillTx/>
                <a:latin typeface="Century Gothic"/>
                <a:ea typeface="Century Gothic"/>
                <a:cs typeface="Century Gothic"/>
                <a:sym typeface="Century Gothic"/>
              </a:rPr>
              <a:t>Makemake</a:t>
            </a: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 and Eris. The difference is 3.5 hours.</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graphicFrame>
        <p:nvGraphicFramePr>
          <p:cNvPr id="8" name="Google Shape;160;p23">
            <a:extLst>
              <a:ext uri="{FF2B5EF4-FFF2-40B4-BE49-F238E27FC236}">
                <a16:creationId xmlns:a16="http://schemas.microsoft.com/office/drawing/2014/main" id="{F3269639-24FF-F040-93A5-4C2555971E26}"/>
              </a:ext>
            </a:extLst>
          </p:cNvPr>
          <p:cNvGraphicFramePr/>
          <p:nvPr>
            <p:extLst>
              <p:ext uri="{D42A27DB-BD31-4B8C-83A1-F6EECF244321}">
                <p14:modId xmlns:p14="http://schemas.microsoft.com/office/powerpoint/2010/main" val="2203229569"/>
              </p:ext>
            </p:extLst>
          </p:nvPr>
        </p:nvGraphicFramePr>
        <p:xfrm>
          <a:off x="2499850" y="2249387"/>
          <a:ext cx="7192300" cy="3565980"/>
        </p:xfrm>
        <a:graphic>
          <a:graphicData uri="http://schemas.openxmlformats.org/drawingml/2006/table">
            <a:tbl>
              <a:tblPr>
                <a:noFill/>
              </a:tblPr>
              <a:tblGrid>
                <a:gridCol w="1798075">
                  <a:extLst>
                    <a:ext uri="{9D8B030D-6E8A-4147-A177-3AD203B41FA5}">
                      <a16:colId xmlns:a16="http://schemas.microsoft.com/office/drawing/2014/main" val="20000"/>
                    </a:ext>
                  </a:extLst>
                </a:gridCol>
                <a:gridCol w="1798075">
                  <a:extLst>
                    <a:ext uri="{9D8B030D-6E8A-4147-A177-3AD203B41FA5}">
                      <a16:colId xmlns:a16="http://schemas.microsoft.com/office/drawing/2014/main" val="20001"/>
                    </a:ext>
                  </a:extLst>
                </a:gridCol>
                <a:gridCol w="1798075">
                  <a:extLst>
                    <a:ext uri="{9D8B030D-6E8A-4147-A177-3AD203B41FA5}">
                      <a16:colId xmlns:a16="http://schemas.microsoft.com/office/drawing/2014/main" val="20002"/>
                    </a:ext>
                  </a:extLst>
                </a:gridCol>
                <a:gridCol w="1798075">
                  <a:extLst>
                    <a:ext uri="{9D8B030D-6E8A-4147-A177-3AD203B41FA5}">
                      <a16:colId xmlns:a16="http://schemas.microsoft.com/office/drawing/2014/main" val="20003"/>
                    </a:ext>
                  </a:extLst>
                </a:gridCol>
              </a:tblGrid>
              <a:tr h="756775">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Dwarf Planet</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solidFill>
                            <a:schemeClr val="dk1"/>
                          </a:solidFill>
                          <a:latin typeface="Century Gothic"/>
                          <a:ea typeface="Century Gothic"/>
                          <a:cs typeface="Century Gothic"/>
                          <a:sym typeface="Century Gothic"/>
                        </a:rPr>
                        <a:t>Length of Day (hours)</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dirty="0">
                          <a:solidFill>
                            <a:schemeClr val="dk1"/>
                          </a:solidFill>
                          <a:latin typeface="Century Gothic"/>
                          <a:ea typeface="Century Gothic"/>
                          <a:cs typeface="Century Gothic"/>
                          <a:sym typeface="Century Gothic"/>
                        </a:rPr>
                        <a:t>Length of Year (Earth years)</a:t>
                      </a:r>
                      <a:endParaRPr sz="1800" b="1" dirty="0">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solidFill>
                            <a:schemeClr val="dk1"/>
                          </a:solidFill>
                          <a:latin typeface="Century Gothic"/>
                          <a:ea typeface="Century Gothic"/>
                          <a:cs typeface="Century Gothic"/>
                          <a:sym typeface="Century Gothic"/>
                        </a:rPr>
                        <a:t>Distance from the sun (Astronomical Units)</a:t>
                      </a:r>
                      <a:endParaRPr sz="1800" b="1">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0935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Pluto</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153</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248</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39</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09350">
                <a:tc>
                  <a:txBody>
                    <a:bodyPr/>
                    <a:lstStyle/>
                    <a:p>
                      <a:pPr marL="0" lvl="0" indent="0" algn="ctr" rtl="0">
                        <a:spcBef>
                          <a:spcPts val="0"/>
                        </a:spcBef>
                        <a:spcAft>
                          <a:spcPts val="0"/>
                        </a:spcAft>
                        <a:buNone/>
                      </a:pPr>
                      <a:r>
                        <a:rPr lang="en-GB" sz="1800">
                          <a:solidFill>
                            <a:schemeClr val="dk1"/>
                          </a:solidFill>
                          <a:latin typeface="Century Gothic"/>
                          <a:ea typeface="Century Gothic"/>
                          <a:cs typeface="Century Gothic"/>
                          <a:sym typeface="Century Gothic"/>
                        </a:rPr>
                        <a:t>Ceres</a:t>
                      </a:r>
                      <a:endParaRPr sz="1800">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9</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4.5</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3</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09350">
                <a:tc>
                  <a:txBody>
                    <a:bodyPr/>
                    <a:lstStyle/>
                    <a:p>
                      <a:pPr marL="0" lvl="0" indent="0" algn="ctr" rtl="0">
                        <a:spcBef>
                          <a:spcPts val="0"/>
                        </a:spcBef>
                        <a:spcAft>
                          <a:spcPts val="0"/>
                        </a:spcAft>
                        <a:buNone/>
                      </a:pPr>
                      <a:r>
                        <a:rPr lang="en-GB" sz="1800">
                          <a:solidFill>
                            <a:schemeClr val="dk1"/>
                          </a:solidFill>
                          <a:latin typeface="Century Gothic"/>
                          <a:ea typeface="Century Gothic"/>
                          <a:cs typeface="Century Gothic"/>
                          <a:sym typeface="Century Gothic"/>
                        </a:rPr>
                        <a:t>Makemake</a:t>
                      </a:r>
                      <a:endParaRPr sz="1800">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22.5</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305</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46</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69800">
                <a:tc>
                  <a:txBody>
                    <a:bodyPr/>
                    <a:lstStyle/>
                    <a:p>
                      <a:pPr marL="0" lvl="0" indent="0" algn="ctr" rtl="0">
                        <a:spcBef>
                          <a:spcPts val="0"/>
                        </a:spcBef>
                        <a:spcAft>
                          <a:spcPts val="0"/>
                        </a:spcAft>
                        <a:buNone/>
                      </a:pPr>
                      <a:r>
                        <a:rPr lang="en-GB" sz="1800">
                          <a:solidFill>
                            <a:schemeClr val="dk1"/>
                          </a:solidFill>
                          <a:latin typeface="Century Gothic"/>
                          <a:ea typeface="Century Gothic"/>
                          <a:cs typeface="Century Gothic"/>
                          <a:sym typeface="Century Gothic"/>
                        </a:rPr>
                        <a:t>Haumea</a:t>
                      </a:r>
                      <a:endParaRPr sz="1800">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4</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285</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43</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69800">
                <a:tc>
                  <a:txBody>
                    <a:bodyPr/>
                    <a:lstStyle/>
                    <a:p>
                      <a:pPr marL="0" lvl="0" indent="0" algn="ctr" rtl="0">
                        <a:spcBef>
                          <a:spcPts val="0"/>
                        </a:spcBef>
                        <a:spcAft>
                          <a:spcPts val="0"/>
                        </a:spcAft>
                        <a:buNone/>
                      </a:pPr>
                      <a:r>
                        <a:rPr lang="en-GB" sz="1800">
                          <a:solidFill>
                            <a:schemeClr val="dk1"/>
                          </a:solidFill>
                          <a:latin typeface="Century Gothic"/>
                          <a:ea typeface="Century Gothic"/>
                          <a:cs typeface="Century Gothic"/>
                          <a:sym typeface="Century Gothic"/>
                        </a:rPr>
                        <a:t>Eris</a:t>
                      </a:r>
                      <a:endParaRPr sz="1800">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26</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557</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68</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31465872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nextCondLst>
                <p:cond evt="onClick" delay="0">
                  <p:tgtEl>
                    <p:spTgt spid="5"/>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7EEC1-B085-D449-BE76-00E35C90ABF0}"/>
              </a:ext>
            </a:extLst>
          </p:cNvPr>
          <p:cNvSpPr>
            <a:spLocks noGrp="1"/>
          </p:cNvSpPr>
          <p:nvPr>
            <p:ph type="title"/>
          </p:nvPr>
        </p:nvSpPr>
        <p:spPr/>
        <p:txBody>
          <a:bodyPr/>
          <a:lstStyle/>
          <a:p>
            <a:pPr>
              <a:lnSpc>
                <a:spcPct val="150000"/>
              </a:lnSpc>
            </a:pPr>
            <a:r>
              <a:rPr lang="en-GB" sz="2400" dirty="0">
                <a:latin typeface="Century Gothic" panose="020B0502020202020204" pitchFamily="34" charset="0"/>
              </a:rPr>
              <a:t>The following slides are based on:</a:t>
            </a:r>
            <a:br>
              <a:rPr lang="en-GB" sz="2400" dirty="0">
                <a:latin typeface="Century Gothic" panose="020B0502020202020204" pitchFamily="34" charset="0"/>
              </a:rPr>
            </a:br>
            <a:r>
              <a:rPr lang="en-GB" sz="2400" dirty="0">
                <a:latin typeface="Century Gothic" panose="020B0502020202020204" pitchFamily="34" charset="0"/>
              </a:rPr>
              <a:t>tables</a:t>
            </a:r>
            <a:endParaRPr lang="en-GB" sz="2400" b="1" dirty="0">
              <a:latin typeface="Century Gothic" panose="020B0502020202020204" pitchFamily="34" charset="0"/>
            </a:endParaRPr>
          </a:p>
        </p:txBody>
      </p:sp>
    </p:spTree>
    <p:extLst>
      <p:ext uri="{BB962C8B-B14F-4D97-AF65-F5344CB8AC3E}">
        <p14:creationId xmlns:p14="http://schemas.microsoft.com/office/powerpoint/2010/main" val="326973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EAF755D-9ACF-C143-A323-0FC01C229A6B}"/>
              </a:ext>
            </a:extLst>
          </p:cNvPr>
          <p:cNvSpPr>
            <a:spLocks noGrp="1"/>
          </p:cNvSpPr>
          <p:nvPr>
            <p:ph sz="quarter" idx="11"/>
          </p:nvPr>
        </p:nvSpPr>
        <p:spPr>
          <a:xfrm>
            <a:off x="263046" y="700644"/>
            <a:ext cx="11736887" cy="2278083"/>
          </a:xfrm>
        </p:spPr>
        <p:txBody>
          <a:bodyPr/>
          <a:lstStyle/>
          <a:p>
            <a:r>
              <a:rPr lang="en-GB" dirty="0"/>
              <a:t>The table shows the favourite flavours of ice cream voted for by Year 5.</a:t>
            </a:r>
          </a:p>
          <a:p>
            <a:r>
              <a:rPr lang="en-GB" dirty="0"/>
              <a:t>Which flavour got the most votes?</a:t>
            </a:r>
          </a:p>
          <a:p>
            <a:r>
              <a:rPr lang="en-GB" dirty="0"/>
              <a:t>Which flavour got the least votes?</a:t>
            </a:r>
          </a:p>
          <a:p>
            <a:r>
              <a:rPr lang="en-GB" dirty="0"/>
              <a:t>Which flavour got the second most votes?</a:t>
            </a:r>
          </a:p>
        </p:txBody>
      </p:sp>
      <p:sp>
        <p:nvSpPr>
          <p:cNvPr id="4" name="Rounded Rectangle 3">
            <a:extLst>
              <a:ext uri="{FF2B5EF4-FFF2-40B4-BE49-F238E27FC236}">
                <a16:creationId xmlns:a16="http://schemas.microsoft.com/office/drawing/2014/main" id="{EA34C9F9-1B8A-F549-BD2E-B481B40A23DA}"/>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sp>
        <p:nvSpPr>
          <p:cNvPr id="6" name="Google Shape;177;p25">
            <a:extLst>
              <a:ext uri="{FF2B5EF4-FFF2-40B4-BE49-F238E27FC236}">
                <a16:creationId xmlns:a16="http://schemas.microsoft.com/office/drawing/2014/main" id="{7544FCCC-51DD-904A-B23A-5584EFC157C8}"/>
              </a:ext>
            </a:extLst>
          </p:cNvPr>
          <p:cNvSpPr txBox="1"/>
          <p:nvPr/>
        </p:nvSpPr>
        <p:spPr>
          <a:xfrm>
            <a:off x="4296496" y="1195335"/>
            <a:ext cx="1106777" cy="535786"/>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Vanilla </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graphicFrame>
        <p:nvGraphicFramePr>
          <p:cNvPr id="7" name="Google Shape;178;p25">
            <a:extLst>
              <a:ext uri="{FF2B5EF4-FFF2-40B4-BE49-F238E27FC236}">
                <a16:creationId xmlns:a16="http://schemas.microsoft.com/office/drawing/2014/main" id="{D409F965-253E-854B-ABE5-081335F4C1AB}"/>
              </a:ext>
            </a:extLst>
          </p:cNvPr>
          <p:cNvGraphicFramePr/>
          <p:nvPr>
            <p:extLst>
              <p:ext uri="{D42A27DB-BD31-4B8C-83A1-F6EECF244321}">
                <p14:modId xmlns:p14="http://schemas.microsoft.com/office/powerpoint/2010/main" val="453860729"/>
              </p:ext>
            </p:extLst>
          </p:nvPr>
        </p:nvGraphicFramePr>
        <p:xfrm>
          <a:off x="4485400" y="3277701"/>
          <a:ext cx="3221200" cy="3017355"/>
        </p:xfrm>
        <a:graphic>
          <a:graphicData uri="http://schemas.openxmlformats.org/drawingml/2006/table">
            <a:tbl>
              <a:tblPr>
                <a:noFill/>
              </a:tblPr>
              <a:tblGrid>
                <a:gridCol w="1922000">
                  <a:extLst>
                    <a:ext uri="{9D8B030D-6E8A-4147-A177-3AD203B41FA5}">
                      <a16:colId xmlns:a16="http://schemas.microsoft.com/office/drawing/2014/main" val="20000"/>
                    </a:ext>
                  </a:extLst>
                </a:gridCol>
                <a:gridCol w="1299200">
                  <a:extLst>
                    <a:ext uri="{9D8B030D-6E8A-4147-A177-3AD203B41FA5}">
                      <a16:colId xmlns:a16="http://schemas.microsoft.com/office/drawing/2014/main" val="20001"/>
                    </a:ext>
                  </a:extLst>
                </a:gridCol>
              </a:tblGrid>
              <a:tr h="38100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Flavour of ice cream</a:t>
                      </a:r>
                      <a:endParaRPr sz="1800" b="1">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Votes</a:t>
                      </a:r>
                      <a:endParaRPr sz="1800" b="1">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Strawberry</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11</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1"/>
                  </a:ext>
                </a:extLst>
              </a:tr>
              <a:tr h="38100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Chocolate</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15</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2"/>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Vanilla</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Clr>
                          <a:schemeClr val="dk1"/>
                        </a:buClr>
                        <a:buSzPts val="1100"/>
                        <a:buFont typeface="Arial"/>
                        <a:buNone/>
                      </a:pPr>
                      <a:r>
                        <a:rPr lang="en-GB" sz="1800">
                          <a:latin typeface="Century Gothic"/>
                          <a:ea typeface="Century Gothic"/>
                          <a:cs typeface="Century Gothic"/>
                          <a:sym typeface="Century Gothic"/>
                        </a:rPr>
                        <a:t>19</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3"/>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Mint </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3</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4"/>
                  </a:ext>
                </a:extLst>
              </a:tr>
              <a:tr h="457175">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Other</a:t>
                      </a:r>
                      <a:endParaRPr sz="1800" dirty="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12</a:t>
                      </a:r>
                      <a:endParaRPr sz="1800" dirty="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5"/>
                  </a:ext>
                </a:extLst>
              </a:tr>
            </a:tbl>
          </a:graphicData>
        </a:graphic>
      </p:graphicFrame>
      <p:sp>
        <p:nvSpPr>
          <p:cNvPr id="8" name="Google Shape;177;p25">
            <a:extLst>
              <a:ext uri="{FF2B5EF4-FFF2-40B4-BE49-F238E27FC236}">
                <a16:creationId xmlns:a16="http://schemas.microsoft.com/office/drawing/2014/main" id="{0F06BF13-880A-0B42-823F-693153C41C93}"/>
              </a:ext>
            </a:extLst>
          </p:cNvPr>
          <p:cNvSpPr txBox="1"/>
          <p:nvPr/>
        </p:nvSpPr>
        <p:spPr>
          <a:xfrm>
            <a:off x="4296496" y="1762201"/>
            <a:ext cx="1882632" cy="535787"/>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Mint</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9" name="Google Shape;177;p25">
            <a:extLst>
              <a:ext uri="{FF2B5EF4-FFF2-40B4-BE49-F238E27FC236}">
                <a16:creationId xmlns:a16="http://schemas.microsoft.com/office/drawing/2014/main" id="{22825F27-8330-1C44-9642-C7B188BB6901}"/>
              </a:ext>
            </a:extLst>
          </p:cNvPr>
          <p:cNvSpPr txBox="1"/>
          <p:nvPr/>
        </p:nvSpPr>
        <p:spPr>
          <a:xfrm>
            <a:off x="5154684" y="2297988"/>
            <a:ext cx="1882632" cy="563496"/>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Chocolate</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Tree>
    <p:extLst>
      <p:ext uri="{BB962C8B-B14F-4D97-AF65-F5344CB8AC3E}">
        <p14:creationId xmlns:p14="http://schemas.microsoft.com/office/powerpoint/2010/main" val="283455153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childTnLst>
                                </p:cTn>
                              </p:par>
                            </p:childTnLst>
                          </p:cTn>
                        </p:par>
                      </p:childTnLst>
                    </p:cTn>
                  </p:par>
                </p:childTnLst>
              </p:cTn>
              <p:nextCondLst>
                <p:cond evt="onClick" delay="0">
                  <p:tgtEl>
                    <p:spTgt spid="4"/>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EAF755D-9ACF-C143-A323-0FC01C229A6B}"/>
              </a:ext>
            </a:extLst>
          </p:cNvPr>
          <p:cNvSpPr>
            <a:spLocks noGrp="1"/>
          </p:cNvSpPr>
          <p:nvPr>
            <p:ph sz="quarter" idx="11"/>
          </p:nvPr>
        </p:nvSpPr>
        <p:spPr>
          <a:xfrm>
            <a:off x="263046" y="700644"/>
            <a:ext cx="11736887" cy="2361211"/>
          </a:xfrm>
        </p:spPr>
        <p:txBody>
          <a:bodyPr/>
          <a:lstStyle/>
          <a:p>
            <a:r>
              <a:rPr lang="en-GB" dirty="0"/>
              <a:t>The table shows the favourite flavours of ice cream voted for by Year 5.</a:t>
            </a:r>
          </a:p>
          <a:p>
            <a:r>
              <a:rPr lang="en-GB" dirty="0"/>
              <a:t>What were the total votes for vanilla and strawberry?</a:t>
            </a:r>
          </a:p>
          <a:p>
            <a:r>
              <a:rPr lang="en-GB" dirty="0"/>
              <a:t>What was the difference between the votes for vanilla and mint?</a:t>
            </a:r>
          </a:p>
          <a:p>
            <a:r>
              <a:rPr lang="en-GB" dirty="0"/>
              <a:t>What were the total votes for chocolate and ‘other’?</a:t>
            </a:r>
          </a:p>
        </p:txBody>
      </p:sp>
      <p:sp>
        <p:nvSpPr>
          <p:cNvPr id="4" name="Rounded Rectangle 3">
            <a:extLst>
              <a:ext uri="{FF2B5EF4-FFF2-40B4-BE49-F238E27FC236}">
                <a16:creationId xmlns:a16="http://schemas.microsoft.com/office/drawing/2014/main" id="{C8D590E7-D9D4-EE40-B018-A495C0ABE5C1}"/>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sp>
        <p:nvSpPr>
          <p:cNvPr id="6" name="Google Shape;186;p26">
            <a:extLst>
              <a:ext uri="{FF2B5EF4-FFF2-40B4-BE49-F238E27FC236}">
                <a16:creationId xmlns:a16="http://schemas.microsoft.com/office/drawing/2014/main" id="{0D440BD4-AA14-BD41-AFFE-3C1E9162ADA6}"/>
              </a:ext>
            </a:extLst>
          </p:cNvPr>
          <p:cNvSpPr txBox="1"/>
          <p:nvPr/>
        </p:nvSpPr>
        <p:spPr>
          <a:xfrm>
            <a:off x="6333114" y="1251450"/>
            <a:ext cx="774268" cy="494223"/>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30</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graphicFrame>
        <p:nvGraphicFramePr>
          <p:cNvPr id="8" name="Google Shape;178;p25">
            <a:extLst>
              <a:ext uri="{FF2B5EF4-FFF2-40B4-BE49-F238E27FC236}">
                <a16:creationId xmlns:a16="http://schemas.microsoft.com/office/drawing/2014/main" id="{29B35594-2F03-C046-AA31-3EC73D612E07}"/>
              </a:ext>
            </a:extLst>
          </p:cNvPr>
          <p:cNvGraphicFramePr/>
          <p:nvPr>
            <p:extLst>
              <p:ext uri="{D42A27DB-BD31-4B8C-83A1-F6EECF244321}">
                <p14:modId xmlns:p14="http://schemas.microsoft.com/office/powerpoint/2010/main" val="450950173"/>
              </p:ext>
            </p:extLst>
          </p:nvPr>
        </p:nvGraphicFramePr>
        <p:xfrm>
          <a:off x="4485400" y="3277701"/>
          <a:ext cx="3221200" cy="3017355"/>
        </p:xfrm>
        <a:graphic>
          <a:graphicData uri="http://schemas.openxmlformats.org/drawingml/2006/table">
            <a:tbl>
              <a:tblPr>
                <a:noFill/>
              </a:tblPr>
              <a:tblGrid>
                <a:gridCol w="1922000">
                  <a:extLst>
                    <a:ext uri="{9D8B030D-6E8A-4147-A177-3AD203B41FA5}">
                      <a16:colId xmlns:a16="http://schemas.microsoft.com/office/drawing/2014/main" val="20000"/>
                    </a:ext>
                  </a:extLst>
                </a:gridCol>
                <a:gridCol w="1299200">
                  <a:extLst>
                    <a:ext uri="{9D8B030D-6E8A-4147-A177-3AD203B41FA5}">
                      <a16:colId xmlns:a16="http://schemas.microsoft.com/office/drawing/2014/main" val="20001"/>
                    </a:ext>
                  </a:extLst>
                </a:gridCol>
              </a:tblGrid>
              <a:tr h="38100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Flavour of ice cream</a:t>
                      </a:r>
                      <a:endParaRPr sz="1800" b="1">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Votes</a:t>
                      </a:r>
                      <a:endParaRPr sz="1800" b="1">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Strawberry</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11</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1"/>
                  </a:ext>
                </a:extLst>
              </a:tr>
              <a:tr h="38100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Chocolate</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15</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2"/>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Vanilla</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Clr>
                          <a:schemeClr val="dk1"/>
                        </a:buClr>
                        <a:buSzPts val="1100"/>
                        <a:buFont typeface="Arial"/>
                        <a:buNone/>
                      </a:pPr>
                      <a:r>
                        <a:rPr lang="en-GB" sz="1800">
                          <a:latin typeface="Century Gothic"/>
                          <a:ea typeface="Century Gothic"/>
                          <a:cs typeface="Century Gothic"/>
                          <a:sym typeface="Century Gothic"/>
                        </a:rPr>
                        <a:t>19</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3"/>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Mint </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3</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4"/>
                  </a:ext>
                </a:extLst>
              </a:tr>
              <a:tr h="457175">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Other</a:t>
                      </a:r>
                      <a:endParaRPr sz="1800" dirty="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12</a:t>
                      </a:r>
                      <a:endParaRPr sz="1800" dirty="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5"/>
                  </a:ext>
                </a:extLst>
              </a:tr>
            </a:tbl>
          </a:graphicData>
        </a:graphic>
      </p:graphicFrame>
      <p:sp>
        <p:nvSpPr>
          <p:cNvPr id="9" name="Google Shape;186;p26">
            <a:extLst>
              <a:ext uri="{FF2B5EF4-FFF2-40B4-BE49-F238E27FC236}">
                <a16:creationId xmlns:a16="http://schemas.microsoft.com/office/drawing/2014/main" id="{7EA4CF18-C609-7C49-89F1-6A2CEEAC4825}"/>
              </a:ext>
            </a:extLst>
          </p:cNvPr>
          <p:cNvSpPr txBox="1"/>
          <p:nvPr/>
        </p:nvSpPr>
        <p:spPr>
          <a:xfrm>
            <a:off x="7593878" y="1752600"/>
            <a:ext cx="621868" cy="584277"/>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16</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10" name="Google Shape;186;p26">
            <a:extLst>
              <a:ext uri="{FF2B5EF4-FFF2-40B4-BE49-F238E27FC236}">
                <a16:creationId xmlns:a16="http://schemas.microsoft.com/office/drawing/2014/main" id="{A5E4ED1C-0E19-A143-AFE7-946E91372437}"/>
              </a:ext>
            </a:extLst>
          </p:cNvPr>
          <p:cNvSpPr txBox="1"/>
          <p:nvPr/>
        </p:nvSpPr>
        <p:spPr>
          <a:xfrm>
            <a:off x="6333114" y="2296479"/>
            <a:ext cx="594159" cy="535787"/>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27</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Tree>
    <p:extLst>
      <p:ext uri="{BB962C8B-B14F-4D97-AF65-F5344CB8AC3E}">
        <p14:creationId xmlns:p14="http://schemas.microsoft.com/office/powerpoint/2010/main" val="227917349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a:extLst>
              <a:ext uri="{FF2B5EF4-FFF2-40B4-BE49-F238E27FC236}">
                <a16:creationId xmlns:a16="http://schemas.microsoft.com/office/drawing/2014/main" id="{54699864-96C4-3340-8062-98B92FD5CA76}"/>
              </a:ext>
            </a:extLst>
          </p:cNvPr>
          <p:cNvSpPr txBox="1">
            <a:spLocks/>
          </p:cNvSpPr>
          <p:nvPr/>
        </p:nvSpPr>
        <p:spPr>
          <a:xfrm>
            <a:off x="263525" y="676894"/>
            <a:ext cx="11736388" cy="5759531"/>
          </a:xfrm>
          <a:prstGeom prst="rect">
            <a:avLst/>
          </a:prstGeom>
        </p:spPr>
        <p:txBody>
          <a:bodyPr>
            <a:normAutofit/>
          </a:bodyPr>
          <a:lstStyle>
            <a:lvl1pPr marL="0" indent="0" algn="l" defTabSz="914400" rtl="0" eaLnBrk="1" latinLnBrk="0" hangingPunct="1">
              <a:lnSpc>
                <a:spcPct val="115000"/>
              </a:lnSpc>
              <a:spcBef>
                <a:spcPts val="600"/>
              </a:spcBef>
              <a:spcAft>
                <a:spcPts val="0"/>
              </a:spcAft>
              <a:buClr>
                <a:schemeClr val="dk1"/>
              </a:buClr>
              <a:buSzPts val="1800"/>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20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8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4pPr>
            <a:lvl5pPr marL="1828800" indent="0" algn="l" defTabSz="914400" rtl="0" eaLnBrk="1" latinLnBrk="0" hangingPunct="1">
              <a:lnSpc>
                <a:spcPct val="150000"/>
              </a:lnSpc>
              <a:spcBef>
                <a:spcPts val="500"/>
              </a:spcBef>
              <a:buFont typeface="Arial" panose="020B0604020202020204" pitchFamily="34" charset="0"/>
              <a:buNone/>
              <a:defRPr sz="16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spcBef>
                <a:spcPts val="0"/>
              </a:spcBef>
            </a:pPr>
            <a:r>
              <a:rPr lang="en-GB" sz="2400" b="1" dirty="0"/>
              <a:t>Summary</a:t>
            </a:r>
          </a:p>
          <a:p>
            <a:pPr>
              <a:lnSpc>
                <a:spcPct val="110000"/>
              </a:lnSpc>
              <a:spcBef>
                <a:spcPts val="0"/>
              </a:spcBef>
            </a:pPr>
            <a:r>
              <a:rPr lang="en-GB" dirty="0"/>
              <a:t>Key Vocabulary</a:t>
            </a:r>
          </a:p>
          <a:p>
            <a:pPr>
              <a:lnSpc>
                <a:spcPct val="110000"/>
              </a:lnSpc>
            </a:pPr>
            <a:r>
              <a:rPr lang="en-GB" dirty="0"/>
              <a:t>Diagnostic Question</a:t>
            </a:r>
          </a:p>
          <a:p>
            <a:pPr>
              <a:lnSpc>
                <a:spcPct val="110000"/>
              </a:lnSpc>
            </a:pPr>
            <a:r>
              <a:rPr lang="en-GB" dirty="0"/>
              <a:t>Learning Objective</a:t>
            </a:r>
          </a:p>
          <a:p>
            <a:pPr>
              <a:lnSpc>
                <a:spcPct val="110000"/>
              </a:lnSpc>
            </a:pPr>
            <a:r>
              <a:rPr lang="en-GB" dirty="0"/>
              <a:t>Starter – Recap key elements of a table</a:t>
            </a:r>
          </a:p>
          <a:p>
            <a:pPr>
              <a:lnSpc>
                <a:spcPct val="110000"/>
              </a:lnSpc>
            </a:pPr>
            <a:r>
              <a:rPr lang="en-GB" dirty="0"/>
              <a:t>Let’s Learn</a:t>
            </a:r>
          </a:p>
          <a:p>
            <a:pPr>
              <a:lnSpc>
                <a:spcPct val="110000"/>
              </a:lnSpc>
            </a:pPr>
            <a:r>
              <a:rPr lang="en-GB" dirty="0"/>
              <a:t>Follow Me – Questions about tables with two columns</a:t>
            </a:r>
          </a:p>
          <a:p>
            <a:pPr>
              <a:lnSpc>
                <a:spcPct val="110000"/>
              </a:lnSpc>
            </a:pPr>
            <a:r>
              <a:rPr lang="en-GB" dirty="0"/>
              <a:t>Your Turn (1) – Questions about tables with two columns</a:t>
            </a:r>
          </a:p>
          <a:p>
            <a:pPr>
              <a:lnSpc>
                <a:spcPct val="110000"/>
              </a:lnSpc>
            </a:pPr>
            <a:r>
              <a:rPr lang="en-GB" dirty="0"/>
              <a:t>Follow Me – Is this right? </a:t>
            </a:r>
          </a:p>
          <a:p>
            <a:pPr>
              <a:lnSpc>
                <a:spcPct val="110000"/>
              </a:lnSpc>
            </a:pPr>
            <a:r>
              <a:rPr lang="en-GB" dirty="0"/>
              <a:t>Your Turn (2) – Questions about a table with four columns</a:t>
            </a:r>
          </a:p>
          <a:p>
            <a:pPr>
              <a:lnSpc>
                <a:spcPct val="110000"/>
              </a:lnSpc>
            </a:pPr>
            <a:r>
              <a:rPr lang="en-GB" dirty="0"/>
              <a:t>Follow Me – Creating questions about a table</a:t>
            </a:r>
          </a:p>
          <a:p>
            <a:pPr>
              <a:lnSpc>
                <a:spcPct val="110000"/>
              </a:lnSpc>
            </a:pPr>
            <a:r>
              <a:rPr lang="en-GB" dirty="0"/>
              <a:t>Your Turn (3) – Creating questions about a table</a:t>
            </a:r>
          </a:p>
          <a:p>
            <a:pPr>
              <a:lnSpc>
                <a:spcPct val="110000"/>
              </a:lnSpc>
            </a:pPr>
            <a:r>
              <a:rPr lang="en-GB" dirty="0"/>
              <a:t>Let’s Reflect </a:t>
            </a:r>
          </a:p>
          <a:p>
            <a:pPr>
              <a:lnSpc>
                <a:spcPct val="110000"/>
              </a:lnSpc>
            </a:pPr>
            <a:r>
              <a:rPr lang="en-GB" dirty="0"/>
              <a:t>Support Slides – Based on tables</a:t>
            </a:r>
          </a:p>
        </p:txBody>
      </p:sp>
    </p:spTree>
    <p:extLst>
      <p:ext uri="{BB962C8B-B14F-4D97-AF65-F5344CB8AC3E}">
        <p14:creationId xmlns:p14="http://schemas.microsoft.com/office/powerpoint/2010/main" val="3858552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290639-1173-8341-A5A1-6DFD4516CD62}"/>
              </a:ext>
            </a:extLst>
          </p:cNvPr>
          <p:cNvSpPr>
            <a:spLocks noGrp="1"/>
          </p:cNvSpPr>
          <p:nvPr>
            <p:ph sz="quarter" idx="10"/>
          </p:nvPr>
        </p:nvSpPr>
        <p:spPr/>
        <p:txBody>
          <a:bodyPr/>
          <a:lstStyle/>
          <a:p>
            <a:r>
              <a:rPr lang="en-GB" dirty="0"/>
              <a:t>Key Vocabulary</a:t>
            </a:r>
          </a:p>
        </p:txBody>
      </p:sp>
      <p:graphicFrame>
        <p:nvGraphicFramePr>
          <p:cNvPr id="14" name="Table 5">
            <a:extLst>
              <a:ext uri="{FF2B5EF4-FFF2-40B4-BE49-F238E27FC236}">
                <a16:creationId xmlns:a16="http://schemas.microsoft.com/office/drawing/2014/main" id="{5AE47A2B-E553-6046-BB5F-FC0E04DBC71F}"/>
              </a:ext>
            </a:extLst>
          </p:cNvPr>
          <p:cNvGraphicFramePr>
            <a:graphicFrameLocks noGrp="1"/>
          </p:cNvGraphicFramePr>
          <p:nvPr>
            <p:ph sz="quarter" idx="11"/>
            <p:extLst>
              <p:ext uri="{D42A27DB-BD31-4B8C-83A1-F6EECF244321}">
                <p14:modId xmlns:p14="http://schemas.microsoft.com/office/powerpoint/2010/main" val="2354890986"/>
              </p:ext>
            </p:extLst>
          </p:nvPr>
        </p:nvGraphicFramePr>
        <p:xfrm>
          <a:off x="263524" y="1155866"/>
          <a:ext cx="11736388" cy="1107440"/>
        </p:xfrm>
        <a:graphic>
          <a:graphicData uri="http://schemas.openxmlformats.org/drawingml/2006/table">
            <a:tbl>
              <a:tblPr firstRow="1" bandRow="1">
                <a:tableStyleId>{5C22544A-7EE6-4342-B048-85BDC9FD1C3A}</a:tableStyleId>
              </a:tblPr>
              <a:tblGrid>
                <a:gridCol w="5868194">
                  <a:extLst>
                    <a:ext uri="{9D8B030D-6E8A-4147-A177-3AD203B41FA5}">
                      <a16:colId xmlns:a16="http://schemas.microsoft.com/office/drawing/2014/main" val="1882064463"/>
                    </a:ext>
                  </a:extLst>
                </a:gridCol>
                <a:gridCol w="5868194">
                  <a:extLst>
                    <a:ext uri="{9D8B030D-6E8A-4147-A177-3AD203B41FA5}">
                      <a16:colId xmlns:a16="http://schemas.microsoft.com/office/drawing/2014/main" val="1322308403"/>
                    </a:ext>
                  </a:extLst>
                </a:gridCol>
              </a:tblGrid>
              <a:tr h="0">
                <a:tc>
                  <a:txBody>
                    <a:bodyPr/>
                    <a:lstStyle/>
                    <a:p>
                      <a:r>
                        <a:rPr lang="en-GB" b="0" dirty="0">
                          <a:solidFill>
                            <a:srgbClr val="222222"/>
                          </a:solidFill>
                          <a:latin typeface="Century Gothic" panose="020B0502020202020204" pitchFamily="34" charset="0"/>
                        </a:rPr>
                        <a:t>table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0" dirty="0">
                          <a:solidFill>
                            <a:srgbClr val="222222"/>
                          </a:solidFill>
                          <a:latin typeface="Century Gothic" panose="020B0502020202020204" pitchFamily="34" charset="0"/>
                        </a:rPr>
                        <a:t>column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63743152"/>
                  </a:ext>
                </a:extLst>
              </a:tr>
              <a:tr h="370840">
                <a:tc>
                  <a:txBody>
                    <a:bodyPr/>
                    <a:lstStyle/>
                    <a:p>
                      <a:r>
                        <a:rPr lang="en-GB" dirty="0">
                          <a:solidFill>
                            <a:srgbClr val="222222"/>
                          </a:solidFill>
                          <a:latin typeface="Century Gothic" panose="020B0502020202020204" pitchFamily="34" charset="0"/>
                        </a:rPr>
                        <a:t>row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rgbClr val="222222"/>
                          </a:solidFill>
                          <a:latin typeface="Century Gothic" panose="020B0502020202020204" pitchFamily="34" charset="0"/>
                        </a:rPr>
                        <a:t>heading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1448505"/>
                  </a:ext>
                </a:extLst>
              </a:tr>
              <a:tr h="370840">
                <a:tc>
                  <a:txBody>
                    <a:bodyPr/>
                    <a:lstStyle/>
                    <a:p>
                      <a:r>
                        <a:rPr lang="en-GB" dirty="0">
                          <a:solidFill>
                            <a:srgbClr val="222222"/>
                          </a:solidFill>
                          <a:latin typeface="Century Gothic" panose="020B0502020202020204" pitchFamily="34" charset="0"/>
                        </a:rPr>
                        <a:t>data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rgbClr val="22222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5229737"/>
                  </a:ext>
                </a:extLst>
              </a:tr>
            </a:tbl>
          </a:graphicData>
        </a:graphic>
      </p:graphicFrame>
    </p:spTree>
    <p:extLst>
      <p:ext uri="{BB962C8B-B14F-4D97-AF65-F5344CB8AC3E}">
        <p14:creationId xmlns:p14="http://schemas.microsoft.com/office/powerpoint/2010/main" val="26976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D03B70-CC75-0944-B456-4C2C1EAD7A9E}"/>
              </a:ext>
            </a:extLst>
          </p:cNvPr>
          <p:cNvSpPr>
            <a:spLocks noGrp="1"/>
          </p:cNvSpPr>
          <p:nvPr>
            <p:ph sz="quarter" idx="11"/>
          </p:nvPr>
        </p:nvSpPr>
        <p:spPr/>
        <p:txBody>
          <a:bodyPr/>
          <a:lstStyle/>
          <a:p>
            <a:r>
              <a:rPr lang="en-GB" b="1" dirty="0"/>
              <a:t>Which team lost 9 games?</a:t>
            </a:r>
          </a:p>
        </p:txBody>
      </p:sp>
      <p:sp>
        <p:nvSpPr>
          <p:cNvPr id="4" name="Content Placeholder 3">
            <a:extLst>
              <a:ext uri="{FF2B5EF4-FFF2-40B4-BE49-F238E27FC236}">
                <a16:creationId xmlns:a16="http://schemas.microsoft.com/office/drawing/2014/main" id="{2CE12647-E6A1-D943-961A-B5276A3E25A9}"/>
              </a:ext>
            </a:extLst>
          </p:cNvPr>
          <p:cNvSpPr>
            <a:spLocks noGrp="1"/>
          </p:cNvSpPr>
          <p:nvPr>
            <p:ph sz="quarter" idx="12"/>
          </p:nvPr>
        </p:nvSpPr>
        <p:spPr/>
        <p:txBody>
          <a:bodyPr>
            <a:normAutofit lnSpcReduction="10000"/>
          </a:bodyPr>
          <a:lstStyle/>
          <a:p>
            <a:r>
              <a:rPr lang="en-GB" sz="1800" dirty="0"/>
              <a:t>All Stars</a:t>
            </a:r>
          </a:p>
        </p:txBody>
      </p:sp>
      <p:sp>
        <p:nvSpPr>
          <p:cNvPr id="5" name="Content Placeholder 4">
            <a:extLst>
              <a:ext uri="{FF2B5EF4-FFF2-40B4-BE49-F238E27FC236}">
                <a16:creationId xmlns:a16="http://schemas.microsoft.com/office/drawing/2014/main" id="{812F4617-8C5F-2741-B7B9-E074AD33A100}"/>
              </a:ext>
            </a:extLst>
          </p:cNvPr>
          <p:cNvSpPr>
            <a:spLocks noGrp="1"/>
          </p:cNvSpPr>
          <p:nvPr>
            <p:ph sz="quarter" idx="13"/>
          </p:nvPr>
        </p:nvSpPr>
        <p:spPr/>
        <p:txBody>
          <a:bodyPr>
            <a:normAutofit lnSpcReduction="10000"/>
          </a:bodyPr>
          <a:lstStyle/>
          <a:p>
            <a:r>
              <a:rPr lang="en-GB" sz="1800" dirty="0"/>
              <a:t>Chargers</a:t>
            </a:r>
            <a:endParaRPr lang="en-GB" dirty="0"/>
          </a:p>
        </p:txBody>
      </p:sp>
      <p:sp>
        <p:nvSpPr>
          <p:cNvPr id="6" name="Content Placeholder 5">
            <a:extLst>
              <a:ext uri="{FF2B5EF4-FFF2-40B4-BE49-F238E27FC236}">
                <a16:creationId xmlns:a16="http://schemas.microsoft.com/office/drawing/2014/main" id="{43CAB18F-3C6C-7341-8583-31D7CE46B53C}"/>
              </a:ext>
            </a:extLst>
          </p:cNvPr>
          <p:cNvSpPr>
            <a:spLocks noGrp="1"/>
          </p:cNvSpPr>
          <p:nvPr>
            <p:ph sz="quarter" idx="14"/>
          </p:nvPr>
        </p:nvSpPr>
        <p:spPr/>
        <p:txBody>
          <a:bodyPr>
            <a:normAutofit lnSpcReduction="10000"/>
          </a:bodyPr>
          <a:lstStyle/>
          <a:p>
            <a:r>
              <a:rPr lang="en-GB" sz="1800" dirty="0"/>
              <a:t>Bears</a:t>
            </a:r>
            <a:endParaRPr lang="en-GB" dirty="0"/>
          </a:p>
        </p:txBody>
      </p:sp>
      <p:sp>
        <p:nvSpPr>
          <p:cNvPr id="7" name="Content Placeholder 6">
            <a:extLst>
              <a:ext uri="{FF2B5EF4-FFF2-40B4-BE49-F238E27FC236}">
                <a16:creationId xmlns:a16="http://schemas.microsoft.com/office/drawing/2014/main" id="{8CA56D4D-EA3D-3048-80C0-17BA4ADC8E28}"/>
              </a:ext>
            </a:extLst>
          </p:cNvPr>
          <p:cNvSpPr>
            <a:spLocks noGrp="1"/>
          </p:cNvSpPr>
          <p:nvPr>
            <p:ph sz="quarter" idx="15"/>
          </p:nvPr>
        </p:nvSpPr>
        <p:spPr/>
        <p:txBody>
          <a:bodyPr>
            <a:normAutofit lnSpcReduction="10000"/>
          </a:bodyPr>
          <a:lstStyle/>
          <a:p>
            <a:r>
              <a:rPr lang="en-GB" sz="1800" dirty="0"/>
              <a:t>Falcons</a:t>
            </a:r>
            <a:endParaRPr lang="en-GB" dirty="0"/>
          </a:p>
        </p:txBody>
      </p:sp>
      <p:graphicFrame>
        <p:nvGraphicFramePr>
          <p:cNvPr id="8" name="Google Shape;78;p13">
            <a:extLst>
              <a:ext uri="{FF2B5EF4-FFF2-40B4-BE49-F238E27FC236}">
                <a16:creationId xmlns:a16="http://schemas.microsoft.com/office/drawing/2014/main" id="{8E486FDA-FB77-614A-A743-C4E9958CE4EE}"/>
              </a:ext>
            </a:extLst>
          </p:cNvPr>
          <p:cNvGraphicFramePr/>
          <p:nvPr>
            <p:extLst>
              <p:ext uri="{D42A27DB-BD31-4B8C-83A1-F6EECF244321}">
                <p14:modId xmlns:p14="http://schemas.microsoft.com/office/powerpoint/2010/main" val="2365789242"/>
              </p:ext>
            </p:extLst>
          </p:nvPr>
        </p:nvGraphicFramePr>
        <p:xfrm>
          <a:off x="6047575" y="623240"/>
          <a:ext cx="5824950" cy="2560170"/>
        </p:xfrm>
        <a:graphic>
          <a:graphicData uri="http://schemas.openxmlformats.org/drawingml/2006/table">
            <a:tbl>
              <a:tblPr>
                <a:noFill/>
              </a:tblPr>
              <a:tblGrid>
                <a:gridCol w="1941650">
                  <a:extLst>
                    <a:ext uri="{9D8B030D-6E8A-4147-A177-3AD203B41FA5}">
                      <a16:colId xmlns:a16="http://schemas.microsoft.com/office/drawing/2014/main" val="20000"/>
                    </a:ext>
                  </a:extLst>
                </a:gridCol>
                <a:gridCol w="1941650">
                  <a:extLst>
                    <a:ext uri="{9D8B030D-6E8A-4147-A177-3AD203B41FA5}">
                      <a16:colId xmlns:a16="http://schemas.microsoft.com/office/drawing/2014/main" val="20001"/>
                    </a:ext>
                  </a:extLst>
                </a:gridCol>
                <a:gridCol w="1941650">
                  <a:extLst>
                    <a:ext uri="{9D8B030D-6E8A-4147-A177-3AD203B41FA5}">
                      <a16:colId xmlns:a16="http://schemas.microsoft.com/office/drawing/2014/main" val="20002"/>
                    </a:ext>
                  </a:extLst>
                </a:gridCol>
              </a:tblGrid>
              <a:tr h="609875">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Team</a:t>
                      </a:r>
                      <a:endParaRPr sz="1800" b="1">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Number of games won</a:t>
                      </a:r>
                      <a:endParaRPr sz="1800" b="1">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Number of games lost</a:t>
                      </a:r>
                      <a:endParaRPr sz="1800" b="1">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0"/>
                  </a:ext>
                </a:extLst>
              </a:tr>
              <a:tr h="3807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All Stars</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10</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2</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1"/>
                  </a:ext>
                </a:extLst>
              </a:tr>
              <a:tr h="3807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Bears</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9</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4</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2"/>
                  </a:ext>
                </a:extLst>
              </a:tr>
              <a:tr h="3807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Chargers</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5</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9</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3"/>
                  </a:ext>
                </a:extLst>
              </a:tr>
              <a:tr h="3807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Falcons</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5</a:t>
                      </a:r>
                      <a:endParaRPr sz="1800" dirty="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3</a:t>
                      </a:r>
                      <a:endParaRPr sz="1800" dirty="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53051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D95D9-F427-CA44-8BD2-7441CD1C791F}"/>
              </a:ext>
            </a:extLst>
          </p:cNvPr>
          <p:cNvSpPr>
            <a:spLocks noGrp="1"/>
          </p:cNvSpPr>
          <p:nvPr>
            <p:ph type="title"/>
          </p:nvPr>
        </p:nvSpPr>
        <p:spPr/>
        <p:txBody>
          <a:bodyPr/>
          <a:lstStyle/>
          <a:p>
            <a:r>
              <a:rPr lang="en-GB" sz="2800" dirty="0"/>
              <a:t>To read and interpret tables</a:t>
            </a:r>
            <a:endParaRPr lang="en-GB" dirty="0">
              <a:latin typeface="Century Gothic" panose="020B0502020202020204" pitchFamily="34" charset="0"/>
            </a:endParaRPr>
          </a:p>
        </p:txBody>
      </p:sp>
    </p:spTree>
    <p:extLst>
      <p:ext uri="{BB962C8B-B14F-4D97-AF65-F5344CB8AC3E}">
        <p14:creationId xmlns:p14="http://schemas.microsoft.com/office/powerpoint/2010/main" val="3292392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Starter</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9"/>
            <a:ext cx="11736887" cy="2425844"/>
          </a:xfrm>
        </p:spPr>
        <p:txBody>
          <a:bodyPr>
            <a:normAutofit/>
          </a:bodyPr>
          <a:lstStyle/>
          <a:p>
            <a:r>
              <a:rPr lang="en-GB" dirty="0"/>
              <a:t>What do you think this table shows? </a:t>
            </a:r>
          </a:p>
          <a:p>
            <a:r>
              <a:rPr lang="en-GB" dirty="0"/>
              <a:t>What information is shown in the rows?</a:t>
            </a:r>
          </a:p>
          <a:p>
            <a:r>
              <a:rPr lang="en-GB" dirty="0"/>
              <a:t>What information is shown in the columns?</a:t>
            </a:r>
          </a:p>
          <a:p>
            <a:r>
              <a:rPr lang="en-GB" dirty="0"/>
              <a:t>How would I calculate the total number of games played by the All Stars?</a:t>
            </a:r>
          </a:p>
        </p:txBody>
      </p:sp>
      <p:graphicFrame>
        <p:nvGraphicFramePr>
          <p:cNvPr id="6" name="Google Shape;93;p15">
            <a:extLst>
              <a:ext uri="{FF2B5EF4-FFF2-40B4-BE49-F238E27FC236}">
                <a16:creationId xmlns:a16="http://schemas.microsoft.com/office/drawing/2014/main" id="{9DCDF9D6-96A0-6141-B996-81AC77CE8F6D}"/>
              </a:ext>
            </a:extLst>
          </p:cNvPr>
          <p:cNvGraphicFramePr/>
          <p:nvPr>
            <p:extLst>
              <p:ext uri="{D42A27DB-BD31-4B8C-83A1-F6EECF244321}">
                <p14:modId xmlns:p14="http://schemas.microsoft.com/office/powerpoint/2010/main" val="2085669500"/>
              </p:ext>
            </p:extLst>
          </p:nvPr>
        </p:nvGraphicFramePr>
        <p:xfrm>
          <a:off x="3137175" y="3701365"/>
          <a:ext cx="5917650" cy="2560190"/>
        </p:xfrm>
        <a:graphic>
          <a:graphicData uri="http://schemas.openxmlformats.org/drawingml/2006/table">
            <a:tbl>
              <a:tblPr>
                <a:noFill/>
              </a:tblPr>
              <a:tblGrid>
                <a:gridCol w="1972550">
                  <a:extLst>
                    <a:ext uri="{9D8B030D-6E8A-4147-A177-3AD203B41FA5}">
                      <a16:colId xmlns:a16="http://schemas.microsoft.com/office/drawing/2014/main" val="20000"/>
                    </a:ext>
                  </a:extLst>
                </a:gridCol>
                <a:gridCol w="1972550">
                  <a:extLst>
                    <a:ext uri="{9D8B030D-6E8A-4147-A177-3AD203B41FA5}">
                      <a16:colId xmlns:a16="http://schemas.microsoft.com/office/drawing/2014/main" val="20001"/>
                    </a:ext>
                  </a:extLst>
                </a:gridCol>
                <a:gridCol w="1972550">
                  <a:extLst>
                    <a:ext uri="{9D8B030D-6E8A-4147-A177-3AD203B41FA5}">
                      <a16:colId xmlns:a16="http://schemas.microsoft.com/office/drawing/2014/main" val="20002"/>
                    </a:ext>
                  </a:extLst>
                </a:gridCol>
              </a:tblGrid>
              <a:tr h="38100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Team</a:t>
                      </a:r>
                      <a:endParaRPr sz="1800" b="1">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Number of games won</a:t>
                      </a:r>
                      <a:endParaRPr sz="1800" b="1">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Number of games lost</a:t>
                      </a:r>
                      <a:endParaRPr sz="1800" b="1">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All Stars</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10</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2</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Bears</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9</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4</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Chargers</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5</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9</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Falcons</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5</a:t>
                      </a:r>
                      <a:endParaRPr sz="18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3</a:t>
                      </a:r>
                      <a:endParaRPr sz="18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957542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Let’s Learn</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9"/>
            <a:ext cx="11736887" cy="1262062"/>
          </a:xfrm>
        </p:spPr>
        <p:txBody>
          <a:bodyPr/>
          <a:lstStyle/>
          <a:p>
            <a:r>
              <a:rPr lang="en-GB" dirty="0"/>
              <a:t>Year 5 investigated the buoyancy of different materials in their science lesson. </a:t>
            </a:r>
          </a:p>
          <a:p>
            <a:r>
              <a:rPr lang="en-GB" b="1" dirty="0"/>
              <a:t>Can you explain what the table shows?</a:t>
            </a:r>
          </a:p>
        </p:txBody>
      </p:sp>
      <p:graphicFrame>
        <p:nvGraphicFramePr>
          <p:cNvPr id="7" name="Google Shape;100;p16">
            <a:extLst>
              <a:ext uri="{FF2B5EF4-FFF2-40B4-BE49-F238E27FC236}">
                <a16:creationId xmlns:a16="http://schemas.microsoft.com/office/drawing/2014/main" id="{391453DD-953E-4347-A51A-2B943FB74CEF}"/>
              </a:ext>
            </a:extLst>
          </p:cNvPr>
          <p:cNvGraphicFramePr/>
          <p:nvPr>
            <p:extLst>
              <p:ext uri="{D42A27DB-BD31-4B8C-83A1-F6EECF244321}">
                <p14:modId xmlns:p14="http://schemas.microsoft.com/office/powerpoint/2010/main" val="930312620"/>
              </p:ext>
            </p:extLst>
          </p:nvPr>
        </p:nvGraphicFramePr>
        <p:xfrm>
          <a:off x="2923575" y="2604876"/>
          <a:ext cx="6344850" cy="3474525"/>
        </p:xfrm>
        <a:graphic>
          <a:graphicData uri="http://schemas.openxmlformats.org/drawingml/2006/table">
            <a:tbl>
              <a:tblPr>
                <a:noFill/>
              </a:tblPr>
              <a:tblGrid>
                <a:gridCol w="3172425">
                  <a:extLst>
                    <a:ext uri="{9D8B030D-6E8A-4147-A177-3AD203B41FA5}">
                      <a16:colId xmlns:a16="http://schemas.microsoft.com/office/drawing/2014/main" val="20000"/>
                    </a:ext>
                  </a:extLst>
                </a:gridCol>
                <a:gridCol w="3172425">
                  <a:extLst>
                    <a:ext uri="{9D8B030D-6E8A-4147-A177-3AD203B41FA5}">
                      <a16:colId xmlns:a16="http://schemas.microsoft.com/office/drawing/2014/main" val="20001"/>
                    </a:ext>
                  </a:extLst>
                </a:gridCol>
              </a:tblGrid>
              <a:tr h="38100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Material for boat</a:t>
                      </a:r>
                      <a:endParaRPr sz="1800" b="1">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Mass of modelling clay at time of sinking (g)</a:t>
                      </a:r>
                      <a:endParaRPr sz="1800" b="1">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Paper</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30</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1"/>
                  </a:ext>
                </a:extLst>
              </a:tr>
              <a:tr h="38100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Cardboard</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100</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2"/>
                  </a:ext>
                </a:extLst>
              </a:tr>
              <a:tr h="38100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Large plastic pot</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300</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3"/>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Tinfoil</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40</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4"/>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Flat piece of wood</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150</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5"/>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Styrofoam cup</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50</a:t>
                      </a:r>
                      <a:endParaRPr sz="1800" dirty="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065964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Follow Me</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8"/>
            <a:ext cx="5652845" cy="5248275"/>
          </a:xfrm>
        </p:spPr>
        <p:txBody>
          <a:bodyPr/>
          <a:lstStyle/>
          <a:p>
            <a:r>
              <a:rPr lang="en-GB" dirty="0"/>
              <a:t>Which material held the most modelling clay?</a:t>
            </a:r>
          </a:p>
          <a:p>
            <a:endParaRPr lang="en-GB" dirty="0"/>
          </a:p>
          <a:p>
            <a:r>
              <a:rPr lang="en-GB" dirty="0"/>
              <a:t>Which material held the least modelling clay?</a:t>
            </a:r>
          </a:p>
          <a:p>
            <a:endParaRPr lang="en-GB" dirty="0"/>
          </a:p>
          <a:p>
            <a:r>
              <a:rPr lang="en-GB" dirty="0"/>
              <a:t>What is the difference in the mass of the modelling clay held by the paper boat and the </a:t>
            </a:r>
            <a:r>
              <a:rPr lang="en-GB" dirty="0" err="1"/>
              <a:t>styrofoam</a:t>
            </a:r>
            <a:r>
              <a:rPr lang="en-GB" dirty="0"/>
              <a:t> cup boat?</a:t>
            </a:r>
          </a:p>
        </p:txBody>
      </p:sp>
      <p:sp>
        <p:nvSpPr>
          <p:cNvPr id="5" name="Rounded Rectangle 4">
            <a:extLst>
              <a:ext uri="{FF2B5EF4-FFF2-40B4-BE49-F238E27FC236}">
                <a16:creationId xmlns:a16="http://schemas.microsoft.com/office/drawing/2014/main" id="{BCC3F9C2-59B6-0341-B97C-81C2931D1D10}"/>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sp>
        <p:nvSpPr>
          <p:cNvPr id="7" name="Google Shape;109;p17">
            <a:extLst>
              <a:ext uri="{FF2B5EF4-FFF2-40B4-BE49-F238E27FC236}">
                <a16:creationId xmlns:a16="http://schemas.microsoft.com/office/drawing/2014/main" id="{74D26535-FEFF-1143-A203-2DE627B6F4D9}"/>
              </a:ext>
            </a:extLst>
          </p:cNvPr>
          <p:cNvSpPr txBox="1"/>
          <p:nvPr/>
        </p:nvSpPr>
        <p:spPr>
          <a:xfrm>
            <a:off x="316250" y="1703034"/>
            <a:ext cx="2129227" cy="582966"/>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Large plastic pot</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graphicFrame>
        <p:nvGraphicFramePr>
          <p:cNvPr id="8" name="Google Shape;110;p17">
            <a:extLst>
              <a:ext uri="{FF2B5EF4-FFF2-40B4-BE49-F238E27FC236}">
                <a16:creationId xmlns:a16="http://schemas.microsoft.com/office/drawing/2014/main" id="{8E0D7E1C-D1D3-2140-9A67-2CB8F973C628}"/>
              </a:ext>
            </a:extLst>
          </p:cNvPr>
          <p:cNvGraphicFramePr/>
          <p:nvPr>
            <p:extLst>
              <p:ext uri="{D42A27DB-BD31-4B8C-83A1-F6EECF244321}">
                <p14:modId xmlns:p14="http://schemas.microsoft.com/office/powerpoint/2010/main" val="845941347"/>
              </p:ext>
            </p:extLst>
          </p:nvPr>
        </p:nvGraphicFramePr>
        <p:xfrm>
          <a:off x="5726062" y="1176338"/>
          <a:ext cx="6344850" cy="3474525"/>
        </p:xfrm>
        <a:graphic>
          <a:graphicData uri="http://schemas.openxmlformats.org/drawingml/2006/table">
            <a:tbl>
              <a:tblPr>
                <a:noFill/>
              </a:tblPr>
              <a:tblGrid>
                <a:gridCol w="3172425">
                  <a:extLst>
                    <a:ext uri="{9D8B030D-6E8A-4147-A177-3AD203B41FA5}">
                      <a16:colId xmlns:a16="http://schemas.microsoft.com/office/drawing/2014/main" val="20000"/>
                    </a:ext>
                  </a:extLst>
                </a:gridCol>
                <a:gridCol w="3172425">
                  <a:extLst>
                    <a:ext uri="{9D8B030D-6E8A-4147-A177-3AD203B41FA5}">
                      <a16:colId xmlns:a16="http://schemas.microsoft.com/office/drawing/2014/main" val="20001"/>
                    </a:ext>
                  </a:extLst>
                </a:gridCol>
              </a:tblGrid>
              <a:tr h="38100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Material for boat</a:t>
                      </a:r>
                      <a:endParaRPr sz="1800" b="1">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Mass of modelling clay at time of sinking (g)</a:t>
                      </a:r>
                      <a:endParaRPr sz="1800" b="1">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Paper</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30</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1"/>
                  </a:ext>
                </a:extLst>
              </a:tr>
              <a:tr h="38100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Cardboard</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100</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2"/>
                  </a:ext>
                </a:extLst>
              </a:tr>
              <a:tr h="381000">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Large plastic pot</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300</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3"/>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Tinfoil</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40</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4"/>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Flat piece of wood</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150</a:t>
                      </a:r>
                      <a:endParaRPr sz="180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5"/>
                  </a:ext>
                </a:extLst>
              </a:tr>
              <a:tr h="457175">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Styrofoam cup</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50</a:t>
                      </a:r>
                      <a:endParaRPr sz="1800" dirty="0">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6"/>
                  </a:ext>
                </a:extLst>
              </a:tr>
            </a:tbl>
          </a:graphicData>
        </a:graphic>
      </p:graphicFrame>
      <p:sp>
        <p:nvSpPr>
          <p:cNvPr id="9" name="Google Shape;109;p17">
            <a:extLst>
              <a:ext uri="{FF2B5EF4-FFF2-40B4-BE49-F238E27FC236}">
                <a16:creationId xmlns:a16="http://schemas.microsoft.com/office/drawing/2014/main" id="{315A55FE-6AEA-D349-9DDA-CB4B4A843226}"/>
              </a:ext>
            </a:extLst>
          </p:cNvPr>
          <p:cNvSpPr txBox="1"/>
          <p:nvPr/>
        </p:nvSpPr>
        <p:spPr>
          <a:xfrm>
            <a:off x="316250" y="2771132"/>
            <a:ext cx="1461505" cy="582966"/>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Paper</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10" name="Google Shape;109;p17">
            <a:extLst>
              <a:ext uri="{FF2B5EF4-FFF2-40B4-BE49-F238E27FC236}">
                <a16:creationId xmlns:a16="http://schemas.microsoft.com/office/drawing/2014/main" id="{043B7741-0252-B44E-8EDA-06F20A41031A}"/>
              </a:ext>
            </a:extLst>
          </p:cNvPr>
          <p:cNvSpPr txBox="1"/>
          <p:nvPr/>
        </p:nvSpPr>
        <p:spPr>
          <a:xfrm>
            <a:off x="316250" y="4835774"/>
            <a:ext cx="687000" cy="638384"/>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20g</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Tree>
    <p:extLst>
      <p:ext uri="{BB962C8B-B14F-4D97-AF65-F5344CB8AC3E}">
        <p14:creationId xmlns:p14="http://schemas.microsoft.com/office/powerpoint/2010/main" val="97092842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childTnLst>
                                </p:cTn>
                              </p:par>
                            </p:childTnLst>
                          </p:cTn>
                        </p:par>
                      </p:childTnLst>
                    </p:cTn>
                  </p:par>
                </p:childTnLst>
              </p:cTn>
              <p:nextCondLst>
                <p:cond evt="onClick" delay="0">
                  <p:tgtEl>
                    <p:spTgt spid="5"/>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Your Turn</a:t>
            </a:r>
          </a:p>
        </p:txBody>
      </p:sp>
      <p:pic>
        <p:nvPicPr>
          <p:cNvPr id="4" name="Picture 3" descr="Table&#10;&#10;Description automatically generated">
            <a:extLst>
              <a:ext uri="{FF2B5EF4-FFF2-40B4-BE49-F238E27FC236}">
                <a16:creationId xmlns:a16="http://schemas.microsoft.com/office/drawing/2014/main" id="{A6BE791F-701E-2F44-B479-6C08578D21E1}"/>
              </a:ext>
            </a:extLst>
          </p:cNvPr>
          <p:cNvPicPr>
            <a:picLocks noChangeAspect="1"/>
          </p:cNvPicPr>
          <p:nvPr/>
        </p:nvPicPr>
        <p:blipFill>
          <a:blip r:embed="rId3"/>
          <a:stretch>
            <a:fillRect/>
          </a:stretch>
        </p:blipFill>
        <p:spPr>
          <a:xfrm>
            <a:off x="263524" y="1077157"/>
            <a:ext cx="7833360" cy="522732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45295588"/>
      </p:ext>
    </p:extLst>
  </p:cSld>
  <p:clrMapOvr>
    <a:masterClrMapping/>
  </p:clrMapOvr>
</p:sld>
</file>

<file path=ppt/theme/theme1.xml><?xml version="1.0" encoding="utf-8"?>
<a:theme xmlns:a="http://schemas.openxmlformats.org/drawingml/2006/main" name="Titl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411</TotalTime>
  <Words>1809</Words>
  <Application>Microsoft Macintosh PowerPoint</Application>
  <PresentationFormat>Widescreen</PresentationFormat>
  <Paragraphs>300</Paragraphs>
  <Slides>17</Slides>
  <Notes>13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Calibri Light</vt:lpstr>
      <vt:lpstr>Century Gothic</vt:lpstr>
      <vt:lpstr>Titles</vt:lpstr>
      <vt:lpstr>Office Theme</vt:lpstr>
      <vt:lpstr>PowerPoint Presentation</vt:lpstr>
      <vt:lpstr>PowerPoint Presentation</vt:lpstr>
      <vt:lpstr>PowerPoint Presentation</vt:lpstr>
      <vt:lpstr>PowerPoint Presentation</vt:lpstr>
      <vt:lpstr>To read and interpret tables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following slides are based on: tables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Searle</dc:creator>
  <cp:lastModifiedBy>Hannah Searle</cp:lastModifiedBy>
  <cp:revision>38</cp:revision>
  <dcterms:created xsi:type="dcterms:W3CDTF">2022-06-30T10:03:35Z</dcterms:created>
  <dcterms:modified xsi:type="dcterms:W3CDTF">2023-03-20T11:13:05Z</dcterms:modified>
</cp:coreProperties>
</file>