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36"/>
  </p:notesMasterIdLst>
  <p:handoutMasterIdLst>
    <p:handoutMasterId r:id="rId37"/>
  </p:handoutMasterIdLst>
  <p:sldIdLst>
    <p:sldId id="258" r:id="rId2"/>
    <p:sldId id="294" r:id="rId3"/>
    <p:sldId id="305" r:id="rId4"/>
    <p:sldId id="310" r:id="rId5"/>
    <p:sldId id="344" r:id="rId6"/>
    <p:sldId id="345" r:id="rId7"/>
    <p:sldId id="346" r:id="rId8"/>
    <p:sldId id="347" r:id="rId9"/>
    <p:sldId id="348" r:id="rId10"/>
    <p:sldId id="349" r:id="rId11"/>
    <p:sldId id="350" r:id="rId12"/>
    <p:sldId id="351" r:id="rId13"/>
    <p:sldId id="352" r:id="rId14"/>
    <p:sldId id="353" r:id="rId15"/>
    <p:sldId id="311" r:id="rId16"/>
    <p:sldId id="340" r:id="rId17"/>
    <p:sldId id="341" r:id="rId18"/>
    <p:sldId id="342" r:id="rId19"/>
    <p:sldId id="370" r:id="rId20"/>
    <p:sldId id="372" r:id="rId21"/>
    <p:sldId id="371" r:id="rId22"/>
    <p:sldId id="373" r:id="rId23"/>
    <p:sldId id="374" r:id="rId24"/>
    <p:sldId id="375" r:id="rId25"/>
    <p:sldId id="376" r:id="rId26"/>
    <p:sldId id="377" r:id="rId27"/>
    <p:sldId id="378" r:id="rId28"/>
    <p:sldId id="379" r:id="rId29"/>
    <p:sldId id="380" r:id="rId30"/>
    <p:sldId id="381" r:id="rId31"/>
    <p:sldId id="382" r:id="rId32"/>
    <p:sldId id="383" r:id="rId33"/>
    <p:sldId id="368" r:id="rId34"/>
    <p:sldId id="267" r:id="rId35"/>
  </p:sldIdLst>
  <p:sldSz cx="9144000" cy="6858000" type="screen4x3"/>
  <p:notesSz cx="6858000" cy="9144000"/>
  <p:embeddedFontLst>
    <p:embeddedFont>
      <p:font typeface="Tuffy-TTF" panose="020B0603060100000000" pitchFamily="34" charset="0"/>
      <p:regular r:id="rId38"/>
      <p:bold r:id="rId39"/>
      <p:italic r:id="rId40"/>
      <p:boldItalic r:id="rId41"/>
    </p:embeddedFont>
    <p:embeddedFont>
      <p:font typeface="Twinkl" pitchFamily="2" charset="0"/>
      <p:regular r:id="rId42"/>
      <p:bold r:id="rId43"/>
    </p:embeddedFont>
    <p:embeddedFont>
      <p:font typeface="Twinkl SemiBold" pitchFamily="2" charset="0"/>
      <p:bold r:id="rId44"/>
    </p:embeddedFont>
  </p:embeddedFontLst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40">
          <p15:clr>
            <a:srgbClr val="A4A3A4"/>
          </p15:clr>
        </p15:guide>
        <p15:guide id="4" pos="5420">
          <p15:clr>
            <a:srgbClr val="A4A3A4"/>
          </p15:clr>
        </p15:guide>
        <p15:guide id="5" orient="horz" pos="3566" userDrawn="1">
          <p15:clr>
            <a:srgbClr val="A4A3A4"/>
          </p15:clr>
        </p15:guide>
        <p15:guide id="6" orient="horz" pos="1979" userDrawn="1">
          <p15:clr>
            <a:srgbClr val="A4A3A4"/>
          </p15:clr>
        </p15:guide>
        <p15:guide id="7" orient="horz" pos="98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D895"/>
    <a:srgbClr val="FBB78F"/>
    <a:srgbClr val="DE1E5A"/>
    <a:srgbClr val="FAB001"/>
    <a:srgbClr val="00A651"/>
    <a:srgbClr val="F0821A"/>
    <a:srgbClr val="D82233"/>
    <a:srgbClr val="AEE9EC"/>
    <a:srgbClr val="D83A5E"/>
    <a:srgbClr val="2DB6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43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1182" y="84"/>
      </p:cViewPr>
      <p:guideLst>
        <p:guide orient="horz" pos="2160"/>
        <p:guide pos="2880"/>
        <p:guide pos="340"/>
        <p:guide pos="5420"/>
        <p:guide orient="horz" pos="3566"/>
        <p:guide orient="horz" pos="1979"/>
        <p:guide orient="horz" pos="98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5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font" Target="fonts/font3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6.fntdata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4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B413925-634D-40D8-8036-D429CC1B691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1115E3-554B-4572-89C0-3F479197FD2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fld id="{F4FDD44C-D94C-4165-8909-B2AB406D7A21}" type="datetimeFigureOut">
              <a:rPr lang="en-GB"/>
              <a:pPr>
                <a:defRPr/>
              </a:pPr>
              <a:t>15/06/2020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BF0E88-AA76-4AEA-A7D2-81683881B6E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AB63EC-F2DB-4BA3-A141-0EF0AC56FF2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fld id="{AD0FCC10-AC3B-4061-92C2-8A805861C5A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54209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9505F28-2FCC-41F8-843B-E5E2F69B3ED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A9F16A-7FE2-4AA6-9B5A-F3AC4F1238F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fld id="{91BAD2FB-CAC6-4DBF-BF7B-5AD0B0958B53}" type="datetimeFigureOut">
              <a:rPr lang="en-GB"/>
              <a:pPr>
                <a:defRPr/>
              </a:pPr>
              <a:t>15/06/2020</a:t>
            </a:fld>
            <a:endParaRPr lang="en-GB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AC1574DE-A99A-4A14-810B-E9B7DBD0F23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39D9E9FA-DA22-4BBB-8112-1F6D645191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8F1546-BA20-44A4-8FF0-D0CE9CBA42B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180A1B-E81A-43DE-848B-49263D1A15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fld id="{E3C46AEB-023E-4DB6-8CE4-A513323DA2F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5004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ffy-TTF" panose="020B0603060100000000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ffy-TTF" panose="020B0603060100000000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ffy-TTF" panose="020B0603060100000000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ffy-TTF" panose="020B0603060100000000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ffy-TTF" panose="020B0603060100000000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E25CE003-5DD1-4111-AA65-3B40143F77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5912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CFEDAE99-56B3-4791-B6F3-A4D72BF196F8}"/>
              </a:ext>
            </a:extLst>
          </p:cNvPr>
          <p:cNvSpPr/>
          <p:nvPr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4936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6205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AEB7F9D4-561B-4692-BE0F-51335B1C8A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7541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5092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CA3B86E9-25D0-41D3-8E06-0C695095C92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1AB5578A-95C4-4949-9510-1650ED46064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89" r:id="rId3"/>
    <p:sldLayoutId id="2147483693" r:id="rId4"/>
    <p:sldLayoutId id="2147483690" r:id="rId5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5.tiff"/><Relationship Id="rId4" Type="http://schemas.openxmlformats.org/officeDocument/2006/relationships/image" Target="../media/image34.tif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tif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3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4.png"/><Relationship Id="rId4" Type="http://schemas.openxmlformats.org/officeDocument/2006/relationships/image" Target="../media/image4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FF23F6E5-E591-418D-9D2B-A1662386A7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7" y="1740367"/>
            <a:ext cx="5970269" cy="4363084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25C03BAE-826A-469D-8B5A-A7AC65E69E47}"/>
              </a:ext>
            </a:extLst>
          </p:cNvPr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rgbClr val="FAB001"/>
          </a:solidFill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74CDC54-D1A7-4832-8CB7-6E6F53D7DCD1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EB0DC12-442B-4FB4-8B90-AE5A479B4049}"/>
                </a:ext>
              </a:extLst>
            </p:cNvPr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F5D218B8-4D09-4C27-9467-B9F62F60ECB2}"/>
              </a:ext>
            </a:extLst>
          </p:cNvPr>
          <p:cNvSpPr/>
          <p:nvPr/>
        </p:nvSpPr>
        <p:spPr>
          <a:xfrm>
            <a:off x="2060720" y="2780928"/>
            <a:ext cx="3248005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0000" dirty="0">
                <a:latin typeface="Twinkl SemiBold" pitchFamily="2" charset="0"/>
              </a:rPr>
              <a:t>enjoy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5BFA04-0B70-4A1A-9A62-0E83381E88D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465" t="-582" r="-40699" b="46596"/>
          <a:stretch/>
        </p:blipFill>
        <p:spPr>
          <a:xfrm>
            <a:off x="6139302" y="1060322"/>
            <a:ext cx="2384748" cy="2384748"/>
          </a:xfrm>
          <a:prstGeom prst="ellipse">
            <a:avLst/>
          </a:prstGeom>
          <a:solidFill>
            <a:schemeClr val="bg1"/>
          </a:solidFill>
          <a:ln w="76200">
            <a:solidFill>
              <a:srgbClr val="FAB001"/>
            </a:solidFill>
          </a:ln>
        </p:spPr>
      </p:pic>
      <p:sp>
        <p:nvSpPr>
          <p:cNvPr id="12" name="Speech Bubble">
            <a:extLst>
              <a:ext uri="{FF2B5EF4-FFF2-40B4-BE49-F238E27FC236}">
                <a16:creationId xmlns:a16="http://schemas.microsoft.com/office/drawing/2014/main" id="{3AA2A903-3FD9-42D4-9A0F-4943CEB54E38}"/>
              </a:ext>
            </a:extLst>
          </p:cNvPr>
          <p:cNvSpPr/>
          <p:nvPr/>
        </p:nvSpPr>
        <p:spPr>
          <a:xfrm>
            <a:off x="699587" y="836613"/>
            <a:ext cx="5599613" cy="752475"/>
          </a:xfrm>
          <a:prstGeom prst="wedgeRoundRectCallout">
            <a:avLst>
              <a:gd name="adj1" fmla="val 52937"/>
              <a:gd name="adj2" fmla="val 112471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>
                <a:solidFill>
                  <a:schemeClr val="tx1"/>
                </a:solidFill>
              </a:rPr>
              <a:t>Can you write them on a whiteboard or paper?</a:t>
            </a:r>
          </a:p>
        </p:txBody>
      </p:sp>
    </p:spTree>
    <p:extLst>
      <p:ext uri="{BB962C8B-B14F-4D97-AF65-F5344CB8AC3E}">
        <p14:creationId xmlns:p14="http://schemas.microsoft.com/office/powerpoint/2010/main" val="278634985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FF23F6E5-E591-418D-9D2B-A1662386A7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7" y="1740367"/>
            <a:ext cx="5970269" cy="4363084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25C03BAE-826A-469D-8B5A-A7AC65E69E47}"/>
              </a:ext>
            </a:extLst>
          </p:cNvPr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rgbClr val="FAB001"/>
          </a:solidFill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74CDC54-D1A7-4832-8CB7-6E6F53D7DCD1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EB0DC12-442B-4FB4-8B90-AE5A479B4049}"/>
                </a:ext>
              </a:extLst>
            </p:cNvPr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F5D218B8-4D09-4C27-9467-B9F62F60ECB2}"/>
              </a:ext>
            </a:extLst>
          </p:cNvPr>
          <p:cNvSpPr/>
          <p:nvPr/>
        </p:nvSpPr>
        <p:spPr>
          <a:xfrm>
            <a:off x="1803437" y="2780928"/>
            <a:ext cx="3762569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0000" dirty="0">
                <a:latin typeface="Twinkl SemiBold" pitchFamily="2" charset="0"/>
              </a:rPr>
              <a:t>annoy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5BFA04-0B70-4A1A-9A62-0E83381E88D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465" t="-582" r="-40699" b="46596"/>
          <a:stretch/>
        </p:blipFill>
        <p:spPr>
          <a:xfrm>
            <a:off x="6139302" y="1060322"/>
            <a:ext cx="2384748" cy="2384748"/>
          </a:xfrm>
          <a:prstGeom prst="ellipse">
            <a:avLst/>
          </a:prstGeom>
          <a:solidFill>
            <a:schemeClr val="bg1"/>
          </a:solidFill>
          <a:ln w="76200">
            <a:solidFill>
              <a:srgbClr val="FAB001"/>
            </a:solidFill>
          </a:ln>
        </p:spPr>
      </p:pic>
      <p:sp>
        <p:nvSpPr>
          <p:cNvPr id="12" name="Speech Bubble">
            <a:extLst>
              <a:ext uri="{FF2B5EF4-FFF2-40B4-BE49-F238E27FC236}">
                <a16:creationId xmlns:a16="http://schemas.microsoft.com/office/drawing/2014/main" id="{3AA2A903-3FD9-42D4-9A0F-4943CEB54E38}"/>
              </a:ext>
            </a:extLst>
          </p:cNvPr>
          <p:cNvSpPr/>
          <p:nvPr/>
        </p:nvSpPr>
        <p:spPr>
          <a:xfrm>
            <a:off x="699587" y="836613"/>
            <a:ext cx="5599613" cy="752475"/>
          </a:xfrm>
          <a:prstGeom prst="wedgeRoundRectCallout">
            <a:avLst>
              <a:gd name="adj1" fmla="val 52937"/>
              <a:gd name="adj2" fmla="val 112471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>
                <a:solidFill>
                  <a:schemeClr val="tx1"/>
                </a:solidFill>
              </a:rPr>
              <a:t>Can you write them on a whiteboard or paper?</a:t>
            </a:r>
          </a:p>
        </p:txBody>
      </p:sp>
    </p:spTree>
    <p:extLst>
      <p:ext uri="{BB962C8B-B14F-4D97-AF65-F5344CB8AC3E}">
        <p14:creationId xmlns:p14="http://schemas.microsoft.com/office/powerpoint/2010/main" val="29574174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FF23F6E5-E591-418D-9D2B-A1662386A7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7" y="1740367"/>
            <a:ext cx="5970269" cy="4363084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25C03BAE-826A-469D-8B5A-A7AC65E69E47}"/>
              </a:ext>
            </a:extLst>
          </p:cNvPr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rgbClr val="FAB001"/>
          </a:solidFill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74CDC54-D1A7-4832-8CB7-6E6F53D7DCD1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EB0DC12-442B-4FB4-8B90-AE5A479B4049}"/>
                </a:ext>
              </a:extLst>
            </p:cNvPr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F5D218B8-4D09-4C27-9467-B9F62F60ECB2}"/>
              </a:ext>
            </a:extLst>
          </p:cNvPr>
          <p:cNvSpPr/>
          <p:nvPr/>
        </p:nvSpPr>
        <p:spPr>
          <a:xfrm>
            <a:off x="1518905" y="2780928"/>
            <a:ext cx="4331635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0000" dirty="0">
                <a:latin typeface="Twinkl SemiBold" pitchFamily="2" charset="0"/>
              </a:rPr>
              <a:t>employ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5BFA04-0B70-4A1A-9A62-0E83381E88D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465" t="-582" r="-40699" b="46596"/>
          <a:stretch/>
        </p:blipFill>
        <p:spPr>
          <a:xfrm>
            <a:off x="6139302" y="1060322"/>
            <a:ext cx="2384748" cy="2384748"/>
          </a:xfrm>
          <a:prstGeom prst="ellipse">
            <a:avLst/>
          </a:prstGeom>
          <a:solidFill>
            <a:schemeClr val="bg1"/>
          </a:solidFill>
          <a:ln w="76200">
            <a:solidFill>
              <a:srgbClr val="FAB001"/>
            </a:solidFill>
          </a:ln>
        </p:spPr>
      </p:pic>
      <p:sp>
        <p:nvSpPr>
          <p:cNvPr id="12" name="Speech Bubble">
            <a:extLst>
              <a:ext uri="{FF2B5EF4-FFF2-40B4-BE49-F238E27FC236}">
                <a16:creationId xmlns:a16="http://schemas.microsoft.com/office/drawing/2014/main" id="{3AA2A903-3FD9-42D4-9A0F-4943CEB54E38}"/>
              </a:ext>
            </a:extLst>
          </p:cNvPr>
          <p:cNvSpPr/>
          <p:nvPr/>
        </p:nvSpPr>
        <p:spPr>
          <a:xfrm>
            <a:off x="699587" y="836613"/>
            <a:ext cx="5599613" cy="752475"/>
          </a:xfrm>
          <a:prstGeom prst="wedgeRoundRectCallout">
            <a:avLst>
              <a:gd name="adj1" fmla="val 52937"/>
              <a:gd name="adj2" fmla="val 112471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>
                <a:solidFill>
                  <a:schemeClr val="tx1"/>
                </a:solidFill>
              </a:rPr>
              <a:t>Can you write them on a whiteboard or paper?</a:t>
            </a:r>
          </a:p>
        </p:txBody>
      </p:sp>
    </p:spTree>
    <p:extLst>
      <p:ext uri="{BB962C8B-B14F-4D97-AF65-F5344CB8AC3E}">
        <p14:creationId xmlns:p14="http://schemas.microsoft.com/office/powerpoint/2010/main" val="253107718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FF23F6E5-E591-418D-9D2B-A1662386A7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7" y="1740367"/>
            <a:ext cx="5970269" cy="4363084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25C03BAE-826A-469D-8B5A-A7AC65E69E47}"/>
              </a:ext>
            </a:extLst>
          </p:cNvPr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rgbClr val="FAB001"/>
          </a:solidFill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74CDC54-D1A7-4832-8CB7-6E6F53D7DCD1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EB0DC12-442B-4FB4-8B90-AE5A479B4049}"/>
                </a:ext>
              </a:extLst>
            </p:cNvPr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F5D218B8-4D09-4C27-9467-B9F62F60ECB2}"/>
              </a:ext>
            </a:extLst>
          </p:cNvPr>
          <p:cNvSpPr/>
          <p:nvPr/>
        </p:nvSpPr>
        <p:spPr>
          <a:xfrm>
            <a:off x="1465205" y="2780928"/>
            <a:ext cx="4439037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0000" dirty="0">
                <a:latin typeface="Twinkl SemiBold" pitchFamily="2" charset="0"/>
              </a:rPr>
              <a:t>destroy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5BFA04-0B70-4A1A-9A62-0E83381E88D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465" t="-582" r="-40699" b="46596"/>
          <a:stretch/>
        </p:blipFill>
        <p:spPr>
          <a:xfrm>
            <a:off x="6139302" y="1060322"/>
            <a:ext cx="2384748" cy="2384748"/>
          </a:xfrm>
          <a:prstGeom prst="ellipse">
            <a:avLst/>
          </a:prstGeom>
          <a:solidFill>
            <a:schemeClr val="bg1"/>
          </a:solidFill>
          <a:ln w="76200">
            <a:solidFill>
              <a:srgbClr val="FAB001"/>
            </a:solidFill>
          </a:ln>
        </p:spPr>
      </p:pic>
      <p:sp>
        <p:nvSpPr>
          <p:cNvPr id="12" name="Speech Bubble">
            <a:extLst>
              <a:ext uri="{FF2B5EF4-FFF2-40B4-BE49-F238E27FC236}">
                <a16:creationId xmlns:a16="http://schemas.microsoft.com/office/drawing/2014/main" id="{3AA2A903-3FD9-42D4-9A0F-4943CEB54E38}"/>
              </a:ext>
            </a:extLst>
          </p:cNvPr>
          <p:cNvSpPr/>
          <p:nvPr/>
        </p:nvSpPr>
        <p:spPr>
          <a:xfrm>
            <a:off x="699587" y="836613"/>
            <a:ext cx="5599613" cy="752475"/>
          </a:xfrm>
          <a:prstGeom prst="wedgeRoundRectCallout">
            <a:avLst>
              <a:gd name="adj1" fmla="val 52937"/>
              <a:gd name="adj2" fmla="val 112471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>
                <a:solidFill>
                  <a:schemeClr val="tx1"/>
                </a:solidFill>
              </a:rPr>
              <a:t>Can you write them on a whiteboard or paper?</a:t>
            </a:r>
          </a:p>
        </p:txBody>
      </p:sp>
    </p:spTree>
    <p:extLst>
      <p:ext uri="{BB962C8B-B14F-4D97-AF65-F5344CB8AC3E}">
        <p14:creationId xmlns:p14="http://schemas.microsoft.com/office/powerpoint/2010/main" val="367234340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FF23F6E5-E591-418D-9D2B-A1662386A7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7" y="1740367"/>
            <a:ext cx="5970269" cy="4363084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25C03BAE-826A-469D-8B5A-A7AC65E69E47}"/>
              </a:ext>
            </a:extLst>
          </p:cNvPr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rgbClr val="FAB001"/>
          </a:solidFill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74CDC54-D1A7-4832-8CB7-6E6F53D7DCD1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EB0DC12-442B-4FB4-8B90-AE5A479B4049}"/>
                </a:ext>
              </a:extLst>
            </p:cNvPr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F5D218B8-4D09-4C27-9467-B9F62F60ECB2}"/>
              </a:ext>
            </a:extLst>
          </p:cNvPr>
          <p:cNvSpPr/>
          <p:nvPr/>
        </p:nvSpPr>
        <p:spPr>
          <a:xfrm>
            <a:off x="2082363" y="2780928"/>
            <a:ext cx="3204723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0000" dirty="0">
                <a:latin typeface="Twinkl SemiBold" pitchFamily="2" charset="0"/>
              </a:rPr>
              <a:t>royal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5BFA04-0B70-4A1A-9A62-0E83381E88D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465" t="-582" r="-40699" b="46596"/>
          <a:stretch/>
        </p:blipFill>
        <p:spPr>
          <a:xfrm>
            <a:off x="6139302" y="1060322"/>
            <a:ext cx="2384748" cy="2384748"/>
          </a:xfrm>
          <a:prstGeom prst="ellipse">
            <a:avLst/>
          </a:prstGeom>
          <a:solidFill>
            <a:schemeClr val="bg1"/>
          </a:solidFill>
          <a:ln w="76200">
            <a:solidFill>
              <a:srgbClr val="FAB001"/>
            </a:solidFill>
          </a:ln>
        </p:spPr>
      </p:pic>
      <p:sp>
        <p:nvSpPr>
          <p:cNvPr id="11" name="Speech Bubble">
            <a:extLst>
              <a:ext uri="{FF2B5EF4-FFF2-40B4-BE49-F238E27FC236}">
                <a16:creationId xmlns:a16="http://schemas.microsoft.com/office/drawing/2014/main" id="{3AA2A903-3FD9-42D4-9A0F-4943CEB54E38}"/>
              </a:ext>
            </a:extLst>
          </p:cNvPr>
          <p:cNvSpPr/>
          <p:nvPr/>
        </p:nvSpPr>
        <p:spPr>
          <a:xfrm>
            <a:off x="699587" y="836613"/>
            <a:ext cx="5599613" cy="752475"/>
          </a:xfrm>
          <a:prstGeom prst="wedgeRoundRectCallout">
            <a:avLst>
              <a:gd name="adj1" fmla="val 52937"/>
              <a:gd name="adj2" fmla="val 112471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>
                <a:solidFill>
                  <a:schemeClr val="tx1"/>
                </a:solidFill>
              </a:rPr>
              <a:t>Can you write them on a whiteboard or paper?</a:t>
            </a:r>
          </a:p>
        </p:txBody>
      </p:sp>
    </p:spTree>
    <p:extLst>
      <p:ext uri="{BB962C8B-B14F-4D97-AF65-F5344CB8AC3E}">
        <p14:creationId xmlns:p14="http://schemas.microsoft.com/office/powerpoint/2010/main" val="423663419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D8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3FC00BB-CCB9-4FB7-8AC9-73637F61C93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" r="880"/>
          <a:stretch/>
        </p:blipFill>
        <p:spPr>
          <a:xfrm>
            <a:off x="457199" y="457199"/>
            <a:ext cx="8238067" cy="5960533"/>
          </a:xfrm>
          <a:prstGeom prst="roundRect">
            <a:avLst>
              <a:gd name="adj" fmla="val 3014"/>
            </a:avLst>
          </a:prstGeom>
          <a:ln w="28575">
            <a:solidFill>
              <a:schemeClr val="bg1"/>
            </a:solidFill>
          </a:ln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785079AE-0B4B-4081-A445-5B6B36AB0E19}"/>
              </a:ext>
            </a:extLst>
          </p:cNvPr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rgbClr val="FAB001"/>
          </a:solidFill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B01B185-19F5-4C42-B93D-45445F8F90E1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12DC192-A56B-4360-825D-742F5132E8BA}"/>
                </a:ext>
              </a:extLst>
            </p:cNvPr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E451C585-1BEE-4CBF-BDDA-B742E1883A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627" y="2852936"/>
            <a:ext cx="2120745" cy="2232025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106C8EB-9F80-4C8B-8855-A68A78CF0214}"/>
              </a:ext>
            </a:extLst>
          </p:cNvPr>
          <p:cNvSpPr/>
          <p:nvPr/>
        </p:nvSpPr>
        <p:spPr>
          <a:xfrm>
            <a:off x="683569" y="5157192"/>
            <a:ext cx="7776863" cy="1019771"/>
          </a:xfrm>
          <a:prstGeom prst="roundRect">
            <a:avLst>
              <a:gd name="adj" fmla="val 1003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2000" spc="-30" dirty="0">
                <a:solidFill>
                  <a:schemeClr val="tx1"/>
                </a:solidFill>
              </a:rPr>
              <a:t>Kit and Sam were ba</a:t>
            </a:r>
            <a:r>
              <a:rPr lang="en-GB" sz="2000" u="sng" spc="-30" dirty="0">
                <a:solidFill>
                  <a:schemeClr val="tx1"/>
                </a:solidFill>
              </a:rPr>
              <a:t>ck</a:t>
            </a:r>
            <a:r>
              <a:rPr lang="en-GB" sz="2000" spc="-30" dirty="0">
                <a:solidFill>
                  <a:schemeClr val="tx1"/>
                </a:solidFill>
              </a:rPr>
              <a:t> at </a:t>
            </a:r>
            <a:r>
              <a:rPr lang="en-GB" sz="2000" spc="-3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home</a:t>
            </a:r>
            <a:r>
              <a:rPr lang="en-GB" sz="2000" spc="-30" dirty="0">
                <a:solidFill>
                  <a:schemeClr val="tx1"/>
                </a:solidFill>
              </a:rPr>
              <a:t> aft</a:t>
            </a:r>
            <a:r>
              <a:rPr lang="en-GB" sz="2000" u="sng" spc="-30" dirty="0">
                <a:solidFill>
                  <a:schemeClr val="tx1"/>
                </a:solidFill>
              </a:rPr>
              <a:t>er</a:t>
            </a:r>
            <a:r>
              <a:rPr lang="en-GB" sz="2000" spc="-30" dirty="0">
                <a:solidFill>
                  <a:schemeClr val="tx1"/>
                </a:solidFill>
              </a:rPr>
              <a:t> </a:t>
            </a:r>
            <a:r>
              <a:rPr lang="en-GB" sz="2000" spc="-3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their</a:t>
            </a:r>
            <a:r>
              <a:rPr lang="en-GB" sz="2000" spc="-30" dirty="0">
                <a:solidFill>
                  <a:schemeClr val="tx1"/>
                </a:solidFill>
              </a:rPr>
              <a:t> r</a:t>
            </a:r>
            <a:r>
              <a:rPr lang="en-GB" sz="2000" u="sng" spc="-30" dirty="0">
                <a:solidFill>
                  <a:schemeClr val="tx1"/>
                </a:solidFill>
              </a:rPr>
              <a:t>oy</a:t>
            </a:r>
            <a:r>
              <a:rPr lang="en-GB" sz="2000" spc="-30" dirty="0">
                <a:solidFill>
                  <a:schemeClr val="tx1"/>
                </a:solidFill>
              </a:rPr>
              <a:t>al </a:t>
            </a:r>
            <a:r>
              <a:rPr lang="en-GB" sz="2000" spc="-3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adventure</a:t>
            </a:r>
            <a:r>
              <a:rPr lang="en-GB" sz="2000" spc="-30" dirty="0">
                <a:solidFill>
                  <a:schemeClr val="tx1"/>
                </a:solidFill>
              </a:rPr>
              <a:t>. They had a l</a:t>
            </a:r>
            <a:r>
              <a:rPr lang="en-GB" sz="2000" u="sng" spc="-30" dirty="0">
                <a:solidFill>
                  <a:schemeClr val="tx1"/>
                </a:solidFill>
              </a:rPr>
              <a:t>oo</a:t>
            </a:r>
            <a:r>
              <a:rPr lang="en-GB" sz="2000" spc="-30" dirty="0">
                <a:solidFill>
                  <a:schemeClr val="tx1"/>
                </a:solidFill>
              </a:rPr>
              <a:t>k at the </a:t>
            </a:r>
            <a:r>
              <a:rPr lang="en-GB" sz="2000" spc="-3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magic</a:t>
            </a:r>
            <a:r>
              <a:rPr lang="en-GB" sz="2000" spc="-30" dirty="0">
                <a:solidFill>
                  <a:schemeClr val="tx1"/>
                </a:solidFill>
              </a:rPr>
              <a:t> map </a:t>
            </a:r>
            <a:r>
              <a:rPr lang="en-GB" sz="2000" spc="-3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once more</a:t>
            </a:r>
            <a:r>
              <a:rPr lang="en-GB" sz="2000" spc="-3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03794729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D8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B3FC00BB-CCB9-4FB7-8AC9-73637F61C93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" r="880"/>
          <a:stretch/>
        </p:blipFill>
        <p:spPr>
          <a:xfrm>
            <a:off x="457199" y="457199"/>
            <a:ext cx="8238067" cy="5960533"/>
          </a:xfrm>
          <a:prstGeom prst="roundRect">
            <a:avLst>
              <a:gd name="adj" fmla="val 3014"/>
            </a:avLst>
          </a:prstGeom>
          <a:ln w="28575">
            <a:solidFill>
              <a:schemeClr val="bg1"/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451C585-1BEE-4CBF-BDDA-B742E1883A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627" y="2852936"/>
            <a:ext cx="2120745" cy="2232025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106C8EB-9F80-4C8B-8855-A68A78CF0214}"/>
              </a:ext>
            </a:extLst>
          </p:cNvPr>
          <p:cNvSpPr/>
          <p:nvPr/>
        </p:nvSpPr>
        <p:spPr>
          <a:xfrm>
            <a:off x="683569" y="5157192"/>
            <a:ext cx="7776863" cy="1019771"/>
          </a:xfrm>
          <a:prstGeom prst="roundRect">
            <a:avLst>
              <a:gd name="adj" fmla="val 1003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2000" spc="-30" dirty="0">
                <a:solidFill>
                  <a:schemeClr val="tx1"/>
                </a:solidFill>
              </a:rPr>
              <a:t>“I did enj</a:t>
            </a:r>
            <a:r>
              <a:rPr lang="en-GB" sz="2000" u="sng" spc="-30" dirty="0">
                <a:solidFill>
                  <a:schemeClr val="tx1"/>
                </a:solidFill>
              </a:rPr>
              <a:t>oy</a:t>
            </a:r>
            <a:r>
              <a:rPr lang="en-GB" sz="2000" spc="-30" dirty="0">
                <a:solidFill>
                  <a:schemeClr val="tx1"/>
                </a:solidFill>
              </a:rPr>
              <a:t> m</a:t>
            </a:r>
            <a:r>
              <a:rPr lang="en-GB" sz="2000" u="sng" spc="-30" dirty="0">
                <a:solidFill>
                  <a:schemeClr val="tx1"/>
                </a:solidFill>
              </a:rPr>
              <a:t>ee</a:t>
            </a:r>
            <a:r>
              <a:rPr lang="en-GB" sz="2000" spc="-30" dirty="0">
                <a:solidFill>
                  <a:schemeClr val="tx1"/>
                </a:solidFill>
              </a:rPr>
              <a:t>ting the </a:t>
            </a:r>
            <a:r>
              <a:rPr lang="en-GB" sz="2000" u="sng" spc="-30" dirty="0">
                <a:solidFill>
                  <a:schemeClr val="tx1"/>
                </a:solidFill>
              </a:rPr>
              <a:t>quee</a:t>
            </a:r>
            <a:r>
              <a:rPr lang="en-GB" sz="2000" spc="-30" dirty="0">
                <a:solidFill>
                  <a:schemeClr val="tx1"/>
                </a:solidFill>
              </a:rPr>
              <a:t>n,” said Sam. </a:t>
            </a:r>
          </a:p>
          <a:p>
            <a:pPr>
              <a:defRPr/>
            </a:pPr>
            <a:r>
              <a:rPr lang="en-GB" sz="2000" spc="-50" dirty="0">
                <a:solidFill>
                  <a:schemeClr val="tx1"/>
                </a:solidFill>
              </a:rPr>
              <a:t>“Yes,” said Kit, “I just wi</a:t>
            </a:r>
            <a:r>
              <a:rPr lang="en-GB" sz="2000" u="sng" spc="-50" dirty="0">
                <a:solidFill>
                  <a:schemeClr val="tx1"/>
                </a:solidFill>
              </a:rPr>
              <a:t>sh</a:t>
            </a:r>
            <a:r>
              <a:rPr lang="en-GB" sz="2000" spc="-50" dirty="0">
                <a:solidFill>
                  <a:schemeClr val="tx1"/>
                </a:solidFill>
              </a:rPr>
              <a:t> </a:t>
            </a:r>
            <a:r>
              <a:rPr lang="en-GB" sz="2000" u="sng" spc="-50" dirty="0">
                <a:solidFill>
                  <a:schemeClr val="tx1"/>
                </a:solidFill>
              </a:rPr>
              <a:t>th</a:t>
            </a:r>
            <a:r>
              <a:rPr lang="en-GB" sz="2000" spc="-50" dirty="0">
                <a:solidFill>
                  <a:schemeClr val="tx1"/>
                </a:solidFill>
              </a:rPr>
              <a:t>at the dogs hadn’t </a:t>
            </a:r>
            <a:r>
              <a:rPr lang="en-GB" sz="2000" spc="-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destroyed</a:t>
            </a:r>
            <a:r>
              <a:rPr lang="en-GB" sz="2000" spc="-50" dirty="0">
                <a:solidFill>
                  <a:schemeClr val="tx1"/>
                </a:solidFill>
              </a:rPr>
              <a:t> </a:t>
            </a:r>
            <a:r>
              <a:rPr lang="en-GB" sz="2000" spc="-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</a:t>
            </a:r>
            <a:r>
              <a:rPr lang="en-GB" sz="2000" spc="-50" dirty="0">
                <a:solidFill>
                  <a:schemeClr val="tx1"/>
                </a:solidFill>
              </a:rPr>
              <a:t>r</a:t>
            </a:r>
            <a:r>
              <a:rPr lang="en-GB" sz="2000" u="sng" spc="-50" dirty="0">
                <a:solidFill>
                  <a:schemeClr val="tx1"/>
                </a:solidFill>
              </a:rPr>
              <a:t>oo</a:t>
            </a:r>
            <a:r>
              <a:rPr lang="en-GB" sz="2000" spc="-50" dirty="0">
                <a:solidFill>
                  <a:schemeClr val="tx1"/>
                </a:solidFill>
              </a:rPr>
              <a:t>m.”</a:t>
            </a:r>
          </a:p>
        </p:txBody>
      </p:sp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B22E5C81-4673-40C9-B8BC-F1288507539F}"/>
              </a:ext>
            </a:extLst>
          </p:cNvPr>
          <p:cNvSpPr/>
          <p:nvPr/>
        </p:nvSpPr>
        <p:spPr>
          <a:xfrm>
            <a:off x="5202644" y="692696"/>
            <a:ext cx="3312368" cy="2541871"/>
          </a:xfrm>
          <a:prstGeom prst="cloudCallout">
            <a:avLst>
              <a:gd name="adj1" fmla="val -75140"/>
              <a:gd name="adj2" fmla="val 4745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CCB16A-FB58-4C2D-AF0C-BD9B9FA12F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628" y="1518581"/>
            <a:ext cx="3511292" cy="134525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5C8F4AF4-0392-4AC1-9527-DBBCE5824FD2}"/>
              </a:ext>
            </a:extLst>
          </p:cNvPr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rgbClr val="FAB001"/>
          </a:solidFill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2A575F46-D3AF-4D60-A1D2-196AB31E65B9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9F6CFA0-5AA1-478A-BD1E-427D447E6428}"/>
                </a:ext>
              </a:extLst>
            </p:cNvPr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D466AA5-B503-4C64-9884-092DD74EBB37}"/>
              </a:ext>
            </a:extLst>
          </p:cNvPr>
          <p:cNvCxnSpPr/>
          <p:nvPr/>
        </p:nvCxnSpPr>
        <p:spPr>
          <a:xfrm>
            <a:off x="3779912" y="5445224"/>
            <a:ext cx="0" cy="21602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29DE1A36-0103-4DE9-84F1-0BCD97769DD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748" y="944815"/>
            <a:ext cx="1152128" cy="1147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247227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2" presetClass="entr" presetSubtype="1" fill="hold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8" dur="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9" dur="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D8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3FC00BB-CCB9-4FB7-8AC9-73637F61C93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" r="880"/>
          <a:stretch/>
        </p:blipFill>
        <p:spPr>
          <a:xfrm>
            <a:off x="457199" y="457199"/>
            <a:ext cx="8238067" cy="5960533"/>
          </a:xfrm>
          <a:prstGeom prst="roundRect">
            <a:avLst>
              <a:gd name="adj" fmla="val 3014"/>
            </a:avLst>
          </a:prstGeom>
          <a:ln w="28575">
            <a:solidFill>
              <a:schemeClr val="bg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451C585-1BEE-4CBF-BDDA-B742E1883A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627" y="2852936"/>
            <a:ext cx="2120745" cy="2232025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106C8EB-9F80-4C8B-8855-A68A78CF0214}"/>
              </a:ext>
            </a:extLst>
          </p:cNvPr>
          <p:cNvSpPr/>
          <p:nvPr/>
        </p:nvSpPr>
        <p:spPr>
          <a:xfrm>
            <a:off x="683569" y="5229200"/>
            <a:ext cx="7776863" cy="947763"/>
          </a:xfrm>
          <a:prstGeom prst="roundRect">
            <a:avLst>
              <a:gd name="adj" fmla="val 1003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2000" dirty="0">
                <a:solidFill>
                  <a:schemeClr val="tx1"/>
                </a:solidFill>
              </a:rPr>
              <a:t>“Yes, it is a g</a:t>
            </a:r>
            <a:r>
              <a:rPr lang="en-GB" sz="2000" u="sng" dirty="0">
                <a:solidFill>
                  <a:schemeClr val="tx1"/>
                </a:solidFill>
              </a:rPr>
              <a:t>oo</a:t>
            </a:r>
            <a:r>
              <a:rPr lang="en-GB" sz="2000" dirty="0">
                <a:solidFill>
                  <a:schemeClr val="tx1"/>
                </a:solidFill>
              </a:rPr>
              <a:t>d job we didn’t a</a:t>
            </a:r>
            <a:r>
              <a:rPr lang="en-GB" sz="2000" u="sng" dirty="0">
                <a:solidFill>
                  <a:schemeClr val="tx1"/>
                </a:solidFill>
              </a:rPr>
              <a:t>nnoy</a:t>
            </a:r>
            <a:r>
              <a:rPr lang="en-GB" sz="2000" dirty="0">
                <a:solidFill>
                  <a:schemeClr val="tx1"/>
                </a:solidFill>
              </a:rPr>
              <a:t> the </a:t>
            </a:r>
            <a:r>
              <a:rPr lang="en-GB" sz="2000" u="sng" dirty="0">
                <a:solidFill>
                  <a:schemeClr val="tx1"/>
                </a:solidFill>
              </a:rPr>
              <a:t>Quee</a:t>
            </a:r>
            <a:r>
              <a:rPr lang="en-GB" sz="2000" dirty="0">
                <a:solidFill>
                  <a:schemeClr val="tx1"/>
                </a:solidFill>
              </a:rPr>
              <a:t>n!” 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laughed</a:t>
            </a:r>
            <a:r>
              <a:rPr lang="en-GB" sz="2000" dirty="0">
                <a:solidFill>
                  <a:schemeClr val="tx1"/>
                </a:solidFill>
              </a:rPr>
              <a:t> Sam. “But I </a:t>
            </a:r>
            <a:r>
              <a:rPr lang="en-GB" sz="2000" u="sng" dirty="0">
                <a:solidFill>
                  <a:schemeClr val="tx1"/>
                </a:solidFill>
              </a:rPr>
              <a:t>th</a:t>
            </a:r>
            <a:r>
              <a:rPr lang="en-GB" sz="2000" dirty="0">
                <a:solidFill>
                  <a:schemeClr val="tx1"/>
                </a:solidFill>
              </a:rPr>
              <a:t>ink she was just like us when she was 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young</a:t>
            </a:r>
            <a:r>
              <a:rPr lang="en-GB" sz="2000" dirty="0">
                <a:solidFill>
                  <a:schemeClr val="tx1"/>
                </a:solidFill>
              </a:rPr>
              <a:t>!”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B7C04A5-5EB0-4E9D-86CE-E07BA09D4DAF}"/>
              </a:ext>
            </a:extLst>
          </p:cNvPr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rgbClr val="FAB001"/>
          </a:solidFill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1347434F-A05D-40C6-BD0A-B75E1C05ADBB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969AF79-BB38-4066-BFBB-F953A9B0584A}"/>
                </a:ext>
              </a:extLst>
            </p:cNvPr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2252E68-0318-4B7F-9823-A1FE759CB543}"/>
              </a:ext>
            </a:extLst>
          </p:cNvPr>
          <p:cNvCxnSpPr/>
          <p:nvPr/>
        </p:nvCxnSpPr>
        <p:spPr>
          <a:xfrm>
            <a:off x="4716016" y="5445224"/>
            <a:ext cx="0" cy="28803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419B56-6825-4509-BF9E-FB237AD39C67}"/>
              </a:ext>
            </a:extLst>
          </p:cNvPr>
          <p:cNvCxnSpPr/>
          <p:nvPr/>
        </p:nvCxnSpPr>
        <p:spPr>
          <a:xfrm>
            <a:off x="5796136" y="5445224"/>
            <a:ext cx="0" cy="28803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493120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12989">
            <a:off x="2656896" y="3020623"/>
            <a:ext cx="3573805" cy="282797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25C03BAE-826A-469D-8B5A-A7AC65E69E47}"/>
              </a:ext>
            </a:extLst>
          </p:cNvPr>
          <p:cNvGrpSpPr/>
          <p:nvPr/>
        </p:nvGrpSpPr>
        <p:grpSpPr>
          <a:xfrm>
            <a:off x="7812360" y="227397"/>
            <a:ext cx="1331637" cy="504056"/>
            <a:chOff x="8020930" y="1700808"/>
            <a:chExt cx="1159582" cy="504056"/>
          </a:xfrm>
          <a:solidFill>
            <a:srgbClr val="FAB001"/>
          </a:solidFill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74CDC54-D1A7-4832-8CB7-6E6F53D7DCD1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EB0DC12-442B-4FB4-8B90-AE5A479B4049}"/>
                </a:ext>
              </a:extLst>
            </p:cNvPr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Practise</a:t>
              </a:r>
            </a:p>
          </p:txBody>
        </p:sp>
      </p:grp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106C8EB-9F80-4C8B-8855-A68A78CF0214}"/>
              </a:ext>
            </a:extLst>
          </p:cNvPr>
          <p:cNvSpPr/>
          <p:nvPr/>
        </p:nvSpPr>
        <p:spPr>
          <a:xfrm>
            <a:off x="683569" y="1466701"/>
            <a:ext cx="7776863" cy="1170211"/>
          </a:xfrm>
          <a:prstGeom prst="roundRect">
            <a:avLst>
              <a:gd name="adj" fmla="val 1003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2000" dirty="0">
                <a:solidFill>
                  <a:schemeClr val="tx1"/>
                </a:solidFill>
              </a:rPr>
              <a:t>The Queen is looking back at her old photo album. Unfortunately, she forgot to write captions to say what was happening in the pictures. Can you help?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98E89E5-000E-4703-8035-521C4AFA6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r>
              <a:rPr lang="en-GB" altLang="en-US" dirty="0"/>
              <a:t>The Queen’s Photo Album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FA4A927-6A48-4D7A-8F5C-1D3AC3A7F2BB}"/>
              </a:ext>
            </a:extLst>
          </p:cNvPr>
          <p:cNvGrpSpPr/>
          <p:nvPr/>
        </p:nvGrpSpPr>
        <p:grpSpPr>
          <a:xfrm>
            <a:off x="7740352" y="227397"/>
            <a:ext cx="1403645" cy="504056"/>
            <a:chOff x="8020930" y="1700808"/>
            <a:chExt cx="1159582" cy="504056"/>
          </a:xfrm>
          <a:solidFill>
            <a:srgbClr val="FAB001"/>
          </a:solidFill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CB07FE5-B81E-4C79-B6F9-CF7882183FE9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BF661E6-B5DD-4DAF-8B18-CE1389575EBA}"/>
                </a:ext>
              </a:extLst>
            </p:cNvPr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Practise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73959424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954" y="908720"/>
            <a:ext cx="6624736" cy="5242197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25C03BAE-826A-469D-8B5A-A7AC65E69E47}"/>
              </a:ext>
            </a:extLst>
          </p:cNvPr>
          <p:cNvGrpSpPr/>
          <p:nvPr/>
        </p:nvGrpSpPr>
        <p:grpSpPr>
          <a:xfrm>
            <a:off x="7812360" y="227397"/>
            <a:ext cx="1331637" cy="504056"/>
            <a:chOff x="8020930" y="1700808"/>
            <a:chExt cx="1159582" cy="504056"/>
          </a:xfrm>
          <a:solidFill>
            <a:srgbClr val="FAB001"/>
          </a:solidFill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74CDC54-D1A7-4832-8CB7-6E6F53D7DCD1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EB0DC12-442B-4FB4-8B90-AE5A479B4049}"/>
                </a:ext>
              </a:extLst>
            </p:cNvPr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Practise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FA4A927-6A48-4D7A-8F5C-1D3AC3A7F2BB}"/>
              </a:ext>
            </a:extLst>
          </p:cNvPr>
          <p:cNvGrpSpPr/>
          <p:nvPr/>
        </p:nvGrpSpPr>
        <p:grpSpPr>
          <a:xfrm>
            <a:off x="7740352" y="227397"/>
            <a:ext cx="1403645" cy="504056"/>
            <a:chOff x="8020930" y="1700808"/>
            <a:chExt cx="1159582" cy="504056"/>
          </a:xfrm>
          <a:solidFill>
            <a:srgbClr val="FAB001"/>
          </a:solidFill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CB07FE5-B81E-4C79-B6F9-CF7882183FE9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BF661E6-B5DD-4DAF-8B18-CE1389575EBA}"/>
                </a:ext>
              </a:extLst>
            </p:cNvPr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Practise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5076056" y="2132856"/>
            <a:ext cx="201622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/>
              <a:t>a boy with a toy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46529">
            <a:off x="2073941" y="2779523"/>
            <a:ext cx="2277088" cy="1643322"/>
          </a:xfrm>
          <a:prstGeom prst="rect">
            <a:avLst/>
          </a:prstGeom>
        </p:spPr>
      </p:pic>
      <p:grpSp>
        <p:nvGrpSpPr>
          <p:cNvPr id="14" name="Show button">
            <a:extLst>
              <a:ext uri="{FF2B5EF4-FFF2-40B4-BE49-F238E27FC236}">
                <a16:creationId xmlns:a16="http://schemas.microsoft.com/office/drawing/2014/main" id="{CBC3EC55-FAE2-45DC-B953-E4FF7CF606C2}"/>
              </a:ext>
            </a:extLst>
          </p:cNvPr>
          <p:cNvGrpSpPr/>
          <p:nvPr/>
        </p:nvGrpSpPr>
        <p:grpSpPr>
          <a:xfrm>
            <a:off x="6660232" y="5534675"/>
            <a:ext cx="1753675" cy="666848"/>
            <a:chOff x="6660232" y="5534675"/>
            <a:chExt cx="1753675" cy="666848"/>
          </a:xfrm>
        </p:grpSpPr>
        <p:sp>
          <p:nvSpPr>
            <p:cNvPr id="15" name="Rectangle: Rounded Corners 19">
              <a:extLst>
                <a:ext uri="{FF2B5EF4-FFF2-40B4-BE49-F238E27FC236}">
                  <a16:creationId xmlns:a16="http://schemas.microsoft.com/office/drawing/2014/main" id="{4BC43678-4A88-407D-8123-42A7BF4255CB}"/>
                </a:ext>
              </a:extLst>
            </p:cNvPr>
            <p:cNvSpPr/>
            <p:nvPr/>
          </p:nvSpPr>
          <p:spPr>
            <a:xfrm>
              <a:off x="6660232" y="5650938"/>
              <a:ext cx="1354168" cy="432048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dirty="0">
                  <a:latin typeface="Twinkl SemiBold" pitchFamily="2" charset="0"/>
                </a:rPr>
                <a:t>Suggest</a:t>
              </a: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2A1ED39E-F6F6-4A5E-8BCF-252811413D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07" b="61763"/>
            <a:stretch/>
          </p:blipFill>
          <p:spPr>
            <a:xfrm>
              <a:off x="7747059" y="5534675"/>
              <a:ext cx="666848" cy="666848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accent5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171425799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peech Bubble">
            <a:extLst>
              <a:ext uri="{FF2B5EF4-FFF2-40B4-BE49-F238E27FC236}">
                <a16:creationId xmlns:a16="http://schemas.microsoft.com/office/drawing/2014/main" id="{AB6F159F-735F-465C-A86F-7DB4A3AA22C9}"/>
              </a:ext>
            </a:extLst>
          </p:cNvPr>
          <p:cNvSpPr/>
          <p:nvPr/>
        </p:nvSpPr>
        <p:spPr>
          <a:xfrm>
            <a:off x="1187624" y="836613"/>
            <a:ext cx="7054675" cy="752475"/>
          </a:xfrm>
          <a:prstGeom prst="wedgeRoundRectCallout">
            <a:avLst>
              <a:gd name="adj1" fmla="val -37729"/>
              <a:gd name="adj2" fmla="val 157607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Let’s practise Sam’s Sounds and Common Exception Words!</a:t>
            </a:r>
          </a:p>
        </p:txBody>
      </p:sp>
      <p:pic>
        <p:nvPicPr>
          <p:cNvPr id="11267" name="Picture 8">
            <a:extLst>
              <a:ext uri="{FF2B5EF4-FFF2-40B4-BE49-F238E27FC236}">
                <a16:creationId xmlns:a16="http://schemas.microsoft.com/office/drawing/2014/main" id="{2B29C963-2E35-476D-A945-C532D94E77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1773238"/>
            <a:ext cx="1296988" cy="403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F42D1DA1-FF15-48D5-B548-49EE05375493}"/>
              </a:ext>
            </a:extLst>
          </p:cNvPr>
          <p:cNvGrpSpPr/>
          <p:nvPr/>
        </p:nvGrpSpPr>
        <p:grpSpPr>
          <a:xfrm>
            <a:off x="6696236" y="227397"/>
            <a:ext cx="2447764" cy="504056"/>
            <a:chOff x="6696236" y="1700808"/>
            <a:chExt cx="2447764" cy="504056"/>
          </a:xfrm>
          <a:solidFill>
            <a:srgbClr val="FAB001"/>
          </a:solidFill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8DF7F9C-2B57-4631-9B0C-CABAE3BB20BF}"/>
                </a:ext>
              </a:extLst>
            </p:cNvPr>
            <p:cNvSpPr/>
            <p:nvPr/>
          </p:nvSpPr>
          <p:spPr>
            <a:xfrm>
              <a:off x="6696236" y="1700808"/>
              <a:ext cx="504056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F561C1C-B3AB-4B5C-A669-8F1E8D71AD8A}"/>
                </a:ext>
              </a:extLst>
            </p:cNvPr>
            <p:cNvSpPr/>
            <p:nvPr/>
          </p:nvSpPr>
          <p:spPr>
            <a:xfrm>
              <a:off x="6948264" y="1700808"/>
              <a:ext cx="2195736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Revisit and Review</a:t>
              </a:r>
            </a:p>
          </p:txBody>
        </p:sp>
      </p:grpSp>
      <p:sp>
        <p:nvSpPr>
          <p:cNvPr id="71" name="background 2">
            <a:extLst>
              <a:ext uri="{FF2B5EF4-FFF2-40B4-BE49-F238E27FC236}">
                <a16:creationId xmlns:a16="http://schemas.microsoft.com/office/drawing/2014/main" id="{3F416E1C-3AC5-4872-92A0-041CA215F787}"/>
              </a:ext>
            </a:extLst>
          </p:cNvPr>
          <p:cNvSpPr/>
          <p:nvPr/>
        </p:nvSpPr>
        <p:spPr>
          <a:xfrm>
            <a:off x="6003925" y="2165350"/>
            <a:ext cx="2238375" cy="3424238"/>
          </a:xfrm>
          <a:prstGeom prst="roundRect">
            <a:avLst>
              <a:gd name="adj" fmla="val 9850"/>
            </a:avLst>
          </a:prstGeom>
          <a:solidFill>
            <a:schemeClr val="bg1"/>
          </a:solidFill>
          <a:ln w="38100">
            <a:solidFill>
              <a:srgbClr val="FAB0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defRPr/>
            </a:pPr>
            <a:endParaRPr lang="en-GB" sz="1050" dirty="0">
              <a:solidFill>
                <a:schemeClr val="tx1"/>
              </a:solidFill>
            </a:endParaRPr>
          </a:p>
        </p:txBody>
      </p:sp>
      <p:grpSp>
        <p:nvGrpSpPr>
          <p:cNvPr id="72" name="PLAY 2">
            <a:extLst>
              <a:ext uri="{FF2B5EF4-FFF2-40B4-BE49-F238E27FC236}">
                <a16:creationId xmlns:a16="http://schemas.microsoft.com/office/drawing/2014/main" id="{60353E7B-729B-4183-98FF-53EC18C8ADD4}"/>
              </a:ext>
            </a:extLst>
          </p:cNvPr>
          <p:cNvGrpSpPr>
            <a:grpSpLocks/>
          </p:cNvGrpSpPr>
          <p:nvPr/>
        </p:nvGrpSpPr>
        <p:grpSpPr bwMode="auto">
          <a:xfrm>
            <a:off x="6773863" y="5357813"/>
            <a:ext cx="735012" cy="735012"/>
            <a:chOff x="6300192" y="2204864"/>
            <a:chExt cx="900100" cy="900100"/>
          </a:xfrm>
        </p:grpSpPr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C33B5522-B25C-4681-8EF6-42E6548273CB}"/>
                </a:ext>
              </a:extLst>
            </p:cNvPr>
            <p:cNvSpPr/>
            <p:nvPr/>
          </p:nvSpPr>
          <p:spPr>
            <a:xfrm>
              <a:off x="6300192" y="2204864"/>
              <a:ext cx="900100" cy="9001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AB0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74" name="Isosceles Triangle 73">
              <a:extLst>
                <a:ext uri="{FF2B5EF4-FFF2-40B4-BE49-F238E27FC236}">
                  <a16:creationId xmlns:a16="http://schemas.microsoft.com/office/drawing/2014/main" id="{A94B022F-F24E-4554-B00C-C6EAA9054204}"/>
                </a:ext>
              </a:extLst>
            </p:cNvPr>
            <p:cNvSpPr/>
            <p:nvPr/>
          </p:nvSpPr>
          <p:spPr>
            <a:xfrm rot="5400000">
              <a:off x="6559724" y="2417738"/>
              <a:ext cx="550169" cy="474351"/>
            </a:xfrm>
            <a:prstGeom prst="triangle">
              <a:avLst/>
            </a:prstGeom>
            <a:solidFill>
              <a:srgbClr val="FAB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</p:grpSp>
      <p:sp>
        <p:nvSpPr>
          <p:cNvPr id="68" name="background">
            <a:extLst>
              <a:ext uri="{FF2B5EF4-FFF2-40B4-BE49-F238E27FC236}">
                <a16:creationId xmlns:a16="http://schemas.microsoft.com/office/drawing/2014/main" id="{195B132C-E542-486E-A93D-CCF8219CB987}"/>
              </a:ext>
            </a:extLst>
          </p:cNvPr>
          <p:cNvSpPr/>
          <p:nvPr/>
        </p:nvSpPr>
        <p:spPr>
          <a:xfrm>
            <a:off x="3020529" y="2164701"/>
            <a:ext cx="2238846" cy="3424539"/>
          </a:xfrm>
          <a:prstGeom prst="roundRect">
            <a:avLst>
              <a:gd name="adj" fmla="val 9850"/>
            </a:avLst>
          </a:prstGeom>
          <a:solidFill>
            <a:schemeClr val="bg1"/>
          </a:solidFill>
          <a:ln w="38100">
            <a:solidFill>
              <a:srgbClr val="FAB0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en-GB" sz="1050" dirty="0">
              <a:solidFill>
                <a:schemeClr val="tx1"/>
              </a:solidFill>
            </a:endParaRPr>
          </a:p>
        </p:txBody>
      </p:sp>
      <p:grpSp>
        <p:nvGrpSpPr>
          <p:cNvPr id="69" name="PLAY 1">
            <a:extLst>
              <a:ext uri="{FF2B5EF4-FFF2-40B4-BE49-F238E27FC236}">
                <a16:creationId xmlns:a16="http://schemas.microsoft.com/office/drawing/2014/main" id="{2AC94F17-F28E-4807-9FA5-0B852EEDAEE4}"/>
              </a:ext>
            </a:extLst>
          </p:cNvPr>
          <p:cNvGrpSpPr/>
          <p:nvPr/>
        </p:nvGrpSpPr>
        <p:grpSpPr>
          <a:xfrm>
            <a:off x="3764623" y="5357927"/>
            <a:ext cx="735369" cy="735369"/>
            <a:chOff x="6300192" y="2204864"/>
            <a:chExt cx="900100" cy="900100"/>
          </a:xfrm>
        </p:grpSpPr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24307427-9DFF-4EEE-A590-29CCF3870E3B}"/>
                </a:ext>
              </a:extLst>
            </p:cNvPr>
            <p:cNvSpPr/>
            <p:nvPr/>
          </p:nvSpPr>
          <p:spPr>
            <a:xfrm>
              <a:off x="6300192" y="2204864"/>
              <a:ext cx="900100" cy="9001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AB0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1" name="Isosceles Triangle 80">
              <a:extLst>
                <a:ext uri="{FF2B5EF4-FFF2-40B4-BE49-F238E27FC236}">
                  <a16:creationId xmlns:a16="http://schemas.microsoft.com/office/drawing/2014/main" id="{648AADF8-919D-4DF6-95CC-230B3A82689A}"/>
                </a:ext>
              </a:extLst>
            </p:cNvPr>
            <p:cNvSpPr/>
            <p:nvPr/>
          </p:nvSpPr>
          <p:spPr>
            <a:xfrm rot="5400000">
              <a:off x="6559621" y="2417784"/>
              <a:ext cx="550141" cy="474260"/>
            </a:xfrm>
            <a:prstGeom prst="triangle">
              <a:avLst/>
            </a:prstGeom>
            <a:solidFill>
              <a:srgbClr val="FAB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82" name="AY">
            <a:extLst>
              <a:ext uri="{FF2B5EF4-FFF2-40B4-BE49-F238E27FC236}">
                <a16:creationId xmlns:a16="http://schemas.microsoft.com/office/drawing/2014/main" id="{29FAFCE0-8693-465D-A25A-86583E740EEA}"/>
              </a:ext>
            </a:extLst>
          </p:cNvPr>
          <p:cNvGrpSpPr/>
          <p:nvPr/>
        </p:nvGrpSpPr>
        <p:grpSpPr>
          <a:xfrm>
            <a:off x="3278070" y="2270482"/>
            <a:ext cx="1682237" cy="2617183"/>
            <a:chOff x="3278070" y="2270482"/>
            <a:chExt cx="1682237" cy="2617183"/>
          </a:xfrm>
        </p:grpSpPr>
        <p:pic>
          <p:nvPicPr>
            <p:cNvPr id="83" name="snake">
              <a:extLst>
                <a:ext uri="{FF2B5EF4-FFF2-40B4-BE49-F238E27FC236}">
                  <a16:creationId xmlns:a16="http://schemas.microsoft.com/office/drawing/2014/main" id="{66FB510B-E620-4F83-B0DC-EC0CBE26447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8070" y="4318461"/>
              <a:ext cx="1682237" cy="569204"/>
            </a:xfrm>
            <a:prstGeom prst="rect">
              <a:avLst/>
            </a:prstGeom>
          </p:spPr>
        </p:pic>
        <p:sp>
          <p:nvSpPr>
            <p:cNvPr id="84" name="s">
              <a:extLst>
                <a:ext uri="{FF2B5EF4-FFF2-40B4-BE49-F238E27FC236}">
                  <a16:creationId xmlns:a16="http://schemas.microsoft.com/office/drawing/2014/main" id="{E9735417-CD33-4DB7-A529-213A6E4179AC}"/>
                </a:ext>
              </a:extLst>
            </p:cNvPr>
            <p:cNvSpPr txBox="1"/>
            <p:nvPr/>
          </p:nvSpPr>
          <p:spPr>
            <a:xfrm>
              <a:off x="3421157" y="2270482"/>
              <a:ext cx="1454244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/>
                <a:t>ay</a:t>
              </a:r>
              <a:endParaRPr lang="en-GB" sz="13800" b="1" dirty="0"/>
            </a:p>
          </p:txBody>
        </p:sp>
      </p:grpSp>
      <p:grpSp>
        <p:nvGrpSpPr>
          <p:cNvPr id="85" name="OY">
            <a:extLst>
              <a:ext uri="{FF2B5EF4-FFF2-40B4-BE49-F238E27FC236}">
                <a16:creationId xmlns:a16="http://schemas.microsoft.com/office/drawing/2014/main" id="{A3CF2E36-3C76-44BF-8D35-2B2F8EC837BD}"/>
              </a:ext>
            </a:extLst>
          </p:cNvPr>
          <p:cNvGrpSpPr/>
          <p:nvPr/>
        </p:nvGrpSpPr>
        <p:grpSpPr>
          <a:xfrm>
            <a:off x="3471811" y="2270693"/>
            <a:ext cx="1410964" cy="3025966"/>
            <a:chOff x="3471811" y="2270693"/>
            <a:chExt cx="1410964" cy="3025966"/>
          </a:xfrm>
        </p:grpSpPr>
        <p:pic>
          <p:nvPicPr>
            <p:cNvPr id="86" name="apple">
              <a:extLst>
                <a:ext uri="{FF2B5EF4-FFF2-40B4-BE49-F238E27FC236}">
                  <a16:creationId xmlns:a16="http://schemas.microsoft.com/office/drawing/2014/main" id="{3964D372-595A-41A6-9A4F-BC2023D1444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7680" y="3783916"/>
              <a:ext cx="794320" cy="1512743"/>
            </a:xfrm>
            <a:prstGeom prst="rect">
              <a:avLst/>
            </a:prstGeom>
          </p:spPr>
        </p:pic>
        <p:sp>
          <p:nvSpPr>
            <p:cNvPr id="87" name="a">
              <a:extLst>
                <a:ext uri="{FF2B5EF4-FFF2-40B4-BE49-F238E27FC236}">
                  <a16:creationId xmlns:a16="http://schemas.microsoft.com/office/drawing/2014/main" id="{D9AE5132-DF5D-4F0B-BE14-AA9BA8D43CBB}"/>
                </a:ext>
              </a:extLst>
            </p:cNvPr>
            <p:cNvSpPr txBox="1"/>
            <p:nvPr/>
          </p:nvSpPr>
          <p:spPr>
            <a:xfrm>
              <a:off x="3471811" y="2270693"/>
              <a:ext cx="1410964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/>
                <a:t>oy</a:t>
              </a:r>
            </a:p>
          </p:txBody>
        </p:sp>
      </p:grpSp>
      <p:sp>
        <p:nvSpPr>
          <p:cNvPr id="132" name="could">
            <a:extLst>
              <a:ext uri="{FF2B5EF4-FFF2-40B4-BE49-F238E27FC236}">
                <a16:creationId xmlns:a16="http://schemas.microsoft.com/office/drawing/2014/main" id="{96BE07A8-9CB1-40E5-923C-15AF260CAE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8524" y="3369186"/>
            <a:ext cx="144462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 dirty="0">
                <a:solidFill>
                  <a:schemeClr val="tx1"/>
                </a:solidFill>
              </a:rPr>
              <a:t>could</a:t>
            </a:r>
          </a:p>
        </p:txBody>
      </p:sp>
      <p:sp>
        <p:nvSpPr>
          <p:cNvPr id="133" name="should">
            <a:extLst>
              <a:ext uri="{FF2B5EF4-FFF2-40B4-BE49-F238E27FC236}">
                <a16:creationId xmlns:a16="http://schemas.microsoft.com/office/drawing/2014/main" id="{873D4AEE-76DB-4D94-AC96-244C208832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192" y="3362205"/>
            <a:ext cx="173316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 dirty="0">
                <a:solidFill>
                  <a:schemeClr val="tx1"/>
                </a:solidFill>
              </a:rPr>
              <a:t>should</a:t>
            </a:r>
          </a:p>
        </p:txBody>
      </p:sp>
      <p:sp>
        <p:nvSpPr>
          <p:cNvPr id="134" name="would">
            <a:extLst>
              <a:ext uri="{FF2B5EF4-FFF2-40B4-BE49-F238E27FC236}">
                <a16:creationId xmlns:a16="http://schemas.microsoft.com/office/drawing/2014/main" id="{E5EFF261-5B2A-4E4E-9B0E-37031FE636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192" y="3365312"/>
            <a:ext cx="162256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 dirty="0">
                <a:solidFill>
                  <a:schemeClr val="tx1"/>
                </a:solidFill>
              </a:rPr>
              <a:t>would</a:t>
            </a:r>
          </a:p>
        </p:txBody>
      </p:sp>
      <p:sp>
        <p:nvSpPr>
          <p:cNvPr id="135" name="want">
            <a:extLst>
              <a:ext uri="{FF2B5EF4-FFF2-40B4-BE49-F238E27FC236}">
                <a16:creationId xmlns:a16="http://schemas.microsoft.com/office/drawing/2014/main" id="{16853594-C2FD-4BCB-851D-3CBE7500C0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4208" y="3362648"/>
            <a:ext cx="139172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 dirty="0">
                <a:solidFill>
                  <a:schemeClr val="tx1"/>
                </a:solidFill>
              </a:rPr>
              <a:t>want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5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</p:childTnLst>
        </p:cTn>
      </p:par>
    </p:tnLst>
    <p:bldLst>
      <p:bldP spid="132" grpId="0"/>
      <p:bldP spid="132" grpId="1"/>
      <p:bldP spid="133" grpId="0"/>
      <p:bldP spid="133" grpId="1"/>
      <p:bldP spid="134" grpId="0"/>
      <p:bldP spid="134" grpId="1"/>
      <p:bldP spid="135" grpId="0"/>
      <p:bldP spid="135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908720"/>
            <a:ext cx="6624736" cy="5242197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25C03BAE-826A-469D-8B5A-A7AC65E69E47}"/>
              </a:ext>
            </a:extLst>
          </p:cNvPr>
          <p:cNvGrpSpPr/>
          <p:nvPr/>
        </p:nvGrpSpPr>
        <p:grpSpPr>
          <a:xfrm>
            <a:off x="7812360" y="227397"/>
            <a:ext cx="1331637" cy="504056"/>
            <a:chOff x="8020930" y="1700808"/>
            <a:chExt cx="1159582" cy="504056"/>
          </a:xfrm>
          <a:solidFill>
            <a:srgbClr val="FAB001"/>
          </a:solidFill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74CDC54-D1A7-4832-8CB7-6E6F53D7DCD1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EB0DC12-442B-4FB4-8B90-AE5A479B4049}"/>
                </a:ext>
              </a:extLst>
            </p:cNvPr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Practise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FA4A927-6A48-4D7A-8F5C-1D3AC3A7F2BB}"/>
              </a:ext>
            </a:extLst>
          </p:cNvPr>
          <p:cNvGrpSpPr/>
          <p:nvPr/>
        </p:nvGrpSpPr>
        <p:grpSpPr>
          <a:xfrm>
            <a:off x="7740352" y="227397"/>
            <a:ext cx="1403645" cy="504056"/>
            <a:chOff x="8020930" y="1700808"/>
            <a:chExt cx="1159582" cy="504056"/>
          </a:xfrm>
          <a:solidFill>
            <a:srgbClr val="FAB001"/>
          </a:solidFill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CB07FE5-B81E-4C79-B6F9-CF7882183FE9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BF661E6-B5DD-4DAF-8B18-CE1389575EBA}"/>
                </a:ext>
              </a:extLst>
            </p:cNvPr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Practise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339752" y="2546725"/>
            <a:ext cx="30963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a royal coin</a:t>
            </a:r>
          </a:p>
        </p:txBody>
      </p:sp>
      <p:grpSp>
        <p:nvGrpSpPr>
          <p:cNvPr id="14" name="Show button">
            <a:extLst>
              <a:ext uri="{FF2B5EF4-FFF2-40B4-BE49-F238E27FC236}">
                <a16:creationId xmlns:a16="http://schemas.microsoft.com/office/drawing/2014/main" id="{CBC3EC55-FAE2-45DC-B953-E4FF7CF606C2}"/>
              </a:ext>
            </a:extLst>
          </p:cNvPr>
          <p:cNvGrpSpPr/>
          <p:nvPr/>
        </p:nvGrpSpPr>
        <p:grpSpPr>
          <a:xfrm>
            <a:off x="6660232" y="5534675"/>
            <a:ext cx="1753675" cy="666848"/>
            <a:chOff x="6660232" y="5534675"/>
            <a:chExt cx="1753675" cy="666848"/>
          </a:xfrm>
        </p:grpSpPr>
        <p:sp>
          <p:nvSpPr>
            <p:cNvPr id="15" name="Rectangle: Rounded Corners 19">
              <a:extLst>
                <a:ext uri="{FF2B5EF4-FFF2-40B4-BE49-F238E27FC236}">
                  <a16:creationId xmlns:a16="http://schemas.microsoft.com/office/drawing/2014/main" id="{4BC43678-4A88-407D-8123-42A7BF4255CB}"/>
                </a:ext>
              </a:extLst>
            </p:cNvPr>
            <p:cNvSpPr/>
            <p:nvPr/>
          </p:nvSpPr>
          <p:spPr>
            <a:xfrm>
              <a:off x="6660232" y="5650938"/>
              <a:ext cx="1354168" cy="432048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dirty="0">
                  <a:latin typeface="Twinkl SemiBold" pitchFamily="2" charset="0"/>
                </a:rPr>
                <a:t>Suggest</a:t>
              </a: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2A1ED39E-F6F6-4A5E-8BCF-252811413D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07" b="61763"/>
            <a:stretch/>
          </p:blipFill>
          <p:spPr>
            <a:xfrm>
              <a:off x="7747059" y="5534675"/>
              <a:ext cx="666848" cy="666848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accent5"/>
              </a:solidFill>
            </a:ln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7532">
            <a:off x="5136157" y="2665274"/>
            <a:ext cx="2355389" cy="1699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4004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954" y="908720"/>
            <a:ext cx="6624736" cy="5242197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25C03BAE-826A-469D-8B5A-A7AC65E69E47}"/>
              </a:ext>
            </a:extLst>
          </p:cNvPr>
          <p:cNvGrpSpPr/>
          <p:nvPr/>
        </p:nvGrpSpPr>
        <p:grpSpPr>
          <a:xfrm>
            <a:off x="7812360" y="227397"/>
            <a:ext cx="1331637" cy="504056"/>
            <a:chOff x="8020930" y="1700808"/>
            <a:chExt cx="1159582" cy="504056"/>
          </a:xfrm>
          <a:solidFill>
            <a:srgbClr val="FAB001"/>
          </a:solidFill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74CDC54-D1A7-4832-8CB7-6E6F53D7DCD1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EB0DC12-442B-4FB4-8B90-AE5A479B4049}"/>
                </a:ext>
              </a:extLst>
            </p:cNvPr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Practise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FA4A927-6A48-4D7A-8F5C-1D3AC3A7F2BB}"/>
              </a:ext>
            </a:extLst>
          </p:cNvPr>
          <p:cNvGrpSpPr/>
          <p:nvPr/>
        </p:nvGrpSpPr>
        <p:grpSpPr>
          <a:xfrm>
            <a:off x="7740352" y="227397"/>
            <a:ext cx="1403645" cy="504056"/>
            <a:chOff x="8020930" y="1700808"/>
            <a:chExt cx="1159582" cy="504056"/>
          </a:xfrm>
          <a:solidFill>
            <a:srgbClr val="FAB001"/>
          </a:solidFill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CB07FE5-B81E-4C79-B6F9-CF7882183FE9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BF661E6-B5DD-4DAF-8B18-CE1389575EBA}"/>
                </a:ext>
              </a:extLst>
            </p:cNvPr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Practise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750551" y="2546725"/>
            <a:ext cx="30963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annoying the King</a:t>
            </a:r>
          </a:p>
        </p:txBody>
      </p:sp>
      <p:grpSp>
        <p:nvGrpSpPr>
          <p:cNvPr id="14" name="Show button">
            <a:extLst>
              <a:ext uri="{FF2B5EF4-FFF2-40B4-BE49-F238E27FC236}">
                <a16:creationId xmlns:a16="http://schemas.microsoft.com/office/drawing/2014/main" id="{CBC3EC55-FAE2-45DC-B953-E4FF7CF606C2}"/>
              </a:ext>
            </a:extLst>
          </p:cNvPr>
          <p:cNvGrpSpPr/>
          <p:nvPr/>
        </p:nvGrpSpPr>
        <p:grpSpPr>
          <a:xfrm>
            <a:off x="6660232" y="5534675"/>
            <a:ext cx="1753675" cy="666848"/>
            <a:chOff x="6660232" y="5534675"/>
            <a:chExt cx="1753675" cy="666848"/>
          </a:xfrm>
        </p:grpSpPr>
        <p:sp>
          <p:nvSpPr>
            <p:cNvPr id="15" name="Rectangle: Rounded Corners 19">
              <a:extLst>
                <a:ext uri="{FF2B5EF4-FFF2-40B4-BE49-F238E27FC236}">
                  <a16:creationId xmlns:a16="http://schemas.microsoft.com/office/drawing/2014/main" id="{4BC43678-4A88-407D-8123-42A7BF4255CB}"/>
                </a:ext>
              </a:extLst>
            </p:cNvPr>
            <p:cNvSpPr/>
            <p:nvPr/>
          </p:nvSpPr>
          <p:spPr>
            <a:xfrm>
              <a:off x="6660232" y="5650938"/>
              <a:ext cx="1354168" cy="432048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dirty="0">
                  <a:latin typeface="Twinkl SemiBold" pitchFamily="2" charset="0"/>
                </a:rPr>
                <a:t>Suggest</a:t>
              </a: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2A1ED39E-F6F6-4A5E-8BCF-252811413D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07" b="61763"/>
            <a:stretch/>
          </p:blipFill>
          <p:spPr>
            <a:xfrm>
              <a:off x="7747059" y="5534675"/>
              <a:ext cx="666848" cy="666848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accent5"/>
              </a:solidFill>
            </a:ln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0805">
            <a:off x="2031674" y="2694451"/>
            <a:ext cx="2317014" cy="1670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17793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908720"/>
            <a:ext cx="6624736" cy="5242197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25C03BAE-826A-469D-8B5A-A7AC65E69E47}"/>
              </a:ext>
            </a:extLst>
          </p:cNvPr>
          <p:cNvGrpSpPr/>
          <p:nvPr/>
        </p:nvGrpSpPr>
        <p:grpSpPr>
          <a:xfrm>
            <a:off x="7812360" y="227397"/>
            <a:ext cx="1331637" cy="504056"/>
            <a:chOff x="8020930" y="1700808"/>
            <a:chExt cx="1159582" cy="504056"/>
          </a:xfrm>
          <a:solidFill>
            <a:srgbClr val="FAB001"/>
          </a:solidFill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74CDC54-D1A7-4832-8CB7-6E6F53D7DCD1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EB0DC12-442B-4FB4-8B90-AE5A479B4049}"/>
                </a:ext>
              </a:extLst>
            </p:cNvPr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Practise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FA4A927-6A48-4D7A-8F5C-1D3AC3A7F2BB}"/>
              </a:ext>
            </a:extLst>
          </p:cNvPr>
          <p:cNvGrpSpPr/>
          <p:nvPr/>
        </p:nvGrpSpPr>
        <p:grpSpPr>
          <a:xfrm>
            <a:off x="7740352" y="227397"/>
            <a:ext cx="1403645" cy="504056"/>
            <a:chOff x="8020930" y="1700808"/>
            <a:chExt cx="1159582" cy="504056"/>
          </a:xfrm>
          <a:solidFill>
            <a:srgbClr val="FAB001"/>
          </a:solidFill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CB07FE5-B81E-4C79-B6F9-CF7882183FE9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BF661E6-B5DD-4DAF-8B18-CE1389575EBA}"/>
                </a:ext>
              </a:extLst>
            </p:cNvPr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Practise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339752" y="2546725"/>
            <a:ext cx="309634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/>
              <a:t>enjoying his birthday</a:t>
            </a:r>
            <a:endParaRPr lang="en-GB" sz="4400" dirty="0"/>
          </a:p>
        </p:txBody>
      </p:sp>
      <p:grpSp>
        <p:nvGrpSpPr>
          <p:cNvPr id="14" name="Show button">
            <a:extLst>
              <a:ext uri="{FF2B5EF4-FFF2-40B4-BE49-F238E27FC236}">
                <a16:creationId xmlns:a16="http://schemas.microsoft.com/office/drawing/2014/main" id="{CBC3EC55-FAE2-45DC-B953-E4FF7CF606C2}"/>
              </a:ext>
            </a:extLst>
          </p:cNvPr>
          <p:cNvGrpSpPr/>
          <p:nvPr/>
        </p:nvGrpSpPr>
        <p:grpSpPr>
          <a:xfrm>
            <a:off x="6660232" y="5534675"/>
            <a:ext cx="1753675" cy="666848"/>
            <a:chOff x="6660232" y="5534675"/>
            <a:chExt cx="1753675" cy="666848"/>
          </a:xfrm>
        </p:grpSpPr>
        <p:sp>
          <p:nvSpPr>
            <p:cNvPr id="15" name="Rectangle: Rounded Corners 19">
              <a:extLst>
                <a:ext uri="{FF2B5EF4-FFF2-40B4-BE49-F238E27FC236}">
                  <a16:creationId xmlns:a16="http://schemas.microsoft.com/office/drawing/2014/main" id="{4BC43678-4A88-407D-8123-42A7BF4255CB}"/>
                </a:ext>
              </a:extLst>
            </p:cNvPr>
            <p:cNvSpPr/>
            <p:nvPr/>
          </p:nvSpPr>
          <p:spPr>
            <a:xfrm>
              <a:off x="6660232" y="5650938"/>
              <a:ext cx="1354168" cy="432048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dirty="0">
                  <a:latin typeface="Twinkl SemiBold" pitchFamily="2" charset="0"/>
                </a:rPr>
                <a:t>Suggest</a:t>
              </a: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2A1ED39E-F6F6-4A5E-8BCF-252811413D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07" b="61763"/>
            <a:stretch/>
          </p:blipFill>
          <p:spPr>
            <a:xfrm>
              <a:off x="7747059" y="5534675"/>
              <a:ext cx="666848" cy="666848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accent5"/>
              </a:solidFill>
            </a:ln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7908">
            <a:off x="5111778" y="2664330"/>
            <a:ext cx="2386794" cy="1721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3057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D8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3FC00BB-CCB9-4FB7-8AC9-73637F61C93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" r="880"/>
          <a:stretch/>
        </p:blipFill>
        <p:spPr>
          <a:xfrm>
            <a:off x="457199" y="457199"/>
            <a:ext cx="8238067" cy="5960533"/>
          </a:xfrm>
          <a:prstGeom prst="roundRect">
            <a:avLst>
              <a:gd name="adj" fmla="val 3014"/>
            </a:avLst>
          </a:prstGeom>
          <a:ln w="28575">
            <a:solidFill>
              <a:schemeClr val="bg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451C585-1BEE-4CBF-BDDA-B742E1883A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627" y="2852936"/>
            <a:ext cx="2120745" cy="2232025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106C8EB-9F80-4C8B-8855-A68A78CF0214}"/>
              </a:ext>
            </a:extLst>
          </p:cNvPr>
          <p:cNvSpPr/>
          <p:nvPr/>
        </p:nvSpPr>
        <p:spPr>
          <a:xfrm>
            <a:off x="683569" y="4797152"/>
            <a:ext cx="7776863" cy="1379811"/>
          </a:xfrm>
          <a:prstGeom prst="roundRect">
            <a:avLst>
              <a:gd name="adj" fmla="val 1003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“I </a:t>
            </a:r>
            <a:r>
              <a:rPr lang="en-GB" sz="2000" u="sng" dirty="0">
                <a:solidFill>
                  <a:schemeClr val="tx1"/>
                </a:solidFill>
                <a:latin typeface="Twinkl" pitchFamily="50" charset="0"/>
              </a:rPr>
              <a:t>th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ink so t</a:t>
            </a:r>
            <a:r>
              <a:rPr lang="en-GB" sz="2000" u="sng" dirty="0">
                <a:solidFill>
                  <a:schemeClr val="tx1"/>
                </a:solidFill>
                <a:latin typeface="Twinkl" pitchFamily="50" charset="0"/>
              </a:rPr>
              <a:t>oo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,” said Kit, 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winkl" pitchFamily="50" charset="0"/>
              </a:rPr>
              <a:t>smiling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. “Do you </a:t>
            </a:r>
            <a:r>
              <a:rPr lang="en-GB" sz="2000" u="sng" dirty="0">
                <a:solidFill>
                  <a:schemeClr val="tx1"/>
                </a:solidFill>
                <a:latin typeface="Twinkl" pitchFamily="50" charset="0"/>
              </a:rPr>
              <a:t>th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ink she wi</a:t>
            </a:r>
            <a:r>
              <a:rPr lang="en-GB" sz="2000" u="sng" dirty="0">
                <a:solidFill>
                  <a:schemeClr val="tx1"/>
                </a:solidFill>
                <a:latin typeface="Twinkl" pitchFamily="50" charset="0"/>
              </a:rPr>
              <a:t>ll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 rememb</a:t>
            </a:r>
            <a:r>
              <a:rPr lang="en-GB" sz="2000" u="sng" dirty="0">
                <a:solidFill>
                  <a:schemeClr val="tx1"/>
                </a:solidFill>
                <a:latin typeface="Twinkl" pitchFamily="50" charset="0"/>
              </a:rPr>
              <a:t>er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 us next 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winkl" pitchFamily="50" charset="0"/>
              </a:rPr>
              <a:t>time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 we are in 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winkl" pitchFamily="50" charset="0"/>
              </a:rPr>
              <a:t>London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?”  </a:t>
            </a:r>
          </a:p>
          <a:p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“I have an 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winkl" pitchFamily="50" charset="0"/>
              </a:rPr>
              <a:t>idea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,” said Sam. “Let’s 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winkl" pitchFamily="50" charset="0"/>
              </a:rPr>
              <a:t>make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 a b</a:t>
            </a:r>
            <a:r>
              <a:rPr lang="en-GB" sz="2000" u="sng" dirty="0">
                <a:solidFill>
                  <a:schemeClr val="tx1"/>
                </a:solidFill>
                <a:latin typeface="Twinkl" pitchFamily="50" charset="0"/>
              </a:rPr>
              <a:t>oo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k of 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winkl" pitchFamily="50" charset="0"/>
              </a:rPr>
              <a:t>our adventure 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and send it to her. Then she wi</a:t>
            </a:r>
            <a:r>
              <a:rPr lang="en-GB" sz="2000" u="sng" dirty="0">
                <a:solidFill>
                  <a:schemeClr val="tx1"/>
                </a:solidFill>
                <a:latin typeface="Twinkl" pitchFamily="50" charset="0"/>
              </a:rPr>
              <a:t>ll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!”</a:t>
            </a:r>
            <a:endParaRPr lang="en-GB" sz="2000" u="sng" dirty="0">
              <a:solidFill>
                <a:schemeClr val="tx1"/>
              </a:solidFill>
              <a:latin typeface="Twinkl" pitchFamily="50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B7C04A5-5EB0-4E9D-86CE-E07BA09D4DAF}"/>
              </a:ext>
            </a:extLst>
          </p:cNvPr>
          <p:cNvGrpSpPr/>
          <p:nvPr/>
        </p:nvGrpSpPr>
        <p:grpSpPr>
          <a:xfrm>
            <a:off x="8020049" y="227397"/>
            <a:ext cx="1123944" cy="504056"/>
            <a:chOff x="8020930" y="1700808"/>
            <a:chExt cx="1159579" cy="504056"/>
          </a:xfrm>
          <a:solidFill>
            <a:srgbClr val="FAB001"/>
          </a:solidFill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1347434F-A05D-40C6-BD0A-B75E1C05ADBB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969AF79-BB38-4066-BFBB-F953A9B0584A}"/>
                </a:ext>
              </a:extLst>
            </p:cNvPr>
            <p:cNvSpPr/>
            <p:nvPr/>
          </p:nvSpPr>
          <p:spPr>
            <a:xfrm>
              <a:off x="8280917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Apply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06711066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D8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3FC00BB-CCB9-4FB7-8AC9-73637F61C93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" r="880"/>
          <a:stretch/>
        </p:blipFill>
        <p:spPr>
          <a:xfrm>
            <a:off x="457199" y="457199"/>
            <a:ext cx="8238067" cy="5960533"/>
          </a:xfrm>
          <a:prstGeom prst="roundRect">
            <a:avLst>
              <a:gd name="adj" fmla="val 3014"/>
            </a:avLst>
          </a:prstGeom>
          <a:ln w="28575">
            <a:solidFill>
              <a:schemeClr val="bg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451C585-1BEE-4CBF-BDDA-B742E1883A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627" y="2852936"/>
            <a:ext cx="2120745" cy="2232025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106C8EB-9F80-4C8B-8855-A68A78CF0214}"/>
              </a:ext>
            </a:extLst>
          </p:cNvPr>
          <p:cNvSpPr/>
          <p:nvPr/>
        </p:nvSpPr>
        <p:spPr>
          <a:xfrm>
            <a:off x="683569" y="4797152"/>
            <a:ext cx="7776863" cy="1379811"/>
          </a:xfrm>
          <a:prstGeom prst="roundRect">
            <a:avLst>
              <a:gd name="adj" fmla="val 1003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“I </a:t>
            </a:r>
            <a:r>
              <a:rPr lang="en-GB" sz="2000" u="sng" dirty="0">
                <a:solidFill>
                  <a:schemeClr val="tx1"/>
                </a:solidFill>
                <a:latin typeface="Twinkl" pitchFamily="50" charset="0"/>
              </a:rPr>
              <a:t>th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ink so t</a:t>
            </a:r>
            <a:r>
              <a:rPr lang="en-GB" sz="2000" u="sng" dirty="0">
                <a:solidFill>
                  <a:schemeClr val="tx1"/>
                </a:solidFill>
                <a:latin typeface="Twinkl" pitchFamily="50" charset="0"/>
              </a:rPr>
              <a:t>oo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,” said Kit, 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winkl" pitchFamily="50" charset="0"/>
              </a:rPr>
              <a:t>smiling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. “Do you </a:t>
            </a:r>
            <a:r>
              <a:rPr lang="en-GB" sz="2000" u="sng" dirty="0">
                <a:solidFill>
                  <a:schemeClr val="tx1"/>
                </a:solidFill>
                <a:latin typeface="Twinkl" pitchFamily="50" charset="0"/>
              </a:rPr>
              <a:t>th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ink she wi</a:t>
            </a:r>
            <a:r>
              <a:rPr lang="en-GB" sz="2000" u="sng" dirty="0">
                <a:solidFill>
                  <a:schemeClr val="tx1"/>
                </a:solidFill>
                <a:latin typeface="Twinkl" pitchFamily="50" charset="0"/>
              </a:rPr>
              <a:t>ll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 rememb</a:t>
            </a:r>
            <a:r>
              <a:rPr lang="en-GB" sz="2000" u="sng" dirty="0">
                <a:solidFill>
                  <a:schemeClr val="tx1"/>
                </a:solidFill>
                <a:latin typeface="Twinkl" pitchFamily="50" charset="0"/>
              </a:rPr>
              <a:t>er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 us next 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winkl" pitchFamily="50" charset="0"/>
              </a:rPr>
              <a:t>time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 we are in 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winkl" pitchFamily="50" charset="0"/>
              </a:rPr>
              <a:t>London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?”  </a:t>
            </a:r>
          </a:p>
          <a:p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“I have an 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winkl" pitchFamily="50" charset="0"/>
              </a:rPr>
              <a:t>idea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,” said Sam. “Let’s 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winkl" pitchFamily="50" charset="0"/>
              </a:rPr>
              <a:t>make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 a b</a:t>
            </a:r>
            <a:r>
              <a:rPr lang="en-GB" sz="2000" u="sng" dirty="0">
                <a:solidFill>
                  <a:schemeClr val="tx1"/>
                </a:solidFill>
                <a:latin typeface="Twinkl" pitchFamily="50" charset="0"/>
              </a:rPr>
              <a:t>oo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k of 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winkl" pitchFamily="50" charset="0"/>
              </a:rPr>
              <a:t>our adventure 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and send it to her. Then she wi</a:t>
            </a:r>
            <a:r>
              <a:rPr lang="en-GB" sz="2000" u="sng" dirty="0">
                <a:solidFill>
                  <a:schemeClr val="tx1"/>
                </a:solidFill>
                <a:latin typeface="Twinkl" pitchFamily="50" charset="0"/>
              </a:rPr>
              <a:t>ll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!”</a:t>
            </a:r>
            <a:endParaRPr lang="en-GB" sz="2000" u="sng" dirty="0">
              <a:solidFill>
                <a:schemeClr val="tx1"/>
              </a:solidFill>
              <a:latin typeface="Twinkl" pitchFamily="50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B7C04A5-5EB0-4E9D-86CE-E07BA09D4DAF}"/>
              </a:ext>
            </a:extLst>
          </p:cNvPr>
          <p:cNvGrpSpPr/>
          <p:nvPr/>
        </p:nvGrpSpPr>
        <p:grpSpPr>
          <a:xfrm>
            <a:off x="8020049" y="227397"/>
            <a:ext cx="1123944" cy="504056"/>
            <a:chOff x="8020930" y="1700808"/>
            <a:chExt cx="1159579" cy="504056"/>
          </a:xfrm>
          <a:solidFill>
            <a:srgbClr val="FAB001"/>
          </a:solidFill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347434F-A05D-40C6-BD0A-B75E1C05ADBB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969AF79-BB38-4066-BFBB-F953A9B0584A}"/>
                </a:ext>
              </a:extLst>
            </p:cNvPr>
            <p:cNvSpPr/>
            <p:nvPr/>
          </p:nvSpPr>
          <p:spPr>
            <a:xfrm>
              <a:off x="8280917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Apply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04003395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7B7C04A5-5EB0-4E9D-86CE-E07BA09D4DAF}"/>
              </a:ext>
            </a:extLst>
          </p:cNvPr>
          <p:cNvGrpSpPr/>
          <p:nvPr/>
        </p:nvGrpSpPr>
        <p:grpSpPr>
          <a:xfrm>
            <a:off x="8020049" y="227397"/>
            <a:ext cx="1123944" cy="504056"/>
            <a:chOff x="8020930" y="1700808"/>
            <a:chExt cx="1159579" cy="504056"/>
          </a:xfrm>
          <a:solidFill>
            <a:srgbClr val="FAB001"/>
          </a:solidFill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1347434F-A05D-40C6-BD0A-B75E1C05ADBB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969AF79-BB38-4066-BFBB-F953A9B0584A}"/>
                </a:ext>
              </a:extLst>
            </p:cNvPr>
            <p:cNvSpPr/>
            <p:nvPr/>
          </p:nvSpPr>
          <p:spPr>
            <a:xfrm>
              <a:off x="8280917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Apply</a:t>
              </a: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3" t="15879" r="5444" b="21536"/>
          <a:stretch/>
        </p:blipFill>
        <p:spPr>
          <a:xfrm>
            <a:off x="461960" y="1552913"/>
            <a:ext cx="8220077" cy="404667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98E89E5-000E-4703-8035-521C4AFA6F12}"/>
              </a:ext>
            </a:extLst>
          </p:cNvPr>
          <p:cNvSpPr txBox="1">
            <a:spLocks/>
          </p:cNvSpPr>
          <p:nvPr/>
        </p:nvSpPr>
        <p:spPr>
          <a:xfrm>
            <a:off x="461963" y="660400"/>
            <a:ext cx="8220075" cy="993775"/>
          </a:xfrm>
          <a:prstGeom prst="roundRect">
            <a:avLst>
              <a:gd name="adj" fmla="val 9639"/>
            </a:avLst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C1C1C"/>
                </a:solidFill>
                <a:latin typeface="Twinkl" pitchFamily="50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9pPr>
          </a:lstStyle>
          <a:p>
            <a:pPr algn="ctr">
              <a:defRPr/>
            </a:pPr>
            <a:r>
              <a:rPr lang="en-GB" altLang="en-US" sz="4400" dirty="0">
                <a:latin typeface="+mn-lt"/>
              </a:rPr>
              <a:t>A Royal Visit</a:t>
            </a:r>
          </a:p>
        </p:txBody>
      </p:sp>
      <p:sp>
        <p:nvSpPr>
          <p:cNvPr id="9" name="Rectangle: Rounded Corners 10">
            <a:extLst>
              <a:ext uri="{FF2B5EF4-FFF2-40B4-BE49-F238E27FC236}">
                <a16:creationId xmlns:a16="http://schemas.microsoft.com/office/drawing/2014/main" id="{D106C8EB-9F80-4C8B-8855-A68A78CF0214}"/>
              </a:ext>
            </a:extLst>
          </p:cNvPr>
          <p:cNvSpPr/>
          <p:nvPr/>
        </p:nvSpPr>
        <p:spPr>
          <a:xfrm>
            <a:off x="684213" y="5646440"/>
            <a:ext cx="7775575" cy="771525"/>
          </a:xfrm>
          <a:prstGeom prst="roundRect">
            <a:avLst>
              <a:gd name="adj" fmla="val 10033"/>
            </a:avLst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/>
          <a:lstStyle/>
          <a:p>
            <a:pPr algn="ctr">
              <a:defRPr/>
            </a:pPr>
            <a:r>
              <a:rPr lang="en-GB" sz="2400" dirty="0">
                <a:solidFill>
                  <a:schemeClr val="tx1"/>
                </a:solidFill>
              </a:rPr>
              <a:t>A ‘Let’s Read Together!’ Book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" t="13158" r="511" b="17581"/>
          <a:stretch/>
        </p:blipFill>
        <p:spPr>
          <a:xfrm>
            <a:off x="465667" y="1540933"/>
            <a:ext cx="8212667" cy="40555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1598" y="1888067"/>
            <a:ext cx="1228510" cy="32850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779" y="2709333"/>
            <a:ext cx="693688" cy="26331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373" y="2709333"/>
            <a:ext cx="701371" cy="263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942609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D3C1AE89-9005-4A73-9BE6-E3BBDBC255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98" y="441435"/>
            <a:ext cx="8250621" cy="5986846"/>
          </a:xfrm>
          <a:prstGeom prst="roundRect">
            <a:avLst>
              <a:gd name="adj" fmla="val 3014"/>
            </a:avLst>
          </a:prstGeom>
          <a:ln w="28575">
            <a:solidFill>
              <a:schemeClr val="bg1"/>
            </a:solidFill>
          </a:ln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B7C04A5-5EB0-4E9D-86CE-E07BA09D4DAF}"/>
              </a:ext>
            </a:extLst>
          </p:cNvPr>
          <p:cNvGrpSpPr/>
          <p:nvPr/>
        </p:nvGrpSpPr>
        <p:grpSpPr>
          <a:xfrm>
            <a:off x="8020049" y="227397"/>
            <a:ext cx="1123944" cy="504056"/>
            <a:chOff x="8020930" y="1700808"/>
            <a:chExt cx="1159579" cy="504056"/>
          </a:xfrm>
          <a:solidFill>
            <a:srgbClr val="FAB001"/>
          </a:solidFill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1347434F-A05D-40C6-BD0A-B75E1C05ADBB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969AF79-BB38-4066-BFBB-F953A9B0584A}"/>
                </a:ext>
              </a:extLst>
            </p:cNvPr>
            <p:cNvSpPr/>
            <p:nvPr/>
          </p:nvSpPr>
          <p:spPr>
            <a:xfrm>
              <a:off x="8280917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Apply</a:t>
              </a:r>
            </a:p>
          </p:txBody>
        </p:sp>
      </p:grpSp>
      <p:sp>
        <p:nvSpPr>
          <p:cNvPr id="9" name="Sound Buttons On/Off"/>
          <p:cNvSpPr/>
          <p:nvPr/>
        </p:nvSpPr>
        <p:spPr>
          <a:xfrm>
            <a:off x="603457" y="547150"/>
            <a:ext cx="2683527" cy="437392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Show Suggestion</a:t>
            </a:r>
          </a:p>
        </p:txBody>
      </p:sp>
      <p:pic>
        <p:nvPicPr>
          <p:cNvPr id="13" name="Picture 8">
            <a:extLst>
              <a:ext uri="{FF2B5EF4-FFF2-40B4-BE49-F238E27FC236}">
                <a16:creationId xmlns:a16="http://schemas.microsoft.com/office/drawing/2014/main" id="{2B29C963-2E35-476D-A945-C532D94E77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724" y="2668565"/>
            <a:ext cx="1008112" cy="313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847" y="2619410"/>
            <a:ext cx="1034829" cy="318454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411" y="1906562"/>
            <a:ext cx="1457500" cy="389739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611560" y="5357441"/>
            <a:ext cx="7920880" cy="720080"/>
            <a:chOff x="611560" y="5357441"/>
            <a:chExt cx="7920880" cy="720080"/>
          </a:xfrm>
        </p:grpSpPr>
        <p:sp>
          <p:nvSpPr>
            <p:cNvPr id="8" name="Rounded Rectangle 7"/>
            <p:cNvSpPr/>
            <p:nvPr/>
          </p:nvSpPr>
          <p:spPr>
            <a:xfrm>
              <a:off x="611560" y="5357441"/>
              <a:ext cx="7920880" cy="720080"/>
            </a:xfrm>
            <a:prstGeom prst="roundRect">
              <a:avLst>
                <a:gd name="adj" fmla="val 5441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  <a:latin typeface="Twinkl" pitchFamily="50" charset="0"/>
                </a:rPr>
                <a:t>Kit and Sam went wi</a:t>
              </a:r>
              <a:r>
                <a:rPr lang="en-GB" sz="2000" u="sng" dirty="0">
                  <a:solidFill>
                    <a:schemeClr val="tx1"/>
                  </a:solidFill>
                  <a:latin typeface="Twinkl" pitchFamily="50" charset="0"/>
                </a:rPr>
                <a:t>th</a:t>
              </a:r>
              <a:r>
                <a:rPr lang="en-GB" sz="2000" dirty="0">
                  <a:solidFill>
                    <a:schemeClr val="tx1"/>
                  </a:solidFill>
                  <a:latin typeface="Twinkl" pitchFamily="50" charset="0"/>
                </a:rPr>
                <a:t> the map to visit the </a:t>
              </a:r>
              <a:r>
                <a:rPr lang="en-GB" sz="2000" u="sng" dirty="0">
                  <a:solidFill>
                    <a:schemeClr val="tx1"/>
                  </a:solidFill>
                  <a:latin typeface="Twinkl" pitchFamily="50" charset="0"/>
                </a:rPr>
                <a:t>Quee</a:t>
              </a:r>
              <a:r>
                <a:rPr lang="en-GB" sz="2000" dirty="0">
                  <a:solidFill>
                    <a:schemeClr val="tx1"/>
                  </a:solidFill>
                  <a:latin typeface="Twinkl" pitchFamily="50" charset="0"/>
                </a:rPr>
                <a:t>n.</a:t>
              </a:r>
            </a:p>
          </p:txBody>
        </p:sp>
        <p:cxnSp>
          <p:nvCxnSpPr>
            <p:cNvPr id="3" name="Straight Connector 2"/>
            <p:cNvCxnSpPr/>
            <p:nvPr/>
          </p:nvCxnSpPr>
          <p:spPr>
            <a:xfrm>
              <a:off x="6985968" y="5661248"/>
              <a:ext cx="0" cy="288032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331992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91" y="442045"/>
            <a:ext cx="8350225" cy="5939283"/>
          </a:xfrm>
          <a:prstGeom prst="roundRect">
            <a:avLst>
              <a:gd name="adj" fmla="val 3528"/>
            </a:avLst>
          </a:prstGeom>
          <a:ln w="28575">
            <a:solidFill>
              <a:schemeClr val="bg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881192"/>
            <a:ext cx="1269780" cy="390757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020"/>
          <a:stretch/>
        </p:blipFill>
        <p:spPr>
          <a:xfrm>
            <a:off x="755576" y="2132856"/>
            <a:ext cx="1485503" cy="355759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730"/>
          <a:stretch/>
        </p:blipFill>
        <p:spPr>
          <a:xfrm>
            <a:off x="2309409" y="2546961"/>
            <a:ext cx="1245900" cy="3076370"/>
          </a:xfrm>
          <a:prstGeom prst="rect">
            <a:avLst/>
          </a:prstGeom>
        </p:spPr>
      </p:pic>
      <p:pic>
        <p:nvPicPr>
          <p:cNvPr id="15" name="Picture 8">
            <a:extLst>
              <a:ext uri="{FF2B5EF4-FFF2-40B4-BE49-F238E27FC236}">
                <a16:creationId xmlns:a16="http://schemas.microsoft.com/office/drawing/2014/main" id="{2B29C963-2E35-476D-A945-C532D94E77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4295" y="1818945"/>
            <a:ext cx="1276406" cy="3969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B7C04A5-5EB0-4E9D-86CE-E07BA09D4DAF}"/>
              </a:ext>
            </a:extLst>
          </p:cNvPr>
          <p:cNvGrpSpPr/>
          <p:nvPr/>
        </p:nvGrpSpPr>
        <p:grpSpPr>
          <a:xfrm>
            <a:off x="8020049" y="227397"/>
            <a:ext cx="1123944" cy="504056"/>
            <a:chOff x="8020930" y="1700808"/>
            <a:chExt cx="1159579" cy="504056"/>
          </a:xfrm>
          <a:solidFill>
            <a:srgbClr val="FAB001"/>
          </a:solidFill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1347434F-A05D-40C6-BD0A-B75E1C05ADBB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969AF79-BB38-4066-BFBB-F953A9B0584A}"/>
                </a:ext>
              </a:extLst>
            </p:cNvPr>
            <p:cNvSpPr/>
            <p:nvPr/>
          </p:nvSpPr>
          <p:spPr>
            <a:xfrm>
              <a:off x="8280917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Apply</a:t>
              </a:r>
            </a:p>
          </p:txBody>
        </p:sp>
      </p:grpSp>
      <p:sp>
        <p:nvSpPr>
          <p:cNvPr id="9" name="Sound Buttons On/Off"/>
          <p:cNvSpPr/>
          <p:nvPr/>
        </p:nvSpPr>
        <p:spPr>
          <a:xfrm>
            <a:off x="603457" y="547150"/>
            <a:ext cx="2683527" cy="437392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Show Suggestion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11560" y="5357441"/>
            <a:ext cx="7920880" cy="720080"/>
          </a:xfrm>
          <a:prstGeom prst="roundRect">
            <a:avLst>
              <a:gd name="adj" fmla="val 5441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It was a j</a:t>
            </a:r>
            <a:r>
              <a:rPr lang="en-GB" sz="2000" u="sng" dirty="0">
                <a:solidFill>
                  <a:schemeClr val="tx1"/>
                </a:solidFill>
                <a:latin typeface="Twinkl" pitchFamily="50" charset="0"/>
              </a:rPr>
              <a:t>oy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 to meet the r</a:t>
            </a:r>
            <a:r>
              <a:rPr lang="en-GB" sz="2000" u="sng" dirty="0">
                <a:solidFill>
                  <a:schemeClr val="tx1"/>
                </a:solidFill>
                <a:latin typeface="Twinkl" pitchFamily="50" charset="0"/>
              </a:rPr>
              <a:t>oy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al </a:t>
            </a:r>
            <a:r>
              <a:rPr lang="en-GB" sz="2000" u="sng" dirty="0">
                <a:solidFill>
                  <a:schemeClr val="tx1"/>
                </a:solidFill>
                <a:latin typeface="Twinkl" pitchFamily="50" charset="0"/>
              </a:rPr>
              <a:t>ch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ildren.</a:t>
            </a:r>
          </a:p>
        </p:txBody>
      </p:sp>
    </p:spTree>
    <p:extLst>
      <p:ext uri="{BB962C8B-B14F-4D97-AF65-F5344CB8AC3E}">
        <p14:creationId xmlns:p14="http://schemas.microsoft.com/office/powerpoint/2010/main" val="32480062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91" y="404665"/>
            <a:ext cx="8350225" cy="5979334"/>
          </a:xfrm>
          <a:prstGeom prst="roundRect">
            <a:avLst>
              <a:gd name="adj" fmla="val 3528"/>
            </a:avLst>
          </a:prstGeom>
          <a:ln w="28575">
            <a:solidFill>
              <a:schemeClr val="bg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506" y="2364983"/>
            <a:ext cx="1075184" cy="3022139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B7C04A5-5EB0-4E9D-86CE-E07BA09D4DAF}"/>
              </a:ext>
            </a:extLst>
          </p:cNvPr>
          <p:cNvGrpSpPr/>
          <p:nvPr/>
        </p:nvGrpSpPr>
        <p:grpSpPr>
          <a:xfrm>
            <a:off x="8020049" y="227397"/>
            <a:ext cx="1123944" cy="504056"/>
            <a:chOff x="8020930" y="1700808"/>
            <a:chExt cx="1159579" cy="504056"/>
          </a:xfrm>
          <a:solidFill>
            <a:srgbClr val="FAB001"/>
          </a:solidFill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1347434F-A05D-40C6-BD0A-B75E1C05ADBB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969AF79-BB38-4066-BFBB-F953A9B0584A}"/>
                </a:ext>
              </a:extLst>
            </p:cNvPr>
            <p:cNvSpPr/>
            <p:nvPr/>
          </p:nvSpPr>
          <p:spPr>
            <a:xfrm>
              <a:off x="8280917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Apply</a:t>
              </a:r>
            </a:p>
          </p:txBody>
        </p:sp>
      </p:grpSp>
      <p:sp>
        <p:nvSpPr>
          <p:cNvPr id="9" name="Sound Buttons On/Off"/>
          <p:cNvSpPr/>
          <p:nvPr/>
        </p:nvSpPr>
        <p:spPr>
          <a:xfrm>
            <a:off x="603457" y="547150"/>
            <a:ext cx="2683527" cy="437392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Show Suggestion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769" y="2449118"/>
            <a:ext cx="945061" cy="2938004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611560" y="5357441"/>
            <a:ext cx="7920880" cy="720080"/>
          </a:xfrm>
          <a:prstGeom prst="roundRect">
            <a:avLst>
              <a:gd name="adj" fmla="val 5441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Kit and Sam did not </a:t>
            </a:r>
            <a:r>
              <a:rPr lang="en-GB" sz="2000" dirty="0">
                <a:solidFill>
                  <a:srgbClr val="DE1E5A"/>
                </a:solidFill>
                <a:latin typeface="Twinkl" pitchFamily="50" charset="0"/>
              </a:rPr>
              <a:t>like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 getti</a:t>
            </a:r>
            <a:r>
              <a:rPr lang="en-GB" sz="2000" u="sng" dirty="0">
                <a:solidFill>
                  <a:schemeClr val="tx1"/>
                </a:solidFill>
                <a:latin typeface="Twinkl" pitchFamily="50" charset="0"/>
              </a:rPr>
              <a:t>ng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 lost.</a:t>
            </a:r>
          </a:p>
        </p:txBody>
      </p:sp>
    </p:spTree>
    <p:extLst>
      <p:ext uri="{BB962C8B-B14F-4D97-AF65-F5344CB8AC3E}">
        <p14:creationId xmlns:p14="http://schemas.microsoft.com/office/powerpoint/2010/main" val="16515127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075D7E3-DC09-493C-AA2D-953733491C1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34" t="39212" r="20434" b="1657"/>
          <a:stretch/>
        </p:blipFill>
        <p:spPr>
          <a:xfrm>
            <a:off x="409904" y="430924"/>
            <a:ext cx="8292662" cy="5959366"/>
          </a:xfrm>
          <a:prstGeom prst="roundRect">
            <a:avLst>
              <a:gd name="adj" fmla="val 2853"/>
            </a:avLst>
          </a:prstGeom>
          <a:ln w="28575">
            <a:solidFill>
              <a:schemeClr val="bg1"/>
            </a:solidFill>
          </a:ln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6431B5A3-DD55-4362-B9B4-3113614DB6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-504"/>
          <a:stretch>
            <a:fillRect/>
          </a:stretch>
        </p:blipFill>
        <p:spPr bwMode="auto">
          <a:xfrm>
            <a:off x="3606812" y="1228445"/>
            <a:ext cx="1016000" cy="313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>
            <a:extLst>
              <a:ext uri="{FF2B5EF4-FFF2-40B4-BE49-F238E27FC236}">
                <a16:creationId xmlns:a16="http://schemas.microsoft.com/office/drawing/2014/main" id="{ED948DDF-E400-453A-A7B6-A313551AD2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-504"/>
          <a:stretch>
            <a:fillRect/>
          </a:stretch>
        </p:blipFill>
        <p:spPr bwMode="auto">
          <a:xfrm>
            <a:off x="4695044" y="1228445"/>
            <a:ext cx="1082675" cy="313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2">
            <a:extLst>
              <a:ext uri="{FF2B5EF4-FFF2-40B4-BE49-F238E27FC236}">
                <a16:creationId xmlns:a16="http://schemas.microsoft.com/office/drawing/2014/main" id="{B3096413-BA83-4B0D-A8C9-D1E10D9ED0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321" y="3762983"/>
            <a:ext cx="173672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4">
            <a:extLst>
              <a:ext uri="{FF2B5EF4-FFF2-40B4-BE49-F238E27FC236}">
                <a16:creationId xmlns:a16="http://schemas.microsoft.com/office/drawing/2014/main" id="{74E7C88C-38AB-4629-8003-0E4AE219BF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772" y="3319966"/>
            <a:ext cx="1920875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B7C04A5-5EB0-4E9D-86CE-E07BA09D4DAF}"/>
              </a:ext>
            </a:extLst>
          </p:cNvPr>
          <p:cNvGrpSpPr/>
          <p:nvPr/>
        </p:nvGrpSpPr>
        <p:grpSpPr>
          <a:xfrm>
            <a:off x="8020049" y="227397"/>
            <a:ext cx="1123944" cy="504056"/>
            <a:chOff x="8020930" y="1700808"/>
            <a:chExt cx="1159579" cy="504056"/>
          </a:xfrm>
          <a:solidFill>
            <a:srgbClr val="FAB001"/>
          </a:solidFill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1347434F-A05D-40C6-BD0A-B75E1C05ADBB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969AF79-BB38-4066-BFBB-F953A9B0584A}"/>
                </a:ext>
              </a:extLst>
            </p:cNvPr>
            <p:cNvSpPr/>
            <p:nvPr/>
          </p:nvSpPr>
          <p:spPr>
            <a:xfrm>
              <a:off x="8280917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Apply</a:t>
              </a:r>
            </a:p>
          </p:txBody>
        </p:sp>
      </p:grpSp>
      <p:sp>
        <p:nvSpPr>
          <p:cNvPr id="9" name="Sound Buttons On/Off"/>
          <p:cNvSpPr/>
          <p:nvPr/>
        </p:nvSpPr>
        <p:spPr>
          <a:xfrm>
            <a:off x="603457" y="547150"/>
            <a:ext cx="2683527" cy="437392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Show Suggestion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11560" y="5357441"/>
            <a:ext cx="7920880" cy="720080"/>
          </a:xfrm>
          <a:prstGeom prst="roundRect">
            <a:avLst>
              <a:gd name="adj" fmla="val 5441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They had dog f</a:t>
            </a:r>
            <a:r>
              <a:rPr lang="en-GB" sz="2000" u="sng" dirty="0">
                <a:solidFill>
                  <a:schemeClr val="tx1"/>
                </a:solidFill>
                <a:latin typeface="Twinkl" pitchFamily="50" charset="0"/>
              </a:rPr>
              <a:t>oo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d for the l</a:t>
            </a:r>
            <a:r>
              <a:rPr lang="en-GB" sz="2000" u="sng" dirty="0">
                <a:solidFill>
                  <a:schemeClr val="tx1"/>
                </a:solidFill>
                <a:latin typeface="Twinkl" pitchFamily="50" charset="0"/>
              </a:rPr>
              <a:t>oy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al dogs to enj</a:t>
            </a:r>
            <a:r>
              <a:rPr lang="en-GB" sz="2000" u="sng" dirty="0">
                <a:solidFill>
                  <a:schemeClr val="tx1"/>
                </a:solidFill>
                <a:latin typeface="Twinkl" pitchFamily="50" charset="0"/>
              </a:rPr>
              <a:t>oy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, but they did destr</a:t>
            </a:r>
            <a:r>
              <a:rPr lang="en-GB" sz="2000" u="sng" dirty="0">
                <a:solidFill>
                  <a:schemeClr val="tx1"/>
                </a:solidFill>
                <a:latin typeface="Twinkl" pitchFamily="50" charset="0"/>
              </a:rPr>
              <a:t>oy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 the room! </a:t>
            </a:r>
          </a:p>
        </p:txBody>
      </p:sp>
      <p:pic>
        <p:nvPicPr>
          <p:cNvPr id="15" name="Picture 22">
            <a:extLst>
              <a:ext uri="{FF2B5EF4-FFF2-40B4-BE49-F238E27FC236}">
                <a16:creationId xmlns:a16="http://schemas.microsoft.com/office/drawing/2014/main" id="{B3096413-BA83-4B0D-A8C9-D1E10D9ED0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66346" y="4360387"/>
            <a:ext cx="1901032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4">
            <a:extLst>
              <a:ext uri="{FF2B5EF4-FFF2-40B4-BE49-F238E27FC236}">
                <a16:creationId xmlns:a16="http://schemas.microsoft.com/office/drawing/2014/main" id="{74E7C88C-38AB-4629-8003-0E4AE219BF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11932" y="4027311"/>
            <a:ext cx="1820931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04193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C60D9A2-BC0E-496F-95B3-74E08A1C33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199647"/>
            <a:ext cx="3780730" cy="39564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00AD57C-0143-41B9-987D-D752B033AF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766290"/>
            <a:ext cx="1881872" cy="3372659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07DDA49-7BAB-46C5-AE7B-38DEEE16F8E8}"/>
              </a:ext>
            </a:extLst>
          </p:cNvPr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rgbClr val="FAB001"/>
          </a:solidFill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C8B33ED-6029-4349-A532-1C36BDBDA487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B0697CC-5A78-4AF7-B24B-3BEE5E7984D7}"/>
                </a:ext>
              </a:extLst>
            </p:cNvPr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8457F2D-C59E-4F00-9F11-7BEE51B36AA6}"/>
              </a:ext>
            </a:extLst>
          </p:cNvPr>
          <p:cNvSpPr/>
          <p:nvPr/>
        </p:nvSpPr>
        <p:spPr>
          <a:xfrm>
            <a:off x="683569" y="908720"/>
            <a:ext cx="7776863" cy="936104"/>
          </a:xfrm>
          <a:prstGeom prst="roundRect">
            <a:avLst>
              <a:gd name="adj" fmla="val 1003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2400" dirty="0">
                <a:solidFill>
                  <a:schemeClr val="tx1"/>
                </a:solidFill>
              </a:rPr>
              <a:t>Today, we are learning to read and write words that contain </a:t>
            </a:r>
            <a:r>
              <a:rPr lang="en-GB" sz="2400" b="1" dirty="0">
                <a:solidFill>
                  <a:schemeClr val="tx1"/>
                </a:solidFill>
              </a:rPr>
              <a:t>oy</a:t>
            </a:r>
            <a:r>
              <a:rPr lang="en-GB" sz="2400" dirty="0">
                <a:solidFill>
                  <a:schemeClr val="tx1"/>
                </a:solidFill>
              </a:rPr>
              <a:t> saying /oi/.</a:t>
            </a:r>
          </a:p>
        </p:txBody>
      </p:sp>
    </p:spTree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075D7E3-DC09-493C-AA2D-953733491C1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34" t="39212" r="20434" b="1657"/>
          <a:stretch/>
        </p:blipFill>
        <p:spPr>
          <a:xfrm>
            <a:off x="409904" y="430924"/>
            <a:ext cx="8292662" cy="5959366"/>
          </a:xfrm>
          <a:prstGeom prst="roundRect">
            <a:avLst>
              <a:gd name="adj" fmla="val 2853"/>
            </a:avLst>
          </a:prstGeom>
          <a:ln w="28575">
            <a:solidFill>
              <a:schemeClr val="bg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431B5A3-DD55-4362-B9B4-3113614DB6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-504"/>
          <a:stretch>
            <a:fillRect/>
          </a:stretch>
        </p:blipFill>
        <p:spPr bwMode="auto">
          <a:xfrm>
            <a:off x="6362700" y="1101725"/>
            <a:ext cx="1016000" cy="313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D948DDF-E400-453A-A7B6-A313551AD2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-504"/>
          <a:stretch>
            <a:fillRect/>
          </a:stretch>
        </p:blipFill>
        <p:spPr bwMode="auto">
          <a:xfrm>
            <a:off x="7440613" y="1244600"/>
            <a:ext cx="1082675" cy="313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>
            <a:extLst>
              <a:ext uri="{FF2B5EF4-FFF2-40B4-BE49-F238E27FC236}">
                <a16:creationId xmlns:a16="http://schemas.microsoft.com/office/drawing/2014/main" id="{84F50F67-88A6-4AF7-AD62-C869ECCA5A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543"/>
          <a:stretch>
            <a:fillRect/>
          </a:stretch>
        </p:blipFill>
        <p:spPr bwMode="auto">
          <a:xfrm>
            <a:off x="763588" y="709613"/>
            <a:ext cx="1531937" cy="415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2">
            <a:extLst>
              <a:ext uri="{FF2B5EF4-FFF2-40B4-BE49-F238E27FC236}">
                <a16:creationId xmlns:a16="http://schemas.microsoft.com/office/drawing/2014/main" id="{B3096413-BA83-4B0D-A8C9-D1E10D9ED0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425" y="3606800"/>
            <a:ext cx="173672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4">
            <a:extLst>
              <a:ext uri="{FF2B5EF4-FFF2-40B4-BE49-F238E27FC236}">
                <a16:creationId xmlns:a16="http://schemas.microsoft.com/office/drawing/2014/main" id="{74E7C88C-38AB-4629-8003-0E4AE219BF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025" y="3276600"/>
            <a:ext cx="1920875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B7C04A5-5EB0-4E9D-86CE-E07BA09D4DAF}"/>
              </a:ext>
            </a:extLst>
          </p:cNvPr>
          <p:cNvGrpSpPr/>
          <p:nvPr/>
        </p:nvGrpSpPr>
        <p:grpSpPr>
          <a:xfrm>
            <a:off x="8020049" y="227397"/>
            <a:ext cx="1123944" cy="504056"/>
            <a:chOff x="8020930" y="1700808"/>
            <a:chExt cx="1159579" cy="504056"/>
          </a:xfrm>
          <a:solidFill>
            <a:srgbClr val="FAB001"/>
          </a:solidFill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1347434F-A05D-40C6-BD0A-B75E1C05ADBB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969AF79-BB38-4066-BFBB-F953A9B0584A}"/>
                </a:ext>
              </a:extLst>
            </p:cNvPr>
            <p:cNvSpPr/>
            <p:nvPr/>
          </p:nvSpPr>
          <p:spPr>
            <a:xfrm>
              <a:off x="8280917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Apply</a:t>
              </a:r>
            </a:p>
          </p:txBody>
        </p:sp>
      </p:grpSp>
      <p:sp>
        <p:nvSpPr>
          <p:cNvPr id="9" name="Sound Buttons On/Off"/>
          <p:cNvSpPr/>
          <p:nvPr/>
        </p:nvSpPr>
        <p:spPr>
          <a:xfrm>
            <a:off x="603457" y="547150"/>
            <a:ext cx="2683527" cy="437392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Show Suggestion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11560" y="5357441"/>
            <a:ext cx="7920880" cy="720080"/>
            <a:chOff x="611560" y="5357441"/>
            <a:chExt cx="7920880" cy="720080"/>
          </a:xfrm>
        </p:grpSpPr>
        <p:sp>
          <p:nvSpPr>
            <p:cNvPr id="8" name="Rounded Rectangle 7"/>
            <p:cNvSpPr/>
            <p:nvPr/>
          </p:nvSpPr>
          <p:spPr>
            <a:xfrm>
              <a:off x="611560" y="5357441"/>
              <a:ext cx="7920880" cy="720080"/>
            </a:xfrm>
            <a:prstGeom prst="roundRect">
              <a:avLst>
                <a:gd name="adj" fmla="val 5441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  <a:latin typeface="Twinkl" pitchFamily="50" charset="0"/>
                </a:rPr>
                <a:t>The </a:t>
              </a:r>
              <a:r>
                <a:rPr lang="en-GB" sz="2000" u="sng" dirty="0">
                  <a:solidFill>
                    <a:schemeClr val="tx1"/>
                  </a:solidFill>
                  <a:latin typeface="Twinkl" pitchFamily="50" charset="0"/>
                </a:rPr>
                <a:t>Quee</a:t>
              </a:r>
              <a:r>
                <a:rPr lang="en-GB" sz="2000" dirty="0">
                  <a:solidFill>
                    <a:schemeClr val="tx1"/>
                  </a:solidFill>
                  <a:latin typeface="Twinkl" pitchFamily="50" charset="0"/>
                </a:rPr>
                <a:t>n went to s</a:t>
              </a:r>
              <a:r>
                <a:rPr lang="en-GB" sz="2000" u="sng" dirty="0">
                  <a:solidFill>
                    <a:schemeClr val="tx1"/>
                  </a:solidFill>
                  <a:latin typeface="Twinkl" pitchFamily="50" charset="0"/>
                </a:rPr>
                <a:t>ee</a:t>
              </a:r>
              <a:r>
                <a:rPr lang="en-GB" sz="2000" dirty="0">
                  <a:solidFill>
                    <a:schemeClr val="tx1"/>
                  </a:solidFill>
                  <a:latin typeface="Twinkl" pitchFamily="50" charset="0"/>
                </a:rPr>
                <a:t> to the din. Kit and Sam were glad all the mess did not ann</a:t>
              </a:r>
              <a:r>
                <a:rPr lang="en-GB" sz="2000" u="sng" dirty="0">
                  <a:solidFill>
                    <a:schemeClr val="tx1"/>
                  </a:solidFill>
                  <a:latin typeface="Twinkl" pitchFamily="50" charset="0"/>
                </a:rPr>
                <a:t>oy</a:t>
              </a:r>
              <a:r>
                <a:rPr lang="en-GB" sz="2000" dirty="0">
                  <a:solidFill>
                    <a:schemeClr val="tx1"/>
                  </a:solidFill>
                  <a:latin typeface="Twinkl" pitchFamily="50" charset="0"/>
                </a:rPr>
                <a:t> her. </a:t>
              </a:r>
            </a:p>
          </p:txBody>
        </p:sp>
        <p:cxnSp>
          <p:nvCxnSpPr>
            <p:cNvPr id="3" name="Straight Connector 2"/>
            <p:cNvCxnSpPr/>
            <p:nvPr/>
          </p:nvCxnSpPr>
          <p:spPr>
            <a:xfrm>
              <a:off x="1750243" y="5486400"/>
              <a:ext cx="0" cy="273377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282713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075D7E3-DC09-493C-AA2D-953733491C1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34" t="39212" r="20434" b="1657"/>
          <a:stretch/>
        </p:blipFill>
        <p:spPr>
          <a:xfrm>
            <a:off x="409904" y="430924"/>
            <a:ext cx="8292662" cy="5959366"/>
          </a:xfrm>
          <a:prstGeom prst="roundRect">
            <a:avLst>
              <a:gd name="adj" fmla="val 2853"/>
            </a:avLst>
          </a:prstGeom>
          <a:ln w="28575">
            <a:solidFill>
              <a:schemeClr val="bg1"/>
            </a:solidFill>
          </a:ln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B7C04A5-5EB0-4E9D-86CE-E07BA09D4DAF}"/>
              </a:ext>
            </a:extLst>
          </p:cNvPr>
          <p:cNvGrpSpPr/>
          <p:nvPr/>
        </p:nvGrpSpPr>
        <p:grpSpPr>
          <a:xfrm>
            <a:off x="8020049" y="227397"/>
            <a:ext cx="1123944" cy="504056"/>
            <a:chOff x="8020930" y="1700808"/>
            <a:chExt cx="1159579" cy="504056"/>
          </a:xfrm>
          <a:solidFill>
            <a:srgbClr val="FAB001"/>
          </a:solidFill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1347434F-A05D-40C6-BD0A-B75E1C05ADBB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969AF79-BB38-4066-BFBB-F953A9B0584A}"/>
                </a:ext>
              </a:extLst>
            </p:cNvPr>
            <p:cNvSpPr/>
            <p:nvPr/>
          </p:nvSpPr>
          <p:spPr>
            <a:xfrm>
              <a:off x="8280917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Apply</a:t>
              </a:r>
            </a:p>
          </p:txBody>
        </p:sp>
      </p:grpSp>
      <p:sp>
        <p:nvSpPr>
          <p:cNvPr id="8" name="Rounded Rectangle 7"/>
          <p:cNvSpPr/>
          <p:nvPr/>
        </p:nvSpPr>
        <p:spPr>
          <a:xfrm>
            <a:off x="611560" y="5357441"/>
            <a:ext cx="7920880" cy="720080"/>
          </a:xfrm>
          <a:prstGeom prst="roundRect">
            <a:avLst>
              <a:gd name="adj" fmla="val 5441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They got the dustpan and bru</a:t>
            </a:r>
            <a:r>
              <a:rPr lang="en-GB" sz="2000" u="sng" dirty="0">
                <a:solidFill>
                  <a:schemeClr val="tx1"/>
                </a:solidFill>
                <a:latin typeface="Twinkl" pitchFamily="50" charset="0"/>
              </a:rPr>
              <a:t>sh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 out. </a:t>
            </a:r>
            <a:r>
              <a:rPr lang="en-GB" sz="2000" u="sng" dirty="0">
                <a:solidFill>
                  <a:schemeClr val="tx1"/>
                </a:solidFill>
                <a:latin typeface="Twinkl" pitchFamily="50" charset="0"/>
              </a:rPr>
              <a:t>Th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en, they all had a drink. </a:t>
            </a:r>
          </a:p>
        </p:txBody>
      </p:sp>
      <p:pic>
        <p:nvPicPr>
          <p:cNvPr id="11" name="Picture 16">
            <a:extLst>
              <a:ext uri="{FF2B5EF4-FFF2-40B4-BE49-F238E27FC236}">
                <a16:creationId xmlns:a16="http://schemas.microsoft.com/office/drawing/2014/main" id="{D6F69896-5BBA-4641-8171-193D7DA57B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858838"/>
            <a:ext cx="1657350" cy="405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7">
            <a:extLst>
              <a:ext uri="{FF2B5EF4-FFF2-40B4-BE49-F238E27FC236}">
                <a16:creationId xmlns:a16="http://schemas.microsoft.com/office/drawing/2014/main" id="{64F3CDAF-D5F0-4483-ACCD-AE09B28FC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341438"/>
            <a:ext cx="1468437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9">
            <a:extLst>
              <a:ext uri="{FF2B5EF4-FFF2-40B4-BE49-F238E27FC236}">
                <a16:creationId xmlns:a16="http://schemas.microsoft.com/office/drawing/2014/main" id="{955C6396-0B34-4403-B44E-43ACB192A9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25" y="1341438"/>
            <a:ext cx="1622425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ound Buttons On/Off"/>
          <p:cNvSpPr/>
          <p:nvPr/>
        </p:nvSpPr>
        <p:spPr>
          <a:xfrm>
            <a:off x="603457" y="547150"/>
            <a:ext cx="2683527" cy="437392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Show Suggestion</a:t>
            </a:r>
          </a:p>
        </p:txBody>
      </p:sp>
    </p:spTree>
    <p:extLst>
      <p:ext uri="{BB962C8B-B14F-4D97-AF65-F5344CB8AC3E}">
        <p14:creationId xmlns:p14="http://schemas.microsoft.com/office/powerpoint/2010/main" val="14964035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D8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B3FC00BB-CCB9-4FB7-8AC9-73637F61C93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" r="880"/>
          <a:stretch/>
        </p:blipFill>
        <p:spPr>
          <a:xfrm>
            <a:off x="457199" y="457199"/>
            <a:ext cx="8238067" cy="5960533"/>
          </a:xfrm>
          <a:prstGeom prst="roundRect">
            <a:avLst>
              <a:gd name="adj" fmla="val 3014"/>
            </a:avLst>
          </a:prstGeom>
          <a:ln w="28575">
            <a:solidFill>
              <a:schemeClr val="bg1"/>
            </a:solidFill>
          </a:ln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7B7C04A5-5EB0-4E9D-86CE-E07BA09D4DAF}"/>
              </a:ext>
            </a:extLst>
          </p:cNvPr>
          <p:cNvGrpSpPr/>
          <p:nvPr/>
        </p:nvGrpSpPr>
        <p:grpSpPr>
          <a:xfrm>
            <a:off x="8020049" y="227397"/>
            <a:ext cx="1123944" cy="504056"/>
            <a:chOff x="8020930" y="1700808"/>
            <a:chExt cx="1159579" cy="504056"/>
          </a:xfrm>
          <a:solidFill>
            <a:srgbClr val="FAB001"/>
          </a:solidFill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347434F-A05D-40C6-BD0A-B75E1C05ADBB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969AF79-BB38-4066-BFBB-F953A9B0584A}"/>
                </a:ext>
              </a:extLst>
            </p:cNvPr>
            <p:cNvSpPr/>
            <p:nvPr/>
          </p:nvSpPr>
          <p:spPr>
            <a:xfrm>
              <a:off x="8280917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Apply</a:t>
              </a:r>
            </a:p>
          </p:txBody>
        </p:sp>
      </p:grpSp>
      <p:cxnSp>
        <p:nvCxnSpPr>
          <p:cNvPr id="3" name="Straight Connector 2"/>
          <p:cNvCxnSpPr/>
          <p:nvPr/>
        </p:nvCxnSpPr>
        <p:spPr>
          <a:xfrm>
            <a:off x="3836709" y="5263299"/>
            <a:ext cx="0" cy="273377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081" y="3127304"/>
            <a:ext cx="1247589" cy="241749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019" y="3119177"/>
            <a:ext cx="1188478" cy="241749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106C8EB-9F80-4C8B-8855-A68A78CF0214}"/>
              </a:ext>
            </a:extLst>
          </p:cNvPr>
          <p:cNvSpPr/>
          <p:nvPr/>
        </p:nvSpPr>
        <p:spPr>
          <a:xfrm>
            <a:off x="683569" y="5263299"/>
            <a:ext cx="7776863" cy="913664"/>
          </a:xfrm>
          <a:prstGeom prst="roundRect">
            <a:avLst>
              <a:gd name="adj" fmla="val 1003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“I hope we can visit the </a:t>
            </a:r>
            <a:r>
              <a:rPr lang="en-GB" sz="2000" u="sng" dirty="0">
                <a:solidFill>
                  <a:schemeClr val="tx1"/>
                </a:solidFill>
                <a:latin typeface="Twinkl" pitchFamily="50" charset="0"/>
              </a:rPr>
              <a:t>Quee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n again, ” sighed Kit. </a:t>
            </a:r>
          </a:p>
          <a:p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“I have a f</a:t>
            </a:r>
            <a:r>
              <a:rPr lang="en-GB" sz="2000" u="sng" dirty="0">
                <a:solidFill>
                  <a:schemeClr val="tx1"/>
                </a:solidFill>
                <a:latin typeface="Twinkl" pitchFamily="50" charset="0"/>
              </a:rPr>
              <a:t>ee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li</a:t>
            </a:r>
            <a:r>
              <a:rPr lang="en-GB" sz="2000" u="sng" dirty="0">
                <a:solidFill>
                  <a:schemeClr val="tx1"/>
                </a:solidFill>
                <a:latin typeface="Twinkl" pitchFamily="50" charset="0"/>
              </a:rPr>
              <a:t>ng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 </a:t>
            </a:r>
            <a:r>
              <a:rPr lang="en-GB" sz="2000" u="sng" dirty="0">
                <a:solidFill>
                  <a:schemeClr val="tx1"/>
                </a:solidFill>
                <a:latin typeface="Twinkl" pitchFamily="50" charset="0"/>
              </a:rPr>
              <a:t>th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at we wi</a:t>
            </a:r>
            <a:r>
              <a:rPr lang="en-GB" sz="2000" u="sng" dirty="0">
                <a:solidFill>
                  <a:schemeClr val="tx1"/>
                </a:solidFill>
                <a:latin typeface="Twinkl" pitchFamily="50" charset="0"/>
              </a:rPr>
              <a:t>ll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,” smiled Sam as she closed the b</a:t>
            </a:r>
            <a:r>
              <a:rPr lang="en-GB" sz="2000" u="sng" dirty="0">
                <a:solidFill>
                  <a:schemeClr val="tx1"/>
                </a:solidFill>
                <a:latin typeface="Twinkl" pitchFamily="50" charset="0"/>
              </a:rPr>
              <a:t>oo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k.</a:t>
            </a:r>
          </a:p>
        </p:txBody>
      </p:sp>
    </p:spTree>
    <p:extLst>
      <p:ext uri="{BB962C8B-B14F-4D97-AF65-F5344CB8AC3E}">
        <p14:creationId xmlns:p14="http://schemas.microsoft.com/office/powerpoint/2010/main" val="2983633946"/>
      </p:ext>
    </p:extLst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873AA173-5E40-450D-8D55-358810DBA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784225"/>
            <a:ext cx="8281739" cy="993775"/>
          </a:xfrm>
        </p:spPr>
        <p:txBody>
          <a:bodyPr/>
          <a:lstStyle/>
          <a:p>
            <a:pPr algn="ctr"/>
            <a:r>
              <a:rPr lang="en-GB" altLang="en-US" b="0" dirty="0"/>
              <a:t>Today, we have written sentences to write a book together.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17E1228-02FF-4356-B1C2-0273DEA74B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150" y="1939925"/>
            <a:ext cx="1695450" cy="428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0787C7ED-97FF-48DF-B60C-BD4BE156EB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475" y="2068513"/>
            <a:ext cx="1344613" cy="418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5528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FF23F6E5-E591-418D-9D2B-A1662386A7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7" y="1740367"/>
            <a:ext cx="5970269" cy="4363084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25C03BAE-826A-469D-8B5A-A7AC65E69E47}"/>
              </a:ext>
            </a:extLst>
          </p:cNvPr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rgbClr val="FAB001"/>
          </a:solidFill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74CDC54-D1A7-4832-8CB7-6E6F53D7DCD1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EB0DC12-442B-4FB4-8B90-AE5A479B4049}"/>
                </a:ext>
              </a:extLst>
            </p:cNvPr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F5D218B8-4D09-4C27-9467-B9F62F60ECB2}"/>
              </a:ext>
            </a:extLst>
          </p:cNvPr>
          <p:cNvSpPr/>
          <p:nvPr/>
        </p:nvSpPr>
        <p:spPr>
          <a:xfrm>
            <a:off x="971600" y="2132856"/>
            <a:ext cx="15985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dirty="0">
                <a:latin typeface="Twinkl SemiBold" pitchFamily="2" charset="0"/>
              </a:rPr>
              <a:t>would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DAEEDBE-47FB-4F34-8150-71307EE5C819}"/>
              </a:ext>
            </a:extLst>
          </p:cNvPr>
          <p:cNvSpPr/>
          <p:nvPr/>
        </p:nvSpPr>
        <p:spPr>
          <a:xfrm>
            <a:off x="1057014" y="2972840"/>
            <a:ext cx="13692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dirty="0">
                <a:latin typeface="Twinkl SemiBold" pitchFamily="2" charset="0"/>
              </a:rPr>
              <a:t>want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ED89649-4557-4552-8C03-8CD4A311918F}"/>
              </a:ext>
            </a:extLst>
          </p:cNvPr>
          <p:cNvSpPr/>
          <p:nvPr/>
        </p:nvSpPr>
        <p:spPr>
          <a:xfrm>
            <a:off x="1158238" y="3789040"/>
            <a:ext cx="101502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dirty="0">
                <a:latin typeface="Twinkl SemiBold" pitchFamily="2" charset="0"/>
              </a:rPr>
              <a:t>boy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538F223-6360-49DA-84DE-1AE07F9B4276}"/>
              </a:ext>
            </a:extLst>
          </p:cNvPr>
          <p:cNvSpPr/>
          <p:nvPr/>
        </p:nvSpPr>
        <p:spPr>
          <a:xfrm>
            <a:off x="1187624" y="4737338"/>
            <a:ext cx="93006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dirty="0">
                <a:latin typeface="Twinkl SemiBold" pitchFamily="2" charset="0"/>
              </a:rPr>
              <a:t>toy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7E7C57C-3F3D-421C-AE29-C54CBC466D87}"/>
              </a:ext>
            </a:extLst>
          </p:cNvPr>
          <p:cNvSpPr/>
          <p:nvPr/>
        </p:nvSpPr>
        <p:spPr>
          <a:xfrm>
            <a:off x="2995508" y="2132856"/>
            <a:ext cx="87716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dirty="0">
                <a:latin typeface="Twinkl SemiBold" pitchFamily="2" charset="0"/>
              </a:rPr>
              <a:t>joy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979571A-F260-432E-B778-9CAEEF7C99A8}"/>
              </a:ext>
            </a:extLst>
          </p:cNvPr>
          <p:cNvSpPr/>
          <p:nvPr/>
        </p:nvSpPr>
        <p:spPr>
          <a:xfrm>
            <a:off x="2728607" y="2967835"/>
            <a:ext cx="141096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dirty="0">
                <a:latin typeface="Twinkl SemiBold" pitchFamily="2" charset="0"/>
              </a:rPr>
              <a:t>enjoy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4738679-9487-41E5-9AC1-21E772AF4EB2}"/>
              </a:ext>
            </a:extLst>
          </p:cNvPr>
          <p:cNvSpPr/>
          <p:nvPr/>
        </p:nvSpPr>
        <p:spPr>
          <a:xfrm>
            <a:off x="2625214" y="3792804"/>
            <a:ext cx="16177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dirty="0">
                <a:latin typeface="Twinkl SemiBold" pitchFamily="2" charset="0"/>
              </a:rPr>
              <a:t>annoy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C7AABF1-8539-4A96-B865-7661D79E6D91}"/>
              </a:ext>
            </a:extLst>
          </p:cNvPr>
          <p:cNvSpPr/>
          <p:nvPr/>
        </p:nvSpPr>
        <p:spPr>
          <a:xfrm>
            <a:off x="2512202" y="4724293"/>
            <a:ext cx="184377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dirty="0">
                <a:latin typeface="Twinkl SemiBold" pitchFamily="2" charset="0"/>
              </a:rPr>
              <a:t>employ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3B4271F-BC1F-4E35-9F14-98819E76A36F}"/>
              </a:ext>
            </a:extLst>
          </p:cNvPr>
          <p:cNvSpPr/>
          <p:nvPr/>
        </p:nvSpPr>
        <p:spPr>
          <a:xfrm>
            <a:off x="4287194" y="2132856"/>
            <a:ext cx="18870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dirty="0">
                <a:latin typeface="Twinkl SemiBold" pitchFamily="2" charset="0"/>
              </a:rPr>
              <a:t>destroy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442F26B-58B9-4205-B616-80A48E7B09C5}"/>
              </a:ext>
            </a:extLst>
          </p:cNvPr>
          <p:cNvSpPr/>
          <p:nvPr/>
        </p:nvSpPr>
        <p:spPr>
          <a:xfrm>
            <a:off x="4534056" y="2996952"/>
            <a:ext cx="13933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dirty="0">
                <a:latin typeface="Twinkl SemiBold" pitchFamily="2" charset="0"/>
              </a:rPr>
              <a:t>royal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5BFA04-0B70-4A1A-9A62-0E83381E88D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465" t="-582" r="-40699" b="46596"/>
          <a:stretch/>
        </p:blipFill>
        <p:spPr>
          <a:xfrm>
            <a:off x="6139302" y="1060322"/>
            <a:ext cx="2384748" cy="2384748"/>
          </a:xfrm>
          <a:prstGeom prst="ellipse">
            <a:avLst/>
          </a:prstGeom>
          <a:solidFill>
            <a:schemeClr val="bg1"/>
          </a:solidFill>
          <a:ln w="76200">
            <a:solidFill>
              <a:srgbClr val="FAB001"/>
            </a:solidFill>
          </a:ln>
        </p:spPr>
      </p:pic>
      <p:sp>
        <p:nvSpPr>
          <p:cNvPr id="7" name="Speech Bubble">
            <a:extLst>
              <a:ext uri="{FF2B5EF4-FFF2-40B4-BE49-F238E27FC236}">
                <a16:creationId xmlns:a16="http://schemas.microsoft.com/office/drawing/2014/main" id="{9E0A340C-376D-4266-AAEC-7E3D5775BF47}"/>
              </a:ext>
            </a:extLst>
          </p:cNvPr>
          <p:cNvSpPr/>
          <p:nvPr/>
        </p:nvSpPr>
        <p:spPr>
          <a:xfrm>
            <a:off x="699587" y="836613"/>
            <a:ext cx="6104661" cy="752475"/>
          </a:xfrm>
          <a:prstGeom prst="wedgeRoundRectCallout">
            <a:avLst>
              <a:gd name="adj1" fmla="val 47516"/>
              <a:gd name="adj2" fmla="val 113628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Let’s practise reading all of this week’s focus words.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B1940E7-1D92-4192-AFEE-AA64F67B791D}"/>
              </a:ext>
            </a:extLst>
          </p:cNvPr>
          <p:cNvSpPr/>
          <p:nvPr/>
        </p:nvSpPr>
        <p:spPr>
          <a:xfrm>
            <a:off x="4732829" y="3789040"/>
            <a:ext cx="99578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dirty="0">
                <a:latin typeface="Twinkl SemiBold" pitchFamily="2" charset="0"/>
              </a:rPr>
              <a:t>like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5503B49-8296-487C-A8E1-03A8277F6A07}"/>
              </a:ext>
            </a:extLst>
          </p:cNvPr>
          <p:cNvSpPr/>
          <p:nvPr/>
        </p:nvSpPr>
        <p:spPr>
          <a:xfrm>
            <a:off x="4600581" y="4725144"/>
            <a:ext cx="126028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dirty="0">
                <a:latin typeface="Twinkl SemiBold" pitchFamily="2" charset="0"/>
              </a:rPr>
              <a:t>have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3" grpId="0"/>
      <p:bldP spid="14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FF23F6E5-E591-418D-9D2B-A1662386A7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7" y="1740367"/>
            <a:ext cx="5970269" cy="4363084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25C03BAE-826A-469D-8B5A-A7AC65E69E47}"/>
              </a:ext>
            </a:extLst>
          </p:cNvPr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rgbClr val="FAB001"/>
          </a:solidFill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74CDC54-D1A7-4832-8CB7-6E6F53D7DCD1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EB0DC12-442B-4FB4-8B90-AE5A479B4049}"/>
                </a:ext>
              </a:extLst>
            </p:cNvPr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F5D218B8-4D09-4C27-9467-B9F62F60ECB2}"/>
              </a:ext>
            </a:extLst>
          </p:cNvPr>
          <p:cNvSpPr/>
          <p:nvPr/>
        </p:nvSpPr>
        <p:spPr>
          <a:xfrm>
            <a:off x="2339752" y="2780928"/>
            <a:ext cx="2869696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0" dirty="0">
                <a:latin typeface="Twinkl SemiBold" pitchFamily="2" charset="0"/>
              </a:rPr>
              <a:t>have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5BFA04-0B70-4A1A-9A62-0E83381E88D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465" t="-582" r="-40699" b="46596"/>
          <a:stretch/>
        </p:blipFill>
        <p:spPr>
          <a:xfrm>
            <a:off x="6139302" y="1060322"/>
            <a:ext cx="2384748" cy="2384748"/>
          </a:xfrm>
          <a:prstGeom prst="ellipse">
            <a:avLst/>
          </a:prstGeom>
          <a:solidFill>
            <a:schemeClr val="bg1"/>
          </a:solidFill>
          <a:ln w="76200">
            <a:solidFill>
              <a:srgbClr val="FAB001"/>
            </a:solidFill>
          </a:ln>
        </p:spPr>
      </p:pic>
      <p:sp>
        <p:nvSpPr>
          <p:cNvPr id="11" name="Speech Bubble">
            <a:extLst>
              <a:ext uri="{FF2B5EF4-FFF2-40B4-BE49-F238E27FC236}">
                <a16:creationId xmlns:a16="http://schemas.microsoft.com/office/drawing/2014/main" id="{3AA2A903-3FD9-42D4-9A0F-4943CEB54E38}"/>
              </a:ext>
            </a:extLst>
          </p:cNvPr>
          <p:cNvSpPr/>
          <p:nvPr/>
        </p:nvSpPr>
        <p:spPr>
          <a:xfrm>
            <a:off x="699587" y="836613"/>
            <a:ext cx="5599613" cy="752475"/>
          </a:xfrm>
          <a:prstGeom prst="wedgeRoundRectCallout">
            <a:avLst>
              <a:gd name="adj1" fmla="val 52937"/>
              <a:gd name="adj2" fmla="val 112471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>
                <a:solidFill>
                  <a:schemeClr val="tx1"/>
                </a:solidFill>
              </a:rPr>
              <a:t>Can you write them on a whiteboard or paper?</a:t>
            </a:r>
          </a:p>
        </p:txBody>
      </p:sp>
    </p:spTree>
    <p:extLst>
      <p:ext uri="{BB962C8B-B14F-4D97-AF65-F5344CB8AC3E}">
        <p14:creationId xmlns:p14="http://schemas.microsoft.com/office/powerpoint/2010/main" val="135070448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FF23F6E5-E591-418D-9D2B-A1662386A7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7" y="1740367"/>
            <a:ext cx="5970269" cy="4363084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25C03BAE-826A-469D-8B5A-A7AC65E69E47}"/>
              </a:ext>
            </a:extLst>
          </p:cNvPr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rgbClr val="FAB001"/>
          </a:solidFill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74CDC54-D1A7-4832-8CB7-6E6F53D7DCD1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EB0DC12-442B-4FB4-8B90-AE5A479B4049}"/>
                </a:ext>
              </a:extLst>
            </p:cNvPr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F5D218B8-4D09-4C27-9467-B9F62F60ECB2}"/>
              </a:ext>
            </a:extLst>
          </p:cNvPr>
          <p:cNvSpPr/>
          <p:nvPr/>
        </p:nvSpPr>
        <p:spPr>
          <a:xfrm>
            <a:off x="2627784" y="2780928"/>
            <a:ext cx="2210862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0" dirty="0">
                <a:latin typeface="Twinkl SemiBold" pitchFamily="2" charset="0"/>
              </a:rPr>
              <a:t>like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5BFA04-0B70-4A1A-9A62-0E83381E88D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465" t="-582" r="-40699" b="46596"/>
          <a:stretch/>
        </p:blipFill>
        <p:spPr>
          <a:xfrm>
            <a:off x="6139302" y="1060322"/>
            <a:ext cx="2384748" cy="2384748"/>
          </a:xfrm>
          <a:prstGeom prst="ellipse">
            <a:avLst/>
          </a:prstGeom>
          <a:solidFill>
            <a:schemeClr val="bg1"/>
          </a:solidFill>
          <a:ln w="76200">
            <a:solidFill>
              <a:srgbClr val="FAB001"/>
            </a:solidFill>
          </a:ln>
        </p:spPr>
      </p:pic>
      <p:sp>
        <p:nvSpPr>
          <p:cNvPr id="12" name="Speech Bubble">
            <a:extLst>
              <a:ext uri="{FF2B5EF4-FFF2-40B4-BE49-F238E27FC236}">
                <a16:creationId xmlns:a16="http://schemas.microsoft.com/office/drawing/2014/main" id="{3AA2A903-3FD9-42D4-9A0F-4943CEB54E38}"/>
              </a:ext>
            </a:extLst>
          </p:cNvPr>
          <p:cNvSpPr/>
          <p:nvPr/>
        </p:nvSpPr>
        <p:spPr>
          <a:xfrm>
            <a:off x="699587" y="836613"/>
            <a:ext cx="5599613" cy="752475"/>
          </a:xfrm>
          <a:prstGeom prst="wedgeRoundRectCallout">
            <a:avLst>
              <a:gd name="adj1" fmla="val 52937"/>
              <a:gd name="adj2" fmla="val 112471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>
                <a:solidFill>
                  <a:schemeClr val="tx1"/>
                </a:solidFill>
              </a:rPr>
              <a:t>Can you write them on a whiteboard or paper?</a:t>
            </a:r>
          </a:p>
        </p:txBody>
      </p:sp>
    </p:spTree>
    <p:extLst>
      <p:ext uri="{BB962C8B-B14F-4D97-AF65-F5344CB8AC3E}">
        <p14:creationId xmlns:p14="http://schemas.microsoft.com/office/powerpoint/2010/main" val="33179222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FF23F6E5-E591-418D-9D2B-A1662386A7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7" y="1740367"/>
            <a:ext cx="5970269" cy="4363084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25C03BAE-826A-469D-8B5A-A7AC65E69E47}"/>
              </a:ext>
            </a:extLst>
          </p:cNvPr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rgbClr val="FAB001"/>
          </a:solidFill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74CDC54-D1A7-4832-8CB7-6E6F53D7DCD1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EB0DC12-442B-4FB4-8B90-AE5A479B4049}"/>
                </a:ext>
              </a:extLst>
            </p:cNvPr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F5D218B8-4D09-4C27-9467-B9F62F60ECB2}"/>
              </a:ext>
            </a:extLst>
          </p:cNvPr>
          <p:cNvSpPr/>
          <p:nvPr/>
        </p:nvSpPr>
        <p:spPr>
          <a:xfrm>
            <a:off x="2699792" y="2780928"/>
            <a:ext cx="2260555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0" dirty="0">
                <a:latin typeface="Twinkl SemiBold" pitchFamily="2" charset="0"/>
              </a:rPr>
              <a:t>boy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5BFA04-0B70-4A1A-9A62-0E83381E88D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465" t="-582" r="-40699" b="46596"/>
          <a:stretch/>
        </p:blipFill>
        <p:spPr>
          <a:xfrm>
            <a:off x="6139302" y="1060322"/>
            <a:ext cx="2384748" cy="2384748"/>
          </a:xfrm>
          <a:prstGeom prst="ellipse">
            <a:avLst/>
          </a:prstGeom>
          <a:solidFill>
            <a:schemeClr val="bg1"/>
          </a:solidFill>
          <a:ln w="76200">
            <a:solidFill>
              <a:srgbClr val="FAB001"/>
            </a:solidFill>
          </a:ln>
        </p:spPr>
      </p:pic>
      <p:sp>
        <p:nvSpPr>
          <p:cNvPr id="12" name="Speech Bubble">
            <a:extLst>
              <a:ext uri="{FF2B5EF4-FFF2-40B4-BE49-F238E27FC236}">
                <a16:creationId xmlns:a16="http://schemas.microsoft.com/office/drawing/2014/main" id="{3AA2A903-3FD9-42D4-9A0F-4943CEB54E38}"/>
              </a:ext>
            </a:extLst>
          </p:cNvPr>
          <p:cNvSpPr/>
          <p:nvPr/>
        </p:nvSpPr>
        <p:spPr>
          <a:xfrm>
            <a:off x="699587" y="836613"/>
            <a:ext cx="5599613" cy="752475"/>
          </a:xfrm>
          <a:prstGeom prst="wedgeRoundRectCallout">
            <a:avLst>
              <a:gd name="adj1" fmla="val 52937"/>
              <a:gd name="adj2" fmla="val 112471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>
                <a:solidFill>
                  <a:schemeClr val="tx1"/>
                </a:solidFill>
              </a:rPr>
              <a:t>Can you write them on a whiteboard or paper?</a:t>
            </a:r>
          </a:p>
        </p:txBody>
      </p:sp>
    </p:spTree>
    <p:extLst>
      <p:ext uri="{BB962C8B-B14F-4D97-AF65-F5344CB8AC3E}">
        <p14:creationId xmlns:p14="http://schemas.microsoft.com/office/powerpoint/2010/main" val="229928001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FF23F6E5-E591-418D-9D2B-A1662386A7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7" y="1740367"/>
            <a:ext cx="5970269" cy="4363084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25C03BAE-826A-469D-8B5A-A7AC65E69E47}"/>
              </a:ext>
            </a:extLst>
          </p:cNvPr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rgbClr val="FAB001"/>
          </a:solidFill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74CDC54-D1A7-4832-8CB7-6E6F53D7DCD1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EB0DC12-442B-4FB4-8B90-AE5A479B4049}"/>
                </a:ext>
              </a:extLst>
            </p:cNvPr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F5D218B8-4D09-4C27-9467-B9F62F60ECB2}"/>
              </a:ext>
            </a:extLst>
          </p:cNvPr>
          <p:cNvSpPr/>
          <p:nvPr/>
        </p:nvSpPr>
        <p:spPr>
          <a:xfrm>
            <a:off x="2915816" y="2780928"/>
            <a:ext cx="2045753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0" dirty="0">
                <a:latin typeface="Twinkl SemiBold" pitchFamily="2" charset="0"/>
              </a:rPr>
              <a:t>toy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5BFA04-0B70-4A1A-9A62-0E83381E88D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465" t="-582" r="-40699" b="46596"/>
          <a:stretch/>
        </p:blipFill>
        <p:spPr>
          <a:xfrm>
            <a:off x="6139302" y="1060322"/>
            <a:ext cx="2384748" cy="2384748"/>
          </a:xfrm>
          <a:prstGeom prst="ellipse">
            <a:avLst/>
          </a:prstGeom>
          <a:solidFill>
            <a:schemeClr val="bg1"/>
          </a:solidFill>
          <a:ln w="76200">
            <a:solidFill>
              <a:srgbClr val="FAB001"/>
            </a:solidFill>
          </a:ln>
        </p:spPr>
      </p:pic>
      <p:sp>
        <p:nvSpPr>
          <p:cNvPr id="12" name="Speech Bubble">
            <a:extLst>
              <a:ext uri="{FF2B5EF4-FFF2-40B4-BE49-F238E27FC236}">
                <a16:creationId xmlns:a16="http://schemas.microsoft.com/office/drawing/2014/main" id="{3AA2A903-3FD9-42D4-9A0F-4943CEB54E38}"/>
              </a:ext>
            </a:extLst>
          </p:cNvPr>
          <p:cNvSpPr/>
          <p:nvPr/>
        </p:nvSpPr>
        <p:spPr>
          <a:xfrm>
            <a:off x="699587" y="836613"/>
            <a:ext cx="5599613" cy="752475"/>
          </a:xfrm>
          <a:prstGeom prst="wedgeRoundRectCallout">
            <a:avLst>
              <a:gd name="adj1" fmla="val 52937"/>
              <a:gd name="adj2" fmla="val 112471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>
                <a:solidFill>
                  <a:schemeClr val="tx1"/>
                </a:solidFill>
              </a:rPr>
              <a:t>Can you write them on a whiteboard or paper?</a:t>
            </a:r>
          </a:p>
        </p:txBody>
      </p:sp>
    </p:spTree>
    <p:extLst>
      <p:ext uri="{BB962C8B-B14F-4D97-AF65-F5344CB8AC3E}">
        <p14:creationId xmlns:p14="http://schemas.microsoft.com/office/powerpoint/2010/main" val="55306068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FF23F6E5-E591-418D-9D2B-A1662386A7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7" y="1740367"/>
            <a:ext cx="5970269" cy="4363084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25C03BAE-826A-469D-8B5A-A7AC65E69E47}"/>
              </a:ext>
            </a:extLst>
          </p:cNvPr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rgbClr val="FAB001"/>
          </a:solidFill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74CDC54-D1A7-4832-8CB7-6E6F53D7DCD1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EB0DC12-442B-4FB4-8B90-AE5A479B4049}"/>
                </a:ext>
              </a:extLst>
            </p:cNvPr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F5D218B8-4D09-4C27-9467-B9F62F60ECB2}"/>
              </a:ext>
            </a:extLst>
          </p:cNvPr>
          <p:cNvSpPr/>
          <p:nvPr/>
        </p:nvSpPr>
        <p:spPr>
          <a:xfrm>
            <a:off x="2843808" y="2780928"/>
            <a:ext cx="1915910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0000" dirty="0">
                <a:latin typeface="Twinkl SemiBold" pitchFamily="2" charset="0"/>
              </a:rPr>
              <a:t>joy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5BFA04-0B70-4A1A-9A62-0E83381E88D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465" t="-582" r="-40699" b="46596"/>
          <a:stretch/>
        </p:blipFill>
        <p:spPr>
          <a:xfrm>
            <a:off x="6139302" y="1060322"/>
            <a:ext cx="2384748" cy="2384748"/>
          </a:xfrm>
          <a:prstGeom prst="ellipse">
            <a:avLst/>
          </a:prstGeom>
          <a:solidFill>
            <a:schemeClr val="bg1"/>
          </a:solidFill>
          <a:ln w="76200">
            <a:solidFill>
              <a:srgbClr val="FAB001"/>
            </a:solidFill>
          </a:ln>
        </p:spPr>
      </p:pic>
      <p:sp>
        <p:nvSpPr>
          <p:cNvPr id="12" name="Speech Bubble">
            <a:extLst>
              <a:ext uri="{FF2B5EF4-FFF2-40B4-BE49-F238E27FC236}">
                <a16:creationId xmlns:a16="http://schemas.microsoft.com/office/drawing/2014/main" id="{3AA2A903-3FD9-42D4-9A0F-4943CEB54E38}"/>
              </a:ext>
            </a:extLst>
          </p:cNvPr>
          <p:cNvSpPr/>
          <p:nvPr/>
        </p:nvSpPr>
        <p:spPr>
          <a:xfrm>
            <a:off x="699587" y="836613"/>
            <a:ext cx="5599613" cy="752475"/>
          </a:xfrm>
          <a:prstGeom prst="wedgeRoundRectCallout">
            <a:avLst>
              <a:gd name="adj1" fmla="val 52937"/>
              <a:gd name="adj2" fmla="val 112471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>
                <a:solidFill>
                  <a:schemeClr val="tx1"/>
                </a:solidFill>
              </a:rPr>
              <a:t>Can you write them on a whiteboard or paper?</a:t>
            </a:r>
          </a:p>
        </p:txBody>
      </p:sp>
    </p:spTree>
    <p:extLst>
      <p:ext uri="{BB962C8B-B14F-4D97-AF65-F5344CB8AC3E}">
        <p14:creationId xmlns:p14="http://schemas.microsoft.com/office/powerpoint/2010/main" val="5303398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653C8F"/>
      </a:accent1>
      <a:accent2>
        <a:srgbClr val="F0821A"/>
      </a:accent2>
      <a:accent3>
        <a:srgbClr val="CB4793"/>
      </a:accent3>
      <a:accent4>
        <a:srgbClr val="009640"/>
      </a:accent4>
      <a:accent5>
        <a:srgbClr val="F9B000"/>
      </a:accent5>
      <a:accent6>
        <a:srgbClr val="00938F"/>
      </a:accent6>
      <a:hlink>
        <a:srgbClr val="00B0F0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25AB2986-5574-45A2-BF7E-681B7DC8C31E}" vid="{9AE52945-30AF-4BF8-9DC2-03422E2D27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Twinkl Phonics PowerPoint Template</Template>
  <TotalTime>1690</TotalTime>
  <Words>596</Words>
  <Application>Microsoft Office PowerPoint</Application>
  <PresentationFormat>On-screen Show (4:3)</PresentationFormat>
  <Paragraphs>112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Twinkl</vt:lpstr>
      <vt:lpstr>Arial</vt:lpstr>
      <vt:lpstr>Tuffy-TTF</vt:lpstr>
      <vt:lpstr>Twinkl SemiBold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Queen’s Photo Album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Today, we have written sentences to write a book together.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Twinkl Phonics</dc:title>
  <dc:creator>Cris Lima</dc:creator>
  <cp:lastModifiedBy>Rhyiana Patel</cp:lastModifiedBy>
  <cp:revision>139</cp:revision>
  <dcterms:created xsi:type="dcterms:W3CDTF">2018-06-07T15:07:33Z</dcterms:created>
  <dcterms:modified xsi:type="dcterms:W3CDTF">2020-06-15T14:57:24Z</dcterms:modified>
</cp:coreProperties>
</file>