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58" r:id="rId2"/>
    <p:sldId id="276" r:id="rId3"/>
    <p:sldId id="282" r:id="rId4"/>
    <p:sldId id="277" r:id="rId5"/>
    <p:sldId id="283" r:id="rId6"/>
    <p:sldId id="288" r:id="rId7"/>
    <p:sldId id="285" r:id="rId8"/>
    <p:sldId id="289" r:id="rId9"/>
    <p:sldId id="287" r:id="rId10"/>
    <p:sldId id="280" r:id="rId11"/>
    <p:sldId id="267" r:id="rId12"/>
  </p:sldIdLst>
  <p:sldSz cx="9144000" cy="6858000" type="screen4x3"/>
  <p:notesSz cx="6858000" cy="9144000"/>
  <p:embeddedFontLst>
    <p:embeddedFont>
      <p:font typeface="Calibri" panose="020F0502020204030204" pitchFamily="34" charset="0"/>
      <p:regular r:id="rId15"/>
      <p:bold r:id="rId16"/>
      <p:italic r:id="rId17"/>
      <p:boldItalic r:id="rId18"/>
    </p:embeddedFont>
    <p:embeddedFont>
      <p:font typeface="Twinkl ExtraBold" charset="0"/>
      <p:bold r:id="rId19"/>
    </p:embeddedFont>
    <p:embeddedFont>
      <p:font typeface="Sassoon Infant Rg" panose="02000503030000020003" charset="0"/>
      <p:regular r:id="rId20"/>
      <p:bold r:id="rId21"/>
    </p:embeddedFont>
    <p:embeddedFont>
      <p:font typeface="Tuffy-TTF" panose="020B0603060100000000" charset="0"/>
      <p:regular r:id="rId22"/>
      <p:bold r:id="rId23"/>
      <p:italic r:id="rId24"/>
      <p:boldItalic r:id="rId25"/>
    </p:embeddedFont>
    <p:embeddedFont>
      <p:font typeface="Twinkl SemiBold" charset="0"/>
      <p:bold r:id="rId26"/>
    </p:embeddedFont>
    <p:embeddedFont>
      <p:font typeface="Twinkl" panose="020B0604020202020204" charset="0"/>
      <p:regular r:id="rId27"/>
      <p:bold r:id="rId28"/>
    </p:embeddedFont>
  </p:embeddedFontLst>
  <p:defaultTextStyle>
    <a:defPPr>
      <a:defRPr lang="en-GB"/>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89CE"/>
    <a:srgbClr val="7BB043"/>
    <a:srgbClr val="D2E6BC"/>
    <a:srgbClr val="AFD289"/>
    <a:srgbClr val="B8E8E5"/>
    <a:srgbClr val="0FB2A8"/>
    <a:srgbClr val="B9F9F4"/>
    <a:srgbClr val="DCFCFA"/>
    <a:srgbClr val="97DEDA"/>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15" autoAdjust="0"/>
    <p:restoredTop sz="94660"/>
  </p:normalViewPr>
  <p:slideViewPr>
    <p:cSldViewPr snapToGrid="0">
      <p:cViewPr>
        <p:scale>
          <a:sx n="81" d="100"/>
          <a:sy n="81" d="100"/>
        </p:scale>
        <p:origin x="-1248" y="-36"/>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E4CE391-9353-4FF2-B417-0B8D35C82A47}" type="datetimeFigureOut">
              <a:rPr lang="en-GB"/>
              <a:pPr>
                <a:defRPr/>
              </a:pPr>
              <a:t>22/08/2023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04FA433-61A1-45F2-AE89-DB48E00707FD}" type="slidenum">
              <a:rPr lang="en-GB"/>
              <a:pPr>
                <a:defRPr/>
              </a:pPr>
              <a:t>‹#›</a:t>
            </a:fld>
            <a:endParaRPr lang="en-GB"/>
          </a:p>
        </p:txBody>
      </p:sp>
    </p:spTree>
    <p:extLst>
      <p:ext uri="{BB962C8B-B14F-4D97-AF65-F5344CB8AC3E}">
        <p14:creationId xmlns:p14="http://schemas.microsoft.com/office/powerpoint/2010/main" val="3909076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79FDE1C-374C-4EC1-9DB8-06A41EEC98C0}" type="datetimeFigureOut">
              <a:rPr lang="en-GB"/>
              <a:pPr>
                <a:defRPr/>
              </a:pPr>
              <a:t>22/08/2023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072988E5-7E13-4B3D-B964-EA770A876786}" type="slidenum">
              <a:rPr lang="en-GB"/>
              <a:pPr>
                <a:defRPr/>
              </a:pPr>
              <a:t>‹#›</a:t>
            </a:fld>
            <a:endParaRPr lang="en-GB"/>
          </a:p>
        </p:txBody>
      </p:sp>
    </p:spTree>
    <p:extLst>
      <p:ext uri="{BB962C8B-B14F-4D97-AF65-F5344CB8AC3E}">
        <p14:creationId xmlns:p14="http://schemas.microsoft.com/office/powerpoint/2010/main" val="3681676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Teacher Note - Please do not let the next video automatically play at the end of the clip. Please check the content in this link, including any comments, is suitable for your educational environment before showing. Twinkl accepts no responsibility for the content of third party websites. </a:t>
            </a:r>
          </a:p>
        </p:txBody>
      </p:sp>
      <p:sp>
        <p:nvSpPr>
          <p:cNvPr id="4" name="Slide Number Placeholder 3"/>
          <p:cNvSpPr>
            <a:spLocks noGrp="1"/>
          </p:cNvSpPr>
          <p:nvPr>
            <p:ph type="sldNum" sz="quarter" idx="5"/>
          </p:nvPr>
        </p:nvSpPr>
        <p:spPr/>
        <p:txBody>
          <a:bodyPr/>
          <a:lstStyle/>
          <a:p>
            <a:pPr>
              <a:defRPr/>
            </a:pPr>
            <a:fld id="{5EDC8291-D71C-41F0-9758-2C69279A80CA}" type="slidenum">
              <a:rPr lang="en-GB" smtClean="0"/>
              <a:pPr>
                <a:defRPr/>
              </a:pPr>
              <a:t>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59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786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451643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39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consectetur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76822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045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ounded Rectangle 1"/>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2860271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Rounded Rectangle 1"/>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4294095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Lst>
  <p:txStyles>
    <p:titleStyle>
      <a:lvl1pPr algn="l" rtl="0" eaLnBrk="1" fontAlgn="base" hangingPunct="1">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1" fontAlgn="base" hangingPunct="1">
        <a:lnSpc>
          <a:spcPct val="90000"/>
        </a:lnSpc>
        <a:spcBef>
          <a:spcPct val="0"/>
        </a:spcBef>
        <a:spcAft>
          <a:spcPct val="0"/>
        </a:spcAft>
        <a:defRPr sz="4000" b="1">
          <a:solidFill>
            <a:srgbClr val="1C1C1C"/>
          </a:solidFill>
          <a:latin typeface="Twinkl" pitchFamily="2" charset="0"/>
        </a:defRPr>
      </a:lvl2pPr>
      <a:lvl3pPr algn="l" rtl="0" eaLnBrk="1" fontAlgn="base" hangingPunct="1">
        <a:lnSpc>
          <a:spcPct val="90000"/>
        </a:lnSpc>
        <a:spcBef>
          <a:spcPct val="0"/>
        </a:spcBef>
        <a:spcAft>
          <a:spcPct val="0"/>
        </a:spcAft>
        <a:defRPr sz="4000" b="1">
          <a:solidFill>
            <a:srgbClr val="1C1C1C"/>
          </a:solidFill>
          <a:latin typeface="Twinkl" pitchFamily="2" charset="0"/>
        </a:defRPr>
      </a:lvl3pPr>
      <a:lvl4pPr algn="l" rtl="0" eaLnBrk="1" fontAlgn="base" hangingPunct="1">
        <a:lnSpc>
          <a:spcPct val="90000"/>
        </a:lnSpc>
        <a:spcBef>
          <a:spcPct val="0"/>
        </a:spcBef>
        <a:spcAft>
          <a:spcPct val="0"/>
        </a:spcAft>
        <a:defRPr sz="4000" b="1">
          <a:solidFill>
            <a:srgbClr val="1C1C1C"/>
          </a:solidFill>
          <a:latin typeface="Twinkl" pitchFamily="2" charset="0"/>
        </a:defRPr>
      </a:lvl4pPr>
      <a:lvl5pPr algn="l" rtl="0" eaLnBrk="1" fontAlgn="base" hangingPunct="1">
        <a:lnSpc>
          <a:spcPct val="90000"/>
        </a:lnSpc>
        <a:spcBef>
          <a:spcPct val="0"/>
        </a:spcBef>
        <a:spcAft>
          <a:spcPct val="0"/>
        </a:spcAft>
        <a:defRPr sz="4000" b="1">
          <a:solidFill>
            <a:srgbClr val="1C1C1C"/>
          </a:solidFill>
          <a:latin typeface="Twinkl" pitchFamily="2" charset="0"/>
        </a:defRPr>
      </a:lvl5pPr>
      <a:lvl6pPr marL="457200" algn="l" rtl="0" eaLnBrk="1" fontAlgn="base" hangingPunct="1">
        <a:lnSpc>
          <a:spcPct val="90000"/>
        </a:lnSpc>
        <a:spcBef>
          <a:spcPct val="0"/>
        </a:spcBef>
        <a:spcAft>
          <a:spcPct val="0"/>
        </a:spcAft>
        <a:defRPr sz="4000" b="1">
          <a:solidFill>
            <a:srgbClr val="1C1C1C"/>
          </a:solidFill>
          <a:latin typeface="Twinkl" pitchFamily="2" charset="0"/>
        </a:defRPr>
      </a:lvl6pPr>
      <a:lvl7pPr marL="914400" algn="l" rtl="0" eaLnBrk="1" fontAlgn="base" hangingPunct="1">
        <a:lnSpc>
          <a:spcPct val="90000"/>
        </a:lnSpc>
        <a:spcBef>
          <a:spcPct val="0"/>
        </a:spcBef>
        <a:spcAft>
          <a:spcPct val="0"/>
        </a:spcAft>
        <a:defRPr sz="4000" b="1">
          <a:solidFill>
            <a:srgbClr val="1C1C1C"/>
          </a:solidFill>
          <a:latin typeface="Twinkl" pitchFamily="2" charset="0"/>
        </a:defRPr>
      </a:lvl7pPr>
      <a:lvl8pPr marL="1371600" algn="l" rtl="0" eaLnBrk="1" fontAlgn="base" hangingPunct="1">
        <a:lnSpc>
          <a:spcPct val="90000"/>
        </a:lnSpc>
        <a:spcBef>
          <a:spcPct val="0"/>
        </a:spcBef>
        <a:spcAft>
          <a:spcPct val="0"/>
        </a:spcAft>
        <a:defRPr sz="4000" b="1">
          <a:solidFill>
            <a:srgbClr val="1C1C1C"/>
          </a:solidFill>
          <a:latin typeface="Twinkl" pitchFamily="2" charset="0"/>
        </a:defRPr>
      </a:lvl8pPr>
      <a:lvl9pPr marL="1828800" algn="l" rtl="0" eaLnBrk="1" fontAlgn="base" hangingPunct="1">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hyperlink" Target="https://www.flickr.com/photos/eu2017ee/36679610714/" TargetMode="External"/><Relationship Id="rId3" Type="http://schemas.openxmlformats.org/officeDocument/2006/relationships/slide" Target="slide10.xml"/><Relationship Id="rId7" Type="http://schemas.openxmlformats.org/officeDocument/2006/relationships/slide" Target="slide4.xml"/><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jpeg"/><Relationship Id="rId11" Type="http://schemas.openxmlformats.org/officeDocument/2006/relationships/image" Target="../media/image7.png"/><Relationship Id="rId5" Type="http://schemas.openxmlformats.org/officeDocument/2006/relationships/slide" Target="slide3.xml"/><Relationship Id="rId15" Type="http://schemas.openxmlformats.org/officeDocument/2006/relationships/hyperlink" Target="https://creativecommons.org/licenses/by/2.0/" TargetMode="External"/><Relationship Id="rId10" Type="http://schemas.openxmlformats.org/officeDocument/2006/relationships/image" Target="../media/image6.png"/><Relationship Id="rId4" Type="http://schemas.openxmlformats.org/officeDocument/2006/relationships/hyperlink" Target="http://www.twinkl.co.uk/newsroom/story/kumbh-mela" TargetMode="External"/><Relationship Id="rId9" Type="http://schemas.openxmlformats.org/officeDocument/2006/relationships/slide" Target="slide8.xml"/><Relationship Id="rId14" Type="http://schemas.openxmlformats.org/officeDocument/2006/relationships/hyperlink" Target="https://www.flickr.com/photos/eu2017e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hyperlink" Target="https://www.twinkl.co.uk/resource/t2-re-545-hinduism-main-values-powerpoint" TargetMode="Externa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1.png"/><Relationship Id="rId7" Type="http://schemas.openxmlformats.org/officeDocument/2006/relationships/slide" Target="slide7.xml"/><Relationship Id="rId12" Type="http://schemas.openxmlformats.org/officeDocument/2006/relationships/hyperlink" Target="https://creativecommons.org/licenses/by/2.0/" TargetMode="Externa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hyperlink" Target="https://www.flickr.com/photos/sebadella/" TargetMode="External"/><Relationship Id="rId5" Type="http://schemas.openxmlformats.org/officeDocument/2006/relationships/slide" Target="slide2.xml"/><Relationship Id="rId10" Type="http://schemas.openxmlformats.org/officeDocument/2006/relationships/hyperlink" Target="https://www.flickr.com/photos/sebadella/8505772382" TargetMode="External"/><Relationship Id="rId4" Type="http://schemas.openxmlformats.org/officeDocument/2006/relationships/image" Target="../media/image12.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 Target="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1.png"/><Relationship Id="rId7" Type="http://schemas.openxmlformats.org/officeDocument/2006/relationships/slide" Target="slide9.xm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5.png"/><Relationship Id="rId5" Type="http://schemas.openxmlformats.org/officeDocument/2006/relationships/slide" Target="slide2.xml"/><Relationship Id="rId10"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 Target="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457200" y="750888"/>
            <a:ext cx="8220075" cy="371475"/>
          </a:xfrm>
        </p:spPr>
        <p:txBody>
          <a:bodyPr rtlCol="0">
            <a:normAutofit fontScale="90000"/>
          </a:bodyPr>
          <a:lstStyle/>
          <a:p>
            <a:pPr eaLnBrk="1" fontAlgn="auto" hangingPunct="1">
              <a:spcAft>
                <a:spcPts val="0"/>
              </a:spcAft>
              <a:defRPr/>
            </a:pPr>
            <a:r>
              <a:rPr lang="en-GB" sz="2400" dirty="0">
                <a:latin typeface="Twinkl" pitchFamily="2" charset="0"/>
              </a:rPr>
              <a:t>Glossary</a:t>
            </a:r>
          </a:p>
        </p:txBody>
      </p:sp>
      <p:graphicFrame>
        <p:nvGraphicFramePr>
          <p:cNvPr id="9" name="Table 8"/>
          <p:cNvGraphicFramePr>
            <a:graphicFrameLocks noGrp="1"/>
          </p:cNvGraphicFramePr>
          <p:nvPr>
            <p:extLst>
              <p:ext uri="{D42A27DB-BD31-4B8C-83A1-F6EECF244321}">
                <p14:modId xmlns:p14="http://schemas.microsoft.com/office/powerpoint/2010/main" val="3882242304"/>
              </p:ext>
            </p:extLst>
          </p:nvPr>
        </p:nvGraphicFramePr>
        <p:xfrm>
          <a:off x="657225" y="1403350"/>
          <a:ext cx="7820025" cy="2528061"/>
        </p:xfrm>
        <a:graphic>
          <a:graphicData uri="http://schemas.openxmlformats.org/drawingml/2006/table">
            <a:tbl>
              <a:tblPr firstRow="1" bandRow="1">
                <a:tableStyleId>{21E4AEA4-8DFA-4A89-87EB-49C32662AFE0}</a:tableStyleId>
              </a:tblPr>
              <a:tblGrid>
                <a:gridCol w="1257300">
                  <a:extLst>
                    <a:ext uri="{9D8B030D-6E8A-4147-A177-3AD203B41FA5}">
                      <a16:colId xmlns:a16="http://schemas.microsoft.com/office/drawing/2014/main" xmlns="" val="20000"/>
                    </a:ext>
                  </a:extLst>
                </a:gridCol>
                <a:gridCol w="6562725">
                  <a:extLst>
                    <a:ext uri="{9D8B030D-6E8A-4147-A177-3AD203B41FA5}">
                      <a16:colId xmlns:a16="http://schemas.microsoft.com/office/drawing/2014/main" xmlns="" val="20001"/>
                    </a:ext>
                  </a:extLst>
                </a:gridCol>
              </a:tblGrid>
              <a:tr h="407359">
                <a:tc>
                  <a:txBody>
                    <a:bodyPr/>
                    <a:lstStyle/>
                    <a:p>
                      <a:pPr algn="ctr"/>
                      <a:r>
                        <a:rPr lang="en-GB" sz="1800" dirty="0"/>
                        <a:t>Word</a:t>
                      </a:r>
                    </a:p>
                  </a:txBody>
                  <a:tcPr marL="91423" marR="91423" marT="45718" marB="45718"/>
                </a:tc>
                <a:tc>
                  <a:txBody>
                    <a:bodyPr/>
                    <a:lstStyle/>
                    <a:p>
                      <a:pPr algn="ctr"/>
                      <a:r>
                        <a:rPr lang="en-GB" sz="1800" dirty="0"/>
                        <a:t>Definition</a:t>
                      </a:r>
                    </a:p>
                  </a:txBody>
                  <a:tcPr marL="91423" marR="91423" marT="45718" marB="45718"/>
                </a:tc>
                <a:extLst>
                  <a:ext uri="{0D108BD9-81ED-4DB2-BD59-A6C34878D82A}">
                    <a16:rowId xmlns:a16="http://schemas.microsoft.com/office/drawing/2014/main" xmlns="" val="10000"/>
                  </a:ext>
                </a:extLst>
              </a:tr>
              <a:tr h="427531">
                <a:tc>
                  <a:txBody>
                    <a:bodyPr/>
                    <a:lstStyle/>
                    <a:p>
                      <a:pPr algn="r"/>
                      <a:r>
                        <a:rPr lang="en-GB" sz="1800" kern="1200" dirty="0">
                          <a:solidFill>
                            <a:schemeClr val="dk1"/>
                          </a:solidFill>
                          <a:latin typeface="+mn-lt"/>
                          <a:ea typeface="+mn-ea"/>
                          <a:cs typeface="+mn-cs"/>
                        </a:rPr>
                        <a:t>Hinduism</a:t>
                      </a:r>
                    </a:p>
                  </a:txBody>
                  <a:tcPr marL="91423" marR="91423" marT="45718" marB="45718"/>
                </a:tc>
                <a:tc>
                  <a:txBody>
                    <a:bodyPr/>
                    <a:lstStyle/>
                    <a:p>
                      <a:pPr rtl="0"/>
                      <a:r>
                        <a:rPr lang="en-GB" sz="1800" kern="1200" dirty="0">
                          <a:solidFill>
                            <a:schemeClr val="dk1"/>
                          </a:solidFill>
                          <a:latin typeface="+mn-lt"/>
                          <a:ea typeface="+mn-ea"/>
                          <a:cs typeface="+mn-cs"/>
                        </a:rPr>
                        <a:t>A major religion in Asia, with over a billion followers. </a:t>
                      </a:r>
                    </a:p>
                  </a:txBody>
                  <a:tcPr marL="91423" marR="91423" marT="45718" marB="45718"/>
                </a:tc>
                <a:extLst>
                  <a:ext uri="{0D108BD9-81ED-4DB2-BD59-A6C34878D82A}">
                    <a16:rowId xmlns:a16="http://schemas.microsoft.com/office/drawing/2014/main" xmlns="" val="10001"/>
                  </a:ext>
                </a:extLst>
              </a:tr>
              <a:tr h="413019">
                <a:tc>
                  <a:txBody>
                    <a:bodyPr/>
                    <a:lstStyle/>
                    <a:p>
                      <a:pPr algn="r"/>
                      <a:r>
                        <a:rPr lang="en-GB" sz="1800" kern="1200" dirty="0">
                          <a:solidFill>
                            <a:schemeClr val="dk1"/>
                          </a:solidFill>
                          <a:latin typeface="+mn-lt"/>
                          <a:ea typeface="+mn-ea"/>
                          <a:cs typeface="+mn-cs"/>
                        </a:rPr>
                        <a:t>sacred</a:t>
                      </a:r>
                    </a:p>
                  </a:txBody>
                  <a:tcPr marL="91423" marR="91423" marT="45718" marB="45718"/>
                </a:tc>
                <a:tc>
                  <a:txBody>
                    <a:bodyPr/>
                    <a:lstStyle/>
                    <a:p>
                      <a:pPr rtl="0"/>
                      <a:r>
                        <a:rPr lang="en-GB" sz="1800" kern="1200" dirty="0">
                          <a:solidFill>
                            <a:schemeClr val="dk1"/>
                          </a:solidFill>
                          <a:latin typeface="+mn-lt"/>
                          <a:ea typeface="+mn-ea"/>
                          <a:cs typeface="+mn-cs"/>
                        </a:rPr>
                        <a:t>Holy; connected with God or a god or given to a religious purpose. </a:t>
                      </a:r>
                    </a:p>
                  </a:txBody>
                  <a:tcPr marL="91423" marR="91423" marT="45718" marB="45718"/>
                </a:tc>
                <a:extLst>
                  <a:ext uri="{0D108BD9-81ED-4DB2-BD59-A6C34878D82A}">
                    <a16:rowId xmlns:a16="http://schemas.microsoft.com/office/drawing/2014/main" xmlns="" val="10002"/>
                  </a:ext>
                </a:extLst>
              </a:tr>
              <a:tr h="405998">
                <a:tc>
                  <a:txBody>
                    <a:bodyPr/>
                    <a:lstStyle/>
                    <a:p>
                      <a:pPr algn="r"/>
                      <a:r>
                        <a:rPr lang="en-GB" sz="1800" kern="1200" dirty="0">
                          <a:solidFill>
                            <a:schemeClr val="dk1"/>
                          </a:solidFill>
                          <a:latin typeface="+mn-lt"/>
                          <a:ea typeface="+mn-ea"/>
                          <a:cs typeface="+mn-cs"/>
                        </a:rPr>
                        <a:t>sadhus</a:t>
                      </a:r>
                    </a:p>
                  </a:txBody>
                  <a:tcPr marL="91423" marR="91423" marT="45718" marB="45718"/>
                </a:tc>
                <a:tc>
                  <a:txBody>
                    <a:bodyPr/>
                    <a:lstStyle/>
                    <a:p>
                      <a:pPr rtl="0"/>
                      <a:r>
                        <a:rPr lang="en-GB" sz="1800" kern="1200" dirty="0">
                          <a:solidFill>
                            <a:schemeClr val="dk1"/>
                          </a:solidFill>
                          <a:latin typeface="+mn-lt"/>
                          <a:ea typeface="+mn-ea"/>
                          <a:cs typeface="+mn-cs"/>
                        </a:rPr>
                        <a:t>Hindu monks or holy people, who live a life of simplicity, focusing on prayer. </a:t>
                      </a:r>
                    </a:p>
                  </a:txBody>
                  <a:tcPr marL="91423" marR="91423" marT="45718" marB="45718"/>
                </a:tc>
                <a:extLst>
                  <a:ext uri="{0D108BD9-81ED-4DB2-BD59-A6C34878D82A}">
                    <a16:rowId xmlns:a16="http://schemas.microsoft.com/office/drawing/2014/main" xmlns="" val="10003"/>
                  </a:ext>
                </a:extLst>
              </a:tr>
              <a:tr h="413019">
                <a:tc>
                  <a:txBody>
                    <a:bodyPr/>
                    <a:lstStyle/>
                    <a:p>
                      <a:pPr algn="r"/>
                      <a:r>
                        <a:rPr lang="en-GB" sz="1800" kern="1200" dirty="0">
                          <a:solidFill>
                            <a:schemeClr val="dk1"/>
                          </a:solidFill>
                          <a:latin typeface="+mn-lt"/>
                          <a:ea typeface="+mn-ea"/>
                          <a:cs typeface="+mn-cs"/>
                        </a:rPr>
                        <a:t>procession</a:t>
                      </a:r>
                    </a:p>
                  </a:txBody>
                  <a:tcPr marL="91423" marR="91423" marT="45718" marB="45718"/>
                </a:tc>
                <a:tc>
                  <a:txBody>
                    <a:bodyPr/>
                    <a:lstStyle/>
                    <a:p>
                      <a:pPr rtl="0"/>
                      <a:r>
                        <a:rPr lang="en-GB" sz="1800" kern="1200" dirty="0">
                          <a:solidFill>
                            <a:schemeClr val="dk1"/>
                          </a:solidFill>
                          <a:latin typeface="+mn-lt"/>
                          <a:ea typeface="+mn-ea"/>
                          <a:cs typeface="+mn-cs"/>
                        </a:rPr>
                        <a:t>A number of people moving together in an organised way. </a:t>
                      </a:r>
                    </a:p>
                  </a:txBody>
                  <a:tcPr marL="91423" marR="91423" marT="45718" marB="45718"/>
                </a:tc>
                <a:extLst>
                  <a:ext uri="{0D108BD9-81ED-4DB2-BD59-A6C34878D82A}">
                    <a16:rowId xmlns:a16="http://schemas.microsoft.com/office/drawing/2014/main" xmlns="" val="10004"/>
                  </a:ext>
                </a:extLst>
              </a:tr>
            </a:tbl>
          </a:graphicData>
        </a:graphic>
      </p:graphicFrame>
      <p:pic>
        <p:nvPicPr>
          <p:cNvPr id="16407"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536116" y="1319688"/>
            <a:ext cx="5930489" cy="4993564"/>
          </a:xfrm>
          <a:prstGeom prst="rect">
            <a:avLst/>
          </a:prstGeom>
          <a:noFill/>
        </p:spPr>
        <p:txBody>
          <a:bodyPr lIns="0" tIns="0" rIns="0" bIns="0" numCol="2" spcCol="360000"/>
          <a:lstStyle/>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endParaRPr lang="en-GB" sz="1200" dirty="0">
              <a:latin typeface="+mn-lt"/>
            </a:endParaRPr>
          </a:p>
          <a:p>
            <a:pPr eaLnBrk="1" fontAlgn="auto" hangingPunct="1">
              <a:spcBef>
                <a:spcPts val="0"/>
              </a:spcBef>
              <a:spcAft>
                <a:spcPts val="600"/>
              </a:spcAft>
              <a:defRPr/>
            </a:pPr>
            <a:r>
              <a:rPr lang="en-GB" sz="1300" dirty="0">
                <a:latin typeface="+mn-lt"/>
              </a:rPr>
              <a:t>Yesterday was the start of the </a:t>
            </a:r>
            <a:r>
              <a:rPr lang="en-GB" sz="1300" dirty="0" err="1">
                <a:latin typeface="+mn-lt"/>
              </a:rPr>
              <a:t>Kumbh</a:t>
            </a:r>
            <a:r>
              <a:rPr lang="en-GB" sz="1300" dirty="0">
                <a:latin typeface="+mn-lt"/>
              </a:rPr>
              <a:t> </a:t>
            </a:r>
            <a:r>
              <a:rPr lang="en-GB" sz="1300" dirty="0" err="1">
                <a:latin typeface="+mn-lt"/>
              </a:rPr>
              <a:t>Mela</a:t>
            </a:r>
            <a:r>
              <a:rPr lang="en-GB" sz="1300" dirty="0">
                <a:latin typeface="+mn-lt"/>
              </a:rPr>
              <a:t>, one of </a:t>
            </a:r>
            <a:r>
              <a:rPr lang="en-GB" sz="1300" dirty="0">
                <a:latin typeface="+mn-lt"/>
                <a:hlinkClick r:id="rId3" action="ppaction://hlinksldjump"/>
              </a:rPr>
              <a:t>Hinduism’s</a:t>
            </a:r>
            <a:r>
              <a:rPr lang="en-GB" sz="1300" dirty="0">
                <a:latin typeface="+mn-lt"/>
              </a:rPr>
              <a:t> most important festivals. Millions of people will bathe where the </a:t>
            </a:r>
            <a:r>
              <a:rPr lang="en-GB" sz="1300" dirty="0">
                <a:latin typeface="+mn-lt"/>
                <a:hlinkClick r:id="rId3" action="ppaction://hlinksldjump"/>
              </a:rPr>
              <a:t>sacred</a:t>
            </a:r>
            <a:r>
              <a:rPr lang="en-GB" sz="1300" dirty="0">
                <a:latin typeface="+mn-lt"/>
              </a:rPr>
              <a:t> Ganges and Yamuna rivers meet.</a:t>
            </a:r>
          </a:p>
          <a:p>
            <a:pPr eaLnBrk="1" fontAlgn="auto" hangingPunct="1">
              <a:spcBef>
                <a:spcPts val="0"/>
              </a:spcBef>
              <a:spcAft>
                <a:spcPts val="600"/>
              </a:spcAft>
              <a:defRPr/>
            </a:pPr>
            <a:r>
              <a:rPr lang="en-GB" sz="1300" dirty="0">
                <a:latin typeface="+mn-lt"/>
              </a:rPr>
              <a:t>Organisers are expecting around 120 million pilgrims over the next 49 days. That’s nearly double the number of people who live in the UK!</a:t>
            </a:r>
          </a:p>
          <a:p>
            <a:pPr eaLnBrk="1" fontAlgn="auto" hangingPunct="1">
              <a:spcBef>
                <a:spcPts val="0"/>
              </a:spcBef>
              <a:spcAft>
                <a:spcPts val="600"/>
              </a:spcAft>
              <a:defRPr/>
            </a:pPr>
            <a:r>
              <a:rPr lang="en-GB" sz="1300" dirty="0">
                <a:latin typeface="+mn-lt"/>
              </a:rPr>
              <a:t>They will bathe in the holy waters to wash away their sins and save their souls. </a:t>
            </a:r>
          </a:p>
          <a:p>
            <a:pPr eaLnBrk="1" fontAlgn="auto" hangingPunct="1">
              <a:spcBef>
                <a:spcPts val="0"/>
              </a:spcBef>
              <a:spcAft>
                <a:spcPts val="600"/>
              </a:spcAft>
              <a:defRPr/>
            </a:pPr>
            <a:r>
              <a:rPr lang="en-GB" sz="1300" dirty="0">
                <a:latin typeface="+mn-lt"/>
              </a:rPr>
              <a:t>It’s a colourful and joyful festival, with loud </a:t>
            </a:r>
            <a:r>
              <a:rPr lang="en-GB" sz="1300" dirty="0">
                <a:latin typeface="+mn-lt"/>
                <a:hlinkClick r:id="rId3" action="ppaction://hlinksldjump"/>
              </a:rPr>
              <a:t>processions</a:t>
            </a:r>
            <a:r>
              <a:rPr lang="en-GB" sz="1300" dirty="0">
                <a:latin typeface="+mn-lt"/>
              </a:rPr>
              <a:t> of Hindu monks, called </a:t>
            </a:r>
            <a:r>
              <a:rPr lang="en-GB" sz="1300" dirty="0">
                <a:latin typeface="+mn-lt"/>
                <a:hlinkClick r:id="rId3" action="ppaction://hlinksldjump"/>
              </a:rPr>
              <a:t>sadhus</a:t>
            </a:r>
            <a:r>
              <a:rPr lang="en-GB" sz="1300" dirty="0">
                <a:latin typeface="+mn-lt"/>
              </a:rPr>
              <a:t>, as they travel to the riverbank. People are also celebrating music, dancing and artwork throughout the city. </a:t>
            </a:r>
          </a:p>
          <a:p>
            <a:pPr eaLnBrk="1" fontAlgn="auto" hangingPunct="1">
              <a:spcBef>
                <a:spcPts val="0"/>
              </a:spcBef>
              <a:spcAft>
                <a:spcPts val="600"/>
              </a:spcAft>
              <a:defRPr/>
            </a:pPr>
            <a:r>
              <a:rPr lang="en-GB" sz="1300" dirty="0">
                <a:latin typeface="+mn-lt"/>
              </a:rPr>
              <a:t>It’s not easy organising all these people. To make sure everyone can share in the experience, the police have said that people can only bathe for 41 seconds.</a:t>
            </a:r>
          </a:p>
          <a:p>
            <a:pPr eaLnBrk="1" fontAlgn="auto" hangingPunct="1">
              <a:spcBef>
                <a:spcPts val="0"/>
              </a:spcBef>
              <a:spcAft>
                <a:spcPts val="600"/>
              </a:spcAft>
              <a:defRPr/>
            </a:pPr>
            <a:r>
              <a:rPr lang="en-GB" sz="1300" dirty="0">
                <a:latin typeface="+mn-lt"/>
              </a:rPr>
              <a:t>The organisers have set up a huge tent city to give travellers somewhere to sleep, as well as over 120,000 toilets. There are also 15 lost-and-found shelters for people who become lost in the busy crowds.</a:t>
            </a:r>
          </a:p>
          <a:p>
            <a:pPr eaLnBrk="1" fontAlgn="auto" hangingPunct="1">
              <a:spcBef>
                <a:spcPts val="0"/>
              </a:spcBef>
              <a:spcAft>
                <a:spcPts val="600"/>
              </a:spcAft>
              <a:defRPr/>
            </a:pPr>
            <a:r>
              <a:rPr lang="en-GB" sz="1300" dirty="0">
                <a:latin typeface="+mn-lt"/>
              </a:rPr>
              <a:t>The festival will last from 15</a:t>
            </a:r>
            <a:r>
              <a:rPr lang="en-GB" sz="1300" baseline="30000" dirty="0">
                <a:latin typeface="+mn-lt"/>
              </a:rPr>
              <a:t>th</a:t>
            </a:r>
            <a:r>
              <a:rPr lang="en-GB" sz="1300" dirty="0">
                <a:latin typeface="+mn-lt"/>
              </a:rPr>
              <a:t> January until 4</a:t>
            </a:r>
            <a:r>
              <a:rPr lang="en-GB" sz="1300" baseline="30000" dirty="0">
                <a:latin typeface="+mn-lt"/>
              </a:rPr>
              <a:t>th</a:t>
            </a:r>
            <a:r>
              <a:rPr lang="en-GB" sz="1300" dirty="0">
                <a:latin typeface="+mn-lt"/>
              </a:rPr>
              <a:t> March. </a:t>
            </a:r>
          </a:p>
          <a:p>
            <a:pPr eaLnBrk="1" fontAlgn="auto" hangingPunct="1">
              <a:spcBef>
                <a:spcPts val="0"/>
              </a:spcBef>
              <a:spcAft>
                <a:spcPts val="600"/>
              </a:spcAft>
              <a:defRPr/>
            </a:pPr>
            <a:r>
              <a:rPr lang="en-GB" sz="1100" dirty="0">
                <a:latin typeface="+mn-lt"/>
              </a:rPr>
              <a:t>Read the full article online </a:t>
            </a:r>
            <a:r>
              <a:rPr lang="en-GB" sz="1100" b="1" u="sng" dirty="0">
                <a:solidFill>
                  <a:schemeClr val="accent5"/>
                </a:solidFill>
                <a:latin typeface="+mn-lt"/>
                <a:hlinkClick r:id="rId4"/>
              </a:rPr>
              <a:t>here</a:t>
            </a:r>
            <a:r>
              <a:rPr lang="en-GB" sz="1100" dirty="0">
                <a:latin typeface="+mn-lt"/>
              </a:rPr>
              <a:t>.</a:t>
            </a:r>
          </a:p>
        </p:txBody>
      </p:sp>
      <p:sp>
        <p:nvSpPr>
          <p:cNvPr id="22" name="Rectangle 21"/>
          <p:cNvSpPr/>
          <p:nvPr/>
        </p:nvSpPr>
        <p:spPr>
          <a:xfrm>
            <a:off x="0" y="477838"/>
            <a:ext cx="9144000" cy="315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GB" sz="2800" dirty="0">
                <a:solidFill>
                  <a:schemeClr val="tx1"/>
                </a:solidFill>
                <a:latin typeface="Twinkl ExtraBold" pitchFamily="2" charset="0"/>
              </a:rPr>
              <a:t>Daily       News</a:t>
            </a:r>
          </a:p>
        </p:txBody>
      </p:sp>
      <p:sp>
        <p:nvSpPr>
          <p:cNvPr id="12293" name="TextBox 18"/>
          <p:cNvSpPr txBox="1">
            <a:spLocks noChangeArrowheads="1"/>
          </p:cNvSpPr>
          <p:nvPr/>
        </p:nvSpPr>
        <p:spPr bwMode="auto">
          <a:xfrm>
            <a:off x="536575" y="1319213"/>
            <a:ext cx="291623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2400" b="1" dirty="0">
                <a:solidFill>
                  <a:schemeClr val="tx1"/>
                </a:solidFill>
              </a:rPr>
              <a:t>Millions of Hindus to Celebrate the Kumbh </a:t>
            </a:r>
            <a:r>
              <a:rPr lang="en-GB" altLang="en-US" sz="2400" b="1" dirty="0" err="1">
                <a:solidFill>
                  <a:schemeClr val="tx1"/>
                </a:solidFill>
              </a:rPr>
              <a:t>Mela</a:t>
            </a:r>
            <a:endParaRPr lang="en-GB" altLang="en-US" sz="2400" b="1" dirty="0">
              <a:solidFill>
                <a:schemeClr val="tx1"/>
              </a:solidFill>
            </a:endParaRPr>
          </a:p>
        </p:txBody>
      </p:sp>
      <p:pic>
        <p:nvPicPr>
          <p:cNvPr id="12294" name="Picture 14">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37941" r="32102"/>
          <a:stretch/>
        </p:blipFill>
        <p:spPr bwMode="auto">
          <a:xfrm>
            <a:off x="6557963" y="1319213"/>
            <a:ext cx="2051050" cy="4563326"/>
          </a:xfrm>
          <a:prstGeom prst="rect">
            <a:avLst/>
          </a:prstGeom>
          <a:solidFill>
            <a:schemeClr val="tx1"/>
          </a:solidFill>
          <a:ln>
            <a:noFill/>
          </a:ln>
          <a:extLst/>
        </p:spPr>
      </p:pic>
      <p:sp>
        <p:nvSpPr>
          <p:cNvPr id="25" name="TextBox 24"/>
          <p:cNvSpPr txBox="1"/>
          <p:nvPr/>
        </p:nvSpPr>
        <p:spPr>
          <a:xfrm>
            <a:off x="6557963" y="5882539"/>
            <a:ext cx="2051050" cy="380480"/>
          </a:xfrm>
          <a:prstGeom prst="rect">
            <a:avLst/>
          </a:prstGeom>
          <a:solidFill>
            <a:srgbClr val="0E89CE"/>
          </a:solidFill>
          <a:ln>
            <a:noFill/>
          </a:ln>
        </p:spPr>
        <p:txBody>
          <a:bodyPr lIns="72000" tIns="36000" rIns="72000" bIns="36000" spcCol="360000">
            <a:spAutoFit/>
          </a:bodyPr>
          <a:lstStyle/>
          <a:p>
            <a:pPr eaLnBrk="1" fontAlgn="auto" hangingPunct="1">
              <a:spcBef>
                <a:spcPts val="0"/>
              </a:spcBef>
              <a:spcAft>
                <a:spcPts val="1200"/>
              </a:spcAft>
              <a:defRPr/>
            </a:pPr>
            <a:r>
              <a:rPr lang="en-GB" sz="1000" dirty="0">
                <a:solidFill>
                  <a:schemeClr val="bg1"/>
                </a:solidFill>
                <a:latin typeface="+mn-lt"/>
              </a:rPr>
              <a:t>Photo: Hindus bathe during the </a:t>
            </a:r>
            <a:r>
              <a:rPr lang="en-GB" sz="1000" dirty="0" err="1">
                <a:solidFill>
                  <a:schemeClr val="bg1"/>
                </a:solidFill>
                <a:latin typeface="+mn-lt"/>
              </a:rPr>
              <a:t>Kumbh</a:t>
            </a:r>
            <a:r>
              <a:rPr lang="en-GB" sz="1000" dirty="0">
                <a:solidFill>
                  <a:schemeClr val="bg1"/>
                </a:solidFill>
                <a:latin typeface="+mn-lt"/>
              </a:rPr>
              <a:t> </a:t>
            </a:r>
            <a:r>
              <a:rPr lang="en-GB" sz="1000" dirty="0" err="1">
                <a:solidFill>
                  <a:schemeClr val="bg1"/>
                </a:solidFill>
                <a:latin typeface="+mn-lt"/>
              </a:rPr>
              <a:t>Mela</a:t>
            </a:r>
            <a:r>
              <a:rPr lang="en-GB" sz="1000" dirty="0">
                <a:solidFill>
                  <a:schemeClr val="bg1"/>
                </a:solidFill>
                <a:latin typeface="+mn-lt"/>
              </a:rPr>
              <a:t>.</a:t>
            </a:r>
          </a:p>
        </p:txBody>
      </p:sp>
      <p:sp>
        <p:nvSpPr>
          <p:cNvPr id="30" name="TextBox 29"/>
          <p:cNvSpPr txBox="1"/>
          <p:nvPr/>
        </p:nvSpPr>
        <p:spPr>
          <a:xfrm>
            <a:off x="215900" y="2544763"/>
            <a:ext cx="3236913" cy="972162"/>
          </a:xfrm>
          <a:prstGeom prst="rect">
            <a:avLst/>
          </a:prstGeom>
          <a:solidFill>
            <a:schemeClr val="accent5">
              <a:lumMod val="20000"/>
              <a:lumOff val="80000"/>
            </a:schemeClr>
          </a:solidFill>
          <a:ln w="19050">
            <a:solidFill>
              <a:srgbClr val="0E89CE"/>
            </a:solidFill>
          </a:ln>
        </p:spPr>
        <p:txBody>
          <a:bodyPr lIns="108000" tIns="108000" rIns="108000" bIns="108000" spcCol="360000">
            <a:spAutoFit/>
          </a:bodyPr>
          <a:lstStyle/>
          <a:p>
            <a:pPr marL="180975" indent="-180975" eaLnBrk="1" fontAlgn="auto" hangingPunct="1">
              <a:spcBef>
                <a:spcPts val="0"/>
              </a:spcBef>
              <a:spcAft>
                <a:spcPts val="600"/>
              </a:spcAft>
              <a:buFont typeface="Arial" panose="020B0604020202020204" pitchFamily="34" charset="0"/>
              <a:buChar char="•"/>
              <a:defRPr/>
            </a:pPr>
            <a:r>
              <a:rPr lang="en-GB" sz="1300" b="1" dirty="0">
                <a:latin typeface="+mn-lt"/>
                <a:hlinkClick r:id="rId7" action="ppaction://hlinksldjump"/>
              </a:rPr>
              <a:t>What is Hinduism?</a:t>
            </a:r>
            <a:endParaRPr lang="en-GB" sz="1300" b="1" dirty="0">
              <a:latin typeface="+mn-lt"/>
            </a:endParaRPr>
          </a:p>
          <a:p>
            <a:pPr marL="180975" indent="-180975" eaLnBrk="1" fontAlgn="auto" hangingPunct="1">
              <a:spcBef>
                <a:spcPts val="0"/>
              </a:spcBef>
              <a:spcAft>
                <a:spcPts val="600"/>
              </a:spcAft>
              <a:buFont typeface="Arial" panose="020B0604020202020204" pitchFamily="34" charset="0"/>
              <a:buChar char="•"/>
              <a:defRPr/>
            </a:pPr>
            <a:r>
              <a:rPr lang="en-GB" sz="1300" b="1" dirty="0">
                <a:hlinkClick r:id="rId7" action="ppaction://hlinksldjump"/>
              </a:rPr>
              <a:t>What is the </a:t>
            </a:r>
            <a:r>
              <a:rPr lang="en-GB" sz="1300" b="1" dirty="0" err="1">
                <a:hlinkClick r:id="rId7" action="ppaction://hlinksldjump"/>
              </a:rPr>
              <a:t>Kumbh</a:t>
            </a:r>
            <a:r>
              <a:rPr lang="en-GB" sz="1300" b="1" dirty="0">
                <a:hlinkClick r:id="rId7" action="ppaction://hlinksldjump"/>
              </a:rPr>
              <a:t> </a:t>
            </a:r>
            <a:r>
              <a:rPr lang="en-GB" sz="1300" b="1" dirty="0" err="1">
                <a:hlinkClick r:id="rId7" action="ppaction://hlinksldjump"/>
              </a:rPr>
              <a:t>Mela</a:t>
            </a:r>
            <a:r>
              <a:rPr lang="en-GB" sz="1300" b="1" dirty="0">
                <a:latin typeface="+mn-lt"/>
                <a:hlinkClick r:id="rId8" action="ppaction://hlinksldjump"/>
              </a:rPr>
              <a:t>?</a:t>
            </a:r>
            <a:endParaRPr lang="en-GB" sz="1300" b="1" dirty="0">
              <a:latin typeface="+mn-lt"/>
            </a:endParaRPr>
          </a:p>
          <a:p>
            <a:pPr marL="180975" indent="-180975" eaLnBrk="1" fontAlgn="auto" hangingPunct="1">
              <a:spcBef>
                <a:spcPts val="0"/>
              </a:spcBef>
              <a:spcAft>
                <a:spcPts val="600"/>
              </a:spcAft>
              <a:buFont typeface="Arial" panose="020B0604020202020204" pitchFamily="34" charset="0"/>
              <a:buChar char="•"/>
              <a:defRPr/>
            </a:pPr>
            <a:r>
              <a:rPr lang="en-GB" sz="1300" b="1" dirty="0">
                <a:latin typeface="+mn-lt"/>
                <a:hlinkClick r:id="rId9" action="ppaction://hlinksldjump"/>
              </a:rPr>
              <a:t>What are pilgrimages?</a:t>
            </a:r>
            <a:endParaRPr lang="en-GB" sz="1300" b="1" dirty="0">
              <a:latin typeface="+mn-lt"/>
            </a:endParaRPr>
          </a:p>
        </p:txBody>
      </p:sp>
      <p:grpSp>
        <p:nvGrpSpPr>
          <p:cNvPr id="12298" name="Group 2"/>
          <p:cNvGrpSpPr>
            <a:grpSpLocks/>
          </p:cNvGrpSpPr>
          <p:nvPr/>
        </p:nvGrpSpPr>
        <p:grpSpPr bwMode="auto">
          <a:xfrm>
            <a:off x="446087" y="894778"/>
            <a:ext cx="8251825" cy="285750"/>
            <a:chOff x="442823" y="913677"/>
            <a:chExt cx="8252603" cy="286616"/>
          </a:xfrm>
        </p:grpSpPr>
        <p:sp>
          <p:nvSpPr>
            <p:cNvPr id="12300" name="TextBox 20"/>
            <p:cNvSpPr txBox="1">
              <a:spLocks noChangeArrowheads="1"/>
            </p:cNvSpPr>
            <p:nvPr/>
          </p:nvSpPr>
          <p:spPr bwMode="auto">
            <a:xfrm>
              <a:off x="619125" y="964652"/>
              <a:ext cx="39219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sz="1200" dirty="0">
                  <a:solidFill>
                    <a:schemeClr val="tx1"/>
                  </a:solidFill>
                </a:rPr>
                <a:t>Special Report  x   World News  </a:t>
              </a:r>
              <a:endParaRPr lang="en-GB" altLang="en-US" sz="1200" b="1" dirty="0">
                <a:solidFill>
                  <a:schemeClr val="tx1"/>
                </a:solidFill>
              </a:endParaRPr>
            </a:p>
          </p:txBody>
        </p:sp>
        <p:sp>
          <p:nvSpPr>
            <p:cNvPr id="12301" name="TextBox 9"/>
            <p:cNvSpPr txBox="1">
              <a:spLocks noChangeArrowheads="1"/>
            </p:cNvSpPr>
            <p:nvPr/>
          </p:nvSpPr>
          <p:spPr bwMode="auto">
            <a:xfrm>
              <a:off x="4577812" y="964652"/>
              <a:ext cx="399245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r" eaLnBrk="1" hangingPunct="1">
                <a:lnSpc>
                  <a:spcPct val="100000"/>
                </a:lnSpc>
                <a:spcBef>
                  <a:spcPct val="0"/>
                </a:spcBef>
                <a:buFontTx/>
                <a:buNone/>
              </a:pPr>
              <a:r>
                <a:rPr lang="en-GB" altLang="en-US" sz="1200" b="1" dirty="0">
                  <a:solidFill>
                    <a:schemeClr val="tx1"/>
                  </a:solidFill>
                </a:rPr>
                <a:t>16</a:t>
              </a:r>
              <a:r>
                <a:rPr lang="en-GB" altLang="en-US" sz="1200" b="1" baseline="30000" dirty="0">
                  <a:solidFill>
                    <a:schemeClr val="tx1"/>
                  </a:solidFill>
                </a:rPr>
                <a:t>th</a:t>
              </a:r>
              <a:r>
                <a:rPr lang="en-GB" altLang="en-US" sz="1200" b="1" dirty="0">
                  <a:solidFill>
                    <a:schemeClr val="tx1"/>
                  </a:solidFill>
                </a:rPr>
                <a:t> January 2019</a:t>
              </a:r>
            </a:p>
          </p:txBody>
        </p:sp>
        <p:cxnSp>
          <p:nvCxnSpPr>
            <p:cNvPr id="34" name="Straight Connector 33"/>
            <p:cNvCxnSpPr/>
            <p:nvPr/>
          </p:nvCxnSpPr>
          <p:spPr>
            <a:xfrm>
              <a:off x="442823" y="913677"/>
              <a:ext cx="8246252" cy="0"/>
            </a:xfrm>
            <a:prstGeom prst="line">
              <a:avLst/>
            </a:prstGeom>
            <a:ln w="25400">
              <a:solidFill>
                <a:srgbClr val="30252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42823" y="1200293"/>
              <a:ext cx="8252603" cy="0"/>
            </a:xfrm>
            <a:prstGeom prst="line">
              <a:avLst/>
            </a:prstGeom>
            <a:ln w="25400">
              <a:solidFill>
                <a:srgbClr val="302524"/>
              </a:solidFill>
            </a:ln>
          </p:spPr>
          <p:style>
            <a:lnRef idx="1">
              <a:schemeClr val="accent1"/>
            </a:lnRef>
            <a:fillRef idx="0">
              <a:schemeClr val="accent1"/>
            </a:fillRef>
            <a:effectRef idx="0">
              <a:schemeClr val="accent1"/>
            </a:effectRef>
            <a:fontRef idx="minor">
              <a:schemeClr val="tx1"/>
            </a:fontRef>
          </p:style>
        </p:cxnSp>
        <p:pic>
          <p:nvPicPr>
            <p:cNvPr id="12304"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1615898" y="961444"/>
              <a:ext cx="178863" cy="1793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2791533" y="961444"/>
              <a:ext cx="178863"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Picture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35438" y="392004"/>
            <a:ext cx="466772" cy="477363"/>
          </a:xfrm>
          <a:prstGeom prst="rect">
            <a:avLst/>
          </a:prstGeom>
          <a:noFill/>
          <a:ln w="19050">
            <a:noFill/>
          </a:ln>
        </p:spPr>
      </p:pic>
      <p:sp>
        <p:nvSpPr>
          <p:cNvPr id="16" name="TextBox 15"/>
          <p:cNvSpPr txBox="1"/>
          <p:nvPr/>
        </p:nvSpPr>
        <p:spPr>
          <a:xfrm>
            <a:off x="6557963" y="6284629"/>
            <a:ext cx="2378075" cy="174407"/>
          </a:xfrm>
          <a:prstGeom prst="rect">
            <a:avLst/>
          </a:prstGeom>
          <a:noFill/>
        </p:spPr>
        <p:txBody>
          <a:bodyPr wrap="square" rtlCol="0">
            <a:spAutoFit/>
          </a:bodyPr>
          <a:lstStyle/>
          <a:p>
            <a:r>
              <a:rPr lang="en-GB" sz="800" baseline="30000" dirty="0">
                <a:solidFill>
                  <a:srgbClr val="131312"/>
                </a:solidFill>
                <a:latin typeface="Tuffy-TTF" panose="020B0603060100000000" pitchFamily="34" charset="0"/>
                <a:hlinkClick r:id="rId13"/>
              </a:rPr>
              <a:t>“Theresa May”</a:t>
            </a:r>
            <a:r>
              <a:rPr lang="en-GB" sz="800" baseline="30000" dirty="0">
                <a:solidFill>
                  <a:srgbClr val="131312"/>
                </a:solidFill>
                <a:latin typeface="Tuffy-TTF" panose="020B0603060100000000" pitchFamily="34" charset="0"/>
              </a:rPr>
              <a:t> by </a:t>
            </a:r>
            <a:r>
              <a:rPr lang="en-GB" sz="800" baseline="30000" dirty="0">
                <a:solidFill>
                  <a:srgbClr val="131312"/>
                </a:solidFill>
                <a:latin typeface="Tuffy-TTF" panose="020B0603060100000000" pitchFamily="34" charset="0"/>
                <a:hlinkClick r:id="rId14"/>
              </a:rPr>
              <a:t>[EU2017EE] </a:t>
            </a:r>
            <a:r>
              <a:rPr lang="en-GB" sz="800" baseline="30000" dirty="0">
                <a:solidFill>
                  <a:srgbClr val="131312"/>
                </a:solidFill>
                <a:latin typeface="Tuffy-TTF" panose="020B0603060100000000" pitchFamily="34" charset="0"/>
              </a:rPr>
              <a:t>is licensed under </a:t>
            </a:r>
            <a:r>
              <a:rPr lang="en-GB" sz="800" baseline="30000" dirty="0">
                <a:solidFill>
                  <a:srgbClr val="131312"/>
                </a:solidFill>
                <a:latin typeface="Tuffy-TTF" panose="020B0603060100000000" pitchFamily="34" charset="0"/>
                <a:hlinkClick r:id="rId15"/>
              </a:rPr>
              <a:t>CC BY 2.0</a:t>
            </a:r>
            <a:endParaRPr lang="en-GB" sz="800" baseline="30000" dirty="0">
              <a:solidFill>
                <a:srgbClr val="131312"/>
              </a:solidFill>
              <a:latin typeface="Tuffy-TTF" panose="020B06030601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1260" r="7367" b="841"/>
          <a:stretch/>
        </p:blipFill>
        <p:spPr>
          <a:xfrm>
            <a:off x="469783" y="449678"/>
            <a:ext cx="8204434" cy="5934343"/>
          </a:xfrm>
          <a:prstGeom prst="roundRect">
            <a:avLst>
              <a:gd name="adj" fmla="val 2087"/>
            </a:avLst>
          </a:prstGeom>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546475" y="1181100"/>
            <a:ext cx="2919413" cy="1200329"/>
          </a:xfrm>
          <a:prstGeom prst="rect">
            <a:avLst/>
          </a:prstGeom>
          <a:solidFill>
            <a:srgbClr val="D2E6BC"/>
          </a:solidFill>
        </p:spPr>
        <p:txBody>
          <a:bodyPr>
            <a:spAutoFit/>
          </a:bodyPr>
          <a:lstStyle/>
          <a:p>
            <a:pPr eaLnBrk="1" fontAlgn="auto" hangingPunct="1">
              <a:spcBef>
                <a:spcPts val="0"/>
              </a:spcBef>
              <a:spcAft>
                <a:spcPts val="0"/>
              </a:spcAft>
              <a:defRPr/>
            </a:pPr>
            <a:r>
              <a:rPr lang="en-GB" dirty="0"/>
              <a:t>One important god is called Vishnu. He is responsible for protecting the universe. </a:t>
            </a:r>
          </a:p>
        </p:txBody>
      </p:sp>
      <p:sp>
        <p:nvSpPr>
          <p:cNvPr id="8" name="TextBox 7"/>
          <p:cNvSpPr txBox="1"/>
          <p:nvPr/>
        </p:nvSpPr>
        <p:spPr>
          <a:xfrm>
            <a:off x="536575" y="1181100"/>
            <a:ext cx="2919413" cy="923330"/>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Hinduism is one of the oldest religions that is still practised today.</a:t>
            </a:r>
          </a:p>
        </p:txBody>
      </p:sp>
      <p:cxnSp>
        <p:nvCxnSpPr>
          <p:cNvPr id="14" name="Straight Connector 13"/>
          <p:cNvCxnSpPr/>
          <p:nvPr/>
        </p:nvCxnSpPr>
        <p:spPr>
          <a:xfrm>
            <a:off x="444500" y="1177925"/>
            <a:ext cx="6113463" cy="0"/>
          </a:xfrm>
          <a:prstGeom prst="line">
            <a:avLst/>
          </a:prstGeom>
          <a:ln w="38100">
            <a:solidFill>
              <a:srgbClr val="0E89CE"/>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57963" y="393915"/>
            <a:ext cx="2012950" cy="791737"/>
          </a:xfrm>
          <a:prstGeom prst="rect">
            <a:avLst/>
          </a:prstGeom>
          <a:solidFill>
            <a:schemeClr val="bg1"/>
          </a:solidFill>
          <a:ln w="28575">
            <a:solidFill>
              <a:srgbClr val="4A3582"/>
            </a:solidFill>
          </a:ln>
        </p:spPr>
        <p:txBody>
          <a:bodyPr lIns="108000" tIns="72000" rIns="108000" bIns="72000" spcCol="360000" anchor="ctr">
            <a:spAutoFit/>
          </a:bodyPr>
          <a:lstStyle/>
          <a:p>
            <a:pPr eaLnBrk="1" fontAlgn="auto" hangingPunct="1">
              <a:spcBef>
                <a:spcPts val="0"/>
              </a:spcBef>
              <a:spcAft>
                <a:spcPts val="0"/>
              </a:spcAft>
              <a:defRPr/>
            </a:pPr>
            <a:r>
              <a:rPr lang="en-GB" sz="1400" kern="1000" dirty="0"/>
              <a:t>developed</a:t>
            </a:r>
          </a:p>
          <a:p>
            <a:pPr eaLnBrk="1" fontAlgn="auto" hangingPunct="1">
              <a:spcBef>
                <a:spcPts val="0"/>
              </a:spcBef>
              <a:spcAft>
                <a:spcPts val="0"/>
              </a:spcAft>
              <a:defRPr/>
            </a:pPr>
            <a:r>
              <a:rPr lang="en-GB" sz="1400" kern="1000" dirty="0"/>
              <a:t>variety</a:t>
            </a:r>
          </a:p>
          <a:p>
            <a:pPr eaLnBrk="1" fontAlgn="auto" hangingPunct="1">
              <a:spcBef>
                <a:spcPts val="0"/>
              </a:spcBef>
              <a:spcAft>
                <a:spcPts val="0"/>
              </a:spcAft>
              <a:defRPr/>
            </a:pPr>
            <a:r>
              <a:rPr lang="en-GB" sz="1400" kern="1000" dirty="0"/>
              <a:t>community</a:t>
            </a:r>
          </a:p>
        </p:txBody>
      </p:sp>
      <p:sp>
        <p:nvSpPr>
          <p:cNvPr id="2" name="Title 1"/>
          <p:cNvSpPr>
            <a:spLocks noGrp="1"/>
          </p:cNvSpPr>
          <p:nvPr>
            <p:ph type="title" idx="4294967295"/>
          </p:nvPr>
        </p:nvSpPr>
        <p:spPr>
          <a:xfrm>
            <a:off x="444500" y="522288"/>
            <a:ext cx="6113463" cy="655637"/>
          </a:xfrm>
          <a:prstGeom prst="roundRect">
            <a:avLst>
              <a:gd name="adj" fmla="val 0"/>
            </a:avLst>
          </a:prstGeom>
        </p:spPr>
        <p:txBody>
          <a:bodyPr/>
          <a:lstStyle/>
          <a:p>
            <a:pPr algn="ctr"/>
            <a:r>
              <a:rPr lang="en-GB" altLang="en-US" sz="2000" dirty="0">
                <a:solidFill>
                  <a:schemeClr val="tx1"/>
                </a:solidFill>
                <a:latin typeface="Twinkl" pitchFamily="2" charset="0"/>
              </a:rPr>
              <a:t>What Is Hinduism?</a:t>
            </a:r>
          </a:p>
        </p:txBody>
      </p:sp>
      <p:sp>
        <p:nvSpPr>
          <p:cNvPr id="19" name="TextBox 18">
            <a:hlinkClick r:id="rId2"/>
          </p:cNvPr>
          <p:cNvSpPr txBox="1">
            <a:spLocks noChangeArrowheads="1"/>
          </p:cNvSpPr>
          <p:nvPr/>
        </p:nvSpPr>
        <p:spPr bwMode="auto">
          <a:xfrm>
            <a:off x="6556375" y="4834994"/>
            <a:ext cx="2012950" cy="864440"/>
          </a:xfrm>
          <a:prstGeom prst="rect">
            <a:avLst/>
          </a:prstGeom>
          <a:solidFill>
            <a:schemeClr val="bg1"/>
          </a:solidFill>
          <a:ln w="28575">
            <a:solidFill>
              <a:srgbClr val="1C4160"/>
            </a:solidFill>
            <a:miter lim="800000"/>
            <a:headEnd/>
            <a:tailEnd/>
          </a:ln>
        </p:spPr>
        <p:txBody>
          <a:bodyPr lIns="108000" tIns="108000" rIns="432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Explore the main values of Hinduism </a:t>
            </a:r>
            <a:r>
              <a:rPr lang="en-GB" altLang="en-US" sz="1400" dirty="0">
                <a:solidFill>
                  <a:schemeClr val="tx1"/>
                </a:solidFill>
                <a:hlinkClick r:id="rId2"/>
              </a:rPr>
              <a:t>here</a:t>
            </a:r>
            <a:r>
              <a:rPr lang="en-GB" altLang="en-US" sz="1400" dirty="0">
                <a:solidFill>
                  <a:schemeClr val="tx1"/>
                </a:solidFill>
              </a:rPr>
              <a:t>. </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209756" y="4899603"/>
            <a:ext cx="719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6552879" y="5764170"/>
            <a:ext cx="2012950" cy="864440"/>
          </a:xfrm>
          <a:prstGeom prst="rect">
            <a:avLst/>
          </a:prstGeom>
          <a:solidFill>
            <a:schemeClr val="bg1"/>
          </a:solidFill>
          <a:ln w="28575">
            <a:solidFill>
              <a:srgbClr val="18552B"/>
            </a:solidFill>
            <a:miter lim="800000"/>
            <a:headEnd/>
            <a:tailEnd/>
          </a:ln>
        </p:spPr>
        <p:txBody>
          <a:bodyPr lIns="108000" tIns="108000" rIns="540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What do you know about Hinduism?</a:t>
            </a: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66398" y="5846882"/>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24825" y="428625"/>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35808" t="-436" r="26034" b="436"/>
          <a:stretch/>
        </p:blipFill>
        <p:spPr bwMode="auto">
          <a:xfrm>
            <a:off x="6563359" y="1268364"/>
            <a:ext cx="2004217" cy="3501892"/>
          </a:xfrm>
          <a:prstGeom prst="rect">
            <a:avLst/>
          </a:prstGeom>
          <a:solidFill>
            <a:schemeClr val="tx1"/>
          </a:solidFill>
          <a:ln>
            <a:noFill/>
          </a:ln>
          <a:extLst/>
        </p:spPr>
      </p:pic>
      <p:sp>
        <p:nvSpPr>
          <p:cNvPr id="15" name="TextBox 14"/>
          <p:cNvSpPr txBox="1"/>
          <p:nvPr/>
        </p:nvSpPr>
        <p:spPr>
          <a:xfrm>
            <a:off x="536574" y="2178007"/>
            <a:ext cx="2919413" cy="1200329"/>
          </a:xfrm>
          <a:prstGeom prst="rect">
            <a:avLst/>
          </a:prstGeom>
          <a:solidFill>
            <a:srgbClr val="D2E6BC"/>
          </a:solidFill>
        </p:spPr>
        <p:txBody>
          <a:bodyPr>
            <a:spAutoFit/>
          </a:bodyPr>
          <a:lstStyle/>
          <a:p>
            <a:pPr eaLnBrk="1" fontAlgn="auto" hangingPunct="1">
              <a:spcBef>
                <a:spcPts val="0"/>
              </a:spcBef>
              <a:spcAft>
                <a:spcPts val="0"/>
              </a:spcAft>
              <a:defRPr/>
            </a:pPr>
            <a:r>
              <a:rPr lang="en-GB" dirty="0"/>
              <a:t>It probably </a:t>
            </a:r>
            <a:r>
              <a:rPr lang="en-GB" dirty="0">
                <a:solidFill>
                  <a:schemeClr val="accent6"/>
                </a:solidFill>
              </a:rPr>
              <a:t>developed</a:t>
            </a:r>
            <a:r>
              <a:rPr lang="en-GB" dirty="0"/>
              <a:t> in south-east Asia around the river Indus, which is in modern-day Pakistan. </a:t>
            </a:r>
          </a:p>
        </p:txBody>
      </p:sp>
      <p:sp>
        <p:nvSpPr>
          <p:cNvPr id="16" name="TextBox 15"/>
          <p:cNvSpPr txBox="1"/>
          <p:nvPr/>
        </p:nvSpPr>
        <p:spPr>
          <a:xfrm>
            <a:off x="533080" y="3452345"/>
            <a:ext cx="2919413" cy="923330"/>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t>Now, there are over 1.08 billion Hindus living around the world. </a:t>
            </a:r>
          </a:p>
        </p:txBody>
      </p:sp>
      <p:sp>
        <p:nvSpPr>
          <p:cNvPr id="18" name="TextBox 17"/>
          <p:cNvSpPr txBox="1"/>
          <p:nvPr/>
        </p:nvSpPr>
        <p:spPr>
          <a:xfrm>
            <a:off x="3549967" y="2455006"/>
            <a:ext cx="2919413" cy="923330"/>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t>Hindus believe that all living things have a soul which can’t be destroyed. </a:t>
            </a:r>
          </a:p>
        </p:txBody>
      </p:sp>
      <p:sp>
        <p:nvSpPr>
          <p:cNvPr id="25" name="TextBox 24"/>
          <p:cNvSpPr txBox="1"/>
          <p:nvPr/>
        </p:nvSpPr>
        <p:spPr>
          <a:xfrm>
            <a:off x="3542981" y="3452129"/>
            <a:ext cx="2919413" cy="1200329"/>
          </a:xfrm>
          <a:prstGeom prst="rect">
            <a:avLst/>
          </a:prstGeom>
          <a:solidFill>
            <a:srgbClr val="D2E6BC"/>
          </a:solidFill>
        </p:spPr>
        <p:txBody>
          <a:bodyPr>
            <a:spAutoFit/>
          </a:bodyPr>
          <a:lstStyle/>
          <a:p>
            <a:pPr eaLnBrk="1" fontAlgn="auto" hangingPunct="1">
              <a:spcBef>
                <a:spcPts val="0"/>
              </a:spcBef>
              <a:spcAft>
                <a:spcPts val="0"/>
              </a:spcAft>
              <a:defRPr/>
            </a:pPr>
            <a:r>
              <a:rPr lang="en-GB" dirty="0"/>
              <a:t>Instead, when a living thing dies, its soul enters a new living thing. This is called reincarnation. </a:t>
            </a:r>
            <a:endParaRPr lang="en-GB" dirty="0">
              <a:latin typeface="+mn-lt"/>
            </a:endParaRPr>
          </a:p>
        </p:txBody>
      </p:sp>
      <p:sp>
        <p:nvSpPr>
          <p:cNvPr id="26" name="TextBox 25"/>
          <p:cNvSpPr txBox="1"/>
          <p:nvPr/>
        </p:nvSpPr>
        <p:spPr>
          <a:xfrm>
            <a:off x="536573" y="4449684"/>
            <a:ext cx="2919413" cy="1477328"/>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t>Hinduism is a polytheistic religion. This means that they believe in a wide </a:t>
            </a:r>
            <a:r>
              <a:rPr lang="en-GB" dirty="0">
                <a:solidFill>
                  <a:schemeClr val="accent6"/>
                </a:solidFill>
              </a:rPr>
              <a:t>variety</a:t>
            </a:r>
            <a:r>
              <a:rPr lang="en-GB" dirty="0"/>
              <a:t> of different gods and goddesses. </a:t>
            </a:r>
          </a:p>
        </p:txBody>
      </p:sp>
      <p:sp>
        <p:nvSpPr>
          <p:cNvPr id="27" name="TextBox 26"/>
          <p:cNvSpPr txBox="1"/>
          <p:nvPr/>
        </p:nvSpPr>
        <p:spPr>
          <a:xfrm>
            <a:off x="3542980" y="4726251"/>
            <a:ext cx="2919413" cy="1200329"/>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t>Hindus worship in a mandir. It’s a place where the </a:t>
            </a:r>
            <a:r>
              <a:rPr lang="en-GB" dirty="0">
                <a:solidFill>
                  <a:schemeClr val="accent6"/>
                </a:solidFill>
              </a:rPr>
              <a:t>community</a:t>
            </a:r>
            <a:r>
              <a:rPr lang="en-GB" dirty="0"/>
              <a:t> can meet to pray.</a:t>
            </a:r>
          </a:p>
        </p:txBody>
      </p:sp>
      <p:pic>
        <p:nvPicPr>
          <p:cNvPr id="6" name="Picture 5"/>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550589" y="2455005"/>
            <a:ext cx="900700" cy="21974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10" presetClass="entr" presetSubtype="0" fill="hold" nodeType="withEffect">
                                  <p:stCondLst>
                                    <p:cond delay="5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up)">
                                      <p:cBhvr>
                                        <p:cTn id="44" dur="500"/>
                                        <p:tgtEl>
                                          <p:spTgt spid="12"/>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up)">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up)">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22" presetClass="entr" presetSubtype="2" fill="hold" grpId="0" nodeType="withEffect">
                                  <p:stCondLst>
                                    <p:cond delay="500"/>
                                  </p:stCondLst>
                                  <p:childTnLst>
                                    <p:set>
                                      <p:cBhvr>
                                        <p:cTn id="70" dur="1" fill="hold">
                                          <p:stCondLst>
                                            <p:cond delay="0"/>
                                          </p:stCondLst>
                                        </p:cTn>
                                        <p:tgtEl>
                                          <p:spTgt spid="19"/>
                                        </p:tgtEl>
                                        <p:attrNameLst>
                                          <p:attrName>style.visibility</p:attrName>
                                        </p:attrNameLst>
                                      </p:cBhvr>
                                      <p:to>
                                        <p:strVal val="visible"/>
                                      </p:to>
                                    </p:set>
                                    <p:animEffect transition="in" filter="wipe(right)">
                                      <p:cBhvr>
                                        <p:cTn id="71" dur="500"/>
                                        <p:tgtEl>
                                          <p:spTgt spid="19"/>
                                        </p:tgtEl>
                                      </p:cBhvr>
                                    </p:animEffect>
                                  </p:childTnLst>
                                </p:cTn>
                              </p:par>
                              <p:par>
                                <p:cTn id="72" presetID="10" presetClass="entr" presetSubtype="0" fill="hold" nodeType="withEffect">
                                  <p:stCondLst>
                                    <p:cond delay="100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par>
                                <p:cTn id="75" presetID="22" presetClass="entr" presetSubtype="2" fill="hold" grpId="0" nodeType="withEffect">
                                  <p:stCondLst>
                                    <p:cond delay="1500"/>
                                  </p:stCondLst>
                                  <p:childTnLst>
                                    <p:set>
                                      <p:cBhvr>
                                        <p:cTn id="76" dur="1" fill="hold">
                                          <p:stCondLst>
                                            <p:cond delay="0"/>
                                          </p:stCondLst>
                                        </p:cTn>
                                        <p:tgtEl>
                                          <p:spTgt spid="21"/>
                                        </p:tgtEl>
                                        <p:attrNameLst>
                                          <p:attrName>style.visibility</p:attrName>
                                        </p:attrNameLst>
                                      </p:cBhvr>
                                      <p:to>
                                        <p:strVal val="visible"/>
                                      </p:to>
                                    </p:set>
                                    <p:animEffect transition="in" filter="wipe(right)">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4" grpId="0" animBg="1"/>
      <p:bldP spid="2" grpId="0"/>
      <p:bldP spid="19" grpId="0" animBg="1"/>
      <p:bldP spid="21" grpId="0" animBg="1"/>
      <p:bldP spid="15" grpId="0" animBg="1"/>
      <p:bldP spid="16" grpId="0" animBg="1"/>
      <p:bldP spid="18" grpId="0" animBg="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1">
            <a:hlinkClick r:id="rId2" action="ppaction://hlinksldjump"/>
            <a:extLst>
              <a:ext uri="{FF2B5EF4-FFF2-40B4-BE49-F238E27FC236}">
                <a16:creationId xmlns:a16="http://schemas.microsoft.com/office/drawing/2014/main" xmlns="" id="{FAC5E5C7-515B-471A-8318-E0D5D3E1BC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44"/>
          <a:stretch/>
        </p:blipFill>
        <p:spPr bwMode="auto">
          <a:xfrm>
            <a:off x="463961" y="447606"/>
            <a:ext cx="8201867" cy="5953193"/>
          </a:xfrm>
          <a:prstGeom prst="roundRect">
            <a:avLst>
              <a:gd name="adj" fmla="val 3119"/>
            </a:avLst>
          </a:prstGeom>
          <a:solidFill>
            <a:schemeClr val="tx1"/>
          </a:solidFill>
          <a:ln>
            <a:noFill/>
          </a:ln>
          <a:extLst/>
        </p:spPr>
      </p:pic>
    </p:spTree>
    <p:extLst>
      <p:ext uri="{BB962C8B-B14F-4D97-AF65-F5344CB8AC3E}">
        <p14:creationId xmlns:p14="http://schemas.microsoft.com/office/powerpoint/2010/main" val="150276829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547268" y="1177925"/>
            <a:ext cx="2919413" cy="1754326"/>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t>Over 12 years, the festival is celebrated four times in  different sacred rivers. This year, it is happening in </a:t>
            </a:r>
            <a:r>
              <a:rPr lang="en-GB" dirty="0" err="1"/>
              <a:t>Prayagraj</a:t>
            </a:r>
            <a:r>
              <a:rPr lang="en-GB" dirty="0"/>
              <a:t>, northern India. </a:t>
            </a:r>
          </a:p>
        </p:txBody>
      </p:sp>
      <p:sp>
        <p:nvSpPr>
          <p:cNvPr id="8" name="TextBox 7"/>
          <p:cNvSpPr txBox="1"/>
          <p:nvPr/>
        </p:nvSpPr>
        <p:spPr>
          <a:xfrm>
            <a:off x="536575" y="1181100"/>
            <a:ext cx="2919413" cy="923330"/>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The </a:t>
            </a:r>
            <a:r>
              <a:rPr lang="en-GB" dirty="0" err="1">
                <a:latin typeface="+mn-lt"/>
              </a:rPr>
              <a:t>Kumbh</a:t>
            </a:r>
            <a:r>
              <a:rPr lang="en-GB" dirty="0">
                <a:latin typeface="+mn-lt"/>
              </a:rPr>
              <a:t> </a:t>
            </a:r>
            <a:r>
              <a:rPr lang="en-GB" dirty="0" err="1">
                <a:latin typeface="+mn-lt"/>
              </a:rPr>
              <a:t>Mela</a:t>
            </a:r>
            <a:r>
              <a:rPr lang="en-GB" dirty="0">
                <a:latin typeface="+mn-lt"/>
              </a:rPr>
              <a:t> is one of the most important festivals for Hindus. </a:t>
            </a:r>
          </a:p>
        </p:txBody>
      </p:sp>
      <p:cxnSp>
        <p:nvCxnSpPr>
          <p:cNvPr id="14" name="Straight Connector 13"/>
          <p:cNvCxnSpPr/>
          <p:nvPr/>
        </p:nvCxnSpPr>
        <p:spPr>
          <a:xfrm>
            <a:off x="444500" y="1177925"/>
            <a:ext cx="6113463" cy="0"/>
          </a:xfrm>
          <a:prstGeom prst="line">
            <a:avLst/>
          </a:prstGeom>
          <a:ln w="38100">
            <a:solidFill>
              <a:srgbClr val="0E89CE"/>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61295" y="393178"/>
            <a:ext cx="2012950" cy="791737"/>
          </a:xfrm>
          <a:prstGeom prst="rect">
            <a:avLst/>
          </a:prstGeom>
          <a:solidFill>
            <a:schemeClr val="bg1"/>
          </a:solidFill>
          <a:ln w="28575">
            <a:solidFill>
              <a:srgbClr val="4A3582"/>
            </a:solidFill>
          </a:ln>
        </p:spPr>
        <p:txBody>
          <a:bodyPr lIns="108000" tIns="72000" rIns="108000" bIns="72000" spcCol="360000" anchor="ctr">
            <a:spAutoFit/>
          </a:bodyPr>
          <a:lstStyle/>
          <a:p>
            <a:pPr eaLnBrk="1" fontAlgn="auto" hangingPunct="1">
              <a:spcBef>
                <a:spcPts val="0"/>
              </a:spcBef>
              <a:spcAft>
                <a:spcPts val="0"/>
              </a:spcAft>
              <a:defRPr/>
            </a:pPr>
            <a:r>
              <a:rPr lang="en-GB" sz="1400" kern="1000" dirty="0"/>
              <a:t>according</a:t>
            </a:r>
          </a:p>
          <a:p>
            <a:pPr eaLnBrk="1" fontAlgn="auto" hangingPunct="1">
              <a:spcBef>
                <a:spcPts val="0"/>
              </a:spcBef>
              <a:spcAft>
                <a:spcPts val="0"/>
              </a:spcAft>
              <a:defRPr/>
            </a:pPr>
            <a:r>
              <a:rPr lang="en-GB" sz="1400" kern="1000" dirty="0"/>
              <a:t>ancient</a:t>
            </a:r>
          </a:p>
          <a:p>
            <a:pPr eaLnBrk="1" fontAlgn="auto" hangingPunct="1">
              <a:spcBef>
                <a:spcPts val="0"/>
              </a:spcBef>
              <a:spcAft>
                <a:spcPts val="0"/>
              </a:spcAft>
              <a:defRPr/>
            </a:pPr>
            <a:r>
              <a:rPr lang="en-GB" sz="1400" kern="1000" dirty="0"/>
              <a:t>individuals</a:t>
            </a:r>
          </a:p>
        </p:txBody>
      </p:sp>
      <p:sp>
        <p:nvSpPr>
          <p:cNvPr id="2" name="Title 1"/>
          <p:cNvSpPr>
            <a:spLocks noGrp="1"/>
          </p:cNvSpPr>
          <p:nvPr>
            <p:ph type="title" idx="4294967295"/>
          </p:nvPr>
        </p:nvSpPr>
        <p:spPr>
          <a:xfrm>
            <a:off x="444500" y="522288"/>
            <a:ext cx="6113463" cy="655637"/>
          </a:xfrm>
          <a:prstGeom prst="roundRect">
            <a:avLst>
              <a:gd name="adj" fmla="val 0"/>
            </a:avLst>
          </a:prstGeom>
        </p:spPr>
        <p:txBody>
          <a:bodyPr/>
          <a:lstStyle/>
          <a:p>
            <a:pPr algn="ctr"/>
            <a:r>
              <a:rPr lang="en-GB" altLang="en-US" sz="2000" dirty="0">
                <a:solidFill>
                  <a:schemeClr val="tx1"/>
                </a:solidFill>
                <a:latin typeface="Twinkl" pitchFamily="2" charset="0"/>
              </a:rPr>
              <a:t>What Is the Kumbh </a:t>
            </a:r>
            <a:r>
              <a:rPr lang="en-GB" altLang="en-US" sz="2000" dirty="0" err="1">
                <a:solidFill>
                  <a:schemeClr val="tx1"/>
                </a:solidFill>
                <a:latin typeface="Twinkl" pitchFamily="2" charset="0"/>
              </a:rPr>
              <a:t>Mela</a:t>
            </a:r>
            <a:r>
              <a:rPr lang="en-GB" altLang="en-US" sz="2000" dirty="0">
                <a:solidFill>
                  <a:schemeClr val="tx1"/>
                </a:solidFill>
                <a:latin typeface="Twinkl" pitchFamily="2" charset="0"/>
              </a:rPr>
              <a:t>?</a:t>
            </a:r>
          </a:p>
        </p:txBody>
      </p:sp>
      <p:sp>
        <p:nvSpPr>
          <p:cNvPr id="19" name="TextBox 18"/>
          <p:cNvSpPr txBox="1">
            <a:spLocks noChangeArrowheads="1"/>
          </p:cNvSpPr>
          <p:nvPr/>
        </p:nvSpPr>
        <p:spPr bwMode="auto">
          <a:xfrm>
            <a:off x="6550654" y="4698675"/>
            <a:ext cx="2012950" cy="1079884"/>
          </a:xfrm>
          <a:prstGeom prst="rect">
            <a:avLst/>
          </a:prstGeom>
          <a:solidFill>
            <a:schemeClr val="bg1"/>
          </a:solidFill>
          <a:ln w="28575">
            <a:solidFill>
              <a:srgbClr val="1C4160"/>
            </a:solidFill>
            <a:miter lim="800000"/>
            <a:headEnd/>
            <a:tailEnd/>
          </a:ln>
        </p:spPr>
        <p:txBody>
          <a:bodyPr lIns="108000" tIns="108000" rIns="432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Use an atlas to find India. Which countries does it border?</a:t>
            </a: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117516" y="4888573"/>
            <a:ext cx="719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6550654" y="5828216"/>
            <a:ext cx="2012950" cy="864440"/>
          </a:xfrm>
          <a:prstGeom prst="rect">
            <a:avLst/>
          </a:prstGeom>
          <a:solidFill>
            <a:schemeClr val="bg1"/>
          </a:solidFill>
          <a:ln w="28575">
            <a:solidFill>
              <a:srgbClr val="18552B"/>
            </a:solidFill>
            <a:miter lim="800000"/>
            <a:headEnd/>
            <a:tailEnd/>
          </a:ln>
        </p:spPr>
        <p:txBody>
          <a:bodyPr lIns="108000" tIns="108000" rIns="540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What do you know about other festivals? </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5618" y="5917042"/>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14676" y="414533"/>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6557961" y="1253033"/>
            <a:ext cx="2012952" cy="302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3547268" y="3002560"/>
            <a:ext cx="2919413" cy="1200329"/>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t>It’s an </a:t>
            </a:r>
            <a:r>
              <a:rPr lang="en-GB" dirty="0">
                <a:solidFill>
                  <a:schemeClr val="accent6"/>
                </a:solidFill>
              </a:rPr>
              <a:t>ancient</a:t>
            </a:r>
            <a:r>
              <a:rPr lang="en-GB" dirty="0"/>
              <a:t> festival and was first recorded in AD 643, nearly 1500 years ago!</a:t>
            </a:r>
          </a:p>
        </p:txBody>
      </p:sp>
      <p:sp>
        <p:nvSpPr>
          <p:cNvPr id="27" name="TextBox 26"/>
          <p:cNvSpPr txBox="1"/>
          <p:nvPr/>
        </p:nvSpPr>
        <p:spPr>
          <a:xfrm>
            <a:off x="3547268" y="4273198"/>
            <a:ext cx="2919413" cy="923330"/>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solidFill>
                  <a:schemeClr val="accent6"/>
                </a:solidFill>
              </a:rPr>
              <a:t>Individuals</a:t>
            </a:r>
            <a:r>
              <a:rPr lang="en-GB" dirty="0"/>
              <a:t> might travel thousands of miles to attend the </a:t>
            </a:r>
            <a:r>
              <a:rPr lang="en-GB" dirty="0" err="1"/>
              <a:t>Kumbh</a:t>
            </a:r>
            <a:r>
              <a:rPr lang="en-GB" dirty="0"/>
              <a:t> </a:t>
            </a:r>
            <a:r>
              <a:rPr lang="en-GB" dirty="0" err="1"/>
              <a:t>Mela</a:t>
            </a:r>
            <a:r>
              <a:rPr lang="en-GB" dirty="0"/>
              <a:t>.</a:t>
            </a:r>
          </a:p>
        </p:txBody>
      </p:sp>
      <p:sp>
        <p:nvSpPr>
          <p:cNvPr id="28" name="TextBox 27">
            <a:extLst>
              <a:ext uri="{FF2B5EF4-FFF2-40B4-BE49-F238E27FC236}">
                <a16:creationId xmlns:a16="http://schemas.microsoft.com/office/drawing/2014/main" xmlns="" id="{0AE63E92-0A44-4EF5-B1B5-8B37C03FFC82}"/>
              </a:ext>
            </a:extLst>
          </p:cNvPr>
          <p:cNvSpPr txBox="1"/>
          <p:nvPr/>
        </p:nvSpPr>
        <p:spPr>
          <a:xfrm>
            <a:off x="536571" y="2173151"/>
            <a:ext cx="2919413" cy="646331"/>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latin typeface="+mn-lt"/>
              </a:rPr>
              <a:t>Millions of people travel to wash in the sacred rivers. </a:t>
            </a:r>
          </a:p>
        </p:txBody>
      </p:sp>
      <p:sp>
        <p:nvSpPr>
          <p:cNvPr id="29" name="TextBox 28">
            <a:extLst>
              <a:ext uri="{FF2B5EF4-FFF2-40B4-BE49-F238E27FC236}">
                <a16:creationId xmlns:a16="http://schemas.microsoft.com/office/drawing/2014/main" xmlns="" id="{E1DE1049-36FF-4FE7-A239-8078AA620D4E}"/>
              </a:ext>
            </a:extLst>
          </p:cNvPr>
          <p:cNvSpPr txBox="1"/>
          <p:nvPr/>
        </p:nvSpPr>
        <p:spPr>
          <a:xfrm>
            <a:off x="536569" y="2882366"/>
            <a:ext cx="2919413" cy="1200329"/>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solidFill>
                  <a:schemeClr val="accent6"/>
                </a:solidFill>
              </a:rPr>
              <a:t>According</a:t>
            </a:r>
            <a:r>
              <a:rPr lang="en-GB" dirty="0"/>
              <a:t> to Hindu tradition, the gods released drops of immortality in the rivers. </a:t>
            </a:r>
          </a:p>
        </p:txBody>
      </p:sp>
      <p:sp>
        <p:nvSpPr>
          <p:cNvPr id="30" name="TextBox 29">
            <a:extLst>
              <a:ext uri="{FF2B5EF4-FFF2-40B4-BE49-F238E27FC236}">
                <a16:creationId xmlns:a16="http://schemas.microsoft.com/office/drawing/2014/main" xmlns="" id="{4A5B820D-B7AC-4503-9793-6F17DA059524}"/>
              </a:ext>
            </a:extLst>
          </p:cNvPr>
          <p:cNvSpPr txBox="1"/>
          <p:nvPr/>
        </p:nvSpPr>
        <p:spPr>
          <a:xfrm>
            <a:off x="524781" y="4162491"/>
            <a:ext cx="2919413" cy="1477328"/>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t>Hindus believe that by washing in these rivers, they will be cleaned of their sins or wrong actions.</a:t>
            </a:r>
            <a:endParaRPr lang="en-GB" dirty="0">
              <a:latin typeface="+mn-lt"/>
            </a:endParaRPr>
          </a:p>
        </p:txBody>
      </p:sp>
      <p:pic>
        <p:nvPicPr>
          <p:cNvPr id="5" name="Picture 4"/>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753416" y="5196528"/>
            <a:ext cx="2370548" cy="1151202"/>
          </a:xfrm>
          <a:prstGeom prst="rect">
            <a:avLst/>
          </a:prstGeom>
        </p:spPr>
      </p:pic>
      <p:sp>
        <p:nvSpPr>
          <p:cNvPr id="25" name="TextBox 24"/>
          <p:cNvSpPr txBox="1"/>
          <p:nvPr/>
        </p:nvSpPr>
        <p:spPr>
          <a:xfrm>
            <a:off x="6466681" y="4337443"/>
            <a:ext cx="2378075" cy="174407"/>
          </a:xfrm>
          <a:prstGeom prst="rect">
            <a:avLst/>
          </a:prstGeom>
          <a:noFill/>
        </p:spPr>
        <p:txBody>
          <a:bodyPr wrap="square" rtlCol="0">
            <a:spAutoFit/>
          </a:bodyPr>
          <a:lstStyle/>
          <a:p>
            <a:r>
              <a:rPr lang="en-GB" sz="800" baseline="30000" dirty="0">
                <a:solidFill>
                  <a:srgbClr val="131312"/>
                </a:solidFill>
                <a:latin typeface="Tuffy-TTF" panose="020B0603060100000000" pitchFamily="34" charset="0"/>
                <a:hlinkClick r:id="rId10"/>
              </a:rPr>
              <a:t>“Kumbh </a:t>
            </a:r>
            <a:r>
              <a:rPr lang="en-GB" sz="800" baseline="30000" dirty="0" err="1">
                <a:solidFill>
                  <a:srgbClr val="131312"/>
                </a:solidFill>
                <a:latin typeface="Tuffy-TTF" panose="020B0603060100000000" pitchFamily="34" charset="0"/>
                <a:hlinkClick r:id="rId10"/>
              </a:rPr>
              <a:t>Mela</a:t>
            </a:r>
            <a:r>
              <a:rPr lang="en-GB" sz="800" baseline="30000" dirty="0">
                <a:solidFill>
                  <a:srgbClr val="131312"/>
                </a:solidFill>
                <a:latin typeface="Tuffy-TTF" panose="020B0603060100000000" pitchFamily="34" charset="0"/>
                <a:hlinkClick r:id="rId10"/>
              </a:rPr>
              <a:t>”</a:t>
            </a:r>
            <a:r>
              <a:rPr lang="en-GB" sz="800" baseline="30000" dirty="0">
                <a:solidFill>
                  <a:srgbClr val="131312"/>
                </a:solidFill>
                <a:latin typeface="Tuffy-TTF" panose="020B0603060100000000" pitchFamily="34" charset="0"/>
              </a:rPr>
              <a:t> by </a:t>
            </a:r>
            <a:r>
              <a:rPr lang="en-GB" sz="800" baseline="30000" dirty="0">
                <a:solidFill>
                  <a:srgbClr val="131312"/>
                </a:solidFill>
                <a:latin typeface="Tuffy-TTF" panose="020B0603060100000000" pitchFamily="34" charset="0"/>
                <a:hlinkClick r:id="rId11"/>
              </a:rPr>
              <a:t>[</a:t>
            </a:r>
            <a:r>
              <a:rPr lang="en-GB" sz="800" baseline="30000" dirty="0" err="1">
                <a:solidFill>
                  <a:srgbClr val="131312"/>
                </a:solidFill>
                <a:latin typeface="Tuffy-TTF" panose="020B0603060100000000" pitchFamily="34" charset="0"/>
                <a:hlinkClick r:id="rId11"/>
              </a:rPr>
              <a:t>Seba</a:t>
            </a:r>
            <a:r>
              <a:rPr lang="en-GB" sz="800" baseline="30000" dirty="0">
                <a:solidFill>
                  <a:srgbClr val="131312"/>
                </a:solidFill>
                <a:latin typeface="Tuffy-TTF" panose="020B0603060100000000" pitchFamily="34" charset="0"/>
                <a:hlinkClick r:id="rId11"/>
              </a:rPr>
              <a:t> Della y Sole </a:t>
            </a:r>
            <a:r>
              <a:rPr lang="en-GB" sz="800" baseline="30000" dirty="0" err="1">
                <a:solidFill>
                  <a:srgbClr val="131312"/>
                </a:solidFill>
                <a:latin typeface="Tuffy-TTF" panose="020B0603060100000000" pitchFamily="34" charset="0"/>
                <a:hlinkClick r:id="rId11"/>
              </a:rPr>
              <a:t>Bossio</a:t>
            </a:r>
            <a:r>
              <a:rPr lang="en-GB" sz="800" baseline="30000" dirty="0">
                <a:solidFill>
                  <a:srgbClr val="131312"/>
                </a:solidFill>
                <a:latin typeface="Tuffy-TTF" panose="020B0603060100000000" pitchFamily="34" charset="0"/>
                <a:hlinkClick r:id="rId11"/>
              </a:rPr>
              <a:t>] </a:t>
            </a:r>
            <a:r>
              <a:rPr lang="en-GB" sz="800" baseline="30000" dirty="0">
                <a:solidFill>
                  <a:srgbClr val="131312"/>
                </a:solidFill>
                <a:latin typeface="Tuffy-TTF" panose="020B0603060100000000" pitchFamily="34" charset="0"/>
              </a:rPr>
              <a:t>is licensed under </a:t>
            </a:r>
            <a:r>
              <a:rPr lang="en-GB" sz="800" baseline="30000" dirty="0">
                <a:solidFill>
                  <a:srgbClr val="131312"/>
                </a:solidFill>
                <a:latin typeface="Tuffy-TTF" panose="020B0603060100000000" pitchFamily="34" charset="0"/>
                <a:hlinkClick r:id="rId12"/>
              </a:rPr>
              <a:t>CC BY 2.0</a:t>
            </a:r>
            <a:endParaRPr lang="en-GB" sz="800" baseline="30000" dirty="0">
              <a:solidFill>
                <a:srgbClr val="131312"/>
              </a:solidFill>
              <a:latin typeface="Tuffy-TTF" panose="020B0603060100000000" pitchFamily="34" charset="0"/>
            </a:endParaRPr>
          </a:p>
        </p:txBody>
      </p:sp>
    </p:spTree>
    <p:extLst>
      <p:ext uri="{BB962C8B-B14F-4D97-AF65-F5344CB8AC3E}">
        <p14:creationId xmlns:p14="http://schemas.microsoft.com/office/powerpoint/2010/main" val="3103714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10" presetClass="entr" presetSubtype="0" fill="hold" nodeType="withEffect">
                                  <p:stCondLst>
                                    <p:cond delay="5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up)">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up)">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up)">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up)">
                                      <p:cBhvr>
                                        <p:cTn id="54" dur="500"/>
                                        <p:tgtEl>
                                          <p:spTgt spid="27"/>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22" presetClass="entr" presetSubtype="2" fill="hold" grpId="0" nodeType="withEffect">
                                  <p:stCondLst>
                                    <p:cond delay="500"/>
                                  </p:stCondLst>
                                  <p:childTnLst>
                                    <p:set>
                                      <p:cBhvr>
                                        <p:cTn id="65" dur="1" fill="hold">
                                          <p:stCondLst>
                                            <p:cond delay="0"/>
                                          </p:stCondLst>
                                        </p:cTn>
                                        <p:tgtEl>
                                          <p:spTgt spid="19"/>
                                        </p:tgtEl>
                                        <p:attrNameLst>
                                          <p:attrName>style.visibility</p:attrName>
                                        </p:attrNameLst>
                                      </p:cBhvr>
                                      <p:to>
                                        <p:strVal val="visible"/>
                                      </p:to>
                                    </p:set>
                                    <p:animEffect transition="in" filter="wipe(right)">
                                      <p:cBhvr>
                                        <p:cTn id="66" dur="500"/>
                                        <p:tgtEl>
                                          <p:spTgt spid="19"/>
                                        </p:tgtEl>
                                      </p:cBhvr>
                                    </p:animEffect>
                                  </p:childTnLst>
                                </p:cTn>
                              </p:par>
                              <p:par>
                                <p:cTn id="67" presetID="10" presetClass="entr" presetSubtype="0" fill="hold" nodeType="withEffect">
                                  <p:stCondLst>
                                    <p:cond delay="100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22" presetClass="entr" presetSubtype="2" fill="hold" grpId="0" nodeType="withEffect">
                                  <p:stCondLst>
                                    <p:cond delay="1500"/>
                                  </p:stCondLst>
                                  <p:childTnLst>
                                    <p:set>
                                      <p:cBhvr>
                                        <p:cTn id="71" dur="1" fill="hold">
                                          <p:stCondLst>
                                            <p:cond delay="0"/>
                                          </p:stCondLst>
                                        </p:cTn>
                                        <p:tgtEl>
                                          <p:spTgt spid="21"/>
                                        </p:tgtEl>
                                        <p:attrNameLst>
                                          <p:attrName>style.visibility</p:attrName>
                                        </p:attrNameLst>
                                      </p:cBhvr>
                                      <p:to>
                                        <p:strVal val="visible"/>
                                      </p:to>
                                    </p:set>
                                    <p:animEffect transition="in" filter="wipe(right)">
                                      <p:cBhvr>
                                        <p:cTn id="72" dur="500"/>
                                        <p:tgtEl>
                                          <p:spTgt spid="21"/>
                                        </p:tgtEl>
                                      </p:cBhvr>
                                    </p:animEffect>
                                  </p:childTnLst>
                                </p:cTn>
                              </p:par>
                              <p:par>
                                <p:cTn id="73" presetID="10" presetClass="entr" presetSubtype="0" fill="hold" grpId="0" nodeType="withEffect">
                                  <p:stCondLst>
                                    <p:cond delay="50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P spid="24" grpId="0" animBg="1"/>
      <p:bldP spid="2" grpId="0"/>
      <p:bldP spid="19" grpId="0" animBg="1"/>
      <p:bldP spid="21" grpId="0" animBg="1"/>
      <p:bldP spid="16" grpId="0" animBg="1"/>
      <p:bldP spid="27" grpId="0" animBg="1"/>
      <p:bldP spid="28" grpId="0" animBg="1"/>
      <p:bldP spid="29" grpId="0" animBg="1"/>
      <p:bldP spid="30" grpId="0" animBg="1"/>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1">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233" t="29521" r="-233" b="22002"/>
          <a:stretch/>
        </p:blipFill>
        <p:spPr bwMode="auto">
          <a:xfrm>
            <a:off x="496008" y="457199"/>
            <a:ext cx="8171742" cy="5943601"/>
          </a:xfrm>
          <a:prstGeom prst="roundRect">
            <a:avLst>
              <a:gd name="adj" fmla="val 248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271025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546475" y="1181100"/>
            <a:ext cx="2919413" cy="1477328"/>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t>As </a:t>
            </a:r>
            <a:r>
              <a:rPr lang="en-GB"/>
              <a:t>well as the </a:t>
            </a:r>
            <a:r>
              <a:rPr lang="en-GB" dirty="0"/>
              <a:t>Kumbh </a:t>
            </a:r>
            <a:r>
              <a:rPr lang="en-GB" dirty="0" err="1"/>
              <a:t>Mela</a:t>
            </a:r>
            <a:r>
              <a:rPr lang="en-GB" dirty="0"/>
              <a:t>, Hindus might also go on a pilgrimage to Mount Kailash, a sacred mountain. </a:t>
            </a:r>
            <a:endParaRPr lang="en-GB" dirty="0">
              <a:latin typeface="+mn-lt"/>
            </a:endParaRPr>
          </a:p>
        </p:txBody>
      </p:sp>
      <p:sp>
        <p:nvSpPr>
          <p:cNvPr id="8" name="TextBox 7"/>
          <p:cNvSpPr txBox="1"/>
          <p:nvPr/>
        </p:nvSpPr>
        <p:spPr>
          <a:xfrm>
            <a:off x="536575" y="1181100"/>
            <a:ext cx="2919413" cy="923330"/>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For many people, the Kumbh </a:t>
            </a:r>
            <a:r>
              <a:rPr lang="en-GB" dirty="0" err="1">
                <a:latin typeface="+mn-lt"/>
              </a:rPr>
              <a:t>Mela</a:t>
            </a:r>
            <a:r>
              <a:rPr lang="en-GB" dirty="0">
                <a:latin typeface="+mn-lt"/>
              </a:rPr>
              <a:t> is an important pilgrimage.</a:t>
            </a:r>
          </a:p>
        </p:txBody>
      </p:sp>
      <p:cxnSp>
        <p:nvCxnSpPr>
          <p:cNvPr id="14" name="Straight Connector 13"/>
          <p:cNvCxnSpPr/>
          <p:nvPr/>
        </p:nvCxnSpPr>
        <p:spPr>
          <a:xfrm>
            <a:off x="444500" y="1177925"/>
            <a:ext cx="6113463" cy="0"/>
          </a:xfrm>
          <a:prstGeom prst="line">
            <a:avLst/>
          </a:prstGeom>
          <a:ln w="38100">
            <a:solidFill>
              <a:srgbClr val="0E89CE"/>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57963" y="393913"/>
            <a:ext cx="2012950" cy="791737"/>
          </a:xfrm>
          <a:prstGeom prst="rect">
            <a:avLst/>
          </a:prstGeom>
          <a:solidFill>
            <a:schemeClr val="bg1"/>
          </a:solidFill>
          <a:ln w="28575">
            <a:solidFill>
              <a:srgbClr val="4A3582"/>
            </a:solidFill>
          </a:ln>
        </p:spPr>
        <p:txBody>
          <a:bodyPr lIns="108000" tIns="72000" rIns="108000" bIns="72000" spcCol="360000" anchor="ctr">
            <a:spAutoFit/>
          </a:bodyPr>
          <a:lstStyle/>
          <a:p>
            <a:pPr eaLnBrk="1" fontAlgn="auto" hangingPunct="1">
              <a:spcBef>
                <a:spcPts val="0"/>
              </a:spcBef>
              <a:spcAft>
                <a:spcPts val="0"/>
              </a:spcAft>
              <a:defRPr/>
            </a:pPr>
            <a:r>
              <a:rPr lang="en-GB" sz="1400" kern="1000" dirty="0"/>
              <a:t>recognised</a:t>
            </a:r>
          </a:p>
          <a:p>
            <a:pPr eaLnBrk="1" fontAlgn="auto" hangingPunct="1">
              <a:spcBef>
                <a:spcPts val="0"/>
              </a:spcBef>
              <a:spcAft>
                <a:spcPts val="0"/>
              </a:spcAft>
              <a:defRPr/>
            </a:pPr>
            <a:r>
              <a:rPr lang="en-GB" sz="1400" kern="1000" dirty="0"/>
              <a:t>individuals</a:t>
            </a:r>
          </a:p>
          <a:p>
            <a:pPr eaLnBrk="1" fontAlgn="auto" hangingPunct="1">
              <a:spcBef>
                <a:spcPts val="0"/>
              </a:spcBef>
              <a:spcAft>
                <a:spcPts val="0"/>
              </a:spcAft>
              <a:defRPr/>
            </a:pPr>
            <a:r>
              <a:rPr lang="en-GB" sz="1400" kern="1000" dirty="0"/>
              <a:t>especially</a:t>
            </a:r>
          </a:p>
        </p:txBody>
      </p:sp>
      <p:sp>
        <p:nvSpPr>
          <p:cNvPr id="2" name="Title 1"/>
          <p:cNvSpPr>
            <a:spLocks noGrp="1"/>
          </p:cNvSpPr>
          <p:nvPr>
            <p:ph type="title" idx="4294967295"/>
          </p:nvPr>
        </p:nvSpPr>
        <p:spPr>
          <a:xfrm>
            <a:off x="444500" y="522288"/>
            <a:ext cx="6113463" cy="655637"/>
          </a:xfrm>
          <a:prstGeom prst="roundRect">
            <a:avLst>
              <a:gd name="adj" fmla="val 0"/>
            </a:avLst>
          </a:prstGeom>
        </p:spPr>
        <p:txBody>
          <a:bodyPr/>
          <a:lstStyle/>
          <a:p>
            <a:pPr algn="ctr"/>
            <a:r>
              <a:rPr lang="en-GB" altLang="en-US" sz="2000" dirty="0">
                <a:solidFill>
                  <a:schemeClr val="tx1"/>
                </a:solidFill>
                <a:latin typeface="Twinkl" pitchFamily="2" charset="0"/>
              </a:rPr>
              <a:t>What Are Pilgrimages?</a:t>
            </a:r>
          </a:p>
        </p:txBody>
      </p:sp>
      <p:sp>
        <p:nvSpPr>
          <p:cNvPr id="19" name="TextBox 18"/>
          <p:cNvSpPr txBox="1">
            <a:spLocks noChangeArrowheads="1"/>
          </p:cNvSpPr>
          <p:nvPr/>
        </p:nvSpPr>
        <p:spPr bwMode="auto">
          <a:xfrm>
            <a:off x="6557963" y="4427091"/>
            <a:ext cx="2012950" cy="1079884"/>
          </a:xfrm>
          <a:prstGeom prst="rect">
            <a:avLst/>
          </a:prstGeom>
          <a:solidFill>
            <a:schemeClr val="bg1"/>
          </a:solidFill>
          <a:ln w="28575">
            <a:solidFill>
              <a:srgbClr val="1C4160"/>
            </a:solidFill>
            <a:miter lim="800000"/>
            <a:headEnd/>
            <a:tailEnd/>
          </a:ln>
        </p:spPr>
        <p:txBody>
          <a:bodyPr lIns="108000" tIns="108000" rIns="46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Write a paragraph about a place which is special to you. </a:t>
            </a: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4825" y="4616196"/>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6557963" y="5600362"/>
            <a:ext cx="2012950" cy="864440"/>
          </a:xfrm>
          <a:prstGeom prst="rect">
            <a:avLst/>
          </a:prstGeom>
          <a:solidFill>
            <a:schemeClr val="bg1"/>
          </a:solidFill>
          <a:ln w="28575">
            <a:solidFill>
              <a:srgbClr val="18552B"/>
            </a:solidFill>
            <a:miter lim="800000"/>
            <a:headEnd/>
            <a:tailEnd/>
          </a:ln>
        </p:spPr>
        <p:txBody>
          <a:bodyPr lIns="108000" tIns="108000" rIns="540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sz="1400" dirty="0">
                <a:solidFill>
                  <a:schemeClr val="tx1"/>
                </a:solidFill>
              </a:rPr>
              <a:t>Where might you go on a pilgrimage to? </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4825" y="5672219"/>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4825" y="428625"/>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63325" r="1" b="608"/>
          <a:stretch/>
        </p:blipFill>
        <p:spPr bwMode="auto">
          <a:xfrm>
            <a:off x="6556374" y="1261516"/>
            <a:ext cx="2015333" cy="3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31809" y="2171811"/>
            <a:ext cx="2919413" cy="1200329"/>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latin typeface="+mn-lt"/>
              </a:rPr>
              <a:t>This is a special type of journey, usually going to a place which is important for religious reasons. </a:t>
            </a:r>
          </a:p>
        </p:txBody>
      </p:sp>
      <p:sp>
        <p:nvSpPr>
          <p:cNvPr id="16" name="TextBox 15"/>
          <p:cNvSpPr txBox="1"/>
          <p:nvPr/>
        </p:nvSpPr>
        <p:spPr>
          <a:xfrm>
            <a:off x="531808" y="4255647"/>
            <a:ext cx="2919413" cy="2031325"/>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latin typeface="+mn-lt"/>
              </a:rPr>
              <a:t>It’s more than just a holiday. These journeys are often quite long. Pilgrims travel to a place that is </a:t>
            </a:r>
            <a:r>
              <a:rPr lang="en-GB" dirty="0">
                <a:solidFill>
                  <a:schemeClr val="accent6"/>
                </a:solidFill>
                <a:latin typeface="+mn-lt"/>
              </a:rPr>
              <a:t>recognised</a:t>
            </a:r>
            <a:r>
              <a:rPr lang="en-GB" dirty="0">
                <a:latin typeface="+mn-lt"/>
              </a:rPr>
              <a:t> as being connected with God or a god. </a:t>
            </a:r>
          </a:p>
        </p:txBody>
      </p:sp>
      <p:sp>
        <p:nvSpPr>
          <p:cNvPr id="18" name="TextBox 17"/>
          <p:cNvSpPr txBox="1"/>
          <p:nvPr/>
        </p:nvSpPr>
        <p:spPr>
          <a:xfrm>
            <a:off x="3546474" y="2722071"/>
            <a:ext cx="2919413" cy="1200329"/>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en-GB" dirty="0">
                <a:solidFill>
                  <a:schemeClr val="accent6"/>
                </a:solidFill>
              </a:rPr>
              <a:t>Individuals</a:t>
            </a:r>
            <a:r>
              <a:rPr lang="en-GB" dirty="0"/>
              <a:t> of other faiths, such as Buddhism and Christianity, also go on pilgrimages. </a:t>
            </a:r>
          </a:p>
        </p:txBody>
      </p:sp>
      <p:sp>
        <p:nvSpPr>
          <p:cNvPr id="25" name="TextBox 24"/>
          <p:cNvSpPr txBox="1"/>
          <p:nvPr/>
        </p:nvSpPr>
        <p:spPr>
          <a:xfrm>
            <a:off x="3546474" y="3986043"/>
            <a:ext cx="2919413" cy="2308324"/>
          </a:xfrm>
          <a:prstGeom prst="rect">
            <a:avLst/>
          </a:prstGeom>
          <a:solidFill>
            <a:schemeClr val="accent4">
              <a:lumMod val="40000"/>
              <a:lumOff val="60000"/>
            </a:schemeClr>
          </a:solidFill>
        </p:spPr>
        <p:txBody>
          <a:bodyPr>
            <a:spAutoFit/>
          </a:bodyPr>
          <a:lstStyle/>
          <a:p>
            <a:pPr eaLnBrk="1" fontAlgn="auto" hangingPunct="1">
              <a:spcBef>
                <a:spcPts val="0"/>
              </a:spcBef>
              <a:spcAft>
                <a:spcPts val="0"/>
              </a:spcAft>
              <a:defRPr/>
            </a:pPr>
            <a:r>
              <a:rPr lang="en-GB" dirty="0"/>
              <a:t>Muslims travel from across the world to Mecca. This pilgrimage is called the Hajj, and is </a:t>
            </a:r>
            <a:r>
              <a:rPr lang="en-GB" dirty="0">
                <a:solidFill>
                  <a:schemeClr val="accent6"/>
                </a:solidFill>
              </a:rPr>
              <a:t>especially</a:t>
            </a:r>
            <a:r>
              <a:rPr lang="en-GB" dirty="0"/>
              <a:t> important; all adults who can are expected to make the journey during their lives. </a:t>
            </a:r>
          </a:p>
        </p:txBody>
      </p:sp>
      <p:pic>
        <p:nvPicPr>
          <p:cNvPr id="5" name="Picture 4"/>
          <p:cNvPicPr>
            <a:picLocks noChangeAspect="1"/>
          </p:cNvPicPr>
          <p:nvPr/>
        </p:nvPicPr>
        <p:blipFill rotWithShape="1">
          <a:blip r:embed="rId9" cstate="hqprint">
            <a:extLst>
              <a:ext uri="{28A0092B-C50C-407E-A947-70E740481C1C}">
                <a14:useLocalDpi xmlns:a14="http://schemas.microsoft.com/office/drawing/2010/main"/>
              </a:ext>
            </a:extLst>
          </a:blip>
          <a:srcRect l="-4898"/>
          <a:stretch/>
        </p:blipFill>
        <p:spPr>
          <a:xfrm>
            <a:off x="1636425" y="3372140"/>
            <a:ext cx="947661" cy="816125"/>
          </a:xfrm>
          <a:prstGeom prst="rect">
            <a:avLst/>
          </a:prstGeom>
        </p:spPr>
      </p:pic>
      <p:pic>
        <p:nvPicPr>
          <p:cNvPr id="6" name="Picture 5"/>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840374" y="3174940"/>
            <a:ext cx="449811" cy="1047016"/>
          </a:xfrm>
          <a:prstGeom prst="rect">
            <a:avLst/>
          </a:prstGeom>
        </p:spPr>
      </p:pic>
      <p:pic>
        <p:nvPicPr>
          <p:cNvPr id="7" name="Picture 6"/>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728277" y="3405831"/>
            <a:ext cx="588252" cy="816125"/>
          </a:xfrm>
          <a:prstGeom prst="rect">
            <a:avLst/>
          </a:prstGeom>
        </p:spPr>
      </p:pic>
    </p:spTree>
    <p:extLst>
      <p:ext uri="{BB962C8B-B14F-4D97-AF65-F5344CB8AC3E}">
        <p14:creationId xmlns:p14="http://schemas.microsoft.com/office/powerpoint/2010/main" val="1298049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10" presetClass="entr" presetSubtype="0" fill="hold" nodeType="withEffect">
                                  <p:stCondLst>
                                    <p:cond delay="5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up)">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up)">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up)">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par>
                                <p:cTn id="67" presetID="22" presetClass="entr" presetSubtype="2" fill="hold" grpId="0" nodeType="withEffect">
                                  <p:stCondLst>
                                    <p:cond delay="500"/>
                                  </p:stCondLst>
                                  <p:childTnLst>
                                    <p:set>
                                      <p:cBhvr>
                                        <p:cTn id="68" dur="1" fill="hold">
                                          <p:stCondLst>
                                            <p:cond delay="0"/>
                                          </p:stCondLst>
                                        </p:cTn>
                                        <p:tgtEl>
                                          <p:spTgt spid="19"/>
                                        </p:tgtEl>
                                        <p:attrNameLst>
                                          <p:attrName>style.visibility</p:attrName>
                                        </p:attrNameLst>
                                      </p:cBhvr>
                                      <p:to>
                                        <p:strVal val="visible"/>
                                      </p:to>
                                    </p:set>
                                    <p:animEffect transition="in" filter="wipe(right)">
                                      <p:cBhvr>
                                        <p:cTn id="69" dur="500"/>
                                        <p:tgtEl>
                                          <p:spTgt spid="19"/>
                                        </p:tgtEl>
                                      </p:cBhvr>
                                    </p:animEffect>
                                  </p:childTnLst>
                                </p:cTn>
                              </p:par>
                              <p:par>
                                <p:cTn id="70" presetID="10" presetClass="entr" presetSubtype="0" fill="hold" nodeType="withEffect">
                                  <p:stCondLst>
                                    <p:cond delay="100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22" presetClass="entr" presetSubtype="2" fill="hold" grpId="0" nodeType="withEffect">
                                  <p:stCondLst>
                                    <p:cond delay="1500"/>
                                  </p:stCondLst>
                                  <p:childTnLst>
                                    <p:set>
                                      <p:cBhvr>
                                        <p:cTn id="74" dur="1" fill="hold">
                                          <p:stCondLst>
                                            <p:cond delay="0"/>
                                          </p:stCondLst>
                                        </p:cTn>
                                        <p:tgtEl>
                                          <p:spTgt spid="21"/>
                                        </p:tgtEl>
                                        <p:attrNameLst>
                                          <p:attrName>style.visibility</p:attrName>
                                        </p:attrNameLst>
                                      </p:cBhvr>
                                      <p:to>
                                        <p:strVal val="visible"/>
                                      </p:to>
                                    </p:set>
                                    <p:animEffect transition="in" filter="wipe(right)">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4" grpId="0" animBg="1"/>
      <p:bldP spid="2" grpId="0"/>
      <p:bldP spid="19" grpId="0" animBg="1"/>
      <p:bldP spid="21" grpId="0" animBg="1"/>
      <p:bldP spid="15" grpId="0" animBg="1"/>
      <p:bldP spid="16" grpId="0" animBg="1"/>
      <p:bldP spid="18"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1">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21472" r="703"/>
          <a:stretch/>
        </p:blipFill>
        <p:spPr bwMode="auto">
          <a:xfrm>
            <a:off x="467747" y="461808"/>
            <a:ext cx="8193653" cy="5922214"/>
          </a:xfrm>
          <a:prstGeom prst="roundRect">
            <a:avLst>
              <a:gd name="adj" fmla="val 4188"/>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834067"/>
      </p:ext>
    </p:extLst>
  </p:cSld>
  <p:clrMapOvr>
    <a:masterClrMapping/>
  </p:clrMapOvr>
  <p:transition spd="slow"/>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UKS2 Information PowerPoint.ppt [Compatibility Mode]" id="{260C096A-631D-410F-A366-5D527272CC09}" vid="{E9BC166A-2672-468E-986C-F2FF751DC2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UKS2_Information_PowerPoint (5)</Template>
  <TotalTime>769</TotalTime>
  <Words>848</Words>
  <Application>Microsoft Office PowerPoint</Application>
  <PresentationFormat>On-screen Show (4:3)</PresentationFormat>
  <Paragraphs>79</Paragraphs>
  <Slides>11</Slides>
  <Notes>1</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Twinkl ExtraBold</vt:lpstr>
      <vt:lpstr>Sassoon Infant Rg</vt:lpstr>
      <vt:lpstr>Tuffy-TTF</vt:lpstr>
      <vt:lpstr>Twinkl SemiBold</vt:lpstr>
      <vt:lpstr>Twinkl</vt:lpstr>
      <vt:lpstr>Office Theme</vt:lpstr>
      <vt:lpstr>PowerPoint Presentation</vt:lpstr>
      <vt:lpstr>PowerPoint Presentation</vt:lpstr>
      <vt:lpstr>PowerPoint Presentation</vt:lpstr>
      <vt:lpstr>What Is Hinduism?</vt:lpstr>
      <vt:lpstr>PowerPoint Presentation</vt:lpstr>
      <vt:lpstr>What Is the Kumbh Mela?</vt:lpstr>
      <vt:lpstr>PowerPoint Presentation</vt:lpstr>
      <vt:lpstr>What Are Pilgrimages?</vt:lpstr>
      <vt:lpstr>PowerPoint Presentation</vt:lpstr>
      <vt:lpstr>Glossary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Park</dc:creator>
  <cp:lastModifiedBy>anyone</cp:lastModifiedBy>
  <cp:revision>148</cp:revision>
  <dcterms:created xsi:type="dcterms:W3CDTF">2018-08-23T16:28:42Z</dcterms:created>
  <dcterms:modified xsi:type="dcterms:W3CDTF">2023-08-22T15:09:06Z</dcterms:modified>
</cp:coreProperties>
</file>