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handoutMasterIdLst>
    <p:handoutMasterId r:id="rId20"/>
  </p:handoutMasterIdLst>
  <p:sldIdLst>
    <p:sldId id="295" r:id="rId2"/>
    <p:sldId id="266" r:id="rId3"/>
    <p:sldId id="265" r:id="rId4"/>
    <p:sldId id="267" r:id="rId5"/>
    <p:sldId id="272" r:id="rId6"/>
    <p:sldId id="297" r:id="rId7"/>
    <p:sldId id="299" r:id="rId8"/>
    <p:sldId id="276" r:id="rId9"/>
    <p:sldId id="278" r:id="rId10"/>
    <p:sldId id="277" r:id="rId11"/>
    <p:sldId id="300" r:id="rId12"/>
    <p:sldId id="301" r:id="rId13"/>
    <p:sldId id="302" r:id="rId14"/>
    <p:sldId id="303" r:id="rId15"/>
    <p:sldId id="304" r:id="rId16"/>
    <p:sldId id="305" r:id="rId17"/>
    <p:sldId id="258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PP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32" autoAdjust="0"/>
  </p:normalViewPr>
  <p:slideViewPr>
    <p:cSldViewPr>
      <p:cViewPr>
        <p:scale>
          <a:sx n="80" d="100"/>
          <a:sy n="80" d="100"/>
        </p:scale>
        <p:origin x="-107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1F334-E7B1-40A2-B879-87EA1F3A8DF2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C050-D9D9-4225-843A-45DA88E8EA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95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4E3AB-F1F5-4326-996E-214D3694AD27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8298-17C0-4BCC-95BD-928606222F0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1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EFE0C25F-89B6-4BA2-BA28-77D6A2402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4E0E87EA-1D61-49FD-BDEB-A551555AD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5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96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8C66D8AC-7F9F-4216-894C-6D8601319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9AF063-7684-40D2-8465-E5B52036B90F}" type="slidenum">
              <a:rPr lang="en-GB" altLang="en-US"/>
              <a:pPr eaLnBrk="1" hangingPunct="1"/>
              <a:t>4</a:t>
            </a:fld>
            <a:endParaRPr lang="en-GB" altLang="en-US" dirty="0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F881B169-CAD9-468E-A2AE-D08132D90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61FC12A9-E793-4316-9505-E385212F9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Literacy</a:t>
            </a:r>
            <a:r>
              <a:rPr lang="en-GB" altLang="en-US" dirty="0">
                <a:latin typeface="Arial" panose="020B0604020202020204" pitchFamily="34" charset="0"/>
              </a:rPr>
              <a:t>: Books- Power of Reading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Maths</a:t>
            </a:r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endParaRPr lang="en-GB" altLang="en-US" u="sng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u="sng" dirty="0">
                <a:latin typeface="Arial" panose="020B0604020202020204" pitchFamily="34" charset="0"/>
              </a:rPr>
              <a:t>Reading books: Parent helpers needed to Change </a:t>
            </a:r>
            <a:r>
              <a:rPr lang="en-GB" altLang="en-US" dirty="0">
                <a:latin typeface="Arial" panose="020B0604020202020204" pitchFamily="34" charset="0"/>
              </a:rPr>
              <a:t>on Wednesday and Friday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Spellings</a:t>
            </a:r>
            <a:r>
              <a:rPr lang="en-GB" altLang="en-US" dirty="0">
                <a:latin typeface="Arial" panose="020B0604020202020204" pitchFamily="34" charset="0"/>
              </a:rPr>
              <a:t>:  Spelling tests will be on Thursdays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Handwriting</a:t>
            </a:r>
            <a:r>
              <a:rPr lang="en-GB" altLang="en-US" dirty="0">
                <a:latin typeface="Arial" panose="020B0604020202020204" pitchFamily="34" charset="0"/>
              </a:rPr>
              <a:t>: Weekly practice, possible homework activity.  Need a good pen at home. Children being encouraged to use a joined fluent style of handwriting.  To present work neatly in all subject areas.  (End of KS2 assessments will take into account their handwriting). </a:t>
            </a:r>
          </a:p>
          <a:p>
            <a:pPr eaLnBrk="1" hangingPunct="1"/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Numeracy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="" xmlns:a16="http://schemas.microsoft.com/office/drawing/2014/main" id="{19CB1D09-E7BA-4459-BAAE-9BF058050C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="" xmlns:a16="http://schemas.microsoft.com/office/drawing/2014/main" id="{35D6E4AC-4DDA-4AB7-82AE-BF8739F5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The Learning Challenge Curriculum – What do we know already, What do we want to find out?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Trips- Spring/Summer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PE: Can they bring trainers as well as pumps for the autumn term for outdoors. New pumps too big, slippy.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="" xmlns:a16="http://schemas.microsoft.com/office/drawing/2014/main" id="{8DD19FEE-E61F-413F-93E6-06E8AC89F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9A3129-C43F-4B09-B3D7-92179570771C}" type="slidenum">
              <a:rPr lang="en-GB" altLang="en-US"/>
              <a:pPr eaLnBrk="1" hangingPunct="1"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071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39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4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E8298-17C0-4BCC-95BD-928606222F0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5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E772B-A53A-4036-BAFD-32049101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F131F8-8374-4BC7-BE6A-64D69B74B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39A3AF-16C5-4E17-8FD1-B646B026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DA285B-ECD9-4F0D-802D-5C501534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1215B2-E869-47D0-A304-682981D4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04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54F40B-9780-4C1E-AAF0-33E1206F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296613-B270-42BB-8D18-C120E6DA9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B023AD-8FCF-4170-AFC9-555E3933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B24FDA-B2E9-4921-A2AA-657CF285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F4C595-BB61-4AA0-B70B-8EDB441C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50B33A-A583-499B-A139-02A615D15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7C966F-78E3-4698-A466-EE9FC1E70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93BE79-CE42-4C18-8CBF-BE2B305A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628FB-0743-42EB-849B-3B43576F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60FC1A-646F-411A-BA0C-65B57B12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93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8DE147-1592-4AD5-8CFA-D952471A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4CAF20-A3A7-4455-B423-AB34965CD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C2EA74-CB3E-4BEE-A285-A8E75C21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C4D0EB-0A81-499F-A5C3-D36277B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F9B29B-4D39-425A-944C-5DDB73B7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A9A87-0465-446B-AA04-ABF8F1E6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8DDFB1-2D2D-4E2C-84F1-0D579D9B5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A4DD71-8D9B-4839-B523-222140E6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4F451-FFAF-4FC8-97E1-E6F1DEC7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7D9A01-BE59-4AFC-AB65-DBFAAE4E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3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01D1C2-0CEC-4514-B8E3-AF01DEC6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E3D189-861E-4935-89E8-383161213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1E28D8-537E-4993-B1B6-5994E111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7EE865-2075-45CF-AF49-6F9BBD89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487F9C-F428-4EAC-9BA2-2D438603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8B5FD1-D131-47CB-BEEB-4A18F6A8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2D728-7716-4FB3-AE8C-C861FC8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49DD8B-DE75-45F0-A5C6-A8B8F56F5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AA1B5D-543F-44F1-BC20-DC915357E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1EBC88-5EC5-4F4D-9EA1-B9A584417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634155-396A-4029-8510-42A5B2FE0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43EDB9-CE54-40E9-B22C-8F044705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D2AA7B-5B81-40A5-9509-EDAE65E3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0BC43E-8303-496A-9FF4-8E743449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4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BFC78-5F04-434C-847D-5C880C7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F90043D-7C65-4FD4-A10D-0A3B560A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091ED60-3AE7-47C0-85DB-4B0D7CDF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86D7EA-F201-4E2D-A5F8-A20608AB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07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D25B71-F0FF-427D-AD96-8C764107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767700-9116-47EA-A160-4F44BD70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5BAF67-5F7E-47D8-8607-1F5C2E1E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08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69A98-F374-4315-9808-C1FB8541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36CE0E-C903-4678-A04E-47E35A87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721D6-CB4A-4979-84AD-9BC120F39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D09AF4-6AE0-4AF1-B9A5-3822869C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A5F2EF-D797-47A1-955F-17261D43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BC6185-EF00-4359-AC86-1F1BA192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73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CBD7A-F570-4234-A56F-29FC1AC1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F12C6D-D1F0-42A9-8F86-AAC12AC9A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FF0E5E-8082-4B66-93E9-DD37183D6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372BDD-FE6C-416C-85FF-D7947CD8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FD8764-7D90-4CC6-8E2B-0DF70696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E6E1C9-9502-4871-A118-1CE627F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4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9B50CF-AFB3-4D59-BA22-5741728B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D2A7E3-FC2D-494F-A74C-F99D6359A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A1EC10-01F5-4B8D-9324-912D7101E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90E1-7BF8-4563-A1B4-8E7D2164E4CC}" type="datetimeFigureOut">
              <a:rPr lang="en-GB" smtClean="0"/>
              <a:t>05/09/2025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14BD24-EC93-4B53-8355-3DEE568C4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41E61B-899E-472D-89A4-2A98E3F1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F3D2-7D36-4B65-ACE9-09C80C417A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D9E9A9-CDAA-4AEA-9393-6CB974B5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8760"/>
            <a:ext cx="7886700" cy="4176464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</a:rPr>
              <a:t>Welcome to  Year 6 Learning </a:t>
            </a:r>
            <a:r>
              <a:rPr lang="en-GB" sz="6000" b="1" dirty="0" smtClean="0">
                <a:solidFill>
                  <a:srgbClr val="0070C0"/>
                </a:solidFill>
              </a:rPr>
              <a:t>Links</a:t>
            </a:r>
            <a:br>
              <a:rPr lang="en-GB" sz="6000" b="1" dirty="0" smtClean="0">
                <a:solidFill>
                  <a:srgbClr val="0070C0"/>
                </a:solidFill>
              </a:rPr>
            </a:br>
            <a:r>
              <a:rPr lang="en-GB" sz="6000" b="1" dirty="0" smtClean="0">
                <a:solidFill>
                  <a:srgbClr val="0070C0"/>
                </a:solidFill>
              </a:rPr>
              <a:t>2025-2026</a:t>
            </a:r>
            <a:endParaRPr lang="en-GB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22F62-E269-4986-B59C-14C6E010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648071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0EC937-7E0D-4408-B868-A17F475F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0059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Ensure that homework is completed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Spellings are Statutory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 lists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will be used to track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Please ensure they are learned.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aware of your child’s current writing targets and support them with it.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handwriting should be cursive in year 6 with appropriate use of upper and lower case.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handwriting club will take place for some children. Additional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handwriting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 be sent home.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 and learn multiplication tables and key ring facts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regularly.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via the school office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or concerns. </a:t>
            </a:r>
          </a:p>
        </p:txBody>
      </p:sp>
    </p:spTree>
    <p:extLst>
      <p:ext uri="{BB962C8B-B14F-4D97-AF65-F5344CB8AC3E}">
        <p14:creationId xmlns:p14="http://schemas.microsoft.com/office/powerpoint/2010/main" val="2915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1605" y="106045"/>
            <a:ext cx="8860790" cy="664591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extBox 1"/>
          <p:cNvSpPr txBox="1"/>
          <p:nvPr/>
        </p:nvSpPr>
        <p:spPr>
          <a:xfrm>
            <a:off x="6012160" y="74790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CONWAY CENTRE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13">
            <a:off x="916639" y="881082"/>
            <a:ext cx="7310715" cy="66459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14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27584" y="332656"/>
            <a:ext cx="7776863" cy="61206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1187624" y="112474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6 ART EXHIBITION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5576" y="764704"/>
            <a:ext cx="7776864" cy="56166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5263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06245" y="1279525"/>
            <a:ext cx="5731510" cy="429895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ELVES WORKSHOP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Sewing Christmas Stockings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 rot="5400013">
            <a:off x="-526004" y="1340759"/>
            <a:ext cx="5731510" cy="417646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 rot="5400013">
            <a:off x="3775369" y="1215860"/>
            <a:ext cx="5731510" cy="442626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29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and Progress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54461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Year 6 we have a “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Honour”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weekly awards for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year children have individual targets but also a Personal Best PB system were they are always rewarded for personal progress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have award boxes for these as well as receiving superstars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3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="" xmlns:a16="http://schemas.microsoft.com/office/drawing/2014/main" id="{FA9DE7C2-E525-49B8-8698-2F99208D5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Staff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in Year 6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="" xmlns:a16="http://schemas.microsoft.com/office/drawing/2014/main" id="{53E5D1A4-4E3F-463E-97A0-F21EFB4A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027266"/>
            <a:ext cx="8208912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400" dirty="0" smtClean="0"/>
              <a:t>Mrs  </a:t>
            </a:r>
            <a:r>
              <a:rPr lang="en-GB" altLang="en-US" sz="2400" dirty="0"/>
              <a:t>Portia </a:t>
            </a:r>
            <a:r>
              <a:rPr lang="en-GB" altLang="en-US" sz="2400" dirty="0" smtClean="0"/>
              <a:t>Lee - Class Teacher (Tuesday to Friday)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Mrs C. McCann – Monday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Mrs S Thompson (Monday and Tuesday)</a:t>
            </a:r>
          </a:p>
          <a:p>
            <a:pPr eaLnBrk="1" hangingPunct="1"/>
            <a:r>
              <a:rPr lang="en-GB" altLang="en-US" sz="2400" dirty="0" smtClean="0"/>
              <a:t>Mrs C Wood- </a:t>
            </a:r>
            <a:r>
              <a:rPr lang="en-GB" altLang="en-US" sz="2400" dirty="0" smtClean="0"/>
              <a:t>Support Assistant </a:t>
            </a:r>
            <a:r>
              <a:rPr lang="en-GB" altLang="en-US" sz="2400" dirty="0" smtClean="0"/>
              <a:t>(Wednesday </a:t>
            </a:r>
            <a:r>
              <a:rPr lang="en-GB" altLang="en-US" sz="2400" dirty="0" smtClean="0"/>
              <a:t>to Friday am)</a:t>
            </a:r>
          </a:p>
          <a:p>
            <a:pPr eaLnBrk="1" hangingPunct="1"/>
            <a:endParaRPr lang="en-GB" altLang="en-US" sz="2400" dirty="0"/>
          </a:p>
          <a:p>
            <a:pPr algn="ctr" eaLnBrk="1" hangingPunct="1"/>
            <a:r>
              <a:rPr lang="en-GB" altLang="en-US" sz="2400" b="1" dirty="0" smtClean="0">
                <a:solidFill>
                  <a:srgbClr val="0070C0"/>
                </a:solidFill>
              </a:rPr>
              <a:t>Organisation</a:t>
            </a:r>
          </a:p>
          <a:p>
            <a:pPr algn="ctr" eaLnBrk="1" hangingPunct="1"/>
            <a:endParaRPr lang="en-GB" alt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GB" altLang="en-US" sz="2400" dirty="0" smtClean="0"/>
              <a:t>Children work in the Year 6 classroom and have fluid use of the Study Bay for independent work, quiet space, reading and interventions.</a:t>
            </a:r>
            <a:endParaRPr lang="en-GB" altLang="en-US" sz="2400" dirty="0"/>
          </a:p>
          <a:p>
            <a:pPr eaLnBrk="1" hangingPunct="1"/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1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4867548-B5AF-4B50-92FD-0CEA07D13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931902"/>
              </p:ext>
            </p:extLst>
          </p:nvPr>
        </p:nvGraphicFramePr>
        <p:xfrm>
          <a:off x="323529" y="260649"/>
          <a:ext cx="8363270" cy="5764797"/>
        </p:xfrm>
        <a:graphic>
          <a:graphicData uri="http://schemas.openxmlformats.org/drawingml/2006/table">
            <a:tbl>
              <a:tblPr firstRow="1" firstCol="1" bandRow="1"/>
              <a:tblGrid>
                <a:gridCol w="1580771">
                  <a:extLst>
                    <a:ext uri="{9D8B030D-6E8A-4147-A177-3AD203B41FA5}">
                      <a16:colId xmlns="" xmlns:a16="http://schemas.microsoft.com/office/drawing/2014/main" val="2689144156"/>
                    </a:ext>
                  </a:extLst>
                </a:gridCol>
                <a:gridCol w="1599706">
                  <a:extLst>
                    <a:ext uri="{9D8B030D-6E8A-4147-A177-3AD203B41FA5}">
                      <a16:colId xmlns="" xmlns:a16="http://schemas.microsoft.com/office/drawing/2014/main" val="2727066720"/>
                    </a:ext>
                  </a:extLst>
                </a:gridCol>
                <a:gridCol w="1599706">
                  <a:extLst>
                    <a:ext uri="{9D8B030D-6E8A-4147-A177-3AD203B41FA5}">
                      <a16:colId xmlns="" xmlns:a16="http://schemas.microsoft.com/office/drawing/2014/main" val="206223247"/>
                    </a:ext>
                  </a:extLst>
                </a:gridCol>
                <a:gridCol w="1447098">
                  <a:extLst>
                    <a:ext uri="{9D8B030D-6E8A-4147-A177-3AD203B41FA5}">
                      <a16:colId xmlns="" xmlns:a16="http://schemas.microsoft.com/office/drawing/2014/main" val="117654014"/>
                    </a:ext>
                  </a:extLst>
                </a:gridCol>
                <a:gridCol w="1549583">
                  <a:extLst>
                    <a:ext uri="{9D8B030D-6E8A-4147-A177-3AD203B41FA5}">
                      <a16:colId xmlns="" xmlns:a16="http://schemas.microsoft.com/office/drawing/2014/main" val="1830504238"/>
                    </a:ext>
                  </a:extLst>
                </a:gridCol>
                <a:gridCol w="586406"/>
              </a:tblGrid>
              <a:tr h="56935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Y6 Timetable -  Autumn Term (Typical week)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DT will be taught in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blocks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3574857"/>
                  </a:ext>
                </a:extLst>
              </a:tr>
              <a:tr h="45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Monday 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Tuesday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Wednesday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Thursday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</a:rPr>
                        <a:t>Friday</a:t>
                      </a:r>
                      <a:endParaRPr lang="en-GB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4125339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RR/ FF/Spell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FF/RR/X Tables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 RR/Spell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FF/RR/XTables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9:00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140145"/>
                  </a:ext>
                </a:extLst>
              </a:tr>
              <a:tr h="81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Maths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Maths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 smtClean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Computing/RE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8246893"/>
                  </a:ext>
                </a:extLst>
              </a:tr>
              <a:tr h="4720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2381330"/>
                  </a:ext>
                </a:extLst>
              </a:tr>
              <a:tr h="574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Grammar/Spell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Literacy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Literacy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Grammar/Spell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Computing/RE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10:45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12:15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25675"/>
                  </a:ext>
                </a:extLst>
              </a:tr>
              <a:tr h="47206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70C0"/>
                          </a:solidFill>
                          <a:effectLst/>
                        </a:rPr>
                        <a:t>LUNCH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5037624"/>
                  </a:ext>
                </a:extLst>
              </a:tr>
              <a:tr h="853060">
                <a:tc rowSpan="3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Comprehension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 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Science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Literacy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PE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1:15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72201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Art/D.T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(</a:t>
                      </a:r>
                      <a:r>
                        <a:rPr lang="en-GB" sz="1600" dirty="0" err="1" smtClean="0">
                          <a:effectLst/>
                        </a:rPr>
                        <a:t>Half</a:t>
                      </a:r>
                      <a:r>
                        <a:rPr lang="en-GB" sz="1600" baseline="0" dirty="0" err="1" smtClean="0">
                          <a:effectLst/>
                        </a:rPr>
                        <a:t>term</a:t>
                      </a:r>
                      <a:r>
                        <a:rPr lang="en-GB" sz="1600" baseline="0" dirty="0" smtClean="0">
                          <a:effectLst/>
                        </a:rPr>
                        <a:t>)</a:t>
                      </a:r>
                      <a:endParaRPr lang="en-GB" sz="1600" dirty="0">
                        <a:effectLst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Spanish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(Fortnightly)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3:20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17324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 News</a:t>
                      </a:r>
                    </a:p>
                  </a:txBody>
                  <a:tcPr marL="36767" marR="36767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8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A8873115-00CD-4EA7-8802-9546A4FCB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Year 6 Curriculum</a:t>
            </a:r>
            <a:endParaRPr lang="en-US" sz="2400" b="1" dirty="0">
              <a:solidFill>
                <a:srgbClr val="0070C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B80374BF-F71E-42B0-AB7E-8D82BF706C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836713"/>
            <a:ext cx="8496943" cy="579427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Literacy: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Reading (groups and class text) </a:t>
            </a:r>
            <a:r>
              <a:rPr lang="en-GB" altLang="en-US" sz="2400" dirty="0" smtClean="0">
                <a:latin typeface="Arial" panose="020B0604020202020204" pitchFamily="34" charset="0"/>
              </a:rPr>
              <a:t>Comprehension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Spelling, Punctuation, Grammar and Handwriting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Writing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Maths</a:t>
            </a:r>
            <a:r>
              <a:rPr lang="en-GB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GB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</a:rPr>
              <a:t>Daily Fluent in </a:t>
            </a:r>
            <a:r>
              <a:rPr lang="en-GB" altLang="en-US" sz="2400" dirty="0" smtClean="0">
                <a:latin typeface="Arial" panose="020B0604020202020204" pitchFamily="34" charset="0"/>
              </a:rPr>
              <a:t>Five, </a:t>
            </a:r>
            <a:r>
              <a:rPr lang="en-GB" altLang="en-US" sz="2400" dirty="0">
                <a:latin typeface="Arial" panose="020B0604020202020204" pitchFamily="34" charset="0"/>
              </a:rPr>
              <a:t>Rapid </a:t>
            </a:r>
            <a:r>
              <a:rPr lang="en-GB" altLang="en-US" sz="2400" dirty="0" smtClean="0">
                <a:latin typeface="Arial" panose="020B0604020202020204" pitchFamily="34" charset="0"/>
              </a:rPr>
              <a:t>Reasoning and Tables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</a:rPr>
              <a:t>Third </a:t>
            </a:r>
            <a:r>
              <a:rPr lang="en-GB" altLang="en-US" sz="2400" dirty="0">
                <a:latin typeface="Arial" panose="020B0604020202020204" pitchFamily="34" charset="0"/>
              </a:rPr>
              <a:t>Space Learning, </a:t>
            </a:r>
            <a:r>
              <a:rPr lang="en-GB" altLang="en-US" sz="2400" dirty="0" smtClean="0">
                <a:latin typeface="Arial" panose="020B0604020202020204" pitchFamily="34" charset="0"/>
              </a:rPr>
              <a:t>Weekly </a:t>
            </a:r>
            <a:r>
              <a:rPr lang="en-GB" altLang="en-US" sz="2400" dirty="0" smtClean="0">
                <a:latin typeface="Arial" panose="020B0604020202020204" pitchFamily="34" charset="0"/>
              </a:rPr>
              <a:t>Arithmetic</a:t>
            </a:r>
            <a:r>
              <a:rPr lang="en-GB" altLang="en-US" sz="2400" dirty="0">
                <a:latin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</a:rPr>
              <a:t>and </a:t>
            </a:r>
            <a:r>
              <a:rPr lang="en-GB" altLang="en-US" sz="2400" dirty="0">
                <a:latin typeface="Arial" panose="020B0604020202020204" pitchFamily="34" charset="0"/>
              </a:rPr>
              <a:t>Core </a:t>
            </a:r>
            <a:r>
              <a:rPr lang="en-GB" altLang="en-US" sz="2400" dirty="0" smtClean="0">
                <a:latin typeface="Arial" panose="020B0604020202020204" pitchFamily="34" charset="0"/>
              </a:rPr>
              <a:t>Skills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Science: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Term 1: Light</a:t>
            </a:r>
            <a:r>
              <a:rPr lang="en-GB" altLang="en-US" sz="2400" dirty="0" smtClean="0">
                <a:latin typeface="Arial" panose="020B0604020202020204" pitchFamily="34" charset="0"/>
              </a:rPr>
              <a:t> and</a:t>
            </a:r>
            <a:r>
              <a:rPr lang="en-GB" altLang="en-US" sz="2400" dirty="0" smtClean="0">
                <a:latin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</a:rPr>
              <a:t>Electricity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Term 2: Humans </a:t>
            </a:r>
            <a:r>
              <a:rPr lang="en-GB" altLang="en-US" sz="2400" dirty="0">
                <a:latin typeface="Arial" panose="020B0604020202020204" pitchFamily="34" charset="0"/>
              </a:rPr>
              <a:t>(Heart, Blood, </a:t>
            </a:r>
            <a:r>
              <a:rPr lang="en-GB" altLang="en-US" sz="2400" dirty="0" smtClean="0">
                <a:latin typeface="Arial" panose="020B0604020202020204" pitchFamily="34" charset="0"/>
              </a:rPr>
              <a:t>Lungs, </a:t>
            </a:r>
            <a:r>
              <a:rPr lang="en-GB" altLang="en-US" sz="2400" dirty="0">
                <a:latin typeface="Arial" panose="020B0604020202020204" pitchFamily="34" charset="0"/>
              </a:rPr>
              <a:t>H</a:t>
            </a:r>
            <a:r>
              <a:rPr lang="en-GB" altLang="en-US" sz="2400" dirty="0" smtClean="0">
                <a:latin typeface="Arial" panose="020B0604020202020204" pitchFamily="34" charset="0"/>
              </a:rPr>
              <a:t>ealth </a:t>
            </a:r>
            <a:r>
              <a:rPr lang="en-GB" altLang="en-US" sz="2400" dirty="0">
                <a:latin typeface="Arial" panose="020B0604020202020204" pitchFamily="34" charset="0"/>
              </a:rPr>
              <a:t>and </a:t>
            </a:r>
            <a:r>
              <a:rPr lang="en-GB" altLang="en-US" sz="2400" dirty="0" smtClean="0">
                <a:latin typeface="Arial" panose="020B0604020202020204" pitchFamily="34" charset="0"/>
              </a:rPr>
              <a:t>Diet)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Term 3: Inheritance</a:t>
            </a:r>
            <a:r>
              <a:rPr lang="en-GB" altLang="en-US" sz="2400" dirty="0" smtClean="0">
                <a:latin typeface="Arial" panose="020B0604020202020204" pitchFamily="34" charset="0"/>
              </a:rPr>
              <a:t>, </a:t>
            </a:r>
            <a:r>
              <a:rPr lang="en-GB" altLang="en-US" sz="2400" dirty="0" smtClean="0">
                <a:latin typeface="Arial" panose="020B0604020202020204" pitchFamily="34" charset="0"/>
              </a:rPr>
              <a:t>Adaptation (and Habitats) </a:t>
            </a:r>
            <a:r>
              <a:rPr lang="en-GB" altLang="en-US" sz="2400" dirty="0">
                <a:latin typeface="Arial" panose="020B0604020202020204" pitchFamily="34" charset="0"/>
              </a:rPr>
              <a:t>and Evolution (Fossils) and Habitats</a:t>
            </a:r>
          </a:p>
        </p:txBody>
      </p:sp>
    </p:spTree>
    <p:extLst>
      <p:ext uri="{BB962C8B-B14F-4D97-AF65-F5344CB8AC3E}">
        <p14:creationId xmlns:p14="http://schemas.microsoft.com/office/powerpoint/2010/main" val="3052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="" xmlns:a16="http://schemas.microsoft.com/office/drawing/2014/main" id="{A1FC5144-663B-4E13-81BB-2E88B4137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7561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rgbClr val="0070C0"/>
                </a:solidFill>
              </a:rPr>
              <a:t>Wider Curriculum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5A1F2EC9-B0DD-46F7-8484-549B2A925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83571"/>
            <a:ext cx="8229600" cy="58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solidFill>
                  <a:srgbClr val="0070C0"/>
                </a:solidFill>
              </a:rPr>
              <a:t>History</a:t>
            </a:r>
            <a:r>
              <a:rPr lang="en-GB" sz="2200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Anglo-Saxons, Vikings, WW1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solidFill>
                  <a:srgbClr val="0070C0"/>
                </a:solidFill>
              </a:rPr>
              <a:t>Geography</a:t>
            </a:r>
            <a:r>
              <a:rPr lang="en-GB" sz="2200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Map Skills, Climate Zones/Habitats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solidFill>
                  <a:srgbClr val="0070C0"/>
                </a:solidFill>
              </a:rPr>
              <a:t>RE</a:t>
            </a:r>
            <a:r>
              <a:rPr lang="en-GB" sz="2200" dirty="0">
                <a:solidFill>
                  <a:srgbClr val="0070C0"/>
                </a:solidFill>
              </a:rPr>
              <a:t>: </a:t>
            </a:r>
            <a:r>
              <a:rPr lang="en-GB" sz="2200" dirty="0" smtClean="0"/>
              <a:t>Questful</a:t>
            </a:r>
            <a:r>
              <a:rPr lang="en-GB" sz="2200" dirty="0" smtClean="0"/>
              <a:t> </a:t>
            </a:r>
            <a:r>
              <a:rPr lang="en-GB" sz="2200" dirty="0"/>
              <a:t>Religious Education Scheme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solidFill>
                  <a:srgbClr val="0070C0"/>
                </a:solidFill>
              </a:rPr>
              <a:t>PE</a:t>
            </a:r>
            <a:r>
              <a:rPr lang="en-GB" sz="2200" dirty="0">
                <a:solidFill>
                  <a:srgbClr val="0070C0"/>
                </a:solidFill>
              </a:rPr>
              <a:t>:</a:t>
            </a:r>
            <a:r>
              <a:rPr lang="en-GB" sz="2200" dirty="0"/>
              <a:t> </a:t>
            </a:r>
            <a:r>
              <a:rPr lang="en-GB" sz="2200" dirty="0" smtClean="0"/>
              <a:t>Friday afternoon and rotation of </a:t>
            </a:r>
            <a:r>
              <a:rPr lang="en-GB" sz="2200" b="1" dirty="0" smtClean="0"/>
              <a:t>Forest School</a:t>
            </a:r>
            <a:endParaRPr lang="en-GB" sz="22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solidFill>
                  <a:srgbClr val="0070C0"/>
                </a:solidFill>
              </a:rPr>
              <a:t>Art: </a:t>
            </a:r>
            <a:r>
              <a:rPr lang="en-GB" sz="2200" dirty="0" smtClean="0"/>
              <a:t>Line, Tone and Shading, Klimt </a:t>
            </a:r>
            <a:r>
              <a:rPr lang="en-GB" sz="2200" dirty="0"/>
              <a:t>and pattern, </a:t>
            </a:r>
            <a:r>
              <a:rPr lang="en-GB" sz="2200" dirty="0"/>
              <a:t>The Art of </a:t>
            </a:r>
            <a:r>
              <a:rPr lang="en-GB" sz="2200" dirty="0" smtClean="0"/>
              <a:t>Asia, Georgia </a:t>
            </a:r>
            <a:r>
              <a:rPr lang="en-GB" sz="2200" dirty="0" err="1" smtClean="0"/>
              <a:t>O’keeffe</a:t>
            </a:r>
            <a:r>
              <a:rPr lang="en-GB" sz="2200" dirty="0" smtClean="0"/>
              <a:t> WWI Art, Claude </a:t>
            </a:r>
            <a:r>
              <a:rPr lang="en-GB" sz="2200" dirty="0"/>
              <a:t>Monet and </a:t>
            </a:r>
            <a:r>
              <a:rPr lang="en-GB" sz="2200" dirty="0" smtClean="0"/>
              <a:t>impressionism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 smtClean="0">
                <a:solidFill>
                  <a:srgbClr val="0070C0"/>
                </a:solidFill>
              </a:rPr>
              <a:t>Design </a:t>
            </a:r>
            <a:r>
              <a:rPr lang="en-GB" sz="2200" b="1" dirty="0">
                <a:solidFill>
                  <a:srgbClr val="0070C0"/>
                </a:solidFill>
              </a:rPr>
              <a:t>Technology</a:t>
            </a:r>
            <a:r>
              <a:rPr lang="en-GB" sz="2200" b="1" dirty="0"/>
              <a:t>:</a:t>
            </a:r>
            <a:r>
              <a:rPr lang="en-GB" sz="2200" dirty="0"/>
              <a:t> Linked with topic: Viking Shields, Textiles </a:t>
            </a:r>
            <a:r>
              <a:rPr lang="en-GB" sz="2200" dirty="0" smtClean="0"/>
              <a:t>(Christmas Stocking) </a:t>
            </a:r>
            <a:endParaRPr lang="en-GB" sz="22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 smtClean="0">
                <a:solidFill>
                  <a:srgbClr val="0070C0"/>
                </a:solidFill>
              </a:rPr>
              <a:t>Music</a:t>
            </a:r>
            <a:r>
              <a:rPr lang="en-GB" sz="2200" b="1" dirty="0">
                <a:solidFill>
                  <a:srgbClr val="0070C0"/>
                </a:solidFill>
              </a:rPr>
              <a:t>: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 smtClean="0"/>
              <a:t>Charanga</a:t>
            </a:r>
            <a:r>
              <a:rPr lang="en-GB" sz="2200" dirty="0" smtClean="0"/>
              <a:t> and I Sing Pop </a:t>
            </a:r>
            <a:endParaRPr lang="en-GB" sz="2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solidFill>
                  <a:srgbClr val="0070C0"/>
                </a:solidFill>
              </a:rPr>
              <a:t>Spanish: </a:t>
            </a:r>
            <a:r>
              <a:rPr lang="en-GB" sz="2200" dirty="0" smtClean="0"/>
              <a:t>Fortnightly</a:t>
            </a:r>
            <a:endParaRPr lang="en-GB" sz="22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solidFill>
                  <a:srgbClr val="0070C0"/>
                </a:solidFill>
              </a:rPr>
              <a:t>Computing</a:t>
            </a:r>
            <a:r>
              <a:rPr lang="en-GB" sz="2200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Computing and cross curricular ICT opportunities.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070C0"/>
                </a:solidFill>
              </a:rPr>
              <a:t>Cross-Curricular topic: </a:t>
            </a:r>
            <a:r>
              <a:rPr lang="en-GB" sz="2200" dirty="0" smtClean="0"/>
              <a:t>Asia – China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070C0"/>
                </a:solidFill>
              </a:rPr>
              <a:t>Picture </a:t>
            </a:r>
            <a:r>
              <a:rPr lang="en-GB" sz="2200" b="1" dirty="0" smtClean="0">
                <a:solidFill>
                  <a:srgbClr val="0070C0"/>
                </a:solidFill>
              </a:rPr>
              <a:t>News (British Values</a:t>
            </a:r>
            <a:r>
              <a:rPr lang="en-GB" sz="2200" b="1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070C0"/>
                </a:solidFill>
              </a:rPr>
              <a:t>No Outsiders and </a:t>
            </a:r>
            <a:r>
              <a:rPr lang="en-GB" sz="2200" b="1" dirty="0" smtClean="0">
                <a:solidFill>
                  <a:schemeClr val="accent1"/>
                </a:solidFill>
              </a:rPr>
              <a:t>Hea</a:t>
            </a:r>
            <a:r>
              <a:rPr lang="en-GB" sz="2200" b="1" dirty="0" smtClean="0">
                <a:solidFill>
                  <a:srgbClr val="0070C0"/>
                </a:solidFill>
              </a:rPr>
              <a:t>rt </a:t>
            </a:r>
            <a:r>
              <a:rPr lang="en-GB" sz="2200" b="1" dirty="0">
                <a:solidFill>
                  <a:srgbClr val="0070C0"/>
                </a:solidFill>
              </a:rPr>
              <a:t>Smart  </a:t>
            </a:r>
            <a:r>
              <a:rPr lang="en-GB" sz="2200" b="1" dirty="0" smtClean="0">
                <a:solidFill>
                  <a:srgbClr val="0070C0"/>
                </a:solidFill>
              </a:rPr>
              <a:t>(PSHE)</a:t>
            </a:r>
            <a:endParaRPr lang="en-GB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6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886700" cy="576063"/>
          </a:xfrm>
        </p:spPr>
        <p:txBody>
          <a:bodyPr/>
          <a:lstStyle/>
          <a:p>
            <a:pPr algn="ctr"/>
            <a:r>
              <a:rPr lang="en-US" b="1" dirty="0" smtClean="0"/>
              <a:t>  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Workshops, Trips and Events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5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</a:t>
            </a:r>
            <a:r>
              <a:rPr lang="en-US" sz="55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b="1" u="sng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Cake sale for charity</a:t>
            </a: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Stall at the Christmas Fair</a:t>
            </a: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Christingle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Eucharist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Service at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St. Chads with Reverend Jane</a:t>
            </a:r>
          </a:p>
          <a:p>
            <a:pPr marL="0" indent="0">
              <a:buNone/>
            </a:pPr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5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2</a:t>
            </a: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an assembly or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related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to China Topic</a:t>
            </a: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Food tasting related to China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Philharmonic Trip</a:t>
            </a:r>
          </a:p>
          <a:p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5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</a:t>
            </a:r>
          </a:p>
          <a:p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Theatre Trip </a:t>
            </a:r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Pottery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workshop – plate/bowl design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with afternoon tea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6 Art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Gallery and Open Evening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Leavers Event</a:t>
            </a:r>
          </a:p>
          <a:p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Residential (Conway)</a:t>
            </a:r>
          </a:p>
          <a:p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Stall at Summer Fair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Homework Packs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will be sent out on a Wednesday and is due in on a Monday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packs contain essential support materials so please keep them safe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homework will consist of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or learning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or other learning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book or reading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related to topic work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(half termly)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Spelling Homework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CBC90208-8C5E-46AA-97E9-8739E3D07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093702"/>
              </p:ext>
            </p:extLst>
          </p:nvPr>
        </p:nvGraphicFramePr>
        <p:xfrm>
          <a:off x="3015304" y="1412776"/>
          <a:ext cx="3356896" cy="47735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40920">
                  <a:extLst>
                    <a:ext uri="{9D8B030D-6E8A-4147-A177-3AD203B41FA5}">
                      <a16:colId xmlns="" xmlns:a16="http://schemas.microsoft.com/office/drawing/2014/main" val="3473504323"/>
                    </a:ext>
                  </a:extLst>
                </a:gridCol>
                <a:gridCol w="2015976">
                  <a:extLst>
                    <a:ext uri="{9D8B030D-6E8A-4147-A177-3AD203B41FA5}">
                      <a16:colId xmlns="" xmlns:a16="http://schemas.microsoft.com/office/drawing/2014/main" val="1493118405"/>
                    </a:ext>
                  </a:extLst>
                </a:gridCol>
              </a:tblGrid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accommodate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ancient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1757027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accompany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apparent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5028623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according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appreciate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6293664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achieve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attached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4300525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aggressive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available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534810"/>
                  </a:ext>
                </a:extLst>
              </a:tr>
              <a:tr h="555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amateur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average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4828222"/>
                  </a:ext>
                </a:extLst>
              </a:tr>
              <a:tr h="14421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sng" dirty="0">
                          <a:effectLst/>
                        </a:rPr>
                        <a:t>Nouns are words that identify a person, place, idea or thing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Common – refers to things in general  - dog, road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Proper – a specific person/place/thing – Dawpool, Friday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Abstract – intangible idea – love, friendship, time, faith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Collective – groups of people or things – class, family, choir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Concrete – something that exists physically – desk, chair</a:t>
                      </a:r>
                      <a:endParaRPr lang="en-GB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709847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A0350754-6557-4268-9FFB-DA40C857191C}"/>
              </a:ext>
            </a:extLst>
          </p:cNvPr>
          <p:cNvSpPr/>
          <p:nvPr/>
        </p:nvSpPr>
        <p:spPr>
          <a:xfrm>
            <a:off x="6588224" y="3717032"/>
            <a:ext cx="2170630" cy="1584176"/>
          </a:xfrm>
          <a:prstGeom prst="wedgeRoundRectCallout">
            <a:avLst>
              <a:gd name="adj1" fmla="val -84738"/>
              <a:gd name="adj2" fmla="val 58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Remember to learn the weekly </a:t>
            </a:r>
            <a:r>
              <a:rPr lang="en-GB" b="1" dirty="0" smtClean="0"/>
              <a:t>g</a:t>
            </a:r>
          </a:p>
          <a:p>
            <a:pPr algn="ctr"/>
            <a:r>
              <a:rPr lang="en-GB" b="1" dirty="0" err="1" smtClean="0"/>
              <a:t>rammar</a:t>
            </a:r>
            <a:r>
              <a:rPr lang="en-GB" b="1" dirty="0" smtClean="0"/>
              <a:t> </a:t>
            </a:r>
            <a:r>
              <a:rPr lang="en-GB" b="1" dirty="0"/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37224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E3CBCD-8806-4890-B125-052FDB6D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886700" cy="8316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Curriculum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E76C774-75DA-4306-8DC9-745E977BD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52735"/>
              </p:ext>
            </p:extLst>
          </p:nvPr>
        </p:nvGraphicFramePr>
        <p:xfrm>
          <a:off x="1711325" y="3933055"/>
          <a:ext cx="5721350" cy="18722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39975">
                  <a:extLst>
                    <a:ext uri="{9D8B030D-6E8A-4147-A177-3AD203B41FA5}">
                      <a16:colId xmlns="" xmlns:a16="http://schemas.microsoft.com/office/drawing/2014/main" val="2565988439"/>
                    </a:ext>
                  </a:extLst>
                </a:gridCol>
                <a:gridCol w="520065">
                  <a:extLst>
                    <a:ext uri="{9D8B030D-6E8A-4147-A177-3AD203B41FA5}">
                      <a16:colId xmlns="" xmlns:a16="http://schemas.microsoft.com/office/drawing/2014/main" val="3656376589"/>
                    </a:ext>
                  </a:extLst>
                </a:gridCol>
                <a:gridCol w="2394585">
                  <a:extLst>
                    <a:ext uri="{9D8B030D-6E8A-4147-A177-3AD203B41FA5}">
                      <a16:colId xmlns="" xmlns:a16="http://schemas.microsoft.com/office/drawing/2014/main" val="4024607835"/>
                    </a:ext>
                  </a:extLst>
                </a:gridCol>
                <a:gridCol w="466725">
                  <a:extLst>
                    <a:ext uri="{9D8B030D-6E8A-4147-A177-3AD203B41FA5}">
                      <a16:colId xmlns="" xmlns:a16="http://schemas.microsoft.com/office/drawing/2014/main" val="3027446046"/>
                    </a:ext>
                  </a:extLst>
                </a:gridCol>
              </a:tblGrid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Capital Letter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CL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Check Sense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68984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Full Stop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FS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Verbal Feedback Given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VF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2800011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Handwriting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HW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Target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6159479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Spelling Mistake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SP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Particularly Good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√√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9229785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Punctuation Missing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PU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I wish you had . . 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      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4656573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Something Missing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^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065658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New Paragraph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//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182139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48ECB76-6203-4058-8FB2-AA993AA9230E}"/>
              </a:ext>
            </a:extLst>
          </p:cNvPr>
          <p:cNvCxnSpPr/>
          <p:nvPr/>
        </p:nvCxnSpPr>
        <p:spPr>
          <a:xfrm flipV="1">
            <a:off x="7092280" y="5082985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7A01A30-4D47-497F-88AA-A5030178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77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BF19AB2-E89C-4CA9-8CB0-3B3E1E13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KS2 Marking Codes For Writing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775A3D80-DEBB-4290-91B9-CC142A98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77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3BBD17-EBF8-4EBE-9A61-F5BC9E2D3942}"/>
              </a:ext>
            </a:extLst>
          </p:cNvPr>
          <p:cNvSpPr txBox="1"/>
          <p:nvPr/>
        </p:nvSpPr>
        <p:spPr>
          <a:xfrm>
            <a:off x="971600" y="105273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children in year 6 will have personal writing targets and will be using the KS2 marking criteria to self and peer assess.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be using a green response pen to improve and correct their work.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27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A6E4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A6E4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A6E4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799</Words>
  <Application>Microsoft Office PowerPoint</Application>
  <PresentationFormat>On-screen Show (4:3)</PresentationFormat>
  <Paragraphs>262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 to  Year 6 Learning Links 2025-2026</vt:lpstr>
      <vt:lpstr>Staff in Year 6</vt:lpstr>
      <vt:lpstr>PowerPoint Presentation</vt:lpstr>
      <vt:lpstr>Year 6 Curriculum</vt:lpstr>
      <vt:lpstr>PowerPoint Presentation</vt:lpstr>
      <vt:lpstr>   Proposed Workshops, Trips and Events</vt:lpstr>
      <vt:lpstr>PowerPoint Presentation</vt:lpstr>
      <vt:lpstr>Spelling Homework</vt:lpstr>
      <vt:lpstr>Year 6 Curriculum </vt:lpstr>
      <vt:lpstr>How  you can support your child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Awards and Progress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Dawpool C.E. (Aided) Primary School</dc:title>
  <dc:creator>HP</dc:creator>
  <cp:lastModifiedBy>anyone</cp:lastModifiedBy>
  <cp:revision>76</cp:revision>
  <cp:lastPrinted>2023-09-18T14:53:16Z</cp:lastPrinted>
  <dcterms:created xsi:type="dcterms:W3CDTF">2017-09-06T13:58:57Z</dcterms:created>
  <dcterms:modified xsi:type="dcterms:W3CDTF">2025-09-05T18:31:48Z</dcterms:modified>
</cp:coreProperties>
</file>