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9" r:id="rId2"/>
    <p:sldId id="536" r:id="rId3"/>
    <p:sldId id="926" r:id="rId4"/>
    <p:sldId id="986" r:id="rId5"/>
    <p:sldId id="953" r:id="rId6"/>
    <p:sldId id="987" r:id="rId7"/>
    <p:sldId id="988" r:id="rId8"/>
    <p:sldId id="1001" r:id="rId9"/>
    <p:sldId id="989" r:id="rId10"/>
    <p:sldId id="990" r:id="rId11"/>
    <p:sldId id="991" r:id="rId12"/>
    <p:sldId id="972" r:id="rId13"/>
    <p:sldId id="992" r:id="rId14"/>
    <p:sldId id="993" r:id="rId15"/>
    <p:sldId id="994" r:id="rId16"/>
    <p:sldId id="973" r:id="rId17"/>
    <p:sldId id="995" r:id="rId18"/>
    <p:sldId id="996" r:id="rId19"/>
    <p:sldId id="997" r:id="rId20"/>
    <p:sldId id="999" r:id="rId21"/>
    <p:sldId id="1000" r:id="rId22"/>
    <p:sldId id="998" r:id="rId23"/>
    <p:sldId id="985" r:id="rId24"/>
    <p:sldId id="46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DA"/>
    <a:srgbClr val="DA2E41"/>
    <a:srgbClr val="FADF47"/>
    <a:srgbClr val="13BD8A"/>
    <a:srgbClr val="C73A43"/>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26" autoAdjust="0"/>
    <p:restoredTop sz="94660"/>
  </p:normalViewPr>
  <p:slideViewPr>
    <p:cSldViewPr snapToGrid="0">
      <p:cViewPr varScale="1">
        <p:scale>
          <a:sx n="114" d="100"/>
          <a:sy n="114" d="100"/>
        </p:scale>
        <p:origin x="11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02/04/2020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24</a:t>
            </a:fld>
            <a:endParaRPr lang="en-GB"/>
          </a:p>
        </p:txBody>
      </p:sp>
    </p:spTree>
    <p:extLst>
      <p:ext uri="{BB962C8B-B14F-4D97-AF65-F5344CB8AC3E}">
        <p14:creationId xmlns:p14="http://schemas.microsoft.com/office/powerpoint/2010/main" val="1666751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Number: Fractions Lesson 6     </a:t>
            </a:r>
            <a:r>
              <a:rPr lang="en-US" sz="1400" b="0" dirty="0">
                <a:solidFill>
                  <a:schemeClr val="bg1"/>
                </a:solidFill>
                <a:latin typeface="Arial" panose="020B0604020202020204" pitchFamily="34" charset="0"/>
                <a:ea typeface="Tahoma"/>
                <a:cs typeface="Arial" panose="020B0604020202020204" pitchFamily="34" charset="0"/>
              </a:rPr>
              <a:t>        </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latin typeface="Arial" panose="020B0604020202020204" pitchFamily="34" charset="0"/>
                <a:ea typeface="Source Sans Pro" panose="020B0503030403020204" pitchFamily="34" charset="0"/>
                <a:cs typeface="Arial" panose="020B0604020202020204" pitchFamily="34" charset="0"/>
              </a:rPr>
              <a:t>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66596" y="768298"/>
            <a:ext cx="8553333"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0" dirty="0">
                <a:solidFill>
                  <a:srgbClr val="388CDA"/>
                </a:solidFill>
                <a:latin typeface="Arial" panose="020B0604020202020204" pitchFamily="34" charset="0"/>
                <a:cs typeface="Arial" panose="020B0604020202020204" pitchFamily="34" charset="0"/>
              </a:rPr>
              <a:t>To add fractions with the same denominator</a:t>
            </a: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02/04/2020</a:t>
            </a:fld>
            <a:endParaRPr lang="en-GB" sz="1200" b="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28269"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Number: Fractions Lesson 6</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02/04/2020</a:t>
            </a:fld>
            <a:endParaRPr lang="en-GB" sz="1200" b="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02/04/2020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2398" y="5537782"/>
            <a:ext cx="7420952" cy="1007852"/>
          </a:xfrm>
        </p:spPr>
        <p:txBody>
          <a:bodyPr>
            <a:noAutofit/>
          </a:bodyPr>
          <a:lstStyle/>
          <a:p>
            <a:r>
              <a:rPr lang="en-GB" sz="3200" dirty="0">
                <a:latin typeface="Arial" panose="020B0604020202020204" pitchFamily="34" charset="0"/>
                <a:cs typeface="Arial" panose="020B0604020202020204" pitchFamily="34" charset="0"/>
              </a:rPr>
              <a:t>Number: Fractions</a:t>
            </a:r>
          </a:p>
          <a:p>
            <a:r>
              <a:rPr lang="en-GB" sz="3200" dirty="0">
                <a:latin typeface="Arial" panose="020B0604020202020204" pitchFamily="34" charset="0"/>
                <a:cs typeface="Arial" panose="020B0604020202020204" pitchFamily="34" charset="0"/>
              </a:rPr>
              <a:t>Lesson 6</a:t>
            </a:r>
          </a:p>
        </p:txBody>
      </p:sp>
      <p:sp>
        <p:nvSpPr>
          <p:cNvPr id="4" name="Text Placeholder 3"/>
          <p:cNvSpPr>
            <a:spLocks noGrp="1"/>
          </p:cNvSpPr>
          <p:nvPr>
            <p:ph type="body" sz="quarter" idx="15"/>
          </p:nvPr>
        </p:nvSpPr>
        <p:spPr>
          <a:xfrm>
            <a:off x="595141" y="2451312"/>
            <a:ext cx="8298474" cy="1955376"/>
          </a:xfrm>
        </p:spPr>
        <p:txBody>
          <a:bodyPr/>
          <a:lstStyle/>
          <a:p>
            <a:r>
              <a:rPr lang="en-GB" sz="4800" dirty="0">
                <a:latin typeface="Arial" panose="020B0604020202020204" pitchFamily="34" charset="0"/>
                <a:cs typeface="Arial" panose="020B0604020202020204" pitchFamily="34" charset="0"/>
              </a:rPr>
              <a:t>Ready-to-go Lesson Slides</a:t>
            </a:r>
          </a:p>
          <a:p>
            <a:r>
              <a:rPr lang="en-GB" sz="4800" dirty="0">
                <a:latin typeface="Arial" panose="020B0604020202020204" pitchFamily="34" charset="0"/>
                <a:cs typeface="Arial" panose="020B0604020202020204" pitchFamily="34" charset="0"/>
              </a:rPr>
              <a:t>Year 3</a:t>
            </a:r>
          </a:p>
          <a:p>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037861" y="6334311"/>
            <a:ext cx="998562" cy="422646"/>
          </a:xfrm>
          <a:prstGeom prst="rect">
            <a:avLst/>
          </a:prstGeom>
        </p:spPr>
        <p:txBody>
          <a:bodyPr vert="horz" lIns="91440" tIns="45720" rIns="91440" bIns="45720" rtlCol="0">
            <a:normAutofit fontScale="85000" lnSpcReduction="10000"/>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Sum1</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carefully at your answers to the Talking Time slide and </a:t>
            </a:r>
          </a:p>
          <a:p>
            <a:r>
              <a:rPr lang="en-GB" dirty="0">
                <a:latin typeface="Arial" panose="020B0604020202020204" pitchFamily="34" charset="0"/>
                <a:cs typeface="Arial" panose="020B0604020202020204" pitchFamily="34" charset="0"/>
              </a:rPr>
              <a:t>Activity 1a.</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Can you explain how to add fractions when the denominators</a:t>
            </a:r>
          </a:p>
          <a:p>
            <a:r>
              <a:rPr lang="en-GB" dirty="0">
                <a:latin typeface="Arial" panose="020B0604020202020204" pitchFamily="34" charset="0"/>
                <a:cs typeface="Arial" panose="020B0604020202020204" pitchFamily="34" charset="0"/>
              </a:rPr>
              <a:t>are the same?</a:t>
            </a:r>
          </a:p>
          <a:p>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4807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1b:</a:t>
            </a:r>
            <a:endParaRPr lang="en-GB"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0460540-77BA-4556-9395-4BAE0CA50F09}"/>
              </a:ext>
            </a:extLst>
          </p:cNvPr>
          <p:cNvPicPr>
            <a:picLocks noChangeAspect="1"/>
          </p:cNvPicPr>
          <p:nvPr/>
        </p:nvPicPr>
        <p:blipFill>
          <a:blip r:embed="rId2"/>
          <a:stretch>
            <a:fillRect/>
          </a:stretch>
        </p:blipFill>
        <p:spPr>
          <a:xfrm>
            <a:off x="3724217" y="2688486"/>
            <a:ext cx="2529588" cy="608382"/>
          </a:xfrm>
          <a:prstGeom prst="rect">
            <a:avLst/>
          </a:prstGeom>
        </p:spPr>
      </p:pic>
      <p:pic>
        <p:nvPicPr>
          <p:cNvPr id="6" name="Picture 5">
            <a:extLst>
              <a:ext uri="{FF2B5EF4-FFF2-40B4-BE49-F238E27FC236}">
                <a16:creationId xmlns:a16="http://schemas.microsoft.com/office/drawing/2014/main" id="{A6C99A37-ABCB-4DCF-812A-AD61DC994DD5}"/>
              </a:ext>
            </a:extLst>
          </p:cNvPr>
          <p:cNvPicPr>
            <a:picLocks noChangeAspect="1"/>
          </p:cNvPicPr>
          <p:nvPr/>
        </p:nvPicPr>
        <p:blipFill>
          <a:blip r:embed="rId3"/>
          <a:stretch>
            <a:fillRect/>
          </a:stretch>
        </p:blipFill>
        <p:spPr>
          <a:xfrm>
            <a:off x="299955" y="2647163"/>
            <a:ext cx="2590242" cy="631167"/>
          </a:xfrm>
          <a:prstGeom prst="rect">
            <a:avLst/>
          </a:prstGeom>
        </p:spPr>
      </p:pic>
    </p:spTree>
    <p:extLst>
      <p:ext uri="{BB962C8B-B14F-4D97-AF65-F5344CB8AC3E}">
        <p14:creationId xmlns:p14="http://schemas.microsoft.com/office/powerpoint/2010/main" val="289254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carefully at your answers to the Talking Time slide and </a:t>
            </a:r>
          </a:p>
          <a:p>
            <a:r>
              <a:rPr lang="en-GB" dirty="0">
                <a:latin typeface="Arial" panose="020B0604020202020204" pitchFamily="34" charset="0"/>
                <a:cs typeface="Arial" panose="020B0604020202020204" pitchFamily="34" charset="0"/>
              </a:rPr>
              <a:t>Activity 1a.</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Can you explain how to add fractions when the denominators</a:t>
            </a:r>
          </a:p>
          <a:p>
            <a:r>
              <a:rPr lang="en-GB" dirty="0">
                <a:latin typeface="Arial" panose="020B0604020202020204" pitchFamily="34" charset="0"/>
                <a:cs typeface="Arial" panose="020B0604020202020204" pitchFamily="34" charset="0"/>
              </a:rPr>
              <a:t>are the same?</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When the denominators of fractions are the same, we can add the fractions by adding the numerators and keeping the fractions the same in the answer.</a:t>
            </a:r>
          </a:p>
          <a:p>
            <a:r>
              <a:rPr lang="en-GB" b="1" dirty="0">
                <a:solidFill>
                  <a:srgbClr val="DA2E41"/>
                </a:solidFill>
                <a:latin typeface="Arial" panose="020B0604020202020204" pitchFamily="34" charset="0"/>
                <a:cs typeface="Arial" panose="020B0604020202020204" pitchFamily="34" charset="0"/>
              </a:rPr>
              <a:t>So, in the first example above, the fractions are all fifths, so the answer will be a number of fifths too. The total of the numerators is 4, so the answer is four fifths.</a:t>
            </a:r>
          </a:p>
          <a:p>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4807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1b:</a:t>
            </a:r>
            <a:endParaRPr lang="en-GB"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0460540-77BA-4556-9395-4BAE0CA50F09}"/>
              </a:ext>
            </a:extLst>
          </p:cNvPr>
          <p:cNvPicPr>
            <a:picLocks noChangeAspect="1"/>
          </p:cNvPicPr>
          <p:nvPr/>
        </p:nvPicPr>
        <p:blipFill>
          <a:blip r:embed="rId2"/>
          <a:stretch>
            <a:fillRect/>
          </a:stretch>
        </p:blipFill>
        <p:spPr>
          <a:xfrm>
            <a:off x="3724217" y="2688486"/>
            <a:ext cx="2529588" cy="608382"/>
          </a:xfrm>
          <a:prstGeom prst="rect">
            <a:avLst/>
          </a:prstGeom>
        </p:spPr>
      </p:pic>
      <p:pic>
        <p:nvPicPr>
          <p:cNvPr id="6" name="Picture 5">
            <a:extLst>
              <a:ext uri="{FF2B5EF4-FFF2-40B4-BE49-F238E27FC236}">
                <a16:creationId xmlns:a16="http://schemas.microsoft.com/office/drawing/2014/main" id="{A6C99A37-ABCB-4DCF-812A-AD61DC994DD5}"/>
              </a:ext>
            </a:extLst>
          </p:cNvPr>
          <p:cNvPicPr>
            <a:picLocks noChangeAspect="1"/>
          </p:cNvPicPr>
          <p:nvPr/>
        </p:nvPicPr>
        <p:blipFill>
          <a:blip r:embed="rId3"/>
          <a:stretch>
            <a:fillRect/>
          </a:stretch>
        </p:blipFill>
        <p:spPr>
          <a:xfrm>
            <a:off x="299955" y="2647163"/>
            <a:ext cx="2590242" cy="631167"/>
          </a:xfrm>
          <a:prstGeom prst="rect">
            <a:avLst/>
          </a:prstGeom>
        </p:spPr>
      </p:pic>
    </p:spTree>
    <p:extLst>
      <p:ext uri="{BB962C8B-B14F-4D97-AF65-F5344CB8AC3E}">
        <p14:creationId xmlns:p14="http://schemas.microsoft.com/office/powerpoint/2010/main" val="3833831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this model to complete the addition: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39F23A2-29CC-4A03-B698-B357CB4566CC}"/>
              </a:ext>
            </a:extLst>
          </p:cNvPr>
          <p:cNvPicPr>
            <a:picLocks noChangeAspect="1"/>
          </p:cNvPicPr>
          <p:nvPr/>
        </p:nvPicPr>
        <p:blipFill>
          <a:blip r:embed="rId2"/>
          <a:stretch>
            <a:fillRect/>
          </a:stretch>
        </p:blipFill>
        <p:spPr>
          <a:xfrm>
            <a:off x="444375" y="2944906"/>
            <a:ext cx="1651615" cy="484094"/>
          </a:xfrm>
          <a:prstGeom prst="rect">
            <a:avLst/>
          </a:prstGeom>
        </p:spPr>
      </p:pic>
      <p:pic>
        <p:nvPicPr>
          <p:cNvPr id="8" name="Picture 7">
            <a:extLst>
              <a:ext uri="{FF2B5EF4-FFF2-40B4-BE49-F238E27FC236}">
                <a16:creationId xmlns:a16="http://schemas.microsoft.com/office/drawing/2014/main" id="{A6882A87-B507-4822-8AC3-279D2DEF6C32}"/>
              </a:ext>
            </a:extLst>
          </p:cNvPr>
          <p:cNvPicPr>
            <a:picLocks noChangeAspect="1"/>
          </p:cNvPicPr>
          <p:nvPr/>
        </p:nvPicPr>
        <p:blipFill>
          <a:blip r:embed="rId3"/>
          <a:stretch>
            <a:fillRect/>
          </a:stretch>
        </p:blipFill>
        <p:spPr>
          <a:xfrm>
            <a:off x="2636245" y="2944906"/>
            <a:ext cx="1651615" cy="484094"/>
          </a:xfrm>
          <a:prstGeom prst="rect">
            <a:avLst/>
          </a:prstGeom>
        </p:spPr>
      </p:pic>
      <p:pic>
        <p:nvPicPr>
          <p:cNvPr id="10" name="Picture 9">
            <a:extLst>
              <a:ext uri="{FF2B5EF4-FFF2-40B4-BE49-F238E27FC236}">
                <a16:creationId xmlns:a16="http://schemas.microsoft.com/office/drawing/2014/main" id="{F80D6F18-0D03-46D3-B1FC-2F786FB14251}"/>
              </a:ext>
            </a:extLst>
          </p:cNvPr>
          <p:cNvPicPr>
            <a:picLocks noChangeAspect="1"/>
          </p:cNvPicPr>
          <p:nvPr/>
        </p:nvPicPr>
        <p:blipFill>
          <a:blip r:embed="rId4"/>
          <a:stretch>
            <a:fillRect/>
          </a:stretch>
        </p:blipFill>
        <p:spPr>
          <a:xfrm>
            <a:off x="4856142" y="2944906"/>
            <a:ext cx="1651615" cy="484094"/>
          </a:xfrm>
          <a:prstGeom prst="rect">
            <a:avLst/>
          </a:prstGeom>
        </p:spPr>
      </p:pic>
      <p:pic>
        <p:nvPicPr>
          <p:cNvPr id="11" name="Picture 10">
            <a:extLst>
              <a:ext uri="{FF2B5EF4-FFF2-40B4-BE49-F238E27FC236}">
                <a16:creationId xmlns:a16="http://schemas.microsoft.com/office/drawing/2014/main" id="{47F6C09B-26CA-47FF-BDAD-7FED12008B8F}"/>
              </a:ext>
            </a:extLst>
          </p:cNvPr>
          <p:cNvPicPr>
            <a:picLocks noChangeAspect="1"/>
          </p:cNvPicPr>
          <p:nvPr/>
        </p:nvPicPr>
        <p:blipFill>
          <a:blip r:embed="rId5"/>
          <a:stretch>
            <a:fillRect/>
          </a:stretch>
        </p:blipFill>
        <p:spPr>
          <a:xfrm>
            <a:off x="2253618" y="4156412"/>
            <a:ext cx="2416867" cy="819819"/>
          </a:xfrm>
          <a:prstGeom prst="rect">
            <a:avLst/>
          </a:prstGeom>
        </p:spPr>
      </p:pic>
    </p:spTree>
    <p:extLst>
      <p:ext uri="{BB962C8B-B14F-4D97-AF65-F5344CB8AC3E}">
        <p14:creationId xmlns:p14="http://schemas.microsoft.com/office/powerpoint/2010/main" val="239569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8FA2DE-C3A8-4252-987F-9A1E833D1B51}"/>
              </a:ext>
            </a:extLst>
          </p:cNvPr>
          <p:cNvPicPr>
            <a:picLocks noChangeAspect="1"/>
          </p:cNvPicPr>
          <p:nvPr/>
        </p:nvPicPr>
        <p:blipFill>
          <a:blip r:embed="rId2"/>
          <a:stretch>
            <a:fillRect/>
          </a:stretch>
        </p:blipFill>
        <p:spPr>
          <a:xfrm>
            <a:off x="2278759" y="4156413"/>
            <a:ext cx="2419114" cy="806372"/>
          </a:xfrm>
          <a:prstGeom prst="rect">
            <a:avLst/>
          </a:prstGeom>
        </p:spPr>
      </p:pic>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this model to complete the addition: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39F23A2-29CC-4A03-B698-B357CB4566CC}"/>
              </a:ext>
            </a:extLst>
          </p:cNvPr>
          <p:cNvPicPr>
            <a:picLocks noChangeAspect="1"/>
          </p:cNvPicPr>
          <p:nvPr/>
        </p:nvPicPr>
        <p:blipFill>
          <a:blip r:embed="rId3"/>
          <a:stretch>
            <a:fillRect/>
          </a:stretch>
        </p:blipFill>
        <p:spPr>
          <a:xfrm>
            <a:off x="444375" y="2944906"/>
            <a:ext cx="1651615" cy="484094"/>
          </a:xfrm>
          <a:prstGeom prst="rect">
            <a:avLst/>
          </a:prstGeom>
        </p:spPr>
      </p:pic>
      <p:pic>
        <p:nvPicPr>
          <p:cNvPr id="8" name="Picture 7">
            <a:extLst>
              <a:ext uri="{FF2B5EF4-FFF2-40B4-BE49-F238E27FC236}">
                <a16:creationId xmlns:a16="http://schemas.microsoft.com/office/drawing/2014/main" id="{A6882A87-B507-4822-8AC3-279D2DEF6C32}"/>
              </a:ext>
            </a:extLst>
          </p:cNvPr>
          <p:cNvPicPr>
            <a:picLocks noChangeAspect="1"/>
          </p:cNvPicPr>
          <p:nvPr/>
        </p:nvPicPr>
        <p:blipFill>
          <a:blip r:embed="rId4"/>
          <a:stretch>
            <a:fillRect/>
          </a:stretch>
        </p:blipFill>
        <p:spPr>
          <a:xfrm>
            <a:off x="2636245" y="2944906"/>
            <a:ext cx="1651615" cy="484094"/>
          </a:xfrm>
          <a:prstGeom prst="rect">
            <a:avLst/>
          </a:prstGeom>
        </p:spPr>
      </p:pic>
      <p:pic>
        <p:nvPicPr>
          <p:cNvPr id="10" name="Picture 9">
            <a:extLst>
              <a:ext uri="{FF2B5EF4-FFF2-40B4-BE49-F238E27FC236}">
                <a16:creationId xmlns:a16="http://schemas.microsoft.com/office/drawing/2014/main" id="{F80D6F18-0D03-46D3-B1FC-2F786FB14251}"/>
              </a:ext>
            </a:extLst>
          </p:cNvPr>
          <p:cNvPicPr>
            <a:picLocks noChangeAspect="1"/>
          </p:cNvPicPr>
          <p:nvPr/>
        </p:nvPicPr>
        <p:blipFill>
          <a:blip r:embed="rId5"/>
          <a:stretch>
            <a:fillRect/>
          </a:stretch>
        </p:blipFill>
        <p:spPr>
          <a:xfrm>
            <a:off x="4856142" y="2944906"/>
            <a:ext cx="1651615" cy="484094"/>
          </a:xfrm>
          <a:prstGeom prst="rect">
            <a:avLst/>
          </a:prstGeom>
        </p:spPr>
      </p:pic>
    </p:spTree>
    <p:extLst>
      <p:ext uri="{BB962C8B-B14F-4D97-AF65-F5344CB8AC3E}">
        <p14:creationId xmlns:p14="http://schemas.microsoft.com/office/powerpoint/2010/main" val="2884513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0EA06E3-1D08-4126-A427-42C4D004DD77}"/>
              </a:ext>
            </a:extLst>
          </p:cNvPr>
          <p:cNvPicPr>
            <a:picLocks noChangeAspect="1"/>
          </p:cNvPicPr>
          <p:nvPr/>
        </p:nvPicPr>
        <p:blipFill>
          <a:blip r:embed="rId2"/>
          <a:stretch>
            <a:fillRect/>
          </a:stretch>
        </p:blipFill>
        <p:spPr>
          <a:xfrm>
            <a:off x="567650" y="3736327"/>
            <a:ext cx="1385085" cy="469831"/>
          </a:xfrm>
          <a:prstGeom prst="rect">
            <a:avLst/>
          </a:prstGeom>
        </p:spPr>
      </p:pic>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Sketch models to solve these additions:</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2A75F7D-35E2-4C87-AD52-845C582EAC2E}"/>
              </a:ext>
            </a:extLst>
          </p:cNvPr>
          <p:cNvPicPr>
            <a:picLocks noChangeAspect="1"/>
          </p:cNvPicPr>
          <p:nvPr/>
        </p:nvPicPr>
        <p:blipFill>
          <a:blip r:embed="rId3"/>
          <a:stretch>
            <a:fillRect/>
          </a:stretch>
        </p:blipFill>
        <p:spPr>
          <a:xfrm>
            <a:off x="567650" y="2422837"/>
            <a:ext cx="1385085" cy="469831"/>
          </a:xfrm>
          <a:prstGeom prst="rect">
            <a:avLst/>
          </a:prstGeom>
        </p:spPr>
      </p:pic>
      <p:pic>
        <p:nvPicPr>
          <p:cNvPr id="15" name="Picture 14">
            <a:extLst>
              <a:ext uri="{FF2B5EF4-FFF2-40B4-BE49-F238E27FC236}">
                <a16:creationId xmlns:a16="http://schemas.microsoft.com/office/drawing/2014/main" id="{7FCEA3BA-843A-491B-849B-C358B564E0ED}"/>
              </a:ext>
            </a:extLst>
          </p:cNvPr>
          <p:cNvPicPr>
            <a:picLocks noChangeAspect="1"/>
          </p:cNvPicPr>
          <p:nvPr/>
        </p:nvPicPr>
        <p:blipFill>
          <a:blip r:embed="rId4"/>
          <a:stretch>
            <a:fillRect/>
          </a:stretch>
        </p:blipFill>
        <p:spPr>
          <a:xfrm>
            <a:off x="567650" y="4912528"/>
            <a:ext cx="1385085" cy="469831"/>
          </a:xfrm>
          <a:prstGeom prst="rect">
            <a:avLst/>
          </a:prstGeom>
        </p:spPr>
      </p:pic>
      <p:sp>
        <p:nvSpPr>
          <p:cNvPr id="2" name="Rectangle 1">
            <a:extLst>
              <a:ext uri="{FF2B5EF4-FFF2-40B4-BE49-F238E27FC236}">
                <a16:creationId xmlns:a16="http://schemas.microsoft.com/office/drawing/2014/main" id="{43B4E44D-9422-49E9-84E2-012A04D52B2E}"/>
              </a:ext>
            </a:extLst>
          </p:cNvPr>
          <p:cNvSpPr/>
          <p:nvPr/>
        </p:nvSpPr>
        <p:spPr>
          <a:xfrm>
            <a:off x="177800" y="2440793"/>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a)</a:t>
            </a:r>
            <a:endParaRPr lang="en-GB" dirty="0"/>
          </a:p>
        </p:txBody>
      </p:sp>
      <p:sp>
        <p:nvSpPr>
          <p:cNvPr id="8" name="Rectangle 7">
            <a:extLst>
              <a:ext uri="{FF2B5EF4-FFF2-40B4-BE49-F238E27FC236}">
                <a16:creationId xmlns:a16="http://schemas.microsoft.com/office/drawing/2014/main" id="{465F28B0-D0FA-497F-AFC7-389E0F36A037}"/>
              </a:ext>
            </a:extLst>
          </p:cNvPr>
          <p:cNvSpPr/>
          <p:nvPr/>
        </p:nvSpPr>
        <p:spPr>
          <a:xfrm>
            <a:off x="177800" y="3744631"/>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b)</a:t>
            </a:r>
            <a:endParaRPr lang="en-GB" dirty="0"/>
          </a:p>
        </p:txBody>
      </p:sp>
      <p:sp>
        <p:nvSpPr>
          <p:cNvPr id="10" name="Rectangle 9">
            <a:extLst>
              <a:ext uri="{FF2B5EF4-FFF2-40B4-BE49-F238E27FC236}">
                <a16:creationId xmlns:a16="http://schemas.microsoft.com/office/drawing/2014/main" id="{6E4112E7-0F9F-484A-9917-75F647B69BC9}"/>
              </a:ext>
            </a:extLst>
          </p:cNvPr>
          <p:cNvSpPr/>
          <p:nvPr/>
        </p:nvSpPr>
        <p:spPr>
          <a:xfrm>
            <a:off x="177800" y="4932825"/>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c)</a:t>
            </a:r>
            <a:endParaRPr lang="en-GB" dirty="0"/>
          </a:p>
        </p:txBody>
      </p:sp>
    </p:spTree>
    <p:extLst>
      <p:ext uri="{BB962C8B-B14F-4D97-AF65-F5344CB8AC3E}">
        <p14:creationId xmlns:p14="http://schemas.microsoft.com/office/powerpoint/2010/main" val="202569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Sketch models to solve these additions:</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C9D4D2E-1F61-4573-B388-F02C43FFE931}"/>
              </a:ext>
            </a:extLst>
          </p:cNvPr>
          <p:cNvPicPr>
            <a:picLocks noChangeAspect="1"/>
          </p:cNvPicPr>
          <p:nvPr/>
        </p:nvPicPr>
        <p:blipFill>
          <a:blip r:embed="rId2"/>
          <a:stretch>
            <a:fillRect/>
          </a:stretch>
        </p:blipFill>
        <p:spPr>
          <a:xfrm>
            <a:off x="2710069" y="2420727"/>
            <a:ext cx="3374237" cy="622373"/>
          </a:xfrm>
          <a:prstGeom prst="rect">
            <a:avLst/>
          </a:prstGeom>
        </p:spPr>
      </p:pic>
      <p:pic>
        <p:nvPicPr>
          <p:cNvPr id="11" name="Picture 10">
            <a:extLst>
              <a:ext uri="{FF2B5EF4-FFF2-40B4-BE49-F238E27FC236}">
                <a16:creationId xmlns:a16="http://schemas.microsoft.com/office/drawing/2014/main" id="{4F45A608-69EF-429B-BD05-86D54C6BC2D1}"/>
              </a:ext>
            </a:extLst>
          </p:cNvPr>
          <p:cNvPicPr>
            <a:picLocks noChangeAspect="1"/>
          </p:cNvPicPr>
          <p:nvPr/>
        </p:nvPicPr>
        <p:blipFill>
          <a:blip r:embed="rId3"/>
          <a:stretch>
            <a:fillRect/>
          </a:stretch>
        </p:blipFill>
        <p:spPr>
          <a:xfrm>
            <a:off x="561549" y="3734219"/>
            <a:ext cx="1391186" cy="463729"/>
          </a:xfrm>
          <a:prstGeom prst="rect">
            <a:avLst/>
          </a:prstGeom>
        </p:spPr>
      </p:pic>
      <p:pic>
        <p:nvPicPr>
          <p:cNvPr id="12" name="Picture 11">
            <a:extLst>
              <a:ext uri="{FF2B5EF4-FFF2-40B4-BE49-F238E27FC236}">
                <a16:creationId xmlns:a16="http://schemas.microsoft.com/office/drawing/2014/main" id="{4361E476-A927-4768-A58D-E5A8C599CAB5}"/>
              </a:ext>
            </a:extLst>
          </p:cNvPr>
          <p:cNvPicPr>
            <a:picLocks noChangeAspect="1"/>
          </p:cNvPicPr>
          <p:nvPr/>
        </p:nvPicPr>
        <p:blipFill>
          <a:blip r:embed="rId4"/>
          <a:stretch>
            <a:fillRect/>
          </a:stretch>
        </p:blipFill>
        <p:spPr>
          <a:xfrm>
            <a:off x="2710068" y="3883709"/>
            <a:ext cx="3374237" cy="317288"/>
          </a:xfrm>
          <a:prstGeom prst="rect">
            <a:avLst/>
          </a:prstGeom>
        </p:spPr>
      </p:pic>
      <p:pic>
        <p:nvPicPr>
          <p:cNvPr id="14" name="Picture 13">
            <a:extLst>
              <a:ext uri="{FF2B5EF4-FFF2-40B4-BE49-F238E27FC236}">
                <a16:creationId xmlns:a16="http://schemas.microsoft.com/office/drawing/2014/main" id="{1830C300-BB5C-4B24-AA61-CB3BA6A6D79F}"/>
              </a:ext>
            </a:extLst>
          </p:cNvPr>
          <p:cNvPicPr>
            <a:picLocks noChangeAspect="1"/>
          </p:cNvPicPr>
          <p:nvPr/>
        </p:nvPicPr>
        <p:blipFill>
          <a:blip r:embed="rId5"/>
          <a:stretch>
            <a:fillRect/>
          </a:stretch>
        </p:blipFill>
        <p:spPr>
          <a:xfrm>
            <a:off x="2492330" y="5041606"/>
            <a:ext cx="3917288" cy="414915"/>
          </a:xfrm>
          <a:prstGeom prst="rect">
            <a:avLst/>
          </a:prstGeom>
        </p:spPr>
      </p:pic>
      <p:pic>
        <p:nvPicPr>
          <p:cNvPr id="17" name="Picture 16">
            <a:extLst>
              <a:ext uri="{FF2B5EF4-FFF2-40B4-BE49-F238E27FC236}">
                <a16:creationId xmlns:a16="http://schemas.microsoft.com/office/drawing/2014/main" id="{98CC2F56-D64B-4BC6-A896-1463D3E153F5}"/>
              </a:ext>
            </a:extLst>
          </p:cNvPr>
          <p:cNvPicPr>
            <a:picLocks noChangeAspect="1"/>
          </p:cNvPicPr>
          <p:nvPr/>
        </p:nvPicPr>
        <p:blipFill>
          <a:blip r:embed="rId6"/>
          <a:stretch>
            <a:fillRect/>
          </a:stretch>
        </p:blipFill>
        <p:spPr>
          <a:xfrm>
            <a:off x="561549" y="2420727"/>
            <a:ext cx="1391186" cy="469831"/>
          </a:xfrm>
          <a:prstGeom prst="rect">
            <a:avLst/>
          </a:prstGeom>
        </p:spPr>
      </p:pic>
      <p:pic>
        <p:nvPicPr>
          <p:cNvPr id="18" name="Picture 17">
            <a:extLst>
              <a:ext uri="{FF2B5EF4-FFF2-40B4-BE49-F238E27FC236}">
                <a16:creationId xmlns:a16="http://schemas.microsoft.com/office/drawing/2014/main" id="{A992219D-0EFA-419B-870A-73A096696054}"/>
              </a:ext>
            </a:extLst>
          </p:cNvPr>
          <p:cNvPicPr>
            <a:picLocks noChangeAspect="1"/>
          </p:cNvPicPr>
          <p:nvPr/>
        </p:nvPicPr>
        <p:blipFill>
          <a:blip r:embed="rId7"/>
          <a:stretch>
            <a:fillRect/>
          </a:stretch>
        </p:blipFill>
        <p:spPr>
          <a:xfrm>
            <a:off x="561549" y="4913470"/>
            <a:ext cx="1397288" cy="463729"/>
          </a:xfrm>
          <a:prstGeom prst="rect">
            <a:avLst/>
          </a:prstGeom>
        </p:spPr>
      </p:pic>
      <p:sp>
        <p:nvSpPr>
          <p:cNvPr id="10" name="Rectangle 9">
            <a:extLst>
              <a:ext uri="{FF2B5EF4-FFF2-40B4-BE49-F238E27FC236}">
                <a16:creationId xmlns:a16="http://schemas.microsoft.com/office/drawing/2014/main" id="{D8D508ED-EC0B-469A-9EAE-E7B9BBEE45BF}"/>
              </a:ext>
            </a:extLst>
          </p:cNvPr>
          <p:cNvSpPr/>
          <p:nvPr/>
        </p:nvSpPr>
        <p:spPr>
          <a:xfrm>
            <a:off x="177800" y="2438685"/>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a)</a:t>
            </a:r>
            <a:endParaRPr lang="en-GB" dirty="0"/>
          </a:p>
        </p:txBody>
      </p:sp>
      <p:sp>
        <p:nvSpPr>
          <p:cNvPr id="13" name="Rectangle 12">
            <a:extLst>
              <a:ext uri="{FF2B5EF4-FFF2-40B4-BE49-F238E27FC236}">
                <a16:creationId xmlns:a16="http://schemas.microsoft.com/office/drawing/2014/main" id="{519F4B68-6B29-4A7F-BBE8-FA84D7954C49}"/>
              </a:ext>
            </a:extLst>
          </p:cNvPr>
          <p:cNvSpPr/>
          <p:nvPr/>
        </p:nvSpPr>
        <p:spPr>
          <a:xfrm>
            <a:off x="177800" y="3742523"/>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b)</a:t>
            </a:r>
            <a:endParaRPr lang="en-GB" dirty="0"/>
          </a:p>
        </p:txBody>
      </p:sp>
      <p:sp>
        <p:nvSpPr>
          <p:cNvPr id="15" name="Rectangle 14">
            <a:extLst>
              <a:ext uri="{FF2B5EF4-FFF2-40B4-BE49-F238E27FC236}">
                <a16:creationId xmlns:a16="http://schemas.microsoft.com/office/drawing/2014/main" id="{5C7DC8F7-E039-47B2-BA4A-962AEBE214E7}"/>
              </a:ext>
            </a:extLst>
          </p:cNvPr>
          <p:cNvSpPr/>
          <p:nvPr/>
        </p:nvSpPr>
        <p:spPr>
          <a:xfrm>
            <a:off x="177800" y="4930717"/>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c)</a:t>
            </a:r>
            <a:endParaRPr lang="en-GB" dirty="0"/>
          </a:p>
        </p:txBody>
      </p:sp>
    </p:spTree>
    <p:extLst>
      <p:ext uri="{BB962C8B-B14F-4D97-AF65-F5344CB8AC3E}">
        <p14:creationId xmlns:p14="http://schemas.microsoft.com/office/powerpoint/2010/main" val="222537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Chloe eats       of a pizza.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Abdul eats       of the same pizza.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much of the pizza has been eaten altogether?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0256F1B-177B-431B-B18C-2AF015BEEFBA}"/>
              </a:ext>
            </a:extLst>
          </p:cNvPr>
          <p:cNvPicPr>
            <a:picLocks noChangeAspect="1"/>
          </p:cNvPicPr>
          <p:nvPr/>
        </p:nvPicPr>
        <p:blipFill>
          <a:blip r:embed="rId2"/>
          <a:stretch>
            <a:fillRect/>
          </a:stretch>
        </p:blipFill>
        <p:spPr>
          <a:xfrm>
            <a:off x="1408251" y="1800418"/>
            <a:ext cx="274576" cy="469831"/>
          </a:xfrm>
          <a:prstGeom prst="rect">
            <a:avLst/>
          </a:prstGeom>
        </p:spPr>
      </p:pic>
      <p:pic>
        <p:nvPicPr>
          <p:cNvPr id="7" name="Picture 6">
            <a:extLst>
              <a:ext uri="{FF2B5EF4-FFF2-40B4-BE49-F238E27FC236}">
                <a16:creationId xmlns:a16="http://schemas.microsoft.com/office/drawing/2014/main" id="{EDAE4D01-C7E2-4C00-8928-DDC28C18313B}"/>
              </a:ext>
            </a:extLst>
          </p:cNvPr>
          <p:cNvPicPr>
            <a:picLocks noChangeAspect="1"/>
          </p:cNvPicPr>
          <p:nvPr/>
        </p:nvPicPr>
        <p:blipFill>
          <a:blip r:embed="rId3"/>
          <a:stretch>
            <a:fillRect/>
          </a:stretch>
        </p:blipFill>
        <p:spPr>
          <a:xfrm>
            <a:off x="1394804" y="2604920"/>
            <a:ext cx="274576" cy="463729"/>
          </a:xfrm>
          <a:prstGeom prst="rect">
            <a:avLst/>
          </a:prstGeom>
        </p:spPr>
      </p:pic>
    </p:spTree>
    <p:extLst>
      <p:ext uri="{BB962C8B-B14F-4D97-AF65-F5344CB8AC3E}">
        <p14:creationId xmlns:p14="http://schemas.microsoft.com/office/powerpoint/2010/main" val="245133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Chloe eats       of a pizza.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Abdul eats       of the same pizza.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much of the pizza has been eaten altogether?</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Seven fifteenths of the pizza has been eaten altogether.</a:t>
            </a:r>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0256F1B-177B-431B-B18C-2AF015BEEFBA}"/>
              </a:ext>
            </a:extLst>
          </p:cNvPr>
          <p:cNvPicPr>
            <a:picLocks noChangeAspect="1"/>
          </p:cNvPicPr>
          <p:nvPr/>
        </p:nvPicPr>
        <p:blipFill>
          <a:blip r:embed="rId2"/>
          <a:stretch>
            <a:fillRect/>
          </a:stretch>
        </p:blipFill>
        <p:spPr>
          <a:xfrm>
            <a:off x="1408251" y="1800418"/>
            <a:ext cx="274576" cy="469831"/>
          </a:xfrm>
          <a:prstGeom prst="rect">
            <a:avLst/>
          </a:prstGeom>
        </p:spPr>
      </p:pic>
      <p:pic>
        <p:nvPicPr>
          <p:cNvPr id="7" name="Picture 6">
            <a:extLst>
              <a:ext uri="{FF2B5EF4-FFF2-40B4-BE49-F238E27FC236}">
                <a16:creationId xmlns:a16="http://schemas.microsoft.com/office/drawing/2014/main" id="{EDAE4D01-C7E2-4C00-8928-DDC28C18313B}"/>
              </a:ext>
            </a:extLst>
          </p:cNvPr>
          <p:cNvPicPr>
            <a:picLocks noChangeAspect="1"/>
          </p:cNvPicPr>
          <p:nvPr/>
        </p:nvPicPr>
        <p:blipFill>
          <a:blip r:embed="rId3"/>
          <a:stretch>
            <a:fillRect/>
          </a:stretch>
        </p:blipFill>
        <p:spPr>
          <a:xfrm>
            <a:off x="1394804" y="2604920"/>
            <a:ext cx="274576" cy="463729"/>
          </a:xfrm>
          <a:prstGeom prst="rect">
            <a:avLst/>
          </a:prstGeom>
        </p:spPr>
      </p:pic>
      <p:pic>
        <p:nvPicPr>
          <p:cNvPr id="8" name="Picture 7">
            <a:extLst>
              <a:ext uri="{FF2B5EF4-FFF2-40B4-BE49-F238E27FC236}">
                <a16:creationId xmlns:a16="http://schemas.microsoft.com/office/drawing/2014/main" id="{FCF6E873-3975-4919-990A-82120613E309}"/>
              </a:ext>
            </a:extLst>
          </p:cNvPr>
          <p:cNvPicPr>
            <a:picLocks noChangeAspect="1"/>
          </p:cNvPicPr>
          <p:nvPr/>
        </p:nvPicPr>
        <p:blipFill>
          <a:blip r:embed="rId4"/>
          <a:stretch>
            <a:fillRect/>
          </a:stretch>
        </p:blipFill>
        <p:spPr>
          <a:xfrm>
            <a:off x="352774" y="3981749"/>
            <a:ext cx="1397288" cy="469831"/>
          </a:xfrm>
          <a:prstGeom prst="rect">
            <a:avLst/>
          </a:prstGeom>
        </p:spPr>
      </p:pic>
    </p:spTree>
    <p:extLst>
      <p:ext uri="{BB962C8B-B14F-4D97-AF65-F5344CB8AC3E}">
        <p14:creationId xmlns:p14="http://schemas.microsoft.com/office/powerpoint/2010/main" val="278588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970318"/>
          </a:xfrm>
          <a:prstGeom prst="rect">
            <a:avLst/>
          </a:prstGeom>
          <a:noFill/>
        </p:spPr>
        <p:txBody>
          <a:bodyPr wrap="square" rtlCol="0">
            <a:spAutoFit/>
          </a:bodyPr>
          <a:lstStyle/>
          <a:p>
            <a:r>
              <a:rPr lang="en-GB" dirty="0" err="1">
                <a:latin typeface="Arial" panose="020B0604020202020204" pitchFamily="34" charset="0"/>
                <a:cs typeface="Arial" panose="020B0604020202020204" pitchFamily="34" charset="0"/>
              </a:rPr>
              <a:t>Swansborough</a:t>
            </a:r>
            <a:r>
              <a:rPr lang="en-GB" dirty="0">
                <a:latin typeface="Arial" panose="020B0604020202020204" pitchFamily="34" charset="0"/>
                <a:cs typeface="Arial" panose="020B0604020202020204" pitchFamily="34" charset="0"/>
              </a:rPr>
              <a:t> Council are slowly filling in all the pot holes in </a:t>
            </a:r>
          </a:p>
          <a:p>
            <a:r>
              <a:rPr lang="en-GB" dirty="0">
                <a:latin typeface="Arial" panose="020B0604020202020204" pitchFamily="34" charset="0"/>
                <a:cs typeface="Arial" panose="020B0604020202020204" pitchFamily="34" charset="0"/>
              </a:rPr>
              <a:t>the city’s roads.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By the end of January, they had filled in two tenths of all the pot </a:t>
            </a:r>
          </a:p>
          <a:p>
            <a:r>
              <a:rPr lang="en-GB" dirty="0">
                <a:latin typeface="Arial" panose="020B0604020202020204" pitchFamily="34" charset="0"/>
                <a:cs typeface="Arial" panose="020B0604020202020204" pitchFamily="34" charset="0"/>
              </a:rPr>
              <a:t>holes.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By the end of February, they had filled in a further three tenths.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During March, they repaired a further two tenths.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fraction of all the city’s pot holes had been filled in by the end of March?</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124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801314"/>
          </a:xfrm>
          <a:prstGeom prst="rect">
            <a:avLst/>
          </a:prstGeom>
          <a:noFill/>
        </p:spPr>
        <p:txBody>
          <a:bodyPr wrap="square" rtlCol="0">
            <a:spAutoFit/>
          </a:bodyPr>
          <a:lstStyle/>
          <a:p>
            <a:r>
              <a:rPr lang="en-GB" dirty="0" err="1">
                <a:latin typeface="Arial" panose="020B0604020202020204" pitchFamily="34" charset="0"/>
                <a:cs typeface="Arial" panose="020B0604020202020204" pitchFamily="34" charset="0"/>
              </a:rPr>
              <a:t>Swansborough</a:t>
            </a:r>
            <a:r>
              <a:rPr lang="en-GB" dirty="0">
                <a:latin typeface="Arial" panose="020B0604020202020204" pitchFamily="34" charset="0"/>
                <a:cs typeface="Arial" panose="020B0604020202020204" pitchFamily="34" charset="0"/>
              </a:rPr>
              <a:t> Council are slowly filling in all the pot holes in </a:t>
            </a:r>
          </a:p>
          <a:p>
            <a:r>
              <a:rPr lang="en-GB" dirty="0">
                <a:latin typeface="Arial" panose="020B0604020202020204" pitchFamily="34" charset="0"/>
                <a:cs typeface="Arial" panose="020B0604020202020204" pitchFamily="34" charset="0"/>
              </a:rPr>
              <a:t>the city’s roads.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By the end of January, they had filled in two tenths of all the pot </a:t>
            </a:r>
          </a:p>
          <a:p>
            <a:r>
              <a:rPr lang="en-GB" dirty="0">
                <a:latin typeface="Arial" panose="020B0604020202020204" pitchFamily="34" charset="0"/>
                <a:cs typeface="Arial" panose="020B0604020202020204" pitchFamily="34" charset="0"/>
              </a:rPr>
              <a:t>holes.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By the end of February, they had filled in a further three tenths.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During March, they repaired a further two tenths.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fraction of all the city’s pot holes had been filled in by the end of March?</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Seven tenths of the pot holes were repaired by the end of March.</a:t>
            </a:r>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16F2C48-C751-4AC3-8C85-92C066803B5D}"/>
              </a:ext>
            </a:extLst>
          </p:cNvPr>
          <p:cNvPicPr>
            <a:picLocks noChangeAspect="1"/>
          </p:cNvPicPr>
          <p:nvPr/>
        </p:nvPicPr>
        <p:blipFill>
          <a:blip r:embed="rId2"/>
          <a:stretch>
            <a:fillRect/>
          </a:stretch>
        </p:blipFill>
        <p:spPr>
          <a:xfrm>
            <a:off x="323799" y="5049416"/>
            <a:ext cx="1934237" cy="469831"/>
          </a:xfrm>
          <a:prstGeom prst="rect">
            <a:avLst/>
          </a:prstGeom>
        </p:spPr>
      </p:pic>
    </p:spTree>
    <p:extLst>
      <p:ext uri="{BB962C8B-B14F-4D97-AF65-F5344CB8AC3E}">
        <p14:creationId xmlns:p14="http://schemas.microsoft.com/office/powerpoint/2010/main" val="289413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76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box of chocolates contains 15 chocolates.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Tilly and Oliver both eat an even number of chocolates each.</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the box is left.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Write the fractions that Tilly and Oliver could have eaten as an </a:t>
            </a:r>
          </a:p>
          <a:p>
            <a:r>
              <a:rPr lang="en-GB" dirty="0">
                <a:latin typeface="Arial" panose="020B0604020202020204" pitchFamily="34" charset="0"/>
                <a:cs typeface="Arial" panose="020B0604020202020204" pitchFamily="34" charset="0"/>
              </a:rPr>
              <a:t>addition number sentence that shows the total fraction they ate.</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691DCA-5DBD-4282-B744-05D0A63CB0E5}"/>
              </a:ext>
            </a:extLst>
          </p:cNvPr>
          <p:cNvPicPr>
            <a:picLocks noChangeAspect="1"/>
          </p:cNvPicPr>
          <p:nvPr/>
        </p:nvPicPr>
        <p:blipFill>
          <a:blip r:embed="rId2"/>
          <a:stretch>
            <a:fillRect/>
          </a:stretch>
        </p:blipFill>
        <p:spPr>
          <a:xfrm>
            <a:off x="323799" y="2901069"/>
            <a:ext cx="274576" cy="463729"/>
          </a:xfrm>
          <a:prstGeom prst="rect">
            <a:avLst/>
          </a:prstGeom>
        </p:spPr>
      </p:pic>
    </p:spTree>
    <p:extLst>
      <p:ext uri="{BB962C8B-B14F-4D97-AF65-F5344CB8AC3E}">
        <p14:creationId xmlns:p14="http://schemas.microsoft.com/office/powerpoint/2010/main" val="418299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box of chocolates contains 15 chocolates.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Tilly and Oliver both eat an even number of chocolates each.</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the box is left.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Write the fractions that Tilly and Oliver could have eaten as an </a:t>
            </a:r>
          </a:p>
          <a:p>
            <a:r>
              <a:rPr lang="en-GB" dirty="0">
                <a:latin typeface="Arial" panose="020B0604020202020204" pitchFamily="34" charset="0"/>
                <a:cs typeface="Arial" panose="020B0604020202020204" pitchFamily="34" charset="0"/>
              </a:rPr>
              <a:t>addition number sentence that shows the total fraction they ate.</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691DCA-5DBD-4282-B744-05D0A63CB0E5}"/>
              </a:ext>
            </a:extLst>
          </p:cNvPr>
          <p:cNvPicPr>
            <a:picLocks noChangeAspect="1"/>
          </p:cNvPicPr>
          <p:nvPr/>
        </p:nvPicPr>
        <p:blipFill>
          <a:blip r:embed="rId2"/>
          <a:stretch>
            <a:fillRect/>
          </a:stretch>
        </p:blipFill>
        <p:spPr>
          <a:xfrm>
            <a:off x="323799" y="2901069"/>
            <a:ext cx="274576" cy="463729"/>
          </a:xfrm>
          <a:prstGeom prst="rect">
            <a:avLst/>
          </a:prstGeom>
        </p:spPr>
      </p:pic>
      <p:pic>
        <p:nvPicPr>
          <p:cNvPr id="6" name="Picture 5">
            <a:extLst>
              <a:ext uri="{FF2B5EF4-FFF2-40B4-BE49-F238E27FC236}">
                <a16:creationId xmlns:a16="http://schemas.microsoft.com/office/drawing/2014/main" id="{9E096FDF-38EE-409D-BC77-E69FDC4E7AD4}"/>
              </a:ext>
            </a:extLst>
          </p:cNvPr>
          <p:cNvPicPr>
            <a:picLocks noChangeAspect="1"/>
          </p:cNvPicPr>
          <p:nvPr/>
        </p:nvPicPr>
        <p:blipFill>
          <a:blip r:embed="rId3"/>
          <a:stretch>
            <a:fillRect/>
          </a:stretch>
        </p:blipFill>
        <p:spPr>
          <a:xfrm>
            <a:off x="323799" y="4528796"/>
            <a:ext cx="1470508" cy="475932"/>
          </a:xfrm>
          <a:prstGeom prst="rect">
            <a:avLst/>
          </a:prstGeom>
        </p:spPr>
      </p:pic>
      <p:pic>
        <p:nvPicPr>
          <p:cNvPr id="7" name="Picture 6">
            <a:extLst>
              <a:ext uri="{FF2B5EF4-FFF2-40B4-BE49-F238E27FC236}">
                <a16:creationId xmlns:a16="http://schemas.microsoft.com/office/drawing/2014/main" id="{D4A2B055-8817-4FCA-B7A7-4B745327413B}"/>
              </a:ext>
            </a:extLst>
          </p:cNvPr>
          <p:cNvPicPr>
            <a:picLocks noChangeAspect="1"/>
          </p:cNvPicPr>
          <p:nvPr/>
        </p:nvPicPr>
        <p:blipFill>
          <a:blip r:embed="rId4"/>
          <a:stretch>
            <a:fillRect/>
          </a:stretch>
        </p:blipFill>
        <p:spPr>
          <a:xfrm>
            <a:off x="323799" y="5316851"/>
            <a:ext cx="1470508" cy="475932"/>
          </a:xfrm>
          <a:prstGeom prst="rect">
            <a:avLst/>
          </a:prstGeom>
        </p:spPr>
      </p:pic>
      <p:pic>
        <p:nvPicPr>
          <p:cNvPr id="8" name="Picture 7">
            <a:extLst>
              <a:ext uri="{FF2B5EF4-FFF2-40B4-BE49-F238E27FC236}">
                <a16:creationId xmlns:a16="http://schemas.microsoft.com/office/drawing/2014/main" id="{BEE61453-06EC-4D35-8ED2-F6BDF8B19A00}"/>
              </a:ext>
            </a:extLst>
          </p:cNvPr>
          <p:cNvPicPr>
            <a:picLocks noChangeAspect="1"/>
          </p:cNvPicPr>
          <p:nvPr/>
        </p:nvPicPr>
        <p:blipFill>
          <a:blip r:embed="rId5"/>
          <a:stretch>
            <a:fillRect/>
          </a:stretch>
        </p:blipFill>
        <p:spPr>
          <a:xfrm>
            <a:off x="2599616" y="4528796"/>
            <a:ext cx="1470508" cy="475932"/>
          </a:xfrm>
          <a:prstGeom prst="rect">
            <a:avLst/>
          </a:prstGeom>
        </p:spPr>
      </p:pic>
      <p:pic>
        <p:nvPicPr>
          <p:cNvPr id="10" name="Picture 9">
            <a:extLst>
              <a:ext uri="{FF2B5EF4-FFF2-40B4-BE49-F238E27FC236}">
                <a16:creationId xmlns:a16="http://schemas.microsoft.com/office/drawing/2014/main" id="{9244EF81-7F3F-44AC-865E-E7E7C8A6561C}"/>
              </a:ext>
            </a:extLst>
          </p:cNvPr>
          <p:cNvPicPr>
            <a:picLocks noChangeAspect="1"/>
          </p:cNvPicPr>
          <p:nvPr/>
        </p:nvPicPr>
        <p:blipFill>
          <a:blip r:embed="rId6"/>
          <a:stretch>
            <a:fillRect/>
          </a:stretch>
        </p:blipFill>
        <p:spPr>
          <a:xfrm>
            <a:off x="2599616" y="5316851"/>
            <a:ext cx="1470508" cy="475932"/>
          </a:xfrm>
          <a:prstGeom prst="rect">
            <a:avLst/>
          </a:prstGeom>
        </p:spPr>
      </p:pic>
      <p:pic>
        <p:nvPicPr>
          <p:cNvPr id="11" name="Picture 10">
            <a:extLst>
              <a:ext uri="{FF2B5EF4-FFF2-40B4-BE49-F238E27FC236}">
                <a16:creationId xmlns:a16="http://schemas.microsoft.com/office/drawing/2014/main" id="{EAED0E95-6806-424C-8337-E07323F974E0}"/>
              </a:ext>
            </a:extLst>
          </p:cNvPr>
          <p:cNvPicPr>
            <a:picLocks noChangeAspect="1"/>
          </p:cNvPicPr>
          <p:nvPr/>
        </p:nvPicPr>
        <p:blipFill>
          <a:blip r:embed="rId7"/>
          <a:stretch>
            <a:fillRect/>
          </a:stretch>
        </p:blipFill>
        <p:spPr>
          <a:xfrm>
            <a:off x="5033537" y="4528796"/>
            <a:ext cx="1470508" cy="475932"/>
          </a:xfrm>
          <a:prstGeom prst="rect">
            <a:avLst/>
          </a:prstGeom>
        </p:spPr>
      </p:pic>
      <p:pic>
        <p:nvPicPr>
          <p:cNvPr id="12" name="Picture 11">
            <a:extLst>
              <a:ext uri="{FF2B5EF4-FFF2-40B4-BE49-F238E27FC236}">
                <a16:creationId xmlns:a16="http://schemas.microsoft.com/office/drawing/2014/main" id="{24F8873C-1786-4E98-BA95-5779D216B3E0}"/>
              </a:ext>
            </a:extLst>
          </p:cNvPr>
          <p:cNvPicPr>
            <a:picLocks noChangeAspect="1"/>
          </p:cNvPicPr>
          <p:nvPr/>
        </p:nvPicPr>
        <p:blipFill>
          <a:blip r:embed="rId8"/>
          <a:stretch>
            <a:fillRect/>
          </a:stretch>
        </p:blipFill>
        <p:spPr>
          <a:xfrm>
            <a:off x="5033537" y="5319884"/>
            <a:ext cx="1470508" cy="475932"/>
          </a:xfrm>
          <a:prstGeom prst="rect">
            <a:avLst/>
          </a:prstGeom>
        </p:spPr>
      </p:pic>
    </p:spTree>
    <p:extLst>
      <p:ext uri="{BB962C8B-B14F-4D97-AF65-F5344CB8AC3E}">
        <p14:creationId xmlns:p14="http://schemas.microsoft.com/office/powerpoint/2010/main" val="861134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77798" y="1755577"/>
            <a:ext cx="8966201" cy="4708981"/>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When we add two fractions with the same</a:t>
            </a:r>
          </a:p>
          <a:p>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denominator, we add the numerators, then add </a:t>
            </a:r>
          </a:p>
          <a:p>
            <a:r>
              <a:rPr lang="en-GB" sz="2000" dirty="0">
                <a:solidFill>
                  <a:srgbClr val="388CDA"/>
                </a:solidFill>
                <a:latin typeface="Arial" panose="020B0604020202020204" pitchFamily="34" charset="0"/>
                <a:cs typeface="Arial" panose="020B0604020202020204" pitchFamily="34" charset="0"/>
              </a:rPr>
              <a:t>	the denominators.			</a:t>
            </a:r>
            <a:r>
              <a:rPr lang="en-GB" sz="2000" b="1" dirty="0">
                <a:solidFill>
                  <a:srgbClr val="388CDA"/>
                </a:solidFill>
                <a:latin typeface="Arial" panose="020B0604020202020204" pitchFamily="34" charset="0"/>
                <a:cs typeface="Arial" panose="020B0604020202020204" pitchFamily="34" charset="0"/>
              </a:rPr>
              <a:t> </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r>
              <a:rPr lang="en-GB" sz="2000" dirty="0">
                <a:solidFill>
                  <a:srgbClr val="388CDA"/>
                </a:solidFill>
                <a:latin typeface="Arial" panose="020B0604020202020204" pitchFamily="34" charset="0"/>
                <a:cs typeface="Arial" panose="020B0604020202020204" pitchFamily="34" charset="0"/>
              </a:rPr>
              <a:t>	</a:t>
            </a:r>
          </a:p>
          <a:p>
            <a:r>
              <a:rPr lang="en-GB" sz="2000" dirty="0">
                <a:solidFill>
                  <a:srgbClr val="388CDA"/>
                </a:solidFill>
                <a:latin typeface="Arial" panose="020B0604020202020204" pitchFamily="34" charset="0"/>
                <a:cs typeface="Arial" panose="020B0604020202020204" pitchFamily="34" charset="0"/>
              </a:rPr>
              <a:t>	 										    							</a:t>
            </a:r>
          </a:p>
          <a:p>
            <a:pPr marL="457200" indent="-457200">
              <a:buAutoNum type="alphaLcParenR" startAt="3"/>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Alfie is adding three fractions that are all a number of eighths. His answer</a:t>
            </a:r>
          </a:p>
          <a:p>
            <a:r>
              <a:rPr lang="en-GB" sz="2000" dirty="0">
                <a:solidFill>
                  <a:srgbClr val="388CDA"/>
                </a:solidFill>
                <a:latin typeface="Arial" panose="020B0604020202020204" pitchFamily="34" charset="0"/>
                <a:cs typeface="Arial" panose="020B0604020202020204" pitchFamily="34" charset="0"/>
              </a:rPr>
              <a:t> 	will also be a number of eighths.		</a:t>
            </a:r>
          </a:p>
          <a:p>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e)   Two quarters plus two quarters equals four eighths.		</a:t>
            </a:r>
          </a:p>
        </p:txBody>
      </p:sp>
      <p:pic>
        <p:nvPicPr>
          <p:cNvPr id="2" name="Picture 1">
            <a:extLst>
              <a:ext uri="{FF2B5EF4-FFF2-40B4-BE49-F238E27FC236}">
                <a16:creationId xmlns:a16="http://schemas.microsoft.com/office/drawing/2014/main" id="{F8666CF6-687C-49D1-99DE-68FFA0521826}"/>
              </a:ext>
            </a:extLst>
          </p:cNvPr>
          <p:cNvPicPr>
            <a:picLocks noChangeAspect="1"/>
          </p:cNvPicPr>
          <p:nvPr/>
        </p:nvPicPr>
        <p:blipFill rotWithShape="1">
          <a:blip r:embed="rId2"/>
          <a:srcRect l="8061" t="-3683"/>
          <a:stretch/>
        </p:blipFill>
        <p:spPr>
          <a:xfrm>
            <a:off x="810376" y="3555561"/>
            <a:ext cx="1908681" cy="626474"/>
          </a:xfrm>
          <a:prstGeom prst="rect">
            <a:avLst/>
          </a:prstGeom>
        </p:spPr>
      </p:pic>
      <p:pic>
        <p:nvPicPr>
          <p:cNvPr id="3" name="Picture 2">
            <a:extLst>
              <a:ext uri="{FF2B5EF4-FFF2-40B4-BE49-F238E27FC236}">
                <a16:creationId xmlns:a16="http://schemas.microsoft.com/office/drawing/2014/main" id="{9A864A63-E2AC-43C1-B760-70C243057B4A}"/>
              </a:ext>
            </a:extLst>
          </p:cNvPr>
          <p:cNvPicPr>
            <a:picLocks noChangeAspect="1"/>
          </p:cNvPicPr>
          <p:nvPr/>
        </p:nvPicPr>
        <p:blipFill rotWithShape="1">
          <a:blip r:embed="rId3"/>
          <a:srcRect l="10400" t="-3683"/>
          <a:stretch/>
        </p:blipFill>
        <p:spPr>
          <a:xfrm>
            <a:off x="810376" y="4329952"/>
            <a:ext cx="1776842" cy="626473"/>
          </a:xfrm>
          <a:prstGeom prst="rect">
            <a:avLst/>
          </a:prstGeom>
        </p:spPr>
      </p:pic>
      <p:graphicFrame>
        <p:nvGraphicFramePr>
          <p:cNvPr id="7" name="Table 6">
            <a:extLst>
              <a:ext uri="{FF2B5EF4-FFF2-40B4-BE49-F238E27FC236}">
                <a16:creationId xmlns:a16="http://schemas.microsoft.com/office/drawing/2014/main" id="{75D392A4-C2CC-4072-A6BF-BA9067780785}"/>
              </a:ext>
            </a:extLst>
          </p:cNvPr>
          <p:cNvGraphicFramePr>
            <a:graphicFrameLocks noGrp="1"/>
          </p:cNvGraphicFramePr>
          <p:nvPr>
            <p:extLst>
              <p:ext uri="{D42A27DB-BD31-4B8C-83A1-F6EECF244321}">
                <p14:modId xmlns:p14="http://schemas.microsoft.com/office/powerpoint/2010/main" val="592610942"/>
              </p:ext>
            </p:extLst>
          </p:nvPr>
        </p:nvGraphicFramePr>
        <p:xfrm>
          <a:off x="6815667" y="1283006"/>
          <a:ext cx="2006600" cy="21640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compare fractions using resources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how to compare fractions by looking at numerators and denominators</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986338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77798" y="1755577"/>
            <a:ext cx="8966201" cy="4708981"/>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When we add two fractions with the same</a:t>
            </a:r>
          </a:p>
          <a:p>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denominator, we add the numerators, then add </a:t>
            </a:r>
          </a:p>
          <a:p>
            <a:r>
              <a:rPr lang="en-GB" sz="2000" dirty="0">
                <a:solidFill>
                  <a:srgbClr val="388CDA"/>
                </a:solidFill>
                <a:latin typeface="Arial" panose="020B0604020202020204" pitchFamily="34" charset="0"/>
                <a:cs typeface="Arial" panose="020B0604020202020204" pitchFamily="34" charset="0"/>
              </a:rPr>
              <a:t>	the denominators.			</a:t>
            </a:r>
            <a:r>
              <a:rPr lang="en-GB" sz="2000" b="1" dirty="0">
                <a:solidFill>
                  <a:srgbClr val="388CDA"/>
                </a:solidFill>
                <a:latin typeface="Arial" panose="020B0604020202020204" pitchFamily="34" charset="0"/>
                <a:cs typeface="Arial" panose="020B0604020202020204" pitchFamily="34" charset="0"/>
              </a:rPr>
              <a:t>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TRUE		 </a:t>
            </a:r>
          </a:p>
          <a:p>
            <a:r>
              <a:rPr lang="en-GB" sz="2000" dirty="0">
                <a:solidFill>
                  <a:srgbClr val="388CDA"/>
                </a:solidFill>
                <a:latin typeface="Arial" panose="020B0604020202020204" pitchFamily="34" charset="0"/>
                <a:cs typeface="Arial" panose="020B0604020202020204" pitchFamily="34" charset="0"/>
              </a:rPr>
              <a:t>	</a:t>
            </a:r>
          </a:p>
          <a:p>
            <a:r>
              <a:rPr lang="en-GB" sz="2000" dirty="0">
                <a:solidFill>
                  <a:srgbClr val="388CDA"/>
                </a:solidFill>
                <a:latin typeface="Arial" panose="020B0604020202020204" pitchFamily="34" charset="0"/>
                <a:cs typeface="Arial" panose="020B0604020202020204" pitchFamily="34" charset="0"/>
              </a:rPr>
              <a:t>	 										    							</a:t>
            </a:r>
          </a:p>
          <a:p>
            <a:pPr marL="457200" indent="-457200">
              <a:buAutoNum type="alphaLcParenR" startAt="3"/>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FALSE</a:t>
            </a:r>
          </a:p>
          <a:p>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Alfie is adding three fractions that are all a number of eighths. His answer</a:t>
            </a:r>
          </a:p>
          <a:p>
            <a:r>
              <a:rPr lang="en-GB" sz="2000" dirty="0">
                <a:solidFill>
                  <a:srgbClr val="388CDA"/>
                </a:solidFill>
                <a:latin typeface="Arial" panose="020B0604020202020204" pitchFamily="34" charset="0"/>
                <a:cs typeface="Arial" panose="020B0604020202020204" pitchFamily="34" charset="0"/>
              </a:rPr>
              <a:t> 	will also be a number of eighths.		</a:t>
            </a:r>
            <a:r>
              <a:rPr lang="en-GB" sz="2000" b="1" dirty="0">
                <a:solidFill>
                  <a:srgbClr val="388CDA"/>
                </a:solidFill>
                <a:latin typeface="Arial" panose="020B0604020202020204" pitchFamily="34" charset="0"/>
                <a:cs typeface="Arial" panose="020B0604020202020204" pitchFamily="34" charset="0"/>
              </a:rPr>
              <a:t>TRUE</a:t>
            </a:r>
            <a:r>
              <a:rPr lang="en-GB" sz="2000" dirty="0">
                <a:solidFill>
                  <a:srgbClr val="388CDA"/>
                </a:solidFill>
                <a:latin typeface="Arial" panose="020B0604020202020204" pitchFamily="34" charset="0"/>
                <a:cs typeface="Arial" panose="020B0604020202020204" pitchFamily="34" charset="0"/>
              </a:rPr>
              <a:t>	 </a:t>
            </a:r>
          </a:p>
          <a:p>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e)   Two quarters plus two quarters equals four eighths.		</a:t>
            </a:r>
            <a:r>
              <a:rPr lang="en-GB" sz="2000" b="1" dirty="0">
                <a:solidFill>
                  <a:srgbClr val="388CDA"/>
                </a:solidFill>
                <a:latin typeface="Arial" panose="020B0604020202020204" pitchFamily="34" charset="0"/>
                <a:cs typeface="Arial" panose="020B0604020202020204" pitchFamily="34" charset="0"/>
              </a:rPr>
              <a:t>FALSE</a:t>
            </a:r>
          </a:p>
        </p:txBody>
      </p:sp>
      <p:pic>
        <p:nvPicPr>
          <p:cNvPr id="2" name="Picture 1">
            <a:extLst>
              <a:ext uri="{FF2B5EF4-FFF2-40B4-BE49-F238E27FC236}">
                <a16:creationId xmlns:a16="http://schemas.microsoft.com/office/drawing/2014/main" id="{F8666CF6-687C-49D1-99DE-68FFA0521826}"/>
              </a:ext>
            </a:extLst>
          </p:cNvPr>
          <p:cNvPicPr>
            <a:picLocks noChangeAspect="1"/>
          </p:cNvPicPr>
          <p:nvPr/>
        </p:nvPicPr>
        <p:blipFill rotWithShape="1">
          <a:blip r:embed="rId2"/>
          <a:srcRect l="8061" t="-3683"/>
          <a:stretch/>
        </p:blipFill>
        <p:spPr>
          <a:xfrm>
            <a:off x="810376" y="3555561"/>
            <a:ext cx="1908681" cy="626474"/>
          </a:xfrm>
          <a:prstGeom prst="rect">
            <a:avLst/>
          </a:prstGeom>
        </p:spPr>
      </p:pic>
      <p:pic>
        <p:nvPicPr>
          <p:cNvPr id="3" name="Picture 2">
            <a:extLst>
              <a:ext uri="{FF2B5EF4-FFF2-40B4-BE49-F238E27FC236}">
                <a16:creationId xmlns:a16="http://schemas.microsoft.com/office/drawing/2014/main" id="{9A864A63-E2AC-43C1-B760-70C243057B4A}"/>
              </a:ext>
            </a:extLst>
          </p:cNvPr>
          <p:cNvPicPr>
            <a:picLocks noChangeAspect="1"/>
          </p:cNvPicPr>
          <p:nvPr/>
        </p:nvPicPr>
        <p:blipFill rotWithShape="1">
          <a:blip r:embed="rId3"/>
          <a:srcRect l="10400" t="-3683"/>
          <a:stretch/>
        </p:blipFill>
        <p:spPr>
          <a:xfrm>
            <a:off x="810376" y="4329952"/>
            <a:ext cx="1776842" cy="626473"/>
          </a:xfrm>
          <a:prstGeom prst="rect">
            <a:avLst/>
          </a:prstGeom>
        </p:spPr>
      </p:pic>
      <p:graphicFrame>
        <p:nvGraphicFramePr>
          <p:cNvPr id="7" name="Table 6">
            <a:extLst>
              <a:ext uri="{FF2B5EF4-FFF2-40B4-BE49-F238E27FC236}">
                <a16:creationId xmlns:a16="http://schemas.microsoft.com/office/drawing/2014/main" id="{1B1C7426-8FAF-41F3-BDA6-15D2A2DE2E2D}"/>
              </a:ext>
            </a:extLst>
          </p:cNvPr>
          <p:cNvGraphicFramePr>
            <a:graphicFrameLocks noGrp="1"/>
          </p:cNvGraphicFramePr>
          <p:nvPr>
            <p:extLst>
              <p:ext uri="{D42A27DB-BD31-4B8C-83A1-F6EECF244321}">
                <p14:modId xmlns:p14="http://schemas.microsoft.com/office/powerpoint/2010/main" val="592610942"/>
              </p:ext>
            </p:extLst>
          </p:nvPr>
        </p:nvGraphicFramePr>
        <p:xfrm>
          <a:off x="6815667" y="1283006"/>
          <a:ext cx="2006600" cy="21640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compare fractions using resources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how to compare fractions by looking at numerators and denominators</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1834994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B82B2-AA71-4837-B985-15A96461F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92"/>
            <a:ext cx="9144000" cy="6461615"/>
          </a:xfrm>
          <a:prstGeom prst="rect">
            <a:avLst/>
          </a:prstGeom>
        </p:spPr>
      </p:pic>
    </p:spTree>
    <p:extLst>
      <p:ext uri="{BB962C8B-B14F-4D97-AF65-F5344CB8AC3E}">
        <p14:creationId xmlns:p14="http://schemas.microsoft.com/office/powerpoint/2010/main" val="183143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2" y="1808585"/>
            <a:ext cx="868078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one is different?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F015D0D-BB54-425D-94EC-8AA8B926721B}"/>
              </a:ext>
            </a:extLst>
          </p:cNvPr>
          <p:cNvPicPr>
            <a:picLocks noChangeAspect="1"/>
          </p:cNvPicPr>
          <p:nvPr/>
        </p:nvPicPr>
        <p:blipFill>
          <a:blip r:embed="rId2"/>
          <a:stretch>
            <a:fillRect/>
          </a:stretch>
        </p:blipFill>
        <p:spPr>
          <a:xfrm>
            <a:off x="2314373" y="2354961"/>
            <a:ext cx="2257627" cy="463729"/>
          </a:xfrm>
          <a:prstGeom prst="rect">
            <a:avLst/>
          </a:prstGeom>
        </p:spPr>
      </p:pic>
      <p:pic>
        <p:nvPicPr>
          <p:cNvPr id="18" name="Picture 17">
            <a:extLst>
              <a:ext uri="{FF2B5EF4-FFF2-40B4-BE49-F238E27FC236}">
                <a16:creationId xmlns:a16="http://schemas.microsoft.com/office/drawing/2014/main" id="{B5E27819-9B33-4699-B183-2BEB2070FE0D}"/>
              </a:ext>
            </a:extLst>
          </p:cNvPr>
          <p:cNvPicPr>
            <a:picLocks noChangeAspect="1"/>
          </p:cNvPicPr>
          <p:nvPr/>
        </p:nvPicPr>
        <p:blipFill>
          <a:blip r:embed="rId3"/>
          <a:stretch>
            <a:fillRect/>
          </a:stretch>
        </p:blipFill>
        <p:spPr>
          <a:xfrm>
            <a:off x="1981251" y="3316691"/>
            <a:ext cx="3300897" cy="832007"/>
          </a:xfrm>
          <a:prstGeom prst="rect">
            <a:avLst/>
          </a:prstGeom>
        </p:spPr>
      </p:pic>
      <p:pic>
        <p:nvPicPr>
          <p:cNvPr id="20" name="Picture 19">
            <a:extLst>
              <a:ext uri="{FF2B5EF4-FFF2-40B4-BE49-F238E27FC236}">
                <a16:creationId xmlns:a16="http://schemas.microsoft.com/office/drawing/2014/main" id="{5FE57F6F-D772-4342-A9C5-4C53C5061912}"/>
              </a:ext>
            </a:extLst>
          </p:cNvPr>
          <p:cNvPicPr>
            <a:picLocks noChangeAspect="1"/>
          </p:cNvPicPr>
          <p:nvPr/>
        </p:nvPicPr>
        <p:blipFill>
          <a:blip r:embed="rId4"/>
          <a:stretch>
            <a:fillRect/>
          </a:stretch>
        </p:blipFill>
        <p:spPr>
          <a:xfrm>
            <a:off x="2702917" y="4552237"/>
            <a:ext cx="1818305" cy="469831"/>
          </a:xfrm>
          <a:prstGeom prst="rect">
            <a:avLst/>
          </a:prstGeom>
        </p:spPr>
      </p:pic>
      <p:pic>
        <p:nvPicPr>
          <p:cNvPr id="21" name="Picture 20">
            <a:extLst>
              <a:ext uri="{FF2B5EF4-FFF2-40B4-BE49-F238E27FC236}">
                <a16:creationId xmlns:a16="http://schemas.microsoft.com/office/drawing/2014/main" id="{8A37DAEB-A0A4-4697-84A5-8EA345128E7E}"/>
              </a:ext>
            </a:extLst>
          </p:cNvPr>
          <p:cNvPicPr>
            <a:picLocks noChangeAspect="1"/>
          </p:cNvPicPr>
          <p:nvPr/>
        </p:nvPicPr>
        <p:blipFill>
          <a:blip r:embed="rId5"/>
          <a:stretch>
            <a:fillRect/>
          </a:stretch>
        </p:blipFill>
        <p:spPr>
          <a:xfrm>
            <a:off x="2505936" y="5425607"/>
            <a:ext cx="2251525" cy="463729"/>
          </a:xfrm>
          <a:prstGeom prst="rect">
            <a:avLst/>
          </a:prstGeom>
        </p:spPr>
      </p:pic>
      <p:graphicFrame>
        <p:nvGraphicFramePr>
          <p:cNvPr id="8" name="Table 7">
            <a:extLst>
              <a:ext uri="{FF2B5EF4-FFF2-40B4-BE49-F238E27FC236}">
                <a16:creationId xmlns:a16="http://schemas.microsoft.com/office/drawing/2014/main" id="{C00AB4BE-8A08-4A48-B6BB-DBFB91339D1D}"/>
              </a:ext>
            </a:extLst>
          </p:cNvPr>
          <p:cNvGraphicFramePr>
            <a:graphicFrameLocks noGrp="1"/>
          </p:cNvGraphicFramePr>
          <p:nvPr>
            <p:extLst>
              <p:ext uri="{D42A27DB-BD31-4B8C-83A1-F6EECF244321}">
                <p14:modId xmlns:p14="http://schemas.microsoft.com/office/powerpoint/2010/main" val="1557383189"/>
              </p:ext>
            </p:extLst>
          </p:nvPr>
        </p:nvGraphicFramePr>
        <p:xfrm>
          <a:off x="6815667" y="1283006"/>
          <a:ext cx="2006600" cy="259080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that when adding fractions with the same denominator, the denominator does not change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explain why denominators do not change in these calculations</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23098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3B5F1-EDCD-4071-B98B-354CB08268EA}"/>
              </a:ext>
            </a:extLst>
          </p:cNvPr>
          <p:cNvPicPr>
            <a:picLocks noChangeAspect="1"/>
          </p:cNvPicPr>
          <p:nvPr/>
        </p:nvPicPr>
        <p:blipFill>
          <a:blip r:embed="rId2"/>
          <a:stretch>
            <a:fillRect/>
          </a:stretch>
        </p:blipFill>
        <p:spPr>
          <a:xfrm>
            <a:off x="2314373" y="2381539"/>
            <a:ext cx="2257627" cy="463729"/>
          </a:xfrm>
          <a:prstGeom prst="rect">
            <a:avLst/>
          </a:prstGeom>
        </p:spPr>
      </p:pic>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2" y="1808585"/>
            <a:ext cx="868078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one is different?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B5E27819-9B33-4699-B183-2BEB2070FE0D}"/>
              </a:ext>
            </a:extLst>
          </p:cNvPr>
          <p:cNvPicPr>
            <a:picLocks noChangeAspect="1"/>
          </p:cNvPicPr>
          <p:nvPr/>
        </p:nvPicPr>
        <p:blipFill>
          <a:blip r:embed="rId3"/>
          <a:stretch>
            <a:fillRect/>
          </a:stretch>
        </p:blipFill>
        <p:spPr>
          <a:xfrm>
            <a:off x="1981251" y="3316691"/>
            <a:ext cx="3300897" cy="832007"/>
          </a:xfrm>
          <a:prstGeom prst="rect">
            <a:avLst/>
          </a:prstGeom>
        </p:spPr>
      </p:pic>
      <p:pic>
        <p:nvPicPr>
          <p:cNvPr id="20" name="Picture 19">
            <a:extLst>
              <a:ext uri="{FF2B5EF4-FFF2-40B4-BE49-F238E27FC236}">
                <a16:creationId xmlns:a16="http://schemas.microsoft.com/office/drawing/2014/main" id="{5FE57F6F-D772-4342-A9C5-4C53C5061912}"/>
              </a:ext>
            </a:extLst>
          </p:cNvPr>
          <p:cNvPicPr>
            <a:picLocks noChangeAspect="1"/>
          </p:cNvPicPr>
          <p:nvPr/>
        </p:nvPicPr>
        <p:blipFill>
          <a:blip r:embed="rId4"/>
          <a:stretch>
            <a:fillRect/>
          </a:stretch>
        </p:blipFill>
        <p:spPr>
          <a:xfrm>
            <a:off x="2702917" y="4552237"/>
            <a:ext cx="1818305" cy="469831"/>
          </a:xfrm>
          <a:prstGeom prst="rect">
            <a:avLst/>
          </a:prstGeom>
        </p:spPr>
      </p:pic>
      <p:pic>
        <p:nvPicPr>
          <p:cNvPr id="21" name="Picture 20">
            <a:extLst>
              <a:ext uri="{FF2B5EF4-FFF2-40B4-BE49-F238E27FC236}">
                <a16:creationId xmlns:a16="http://schemas.microsoft.com/office/drawing/2014/main" id="{8A37DAEB-A0A4-4697-84A5-8EA345128E7E}"/>
              </a:ext>
            </a:extLst>
          </p:cNvPr>
          <p:cNvPicPr>
            <a:picLocks noChangeAspect="1"/>
          </p:cNvPicPr>
          <p:nvPr/>
        </p:nvPicPr>
        <p:blipFill>
          <a:blip r:embed="rId5"/>
          <a:stretch>
            <a:fillRect/>
          </a:stretch>
        </p:blipFill>
        <p:spPr>
          <a:xfrm>
            <a:off x="2505936" y="5425607"/>
            <a:ext cx="2251525" cy="463729"/>
          </a:xfrm>
          <a:prstGeom prst="rect">
            <a:avLst/>
          </a:prstGeom>
        </p:spPr>
      </p:pic>
      <p:sp>
        <p:nvSpPr>
          <p:cNvPr id="9" name="Rectangle: Rounded Corners 8">
            <a:extLst>
              <a:ext uri="{FF2B5EF4-FFF2-40B4-BE49-F238E27FC236}">
                <a16:creationId xmlns:a16="http://schemas.microsoft.com/office/drawing/2014/main" id="{CED6C49C-52E9-411D-BC84-9CAFE17485EE}"/>
              </a:ext>
            </a:extLst>
          </p:cNvPr>
          <p:cNvSpPr/>
          <p:nvPr/>
        </p:nvSpPr>
        <p:spPr>
          <a:xfrm>
            <a:off x="2086664" y="2199282"/>
            <a:ext cx="2767724" cy="832008"/>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5D977CA-3E5E-4DE2-BBEB-9839AC496D99}"/>
              </a:ext>
            </a:extLst>
          </p:cNvPr>
          <p:cNvSpPr/>
          <p:nvPr/>
        </p:nvSpPr>
        <p:spPr>
          <a:xfrm>
            <a:off x="5282148" y="4306369"/>
            <a:ext cx="3757264" cy="1754326"/>
          </a:xfrm>
          <a:prstGeom prst="rect">
            <a:avLst/>
          </a:prstGeom>
        </p:spPr>
        <p:txBody>
          <a:bodyPr wrap="square">
            <a:spAutoFit/>
          </a:bodyPr>
          <a:lstStyle/>
          <a:p>
            <a:r>
              <a:rPr lang="en-GB" b="1" dirty="0">
                <a:solidFill>
                  <a:srgbClr val="DA2E41"/>
                </a:solidFill>
                <a:latin typeface="Arial" panose="020B0604020202020204" pitchFamily="34" charset="0"/>
                <a:cs typeface="Arial" panose="020B0604020202020204" pitchFamily="34" charset="0"/>
              </a:rPr>
              <a:t>The first set of fractions is the odd one out. All of the groups of fractions are in ascending order apart from this one, which is in descending order (greatest to smallest) instead.</a:t>
            </a:r>
          </a:p>
        </p:txBody>
      </p:sp>
      <p:graphicFrame>
        <p:nvGraphicFramePr>
          <p:cNvPr id="12" name="Table 11">
            <a:extLst>
              <a:ext uri="{FF2B5EF4-FFF2-40B4-BE49-F238E27FC236}">
                <a16:creationId xmlns:a16="http://schemas.microsoft.com/office/drawing/2014/main" id="{E8C63749-D7DD-451D-8328-2ECD924771ED}"/>
              </a:ext>
            </a:extLst>
          </p:cNvPr>
          <p:cNvGraphicFramePr>
            <a:graphicFrameLocks noGrp="1"/>
          </p:cNvGraphicFramePr>
          <p:nvPr>
            <p:extLst>
              <p:ext uri="{D42A27DB-BD31-4B8C-83A1-F6EECF244321}">
                <p14:modId xmlns:p14="http://schemas.microsoft.com/office/powerpoint/2010/main" val="592610942"/>
              </p:ext>
            </p:extLst>
          </p:nvPr>
        </p:nvGraphicFramePr>
        <p:xfrm>
          <a:off x="6815667" y="1283006"/>
          <a:ext cx="2006600" cy="21640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520683">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can compare fractions using resources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how to compare fractions by looking at numerators and denominators</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253658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Kieran takes a strip of paper.</a:t>
            </a:r>
          </a:p>
          <a:p>
            <a:r>
              <a:rPr lang="en-GB" dirty="0">
                <a:latin typeface="Arial" panose="020B0604020202020204" pitchFamily="34" charset="0"/>
                <a:cs typeface="Arial" panose="020B0604020202020204" pitchFamily="34" charset="0"/>
              </a:rPr>
              <a:t>He folds it into five equal pieces and colours some of them:</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Complete the missing information:</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__ fifths of the strip is yellow.</a:t>
            </a:r>
          </a:p>
          <a:p>
            <a:r>
              <a:rPr lang="en-GB" b="1" dirty="0">
                <a:latin typeface="Arial" panose="020B0604020202020204" pitchFamily="34" charset="0"/>
                <a:cs typeface="Arial" panose="020B0604020202020204" pitchFamily="34" charset="0"/>
              </a:rPr>
              <a:t>__ fifth of the strip is green.</a:t>
            </a:r>
          </a:p>
          <a:p>
            <a:r>
              <a:rPr lang="en-GB" b="1" dirty="0">
                <a:latin typeface="Arial" panose="020B0604020202020204" pitchFamily="34" charset="0"/>
                <a:cs typeface="Arial" panose="020B0604020202020204" pitchFamily="34" charset="0"/>
              </a:rPr>
              <a:t>__ fifth of the strip is blue.</a:t>
            </a:r>
          </a:p>
          <a:p>
            <a:r>
              <a:rPr lang="en-GB" b="1" dirty="0">
                <a:latin typeface="Arial" panose="020B0604020202020204" pitchFamily="34" charset="0"/>
                <a:cs typeface="Arial" panose="020B0604020202020204" pitchFamily="34" charset="0"/>
              </a:rPr>
              <a:t>__ fifths of the strip is coloured in.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Can you write this as a number sentence?</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68318F8-621C-4489-857C-A6D0F410E899}"/>
              </a:ext>
            </a:extLst>
          </p:cNvPr>
          <p:cNvPicPr>
            <a:picLocks noChangeAspect="1"/>
          </p:cNvPicPr>
          <p:nvPr/>
        </p:nvPicPr>
        <p:blipFill>
          <a:blip r:embed="rId2"/>
          <a:stretch>
            <a:fillRect/>
          </a:stretch>
        </p:blipFill>
        <p:spPr>
          <a:xfrm>
            <a:off x="915905" y="2797833"/>
            <a:ext cx="5168422" cy="631167"/>
          </a:xfrm>
          <a:prstGeom prst="rect">
            <a:avLst/>
          </a:prstGeom>
        </p:spPr>
      </p:pic>
    </p:spTree>
    <p:extLst>
      <p:ext uri="{BB962C8B-B14F-4D97-AF65-F5344CB8AC3E}">
        <p14:creationId xmlns:p14="http://schemas.microsoft.com/office/powerpoint/2010/main" val="44597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Kieran takes a strip of paper.</a:t>
            </a:r>
          </a:p>
          <a:p>
            <a:r>
              <a:rPr lang="en-GB" dirty="0">
                <a:latin typeface="Arial" panose="020B0604020202020204" pitchFamily="34" charset="0"/>
                <a:cs typeface="Arial" panose="020B0604020202020204" pitchFamily="34" charset="0"/>
              </a:rPr>
              <a:t>He folds it into five equal pieces and colours some of them:</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Complete the missing information:</a:t>
            </a:r>
          </a:p>
          <a:p>
            <a:endParaRPr lang="en-GB" dirty="0">
              <a:latin typeface="Arial" panose="020B0604020202020204" pitchFamily="34" charset="0"/>
              <a:cs typeface="Arial" panose="020B0604020202020204" pitchFamily="34" charset="0"/>
            </a:endParaRPr>
          </a:p>
          <a:p>
            <a:r>
              <a:rPr lang="en-GB" b="1" u="sng" dirty="0">
                <a:solidFill>
                  <a:srgbClr val="DA2E41"/>
                </a:solidFill>
                <a:latin typeface="Arial" panose="020B0604020202020204" pitchFamily="34" charset="0"/>
                <a:cs typeface="Arial" panose="020B0604020202020204" pitchFamily="34" charset="0"/>
              </a:rPr>
              <a:t> 2 </a:t>
            </a:r>
            <a:r>
              <a:rPr lang="en-GB" b="1" dirty="0">
                <a:latin typeface="Arial" panose="020B0604020202020204" pitchFamily="34" charset="0"/>
                <a:cs typeface="Arial" panose="020B0604020202020204" pitchFamily="34" charset="0"/>
              </a:rPr>
              <a:t> fifths of the strip is yellow.</a:t>
            </a:r>
          </a:p>
          <a:p>
            <a:r>
              <a:rPr lang="en-GB" b="1" u="sng" dirty="0">
                <a:solidFill>
                  <a:srgbClr val="DA2E41"/>
                </a:solidFill>
                <a:latin typeface="Arial" panose="020B0604020202020204" pitchFamily="34" charset="0"/>
                <a:cs typeface="Arial" panose="020B0604020202020204" pitchFamily="34" charset="0"/>
              </a:rPr>
              <a:t> 1 </a:t>
            </a:r>
            <a:r>
              <a:rPr lang="en-GB" b="1" dirty="0">
                <a:latin typeface="Arial" panose="020B0604020202020204" pitchFamily="34" charset="0"/>
                <a:cs typeface="Arial" panose="020B0604020202020204" pitchFamily="34" charset="0"/>
              </a:rPr>
              <a:t> fifth of the strip is green.</a:t>
            </a:r>
          </a:p>
          <a:p>
            <a:r>
              <a:rPr lang="en-GB" b="1" u="sng" dirty="0">
                <a:solidFill>
                  <a:srgbClr val="DA2E41"/>
                </a:solidFill>
                <a:latin typeface="Arial" panose="020B0604020202020204" pitchFamily="34" charset="0"/>
                <a:cs typeface="Arial" panose="020B0604020202020204" pitchFamily="34" charset="0"/>
              </a:rPr>
              <a:t> 1 </a:t>
            </a:r>
            <a:r>
              <a:rPr lang="en-GB" b="1" dirty="0">
                <a:latin typeface="Arial" panose="020B0604020202020204" pitchFamily="34" charset="0"/>
                <a:cs typeface="Arial" panose="020B0604020202020204" pitchFamily="34" charset="0"/>
              </a:rPr>
              <a:t> fifth of the strip is blue.</a:t>
            </a:r>
          </a:p>
          <a:p>
            <a:r>
              <a:rPr lang="en-GB" b="1" u="sng" dirty="0">
                <a:solidFill>
                  <a:srgbClr val="DA2E41"/>
                </a:solidFill>
                <a:latin typeface="Arial" panose="020B0604020202020204" pitchFamily="34" charset="0"/>
                <a:cs typeface="Arial" panose="020B0604020202020204" pitchFamily="34" charset="0"/>
              </a:rPr>
              <a:t> 4 </a:t>
            </a:r>
            <a:r>
              <a:rPr lang="en-GB" b="1" dirty="0">
                <a:latin typeface="Arial" panose="020B0604020202020204" pitchFamily="34" charset="0"/>
                <a:cs typeface="Arial" panose="020B0604020202020204" pitchFamily="34" charset="0"/>
              </a:rPr>
              <a:t> fifths of the strip is coloured in.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Can you write this as a number sentence?</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68318F8-621C-4489-857C-A6D0F410E899}"/>
              </a:ext>
            </a:extLst>
          </p:cNvPr>
          <p:cNvPicPr>
            <a:picLocks noChangeAspect="1"/>
          </p:cNvPicPr>
          <p:nvPr/>
        </p:nvPicPr>
        <p:blipFill>
          <a:blip r:embed="rId2"/>
          <a:stretch>
            <a:fillRect/>
          </a:stretch>
        </p:blipFill>
        <p:spPr>
          <a:xfrm>
            <a:off x="915905" y="2797833"/>
            <a:ext cx="5168422" cy="631167"/>
          </a:xfrm>
          <a:prstGeom prst="rect">
            <a:avLst/>
          </a:prstGeom>
        </p:spPr>
      </p:pic>
      <p:pic>
        <p:nvPicPr>
          <p:cNvPr id="2" name="Picture 1">
            <a:extLst>
              <a:ext uri="{FF2B5EF4-FFF2-40B4-BE49-F238E27FC236}">
                <a16:creationId xmlns:a16="http://schemas.microsoft.com/office/drawing/2014/main" id="{256258CE-9BA9-49CA-AF48-9D237403F8E4}"/>
              </a:ext>
            </a:extLst>
          </p:cNvPr>
          <p:cNvPicPr>
            <a:picLocks noChangeAspect="1"/>
          </p:cNvPicPr>
          <p:nvPr/>
        </p:nvPicPr>
        <p:blipFill>
          <a:blip r:embed="rId3"/>
          <a:stretch>
            <a:fillRect/>
          </a:stretch>
        </p:blipFill>
        <p:spPr>
          <a:xfrm>
            <a:off x="4885402" y="5545758"/>
            <a:ext cx="2590242" cy="631167"/>
          </a:xfrm>
          <a:prstGeom prst="rect">
            <a:avLst/>
          </a:prstGeom>
        </p:spPr>
      </p:pic>
    </p:spTree>
    <p:extLst>
      <p:ext uri="{BB962C8B-B14F-4D97-AF65-F5344CB8AC3E}">
        <p14:creationId xmlns:p14="http://schemas.microsoft.com/office/powerpoint/2010/main" val="426113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Cut a circle out of paper. </a:t>
            </a:r>
          </a:p>
          <a:p>
            <a:r>
              <a:rPr lang="en-GB" dirty="0">
                <a:latin typeface="Arial" panose="020B0604020202020204" pitchFamily="34" charset="0"/>
                <a:cs typeface="Arial" panose="020B0604020202020204" pitchFamily="34" charset="0"/>
              </a:rPr>
              <a:t>Fold it in half, then half again, then half again.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Colour 3 segments in red, 2 segments in yellow and 1 segment</a:t>
            </a:r>
          </a:p>
          <a:p>
            <a:r>
              <a:rPr lang="en-GB" dirty="0">
                <a:latin typeface="Arial" panose="020B0604020202020204" pitchFamily="34" charset="0"/>
                <a:cs typeface="Arial" panose="020B0604020202020204" pitchFamily="34" charset="0"/>
              </a:rPr>
              <a:t>in blue.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Complete the information about your circle and write a number sentence:</a:t>
            </a:r>
          </a:p>
          <a:p>
            <a:r>
              <a:rPr lang="en-GB" b="1" dirty="0">
                <a:latin typeface="Arial" panose="020B0604020202020204" pitchFamily="34" charset="0"/>
                <a:cs typeface="Arial" panose="020B0604020202020204" pitchFamily="34" charset="0"/>
              </a:rPr>
              <a:t>________ of the circle is red.</a:t>
            </a:r>
          </a:p>
          <a:p>
            <a:r>
              <a:rPr lang="en-GB" b="1" dirty="0">
                <a:latin typeface="Arial" panose="020B0604020202020204" pitchFamily="34" charset="0"/>
                <a:cs typeface="Arial" panose="020B0604020202020204" pitchFamily="34" charset="0"/>
              </a:rPr>
              <a:t>________ of the circle is yellow.</a:t>
            </a:r>
          </a:p>
          <a:p>
            <a:r>
              <a:rPr lang="en-GB" b="1" dirty="0">
                <a:latin typeface="Arial" panose="020B0604020202020204" pitchFamily="34" charset="0"/>
                <a:cs typeface="Arial" panose="020B0604020202020204" pitchFamily="34" charset="0"/>
              </a:rPr>
              <a:t>________ of the circle is blue.</a:t>
            </a:r>
          </a:p>
          <a:p>
            <a:r>
              <a:rPr lang="en-GB" b="1" dirty="0">
                <a:latin typeface="Arial" panose="020B0604020202020204" pitchFamily="34" charset="0"/>
                <a:cs typeface="Arial" panose="020B0604020202020204" pitchFamily="34" charset="0"/>
              </a:rPr>
              <a:t>________ of the circle is coloured in.</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38453"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31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Cut a circle out of paper. </a:t>
            </a:r>
          </a:p>
          <a:p>
            <a:r>
              <a:rPr lang="en-GB" dirty="0">
                <a:latin typeface="Arial" panose="020B0604020202020204" pitchFamily="34" charset="0"/>
                <a:cs typeface="Arial" panose="020B0604020202020204" pitchFamily="34" charset="0"/>
              </a:rPr>
              <a:t>Fold it in half, then half again, then half again.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Colour 3 segments in red, 2 segments in yellow and 1 segment</a:t>
            </a:r>
          </a:p>
          <a:p>
            <a:r>
              <a:rPr lang="en-GB" dirty="0">
                <a:latin typeface="Arial" panose="020B0604020202020204" pitchFamily="34" charset="0"/>
                <a:cs typeface="Arial" panose="020B0604020202020204" pitchFamily="34" charset="0"/>
              </a:rPr>
              <a:t>in blue.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Complete the information about your circle and write a number sentence:</a:t>
            </a:r>
          </a:p>
          <a:p>
            <a:r>
              <a:rPr lang="en-GB" b="1" dirty="0">
                <a:latin typeface="Arial" panose="020B0604020202020204" pitchFamily="34" charset="0"/>
                <a:cs typeface="Arial" panose="020B0604020202020204" pitchFamily="34" charset="0"/>
              </a:rPr>
              <a:t>________ of the circle is red.</a:t>
            </a:r>
          </a:p>
          <a:p>
            <a:r>
              <a:rPr lang="en-GB" b="1" dirty="0">
                <a:latin typeface="Arial" panose="020B0604020202020204" pitchFamily="34" charset="0"/>
                <a:cs typeface="Arial" panose="020B0604020202020204" pitchFamily="34" charset="0"/>
              </a:rPr>
              <a:t>________ of the circle is yellow.</a:t>
            </a:r>
          </a:p>
          <a:p>
            <a:r>
              <a:rPr lang="en-GB" b="1" dirty="0">
                <a:latin typeface="Arial" panose="020B0604020202020204" pitchFamily="34" charset="0"/>
                <a:cs typeface="Arial" panose="020B0604020202020204" pitchFamily="34" charset="0"/>
              </a:rPr>
              <a:t>________ of the circle is blue.</a:t>
            </a:r>
          </a:p>
          <a:p>
            <a:r>
              <a:rPr lang="en-GB" b="1" dirty="0">
                <a:latin typeface="Arial" panose="020B0604020202020204" pitchFamily="34" charset="0"/>
                <a:cs typeface="Arial" panose="020B0604020202020204" pitchFamily="34" charset="0"/>
              </a:rPr>
              <a:t>________ of the circle is coloured in.</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38453"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87EC290-CFBC-4839-8576-C16ED8C0A93C}"/>
              </a:ext>
            </a:extLst>
          </p:cNvPr>
          <p:cNvPicPr>
            <a:picLocks noChangeAspect="1"/>
          </p:cNvPicPr>
          <p:nvPr/>
        </p:nvPicPr>
        <p:blipFill>
          <a:blip r:embed="rId2"/>
          <a:stretch>
            <a:fillRect/>
          </a:stretch>
        </p:blipFill>
        <p:spPr>
          <a:xfrm>
            <a:off x="2702860" y="3201546"/>
            <a:ext cx="1424240" cy="1424240"/>
          </a:xfrm>
          <a:prstGeom prst="rect">
            <a:avLst/>
          </a:prstGeom>
        </p:spPr>
      </p:pic>
    </p:spTree>
    <p:extLst>
      <p:ext uri="{BB962C8B-B14F-4D97-AF65-F5344CB8AC3E}">
        <p14:creationId xmlns:p14="http://schemas.microsoft.com/office/powerpoint/2010/main" val="81327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Cut a circle out of paper. </a:t>
            </a:r>
          </a:p>
          <a:p>
            <a:r>
              <a:rPr lang="en-GB" dirty="0">
                <a:latin typeface="Arial" panose="020B0604020202020204" pitchFamily="34" charset="0"/>
                <a:cs typeface="Arial" panose="020B0604020202020204" pitchFamily="34" charset="0"/>
              </a:rPr>
              <a:t>Fold it in half, then half again, then half again.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Colour 3 segments in red, 2 segments in yellow and 1 segment</a:t>
            </a:r>
          </a:p>
          <a:p>
            <a:r>
              <a:rPr lang="en-GB" dirty="0">
                <a:latin typeface="Arial" panose="020B0604020202020204" pitchFamily="34" charset="0"/>
                <a:cs typeface="Arial" panose="020B0604020202020204" pitchFamily="34" charset="0"/>
              </a:rPr>
              <a:t>in blue.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Complete the information about your circle and write a number sentence:</a:t>
            </a:r>
          </a:p>
          <a:p>
            <a:r>
              <a:rPr lang="en-GB" b="1" u="sng" dirty="0">
                <a:solidFill>
                  <a:srgbClr val="DA2E41"/>
                </a:solidFill>
                <a:latin typeface="Arial" panose="020B0604020202020204" pitchFamily="34" charset="0"/>
                <a:cs typeface="Arial" panose="020B0604020202020204" pitchFamily="34" charset="0"/>
              </a:rPr>
              <a:t>Three eighths</a:t>
            </a:r>
            <a:r>
              <a:rPr lang="en-GB" b="1" dirty="0">
                <a:latin typeface="Arial" panose="020B0604020202020204" pitchFamily="34" charset="0"/>
                <a:cs typeface="Arial" panose="020B0604020202020204" pitchFamily="34" charset="0"/>
              </a:rPr>
              <a:t> of the circle is red.</a:t>
            </a:r>
          </a:p>
          <a:p>
            <a:r>
              <a:rPr lang="en-GB" b="1" u="sng" dirty="0">
                <a:solidFill>
                  <a:srgbClr val="DA2E41"/>
                </a:solidFill>
                <a:latin typeface="Arial" panose="020B0604020202020204" pitchFamily="34" charset="0"/>
                <a:cs typeface="Arial" panose="020B0604020202020204" pitchFamily="34" charset="0"/>
              </a:rPr>
              <a:t>Two eighths</a:t>
            </a:r>
            <a:r>
              <a:rPr lang="en-GB" b="1" dirty="0">
                <a:latin typeface="Arial" panose="020B0604020202020204" pitchFamily="34" charset="0"/>
                <a:cs typeface="Arial" panose="020B0604020202020204" pitchFamily="34" charset="0"/>
              </a:rPr>
              <a:t> of the circle is yellow.</a:t>
            </a:r>
          </a:p>
          <a:p>
            <a:r>
              <a:rPr lang="en-GB" b="1" u="sng" dirty="0">
                <a:solidFill>
                  <a:srgbClr val="DA2E41"/>
                </a:solidFill>
                <a:latin typeface="Arial" panose="020B0604020202020204" pitchFamily="34" charset="0"/>
                <a:cs typeface="Arial" panose="020B0604020202020204" pitchFamily="34" charset="0"/>
              </a:rPr>
              <a:t>One eighth</a:t>
            </a:r>
            <a:r>
              <a:rPr lang="en-GB" b="1" dirty="0">
                <a:latin typeface="Arial" panose="020B0604020202020204" pitchFamily="34" charset="0"/>
                <a:cs typeface="Arial" panose="020B0604020202020204" pitchFamily="34" charset="0"/>
              </a:rPr>
              <a:t> of the circle is blue.</a:t>
            </a:r>
          </a:p>
          <a:p>
            <a:r>
              <a:rPr lang="en-GB" b="1" u="sng" dirty="0">
                <a:solidFill>
                  <a:srgbClr val="DA2E41"/>
                </a:solidFill>
                <a:latin typeface="Arial" panose="020B0604020202020204" pitchFamily="34" charset="0"/>
                <a:cs typeface="Arial" panose="020B0604020202020204" pitchFamily="34" charset="0"/>
              </a:rPr>
              <a:t>Six eighths </a:t>
            </a:r>
            <a:r>
              <a:rPr lang="en-GB" b="1" dirty="0">
                <a:latin typeface="Arial" panose="020B0604020202020204" pitchFamily="34" charset="0"/>
                <a:cs typeface="Arial" panose="020B0604020202020204" pitchFamily="34" charset="0"/>
              </a:rPr>
              <a:t>of the circle is coloured in.</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138453"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a:t>
            </a: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0DB6841-C4DA-4E73-82FC-52E16B0BEBAE}"/>
              </a:ext>
            </a:extLst>
          </p:cNvPr>
          <p:cNvPicPr>
            <a:picLocks noChangeAspect="1"/>
          </p:cNvPicPr>
          <p:nvPr/>
        </p:nvPicPr>
        <p:blipFill>
          <a:blip r:embed="rId2"/>
          <a:stretch>
            <a:fillRect/>
          </a:stretch>
        </p:blipFill>
        <p:spPr>
          <a:xfrm>
            <a:off x="2702860" y="3201546"/>
            <a:ext cx="1424240" cy="1424240"/>
          </a:xfrm>
          <a:prstGeom prst="rect">
            <a:avLst/>
          </a:prstGeom>
        </p:spPr>
      </p:pic>
      <p:pic>
        <p:nvPicPr>
          <p:cNvPr id="2" name="Picture 1">
            <a:extLst>
              <a:ext uri="{FF2B5EF4-FFF2-40B4-BE49-F238E27FC236}">
                <a16:creationId xmlns:a16="http://schemas.microsoft.com/office/drawing/2014/main" id="{70460540-77BA-4556-9395-4BAE0CA50F09}"/>
              </a:ext>
            </a:extLst>
          </p:cNvPr>
          <p:cNvPicPr>
            <a:picLocks noChangeAspect="1"/>
          </p:cNvPicPr>
          <p:nvPr/>
        </p:nvPicPr>
        <p:blipFill>
          <a:blip r:embed="rId3"/>
          <a:stretch>
            <a:fillRect/>
          </a:stretch>
        </p:blipFill>
        <p:spPr>
          <a:xfrm>
            <a:off x="5598097" y="5429347"/>
            <a:ext cx="2529588" cy="608382"/>
          </a:xfrm>
          <a:prstGeom prst="rect">
            <a:avLst/>
          </a:prstGeom>
        </p:spPr>
      </p:pic>
    </p:spTree>
    <p:extLst>
      <p:ext uri="{BB962C8B-B14F-4D97-AF65-F5344CB8AC3E}">
        <p14:creationId xmlns:p14="http://schemas.microsoft.com/office/powerpoint/2010/main" val="33610065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31429</TotalTime>
  <Words>1295</Words>
  <Application>Microsoft Office PowerPoint</Application>
  <PresentationFormat>On-screen Show (4:3)</PresentationFormat>
  <Paragraphs>259</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Bryant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Hannah Searle</cp:lastModifiedBy>
  <cp:revision>657</cp:revision>
  <dcterms:created xsi:type="dcterms:W3CDTF">2018-09-08T23:27:11Z</dcterms:created>
  <dcterms:modified xsi:type="dcterms:W3CDTF">2020-04-02T13:33:35Z</dcterms:modified>
</cp:coreProperties>
</file>