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7" autoAdjust="0"/>
    <p:restoredTop sz="74736" autoAdjust="0"/>
  </p:normalViewPr>
  <p:slideViewPr>
    <p:cSldViewPr snapToGrid="0">
      <p:cViewPr varScale="1">
        <p:scale>
          <a:sx n="81" d="100"/>
          <a:sy n="81" d="100"/>
        </p:scale>
        <p:origin x="7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9DF3F3-12D0-4E4D-89D2-282298FDE77F}" type="datetimeFigureOut">
              <a:rPr lang="en-GB" smtClean="0"/>
              <a:t>01/03/2021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0E5322-F78A-4291-A562-75317EDA07E5}" type="slidenum">
              <a:rPr lang="en-GB" smtClean="0"/>
              <a:t>‹#›</a:t>
            </a:fld>
            <a:endParaRPr lang="en-GB"/>
          </a:p>
        </p:txBody>
      </p:sp>
    </p:spTree>
    <p:extLst>
      <p:ext uri="{BB962C8B-B14F-4D97-AF65-F5344CB8AC3E}">
        <p14:creationId xmlns:p14="http://schemas.microsoft.com/office/powerpoint/2010/main" val="900660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 name="Google Shape;4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d1170deda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Bar model to shade</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a:t>
            </a:r>
            <a:r>
              <a:rPr lang="en-GB">
                <a:solidFill>
                  <a:srgbClr val="000000"/>
                </a:solidFill>
                <a:latin typeface="Arial"/>
                <a:ea typeface="Arial"/>
                <a:cs typeface="Arial"/>
                <a:sym typeface="Arial"/>
              </a:rPr>
              <a:t>does the ratio describe the bar model? How can we describe the part using fractions? What will the denominator be? What is the numerator? What do you notice about the denominator and the ratio?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not identify the </a:t>
            </a:r>
            <a:r>
              <a:rPr lang="en-GB">
                <a:solidFill>
                  <a:srgbClr val="000000"/>
                </a:solidFill>
                <a:latin typeface="Arial"/>
                <a:ea typeface="Arial"/>
                <a:cs typeface="Arial"/>
                <a:sym typeface="Arial"/>
              </a:rPr>
              <a:t>link between ratio and fractions.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Colour another bar model - describe it using ratio and fractions.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43" name="Google Shape;143;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d1170deda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g8d1170deda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Striped: 2/7, solid 3/7, checked 2/7</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Striped: 4/9, solid 4/9, checked 1/9</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Striped: 1/5, solid 3/5, checked 1/5</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3 parts in one colour, 4 parts in another colour, 3 parts in a third colour. 3/10, 4/10 (⅖), 3/10</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 parts in one colour, 1 part in another colour, 3 parts in a third colour. 2/6 (⅓), ⅙, 3/6 (½)</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7 parts in one colour, 3 parts in another colour, 2 parts in a third colour. 7/12, 3/12 (¼), 2/12 (⅙)</a:t>
            </a:r>
            <a:endParaRPr>
              <a:latin typeface="Arial"/>
              <a:ea typeface="Arial"/>
              <a:cs typeface="Arial"/>
              <a:sym typeface="Arial"/>
            </a:endParaRPr>
          </a:p>
        </p:txBody>
      </p:sp>
      <p:sp>
        <p:nvSpPr>
          <p:cNvPr id="153" name="Google Shape;153;g8d1170deda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d1170deda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g8d1170deda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A bag with marbles/ cubes/ counters in.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marbles are there in total? What fraction of the marbles are green? </a:t>
            </a:r>
            <a:r>
              <a:rPr lang="en-GB">
                <a:solidFill>
                  <a:srgbClr val="000000"/>
                </a:solidFill>
                <a:latin typeface="Arial"/>
                <a:ea typeface="Arial"/>
                <a:cs typeface="Arial"/>
                <a:sym typeface="Arial"/>
              </a:rPr>
              <a:t>How would I write this as a ratio?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a:t>
            </a:r>
            <a:r>
              <a:rPr lang="en-GB">
                <a:solidFill>
                  <a:srgbClr val="000000"/>
                </a:solidFill>
                <a:latin typeface="Arial"/>
                <a:ea typeface="Arial"/>
                <a:cs typeface="Arial"/>
                <a:sym typeface="Arial"/>
              </a:rPr>
              <a:t>believe that 7 is involved in the ratio descriptions.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Use a bag and fill it with </a:t>
            </a:r>
            <a:r>
              <a:rPr lang="en-GB">
                <a:solidFill>
                  <a:srgbClr val="000000"/>
                </a:solidFill>
                <a:latin typeface="Arial"/>
                <a:ea typeface="Arial"/>
                <a:cs typeface="Arial"/>
                <a:sym typeface="Arial"/>
              </a:rPr>
              <a:t>two types of item. Describe one fraction. Ask pupils to write/ say sentences to describe the content of the bag.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60" name="Google Shape;160;g8d1170deda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8d1170deda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g8d1170deda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Answers will vary. </a:t>
            </a:r>
            <a:endParaRPr>
              <a:latin typeface="Arial"/>
              <a:ea typeface="Arial"/>
              <a:cs typeface="Arial"/>
              <a:sym typeface="Arial"/>
            </a:endParaRPr>
          </a:p>
          <a:p>
            <a:pPr marL="0" lvl="0" indent="0" algn="l" rtl="0">
              <a:spcBef>
                <a:spcPts val="0"/>
              </a:spcBef>
              <a:spcAft>
                <a:spcPts val="0"/>
              </a:spcAft>
              <a:buNone/>
            </a:pPr>
            <a:r>
              <a:rPr lang="en-GB">
                <a:latin typeface="Arial"/>
                <a:ea typeface="Arial"/>
                <a:cs typeface="Arial"/>
                <a:sym typeface="Arial"/>
              </a:rPr>
              <a:t>Example answers:</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⅗ of the counters are blue. For every 2 green counters there are 3 blue counters.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⅓ of the counters are pink. 8/12 of the counters are yellow. For every 8 yellow counters there are 4 pink counters.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⅓ of the counters are blue. For every 5 blue counters there are 10 red counters. </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For every 6 red counters there are 2 yellow counters. 2/8 of the counters are yellow. </a:t>
            </a:r>
            <a:endParaRPr>
              <a:latin typeface="Arial"/>
              <a:ea typeface="Arial"/>
              <a:cs typeface="Arial"/>
              <a:sym typeface="Arial"/>
            </a:endParaRPr>
          </a:p>
        </p:txBody>
      </p:sp>
      <p:sp>
        <p:nvSpPr>
          <p:cNvPr id="171" name="Google Shape;171;g8d1170deda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Counters, cubes, block diagram, bead string</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Which of these is the odd one out? H</a:t>
            </a:r>
            <a:r>
              <a:rPr lang="en-GB">
                <a:solidFill>
                  <a:srgbClr val="000000"/>
                </a:solidFill>
                <a:latin typeface="Arial"/>
                <a:ea typeface="Arial"/>
                <a:cs typeface="Arial"/>
                <a:sym typeface="Arial"/>
              </a:rPr>
              <a:t>ow do you know? What do the other images show? How do you write these as ratios?</a:t>
            </a:r>
            <a:endParaRPr/>
          </a:p>
          <a:p>
            <a:pPr marL="0" lvl="0" indent="0" algn="l" rtl="0">
              <a:spcBef>
                <a:spcPts val="0"/>
              </a:spcBef>
              <a:spcAft>
                <a:spcPts val="0"/>
              </a:spcAft>
              <a:buNone/>
            </a:pPr>
            <a:endParaRPr/>
          </a:p>
        </p:txBody>
      </p:sp>
      <p:sp>
        <p:nvSpPr>
          <p:cNvPr id="178" name="Google Shape;17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a:latin typeface="Arial"/>
                <a:ea typeface="Arial"/>
                <a:cs typeface="Arial"/>
                <a:sym typeface="Arial"/>
              </a:rPr>
              <a:t>How and when to use these slides </a:t>
            </a:r>
            <a:r>
              <a:rPr lang="en-GB" b="0">
                <a:latin typeface="Arial"/>
                <a:ea typeface="Arial"/>
                <a:cs typeface="Arial"/>
                <a:sym typeface="Arial"/>
              </a:rPr>
              <a:t>– In the main part of this lesson, pupils will be looking at describing</a:t>
            </a:r>
            <a:r>
              <a:rPr lang="en-GB">
                <a:latin typeface="Arial"/>
                <a:ea typeface="Arial"/>
                <a:cs typeface="Arial"/>
                <a:sym typeface="Arial"/>
              </a:rPr>
              <a:t> images using fractions and ratio language. These support slides recap describing images using fractions only.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Bar model</a:t>
            </a:r>
            <a:r>
              <a:rPr lang="en-GB">
                <a:solidFill>
                  <a:srgbClr val="000000"/>
                </a:solidFill>
                <a:latin typeface="Arial"/>
                <a:ea typeface="Arial"/>
                <a:cs typeface="Arial"/>
                <a:sym typeface="Arial"/>
              </a:rPr>
              <a:t>s to shade</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How many parts are shaded? How do I write this a</a:t>
            </a:r>
            <a:r>
              <a:rPr lang="en-GB">
                <a:solidFill>
                  <a:srgbClr val="000000"/>
                </a:solidFill>
                <a:latin typeface="Arial"/>
                <a:ea typeface="Arial"/>
                <a:cs typeface="Arial"/>
                <a:sym typeface="Arial"/>
              </a:rPr>
              <a:t>s a fraction? Can you write the fraction of the non-shaded part? Can you simplify the fraction?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Colour a bar model</a:t>
            </a:r>
            <a:r>
              <a:rPr lang="en-GB">
                <a:solidFill>
                  <a:srgbClr val="000000"/>
                </a:solidFill>
                <a:latin typeface="Arial"/>
                <a:ea typeface="Arial"/>
                <a:cs typeface="Arial"/>
                <a:sym typeface="Arial"/>
              </a:rPr>
              <a:t>, write the fraction shaded. </a:t>
            </a:r>
            <a:endParaRPr/>
          </a:p>
          <a:p>
            <a:pPr marL="0" lvl="0" indent="0" algn="l" rtl="0">
              <a:spcBef>
                <a:spcPts val="0"/>
              </a:spcBef>
              <a:spcAft>
                <a:spcPts val="0"/>
              </a:spcAft>
              <a:buNone/>
            </a:pPr>
            <a:endParaRPr/>
          </a:p>
        </p:txBody>
      </p:sp>
      <p:sp>
        <p:nvSpPr>
          <p:cNvPr id="214" name="Google Shape;21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8d1170deda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g8d1170deda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b="1">
                <a:latin typeface="Arial"/>
                <a:ea typeface="Arial"/>
                <a:cs typeface="Arial"/>
                <a:sym typeface="Arial"/>
              </a:rPr>
              <a:t>How and when to use these slides </a:t>
            </a:r>
            <a:r>
              <a:rPr lang="en-GB">
                <a:latin typeface="Arial"/>
                <a:ea typeface="Arial"/>
                <a:cs typeface="Arial"/>
                <a:sym typeface="Arial"/>
              </a:rPr>
              <a:t>– In the main part of this lesson, pupils will be looking at describing images using fractions and ratio language. These support slides recap describing images using fractions only.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Bar models to shade</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How many parts are there in total? How many parts are shaded orange/ pink/ blue? How do I write this as a fraction? Can you simplify the fraction?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struggle to describe the whole bar model</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Use 3 colo</a:t>
            </a:r>
            <a:r>
              <a:rPr lang="en-GB">
                <a:solidFill>
                  <a:srgbClr val="000000"/>
                </a:solidFill>
                <a:latin typeface="Arial"/>
                <a:ea typeface="Arial"/>
                <a:cs typeface="Arial"/>
                <a:sym typeface="Arial"/>
              </a:rPr>
              <a:t>urs to shade another bar model. Write the fraction coloured in each colour. </a:t>
            </a:r>
            <a:endParaRPr/>
          </a:p>
          <a:p>
            <a:pPr marL="0" lvl="0" indent="0" algn="l" rtl="0">
              <a:spcBef>
                <a:spcPts val="0"/>
              </a:spcBef>
              <a:spcAft>
                <a:spcPts val="0"/>
              </a:spcAft>
              <a:buNone/>
            </a:pPr>
            <a:endParaRPr/>
          </a:p>
        </p:txBody>
      </p:sp>
      <p:sp>
        <p:nvSpPr>
          <p:cNvPr id="227" name="Google Shape;227;g8d1170deda_0_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 name="Google Shape;6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Assessment point for the lesson – ask the </a:t>
            </a:r>
            <a:r>
              <a:rPr lang="en-GB">
                <a:solidFill>
                  <a:srgbClr val="000000"/>
                </a:solidFill>
                <a:latin typeface="Arial"/>
                <a:ea typeface="Arial"/>
                <a:cs typeface="Arial"/>
                <a:sym typeface="Arial"/>
              </a:rPr>
              <a:t>pupils </a:t>
            </a:r>
            <a:r>
              <a:rPr lang="en-GB" sz="1200" b="0" i="0" u="none" strike="noStrike">
                <a:solidFill>
                  <a:srgbClr val="000000"/>
                </a:solidFill>
                <a:latin typeface="Arial"/>
                <a:ea typeface="Arial"/>
                <a:cs typeface="Arial"/>
                <a:sym typeface="Arial"/>
              </a:rPr>
              <a:t>to vote for the answer they think is correct. </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A – This is correct but not the only</a:t>
            </a:r>
            <a:r>
              <a:rPr lang="en-GB">
                <a:solidFill>
                  <a:srgbClr val="000000"/>
                </a:solidFill>
                <a:latin typeface="Arial"/>
                <a:ea typeface="Arial"/>
                <a:cs typeface="Arial"/>
                <a:sym typeface="Arial"/>
              </a:rPr>
              <a:t> correct answer. </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B – </a:t>
            </a:r>
            <a:r>
              <a:rPr lang="en-GB">
                <a:latin typeface="Arial"/>
                <a:ea typeface="Arial"/>
                <a:cs typeface="Arial"/>
                <a:sym typeface="Arial"/>
              </a:rPr>
              <a:t>This is correct but not the only correct answer. </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C – </a:t>
            </a:r>
            <a:r>
              <a:rPr lang="en-GB">
                <a:latin typeface="Arial"/>
                <a:ea typeface="Arial"/>
                <a:cs typeface="Arial"/>
                <a:sym typeface="Arial"/>
              </a:rPr>
              <a:t>This is correct but not the only correct answer. </a:t>
            </a:r>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D – Correct answer</a:t>
            </a:r>
            <a:endParaRPr/>
          </a:p>
          <a:p>
            <a:pPr marL="0" lvl="0" indent="0" algn="l" rtl="0">
              <a:spcBef>
                <a:spcPts val="0"/>
              </a:spcBef>
              <a:spcAft>
                <a:spcPts val="0"/>
              </a:spcAft>
              <a:buNone/>
            </a:pP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r>
              <a:rPr lang="en-GB" sz="1200" b="0" i="0" u="none" strike="noStrike">
                <a:solidFill>
                  <a:srgbClr val="000000"/>
                </a:solidFill>
                <a:latin typeface="Arial"/>
                <a:ea typeface="Arial"/>
                <a:cs typeface="Arial"/>
                <a:sym typeface="Arial"/>
              </a:rPr>
              <a:t>If answers </a:t>
            </a:r>
            <a:r>
              <a:rPr lang="en-GB">
                <a:solidFill>
                  <a:srgbClr val="000000"/>
                </a:solidFill>
                <a:latin typeface="Arial"/>
                <a:ea typeface="Arial"/>
                <a:cs typeface="Arial"/>
                <a:sym typeface="Arial"/>
              </a:rPr>
              <a:t>A</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B</a:t>
            </a:r>
            <a:r>
              <a:rPr lang="en-GB" sz="1200" b="0" i="0" u="none" strike="noStrike">
                <a:solidFill>
                  <a:srgbClr val="000000"/>
                </a:solidFill>
                <a:latin typeface="Arial"/>
                <a:ea typeface="Arial"/>
                <a:cs typeface="Arial"/>
                <a:sym typeface="Arial"/>
              </a:rPr>
              <a:t> or </a:t>
            </a:r>
            <a:r>
              <a:rPr lang="en-GB">
                <a:solidFill>
                  <a:srgbClr val="000000"/>
                </a:solidFill>
                <a:latin typeface="Arial"/>
                <a:ea typeface="Arial"/>
                <a:cs typeface="Arial"/>
                <a:sym typeface="Arial"/>
              </a:rPr>
              <a:t>C</a:t>
            </a:r>
            <a:r>
              <a:rPr lang="en-GB" sz="1200" b="0" i="0" u="none" strike="noStrike">
                <a:solidFill>
                  <a:srgbClr val="000000"/>
                </a:solidFill>
                <a:latin typeface="Arial"/>
                <a:ea typeface="Arial"/>
                <a:cs typeface="Arial"/>
                <a:sym typeface="Arial"/>
              </a:rPr>
              <a:t> are given, pupils may require extra support through small group or 1:1 discussions. </a:t>
            </a:r>
            <a:r>
              <a:rPr lang="en-GB">
                <a:latin typeface="Arial"/>
                <a:ea typeface="Arial"/>
                <a:cs typeface="Arial"/>
                <a:sym typeface="Arial"/>
              </a:rPr>
              <a:t>There are support slides covering previous learning end of these slides. Ratio is a new topic to Year 6.</a:t>
            </a:r>
            <a:endParaRPr i="0"/>
          </a:p>
          <a:p>
            <a:pPr marL="0" lvl="0" indent="0" algn="l" rtl="0">
              <a:spcBef>
                <a:spcPts val="0"/>
              </a:spcBef>
              <a:spcAft>
                <a:spcPts val="0"/>
              </a:spcAft>
              <a:buNone/>
            </a:pPr>
            <a:endParaRPr/>
          </a:p>
        </p:txBody>
      </p:sp>
      <p:sp>
        <p:nvSpPr>
          <p:cNvPr id="72" name="Google Shape;72;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Arial"/>
                <a:ea typeface="Arial"/>
                <a:cs typeface="Arial"/>
                <a:sym typeface="Arial"/>
              </a:rPr>
              <a:t>This starter recaps showing fractions. </a:t>
            </a:r>
            <a:endParaRPr>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i="0" u="none" strike="noStrike">
                <a:solidFill>
                  <a:srgbClr val="000000"/>
                </a:solidFill>
                <a:latin typeface="Arial"/>
                <a:ea typeface="Arial"/>
                <a:cs typeface="Arial"/>
                <a:sym typeface="Arial"/>
              </a:rPr>
              <a:t>– Counters, b</a:t>
            </a:r>
            <a:r>
              <a:rPr lang="en-GB">
                <a:solidFill>
                  <a:srgbClr val="000000"/>
                </a:solidFill>
                <a:latin typeface="Arial"/>
                <a:ea typeface="Arial"/>
                <a:cs typeface="Arial"/>
                <a:sym typeface="Arial"/>
              </a:rPr>
              <a:t>lank bar models/ squared paper, cubes</a:t>
            </a: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i="0" u="none" strike="noStrike">
                <a:solidFill>
                  <a:srgbClr val="000000"/>
                </a:solidFill>
                <a:latin typeface="Arial"/>
                <a:ea typeface="Arial"/>
                <a:cs typeface="Arial"/>
                <a:sym typeface="Arial"/>
              </a:rPr>
              <a:t>– How many ways could you show 5/7? Does there need to be 7 </a:t>
            </a:r>
            <a:r>
              <a:rPr lang="en-GB">
                <a:solidFill>
                  <a:srgbClr val="000000"/>
                </a:solidFill>
                <a:latin typeface="Arial"/>
                <a:ea typeface="Arial"/>
                <a:cs typeface="Arial"/>
                <a:sym typeface="Arial"/>
              </a:rPr>
              <a:t>parts in the whole? What fraction is equivalent to 5/7? How do you know? </a:t>
            </a:r>
            <a:endParaRPr>
              <a:latin typeface="Arial"/>
              <a:ea typeface="Arial"/>
              <a:cs typeface="Arial"/>
              <a:sym typeface="Arial"/>
            </a:endParaRPr>
          </a:p>
        </p:txBody>
      </p:sp>
      <p:sp>
        <p:nvSpPr>
          <p:cNvPr id="97" name="Google Shape;9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Counters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What is the same and different about the ways I can describe the counters? In the fraction, what does the denominator tell you? What does the numerator tell you?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a:t>
            </a:r>
            <a:r>
              <a:rPr lang="en-GB">
                <a:solidFill>
                  <a:srgbClr val="000000"/>
                </a:solidFill>
                <a:latin typeface="Arial"/>
                <a:ea typeface="Arial"/>
                <a:cs typeface="Arial"/>
                <a:sym typeface="Arial"/>
              </a:rPr>
              <a:t>Pupils</a:t>
            </a:r>
            <a:r>
              <a:rPr lang="en-GB" sz="1200" b="0" i="0" u="none" strike="noStrike">
                <a:solidFill>
                  <a:srgbClr val="000000"/>
                </a:solidFill>
                <a:latin typeface="Arial"/>
                <a:ea typeface="Arial"/>
                <a:cs typeface="Arial"/>
                <a:sym typeface="Arial"/>
              </a:rPr>
              <a:t> may strugg</a:t>
            </a:r>
            <a:r>
              <a:rPr lang="en-GB">
                <a:solidFill>
                  <a:srgbClr val="000000"/>
                </a:solidFill>
                <a:latin typeface="Arial"/>
                <a:ea typeface="Arial"/>
                <a:cs typeface="Arial"/>
                <a:sym typeface="Arial"/>
              </a:rPr>
              <a:t>le to identify the fraction from the sentence stem. Pupils may write ⅓, even though they know from the picture this is incorrect. </a:t>
            </a:r>
            <a:endParaRPr/>
          </a:p>
        </p:txBody>
      </p:sp>
      <p:sp>
        <p:nvSpPr>
          <p:cNvPr id="104" name="Google Shape;10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Concrete resources </a:t>
            </a:r>
            <a:r>
              <a:rPr lang="en-GB" sz="1200" b="0" i="0" u="none" strike="noStrike">
                <a:solidFill>
                  <a:srgbClr val="000000"/>
                </a:solidFill>
                <a:latin typeface="Arial"/>
                <a:ea typeface="Arial"/>
                <a:cs typeface="Arial"/>
                <a:sym typeface="Arial"/>
              </a:rPr>
              <a:t>– Cubes</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Key Questions </a:t>
            </a:r>
            <a:r>
              <a:rPr lang="en-GB" sz="1200" b="0" i="0" u="none" strike="noStrike">
                <a:solidFill>
                  <a:srgbClr val="000000"/>
                </a:solidFill>
                <a:latin typeface="Arial"/>
                <a:ea typeface="Arial"/>
                <a:cs typeface="Arial"/>
                <a:sym typeface="Arial"/>
              </a:rPr>
              <a:t>– Which of these fractions describes t</a:t>
            </a:r>
            <a:r>
              <a:rPr lang="en-GB">
                <a:solidFill>
                  <a:srgbClr val="000000"/>
                </a:solidFill>
                <a:latin typeface="Arial"/>
                <a:ea typeface="Arial"/>
                <a:cs typeface="Arial"/>
                <a:sym typeface="Arial"/>
              </a:rPr>
              <a:t>he orange cubes? How do you know? How would I complete the sentence stem to describe the relationship between the cubes?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Misconceptions/ Common Errors </a:t>
            </a:r>
            <a:r>
              <a:rPr lang="en-GB" sz="1200" b="0" i="0" u="none" strike="noStrike">
                <a:solidFill>
                  <a:srgbClr val="000000"/>
                </a:solidFill>
                <a:latin typeface="Arial"/>
                <a:ea typeface="Arial"/>
                <a:cs typeface="Arial"/>
                <a:sym typeface="Arial"/>
              </a:rPr>
              <a:t>– Pupils may struggle to </a:t>
            </a:r>
            <a:r>
              <a:rPr lang="en-GB">
                <a:solidFill>
                  <a:srgbClr val="000000"/>
                </a:solidFill>
                <a:latin typeface="Arial"/>
                <a:ea typeface="Arial"/>
                <a:cs typeface="Arial"/>
                <a:sym typeface="Arial"/>
              </a:rPr>
              <a:t>identity</a:t>
            </a:r>
            <a:r>
              <a:rPr lang="en-GB" sz="1200" b="0" i="0" u="none" strike="noStrike">
                <a:solidFill>
                  <a:srgbClr val="000000"/>
                </a:solidFill>
                <a:latin typeface="Arial"/>
                <a:ea typeface="Arial"/>
                <a:cs typeface="Arial"/>
                <a:sym typeface="Arial"/>
              </a:rPr>
              <a:t> the correct fraction. Pupils may not see the co</a:t>
            </a:r>
            <a:r>
              <a:rPr lang="en-GB">
                <a:solidFill>
                  <a:srgbClr val="000000"/>
                </a:solidFill>
                <a:latin typeface="Arial"/>
                <a:ea typeface="Arial"/>
                <a:cs typeface="Arial"/>
                <a:sym typeface="Arial"/>
              </a:rPr>
              <a:t>nnection between the fraction and ratio. </a:t>
            </a:r>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a:solidFill>
                  <a:srgbClr val="000000"/>
                </a:solidFill>
                <a:latin typeface="Arial"/>
                <a:ea typeface="Arial"/>
                <a:cs typeface="Arial"/>
                <a:sym typeface="Arial"/>
              </a:rPr>
              <a:t>Further Practice </a:t>
            </a:r>
            <a:r>
              <a:rPr lang="en-GB" sz="1200" b="0" i="0" u="none" strike="noStrike">
                <a:solidFill>
                  <a:srgbClr val="000000"/>
                </a:solidFill>
                <a:latin typeface="Arial"/>
                <a:ea typeface="Arial"/>
                <a:cs typeface="Arial"/>
                <a:sym typeface="Arial"/>
              </a:rPr>
              <a:t>– Remove one orange cube. Describe the </a:t>
            </a:r>
            <a:r>
              <a:rPr lang="en-GB">
                <a:solidFill>
                  <a:srgbClr val="000000"/>
                </a:solidFill>
                <a:latin typeface="Arial"/>
                <a:ea typeface="Arial"/>
                <a:cs typeface="Arial"/>
                <a:sym typeface="Arial"/>
              </a:rPr>
              <a:t>cubes using a fraction and the sentence stem. </a:t>
            </a:r>
            <a:endParaRPr sz="1200" b="0" i="0" u="none" strike="noStrike">
              <a:solidFill>
                <a:srgbClr val="000000"/>
              </a:solidFill>
              <a:latin typeface="Arial"/>
              <a:ea typeface="Arial"/>
              <a:cs typeface="Arial"/>
              <a:sym typeface="Arial"/>
            </a:endParaRPr>
          </a:p>
          <a:p>
            <a:pPr marL="0" lvl="0" indent="0" algn="l" rtl="0">
              <a:spcBef>
                <a:spcPts val="0"/>
              </a:spcBef>
              <a:spcAft>
                <a:spcPts val="0"/>
              </a:spcAft>
              <a:buNone/>
            </a:pPr>
            <a:endParaRPr/>
          </a:p>
        </p:txBody>
      </p:sp>
      <p:sp>
        <p:nvSpPr>
          <p:cNvPr id="114" name="Google Shape;114;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Green cubes: ⅖, red cubes: ⅗. For every 2 green cubes there are 3 red cubes. </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Green cubes: ¼ , red cubes: ¾. For every 1 green cubes there are 3 red cubes. </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Green cubes: ⅗, red cubes: ⅖. For every 3 green cubes there are 2 red cubes. </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Green cubes: ¾, red cubes: ¼. For every 3 green cubes there is 1 red cube. </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Green cubes: 4/6 or ⅔, red cubes: 2/6 or ⅓. For every 4 green cubes there 2 red cubes. OR For every 2 green cubes there is 1 red cube.  </a:t>
            </a:r>
            <a:endParaRPr>
              <a:latin typeface="Arial"/>
              <a:ea typeface="Arial"/>
              <a:cs typeface="Arial"/>
              <a:sym typeface="Arial"/>
            </a:endParaRPr>
          </a:p>
        </p:txBody>
      </p:sp>
      <p:sp>
        <p:nvSpPr>
          <p:cNvPr id="136" name="Google Shape;136;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5"/>
        <p:cNvGrpSpPr/>
        <p:nvPr/>
      </p:nvGrpSpPr>
      <p:grpSpPr>
        <a:xfrm>
          <a:off x="0" y="0"/>
          <a:ext cx="0" cy="0"/>
          <a:chOff x="0" y="0"/>
          <a:chExt cx="0" cy="0"/>
        </a:xfrm>
      </p:grpSpPr>
      <p:sp>
        <p:nvSpPr>
          <p:cNvPr id="16" name="Google Shape;16;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 name="Google Shape;17;p2"/>
          <p:cNvPicPr preferRelativeResize="0"/>
          <p:nvPr/>
        </p:nvPicPr>
        <p:blipFill>
          <a:blip r:embed="rId2">
            <a:alphaModFix/>
          </a:blip>
          <a:stretch>
            <a:fill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29150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mmary">
  <p:cSld name="Summary">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1"/>
              </a:buClr>
              <a:buSzPts val="2800"/>
              <a:buFont typeface="Century Gothic"/>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4179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understand the relationship between ratio and fractions</a:t>
            </a:r>
            <a:endParaRPr/>
          </a:p>
        </p:txBody>
      </p:sp>
    </p:spTree>
    <p:extLst>
      <p:ext uri="{BB962C8B-B14F-4D97-AF65-F5344CB8AC3E}">
        <p14:creationId xmlns:p14="http://schemas.microsoft.com/office/powerpoint/2010/main" val="675083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inge Question">
  <p:cSld name="Hinge Question">
    <p:spTree>
      <p:nvGrpSpPr>
        <p:cNvPr id="1" name="Shape 25"/>
        <p:cNvGrpSpPr/>
        <p:nvPr/>
      </p:nvGrpSpPr>
      <p:grpSpPr>
        <a:xfrm>
          <a:off x="0" y="0"/>
          <a:ext cx="0" cy="0"/>
          <a:chOff x="0" y="0"/>
          <a:chExt cx="0" cy="0"/>
        </a:xfrm>
      </p:grpSpPr>
      <p:sp>
        <p:nvSpPr>
          <p:cNvPr id="26" name="Google Shape;26;p5"/>
          <p:cNvSpPr txBox="1">
            <a:spLocks noGrp="1"/>
          </p:cNvSpPr>
          <p:nvPr>
            <p:ph type="body" idx="1"/>
          </p:nvPr>
        </p:nvSpPr>
        <p:spPr>
          <a:xfrm>
            <a:off x="751347"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5"/>
          <p:cNvSpPr txBox="1">
            <a:spLocks noGrp="1"/>
          </p:cNvSpPr>
          <p:nvPr>
            <p:ph type="body" idx="2"/>
          </p:nvPr>
        </p:nvSpPr>
        <p:spPr>
          <a:xfrm>
            <a:off x="751346"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3"/>
          </p:nvPr>
        </p:nvSpPr>
        <p:spPr>
          <a:xfrm>
            <a:off x="6391462" y="3363680"/>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body" idx="4"/>
          </p:nvPr>
        </p:nvSpPr>
        <p:spPr>
          <a:xfrm>
            <a:off x="6391461" y="4636144"/>
            <a:ext cx="5137200" cy="3693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5"/>
          <p:cNvSpPr txBox="1">
            <a:spLocks noGrp="1"/>
          </p:cNvSpPr>
          <p:nvPr>
            <p:ph type="body" idx="5"/>
          </p:nvPr>
        </p:nvSpPr>
        <p:spPr>
          <a:xfrm>
            <a:off x="360000" y="810000"/>
            <a:ext cx="6260700" cy="320700"/>
          </a:xfrm>
          <a:prstGeom prst="rect">
            <a:avLst/>
          </a:prstGeom>
          <a:noFill/>
          <a:ln>
            <a:noFill/>
          </a:ln>
        </p:spPr>
        <p:txBody>
          <a:bodyPr spcFirstLastPara="1" wrap="square" lIns="91425" tIns="45700" rIns="91425" bIns="45700" anchor="t" anchorCtr="0">
            <a:noAutofit/>
          </a:bodyPr>
          <a:lstStyle>
            <a:lvl1pPr marL="457200" lvl="0" indent="-228600" algn="l" rtl="0">
              <a:lnSpc>
                <a:spcPct val="100000"/>
              </a:lnSpc>
              <a:spcBef>
                <a:spcPts val="0"/>
              </a:spcBef>
              <a:spcAft>
                <a:spcPts val="0"/>
              </a:spcAft>
              <a:buClr>
                <a:srgbClr val="2779F5"/>
              </a:buClr>
              <a:buSzPts val="1600"/>
              <a:buNone/>
              <a:defRPr sz="1600">
                <a:solidFill>
                  <a:srgbClr val="2779F5"/>
                </a:solidFill>
              </a:defRPr>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body" idx="6"/>
          </p:nvPr>
        </p:nvSpPr>
        <p:spPr>
          <a:xfrm>
            <a:off x="347950" y="1166150"/>
            <a:ext cx="11527800" cy="16356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2" name="Google Shape;32;p5"/>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understand the relationship between ratio and fractions</a:t>
            </a:r>
            <a:endParaRPr/>
          </a:p>
        </p:txBody>
      </p:sp>
      <p:sp>
        <p:nvSpPr>
          <p:cNvPr id="33" name="Google Shape;33;p5"/>
          <p:cNvSpPr txBox="1"/>
          <p:nvPr/>
        </p:nvSpPr>
        <p:spPr>
          <a:xfrm>
            <a:off x="360000" y="3363680"/>
            <a:ext cx="356100" cy="369300"/>
          </a:xfrm>
          <a:prstGeom prst="rect">
            <a:avLst/>
          </a:prstGeom>
          <a:solidFill>
            <a:srgbClr val="398CDC"/>
          </a:solidFill>
          <a:ln w="9525" cap="flat" cmpd="sng">
            <a:solidFill>
              <a:srgbClr val="398CDC"/>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A</a:t>
            </a:r>
            <a:endParaRPr/>
          </a:p>
        </p:txBody>
      </p:sp>
      <p:sp>
        <p:nvSpPr>
          <p:cNvPr id="34" name="Google Shape;34;p5"/>
          <p:cNvSpPr txBox="1"/>
          <p:nvPr/>
        </p:nvSpPr>
        <p:spPr>
          <a:xfrm>
            <a:off x="360000" y="4625800"/>
            <a:ext cx="356100" cy="369300"/>
          </a:xfrm>
          <a:prstGeom prst="rect">
            <a:avLst/>
          </a:prstGeom>
          <a:solidFill>
            <a:srgbClr val="66DEBE"/>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B</a:t>
            </a:r>
            <a:endParaRPr/>
          </a:p>
        </p:txBody>
      </p:sp>
      <p:sp>
        <p:nvSpPr>
          <p:cNvPr id="35" name="Google Shape;35;p5"/>
          <p:cNvSpPr txBox="1"/>
          <p:nvPr/>
        </p:nvSpPr>
        <p:spPr>
          <a:xfrm>
            <a:off x="6000125" y="3363675"/>
            <a:ext cx="356100" cy="369300"/>
          </a:xfrm>
          <a:prstGeom prst="rect">
            <a:avLst/>
          </a:prstGeom>
          <a:solidFill>
            <a:srgbClr val="F9DD4A"/>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C</a:t>
            </a:r>
            <a:endParaRPr/>
          </a:p>
        </p:txBody>
      </p:sp>
      <p:sp>
        <p:nvSpPr>
          <p:cNvPr id="36" name="Google Shape;36;p5"/>
          <p:cNvSpPr txBox="1"/>
          <p:nvPr/>
        </p:nvSpPr>
        <p:spPr>
          <a:xfrm>
            <a:off x="6000117" y="4625788"/>
            <a:ext cx="356100" cy="369300"/>
          </a:xfrm>
          <a:prstGeom prst="rect">
            <a:avLst/>
          </a:prstGeom>
          <a:solidFill>
            <a:srgbClr val="91D95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1800"/>
              <a:buFont typeface="Century Gothic"/>
              <a:buNone/>
            </a:pPr>
            <a:r>
              <a:rPr lang="en-GB" sz="1800" b="0" i="0" u="none" strike="noStrike" cap="none">
                <a:solidFill>
                  <a:srgbClr val="FFFFFF"/>
                </a:solidFill>
                <a:latin typeface="Century Gothic"/>
                <a:ea typeface="Century Gothic"/>
                <a:cs typeface="Century Gothic"/>
                <a:sym typeface="Century Gothic"/>
              </a:rPr>
              <a:t>D</a:t>
            </a:r>
            <a:endParaRPr/>
          </a:p>
        </p:txBody>
      </p:sp>
    </p:spTree>
    <p:extLst>
      <p:ext uri="{BB962C8B-B14F-4D97-AF65-F5344CB8AC3E}">
        <p14:creationId xmlns:p14="http://schemas.microsoft.com/office/powerpoint/2010/main" val="147588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60000" y="810000"/>
            <a:ext cx="11536800" cy="51285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understand the relationship between ratio and fractions</a:t>
            </a:r>
            <a:endParaRPr/>
          </a:p>
        </p:txBody>
      </p:sp>
    </p:spTree>
    <p:extLst>
      <p:ext uri="{BB962C8B-B14F-4D97-AF65-F5344CB8AC3E}">
        <p14:creationId xmlns:p14="http://schemas.microsoft.com/office/powerpoint/2010/main" val="71449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a:solidFill>
                  <a:srgbClr val="2779F5"/>
                </a:solidFill>
                <a:latin typeface="Century Gothic"/>
                <a:ea typeface="Century Gothic"/>
                <a:cs typeface="Century Gothic"/>
                <a:sym typeface="Century Gothic"/>
              </a:rPr>
              <a:t>Support Slides</a:t>
            </a:r>
            <a:endParaRPr/>
          </a:p>
        </p:txBody>
      </p:sp>
    </p:spTree>
    <p:extLst>
      <p:ext uri="{BB962C8B-B14F-4D97-AF65-F5344CB8AC3E}">
        <p14:creationId xmlns:p14="http://schemas.microsoft.com/office/powerpoint/2010/main" val="273037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3"/>
        <p:cNvGrpSpPr/>
        <p:nvPr/>
      </p:nvGrpSpPr>
      <p:grpSpPr>
        <a:xfrm>
          <a:off x="0" y="0"/>
          <a:ext cx="0" cy="0"/>
          <a:chOff x="0" y="0"/>
          <a:chExt cx="0" cy="0"/>
        </a:xfrm>
      </p:grpSpPr>
      <p:sp>
        <p:nvSpPr>
          <p:cNvPr id="44" name="Google Shape;44;p8"/>
          <p:cNvSpPr txBox="1">
            <a:spLocks noGrp="1"/>
          </p:cNvSpPr>
          <p:nvPr>
            <p:ph type="body" idx="1"/>
          </p:nvPr>
        </p:nvSpPr>
        <p:spPr>
          <a:xfrm>
            <a:off x="360000" y="810000"/>
            <a:ext cx="11536800" cy="5128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 name="Google Shape;45;p8"/>
          <p:cNvSpPr txBox="1"/>
          <p:nvPr/>
        </p:nvSpPr>
        <p:spPr>
          <a:xfrm>
            <a:off x="36000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describe fractions</a:t>
            </a:r>
            <a:endParaRPr/>
          </a:p>
        </p:txBody>
      </p:sp>
    </p:spTree>
    <p:extLst>
      <p:ext uri="{BB962C8B-B14F-4D97-AF65-F5344CB8AC3E}">
        <p14:creationId xmlns:p14="http://schemas.microsoft.com/office/powerpoint/2010/main" val="25384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46653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48100" y="365125"/>
            <a:ext cx="11005800" cy="3453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48000" y="906475"/>
            <a:ext cx="11005800" cy="5270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10">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11">
            <a:alphaModFix/>
          </a:blip>
          <a:srcRect/>
          <a:stretch/>
        </p:blipFill>
        <p:spPr>
          <a:xfrm>
            <a:off x="11538065" y="-1"/>
            <a:ext cx="653936" cy="707537"/>
          </a:xfrm>
          <a:prstGeom prst="rect">
            <a:avLst/>
          </a:prstGeom>
          <a:noFill/>
          <a:ln>
            <a:noFill/>
          </a:ln>
        </p:spPr>
      </p:pic>
      <p:sp>
        <p:nvSpPr>
          <p:cNvPr id="14" name="Google Shape;14;p1"/>
          <p:cNvSpPr txBox="1"/>
          <p:nvPr/>
        </p:nvSpPr>
        <p:spPr>
          <a:xfrm>
            <a:off x="347950" y="362325"/>
            <a:ext cx="11005800" cy="345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2800">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86135598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20.png"/><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0"/>
          <p:cNvSpPr txBox="1"/>
          <p:nvPr/>
        </p:nvSpPr>
        <p:spPr>
          <a:xfrm>
            <a:off x="9323853" y="6122986"/>
            <a:ext cx="2556300" cy="422700"/>
          </a:xfrm>
          <a:prstGeom prst="rect">
            <a:avLst/>
          </a:prstGeom>
          <a:noFill/>
          <a:ln>
            <a:noFill/>
          </a:ln>
        </p:spPr>
        <p:txBody>
          <a:bodyPr spcFirstLastPara="1" wrap="square" lIns="91425" tIns="45700" rIns="91425" bIns="45700" anchor="t" anchorCtr="0">
            <a:noAutofit/>
          </a:bodyPr>
          <a:lstStyle/>
          <a:p>
            <a:pPr marL="112544" marR="0" lvl="0" indent="0" algn="r" defTabSz="914400" rtl="0" eaLnBrk="1" fontAlgn="auto" latinLnBrk="0" hangingPunct="1">
              <a:lnSpc>
                <a:spcPct val="90000"/>
              </a:lnSpc>
              <a:spcBef>
                <a:spcPts val="0"/>
              </a:spcBef>
              <a:spcAft>
                <a:spcPts val="0"/>
              </a:spcAft>
              <a:buClr>
                <a:srgbClr val="FFFFFF"/>
              </a:buClr>
              <a:buSzPts val="2400"/>
              <a:buFont typeface="Arial"/>
              <a:buNone/>
              <a:tabLst/>
              <a:defRPr/>
            </a:pPr>
            <a:r>
              <a:rPr kumimoji="0" lang="en-GB" sz="24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Spring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52;p10"/>
          <p:cNvSpPr txBox="1"/>
          <p:nvPr/>
        </p:nvSpPr>
        <p:spPr>
          <a:xfrm>
            <a:off x="1946763" y="1513840"/>
            <a:ext cx="8298474" cy="289284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Ready-to-go Lesson Slides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Year 6</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50000"/>
              </a:lnSpc>
              <a:spcBef>
                <a:spcPts val="0"/>
              </a:spcBef>
              <a:spcAft>
                <a:spcPts val="0"/>
              </a:spcAft>
              <a:buClr>
                <a:srgbClr val="FFFFFF"/>
              </a:buClr>
              <a:buSzPts val="4000"/>
              <a:buFont typeface="Arial"/>
              <a:buNone/>
              <a:tabLst/>
              <a:defRPr/>
            </a:pPr>
            <a:r>
              <a:rPr kumimoji="0" lang="en-GB" sz="40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Ratio</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53;p10"/>
          <p:cNvSpPr txBox="1"/>
          <p:nvPr/>
        </p:nvSpPr>
        <p:spPr>
          <a:xfrm>
            <a:off x="359988" y="5188942"/>
            <a:ext cx="7206000" cy="13566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Lesson 2</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understand the relationship between ratio and fractions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9"/>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46" name="Google Shape;146;p19"/>
          <p:cNvSpPr txBox="1">
            <a:spLocks noGrp="1"/>
          </p:cNvSpPr>
          <p:nvPr>
            <p:ph type="body" idx="2"/>
          </p:nvPr>
        </p:nvSpPr>
        <p:spPr>
          <a:xfrm>
            <a:off x="347950" y="1166150"/>
            <a:ext cx="11527800" cy="488185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dirty="0"/>
              <a:t>This bar model shows a ratio of 3 to 5 to 2. </a:t>
            </a:r>
            <a:endParaRPr dirty="0"/>
          </a:p>
          <a:p>
            <a:pPr marL="0" lvl="0" indent="0" algn="l" rtl="0">
              <a:spcBef>
                <a:spcPts val="0"/>
              </a:spcBef>
              <a:spcAft>
                <a:spcPts val="0"/>
              </a:spcAft>
              <a:buClr>
                <a:schemeClr val="dk1"/>
              </a:buClr>
              <a:buSzPts val="1800"/>
              <a:buNone/>
            </a:pPr>
            <a:r>
              <a:rPr lang="en-GB" b="1" dirty="0"/>
              <a:t>How can we describe the bar model using fractions? </a:t>
            </a:r>
            <a:endParaRPr b="1" dirty="0"/>
          </a:p>
          <a:p>
            <a:pPr marL="0" lvl="0" indent="0" algn="l" rtl="0">
              <a:spcBef>
                <a:spcPts val="0"/>
              </a:spcBef>
              <a:spcAft>
                <a:spcPts val="0"/>
              </a:spcAft>
              <a:buClr>
                <a:schemeClr val="dk1"/>
              </a:buClr>
              <a:buSzPts val="1800"/>
              <a:buNone/>
            </a:pPr>
            <a:endParaRPr dirty="0"/>
          </a:p>
          <a:p>
            <a:pPr marL="0" lvl="0" indent="0" algn="l" rtl="0">
              <a:spcBef>
                <a:spcPts val="0"/>
              </a:spcBef>
              <a:spcAft>
                <a:spcPts val="0"/>
              </a:spcAft>
              <a:buClr>
                <a:schemeClr val="dk1"/>
              </a:buClr>
              <a:buSzPts val="1800"/>
              <a:buNone/>
            </a:pPr>
            <a:endParaRPr dirty="0"/>
          </a:p>
          <a:p>
            <a:pPr marL="0" lvl="0" indent="0" algn="l" rtl="0">
              <a:spcBef>
                <a:spcPts val="0"/>
              </a:spcBef>
              <a:spcAft>
                <a:spcPts val="0"/>
              </a:spcAft>
              <a:buClr>
                <a:schemeClr val="dk1"/>
              </a:buClr>
              <a:buSzPts val="1800"/>
              <a:buNone/>
            </a:pPr>
            <a:endParaRPr dirty="0"/>
          </a:p>
          <a:p>
            <a:pPr marL="0" lvl="0" indent="0" algn="l" rtl="0">
              <a:spcBef>
                <a:spcPts val="0"/>
              </a:spcBef>
              <a:spcAft>
                <a:spcPts val="0"/>
              </a:spcAft>
              <a:buClr>
                <a:schemeClr val="dk1"/>
              </a:buClr>
              <a:buSzPts val="1800"/>
              <a:buNone/>
            </a:pPr>
            <a:endParaRPr dirty="0"/>
          </a:p>
          <a:p>
            <a:pPr marL="0" lvl="0" indent="0" algn="l" rtl="0">
              <a:spcBef>
                <a:spcPts val="0"/>
              </a:spcBef>
              <a:spcAft>
                <a:spcPts val="0"/>
              </a:spcAft>
              <a:buClr>
                <a:schemeClr val="dk1"/>
              </a:buClr>
              <a:buSzPts val="1800"/>
              <a:buNone/>
            </a:pPr>
            <a:r>
              <a:rPr lang="en-GB" dirty="0"/>
              <a:t>Purple:</a:t>
            </a:r>
            <a:endParaRPr dirty="0"/>
          </a:p>
          <a:p>
            <a:pPr marL="0" lvl="0" indent="0" algn="l" rtl="0">
              <a:spcBef>
                <a:spcPts val="0"/>
              </a:spcBef>
              <a:spcAft>
                <a:spcPts val="0"/>
              </a:spcAft>
              <a:buClr>
                <a:schemeClr val="dk1"/>
              </a:buClr>
              <a:buSzPts val="1800"/>
              <a:buNone/>
            </a:pPr>
            <a:endParaRPr lang="en-GB" sz="1400" dirty="0"/>
          </a:p>
          <a:p>
            <a:pPr marL="0" lvl="0" indent="0" algn="l" rtl="0">
              <a:spcBef>
                <a:spcPts val="0"/>
              </a:spcBef>
              <a:spcAft>
                <a:spcPts val="0"/>
              </a:spcAft>
              <a:buClr>
                <a:schemeClr val="dk1"/>
              </a:buClr>
              <a:buSzPts val="1800"/>
              <a:buNone/>
            </a:pPr>
            <a:r>
              <a:rPr lang="en-GB" dirty="0"/>
              <a:t>Orange:</a:t>
            </a:r>
            <a:br>
              <a:rPr lang="en-GB" dirty="0"/>
            </a:br>
            <a:endParaRPr lang="en-GB" sz="1400" dirty="0"/>
          </a:p>
          <a:p>
            <a:pPr marL="0" lvl="0" indent="0" algn="l" rtl="0">
              <a:spcBef>
                <a:spcPts val="0"/>
              </a:spcBef>
              <a:spcAft>
                <a:spcPts val="0"/>
              </a:spcAft>
              <a:buClr>
                <a:schemeClr val="dk1"/>
              </a:buClr>
              <a:buSzPts val="1800"/>
              <a:buNone/>
            </a:pPr>
            <a:r>
              <a:rPr lang="en-GB" dirty="0"/>
              <a:t>Green:</a:t>
            </a:r>
            <a:endParaRPr dirty="0"/>
          </a:p>
          <a:p>
            <a:pPr marL="0" lvl="0" indent="0" algn="l" rtl="0">
              <a:lnSpc>
                <a:spcPct val="150000"/>
              </a:lnSpc>
              <a:spcBef>
                <a:spcPts val="0"/>
              </a:spcBef>
              <a:spcAft>
                <a:spcPts val="0"/>
              </a:spcAft>
              <a:buClr>
                <a:schemeClr val="dk1"/>
              </a:buClr>
              <a:buSzPts val="1800"/>
              <a:buNone/>
            </a:pPr>
            <a:endParaRPr dirty="0"/>
          </a:p>
        </p:txBody>
      </p:sp>
      <mc:AlternateContent xmlns:mc="http://schemas.openxmlformats.org/markup-compatibility/2006">
        <mc:Choice xmlns:a14="http://schemas.microsoft.com/office/drawing/2010/main" Requires="a14">
          <p:sp>
            <p:nvSpPr>
              <p:cNvPr id="148" name="Google Shape;148;p19"/>
              <p:cNvSpPr txBox="1"/>
              <p:nvPr/>
            </p:nvSpPr>
            <p:spPr>
              <a:xfrm>
                <a:off x="1347623" y="3429000"/>
                <a:ext cx="1865400" cy="2834168"/>
              </a:xfrm>
              <a:prstGeom prst="rect">
                <a:avLst/>
              </a:prstGeom>
              <a:noFill/>
              <a:ln>
                <a:noFill/>
              </a:ln>
            </p:spPr>
            <p:txBody>
              <a:bodyPr spcFirstLastPara="1" wrap="square" lIns="91425" tIns="91425" rIns="91425" bIns="91425" anchor="t" anchorCtr="0">
                <a:noAutofit/>
              </a:bodyPr>
              <a:lstStyle/>
              <a:p>
                <a:pPr lvl="0">
                  <a:lnSpc>
                    <a:spcPct val="150000"/>
                  </a:lnSpc>
                  <a:buClr>
                    <a:srgbClr val="000000"/>
                  </a:buClr>
                  <a:defRPr/>
                </a:pPr>
                <a14:m>
                  <m:oMath xmlns:m="http://schemas.openxmlformats.org/officeDocument/2006/math">
                    <m:f>
                      <m:fPr>
                        <m:ctrlPr>
                          <a:rPr lang="en-GB" i="1" smtClean="0">
                            <a:solidFill>
                              <a:srgbClr val="00BC89"/>
                            </a:solidFill>
                            <a:latin typeface="Cambria Math" panose="02040503050406030204" pitchFamily="18" charset="0"/>
                          </a:rPr>
                        </m:ctrlPr>
                      </m:fPr>
                      <m:num>
                        <m:r>
                          <m:rPr>
                            <m:nor/>
                          </m:rPr>
                          <a:rPr lang="en-US">
                            <a:solidFill>
                              <a:srgbClr val="00BC89"/>
                            </a:solidFill>
                            <a:latin typeface="Century Gothic" panose="020B0502020202020204" pitchFamily="34" charset="0"/>
                          </a:rPr>
                          <m:t>3</m:t>
                        </m:r>
                      </m:num>
                      <m:den>
                        <m:r>
                          <m:rPr>
                            <m:nor/>
                          </m:rPr>
                          <a:rPr lang="en-US" b="0" i="0" smtClean="0">
                            <a:solidFill>
                              <a:srgbClr val="00BC89"/>
                            </a:solidFill>
                            <a:latin typeface="Century Gothic" panose="020B0502020202020204" pitchFamily="34" charset="0"/>
                          </a:rPr>
                          <m:t>10</m:t>
                        </m:r>
                      </m:den>
                    </m:f>
                  </m:oMath>
                </a14:m>
                <a:r>
                  <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5</m:t>
                        </m:r>
                      </m:num>
                      <m:den>
                        <m:r>
                          <m:rPr>
                            <m:nor/>
                          </m:rPr>
                          <a:rPr lang="en-US">
                            <a:solidFill>
                              <a:srgbClr val="00BC89"/>
                            </a:solidFill>
                            <a:latin typeface="Century Gothic" panose="020B0502020202020204" pitchFamily="34" charset="0"/>
                          </a:rPr>
                          <m:t>10</m:t>
                        </m:r>
                      </m:den>
                    </m:f>
                  </m:oMath>
                </a14:m>
                <a:r>
                  <a:rPr lang="en-US" kern="0" dirty="0">
                    <a:solidFill>
                      <a:srgbClr val="00BC89"/>
                    </a:solidFill>
                    <a:latin typeface="Century Gothic"/>
                    <a:ea typeface="Century Gothic"/>
                    <a:cs typeface="Century Gothic"/>
                    <a:sym typeface="Century Gothic"/>
                  </a:rPr>
                  <a:t> </a:t>
                </a: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1</m:t>
                        </m:r>
                      </m:num>
                      <m:den>
                        <m:r>
                          <m:rPr>
                            <m:nor/>
                          </m:rPr>
                          <a:rPr lang="en-US" b="0" i="0" smtClean="0">
                            <a:solidFill>
                              <a:srgbClr val="00BC89"/>
                            </a:solidFill>
                            <a:latin typeface="Century Gothic" panose="020B0502020202020204" pitchFamily="34" charset="0"/>
                          </a:rPr>
                          <m:t> 2 </m:t>
                        </m:r>
                      </m:den>
                    </m:f>
                  </m:oMath>
                </a14:m>
                <a:endPar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2</m:t>
                        </m:r>
                      </m:num>
                      <m:den>
                        <m:r>
                          <m:rPr>
                            <m:nor/>
                          </m:rPr>
                          <a:rPr lang="en-US">
                            <a:solidFill>
                              <a:srgbClr val="00BC89"/>
                            </a:solidFill>
                            <a:latin typeface="Century Gothic" panose="020B0502020202020204" pitchFamily="34" charset="0"/>
                          </a:rPr>
                          <m:t>10</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1</m:t>
                        </m:r>
                      </m:num>
                      <m:den>
                        <m:r>
                          <m:rPr>
                            <m:nor/>
                          </m:rPr>
                          <a:rPr lang="en-US" b="0" i="0" smtClean="0">
                            <a:solidFill>
                              <a:srgbClr val="00BC89"/>
                            </a:solidFill>
                            <a:latin typeface="Century Gothic" panose="020B0502020202020204" pitchFamily="34" charset="0"/>
                          </a:rPr>
                          <m:t> 5 </m:t>
                        </m:r>
                      </m:den>
                    </m:f>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p:sp>
            <p:nvSpPr>
              <p:cNvPr id="148" name="Google Shape;148;p19"/>
              <p:cNvSpPr txBox="1">
                <a:spLocks noRot="1" noChangeAspect="1" noMove="1" noResize="1" noEditPoints="1" noAdjustHandles="1" noChangeArrowheads="1" noChangeShapeType="1" noTextEdit="1"/>
              </p:cNvSpPr>
              <p:nvPr/>
            </p:nvSpPr>
            <p:spPr>
              <a:xfrm>
                <a:off x="1347623" y="3429000"/>
                <a:ext cx="1865400" cy="2834168"/>
              </a:xfrm>
              <a:prstGeom prst="rect">
                <a:avLst/>
              </a:prstGeom>
              <a:blipFill>
                <a:blip r:embed="rId3"/>
                <a:stretch>
                  <a:fillRect/>
                </a:stretch>
              </a:blipFill>
              <a:ln>
                <a:noFill/>
              </a:ln>
            </p:spPr>
            <p:txBody>
              <a:bodyPr/>
              <a:lstStyle/>
              <a:p>
                <a:r>
                  <a:rPr lang="en-GB">
                    <a:noFill/>
                  </a:rPr>
                  <a:t> </a:t>
                </a:r>
              </a:p>
            </p:txBody>
          </p:sp>
        </mc:Fallback>
      </mc:AlternateContent>
      <p:graphicFrame>
        <p:nvGraphicFramePr>
          <p:cNvPr id="149" name="Google Shape;149;p19"/>
          <p:cNvGraphicFramePr/>
          <p:nvPr/>
        </p:nvGraphicFramePr>
        <p:xfrm>
          <a:off x="2625863" y="2674613"/>
          <a:ext cx="6940250" cy="547525"/>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gridCol w="694025">
                  <a:extLst>
                    <a:ext uri="{9D8B030D-6E8A-4147-A177-3AD203B41FA5}">
                      <a16:colId xmlns:a16="http://schemas.microsoft.com/office/drawing/2014/main" val="20006"/>
                    </a:ext>
                  </a:extLst>
                </a:gridCol>
                <a:gridCol w="694025">
                  <a:extLst>
                    <a:ext uri="{9D8B030D-6E8A-4147-A177-3AD203B41FA5}">
                      <a16:colId xmlns:a16="http://schemas.microsoft.com/office/drawing/2014/main" val="20007"/>
                    </a:ext>
                  </a:extLst>
                </a:gridCol>
                <a:gridCol w="694025">
                  <a:extLst>
                    <a:ext uri="{9D8B030D-6E8A-4147-A177-3AD203B41FA5}">
                      <a16:colId xmlns:a16="http://schemas.microsoft.com/office/drawing/2014/main" val="20008"/>
                    </a:ext>
                  </a:extLst>
                </a:gridCol>
                <a:gridCol w="694025">
                  <a:extLst>
                    <a:ext uri="{9D8B030D-6E8A-4147-A177-3AD203B41FA5}">
                      <a16:colId xmlns:a16="http://schemas.microsoft.com/office/drawing/2014/main" val="20009"/>
                    </a:ext>
                  </a:extLst>
                </a:gridCol>
              </a:tblGrid>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8A65"/>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8A65"/>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8A65"/>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8A65"/>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8A65"/>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81C784"/>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81C784"/>
                    </a:solidFill>
                  </a:tcPr>
                </a:tc>
                <a:extLst>
                  <a:ext uri="{0D108BD9-81ED-4DB2-BD59-A6C34878D82A}">
                    <a16:rowId xmlns:a16="http://schemas.microsoft.com/office/drawing/2014/main" val="10000"/>
                  </a:ext>
                </a:extLst>
              </a:tr>
            </a:tbl>
          </a:graphicData>
        </a:graphic>
      </p:graphicFrame>
      <p:sp>
        <p:nvSpPr>
          <p:cNvPr id="7" name="Rectangle: Rounded Corners 6">
            <a:extLst>
              <a:ext uri="{FF2B5EF4-FFF2-40B4-BE49-F238E27FC236}">
                <a16:creationId xmlns:a16="http://schemas.microsoft.com/office/drawing/2014/main" id="{2F24DB07-211E-4F3E-8981-40F3D2E5F72F}"/>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1000"/>
                                        <p:tgtEl>
                                          <p:spTgt spid="148"/>
                                        </p:tgtEl>
                                      </p:cBhvr>
                                    </p:animEffect>
                                  </p:childTnLst>
                                </p:cTn>
                              </p:par>
                            </p:childTnLst>
                          </p:cTn>
                        </p:par>
                      </p:childTnLst>
                    </p:cTn>
                  </p:par>
                </p:childTnLst>
              </p:cTn>
              <p:nextCondLst>
                <p:cond evt="onClick" delay="0">
                  <p:tgtEl>
                    <p:spTgt spid="7"/>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0"/>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56" name="Google Shape;156;p20"/>
          <p:cNvPicPr preferRelativeResize="0"/>
          <p:nvPr/>
        </p:nvPicPr>
        <p:blipFill>
          <a:blip r:embed="rId3">
            <a:alphaModFix/>
          </a:blip>
          <a:stretch>
            <a:fillRect/>
          </a:stretch>
        </p:blipFill>
        <p:spPr>
          <a:xfrm>
            <a:off x="360000" y="1260000"/>
            <a:ext cx="8251569" cy="528562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1"/>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mc:AlternateContent xmlns:mc="http://schemas.openxmlformats.org/markup-compatibility/2006">
        <mc:Choice xmlns:a14="http://schemas.microsoft.com/office/drawing/2010/main" Requires="a14">
          <p:sp>
            <p:nvSpPr>
              <p:cNvPr id="163" name="Google Shape;163;p21"/>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dirty="0"/>
                  <a:t>A bag holds a set of green marbles and yellow marbles. </a:t>
                </a:r>
                <a:endParaRPr dirty="0"/>
              </a:p>
              <a:p>
                <a:pPr marL="0" lvl="0" indent="0" algn="l" rtl="0">
                  <a:lnSpc>
                    <a:spcPct val="100000"/>
                  </a:lnSpc>
                  <a:spcBef>
                    <a:spcPts val="0"/>
                  </a:spcBef>
                  <a:spcAft>
                    <a:spcPts val="0"/>
                  </a:spcAft>
                  <a:buClr>
                    <a:schemeClr val="dk1"/>
                  </a:buClr>
                  <a:buSzPts val="1800"/>
                  <a:buNone/>
                </a:pPr>
                <a14:m>
                  <m:oMath xmlns:m="http://schemas.openxmlformats.org/officeDocument/2006/math">
                    <m:f>
                      <m:fPr>
                        <m:ctrlPr>
                          <a:rPr lang="en-GB" i="1" smtClean="0">
                            <a:latin typeface="Cambria Math" panose="02040503050406030204" pitchFamily="18" charset="0"/>
                          </a:rPr>
                        </m:ctrlPr>
                      </m:fPr>
                      <m:num>
                        <m:r>
                          <m:rPr>
                            <m:nor/>
                          </m:rPr>
                          <a:rPr lang="en-US" b="0" i="0" smtClean="0">
                            <a:latin typeface="Century Gothic" panose="020B0502020202020204" pitchFamily="34" charset="0"/>
                          </a:rPr>
                          <m:t>5</m:t>
                        </m:r>
                      </m:num>
                      <m:den>
                        <m:r>
                          <m:rPr>
                            <m:nor/>
                          </m:rPr>
                          <a:rPr lang="en-US" b="0" i="0" smtClean="0">
                            <a:latin typeface="Cambria Math" panose="02040503050406030204" pitchFamily="18" charset="0"/>
                          </a:rPr>
                          <m:t> </m:t>
                        </m:r>
                        <m:r>
                          <m:rPr>
                            <m:nor/>
                          </m:rPr>
                          <a:rPr lang="en-US" b="0" i="0" smtClean="0">
                            <a:latin typeface="Century Gothic" panose="020B0502020202020204" pitchFamily="34" charset="0"/>
                          </a:rPr>
                          <m:t>7</m:t>
                        </m:r>
                        <m:r>
                          <m:rPr>
                            <m:nor/>
                          </m:rPr>
                          <a:rPr lang="en-US" b="0" i="0" smtClean="0">
                            <a:latin typeface="Cambria Math" panose="02040503050406030204" pitchFamily="18" charset="0"/>
                          </a:rPr>
                          <m:t> </m:t>
                        </m:r>
                      </m:den>
                    </m:f>
                    <m:r>
                      <a:rPr lang="en-US" b="0" i="1" smtClean="0">
                        <a:latin typeface="Cambria Math" panose="02040503050406030204" pitchFamily="18" charset="0"/>
                      </a:rPr>
                      <m:t> </m:t>
                    </m:r>
                  </m:oMath>
                </a14:m>
                <a:r>
                  <a:rPr lang="en-GB" dirty="0"/>
                  <a:t>of the marbles are yellow. </a:t>
                </a:r>
                <a:endParaRPr dirty="0"/>
              </a:p>
              <a:p>
                <a:pPr marL="0" lvl="0" indent="0" algn="l" rtl="0">
                  <a:lnSpc>
                    <a:spcPct val="150000"/>
                  </a:lnSpc>
                  <a:spcBef>
                    <a:spcPts val="0"/>
                  </a:spcBef>
                  <a:spcAft>
                    <a:spcPts val="0"/>
                  </a:spcAft>
                  <a:buClr>
                    <a:schemeClr val="dk1"/>
                  </a:buClr>
                  <a:buSzPts val="1800"/>
                  <a:buNone/>
                </a:pPr>
                <a:r>
                  <a:rPr lang="en-GB" b="1" dirty="0"/>
                  <a:t>Which of these other statements also describe the bag? </a:t>
                </a:r>
                <a:endParaRPr b="1"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r>
                  <a:rPr lang="en-GB" dirty="0"/>
                  <a:t>For every 5 yellow marbles there 7 green marbles.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r>
                  <a:rPr lang="en-GB" dirty="0"/>
                  <a:t>For every 5 yellow marbles there are 2 green marbles.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r>
                  <a:rPr lang="en-GB" dirty="0"/>
                  <a:t>For every 2 green marbles there are 7 yellow marbles. </a:t>
                </a:r>
                <a:endParaRPr dirty="0"/>
              </a:p>
              <a:p>
                <a:pPr marL="0" lvl="0" indent="0" algn="l" rtl="0">
                  <a:lnSpc>
                    <a:spcPct val="150000"/>
                  </a:lnSpc>
                  <a:spcBef>
                    <a:spcPts val="0"/>
                  </a:spcBef>
                  <a:spcAft>
                    <a:spcPts val="0"/>
                  </a:spcAft>
                  <a:buClr>
                    <a:schemeClr val="dk1"/>
                  </a:buClr>
                  <a:buSzPts val="1800"/>
                  <a:buNone/>
                </a:pPr>
                <a:endParaRPr dirty="0"/>
              </a:p>
              <a:p>
                <a:pPr marL="0" lvl="0" indent="0" algn="l" rtl="0">
                  <a:lnSpc>
                    <a:spcPct val="150000"/>
                  </a:lnSpc>
                  <a:spcBef>
                    <a:spcPts val="0"/>
                  </a:spcBef>
                  <a:spcAft>
                    <a:spcPts val="0"/>
                  </a:spcAft>
                  <a:buClr>
                    <a:schemeClr val="dk1"/>
                  </a:buClr>
                  <a:buSzPts val="1800"/>
                  <a:buNone/>
                </a:pPr>
                <a:r>
                  <a:rPr lang="en-GB" dirty="0"/>
                  <a:t>For every 2 green marbles there are 5 yellow marbles. </a:t>
                </a:r>
                <a:endParaRPr dirty="0"/>
              </a:p>
            </p:txBody>
          </p:sp>
        </mc:Choice>
        <mc:Fallback>
          <p:sp>
            <p:nvSpPr>
              <p:cNvPr id="163" name="Google Shape;163;p21"/>
              <p:cNvSpPr txBox="1">
                <a:spLocks noGrp="1" noRot="1" noChangeAspect="1" noMove="1" noResize="1" noEditPoints="1" noAdjustHandles="1" noChangeArrowheads="1" noChangeShapeType="1" noTextEdit="1"/>
              </p:cNvSpPr>
              <p:nvPr>
                <p:ph type="body" idx="2"/>
              </p:nvPr>
            </p:nvSpPr>
            <p:spPr>
              <a:xfrm>
                <a:off x="347950" y="1166150"/>
                <a:ext cx="11527800" cy="4777200"/>
              </a:xfrm>
              <a:prstGeom prst="rect">
                <a:avLst/>
              </a:prstGeom>
              <a:blipFill>
                <a:blip r:embed="rId3"/>
                <a:stretch>
                  <a:fillRect l="-423"/>
                </a:stretch>
              </a:blipFill>
              <a:ln>
                <a:noFill/>
              </a:ln>
            </p:spPr>
            <p:txBody>
              <a:bodyPr/>
              <a:lstStyle/>
              <a:p>
                <a:r>
                  <a:rPr lang="en-GB">
                    <a:noFill/>
                  </a:rPr>
                  <a:t> </a:t>
                </a:r>
              </a:p>
            </p:txBody>
          </p:sp>
        </mc:Fallback>
      </mc:AlternateContent>
      <p:pic>
        <p:nvPicPr>
          <p:cNvPr id="165" name="Google Shape;165;p21" descr="A picture containing glass&#10;&#10;Description automatically generated"/>
          <p:cNvPicPr preferRelativeResize="0"/>
          <p:nvPr/>
        </p:nvPicPr>
        <p:blipFill rotWithShape="1">
          <a:blip r:embed="rId4">
            <a:alphaModFix/>
          </a:blip>
          <a:srcRect/>
          <a:stretch/>
        </p:blipFill>
        <p:spPr>
          <a:xfrm>
            <a:off x="9327395" y="1130701"/>
            <a:ext cx="2552600" cy="2709000"/>
          </a:xfrm>
          <a:prstGeom prst="rect">
            <a:avLst/>
          </a:prstGeom>
          <a:noFill/>
          <a:ln>
            <a:noFill/>
          </a:ln>
        </p:spPr>
      </p:pic>
      <p:sp>
        <p:nvSpPr>
          <p:cNvPr id="166" name="Google Shape;166;p21"/>
          <p:cNvSpPr/>
          <p:nvPr/>
        </p:nvSpPr>
        <p:spPr>
          <a:xfrm>
            <a:off x="136500" y="3591263"/>
            <a:ext cx="6484200" cy="678000"/>
          </a:xfrm>
          <a:prstGeom prst="ellipse">
            <a:avLst/>
          </a:prstGeom>
          <a:noFill/>
          <a:ln w="2857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7" name="Google Shape;167;p21"/>
          <p:cNvSpPr/>
          <p:nvPr/>
        </p:nvSpPr>
        <p:spPr>
          <a:xfrm>
            <a:off x="136500" y="5265350"/>
            <a:ext cx="6484200" cy="678000"/>
          </a:xfrm>
          <a:prstGeom prst="ellipse">
            <a:avLst/>
          </a:prstGeom>
          <a:noFill/>
          <a:ln w="2857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 name="Rectangle: Rounded Corners 7">
            <a:extLst>
              <a:ext uri="{FF2B5EF4-FFF2-40B4-BE49-F238E27FC236}">
                <a16:creationId xmlns:a16="http://schemas.microsoft.com/office/drawing/2014/main" id="{BA384B9F-7F5F-4FD1-90C5-8AA163FE8F1D}"/>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1000"/>
                                        <p:tgtEl>
                                          <p:spTgt spid="166"/>
                                        </p:tgtEl>
                                      </p:cBhvr>
                                    </p:animEffect>
                                  </p:childTnLst>
                                </p:cTn>
                              </p:par>
                              <p:par>
                                <p:cTn id="8" presetID="10" presetClass="entr" presetSubtype="0" fill="hold" nodeType="withEffect">
                                  <p:stCondLst>
                                    <p:cond delay="0"/>
                                  </p:stCondLst>
                                  <p:childTnLst>
                                    <p:set>
                                      <p:cBhvr>
                                        <p:cTn id="9" dur="1" fill="hold">
                                          <p:stCondLst>
                                            <p:cond delay="0"/>
                                          </p:stCondLst>
                                        </p:cTn>
                                        <p:tgtEl>
                                          <p:spTgt spid="167"/>
                                        </p:tgtEl>
                                        <p:attrNameLst>
                                          <p:attrName>style.visibility</p:attrName>
                                        </p:attrNameLst>
                                      </p:cBhvr>
                                      <p:to>
                                        <p:strVal val="visible"/>
                                      </p:to>
                                    </p:set>
                                    <p:animEffect transition="in" filter="fade">
                                      <p:cBhvr>
                                        <p:cTn id="10" dur="1000"/>
                                        <p:tgtEl>
                                          <p:spTgt spid="167"/>
                                        </p:tgtEl>
                                      </p:cBhvr>
                                    </p:animEffect>
                                  </p:childTnLst>
                                </p:cTn>
                              </p:par>
                            </p:childTnLst>
                          </p:cTn>
                        </p:par>
                      </p:childTnLst>
                    </p:cTn>
                  </p:par>
                </p:childTnLst>
              </p:cTn>
              <p:nextCondLst>
                <p:cond evt="onClick" delay="0">
                  <p:tgtEl>
                    <p:spTgt spid="8"/>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2"/>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74" name="Google Shape;174;p22"/>
          <p:cNvPicPr preferRelativeResize="0"/>
          <p:nvPr/>
        </p:nvPicPr>
        <p:blipFill>
          <a:blip r:embed="rId3">
            <a:alphaModFix/>
          </a:blip>
          <a:stretch>
            <a:fillRect/>
          </a:stretch>
        </p:blipFill>
        <p:spPr>
          <a:xfrm>
            <a:off x="360000" y="1260000"/>
            <a:ext cx="11519999" cy="3003564"/>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3"/>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p:sp>
        <p:nvSpPr>
          <p:cNvPr id="181" name="Google Shape;181;p23"/>
          <p:cNvSpPr txBox="1">
            <a:spLocks noGrp="1"/>
          </p:cNvSpPr>
          <p:nvPr>
            <p:ph type="body" idx="2"/>
          </p:nvPr>
        </p:nvSpPr>
        <p:spPr>
          <a:xfrm>
            <a:off x="347950" y="1166150"/>
            <a:ext cx="11527800" cy="8298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solidFill>
                  <a:srgbClr val="2779F5"/>
                </a:solidFill>
              </a:rPr>
              <a:t>Which of these is the odd one out? </a:t>
            </a:r>
            <a:endParaRPr b="1">
              <a:solidFill>
                <a:srgbClr val="2779F5"/>
              </a:solidFill>
            </a:endParaRPr>
          </a:p>
          <a:p>
            <a:pPr marL="0" lvl="0" indent="0" algn="l" rtl="0">
              <a:lnSpc>
                <a:spcPct val="150000"/>
              </a:lnSpc>
              <a:spcBef>
                <a:spcPts val="0"/>
              </a:spcBef>
              <a:spcAft>
                <a:spcPts val="0"/>
              </a:spcAft>
              <a:buClr>
                <a:schemeClr val="dk1"/>
              </a:buClr>
              <a:buSzPts val="1800"/>
              <a:buNone/>
            </a:pPr>
            <a:r>
              <a:rPr lang="en-GB">
                <a:solidFill>
                  <a:srgbClr val="2779F5"/>
                </a:solidFill>
              </a:rPr>
              <a:t>Explain your answer. </a:t>
            </a:r>
            <a:endParaRPr>
              <a:solidFill>
                <a:srgbClr val="2779F5"/>
              </a:solidFill>
            </a:endParaRPr>
          </a:p>
        </p:txBody>
      </p:sp>
      <mc:AlternateContent xmlns:mc="http://schemas.openxmlformats.org/markup-compatibility/2006">
        <mc:Choice xmlns:a14="http://schemas.microsoft.com/office/drawing/2010/main" Requires="a14">
          <p:sp>
            <p:nvSpPr>
              <p:cNvPr id="183" name="Google Shape;183;p23"/>
              <p:cNvSpPr txBox="1"/>
              <p:nvPr/>
            </p:nvSpPr>
            <p:spPr>
              <a:xfrm>
                <a:off x="5400575" y="4946375"/>
                <a:ext cx="4245300" cy="717000"/>
              </a:xfrm>
              <a:prstGeom prst="rect">
                <a:avLst/>
              </a:prstGeom>
              <a:noFill/>
              <a:ln>
                <a:noFill/>
              </a:ln>
            </p:spPr>
            <p:txBody>
              <a:bodyPr spcFirstLastPara="1" wrap="square" lIns="91425" tIns="91425" rIns="91425" bIns="91425" anchor="t" anchorCtr="0">
                <a:noAutofit/>
              </a:bodyPr>
              <a:lstStyle/>
              <a:p>
                <a:pPr lvl="0">
                  <a:lnSpc>
                    <a:spcPct val="150000"/>
                  </a:lnSpc>
                  <a:buClr>
                    <a:srgbClr val="000000"/>
                  </a:buClr>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This shows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2</m:t>
                        </m:r>
                      </m:num>
                      <m:den>
                        <m:r>
                          <m:rPr>
                            <m:nor/>
                          </m:rPr>
                          <a:rPr lang="en-US" b="0" i="0" smtClean="0">
                            <a:solidFill>
                              <a:srgbClr val="00BC89"/>
                            </a:solidFill>
                            <a:latin typeface="Century Gothic" panose="020B0502020202020204" pitchFamily="34" charset="0"/>
                          </a:rPr>
                          <m:t> 7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the others all show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2</m:t>
                        </m:r>
                      </m:num>
                      <m:den>
                        <m:r>
                          <m:rPr>
                            <m:nor/>
                          </m:rPr>
                          <a:rPr lang="en-US" b="0" i="0" smtClean="0">
                            <a:solidFill>
                              <a:srgbClr val="00BC89"/>
                            </a:solidFill>
                            <a:latin typeface="Century Gothic" panose="020B0502020202020204" pitchFamily="34" charset="0"/>
                          </a:rPr>
                          <m:t> 5 </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p:sp>
            <p:nvSpPr>
              <p:cNvPr id="183" name="Google Shape;183;p23"/>
              <p:cNvSpPr txBox="1">
                <a:spLocks noRot="1" noChangeAspect="1" noMove="1" noResize="1" noEditPoints="1" noAdjustHandles="1" noChangeArrowheads="1" noChangeShapeType="1" noTextEdit="1"/>
              </p:cNvSpPr>
              <p:nvPr/>
            </p:nvSpPr>
            <p:spPr>
              <a:xfrm>
                <a:off x="5400575" y="4946375"/>
                <a:ext cx="4245300" cy="717000"/>
              </a:xfrm>
              <a:prstGeom prst="rect">
                <a:avLst/>
              </a:prstGeom>
              <a:blipFill>
                <a:blip r:embed="rId3"/>
                <a:stretch>
                  <a:fillRect l="-1293" b="-10169"/>
                </a:stretch>
              </a:blipFill>
              <a:ln>
                <a:noFill/>
              </a:ln>
            </p:spPr>
            <p:txBody>
              <a:bodyPr/>
              <a:lstStyle/>
              <a:p>
                <a:r>
                  <a:rPr lang="en-GB">
                    <a:noFill/>
                  </a:rPr>
                  <a:t> </a:t>
                </a:r>
              </a:p>
            </p:txBody>
          </p:sp>
        </mc:Fallback>
      </mc:AlternateContent>
      <p:pic>
        <p:nvPicPr>
          <p:cNvPr id="184" name="Google Shape;184;p23"/>
          <p:cNvPicPr preferRelativeResize="0"/>
          <p:nvPr/>
        </p:nvPicPr>
        <p:blipFill>
          <a:blip r:embed="rId4">
            <a:alphaModFix/>
          </a:blip>
          <a:stretch>
            <a:fillRect/>
          </a:stretch>
        </p:blipFill>
        <p:spPr>
          <a:xfrm>
            <a:off x="360000" y="3213205"/>
            <a:ext cx="621850" cy="621850"/>
          </a:xfrm>
          <a:prstGeom prst="rect">
            <a:avLst/>
          </a:prstGeom>
          <a:noFill/>
          <a:ln>
            <a:noFill/>
          </a:ln>
        </p:spPr>
      </p:pic>
      <p:pic>
        <p:nvPicPr>
          <p:cNvPr id="185" name="Google Shape;185;p23"/>
          <p:cNvPicPr preferRelativeResize="0"/>
          <p:nvPr/>
        </p:nvPicPr>
        <p:blipFill>
          <a:blip r:embed="rId5">
            <a:alphaModFix/>
          </a:blip>
          <a:stretch>
            <a:fillRect/>
          </a:stretch>
        </p:blipFill>
        <p:spPr>
          <a:xfrm>
            <a:off x="1603700" y="3213213"/>
            <a:ext cx="621850" cy="621850"/>
          </a:xfrm>
          <a:prstGeom prst="rect">
            <a:avLst/>
          </a:prstGeom>
          <a:noFill/>
          <a:ln>
            <a:noFill/>
          </a:ln>
        </p:spPr>
      </p:pic>
      <p:pic>
        <p:nvPicPr>
          <p:cNvPr id="186" name="Google Shape;186;p23"/>
          <p:cNvPicPr preferRelativeResize="0"/>
          <p:nvPr/>
        </p:nvPicPr>
        <p:blipFill>
          <a:blip r:embed="rId4">
            <a:alphaModFix/>
          </a:blip>
          <a:stretch>
            <a:fillRect/>
          </a:stretch>
        </p:blipFill>
        <p:spPr>
          <a:xfrm>
            <a:off x="981850" y="3213205"/>
            <a:ext cx="621850" cy="621850"/>
          </a:xfrm>
          <a:prstGeom prst="rect">
            <a:avLst/>
          </a:prstGeom>
          <a:noFill/>
          <a:ln>
            <a:noFill/>
          </a:ln>
        </p:spPr>
      </p:pic>
      <p:pic>
        <p:nvPicPr>
          <p:cNvPr id="187" name="Google Shape;187;p23"/>
          <p:cNvPicPr preferRelativeResize="0"/>
          <p:nvPr/>
        </p:nvPicPr>
        <p:blipFill>
          <a:blip r:embed="rId5">
            <a:alphaModFix/>
          </a:blip>
          <a:stretch>
            <a:fillRect/>
          </a:stretch>
        </p:blipFill>
        <p:spPr>
          <a:xfrm>
            <a:off x="2225550" y="3213213"/>
            <a:ext cx="621850" cy="621850"/>
          </a:xfrm>
          <a:prstGeom prst="rect">
            <a:avLst/>
          </a:prstGeom>
          <a:noFill/>
          <a:ln>
            <a:noFill/>
          </a:ln>
        </p:spPr>
      </p:pic>
      <p:pic>
        <p:nvPicPr>
          <p:cNvPr id="188" name="Google Shape;188;p23"/>
          <p:cNvPicPr preferRelativeResize="0"/>
          <p:nvPr/>
        </p:nvPicPr>
        <p:blipFill>
          <a:blip r:embed="rId5">
            <a:alphaModFix/>
          </a:blip>
          <a:stretch>
            <a:fillRect/>
          </a:stretch>
        </p:blipFill>
        <p:spPr>
          <a:xfrm>
            <a:off x="2847400" y="3213213"/>
            <a:ext cx="621850" cy="621850"/>
          </a:xfrm>
          <a:prstGeom prst="rect">
            <a:avLst/>
          </a:prstGeom>
          <a:noFill/>
          <a:ln>
            <a:noFill/>
          </a:ln>
        </p:spPr>
      </p:pic>
      <p:graphicFrame>
        <p:nvGraphicFramePr>
          <p:cNvPr id="189" name="Google Shape;189;p23"/>
          <p:cNvGraphicFramePr/>
          <p:nvPr/>
        </p:nvGraphicFramePr>
        <p:xfrm>
          <a:off x="1930438" y="5497013"/>
          <a:ext cx="3470125" cy="547525"/>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tblGrid>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81C784"/>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81C784"/>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extLst>
                  <a:ext uri="{0D108BD9-81ED-4DB2-BD59-A6C34878D82A}">
                    <a16:rowId xmlns:a16="http://schemas.microsoft.com/office/drawing/2014/main" val="10000"/>
                  </a:ext>
                </a:extLst>
              </a:tr>
            </a:tbl>
          </a:graphicData>
        </a:graphic>
      </p:graphicFrame>
      <p:pic>
        <p:nvPicPr>
          <p:cNvPr id="190" name="Google Shape;190;p23"/>
          <p:cNvPicPr preferRelativeResize="0"/>
          <p:nvPr/>
        </p:nvPicPr>
        <p:blipFill>
          <a:blip r:embed="rId6">
            <a:alphaModFix/>
          </a:blip>
          <a:stretch>
            <a:fillRect/>
          </a:stretch>
        </p:blipFill>
        <p:spPr>
          <a:xfrm>
            <a:off x="9372050" y="2076193"/>
            <a:ext cx="753300" cy="829807"/>
          </a:xfrm>
          <a:prstGeom prst="rect">
            <a:avLst/>
          </a:prstGeom>
          <a:noFill/>
          <a:ln>
            <a:noFill/>
          </a:ln>
        </p:spPr>
      </p:pic>
      <p:pic>
        <p:nvPicPr>
          <p:cNvPr id="191" name="Google Shape;191;p23"/>
          <p:cNvPicPr preferRelativeResize="0"/>
          <p:nvPr/>
        </p:nvPicPr>
        <p:blipFill>
          <a:blip r:embed="rId7">
            <a:alphaModFix/>
          </a:blip>
          <a:stretch>
            <a:fillRect/>
          </a:stretch>
        </p:blipFill>
        <p:spPr>
          <a:xfrm>
            <a:off x="8496850" y="2076200"/>
            <a:ext cx="753294" cy="829800"/>
          </a:xfrm>
          <a:prstGeom prst="rect">
            <a:avLst/>
          </a:prstGeom>
          <a:noFill/>
          <a:ln>
            <a:noFill/>
          </a:ln>
        </p:spPr>
      </p:pic>
      <p:pic>
        <p:nvPicPr>
          <p:cNvPr id="192" name="Google Shape;192;p23"/>
          <p:cNvPicPr preferRelativeResize="0"/>
          <p:nvPr/>
        </p:nvPicPr>
        <p:blipFill>
          <a:blip r:embed="rId7">
            <a:alphaModFix/>
          </a:blip>
          <a:stretch>
            <a:fillRect/>
          </a:stretch>
        </p:blipFill>
        <p:spPr>
          <a:xfrm>
            <a:off x="10247250" y="2076200"/>
            <a:ext cx="753294" cy="829800"/>
          </a:xfrm>
          <a:prstGeom prst="rect">
            <a:avLst/>
          </a:prstGeom>
          <a:noFill/>
          <a:ln>
            <a:noFill/>
          </a:ln>
        </p:spPr>
      </p:pic>
      <p:pic>
        <p:nvPicPr>
          <p:cNvPr id="193" name="Google Shape;193;p23"/>
          <p:cNvPicPr preferRelativeResize="0"/>
          <p:nvPr/>
        </p:nvPicPr>
        <p:blipFill>
          <a:blip r:embed="rId6">
            <a:alphaModFix/>
          </a:blip>
          <a:stretch>
            <a:fillRect/>
          </a:stretch>
        </p:blipFill>
        <p:spPr>
          <a:xfrm>
            <a:off x="11122450" y="2076193"/>
            <a:ext cx="753300" cy="829807"/>
          </a:xfrm>
          <a:prstGeom prst="rect">
            <a:avLst/>
          </a:prstGeom>
          <a:noFill/>
          <a:ln>
            <a:noFill/>
          </a:ln>
        </p:spPr>
      </p:pic>
      <p:pic>
        <p:nvPicPr>
          <p:cNvPr id="194" name="Google Shape;194;p23"/>
          <p:cNvPicPr preferRelativeResize="0"/>
          <p:nvPr/>
        </p:nvPicPr>
        <p:blipFill>
          <a:blip r:embed="rId6">
            <a:alphaModFix/>
          </a:blip>
          <a:stretch>
            <a:fillRect/>
          </a:stretch>
        </p:blipFill>
        <p:spPr>
          <a:xfrm>
            <a:off x="7621650" y="2076193"/>
            <a:ext cx="753300" cy="829807"/>
          </a:xfrm>
          <a:prstGeom prst="rect">
            <a:avLst/>
          </a:prstGeom>
          <a:noFill/>
          <a:ln>
            <a:noFill/>
          </a:ln>
        </p:spPr>
      </p:pic>
      <p:grpSp>
        <p:nvGrpSpPr>
          <p:cNvPr id="195" name="Google Shape;195;p23"/>
          <p:cNvGrpSpPr/>
          <p:nvPr/>
        </p:nvGrpSpPr>
        <p:grpSpPr>
          <a:xfrm>
            <a:off x="4822350" y="3996913"/>
            <a:ext cx="5424900" cy="731926"/>
            <a:chOff x="4388600" y="3198350"/>
            <a:chExt cx="5424900" cy="731926"/>
          </a:xfrm>
        </p:grpSpPr>
        <p:cxnSp>
          <p:nvCxnSpPr>
            <p:cNvPr id="196" name="Google Shape;196;p23"/>
            <p:cNvCxnSpPr/>
            <p:nvPr/>
          </p:nvCxnSpPr>
          <p:spPr>
            <a:xfrm rot="10800000" flipH="1">
              <a:off x="4388600" y="3557025"/>
              <a:ext cx="5424900" cy="25500"/>
            </a:xfrm>
            <a:prstGeom prst="straightConnector1">
              <a:avLst/>
            </a:prstGeom>
            <a:noFill/>
            <a:ln w="28575" cap="flat" cmpd="sng">
              <a:solidFill>
                <a:srgbClr val="000000"/>
              </a:solidFill>
              <a:prstDash val="solid"/>
              <a:round/>
              <a:headEnd type="none" w="med" len="med"/>
              <a:tailEnd type="none" w="med" len="med"/>
            </a:ln>
          </p:spPr>
        </p:cxnSp>
        <p:pic>
          <p:nvPicPr>
            <p:cNvPr id="197" name="Google Shape;197;p23"/>
            <p:cNvPicPr preferRelativeResize="0"/>
            <p:nvPr/>
          </p:nvPicPr>
          <p:blipFill>
            <a:blip r:embed="rId8">
              <a:alphaModFix/>
            </a:blip>
            <a:stretch>
              <a:fillRect/>
            </a:stretch>
          </p:blipFill>
          <p:spPr>
            <a:xfrm>
              <a:off x="5514038" y="3213226"/>
              <a:ext cx="717050" cy="717050"/>
            </a:xfrm>
            <a:prstGeom prst="rect">
              <a:avLst/>
            </a:prstGeom>
            <a:noFill/>
            <a:ln>
              <a:noFill/>
            </a:ln>
          </p:spPr>
        </p:pic>
        <p:pic>
          <p:nvPicPr>
            <p:cNvPr id="198" name="Google Shape;198;p23"/>
            <p:cNvPicPr preferRelativeResize="0"/>
            <p:nvPr/>
          </p:nvPicPr>
          <p:blipFill rotWithShape="1">
            <a:blip r:embed="rId9">
              <a:alphaModFix/>
            </a:blip>
            <a:srcRect l="31778" t="38303" r="36761" b="33382"/>
            <a:stretch/>
          </p:blipFill>
          <p:spPr>
            <a:xfrm>
              <a:off x="6231087" y="3213225"/>
              <a:ext cx="787150" cy="717050"/>
            </a:xfrm>
            <a:prstGeom prst="rect">
              <a:avLst/>
            </a:prstGeom>
            <a:noFill/>
            <a:ln>
              <a:noFill/>
            </a:ln>
          </p:spPr>
        </p:pic>
        <p:pic>
          <p:nvPicPr>
            <p:cNvPr id="199" name="Google Shape;199;p23"/>
            <p:cNvPicPr preferRelativeResize="0"/>
            <p:nvPr/>
          </p:nvPicPr>
          <p:blipFill>
            <a:blip r:embed="rId8">
              <a:alphaModFix/>
            </a:blip>
            <a:stretch>
              <a:fillRect/>
            </a:stretch>
          </p:blipFill>
          <p:spPr>
            <a:xfrm>
              <a:off x="4788313" y="3213226"/>
              <a:ext cx="717050" cy="717050"/>
            </a:xfrm>
            <a:prstGeom prst="rect">
              <a:avLst/>
            </a:prstGeom>
            <a:noFill/>
            <a:ln>
              <a:noFill/>
            </a:ln>
          </p:spPr>
        </p:pic>
        <p:pic>
          <p:nvPicPr>
            <p:cNvPr id="200" name="Google Shape;200;p23"/>
            <p:cNvPicPr preferRelativeResize="0"/>
            <p:nvPr/>
          </p:nvPicPr>
          <p:blipFill rotWithShape="1">
            <a:blip r:embed="rId9">
              <a:alphaModFix/>
            </a:blip>
            <a:srcRect l="31778" t="38303" r="36761" b="33382"/>
            <a:stretch/>
          </p:blipFill>
          <p:spPr>
            <a:xfrm>
              <a:off x="6861075" y="3213225"/>
              <a:ext cx="787150" cy="717050"/>
            </a:xfrm>
            <a:prstGeom prst="rect">
              <a:avLst/>
            </a:prstGeom>
            <a:noFill/>
            <a:ln>
              <a:noFill/>
            </a:ln>
          </p:spPr>
        </p:pic>
        <p:pic>
          <p:nvPicPr>
            <p:cNvPr id="201" name="Google Shape;201;p23"/>
            <p:cNvPicPr preferRelativeResize="0"/>
            <p:nvPr/>
          </p:nvPicPr>
          <p:blipFill rotWithShape="1">
            <a:blip r:embed="rId9">
              <a:alphaModFix/>
            </a:blip>
            <a:srcRect l="31778" t="38303" r="36761" b="33382"/>
            <a:stretch/>
          </p:blipFill>
          <p:spPr>
            <a:xfrm>
              <a:off x="7471300" y="3213225"/>
              <a:ext cx="787150" cy="717050"/>
            </a:xfrm>
            <a:prstGeom prst="rect">
              <a:avLst/>
            </a:prstGeom>
            <a:noFill/>
            <a:ln>
              <a:noFill/>
            </a:ln>
          </p:spPr>
        </p:pic>
        <p:pic>
          <p:nvPicPr>
            <p:cNvPr id="202" name="Google Shape;202;p23"/>
            <p:cNvPicPr preferRelativeResize="0"/>
            <p:nvPr/>
          </p:nvPicPr>
          <p:blipFill rotWithShape="1">
            <a:blip r:embed="rId9">
              <a:alphaModFix/>
            </a:blip>
            <a:srcRect l="31778" t="38303" r="36761" b="33382"/>
            <a:stretch/>
          </p:blipFill>
          <p:spPr>
            <a:xfrm>
              <a:off x="8132125" y="3198350"/>
              <a:ext cx="787150" cy="717050"/>
            </a:xfrm>
            <a:prstGeom prst="rect">
              <a:avLst/>
            </a:prstGeom>
            <a:noFill/>
            <a:ln>
              <a:noFill/>
            </a:ln>
          </p:spPr>
        </p:pic>
        <p:pic>
          <p:nvPicPr>
            <p:cNvPr id="203" name="Google Shape;203;p23"/>
            <p:cNvPicPr preferRelativeResize="0"/>
            <p:nvPr/>
          </p:nvPicPr>
          <p:blipFill rotWithShape="1">
            <a:blip r:embed="rId9">
              <a:alphaModFix/>
            </a:blip>
            <a:srcRect l="31778" t="38303" r="36761" b="33382"/>
            <a:stretch/>
          </p:blipFill>
          <p:spPr>
            <a:xfrm>
              <a:off x="8784650" y="3213225"/>
              <a:ext cx="787150" cy="717050"/>
            </a:xfrm>
            <a:prstGeom prst="rect">
              <a:avLst/>
            </a:prstGeom>
            <a:noFill/>
            <a:ln>
              <a:noFill/>
            </a:ln>
          </p:spPr>
        </p:pic>
      </p:grpSp>
      <p:sp>
        <p:nvSpPr>
          <p:cNvPr id="204" name="Google Shape;204;p23"/>
          <p:cNvSpPr/>
          <p:nvPr/>
        </p:nvSpPr>
        <p:spPr>
          <a:xfrm>
            <a:off x="4324625" y="3774450"/>
            <a:ext cx="6397200" cy="1113000"/>
          </a:xfrm>
          <a:prstGeom prst="ellipse">
            <a:avLst/>
          </a:prstGeom>
          <a:noFill/>
          <a:ln w="28575"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 name="Rectangle: Rounded Corners 26">
            <a:extLst>
              <a:ext uri="{FF2B5EF4-FFF2-40B4-BE49-F238E27FC236}">
                <a16:creationId xmlns:a16="http://schemas.microsoft.com/office/drawing/2014/main" id="{D956B426-0BDD-4D94-BED7-956F50934439}"/>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fade">
                                      <p:cBhvr>
                                        <p:cTn id="7" dur="1000"/>
                                        <p:tgtEl>
                                          <p:spTgt spid="183"/>
                                        </p:tgtEl>
                                      </p:cBhvr>
                                    </p:animEffect>
                                  </p:childTnLst>
                                </p:cTn>
                              </p:par>
                              <p:par>
                                <p:cTn id="8" presetID="10" presetClass="entr" presetSubtype="0" fill="hold" nodeType="withEffect">
                                  <p:stCondLst>
                                    <p:cond delay="0"/>
                                  </p:stCondLst>
                                  <p:childTnLst>
                                    <p:set>
                                      <p:cBhvr>
                                        <p:cTn id="9" dur="1" fill="hold">
                                          <p:stCondLst>
                                            <p:cond delay="0"/>
                                          </p:stCondLst>
                                        </p:cTn>
                                        <p:tgtEl>
                                          <p:spTgt spid="204"/>
                                        </p:tgtEl>
                                        <p:attrNameLst>
                                          <p:attrName>style.visibility</p:attrName>
                                        </p:attrNameLst>
                                      </p:cBhvr>
                                      <p:to>
                                        <p:strVal val="visible"/>
                                      </p:to>
                                    </p:set>
                                    <p:animEffect transition="in" filter="fade">
                                      <p:cBhvr>
                                        <p:cTn id="10" dur="1000"/>
                                        <p:tgtEl>
                                          <p:spTgt spid="204"/>
                                        </p:tgtEl>
                                      </p:cBhvr>
                                    </p:animEffect>
                                  </p:childTnLst>
                                </p:cTn>
                              </p:par>
                            </p:childTnLst>
                          </p:cTn>
                        </p:par>
                      </p:childTnLst>
                    </p:cTn>
                  </p:par>
                </p:childTnLst>
              </p:cTn>
              <p:nextCondLst>
                <p:cond evt="onClick" delay="0">
                  <p:tgtEl>
                    <p:spTgt spid="27"/>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4"/>
          <p:cNvSpPr txBox="1">
            <a:spLocks noGrp="1"/>
          </p:cNvSpPr>
          <p:nvPr>
            <p:ph type="body" idx="4294967295"/>
          </p:nvPr>
        </p:nvSpPr>
        <p:spPr>
          <a:xfrm>
            <a:off x="838200" y="3505199"/>
            <a:ext cx="10515600" cy="2671763"/>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a:t>The following slides are based on previous learning – Describing fractions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5"/>
          <p:cNvSpPr txBox="1">
            <a:spLocks noGrp="1"/>
          </p:cNvSpPr>
          <p:nvPr>
            <p:ph type="body" idx="1"/>
          </p:nvPr>
        </p:nvSpPr>
        <p:spPr>
          <a:xfrm>
            <a:off x="360000" y="810000"/>
            <a:ext cx="11536800" cy="444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Describe the fraction shaded in each bar.</a:t>
            </a:r>
            <a:endParaRPr b="1"/>
          </a:p>
        </p:txBody>
      </p:sp>
      <mc:AlternateContent xmlns:mc="http://schemas.openxmlformats.org/markup-compatibility/2006">
        <mc:Choice xmlns:a14="http://schemas.microsoft.com/office/drawing/2010/main" Requires="a14">
          <p:sp>
            <p:nvSpPr>
              <p:cNvPr id="218" name="Google Shape;218;p25"/>
              <p:cNvSpPr txBox="1"/>
              <p:nvPr/>
            </p:nvSpPr>
            <p:spPr>
              <a:xfrm>
                <a:off x="2893375" y="2127000"/>
                <a:ext cx="1699800" cy="1095050"/>
              </a:xfrm>
              <a:prstGeom prst="rect">
                <a:avLst/>
              </a:prstGeom>
              <a:noFill/>
              <a:ln>
                <a:noFill/>
              </a:ln>
            </p:spPr>
            <p:txBody>
              <a:bodyPr spcFirstLastPara="1" wrap="square" lIns="91425" tIns="91425" rIns="91425" bIns="91425" anchor="t" anchorCtr="0">
                <a:noAutofit/>
              </a:bodyPr>
              <a:lstStyle/>
              <a:p>
                <a:pPr lvl="0">
                  <a:lnSpc>
                    <a:spcPct val="150000"/>
                  </a:lnSpc>
                  <a:buClr>
                    <a:srgbClr val="000000"/>
                  </a:buClr>
                  <a:defRPr/>
                </a:pPr>
                <a14:m>
                  <m:oMath xmlns:m="http://schemas.openxmlformats.org/officeDocument/2006/math">
                    <m:f>
                      <m:fPr>
                        <m:ctrlPr>
                          <a:rPr lang="en-GB" sz="2200" i="1" smtClean="0">
                            <a:solidFill>
                              <a:srgbClr val="00BC89"/>
                            </a:solidFill>
                            <a:latin typeface="Cambria Math" panose="02040503050406030204" pitchFamily="18" charset="0"/>
                          </a:rPr>
                        </m:ctrlPr>
                      </m:fPr>
                      <m:num>
                        <m:r>
                          <m:rPr>
                            <m:nor/>
                          </m:rPr>
                          <a:rPr lang="en-US" sz="2200" b="0" i="0" smtClean="0">
                            <a:solidFill>
                              <a:srgbClr val="00BC89"/>
                            </a:solidFill>
                            <a:latin typeface="Century Gothic" panose="020B0502020202020204" pitchFamily="34" charset="0"/>
                          </a:rPr>
                          <m:t>4</m:t>
                        </m:r>
                      </m:num>
                      <m:den>
                        <m:r>
                          <m:rPr>
                            <m:nor/>
                          </m:rPr>
                          <a:rPr lang="en-US" sz="2200" b="0" i="0" smtClean="0">
                            <a:solidFill>
                              <a:srgbClr val="00BC89"/>
                            </a:solidFill>
                            <a:latin typeface="Century Gothic" panose="020B0502020202020204" pitchFamily="34" charset="0"/>
                          </a:rPr>
                          <m:t>10</m:t>
                        </m:r>
                      </m:den>
                    </m:f>
                    <m:r>
                      <a:rPr lang="en-US" sz="2200" b="0" i="1" smtClean="0">
                        <a:solidFill>
                          <a:srgbClr val="00BC89"/>
                        </a:solidFill>
                        <a:latin typeface="Cambria Math" panose="02040503050406030204" pitchFamily="18" charset="0"/>
                      </a:rPr>
                      <m:t> </m:t>
                    </m:r>
                  </m:oMath>
                </a14:m>
                <a:r>
                  <a:rPr kumimoji="0" lang="en-GB"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or </a:t>
                </a:r>
                <a14:m>
                  <m:oMath xmlns:m="http://schemas.openxmlformats.org/officeDocument/2006/math">
                    <m:f>
                      <m:fPr>
                        <m:ctrlPr>
                          <a:rPr lang="en-GB" sz="2200" i="1">
                            <a:solidFill>
                              <a:srgbClr val="00BC89"/>
                            </a:solidFill>
                            <a:latin typeface="Cambria Math" panose="02040503050406030204" pitchFamily="18" charset="0"/>
                          </a:rPr>
                        </m:ctrlPr>
                      </m:fPr>
                      <m:num>
                        <m:r>
                          <m:rPr>
                            <m:nor/>
                          </m:rPr>
                          <a:rPr lang="en-US" sz="2200" b="0" i="0" smtClean="0">
                            <a:solidFill>
                              <a:srgbClr val="00BC89"/>
                            </a:solidFill>
                            <a:latin typeface="Century Gothic" panose="020B0502020202020204" pitchFamily="34" charset="0"/>
                          </a:rPr>
                          <m:t>2</m:t>
                        </m:r>
                      </m:num>
                      <m:den>
                        <m:r>
                          <m:rPr>
                            <m:nor/>
                          </m:rPr>
                          <a:rPr lang="en-US" sz="2200" b="0" i="0" smtClean="0">
                            <a:solidFill>
                              <a:srgbClr val="00BC89"/>
                            </a:solidFill>
                            <a:latin typeface="Century Gothic" panose="020B0502020202020204" pitchFamily="34" charset="0"/>
                          </a:rPr>
                          <m:t> 5 </m:t>
                        </m:r>
                      </m:den>
                    </m:f>
                  </m:oMath>
                </a14:m>
                <a:endParaRPr kumimoji="0"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p:sp>
            <p:nvSpPr>
              <p:cNvPr id="218" name="Google Shape;218;p25"/>
              <p:cNvSpPr txBox="1">
                <a:spLocks noRot="1" noChangeAspect="1" noMove="1" noResize="1" noEditPoints="1" noAdjustHandles="1" noChangeArrowheads="1" noChangeShapeType="1" noTextEdit="1"/>
              </p:cNvSpPr>
              <p:nvPr/>
            </p:nvSpPr>
            <p:spPr>
              <a:xfrm>
                <a:off x="2893375" y="2127000"/>
                <a:ext cx="1699800" cy="1095050"/>
              </a:xfrm>
              <a:prstGeom prst="rect">
                <a:avLst/>
              </a:prstGeom>
              <a:blipFill>
                <a:blip r:embed="rId3"/>
                <a:stretch>
                  <a:fillRect/>
                </a:stretch>
              </a:blipFill>
              <a:ln>
                <a:noFill/>
              </a:ln>
            </p:spPr>
            <p:txBody>
              <a:bodyPr/>
              <a:lstStyle/>
              <a:p>
                <a:r>
                  <a:rPr lang="en-GB">
                    <a:noFill/>
                  </a:rPr>
                  <a:t> </a:t>
                </a:r>
              </a:p>
            </p:txBody>
          </p:sp>
        </mc:Fallback>
      </mc:AlternateContent>
      <p:graphicFrame>
        <p:nvGraphicFramePr>
          <p:cNvPr id="219" name="Google Shape;219;p25"/>
          <p:cNvGraphicFramePr/>
          <p:nvPr/>
        </p:nvGraphicFramePr>
        <p:xfrm>
          <a:off x="359988" y="1579463"/>
          <a:ext cx="6940250" cy="547525"/>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gridCol w="694025">
                  <a:extLst>
                    <a:ext uri="{9D8B030D-6E8A-4147-A177-3AD203B41FA5}">
                      <a16:colId xmlns:a16="http://schemas.microsoft.com/office/drawing/2014/main" val="20006"/>
                    </a:ext>
                  </a:extLst>
                </a:gridCol>
                <a:gridCol w="694025">
                  <a:extLst>
                    <a:ext uri="{9D8B030D-6E8A-4147-A177-3AD203B41FA5}">
                      <a16:colId xmlns:a16="http://schemas.microsoft.com/office/drawing/2014/main" val="20007"/>
                    </a:ext>
                  </a:extLst>
                </a:gridCol>
                <a:gridCol w="694025">
                  <a:extLst>
                    <a:ext uri="{9D8B030D-6E8A-4147-A177-3AD203B41FA5}">
                      <a16:colId xmlns:a16="http://schemas.microsoft.com/office/drawing/2014/main" val="20008"/>
                    </a:ext>
                  </a:extLst>
                </a:gridCol>
                <a:gridCol w="694025">
                  <a:extLst>
                    <a:ext uri="{9D8B030D-6E8A-4147-A177-3AD203B41FA5}">
                      <a16:colId xmlns:a16="http://schemas.microsoft.com/office/drawing/2014/main" val="20009"/>
                    </a:ext>
                  </a:extLst>
                </a:gridCol>
              </a:tblGrid>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220" name="Google Shape;220;p25"/>
          <p:cNvGraphicFramePr/>
          <p:nvPr/>
        </p:nvGraphicFramePr>
        <p:xfrm>
          <a:off x="7038613" y="3036913"/>
          <a:ext cx="4858175" cy="1095050"/>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gridCol w="694025">
                  <a:extLst>
                    <a:ext uri="{9D8B030D-6E8A-4147-A177-3AD203B41FA5}">
                      <a16:colId xmlns:a16="http://schemas.microsoft.com/office/drawing/2014/main" val="20006"/>
                    </a:ext>
                  </a:extLst>
                </a:gridCol>
              </a:tblGrid>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4DD0E1"/>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4DD0E1"/>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4DD0E1"/>
                    </a:solidFill>
                  </a:tcPr>
                </a:tc>
                <a:extLst>
                  <a:ext uri="{0D108BD9-81ED-4DB2-BD59-A6C34878D82A}">
                    <a16:rowId xmlns:a16="http://schemas.microsoft.com/office/drawing/2014/main" val="10000"/>
                  </a:ext>
                </a:extLst>
              </a:tr>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4DD0E1"/>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4DD0E1"/>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4DD0E1"/>
                    </a:solidFill>
                  </a:tcPr>
                </a:tc>
                <a:extLst>
                  <a:ext uri="{0D108BD9-81ED-4DB2-BD59-A6C34878D82A}">
                    <a16:rowId xmlns:a16="http://schemas.microsoft.com/office/drawing/2014/main" val="10001"/>
                  </a:ext>
                </a:extLst>
              </a:tr>
            </a:tbl>
          </a:graphicData>
        </a:graphic>
      </p:graphicFrame>
      <mc:AlternateContent xmlns:mc="http://schemas.openxmlformats.org/markup-compatibility/2006">
        <mc:Choice xmlns:a14="http://schemas.microsoft.com/office/drawing/2010/main" Requires="a14">
          <p:sp>
            <p:nvSpPr>
              <p:cNvPr id="221" name="Google Shape;221;p25"/>
              <p:cNvSpPr txBox="1"/>
              <p:nvPr/>
            </p:nvSpPr>
            <p:spPr>
              <a:xfrm>
                <a:off x="2054625" y="5195475"/>
                <a:ext cx="774900" cy="663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14:m>
                  <m:oMath xmlns:m="http://schemas.openxmlformats.org/officeDocument/2006/math">
                    <m:f>
                      <m:fPr>
                        <m:ctrlPr>
                          <a:rPr lang="en-GB" sz="2200" i="1" smtClean="0">
                            <a:solidFill>
                              <a:srgbClr val="00BC89"/>
                            </a:solidFill>
                            <a:latin typeface="Cambria Math" panose="02040503050406030204" pitchFamily="18" charset="0"/>
                          </a:rPr>
                        </m:ctrlPr>
                      </m:fPr>
                      <m:num>
                        <m:r>
                          <m:rPr>
                            <m:nor/>
                          </m:rPr>
                          <a:rPr lang="en-US" sz="2200" b="0" i="0" smtClean="0">
                            <a:solidFill>
                              <a:srgbClr val="00BC89"/>
                            </a:solidFill>
                            <a:latin typeface="Century Gothic" panose="020B0502020202020204" pitchFamily="34" charset="0"/>
                          </a:rPr>
                          <m:t>5</m:t>
                        </m:r>
                      </m:num>
                      <m:den>
                        <m:r>
                          <m:rPr>
                            <m:nor/>
                          </m:rPr>
                          <a:rPr lang="en-US" sz="2200" b="0" i="0" smtClean="0">
                            <a:solidFill>
                              <a:srgbClr val="00BC89"/>
                            </a:solidFill>
                            <a:latin typeface="Century Gothic" panose="020B0502020202020204" pitchFamily="34" charset="0"/>
                          </a:rPr>
                          <m:t> 6 </m:t>
                        </m:r>
                      </m:den>
                    </m:f>
                    <m:r>
                      <a:rPr lang="en-US" sz="2200" b="0" i="1" smtClean="0">
                        <a:solidFill>
                          <a:srgbClr val="00BC89"/>
                        </a:solidFill>
                        <a:latin typeface="Cambria Math" panose="02040503050406030204" pitchFamily="18" charset="0"/>
                      </a:rPr>
                      <m:t> </m:t>
                    </m:r>
                  </m:oMath>
                </a14:m>
                <a:r>
                  <a:rPr kumimoji="0" lang="en-US"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p:sp>
            <p:nvSpPr>
              <p:cNvPr id="221" name="Google Shape;221;p25"/>
              <p:cNvSpPr txBox="1">
                <a:spLocks noRot="1" noChangeAspect="1" noMove="1" noResize="1" noEditPoints="1" noAdjustHandles="1" noChangeArrowheads="1" noChangeShapeType="1" noTextEdit="1"/>
              </p:cNvSpPr>
              <p:nvPr/>
            </p:nvSpPr>
            <p:spPr>
              <a:xfrm>
                <a:off x="2054625" y="5195475"/>
                <a:ext cx="774900" cy="663600"/>
              </a:xfrm>
              <a:prstGeom prst="rect">
                <a:avLst/>
              </a:prstGeom>
              <a:blipFill>
                <a:blip r:embed="rId4"/>
                <a:stretch>
                  <a:fillRect b="-31193"/>
                </a:stretch>
              </a:blipFill>
              <a:ln>
                <a:no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22" name="Google Shape;222;p25"/>
              <p:cNvSpPr txBox="1"/>
              <p:nvPr/>
            </p:nvSpPr>
            <p:spPr>
              <a:xfrm>
                <a:off x="8617813" y="4131975"/>
                <a:ext cx="1699800" cy="1095050"/>
              </a:xfrm>
              <a:prstGeom prst="rect">
                <a:avLst/>
              </a:prstGeom>
              <a:noFill/>
              <a:ln>
                <a:noFill/>
              </a:ln>
            </p:spPr>
            <p:txBody>
              <a:bodyPr spcFirstLastPara="1" wrap="square" lIns="91425" tIns="91425" rIns="91425" bIns="91425" anchor="t" anchorCtr="0">
                <a:noAutofit/>
              </a:bodyPr>
              <a:lstStyle/>
              <a:p>
                <a:pPr lvl="0">
                  <a:lnSpc>
                    <a:spcPct val="150000"/>
                  </a:lnSpc>
                  <a:buClr>
                    <a:srgbClr val="000000"/>
                  </a:buClr>
                  <a:defRPr/>
                </a:pPr>
                <a14:m>
                  <m:oMath xmlns:m="http://schemas.openxmlformats.org/officeDocument/2006/math">
                    <m:f>
                      <m:fPr>
                        <m:ctrlPr>
                          <a:rPr lang="en-GB" sz="2200" i="1" smtClean="0">
                            <a:solidFill>
                              <a:srgbClr val="00BC89"/>
                            </a:solidFill>
                            <a:latin typeface="Cambria Math" panose="02040503050406030204" pitchFamily="18" charset="0"/>
                          </a:rPr>
                        </m:ctrlPr>
                      </m:fPr>
                      <m:num>
                        <m:r>
                          <m:rPr>
                            <m:nor/>
                          </m:rPr>
                          <a:rPr lang="en-US" sz="2200" b="0" i="0" smtClean="0">
                            <a:solidFill>
                              <a:srgbClr val="00BC89"/>
                            </a:solidFill>
                            <a:latin typeface="Century Gothic" panose="020B0502020202020204" pitchFamily="34" charset="0"/>
                          </a:rPr>
                          <m:t>6</m:t>
                        </m:r>
                      </m:num>
                      <m:den>
                        <m:r>
                          <m:rPr>
                            <m:nor/>
                          </m:rPr>
                          <a:rPr lang="en-US" sz="2200" b="0" i="0" smtClean="0">
                            <a:solidFill>
                              <a:srgbClr val="00BC89"/>
                            </a:solidFill>
                            <a:latin typeface="Century Gothic" panose="020B0502020202020204" pitchFamily="34" charset="0"/>
                          </a:rPr>
                          <m:t>1</m:t>
                        </m:r>
                        <m:r>
                          <m:rPr>
                            <m:nor/>
                          </m:rPr>
                          <a:rPr lang="en-US" sz="2200" b="0" i="0" smtClean="0">
                            <a:solidFill>
                              <a:srgbClr val="00BC89"/>
                            </a:solidFill>
                            <a:latin typeface="Century Gothic" panose="020B0502020202020204" pitchFamily="34" charset="0"/>
                          </a:rPr>
                          <m:t>4</m:t>
                        </m:r>
                      </m:den>
                    </m:f>
                  </m:oMath>
                </a14:m>
                <a:r>
                  <a:rPr kumimoji="0" lang="en-GB"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or </a:t>
                </a:r>
                <a14:m>
                  <m:oMath xmlns:m="http://schemas.openxmlformats.org/officeDocument/2006/math">
                    <m:f>
                      <m:fPr>
                        <m:ctrlPr>
                          <a:rPr lang="en-GB" sz="2200" i="1">
                            <a:solidFill>
                              <a:srgbClr val="00BC89"/>
                            </a:solidFill>
                            <a:latin typeface="Cambria Math" panose="02040503050406030204" pitchFamily="18" charset="0"/>
                          </a:rPr>
                        </m:ctrlPr>
                      </m:fPr>
                      <m:num>
                        <m:r>
                          <m:rPr>
                            <m:nor/>
                          </m:rPr>
                          <a:rPr lang="en-US" sz="2200">
                            <a:solidFill>
                              <a:srgbClr val="00BC89"/>
                            </a:solidFill>
                            <a:latin typeface="Century Gothic" panose="020B0502020202020204" pitchFamily="34" charset="0"/>
                          </a:rPr>
                          <m:t>3</m:t>
                        </m:r>
                      </m:num>
                      <m:den>
                        <m:r>
                          <m:rPr>
                            <m:nor/>
                          </m:rPr>
                          <a:rPr lang="en-US" sz="2200" b="0" i="0" smtClean="0">
                            <a:solidFill>
                              <a:srgbClr val="00BC89"/>
                            </a:solidFill>
                            <a:latin typeface="Century Gothic" panose="020B0502020202020204" pitchFamily="34" charset="0"/>
                          </a:rPr>
                          <m:t> 7 </m:t>
                        </m:r>
                      </m:den>
                    </m:f>
                  </m:oMath>
                </a14:m>
                <a:endParaRPr kumimoji="0" sz="22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p:sp>
            <p:nvSpPr>
              <p:cNvPr id="222" name="Google Shape;222;p25"/>
              <p:cNvSpPr txBox="1">
                <a:spLocks noRot="1" noChangeAspect="1" noMove="1" noResize="1" noEditPoints="1" noAdjustHandles="1" noChangeArrowheads="1" noChangeShapeType="1" noTextEdit="1"/>
              </p:cNvSpPr>
              <p:nvPr/>
            </p:nvSpPr>
            <p:spPr>
              <a:xfrm>
                <a:off x="8617813" y="4131975"/>
                <a:ext cx="1699800" cy="1095050"/>
              </a:xfrm>
              <a:prstGeom prst="rect">
                <a:avLst/>
              </a:prstGeom>
              <a:blipFill>
                <a:blip r:embed="rId5"/>
                <a:stretch>
                  <a:fillRect/>
                </a:stretch>
              </a:blipFill>
              <a:ln>
                <a:noFill/>
              </a:ln>
            </p:spPr>
            <p:txBody>
              <a:bodyPr/>
              <a:lstStyle/>
              <a:p>
                <a:r>
                  <a:rPr lang="en-GB">
                    <a:noFill/>
                  </a:rPr>
                  <a:t> </a:t>
                </a:r>
              </a:p>
            </p:txBody>
          </p:sp>
        </mc:Fallback>
      </mc:AlternateContent>
      <p:graphicFrame>
        <p:nvGraphicFramePr>
          <p:cNvPr id="223" name="Google Shape;223;p25"/>
          <p:cNvGraphicFramePr/>
          <p:nvPr/>
        </p:nvGraphicFramePr>
        <p:xfrm>
          <a:off x="359988" y="4647938"/>
          <a:ext cx="4164150" cy="547525"/>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tblGrid>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BA68C8"/>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0" name="Rectangle: Rounded Corners 9">
            <a:extLst>
              <a:ext uri="{FF2B5EF4-FFF2-40B4-BE49-F238E27FC236}">
                <a16:creationId xmlns:a16="http://schemas.microsoft.com/office/drawing/2014/main" id="{F465817D-5C85-40C8-891E-5582554CFF92}"/>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8"/>
                                        </p:tgtEl>
                                        <p:attrNameLst>
                                          <p:attrName>style.visibility</p:attrName>
                                        </p:attrNameLst>
                                      </p:cBhvr>
                                      <p:to>
                                        <p:strVal val="visible"/>
                                      </p:to>
                                    </p:set>
                                    <p:animEffect transition="in" filter="fade">
                                      <p:cBhvr>
                                        <p:cTn id="7" dur="1000"/>
                                        <p:tgtEl>
                                          <p:spTgt spid="2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2"/>
                                        </p:tgtEl>
                                        <p:attrNameLst>
                                          <p:attrName>style.visibility</p:attrName>
                                        </p:attrNameLst>
                                      </p:cBhvr>
                                      <p:to>
                                        <p:strVal val="visible"/>
                                      </p:to>
                                    </p:set>
                                    <p:animEffect transition="in" filter="fade">
                                      <p:cBhvr>
                                        <p:cTn id="10" dur="1000"/>
                                        <p:tgtEl>
                                          <p:spTgt spid="2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1"/>
                                        </p:tgtEl>
                                        <p:attrNameLst>
                                          <p:attrName>style.visibility</p:attrName>
                                        </p:attrNameLst>
                                      </p:cBhvr>
                                      <p:to>
                                        <p:strVal val="visible"/>
                                      </p:to>
                                    </p:set>
                                    <p:animEffect transition="in" filter="fade">
                                      <p:cBhvr>
                                        <p:cTn id="13" dur="1000"/>
                                        <p:tgtEl>
                                          <p:spTgt spid="221"/>
                                        </p:tgtEl>
                                      </p:cBhvr>
                                    </p:animEffect>
                                  </p:childTnLst>
                                </p:cTn>
                              </p:par>
                            </p:childTnLst>
                          </p:cTn>
                        </p:par>
                      </p:childTnLst>
                    </p:cTn>
                  </p:par>
                </p:childTnLst>
              </p:cTn>
              <p:nextCondLst>
                <p:cond evt="onClick" delay="0">
                  <p:tgtEl>
                    <p:spTgt spid="10"/>
                  </p:tgtEl>
                </p:cond>
              </p:nextCondLst>
            </p:seq>
          </p:childTnLst>
        </p:cTn>
      </p:par>
    </p:tnLst>
    <p:bldLst>
      <p:bldP spid="218" grpId="0"/>
      <p:bldP spid="221" grpId="0"/>
      <p:bldP spid="2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6"/>
          <p:cNvSpPr txBox="1">
            <a:spLocks noGrp="1"/>
          </p:cNvSpPr>
          <p:nvPr>
            <p:ph type="body" idx="1"/>
          </p:nvPr>
        </p:nvSpPr>
        <p:spPr>
          <a:xfrm>
            <a:off x="360000" y="810000"/>
            <a:ext cx="11536800" cy="328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GB" b="1"/>
              <a:t>Describe the fraction shaded in each colour for the bar models.</a:t>
            </a:r>
            <a:endParaRPr/>
          </a:p>
        </p:txBody>
      </p:sp>
      <mc:AlternateContent xmlns:mc="http://schemas.openxmlformats.org/markup-compatibility/2006">
        <mc:Choice xmlns:a14="http://schemas.microsoft.com/office/drawing/2010/main" Requires="a14">
          <p:sp>
            <p:nvSpPr>
              <p:cNvPr id="231" name="Google Shape;231;p26"/>
              <p:cNvSpPr txBox="1"/>
              <p:nvPr/>
            </p:nvSpPr>
            <p:spPr>
              <a:xfrm>
                <a:off x="1435513" y="2626169"/>
                <a:ext cx="1264800" cy="2205525"/>
              </a:xfrm>
              <a:prstGeom prst="rect">
                <a:avLst/>
              </a:prstGeom>
              <a:noFill/>
              <a:ln>
                <a:noFill/>
              </a:ln>
            </p:spPr>
            <p:txBody>
              <a:bodyPr spcFirstLastPara="1" wrap="square" lIns="91425" tIns="91425" rIns="91425" bIns="91425" anchor="t" anchorCtr="0">
                <a:noAutofit/>
              </a:bodyPr>
              <a:lstStyle/>
              <a:p>
                <a:pPr lvl="0">
                  <a:lnSpc>
                    <a:spcPct val="150000"/>
                  </a:lnSpc>
                  <a:buClr>
                    <a:srgbClr val="000000"/>
                  </a:buClr>
                  <a:defRPr/>
                </a:pP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7</m:t>
                        </m:r>
                      </m:num>
                      <m:den>
                        <m:r>
                          <m:rPr>
                            <m:nor/>
                          </m:rPr>
                          <a:rPr lang="en-US" b="0" i="0" smtClean="0">
                            <a:solidFill>
                              <a:srgbClr val="00BC89"/>
                            </a:solidFill>
                            <a:latin typeface="Century Gothic" panose="020B0502020202020204" pitchFamily="34" charset="0"/>
                          </a:rPr>
                          <m:t>2</m:t>
                        </m:r>
                        <m:r>
                          <m:rPr>
                            <m:nor/>
                          </m:rPr>
                          <a:rPr lang="en-US">
                            <a:solidFill>
                              <a:srgbClr val="00BC89"/>
                            </a:solidFill>
                            <a:latin typeface="Century Gothic" panose="020B0502020202020204" pitchFamily="34" charset="0"/>
                          </a:rPr>
                          <m:t>0</m:t>
                        </m:r>
                      </m:den>
                    </m:f>
                    <m:r>
                      <a:rPr lang="en-US" i="1">
                        <a:solidFill>
                          <a:srgbClr val="00BC89"/>
                        </a:solidFill>
                        <a:latin typeface="Cambria Math" panose="02040503050406030204" pitchFamily="18" charset="0"/>
                      </a:rPr>
                      <m:t> </m:t>
                    </m:r>
                  </m:oMath>
                </a14:m>
                <a:r>
                  <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9</m:t>
                        </m:r>
                      </m:num>
                      <m:den>
                        <m:r>
                          <m:rPr>
                            <m:nor/>
                          </m:rPr>
                          <a:rPr lang="en-US" b="0" i="0" smtClean="0">
                            <a:solidFill>
                              <a:srgbClr val="00BC89"/>
                            </a:solidFill>
                            <a:latin typeface="Century Gothic" panose="020B0502020202020204" pitchFamily="34" charset="0"/>
                          </a:rPr>
                          <m:t>2</m:t>
                        </m:r>
                        <m:r>
                          <m:rPr>
                            <m:nor/>
                          </m:rPr>
                          <a:rPr lang="en-US">
                            <a:solidFill>
                              <a:srgbClr val="00BC89"/>
                            </a:solidFill>
                            <a:latin typeface="Century Gothic" panose="020B0502020202020204" pitchFamily="34" charset="0"/>
                          </a:rPr>
                          <m:t>0</m:t>
                        </m:r>
                      </m:den>
                    </m:f>
                  </m:oMath>
                </a14:m>
                <a:r>
                  <a:rPr kumimoji="0" lang="en-US"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4</m:t>
                        </m:r>
                      </m:num>
                      <m:den>
                        <m:r>
                          <m:rPr>
                            <m:nor/>
                          </m:rPr>
                          <a:rPr lang="en-US" b="0" i="0" smtClean="0">
                            <a:solidFill>
                              <a:srgbClr val="00BC89"/>
                            </a:solidFill>
                            <a:latin typeface="Century Gothic" panose="020B0502020202020204" pitchFamily="34" charset="0"/>
                          </a:rPr>
                          <m:t>2</m:t>
                        </m:r>
                        <m:r>
                          <m:rPr>
                            <m:nor/>
                          </m:rPr>
                          <a:rPr lang="en-US">
                            <a:solidFill>
                              <a:srgbClr val="00BC89"/>
                            </a:solidFill>
                            <a:latin typeface="Century Gothic" panose="020B0502020202020204" pitchFamily="34" charset="0"/>
                          </a:rPr>
                          <m:t>0</m:t>
                        </m:r>
                      </m:den>
                    </m:f>
                    <m:r>
                      <a:rPr lang="en-US" i="1">
                        <a:solidFill>
                          <a:srgbClr val="00BC89"/>
                        </a:solidFill>
                        <a:latin typeface="Cambria Math" panose="02040503050406030204" pitchFamily="18" charset="0"/>
                      </a:rPr>
                      <m:t> </m:t>
                    </m:r>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1</m:t>
                        </m:r>
                      </m:num>
                      <m:den>
                        <m:r>
                          <m:rPr>
                            <m:nor/>
                          </m:rPr>
                          <a:rPr lang="en-US" b="0" i="0" smtClean="0">
                            <a:solidFill>
                              <a:srgbClr val="00BC89"/>
                            </a:solidFill>
                            <a:latin typeface="Century Gothic" panose="020B0502020202020204" pitchFamily="34" charset="0"/>
                          </a:rPr>
                          <m:t> 5 </m:t>
                        </m:r>
                      </m:den>
                    </m:f>
                    <m:r>
                      <a:rPr lang="en-US" i="1">
                        <a:solidFill>
                          <a:srgbClr val="00BC89"/>
                        </a:solidFill>
                        <a:latin typeface="Cambria Math" panose="02040503050406030204" pitchFamily="18" charset="0"/>
                      </a:rPr>
                      <m:t> </m:t>
                    </m:r>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p:sp>
            <p:nvSpPr>
              <p:cNvPr id="231" name="Google Shape;231;p26"/>
              <p:cNvSpPr txBox="1">
                <a:spLocks noRot="1" noChangeAspect="1" noMove="1" noResize="1" noEditPoints="1" noAdjustHandles="1" noChangeArrowheads="1" noChangeShapeType="1" noTextEdit="1"/>
              </p:cNvSpPr>
              <p:nvPr/>
            </p:nvSpPr>
            <p:spPr>
              <a:xfrm>
                <a:off x="1435513" y="2626169"/>
                <a:ext cx="1264800" cy="2205525"/>
              </a:xfrm>
              <a:prstGeom prst="rect">
                <a:avLst/>
              </a:prstGeom>
              <a:blipFill>
                <a:blip r:embed="rId3"/>
                <a:stretch>
                  <a:fillRect/>
                </a:stretch>
              </a:blipFill>
              <a:ln>
                <a:noFill/>
              </a:ln>
            </p:spPr>
            <p:txBody>
              <a:bodyPr/>
              <a:lstStyle/>
              <a:p>
                <a:r>
                  <a:rPr lang="en-GB">
                    <a:noFill/>
                  </a:rPr>
                  <a:t> </a:t>
                </a:r>
              </a:p>
            </p:txBody>
          </p:sp>
        </mc:Fallback>
      </mc:AlternateContent>
      <p:graphicFrame>
        <p:nvGraphicFramePr>
          <p:cNvPr id="232" name="Google Shape;232;p26"/>
          <p:cNvGraphicFramePr/>
          <p:nvPr/>
        </p:nvGraphicFramePr>
        <p:xfrm>
          <a:off x="359988" y="1732988"/>
          <a:ext cx="6940250" cy="1095050"/>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gridCol w="694025">
                  <a:extLst>
                    <a:ext uri="{9D8B030D-6E8A-4147-A177-3AD203B41FA5}">
                      <a16:colId xmlns:a16="http://schemas.microsoft.com/office/drawing/2014/main" val="20006"/>
                    </a:ext>
                  </a:extLst>
                </a:gridCol>
                <a:gridCol w="694025">
                  <a:extLst>
                    <a:ext uri="{9D8B030D-6E8A-4147-A177-3AD203B41FA5}">
                      <a16:colId xmlns:a16="http://schemas.microsoft.com/office/drawing/2014/main" val="20007"/>
                    </a:ext>
                  </a:extLst>
                </a:gridCol>
                <a:gridCol w="694025">
                  <a:extLst>
                    <a:ext uri="{9D8B030D-6E8A-4147-A177-3AD203B41FA5}">
                      <a16:colId xmlns:a16="http://schemas.microsoft.com/office/drawing/2014/main" val="20008"/>
                    </a:ext>
                  </a:extLst>
                </a:gridCol>
                <a:gridCol w="694025">
                  <a:extLst>
                    <a:ext uri="{9D8B030D-6E8A-4147-A177-3AD203B41FA5}">
                      <a16:colId xmlns:a16="http://schemas.microsoft.com/office/drawing/2014/main" val="20009"/>
                    </a:ext>
                  </a:extLst>
                </a:gridCol>
              </a:tblGrid>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extLst>
                  <a:ext uri="{0D108BD9-81ED-4DB2-BD59-A6C34878D82A}">
                    <a16:rowId xmlns:a16="http://schemas.microsoft.com/office/drawing/2014/main" val="10000"/>
                  </a:ext>
                </a:extLst>
              </a:tr>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extLst>
                  <a:ext uri="{0D108BD9-81ED-4DB2-BD59-A6C34878D82A}">
                    <a16:rowId xmlns:a16="http://schemas.microsoft.com/office/drawing/2014/main" val="10001"/>
                  </a:ext>
                </a:extLst>
              </a:tr>
            </a:tbl>
          </a:graphicData>
        </a:graphic>
      </p:graphicFrame>
      <p:graphicFrame>
        <p:nvGraphicFramePr>
          <p:cNvPr id="233" name="Google Shape;233;p26"/>
          <p:cNvGraphicFramePr/>
          <p:nvPr>
            <p:extLst>
              <p:ext uri="{D42A27DB-BD31-4B8C-83A1-F6EECF244321}">
                <p14:modId xmlns:p14="http://schemas.microsoft.com/office/powerpoint/2010/main" val="2414921653"/>
              </p:ext>
            </p:extLst>
          </p:nvPr>
        </p:nvGraphicFramePr>
        <p:xfrm>
          <a:off x="5323310" y="3404132"/>
          <a:ext cx="5552200" cy="1095050"/>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gridCol w="694025">
                  <a:extLst>
                    <a:ext uri="{9D8B030D-6E8A-4147-A177-3AD203B41FA5}">
                      <a16:colId xmlns:a16="http://schemas.microsoft.com/office/drawing/2014/main" val="20006"/>
                    </a:ext>
                  </a:extLst>
                </a:gridCol>
                <a:gridCol w="694025">
                  <a:extLst>
                    <a:ext uri="{9D8B030D-6E8A-4147-A177-3AD203B41FA5}">
                      <a16:colId xmlns:a16="http://schemas.microsoft.com/office/drawing/2014/main" val="20007"/>
                    </a:ext>
                  </a:extLst>
                </a:gridCol>
              </a:tblGrid>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extLst>
                  <a:ext uri="{0D108BD9-81ED-4DB2-BD59-A6C34878D82A}">
                    <a16:rowId xmlns:a16="http://schemas.microsoft.com/office/drawing/2014/main" val="10000"/>
                  </a:ext>
                </a:extLst>
              </a:tr>
              <a:tr h="547525">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B74D"/>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06292"/>
                    </a:solidFill>
                  </a:tcPr>
                </a:tc>
                <a:tc>
                  <a:txBody>
                    <a:bodyPr/>
                    <a:lstStyle/>
                    <a:p>
                      <a:pPr marL="0" lvl="0" indent="0" algn="ctr" rtl="0">
                        <a:spcBef>
                          <a:spcPts val="0"/>
                        </a:spcBef>
                        <a:spcAft>
                          <a:spcPts val="0"/>
                        </a:spcAft>
                        <a:buNone/>
                      </a:pPr>
                      <a:endParaRPr sz="2200" dirty="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7986CB"/>
                    </a:solidFill>
                  </a:tcPr>
                </a:tc>
                <a:extLst>
                  <a:ext uri="{0D108BD9-81ED-4DB2-BD59-A6C34878D82A}">
                    <a16:rowId xmlns:a16="http://schemas.microsoft.com/office/drawing/2014/main" val="10001"/>
                  </a:ext>
                </a:extLst>
              </a:tr>
            </a:tbl>
          </a:graphicData>
        </a:graphic>
      </p:graphicFrame>
      <p:sp>
        <p:nvSpPr>
          <p:cNvPr id="234" name="Google Shape;234;p26"/>
          <p:cNvSpPr txBox="1">
            <a:spLocks noGrp="1"/>
          </p:cNvSpPr>
          <p:nvPr>
            <p:ph type="body" idx="1"/>
          </p:nvPr>
        </p:nvSpPr>
        <p:spPr>
          <a:xfrm>
            <a:off x="360000" y="2828050"/>
            <a:ext cx="1264800" cy="220552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Orange:</a:t>
            </a:r>
          </a:p>
          <a:p>
            <a:pPr marL="0" lvl="0" indent="0" algn="l" rtl="0">
              <a:spcBef>
                <a:spcPts val="0"/>
              </a:spcBef>
              <a:spcAft>
                <a:spcPts val="0"/>
              </a:spcAft>
              <a:buNone/>
            </a:pPr>
            <a:endParaRPr sz="1400" dirty="0"/>
          </a:p>
          <a:p>
            <a:pPr marL="0" lvl="0" indent="0" algn="l" rtl="0">
              <a:spcBef>
                <a:spcPts val="0"/>
              </a:spcBef>
              <a:spcAft>
                <a:spcPts val="0"/>
              </a:spcAft>
              <a:buNone/>
            </a:pPr>
            <a:r>
              <a:rPr lang="en-GB" dirty="0"/>
              <a:t>Pink:</a:t>
            </a:r>
            <a:endParaRPr dirty="0"/>
          </a:p>
          <a:p>
            <a:pPr marL="0" lvl="0" indent="0" algn="l" rtl="0">
              <a:spcBef>
                <a:spcPts val="0"/>
              </a:spcBef>
              <a:spcAft>
                <a:spcPts val="0"/>
              </a:spcAft>
              <a:buNone/>
            </a:pPr>
            <a:endParaRPr lang="en-GB" sz="1400" dirty="0"/>
          </a:p>
          <a:p>
            <a:pPr marL="0" lvl="0" indent="0" algn="l" rtl="0">
              <a:spcBef>
                <a:spcPts val="0"/>
              </a:spcBef>
              <a:spcAft>
                <a:spcPts val="0"/>
              </a:spcAft>
              <a:buNone/>
            </a:pPr>
            <a:r>
              <a:rPr lang="en-GB" dirty="0"/>
              <a:t>Blue:</a:t>
            </a:r>
            <a:endParaRPr dirty="0"/>
          </a:p>
        </p:txBody>
      </p:sp>
      <p:sp>
        <p:nvSpPr>
          <p:cNvPr id="235" name="Google Shape;235;p26"/>
          <p:cNvSpPr txBox="1">
            <a:spLocks noGrp="1"/>
          </p:cNvSpPr>
          <p:nvPr>
            <p:ph type="body" idx="1"/>
          </p:nvPr>
        </p:nvSpPr>
        <p:spPr>
          <a:xfrm>
            <a:off x="5323322" y="4499182"/>
            <a:ext cx="1264800" cy="1949116"/>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Orange:</a:t>
            </a:r>
          </a:p>
          <a:p>
            <a:pPr marL="0" lvl="0" indent="0" algn="l" rtl="0">
              <a:spcBef>
                <a:spcPts val="0"/>
              </a:spcBef>
              <a:spcAft>
                <a:spcPts val="0"/>
              </a:spcAft>
              <a:buNone/>
            </a:pPr>
            <a:endParaRPr sz="1400" dirty="0"/>
          </a:p>
          <a:p>
            <a:pPr marL="0" lvl="0" indent="0" algn="l" rtl="0">
              <a:spcBef>
                <a:spcPts val="0"/>
              </a:spcBef>
              <a:spcAft>
                <a:spcPts val="0"/>
              </a:spcAft>
              <a:buNone/>
            </a:pPr>
            <a:r>
              <a:rPr lang="en-GB" dirty="0"/>
              <a:t>Pink:</a:t>
            </a:r>
          </a:p>
          <a:p>
            <a:pPr marL="0" lvl="0" indent="0" algn="l" rtl="0">
              <a:spcBef>
                <a:spcPts val="0"/>
              </a:spcBef>
              <a:spcAft>
                <a:spcPts val="0"/>
              </a:spcAft>
              <a:buNone/>
            </a:pPr>
            <a:endParaRPr sz="1400" dirty="0"/>
          </a:p>
          <a:p>
            <a:pPr marL="0" lvl="0" indent="0" algn="l" rtl="0">
              <a:spcBef>
                <a:spcPts val="0"/>
              </a:spcBef>
              <a:spcAft>
                <a:spcPts val="0"/>
              </a:spcAft>
              <a:buNone/>
            </a:pPr>
            <a:r>
              <a:rPr lang="en-GB" dirty="0"/>
              <a:t>Blue:</a:t>
            </a:r>
            <a:endParaRPr dirty="0"/>
          </a:p>
        </p:txBody>
      </p:sp>
      <mc:AlternateContent xmlns:mc="http://schemas.openxmlformats.org/markup-compatibility/2006">
        <mc:Choice xmlns:a14="http://schemas.microsoft.com/office/drawing/2010/main" Requires="a14">
          <p:sp>
            <p:nvSpPr>
              <p:cNvPr id="236" name="Google Shape;236;p26"/>
              <p:cNvSpPr txBox="1"/>
              <p:nvPr/>
            </p:nvSpPr>
            <p:spPr>
              <a:xfrm>
                <a:off x="6384693" y="4320633"/>
                <a:ext cx="1140448" cy="2265332"/>
              </a:xfrm>
              <a:prstGeom prst="rect">
                <a:avLst/>
              </a:prstGeom>
              <a:noFill/>
              <a:ln>
                <a:noFill/>
              </a:ln>
            </p:spPr>
            <p:txBody>
              <a:bodyPr spcFirstLastPara="1" wrap="square" lIns="91425" tIns="91425" rIns="91425" bIns="91425" anchor="t" anchorCtr="0">
                <a:noAutofit/>
              </a:bodyPr>
              <a:lstStyle/>
              <a:p>
                <a:pPr lvl="0">
                  <a:lnSpc>
                    <a:spcPct val="150000"/>
                  </a:lnSpc>
                  <a:buClr>
                    <a:srgbClr val="000000"/>
                  </a:buClr>
                  <a:defRPr/>
                </a:pPr>
                <a14:m>
                  <m:oMath xmlns:m="http://schemas.openxmlformats.org/officeDocument/2006/math">
                    <m:f>
                      <m:fPr>
                        <m:ctrlPr>
                          <a:rPr lang="en-GB" i="1" smtClean="0">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6</m:t>
                        </m:r>
                      </m:num>
                      <m:den>
                        <m:r>
                          <m:rPr>
                            <m:nor/>
                          </m:rPr>
                          <a:rPr lang="en-US">
                            <a:solidFill>
                              <a:srgbClr val="00BC89"/>
                            </a:solidFill>
                            <a:latin typeface="Century Gothic" panose="020B0502020202020204" pitchFamily="34" charset="0"/>
                          </a:rPr>
                          <m:t>1</m:t>
                        </m:r>
                        <m:r>
                          <m:rPr>
                            <m:nor/>
                          </m:rPr>
                          <a:rPr lang="en-US" b="0" i="0" smtClean="0">
                            <a:solidFill>
                              <a:srgbClr val="00BC89"/>
                            </a:solidFill>
                            <a:latin typeface="Century Gothic" panose="020B0502020202020204" pitchFamily="34" charset="0"/>
                          </a:rPr>
                          <m:t>6</m:t>
                        </m:r>
                      </m:den>
                    </m:f>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a:solidFill>
                              <a:srgbClr val="00BC89"/>
                            </a:solidFill>
                            <a:latin typeface="Century Gothic" panose="020B0502020202020204" pitchFamily="34" charset="0"/>
                          </a:rPr>
                          <m:t>3</m:t>
                        </m:r>
                      </m:num>
                      <m:den>
                        <m:r>
                          <m:rPr>
                            <m:nor/>
                          </m:rPr>
                          <a:rPr lang="en-US" b="0" i="0" smtClean="0">
                            <a:solidFill>
                              <a:srgbClr val="00BC89"/>
                            </a:solidFill>
                            <a:latin typeface="Cambria Math" panose="02040503050406030204" pitchFamily="18" charset="0"/>
                          </a:rPr>
                          <m:t> </m:t>
                        </m:r>
                        <m:r>
                          <m:rPr>
                            <m:nor/>
                          </m:rPr>
                          <a:rPr lang="en-US" b="0" i="0" smtClean="0">
                            <a:solidFill>
                              <a:srgbClr val="00BC89"/>
                            </a:solidFill>
                            <a:latin typeface="Century Gothic" panose="020B0502020202020204" pitchFamily="34" charset="0"/>
                          </a:rPr>
                          <m:t>8 </m:t>
                        </m:r>
                      </m:den>
                    </m:f>
                    <m:r>
                      <a:rPr lang="en-US" i="1">
                        <a:solidFill>
                          <a:srgbClr val="00BC89"/>
                        </a:solidFill>
                        <a:latin typeface="Cambria Math" panose="02040503050406030204" pitchFamily="18" charset="0"/>
                      </a:rPr>
                      <m:t> </m:t>
                    </m:r>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4</m:t>
                        </m:r>
                      </m:num>
                      <m:den>
                        <m:r>
                          <m:rPr>
                            <m:nor/>
                          </m:rPr>
                          <a:rPr lang="en-US">
                            <a:solidFill>
                              <a:srgbClr val="00BC89"/>
                            </a:solidFill>
                            <a:latin typeface="Century Gothic" panose="020B0502020202020204" pitchFamily="34" charset="0"/>
                          </a:rPr>
                          <m:t>1</m:t>
                        </m:r>
                        <m:r>
                          <m:rPr>
                            <m:nor/>
                          </m:rPr>
                          <a:rPr lang="en-US" b="0" i="0" smtClean="0">
                            <a:solidFill>
                              <a:srgbClr val="00BC89"/>
                            </a:solidFill>
                            <a:latin typeface="Century Gothic" panose="020B0502020202020204" pitchFamily="34" charset="0"/>
                          </a:rPr>
                          <m:t>6</m:t>
                        </m:r>
                      </m:den>
                    </m:f>
                    <m:r>
                      <a:rPr lang="en-US" i="1">
                        <a:solidFill>
                          <a:srgbClr val="00BC89"/>
                        </a:solidFill>
                        <a:latin typeface="Cambria Math" panose="02040503050406030204" pitchFamily="18" charset="0"/>
                      </a:rPr>
                      <m:t> </m:t>
                    </m:r>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1</m:t>
                        </m:r>
                      </m:num>
                      <m:den>
                        <m:r>
                          <m:rPr>
                            <m:nor/>
                          </m:rPr>
                          <a:rPr lang="en-US" b="0" i="0" smtClean="0">
                            <a:solidFill>
                              <a:srgbClr val="00BC89"/>
                            </a:solidFill>
                            <a:latin typeface="Century Gothic" panose="020B0502020202020204" pitchFamily="34" charset="0"/>
                          </a:rPr>
                          <m:t> 4 </m:t>
                        </m:r>
                      </m:den>
                    </m:f>
                    <m:r>
                      <a:rPr lang="en-US" i="1">
                        <a:solidFill>
                          <a:srgbClr val="00BC89"/>
                        </a:solidFill>
                        <a:latin typeface="Cambria Math" panose="02040503050406030204" pitchFamily="18" charset="0"/>
                      </a:rPr>
                      <m:t> </m:t>
                    </m:r>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lvl="0">
                  <a:lnSpc>
                    <a:spcPct val="150000"/>
                  </a:lnSpc>
                  <a:buClr>
                    <a:srgbClr val="000000"/>
                  </a:buClr>
                  <a:defRPr/>
                </a:pPr>
                <a14:m>
                  <m:oMath xmlns:m="http://schemas.openxmlformats.org/officeDocument/2006/math">
                    <m:f>
                      <m:fPr>
                        <m:ctrlPr>
                          <a:rPr lang="en-GB" i="1" smtClean="0">
                            <a:solidFill>
                              <a:srgbClr val="00BC89"/>
                            </a:solidFill>
                            <a:latin typeface="Cambria Math" panose="02040503050406030204" pitchFamily="18" charset="0"/>
                          </a:rPr>
                        </m:ctrlPr>
                      </m:fPr>
                      <m:num>
                        <m:r>
                          <m:rPr>
                            <m:nor/>
                          </m:rPr>
                          <a:rPr lang="en-US" b="0" i="0" smtClean="0">
                            <a:solidFill>
                              <a:srgbClr val="00BC89"/>
                            </a:solidFill>
                            <a:latin typeface="Century Gothic" panose="020B0502020202020204" pitchFamily="34" charset="0"/>
                          </a:rPr>
                          <m:t>6</m:t>
                        </m:r>
                      </m:num>
                      <m:den>
                        <m:r>
                          <m:rPr>
                            <m:nor/>
                          </m:rPr>
                          <a:rPr lang="en-US">
                            <a:solidFill>
                              <a:srgbClr val="00BC89"/>
                            </a:solidFill>
                            <a:latin typeface="Century Gothic" panose="020B0502020202020204" pitchFamily="34" charset="0"/>
                          </a:rPr>
                          <m:t>1</m:t>
                        </m:r>
                        <m:r>
                          <m:rPr>
                            <m:nor/>
                          </m:rPr>
                          <a:rPr lang="en-US" b="0" i="0" smtClean="0">
                            <a:solidFill>
                              <a:srgbClr val="00BC89"/>
                            </a:solidFill>
                            <a:latin typeface="Century Gothic" panose="020B0502020202020204" pitchFamily="34" charset="0"/>
                          </a:rPr>
                          <m:t>6</m:t>
                        </m:r>
                      </m:den>
                    </m:f>
                    <m:r>
                      <a:rPr lang="en-US" i="1">
                        <a:solidFill>
                          <a:srgbClr val="00BC89"/>
                        </a:solidFill>
                        <a:latin typeface="Cambria Math" panose="02040503050406030204" pitchFamily="18" charset="0"/>
                      </a:rPr>
                      <m:t> </m:t>
                    </m:r>
                  </m:oMath>
                </a14:m>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 </a:t>
                </a:r>
                <a14:m>
                  <m:oMath xmlns:m="http://schemas.openxmlformats.org/officeDocument/2006/math">
                    <m:f>
                      <m:fPr>
                        <m:ctrlPr>
                          <a:rPr lang="en-GB" i="1">
                            <a:solidFill>
                              <a:srgbClr val="00BC89"/>
                            </a:solidFill>
                            <a:latin typeface="Cambria Math" panose="02040503050406030204" pitchFamily="18" charset="0"/>
                          </a:rPr>
                        </m:ctrlPr>
                      </m:fPr>
                      <m:num>
                        <m:r>
                          <m:rPr>
                            <m:nor/>
                          </m:rPr>
                          <a:rPr lang="en-US">
                            <a:solidFill>
                              <a:srgbClr val="00BC89"/>
                            </a:solidFill>
                            <a:latin typeface="Century Gothic" panose="020B0502020202020204" pitchFamily="34" charset="0"/>
                          </a:rPr>
                          <m:t>3</m:t>
                        </m:r>
                      </m:num>
                      <m:den>
                        <m:r>
                          <m:rPr>
                            <m:nor/>
                          </m:rPr>
                          <a:rPr lang="en-US" b="0" i="0" smtClean="0">
                            <a:solidFill>
                              <a:srgbClr val="00BC89"/>
                            </a:solidFill>
                            <a:latin typeface="Century Gothic" panose="020B0502020202020204" pitchFamily="34" charset="0"/>
                          </a:rPr>
                          <m:t> 8 </m:t>
                        </m:r>
                      </m:den>
                    </m:f>
                    <m:r>
                      <a:rPr lang="en-US" i="1">
                        <a:solidFill>
                          <a:srgbClr val="00BC89"/>
                        </a:solidFill>
                        <a:latin typeface="Cambria Math" panose="02040503050406030204" pitchFamily="18" charset="0"/>
                      </a:rPr>
                      <m:t> </m:t>
                    </m:r>
                  </m:oMath>
                </a14:m>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mc:Choice>
        <mc:Fallback>
          <p:sp>
            <p:nvSpPr>
              <p:cNvPr id="236" name="Google Shape;236;p26"/>
              <p:cNvSpPr txBox="1">
                <a:spLocks noRot="1" noChangeAspect="1" noMove="1" noResize="1" noEditPoints="1" noAdjustHandles="1" noChangeArrowheads="1" noChangeShapeType="1" noTextEdit="1"/>
              </p:cNvSpPr>
              <p:nvPr/>
            </p:nvSpPr>
            <p:spPr>
              <a:xfrm>
                <a:off x="6384693" y="4320633"/>
                <a:ext cx="1140448" cy="2265332"/>
              </a:xfrm>
              <a:prstGeom prst="rect">
                <a:avLst/>
              </a:prstGeom>
              <a:blipFill>
                <a:blip r:embed="rId4"/>
                <a:stretch>
                  <a:fillRect/>
                </a:stretch>
              </a:blipFill>
              <a:ln>
                <a:noFill/>
              </a:ln>
            </p:spPr>
            <p:txBody>
              <a:bodyPr/>
              <a:lstStyle/>
              <a:p>
                <a:r>
                  <a:rPr lang="en-GB">
                    <a:noFill/>
                  </a:rPr>
                  <a:t> </a:t>
                </a:r>
              </a:p>
            </p:txBody>
          </p:sp>
        </mc:Fallback>
      </mc:AlternateContent>
      <p:sp>
        <p:nvSpPr>
          <p:cNvPr id="10" name="Rectangle: Rounded Corners 9">
            <a:extLst>
              <a:ext uri="{FF2B5EF4-FFF2-40B4-BE49-F238E27FC236}">
                <a16:creationId xmlns:a16="http://schemas.microsoft.com/office/drawing/2014/main" id="{F4C897DF-DB9B-4151-888D-C8C4AC82809F}"/>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gtEl>
                                        <p:attrNameLst>
                                          <p:attrName>style.visibility</p:attrName>
                                        </p:attrNameLst>
                                      </p:cBhvr>
                                      <p:to>
                                        <p:strVal val="visible"/>
                                      </p:to>
                                    </p:set>
                                    <p:animEffect transition="in" filter="fade">
                                      <p:cBhvr>
                                        <p:cTn id="7" dur="1000"/>
                                        <p:tgtEl>
                                          <p:spTgt spid="236"/>
                                        </p:tgtEl>
                                      </p:cBhvr>
                                    </p:animEffect>
                                  </p:childTnLst>
                                </p:cTn>
                              </p:par>
                              <p:par>
                                <p:cTn id="8" presetID="10" presetClass="entr" presetSubtype="0" fill="hold" nodeType="withEffect">
                                  <p:stCondLst>
                                    <p:cond delay="0"/>
                                  </p:stCondLst>
                                  <p:childTnLst>
                                    <p:set>
                                      <p:cBhvr>
                                        <p:cTn id="9" dur="1" fill="hold">
                                          <p:stCondLst>
                                            <p:cond delay="0"/>
                                          </p:stCondLst>
                                        </p:cTn>
                                        <p:tgtEl>
                                          <p:spTgt spid="231"/>
                                        </p:tgtEl>
                                        <p:attrNameLst>
                                          <p:attrName>style.visibility</p:attrName>
                                        </p:attrNameLst>
                                      </p:cBhvr>
                                      <p:to>
                                        <p:strVal val="visible"/>
                                      </p:to>
                                    </p:set>
                                    <p:animEffect transition="in" filter="fade">
                                      <p:cBhvr>
                                        <p:cTn id="10" dur="1000"/>
                                        <p:tgtEl>
                                          <p:spTgt spid="231"/>
                                        </p:tgtEl>
                                      </p:cBhvr>
                                    </p:animEffect>
                                  </p:childTnLst>
                                </p:cTn>
                              </p:par>
                            </p:childTnLst>
                          </p:cTn>
                        </p:par>
                      </p:childTnLst>
                    </p:cTn>
                  </p:par>
                </p:childTnLst>
              </p:cTn>
              <p:nextCondLst>
                <p:cond evt="onClick" delay="0">
                  <p:tgtEl>
                    <p:spTgt spid="10"/>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357100" y="343800"/>
            <a:ext cx="10923600" cy="407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800"/>
              <a:buFont typeface="Century Gothic"/>
              <a:buNone/>
            </a:pPr>
            <a:r>
              <a:rPr lang="en-GB"/>
              <a:t>Summary</a:t>
            </a:r>
            <a:endParaRPr/>
          </a:p>
        </p:txBody>
      </p:sp>
      <p:sp>
        <p:nvSpPr>
          <p:cNvPr id="59" name="Google Shape;59;p11"/>
          <p:cNvSpPr txBox="1">
            <a:spLocks noGrp="1"/>
          </p:cNvSpPr>
          <p:nvPr>
            <p:ph type="body" idx="1"/>
          </p:nvPr>
        </p:nvSpPr>
        <p:spPr>
          <a:xfrm>
            <a:off x="357100" y="814900"/>
            <a:ext cx="11662200" cy="5362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800"/>
              <a:buNone/>
            </a:pPr>
            <a:r>
              <a:rPr lang="en-GB"/>
              <a:t>Key Vocabulary and Sentence Stems </a:t>
            </a:r>
            <a:endParaRPr/>
          </a:p>
          <a:p>
            <a:pPr marL="0" lvl="0" indent="0" algn="l" rtl="0">
              <a:lnSpc>
                <a:spcPct val="115000"/>
              </a:lnSpc>
              <a:spcBef>
                <a:spcPts val="600"/>
              </a:spcBef>
              <a:spcAft>
                <a:spcPts val="0"/>
              </a:spcAft>
              <a:buClr>
                <a:schemeClr val="dk1"/>
              </a:buClr>
              <a:buSzPts val="1800"/>
              <a:buNone/>
            </a:pPr>
            <a:r>
              <a:rPr lang="en-GB"/>
              <a:t>Hinge Question (Assessment Point)</a:t>
            </a:r>
            <a:endParaRPr/>
          </a:p>
          <a:p>
            <a:pPr marL="0" lvl="0" indent="0" algn="l" rtl="0">
              <a:lnSpc>
                <a:spcPct val="115000"/>
              </a:lnSpc>
              <a:spcBef>
                <a:spcPts val="600"/>
              </a:spcBef>
              <a:spcAft>
                <a:spcPts val="0"/>
              </a:spcAft>
              <a:buClr>
                <a:schemeClr val="dk1"/>
              </a:buClr>
              <a:buSzPts val="1800"/>
              <a:buNone/>
            </a:pPr>
            <a:r>
              <a:rPr lang="en-GB"/>
              <a:t>Lesson Introduction Slide (Learning Objective and Success Criteria)</a:t>
            </a:r>
            <a:endParaRPr/>
          </a:p>
          <a:p>
            <a:pPr marL="0" lvl="0" indent="0" algn="l" rtl="0">
              <a:lnSpc>
                <a:spcPct val="115000"/>
              </a:lnSpc>
              <a:spcBef>
                <a:spcPts val="600"/>
              </a:spcBef>
              <a:spcAft>
                <a:spcPts val="0"/>
              </a:spcAft>
              <a:buClr>
                <a:schemeClr val="dk1"/>
              </a:buClr>
              <a:buSzPts val="1800"/>
              <a:buNone/>
            </a:pPr>
            <a:r>
              <a:rPr lang="en-GB"/>
              <a:t>Starter – Show fractions</a:t>
            </a:r>
            <a:endParaRPr/>
          </a:p>
          <a:p>
            <a:pPr marL="0" lvl="0" indent="0" algn="l" rtl="0">
              <a:lnSpc>
                <a:spcPct val="115000"/>
              </a:lnSpc>
              <a:spcBef>
                <a:spcPts val="600"/>
              </a:spcBef>
              <a:spcAft>
                <a:spcPts val="0"/>
              </a:spcAft>
              <a:buClr>
                <a:schemeClr val="dk1"/>
              </a:buClr>
              <a:buSzPts val="1800"/>
              <a:buNone/>
            </a:pPr>
            <a:r>
              <a:rPr lang="en-GB"/>
              <a:t>Key Concept Introduction </a:t>
            </a:r>
            <a:endParaRPr/>
          </a:p>
          <a:p>
            <a:pPr marL="0" lvl="0" indent="0" algn="l" rtl="0">
              <a:lnSpc>
                <a:spcPct val="115000"/>
              </a:lnSpc>
              <a:spcBef>
                <a:spcPts val="600"/>
              </a:spcBef>
              <a:spcAft>
                <a:spcPts val="0"/>
              </a:spcAft>
              <a:buClr>
                <a:schemeClr val="dk1"/>
              </a:buClr>
              <a:buSzPts val="1800"/>
              <a:buNone/>
            </a:pPr>
            <a:r>
              <a:rPr lang="en-GB"/>
              <a:t>Guided Practice – Describe the image with fractions</a:t>
            </a:r>
            <a:endParaRPr/>
          </a:p>
          <a:p>
            <a:pPr marL="0" lvl="0" indent="0" algn="l" rtl="0">
              <a:lnSpc>
                <a:spcPct val="115000"/>
              </a:lnSpc>
              <a:spcBef>
                <a:spcPts val="600"/>
              </a:spcBef>
              <a:spcAft>
                <a:spcPts val="0"/>
              </a:spcAft>
              <a:buClr>
                <a:schemeClr val="dk1"/>
              </a:buClr>
              <a:buSzPts val="1800"/>
              <a:buNone/>
            </a:pPr>
            <a:r>
              <a:rPr lang="en-GB"/>
              <a:t>Independent Practice 1 – Describe the image with fractions and a sentence stem</a:t>
            </a:r>
            <a:endParaRPr/>
          </a:p>
          <a:p>
            <a:pPr marL="0" lvl="0" indent="0" algn="l" rtl="0">
              <a:lnSpc>
                <a:spcPct val="115000"/>
              </a:lnSpc>
              <a:spcBef>
                <a:spcPts val="600"/>
              </a:spcBef>
              <a:spcAft>
                <a:spcPts val="0"/>
              </a:spcAft>
              <a:buClr>
                <a:schemeClr val="dk1"/>
              </a:buClr>
              <a:buSzPts val="1800"/>
              <a:buNone/>
            </a:pPr>
            <a:r>
              <a:rPr lang="en-GB"/>
              <a:t>Guided Practice – Describe a three part bar model</a:t>
            </a:r>
            <a:endParaRPr/>
          </a:p>
          <a:p>
            <a:pPr marL="0" lvl="0" indent="0" algn="l" rtl="0">
              <a:lnSpc>
                <a:spcPct val="115000"/>
              </a:lnSpc>
              <a:spcBef>
                <a:spcPts val="600"/>
              </a:spcBef>
              <a:spcAft>
                <a:spcPts val="0"/>
              </a:spcAft>
              <a:buClr>
                <a:schemeClr val="dk1"/>
              </a:buClr>
              <a:buSzPts val="1800"/>
              <a:buNone/>
            </a:pPr>
            <a:r>
              <a:rPr lang="en-GB"/>
              <a:t>Independent Practice 2 – Describe a three part bar model and colour a bar model</a:t>
            </a:r>
            <a:endParaRPr/>
          </a:p>
          <a:p>
            <a:pPr marL="0" lvl="0" indent="0" algn="l" rtl="0">
              <a:lnSpc>
                <a:spcPct val="115000"/>
              </a:lnSpc>
              <a:spcBef>
                <a:spcPts val="600"/>
              </a:spcBef>
              <a:spcAft>
                <a:spcPts val="0"/>
              </a:spcAft>
              <a:buClr>
                <a:schemeClr val="dk1"/>
              </a:buClr>
              <a:buSzPts val="1800"/>
              <a:buNone/>
            </a:pPr>
            <a:r>
              <a:rPr lang="en-GB"/>
              <a:t>Guided Practice – Describe the content of a bag</a:t>
            </a:r>
            <a:endParaRPr/>
          </a:p>
          <a:p>
            <a:pPr marL="0" lvl="0" indent="0" algn="l" rtl="0">
              <a:lnSpc>
                <a:spcPct val="115000"/>
              </a:lnSpc>
              <a:spcBef>
                <a:spcPts val="600"/>
              </a:spcBef>
              <a:spcAft>
                <a:spcPts val="0"/>
              </a:spcAft>
              <a:buClr>
                <a:schemeClr val="dk1"/>
              </a:buClr>
              <a:buSzPts val="1800"/>
              <a:buNone/>
            </a:pPr>
            <a:r>
              <a:rPr lang="en-GB"/>
              <a:t>Independent Practice 3 – Describe the content of a bag</a:t>
            </a:r>
            <a:endParaRPr/>
          </a:p>
          <a:p>
            <a:pPr marL="0" lvl="0" indent="0" algn="l" rtl="0">
              <a:lnSpc>
                <a:spcPct val="115000"/>
              </a:lnSpc>
              <a:spcBef>
                <a:spcPts val="600"/>
              </a:spcBef>
              <a:spcAft>
                <a:spcPts val="0"/>
              </a:spcAft>
              <a:buClr>
                <a:schemeClr val="dk1"/>
              </a:buClr>
              <a:buSzPts val="1800"/>
              <a:buNone/>
            </a:pPr>
            <a:r>
              <a:rPr lang="en-GB"/>
              <a:t>Let’s Reflect </a:t>
            </a:r>
            <a:endParaRPr/>
          </a:p>
          <a:p>
            <a:pPr marL="0" lvl="0" indent="0" algn="l" rtl="0">
              <a:lnSpc>
                <a:spcPct val="115000"/>
              </a:lnSpc>
              <a:spcBef>
                <a:spcPts val="600"/>
              </a:spcBef>
              <a:spcAft>
                <a:spcPts val="0"/>
              </a:spcAft>
              <a:buClr>
                <a:schemeClr val="dk1"/>
              </a:buClr>
              <a:buSzPts val="1800"/>
              <a:buNone/>
            </a:pPr>
            <a:r>
              <a:rPr lang="en-GB"/>
              <a:t>Support Slides – Based on previous learning – Describing fractions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779F5"/>
              </a:buClr>
              <a:buSzPts val="1600"/>
              <a:buNone/>
            </a:pPr>
            <a:r>
              <a:rPr lang="en-GB" b="1"/>
              <a:t>Key Vocabulary:</a:t>
            </a:r>
            <a:endParaRPr b="1"/>
          </a:p>
        </p:txBody>
      </p:sp>
      <p:sp>
        <p:nvSpPr>
          <p:cNvPr id="66" name="Google Shape;66;p12"/>
          <p:cNvSpPr txBox="1">
            <a:spLocks noGrp="1"/>
          </p:cNvSpPr>
          <p:nvPr>
            <p:ph type="body" idx="2"/>
          </p:nvPr>
        </p:nvSpPr>
        <p:spPr>
          <a:xfrm>
            <a:off x="347950" y="3905500"/>
            <a:ext cx="11527800" cy="20379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100"/>
              <a:buFont typeface="Arial"/>
              <a:buNone/>
            </a:pPr>
            <a:r>
              <a:rPr lang="en-GB"/>
              <a:t>For every (number/ item) there are (number/ item).</a:t>
            </a:r>
            <a:endParaRPr/>
          </a:p>
          <a:p>
            <a:pPr marL="0" lvl="0" indent="0" algn="l" rtl="0">
              <a:lnSpc>
                <a:spcPct val="150000"/>
              </a:lnSpc>
              <a:spcBef>
                <a:spcPts val="0"/>
              </a:spcBef>
              <a:spcAft>
                <a:spcPts val="0"/>
              </a:spcAft>
              <a:buClr>
                <a:schemeClr val="dk1"/>
              </a:buClr>
              <a:buSzPts val="1100"/>
              <a:buFont typeface="Arial"/>
              <a:buNone/>
            </a:pPr>
            <a:r>
              <a:rPr lang="en-GB"/>
              <a:t>-	For every 3 red cubes there are 2 yellow cubes. </a:t>
            </a:r>
            <a:endParaRPr/>
          </a:p>
          <a:p>
            <a:pPr marL="0" lvl="0" indent="0" algn="l" rtl="0">
              <a:lnSpc>
                <a:spcPct val="150000"/>
              </a:lnSpc>
              <a:spcBef>
                <a:spcPts val="0"/>
              </a:spcBef>
              <a:spcAft>
                <a:spcPts val="0"/>
              </a:spcAft>
              <a:buClr>
                <a:schemeClr val="dk1"/>
              </a:buClr>
              <a:buSzPts val="1100"/>
              <a:buFont typeface="Arial"/>
              <a:buNone/>
            </a:pPr>
            <a:r>
              <a:rPr lang="en-GB"/>
              <a:t> </a:t>
            </a:r>
            <a:endParaRPr/>
          </a:p>
          <a:p>
            <a:pPr marL="0" lvl="0" indent="0" algn="l" rtl="0">
              <a:lnSpc>
                <a:spcPct val="150000"/>
              </a:lnSpc>
              <a:spcBef>
                <a:spcPts val="0"/>
              </a:spcBef>
              <a:spcAft>
                <a:spcPts val="0"/>
              </a:spcAft>
              <a:buClr>
                <a:schemeClr val="dk1"/>
              </a:buClr>
              <a:buSzPts val="1100"/>
              <a:buNone/>
            </a:pPr>
            <a:r>
              <a:rPr lang="en-GB"/>
              <a:t>Ratios shows the relationship between two amounts.  </a:t>
            </a:r>
            <a:endParaRPr/>
          </a:p>
        </p:txBody>
      </p:sp>
      <p:sp>
        <p:nvSpPr>
          <p:cNvPr id="67" name="Google Shape;67;p12"/>
          <p:cNvSpPr txBox="1"/>
          <p:nvPr/>
        </p:nvSpPr>
        <p:spPr>
          <a:xfrm>
            <a:off x="359998" y="3575188"/>
            <a:ext cx="6435600" cy="3303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2779F5"/>
              </a:buClr>
              <a:buSzPts val="1600"/>
              <a:buFont typeface="Arial"/>
              <a:buNone/>
              <a:tabLst/>
              <a:defRPr/>
            </a:pPr>
            <a:r>
              <a:rPr kumimoji="0" lang="en-GB" sz="1600" b="1" i="0" u="none" strike="noStrike" kern="0" cap="none" spc="0" normalizeH="0" baseline="0" noProof="0">
                <a:ln>
                  <a:noFill/>
                </a:ln>
                <a:solidFill>
                  <a:srgbClr val="2779F5"/>
                </a:solidFill>
                <a:effectLst/>
                <a:uLnTx/>
                <a:uFillTx/>
                <a:latin typeface="Century Gothic"/>
                <a:ea typeface="Century Gothic"/>
                <a:cs typeface="Century Gothic"/>
                <a:sym typeface="Century Gothic"/>
              </a:rPr>
              <a:t>Sentence Stems:</a:t>
            </a:r>
            <a:endParaRPr kumimoji="0" sz="18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graphicFrame>
        <p:nvGraphicFramePr>
          <p:cNvPr id="68" name="Google Shape;68;p12"/>
          <p:cNvGraphicFramePr/>
          <p:nvPr/>
        </p:nvGraphicFramePr>
        <p:xfrm>
          <a:off x="360000" y="1126450"/>
          <a:ext cx="6085550" cy="457170"/>
        </p:xfrm>
        <a:graphic>
          <a:graphicData uri="http://schemas.openxmlformats.org/drawingml/2006/table">
            <a:tbl>
              <a:tblPr>
                <a:noFill/>
              </a:tblPr>
              <a:tblGrid>
                <a:gridCol w="3042775">
                  <a:extLst>
                    <a:ext uri="{9D8B030D-6E8A-4147-A177-3AD203B41FA5}">
                      <a16:colId xmlns:a16="http://schemas.microsoft.com/office/drawing/2014/main" val="20000"/>
                    </a:ext>
                  </a:extLst>
                </a:gridCol>
                <a:gridCol w="30427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Ratio </a:t>
                      </a:r>
                      <a:endParaRPr sz="1800">
                        <a:latin typeface="Century Gothic"/>
                        <a:ea typeface="Century Gothic"/>
                        <a:cs typeface="Century Gothic"/>
                        <a:sym typeface="Century Gothic"/>
                      </a:endParaRPr>
                    </a:p>
                  </a:txBody>
                  <a:tcPr marL="91425" marR="91425" marT="91425" marB="91425"/>
                </a:tc>
                <a:tc>
                  <a:txBody>
                    <a:bodyPr/>
                    <a:lstStyle/>
                    <a:p>
                      <a:pPr marL="0" lvl="0" indent="0" algn="l" rtl="0">
                        <a:spcBef>
                          <a:spcPts val="0"/>
                        </a:spcBef>
                        <a:spcAft>
                          <a:spcPts val="0"/>
                        </a:spcAft>
                        <a:buNone/>
                      </a:pPr>
                      <a:r>
                        <a:rPr lang="en-GB" sz="1800">
                          <a:latin typeface="Century Gothic"/>
                          <a:ea typeface="Century Gothic"/>
                          <a:cs typeface="Century Gothic"/>
                          <a:sym typeface="Century Gothic"/>
                        </a:rPr>
                        <a:t>For every </a:t>
                      </a:r>
                      <a:endParaRPr sz="1800">
                        <a:latin typeface="Century Gothic"/>
                        <a:ea typeface="Century Gothic"/>
                        <a:cs typeface="Century Gothic"/>
                        <a:sym typeface="Century Gothic"/>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3"/>
          <p:cNvSpPr txBox="1">
            <a:spLocks noGrp="1"/>
          </p:cNvSpPr>
          <p:nvPr>
            <p:ph type="body" idx="1"/>
          </p:nvPr>
        </p:nvSpPr>
        <p:spPr>
          <a:xfrm>
            <a:off x="751347" y="3363680"/>
            <a:ext cx="5137200" cy="369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GB"/>
              <a:t>For every 3 red counters there are 4 yellow counters.</a:t>
            </a:r>
            <a:endParaRPr/>
          </a:p>
        </p:txBody>
      </p:sp>
      <mc:AlternateContent xmlns:mc="http://schemas.openxmlformats.org/markup-compatibility/2006">
        <mc:Choice xmlns:a14="http://schemas.microsoft.com/office/drawing/2010/main" Requires="a14">
          <p:sp>
            <p:nvSpPr>
              <p:cNvPr id="75" name="Google Shape;75;p13"/>
              <p:cNvSpPr txBox="1">
                <a:spLocks noGrp="1"/>
              </p:cNvSpPr>
              <p:nvPr>
                <p:ph type="body" idx="2"/>
              </p:nvPr>
            </p:nvSpPr>
            <p:spPr>
              <a:xfrm>
                <a:off x="751346" y="46361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14:m>
                  <m:oMath xmlns:m="http://schemas.openxmlformats.org/officeDocument/2006/math">
                    <m:f>
                      <m:fPr>
                        <m:ctrlPr>
                          <a:rPr lang="en-GB" i="1" smtClean="0">
                            <a:latin typeface="Cambria Math" panose="02040503050406030204" pitchFamily="18" charset="0"/>
                          </a:rPr>
                        </m:ctrlPr>
                      </m:fPr>
                      <m:num>
                        <m:r>
                          <m:rPr>
                            <m:nor/>
                          </m:rPr>
                          <a:rPr lang="en-US" b="0" i="0" smtClean="0">
                            <a:latin typeface="Century Gothic" panose="020B0502020202020204" pitchFamily="34" charset="0"/>
                          </a:rPr>
                          <m:t>3</m:t>
                        </m:r>
                      </m:num>
                      <m:den>
                        <m:r>
                          <m:rPr>
                            <m:nor/>
                          </m:rPr>
                          <a:rPr lang="en-US" b="0" i="0" smtClean="0">
                            <a:latin typeface="Cambria Math" panose="02040503050406030204" pitchFamily="18" charset="0"/>
                          </a:rPr>
                          <m:t> </m:t>
                        </m:r>
                        <m:r>
                          <m:rPr>
                            <m:nor/>
                          </m:rPr>
                          <a:rPr lang="en-US" b="0" i="0" smtClean="0">
                            <a:latin typeface="Century Gothic" panose="020B0502020202020204" pitchFamily="34" charset="0"/>
                          </a:rPr>
                          <m:t>7</m:t>
                        </m:r>
                        <m:r>
                          <m:rPr>
                            <m:nor/>
                          </m:rPr>
                          <a:rPr lang="en-US" b="0" i="0" smtClean="0">
                            <a:latin typeface="Cambria Math" panose="02040503050406030204" pitchFamily="18" charset="0"/>
                          </a:rPr>
                          <m:t> </m:t>
                        </m:r>
                      </m:den>
                    </m:f>
                  </m:oMath>
                </a14:m>
                <a:r>
                  <a:rPr lang="en-GB" dirty="0"/>
                  <a:t> of the counters are red.</a:t>
                </a:r>
                <a:endParaRPr dirty="0"/>
              </a:p>
            </p:txBody>
          </p:sp>
        </mc:Choice>
        <mc:Fallback>
          <p:sp>
            <p:nvSpPr>
              <p:cNvPr id="75" name="Google Shape;75;p13"/>
              <p:cNvSpPr txBox="1">
                <a:spLocks noGrp="1" noRot="1" noChangeAspect="1" noMove="1" noResize="1" noEditPoints="1" noAdjustHandles="1" noChangeArrowheads="1" noChangeShapeType="1" noTextEdit="1"/>
              </p:cNvSpPr>
              <p:nvPr>
                <p:ph type="body" idx="2"/>
              </p:nvPr>
            </p:nvSpPr>
            <p:spPr>
              <a:xfrm>
                <a:off x="751346" y="4636144"/>
                <a:ext cx="5137200" cy="369300"/>
              </a:xfrm>
              <a:prstGeom prst="rect">
                <a:avLst/>
              </a:prstGeom>
              <a:blipFill>
                <a:blip r:embed="rId3"/>
                <a:stretch>
                  <a:fillRect b="-56667"/>
                </a:stretch>
              </a:blipFill>
              <a:ln>
                <a:noFill/>
              </a:ln>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76" name="Google Shape;76;p13"/>
              <p:cNvSpPr txBox="1">
                <a:spLocks noGrp="1"/>
              </p:cNvSpPr>
              <p:nvPr>
                <p:ph type="body" idx="3"/>
              </p:nvPr>
            </p:nvSpPr>
            <p:spPr>
              <a:xfrm>
                <a:off x="6391462" y="3363680"/>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14:m>
                  <m:oMath xmlns:m="http://schemas.openxmlformats.org/officeDocument/2006/math">
                    <m:f>
                      <m:fPr>
                        <m:ctrlPr>
                          <a:rPr lang="en-GB" i="1" smtClean="0">
                            <a:latin typeface="Cambria Math" panose="02040503050406030204" pitchFamily="18" charset="0"/>
                          </a:rPr>
                        </m:ctrlPr>
                      </m:fPr>
                      <m:num>
                        <m:r>
                          <m:rPr>
                            <m:nor/>
                          </m:rPr>
                          <a:rPr lang="en-US" b="0" i="0" smtClean="0">
                            <a:latin typeface="Century Gothic" panose="020B0502020202020204" pitchFamily="34" charset="0"/>
                          </a:rPr>
                          <m:t>4</m:t>
                        </m:r>
                      </m:num>
                      <m:den>
                        <m:r>
                          <m:rPr>
                            <m:nor/>
                          </m:rPr>
                          <a:rPr lang="en-US" b="0" i="0" smtClean="0">
                            <a:latin typeface="Cambria Math" panose="02040503050406030204" pitchFamily="18" charset="0"/>
                          </a:rPr>
                          <m:t> </m:t>
                        </m:r>
                        <m:r>
                          <m:rPr>
                            <m:nor/>
                          </m:rPr>
                          <a:rPr lang="en-US" b="0" i="0" smtClean="0">
                            <a:latin typeface="Century Gothic" panose="020B0502020202020204" pitchFamily="34" charset="0"/>
                          </a:rPr>
                          <m:t>7</m:t>
                        </m:r>
                        <m:r>
                          <m:rPr>
                            <m:nor/>
                          </m:rPr>
                          <a:rPr lang="en-US" b="0" i="0" smtClean="0">
                            <a:latin typeface="Cambria Math" panose="02040503050406030204" pitchFamily="18" charset="0"/>
                          </a:rPr>
                          <m:t> </m:t>
                        </m:r>
                      </m:den>
                    </m:f>
                    <m:r>
                      <a:rPr lang="en-US" b="0" i="1" smtClean="0">
                        <a:latin typeface="Cambria Math" panose="02040503050406030204" pitchFamily="18" charset="0"/>
                      </a:rPr>
                      <m:t> </m:t>
                    </m:r>
                  </m:oMath>
                </a14:m>
                <a:r>
                  <a:rPr lang="en-GB" dirty="0"/>
                  <a:t>of the counters are yellow. </a:t>
                </a:r>
                <a:endParaRPr dirty="0"/>
              </a:p>
            </p:txBody>
          </p:sp>
        </mc:Choice>
        <mc:Fallback>
          <p:sp>
            <p:nvSpPr>
              <p:cNvPr id="76" name="Google Shape;76;p13"/>
              <p:cNvSpPr txBox="1">
                <a:spLocks noGrp="1" noRot="1" noChangeAspect="1" noMove="1" noResize="1" noEditPoints="1" noAdjustHandles="1" noChangeArrowheads="1" noChangeShapeType="1" noTextEdit="1"/>
              </p:cNvSpPr>
              <p:nvPr>
                <p:ph type="body" idx="3"/>
              </p:nvPr>
            </p:nvSpPr>
            <p:spPr>
              <a:xfrm>
                <a:off x="6391462" y="3363680"/>
                <a:ext cx="5137200" cy="369300"/>
              </a:xfrm>
              <a:prstGeom prst="rect">
                <a:avLst/>
              </a:prstGeom>
              <a:blipFill>
                <a:blip r:embed="rId4"/>
                <a:stretch>
                  <a:fillRect b="-56667"/>
                </a:stretch>
              </a:blipFill>
              <a:ln>
                <a:noFill/>
              </a:ln>
            </p:spPr>
            <p:txBody>
              <a:bodyPr/>
              <a:lstStyle/>
              <a:p>
                <a:r>
                  <a:rPr lang="en-GB">
                    <a:noFill/>
                  </a:rPr>
                  <a:t> </a:t>
                </a:r>
              </a:p>
            </p:txBody>
          </p:sp>
        </mc:Fallback>
      </mc:AlternateContent>
      <p:sp>
        <p:nvSpPr>
          <p:cNvPr id="77" name="Google Shape;77;p13"/>
          <p:cNvSpPr txBox="1">
            <a:spLocks noGrp="1"/>
          </p:cNvSpPr>
          <p:nvPr>
            <p:ph type="body" idx="4"/>
          </p:nvPr>
        </p:nvSpPr>
        <p:spPr>
          <a:xfrm>
            <a:off x="6391461" y="4636144"/>
            <a:ext cx="5137200" cy="369300"/>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1800"/>
              <a:buNone/>
            </a:pPr>
            <a:r>
              <a:rPr lang="en-GB"/>
              <a:t>A, B and C</a:t>
            </a:r>
            <a:endParaRPr/>
          </a:p>
        </p:txBody>
      </p:sp>
      <p:sp>
        <p:nvSpPr>
          <p:cNvPr id="78" name="Google Shape;78;p13"/>
          <p:cNvSpPr txBox="1">
            <a:spLocks noGrp="1"/>
          </p:cNvSpPr>
          <p:nvPr>
            <p:ph type="body" idx="5"/>
          </p:nvPr>
        </p:nvSpPr>
        <p:spPr>
          <a:xfrm>
            <a:off x="360000" y="810000"/>
            <a:ext cx="6260700" cy="32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Hinge Question:</a:t>
            </a:r>
            <a:endParaRPr/>
          </a:p>
        </p:txBody>
      </p:sp>
      <p:sp>
        <p:nvSpPr>
          <p:cNvPr id="79" name="Google Shape;79;p13"/>
          <p:cNvSpPr txBox="1">
            <a:spLocks noGrp="1"/>
          </p:cNvSpPr>
          <p:nvPr>
            <p:ph type="body" idx="6"/>
          </p:nvPr>
        </p:nvSpPr>
        <p:spPr>
          <a:xfrm>
            <a:off x="347950" y="1166150"/>
            <a:ext cx="11527800" cy="433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Which of these describe the counters?</a:t>
            </a:r>
            <a:endParaRPr b="1"/>
          </a:p>
        </p:txBody>
      </p:sp>
      <p:pic>
        <p:nvPicPr>
          <p:cNvPr id="80" name="Google Shape;80;p13"/>
          <p:cNvPicPr preferRelativeResize="0"/>
          <p:nvPr/>
        </p:nvPicPr>
        <p:blipFill>
          <a:blip r:embed="rId5">
            <a:alphaModFix/>
          </a:blip>
          <a:stretch>
            <a:fillRect/>
          </a:stretch>
        </p:blipFill>
        <p:spPr>
          <a:xfrm>
            <a:off x="3518025" y="1653550"/>
            <a:ext cx="844450" cy="844450"/>
          </a:xfrm>
          <a:prstGeom prst="rect">
            <a:avLst/>
          </a:prstGeom>
          <a:noFill/>
          <a:ln>
            <a:noFill/>
          </a:ln>
        </p:spPr>
      </p:pic>
      <p:pic>
        <p:nvPicPr>
          <p:cNvPr id="81" name="Google Shape;81;p13"/>
          <p:cNvPicPr preferRelativeResize="0"/>
          <p:nvPr/>
        </p:nvPicPr>
        <p:blipFill>
          <a:blip r:embed="rId6">
            <a:alphaModFix/>
          </a:blip>
          <a:stretch>
            <a:fillRect/>
          </a:stretch>
        </p:blipFill>
        <p:spPr>
          <a:xfrm>
            <a:off x="5673775" y="1653550"/>
            <a:ext cx="844450" cy="844450"/>
          </a:xfrm>
          <a:prstGeom prst="rect">
            <a:avLst/>
          </a:prstGeom>
          <a:noFill/>
          <a:ln>
            <a:noFill/>
          </a:ln>
        </p:spPr>
      </p:pic>
      <p:pic>
        <p:nvPicPr>
          <p:cNvPr id="82" name="Google Shape;82;p13"/>
          <p:cNvPicPr preferRelativeResize="0"/>
          <p:nvPr/>
        </p:nvPicPr>
        <p:blipFill>
          <a:blip r:embed="rId5">
            <a:alphaModFix/>
          </a:blip>
          <a:stretch>
            <a:fillRect/>
          </a:stretch>
        </p:blipFill>
        <p:spPr>
          <a:xfrm>
            <a:off x="4595900" y="1653550"/>
            <a:ext cx="844450" cy="844450"/>
          </a:xfrm>
          <a:prstGeom prst="rect">
            <a:avLst/>
          </a:prstGeom>
          <a:noFill/>
          <a:ln>
            <a:noFill/>
          </a:ln>
        </p:spPr>
      </p:pic>
      <p:pic>
        <p:nvPicPr>
          <p:cNvPr id="83" name="Google Shape;83;p13"/>
          <p:cNvPicPr preferRelativeResize="0"/>
          <p:nvPr/>
        </p:nvPicPr>
        <p:blipFill>
          <a:blip r:embed="rId6">
            <a:alphaModFix/>
          </a:blip>
          <a:stretch>
            <a:fillRect/>
          </a:stretch>
        </p:blipFill>
        <p:spPr>
          <a:xfrm>
            <a:off x="6751650" y="1653550"/>
            <a:ext cx="844450" cy="844450"/>
          </a:xfrm>
          <a:prstGeom prst="rect">
            <a:avLst/>
          </a:prstGeom>
          <a:noFill/>
          <a:ln>
            <a:noFill/>
          </a:ln>
        </p:spPr>
      </p:pic>
      <p:pic>
        <p:nvPicPr>
          <p:cNvPr id="84" name="Google Shape;84;p13"/>
          <p:cNvPicPr preferRelativeResize="0"/>
          <p:nvPr/>
        </p:nvPicPr>
        <p:blipFill>
          <a:blip r:embed="rId6">
            <a:alphaModFix/>
          </a:blip>
          <a:stretch>
            <a:fillRect/>
          </a:stretch>
        </p:blipFill>
        <p:spPr>
          <a:xfrm>
            <a:off x="7829525" y="1653550"/>
            <a:ext cx="844450" cy="844450"/>
          </a:xfrm>
          <a:prstGeom prst="rect">
            <a:avLst/>
          </a:prstGeom>
          <a:noFill/>
          <a:ln>
            <a:noFill/>
          </a:ln>
        </p:spPr>
      </p:pic>
      <p:pic>
        <p:nvPicPr>
          <p:cNvPr id="85" name="Google Shape;85;p13"/>
          <p:cNvPicPr preferRelativeResize="0"/>
          <p:nvPr/>
        </p:nvPicPr>
        <p:blipFill>
          <a:blip r:embed="rId6">
            <a:alphaModFix/>
          </a:blip>
          <a:stretch>
            <a:fillRect/>
          </a:stretch>
        </p:blipFill>
        <p:spPr>
          <a:xfrm>
            <a:off x="8907400" y="1634800"/>
            <a:ext cx="844450" cy="844450"/>
          </a:xfrm>
          <a:prstGeom prst="rect">
            <a:avLst/>
          </a:prstGeom>
          <a:noFill/>
          <a:ln>
            <a:noFill/>
          </a:ln>
        </p:spPr>
      </p:pic>
      <p:pic>
        <p:nvPicPr>
          <p:cNvPr id="86" name="Google Shape;86;p13"/>
          <p:cNvPicPr preferRelativeResize="0"/>
          <p:nvPr/>
        </p:nvPicPr>
        <p:blipFill>
          <a:blip r:embed="rId5">
            <a:alphaModFix/>
          </a:blip>
          <a:stretch>
            <a:fillRect/>
          </a:stretch>
        </p:blipFill>
        <p:spPr>
          <a:xfrm>
            <a:off x="2440150" y="1653550"/>
            <a:ext cx="844450" cy="844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p:nvPr/>
        </p:nvSpPr>
        <p:spPr>
          <a:xfrm>
            <a:off x="1412240" y="767620"/>
            <a:ext cx="7670800" cy="192477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2800"/>
              <a:buFont typeface="Arial"/>
              <a:buNone/>
              <a:tabLst/>
              <a:defRPr/>
            </a:pPr>
            <a:r>
              <a:rPr kumimoji="0" lang="en-GB" sz="28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understand the relationship between ratio and fractions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aphicFrame>
        <p:nvGraphicFramePr>
          <p:cNvPr id="93" name="Google Shape;93;p14"/>
          <p:cNvGraphicFramePr/>
          <p:nvPr/>
        </p:nvGraphicFramePr>
        <p:xfrm>
          <a:off x="1412240" y="3429000"/>
          <a:ext cx="9367525" cy="1525425"/>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spcBef>
                          <a:spcPts val="0"/>
                        </a:spcBef>
                        <a:spcAft>
                          <a:spcPts val="0"/>
                        </a:spcAft>
                        <a:buClr>
                          <a:schemeClr val="lt1"/>
                        </a:buClr>
                        <a:buSzPts val="2000"/>
                        <a:buFont typeface="Century Gothic"/>
                        <a:buNone/>
                      </a:pPr>
                      <a:r>
                        <a:rPr lang="en-GB" sz="2000" b="0">
                          <a:solidFill>
                            <a:schemeClr val="lt1"/>
                          </a:solidFill>
                          <a:latin typeface="Century Gothic"/>
                          <a:ea typeface="Century Gothic"/>
                          <a:cs typeface="Century Gothic"/>
                          <a:sym typeface="Century Gothic"/>
                        </a:rPr>
                        <a:t>Success Criteria</a:t>
                      </a:r>
                      <a:endParaRPr/>
                    </a:p>
                    <a:p>
                      <a:pPr marL="0" marR="0" lvl="0" indent="0" algn="l" rtl="0">
                        <a:spcBef>
                          <a:spcPts val="0"/>
                        </a:spcBef>
                        <a:spcAft>
                          <a:spcPts val="0"/>
                        </a:spcAft>
                        <a:buClr>
                          <a:schemeClr val="dk1"/>
                        </a:buClr>
                        <a:buSzPts val="2000"/>
                        <a:buFont typeface="Calibri"/>
                        <a:buNone/>
                      </a:pPr>
                      <a:endParaRPr sz="2000" b="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a:solidFill>
                            <a:schemeClr val="lt1"/>
                          </a:solidFill>
                          <a:latin typeface="Century Gothic"/>
                          <a:ea typeface="Century Gothic"/>
                          <a:cs typeface="Century Gothic"/>
                          <a:sym typeface="Century Gothic"/>
                        </a:rPr>
                        <a:t>I can explain what ratio is</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can describe an image using ratio language and fractions</a:t>
                      </a:r>
                      <a:endParaRPr sz="2000">
                        <a:solidFill>
                          <a:schemeClr val="lt1"/>
                        </a:solidFill>
                        <a:latin typeface="Century Gothic"/>
                        <a:ea typeface="Century Gothic"/>
                        <a:cs typeface="Century Gothic"/>
                        <a:sym typeface="Century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99" name="Google Shape;99;p15"/>
              <p:cNvSpPr txBox="1">
                <a:spLocks noGrp="1"/>
              </p:cNvSpPr>
              <p:nvPr>
                <p:ph type="body" idx="2"/>
              </p:nvPr>
            </p:nvSpPr>
            <p:spPr>
              <a:xfrm>
                <a:off x="347950" y="1166150"/>
                <a:ext cx="11527800" cy="385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GB" b="1" dirty="0"/>
                  <a:t>Show </a:t>
                </a:r>
                <a14:m>
                  <m:oMath xmlns:m="http://schemas.openxmlformats.org/officeDocument/2006/math">
                    <m:f>
                      <m:fPr>
                        <m:ctrlPr>
                          <a:rPr lang="en-GB" b="1" i="1" smtClean="0">
                            <a:latin typeface="Cambria Math" panose="02040503050406030204" pitchFamily="18" charset="0"/>
                          </a:rPr>
                        </m:ctrlPr>
                      </m:fPr>
                      <m:num>
                        <m:r>
                          <m:rPr>
                            <m:nor/>
                          </m:rPr>
                          <a:rPr lang="en-US" b="1" i="0" smtClean="0">
                            <a:latin typeface="Century Gothic" panose="020B0502020202020204" pitchFamily="34" charset="0"/>
                          </a:rPr>
                          <m:t>5</m:t>
                        </m:r>
                      </m:num>
                      <m:den>
                        <m:r>
                          <m:rPr>
                            <m:nor/>
                          </m:rPr>
                          <a:rPr lang="en-US" b="1" i="0" smtClean="0">
                            <a:latin typeface="Cambria Math" panose="02040503050406030204" pitchFamily="18" charset="0"/>
                          </a:rPr>
                          <m:t> </m:t>
                        </m:r>
                        <m:r>
                          <m:rPr>
                            <m:nor/>
                          </m:rPr>
                          <a:rPr lang="en-US" b="1" i="0" smtClean="0">
                            <a:latin typeface="Century Gothic" panose="020B0502020202020204" pitchFamily="34" charset="0"/>
                          </a:rPr>
                          <m:t>7</m:t>
                        </m:r>
                        <m:r>
                          <m:rPr>
                            <m:nor/>
                          </m:rPr>
                          <a:rPr lang="en-US" b="1" i="0" smtClean="0">
                            <a:latin typeface="Cambria Math" panose="02040503050406030204" pitchFamily="18" charset="0"/>
                          </a:rPr>
                          <m:t> </m:t>
                        </m:r>
                      </m:den>
                    </m:f>
                    <m:r>
                      <a:rPr lang="en-US" b="1" i="1" smtClean="0">
                        <a:latin typeface="Cambria Math" panose="02040503050406030204" pitchFamily="18" charset="0"/>
                      </a:rPr>
                      <m:t> </m:t>
                    </m:r>
                  </m:oMath>
                </a14:m>
                <a:r>
                  <a:rPr lang="en-GB" b="1" dirty="0"/>
                  <a:t>in a range of different ways. </a:t>
                </a:r>
                <a:endParaRPr b="1" dirty="0"/>
              </a:p>
            </p:txBody>
          </p:sp>
        </mc:Choice>
        <mc:Fallback>
          <p:sp>
            <p:nvSpPr>
              <p:cNvPr id="99" name="Google Shape;99;p15"/>
              <p:cNvSpPr txBox="1">
                <a:spLocks noGrp="1" noRot="1" noChangeAspect="1" noMove="1" noResize="1" noEditPoints="1" noAdjustHandles="1" noChangeArrowheads="1" noChangeShapeType="1" noTextEdit="1"/>
              </p:cNvSpPr>
              <p:nvPr>
                <p:ph type="body" idx="2"/>
              </p:nvPr>
            </p:nvSpPr>
            <p:spPr>
              <a:xfrm>
                <a:off x="347950" y="1166150"/>
                <a:ext cx="11527800" cy="385200"/>
              </a:xfrm>
              <a:prstGeom prst="rect">
                <a:avLst/>
              </a:prstGeom>
              <a:blipFill>
                <a:blip r:embed="rId3"/>
                <a:stretch>
                  <a:fillRect l="-423" b="-47619"/>
                </a:stretch>
              </a:blipFill>
              <a:ln>
                <a:noFill/>
              </a:ln>
            </p:spPr>
            <p:txBody>
              <a:bodyPr/>
              <a:lstStyle/>
              <a:p>
                <a:r>
                  <a:rPr lang="en-GB">
                    <a:noFill/>
                  </a:rPr>
                  <a:t> </a:t>
                </a:r>
              </a:p>
            </p:txBody>
          </p:sp>
        </mc:Fallback>
      </mc:AlternateContent>
      <p:sp>
        <p:nvSpPr>
          <p:cNvPr id="100" name="Google Shape;100;p15"/>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779F5"/>
              </a:buClr>
              <a:buSzPts val="1600"/>
              <a:buNone/>
            </a:pPr>
            <a:r>
              <a:rPr lang="en-GB" b="1"/>
              <a:t>Starter:</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06" name="Google Shape;106;p16"/>
              <p:cNvSpPr txBox="1">
                <a:spLocks noGrp="1"/>
              </p:cNvSpPr>
              <p:nvPr>
                <p:ph type="body" idx="1"/>
              </p:nvPr>
            </p:nvSpPr>
            <p:spPr>
              <a:xfrm>
                <a:off x="360000" y="810000"/>
                <a:ext cx="11536800" cy="4525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None/>
                </a:pPr>
                <a:r>
                  <a:rPr lang="en-GB" dirty="0"/>
                  <a:t>Ratios shows the relationship between two amounts.  </a:t>
                </a:r>
                <a:endParaRPr dirty="0"/>
              </a:p>
              <a:p>
                <a:pPr marL="0" lvl="0" indent="0" algn="l" rtl="0">
                  <a:spcBef>
                    <a:spcPts val="0"/>
                  </a:spcBef>
                  <a:spcAft>
                    <a:spcPts val="0"/>
                  </a:spcAft>
                  <a:buClr>
                    <a:schemeClr val="dk1"/>
                  </a:buClr>
                  <a:buSzPts val="1100"/>
                  <a:buNone/>
                </a:pPr>
                <a:r>
                  <a:rPr lang="en-GB" dirty="0"/>
                  <a:t>This image can be described in two ways. </a:t>
                </a: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None/>
                </a:pPr>
                <a:r>
                  <a:rPr lang="en-GB" dirty="0"/>
                  <a:t>For every 1 green counter there are 3 pink counters.</a:t>
                </a:r>
                <a:endParaRPr dirty="0"/>
              </a:p>
              <a:p>
                <a:pPr marL="0" lvl="0" indent="0" algn="l" rtl="0">
                  <a:spcBef>
                    <a:spcPts val="0"/>
                  </a:spcBef>
                  <a:spcAft>
                    <a:spcPts val="0"/>
                  </a:spcAft>
                  <a:buClr>
                    <a:schemeClr val="dk1"/>
                  </a:buClr>
                  <a:buSzPts val="1100"/>
                  <a:buNone/>
                </a:pPr>
                <a14:m>
                  <m:oMath xmlns:m="http://schemas.openxmlformats.org/officeDocument/2006/math">
                    <m:f>
                      <m:fPr>
                        <m:ctrlPr>
                          <a:rPr lang="en-GB" i="1" smtClean="0">
                            <a:latin typeface="Cambria Math" panose="02040503050406030204" pitchFamily="18" charset="0"/>
                          </a:rPr>
                        </m:ctrlPr>
                      </m:fPr>
                      <m:num>
                        <m:r>
                          <m:rPr>
                            <m:nor/>
                          </m:rPr>
                          <a:rPr lang="en-US" b="0" i="0" smtClean="0">
                            <a:latin typeface="Century Gothic" panose="020B0502020202020204" pitchFamily="34" charset="0"/>
                          </a:rPr>
                          <m:t>1</m:t>
                        </m:r>
                      </m:num>
                      <m:den>
                        <m:r>
                          <m:rPr>
                            <m:nor/>
                          </m:rPr>
                          <a:rPr lang="en-US" b="0" i="0" smtClean="0">
                            <a:latin typeface="Cambria Math" panose="02040503050406030204" pitchFamily="18" charset="0"/>
                          </a:rPr>
                          <m:t> </m:t>
                        </m:r>
                        <m:r>
                          <m:rPr>
                            <m:nor/>
                          </m:rPr>
                          <a:rPr lang="en-US" b="0" i="0" smtClean="0">
                            <a:latin typeface="Century Gothic" panose="020B0502020202020204" pitchFamily="34" charset="0"/>
                          </a:rPr>
                          <m:t>4</m:t>
                        </m:r>
                        <m:r>
                          <m:rPr>
                            <m:nor/>
                          </m:rPr>
                          <a:rPr lang="en-US" b="0" i="0" smtClean="0">
                            <a:latin typeface="Cambria Math" panose="02040503050406030204" pitchFamily="18" charset="0"/>
                          </a:rPr>
                          <m:t> </m:t>
                        </m:r>
                      </m:den>
                    </m:f>
                    <m:r>
                      <a:rPr lang="en-US" b="0" i="1" smtClean="0">
                        <a:latin typeface="Cambria Math" panose="02040503050406030204" pitchFamily="18" charset="0"/>
                      </a:rPr>
                      <m:t> </m:t>
                    </m:r>
                  </m:oMath>
                </a14:m>
                <a:r>
                  <a:rPr lang="en-GB" dirty="0"/>
                  <a:t>counters are green.</a:t>
                </a:r>
                <a:endParaRPr dirty="0"/>
              </a:p>
              <a:p>
                <a:pPr marL="0" lvl="0" indent="0" algn="l" rtl="0">
                  <a:spcBef>
                    <a:spcPts val="0"/>
                  </a:spcBef>
                  <a:spcAft>
                    <a:spcPts val="0"/>
                  </a:spcAft>
                  <a:buClr>
                    <a:schemeClr val="dk1"/>
                  </a:buClr>
                  <a:buSzPts val="1100"/>
                  <a:buFont typeface="Arial"/>
                  <a:buNone/>
                </a:pPr>
                <a14:m>
                  <m:oMath xmlns:m="http://schemas.openxmlformats.org/officeDocument/2006/math">
                    <m:f>
                      <m:fPr>
                        <m:ctrlPr>
                          <a:rPr lang="en-GB" i="1" smtClean="0">
                            <a:latin typeface="Cambria Math" panose="02040503050406030204" pitchFamily="18" charset="0"/>
                          </a:rPr>
                        </m:ctrlPr>
                      </m:fPr>
                      <m:num>
                        <m:r>
                          <m:rPr>
                            <m:nor/>
                          </m:rPr>
                          <a:rPr lang="en-US" b="0" i="0" smtClean="0">
                            <a:latin typeface="Century Gothic" panose="020B0502020202020204" pitchFamily="34" charset="0"/>
                          </a:rPr>
                          <m:t>3</m:t>
                        </m:r>
                      </m:num>
                      <m:den>
                        <m:r>
                          <m:rPr>
                            <m:nor/>
                          </m:rPr>
                          <a:rPr lang="en-US" b="0" i="0" smtClean="0">
                            <a:latin typeface="Cambria Math" panose="02040503050406030204" pitchFamily="18" charset="0"/>
                          </a:rPr>
                          <m:t> </m:t>
                        </m:r>
                        <m:r>
                          <m:rPr>
                            <m:nor/>
                          </m:rPr>
                          <a:rPr lang="en-US" b="0" i="0" smtClean="0">
                            <a:latin typeface="Century Gothic" panose="020B0502020202020204" pitchFamily="34" charset="0"/>
                          </a:rPr>
                          <m:t>4</m:t>
                        </m:r>
                        <m:r>
                          <m:rPr>
                            <m:nor/>
                          </m:rPr>
                          <a:rPr lang="en-US" b="0" i="0" smtClean="0">
                            <a:latin typeface="Cambria Math" panose="02040503050406030204" pitchFamily="18" charset="0"/>
                          </a:rPr>
                          <m:t> </m:t>
                        </m:r>
                      </m:den>
                    </m:f>
                  </m:oMath>
                </a14:m>
                <a:r>
                  <a:rPr lang="en-GB" dirty="0"/>
                  <a:t> counters are pink. </a:t>
                </a:r>
                <a:endParaRPr dirty="0"/>
              </a:p>
            </p:txBody>
          </p:sp>
        </mc:Choice>
        <mc:Fallback>
          <p:sp>
            <p:nvSpPr>
              <p:cNvPr id="106" name="Google Shape;106;p16"/>
              <p:cNvSpPr txBox="1">
                <a:spLocks noGrp="1" noRot="1" noChangeAspect="1" noMove="1" noResize="1" noEditPoints="1" noAdjustHandles="1" noChangeArrowheads="1" noChangeShapeType="1" noTextEdit="1"/>
              </p:cNvSpPr>
              <p:nvPr>
                <p:ph type="body" idx="1"/>
              </p:nvPr>
            </p:nvSpPr>
            <p:spPr>
              <a:xfrm>
                <a:off x="360000" y="810000"/>
                <a:ext cx="11536800" cy="4525500"/>
              </a:xfrm>
              <a:prstGeom prst="rect">
                <a:avLst/>
              </a:prstGeom>
              <a:blipFill>
                <a:blip r:embed="rId3"/>
                <a:stretch>
                  <a:fillRect l="-423" b="-13477"/>
                </a:stretch>
              </a:blipFill>
              <a:ln>
                <a:noFill/>
              </a:ln>
            </p:spPr>
            <p:txBody>
              <a:bodyPr/>
              <a:lstStyle/>
              <a:p>
                <a:r>
                  <a:rPr lang="en-GB">
                    <a:noFill/>
                  </a:rPr>
                  <a:t> </a:t>
                </a:r>
              </a:p>
            </p:txBody>
          </p:sp>
        </mc:Fallback>
      </mc:AlternateContent>
      <p:pic>
        <p:nvPicPr>
          <p:cNvPr id="107" name="Google Shape;107;p16"/>
          <p:cNvPicPr preferRelativeResize="0"/>
          <p:nvPr/>
        </p:nvPicPr>
        <p:blipFill>
          <a:blip r:embed="rId4">
            <a:alphaModFix/>
          </a:blip>
          <a:stretch>
            <a:fillRect/>
          </a:stretch>
        </p:blipFill>
        <p:spPr>
          <a:xfrm>
            <a:off x="3128188" y="2192375"/>
            <a:ext cx="1101650" cy="1101650"/>
          </a:xfrm>
          <a:prstGeom prst="rect">
            <a:avLst/>
          </a:prstGeom>
          <a:noFill/>
          <a:ln>
            <a:noFill/>
          </a:ln>
        </p:spPr>
      </p:pic>
      <p:pic>
        <p:nvPicPr>
          <p:cNvPr id="108" name="Google Shape;108;p16"/>
          <p:cNvPicPr preferRelativeResize="0"/>
          <p:nvPr/>
        </p:nvPicPr>
        <p:blipFill>
          <a:blip r:embed="rId5">
            <a:alphaModFix/>
          </a:blip>
          <a:stretch>
            <a:fillRect/>
          </a:stretch>
        </p:blipFill>
        <p:spPr>
          <a:xfrm>
            <a:off x="4761113" y="2192375"/>
            <a:ext cx="1101650" cy="1101650"/>
          </a:xfrm>
          <a:prstGeom prst="rect">
            <a:avLst/>
          </a:prstGeom>
          <a:noFill/>
          <a:ln>
            <a:noFill/>
          </a:ln>
        </p:spPr>
      </p:pic>
      <p:pic>
        <p:nvPicPr>
          <p:cNvPr id="109" name="Google Shape;109;p16"/>
          <p:cNvPicPr preferRelativeResize="0"/>
          <p:nvPr/>
        </p:nvPicPr>
        <p:blipFill>
          <a:blip r:embed="rId5">
            <a:alphaModFix/>
          </a:blip>
          <a:stretch>
            <a:fillRect/>
          </a:stretch>
        </p:blipFill>
        <p:spPr>
          <a:xfrm>
            <a:off x="6394038" y="2192375"/>
            <a:ext cx="1101650" cy="1101650"/>
          </a:xfrm>
          <a:prstGeom prst="rect">
            <a:avLst/>
          </a:prstGeom>
          <a:noFill/>
          <a:ln>
            <a:noFill/>
          </a:ln>
        </p:spPr>
      </p:pic>
      <p:pic>
        <p:nvPicPr>
          <p:cNvPr id="110" name="Google Shape;110;p16"/>
          <p:cNvPicPr preferRelativeResize="0"/>
          <p:nvPr/>
        </p:nvPicPr>
        <p:blipFill>
          <a:blip r:embed="rId5">
            <a:alphaModFix/>
          </a:blip>
          <a:stretch>
            <a:fillRect/>
          </a:stretch>
        </p:blipFill>
        <p:spPr>
          <a:xfrm>
            <a:off x="8026963" y="2192375"/>
            <a:ext cx="1101650" cy="11016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17" name="Google Shape;117;p17"/>
          <p:cNvSpPr txBox="1">
            <a:spLocks noGrp="1"/>
          </p:cNvSpPr>
          <p:nvPr>
            <p:ph type="body" idx="2"/>
          </p:nvPr>
        </p:nvSpPr>
        <p:spPr>
          <a:xfrm>
            <a:off x="347950" y="1166150"/>
            <a:ext cx="11527800" cy="46554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Which of these fractions describes the orange cubes? </a:t>
            </a:r>
            <a:endParaRPr b="1"/>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endParaRPr/>
          </a:p>
          <a:p>
            <a:pPr marL="0" lvl="0" indent="0" algn="l" rtl="0">
              <a:lnSpc>
                <a:spcPct val="150000"/>
              </a:lnSpc>
              <a:spcBef>
                <a:spcPts val="0"/>
              </a:spcBef>
              <a:spcAft>
                <a:spcPts val="0"/>
              </a:spcAft>
              <a:buClr>
                <a:schemeClr val="dk1"/>
              </a:buClr>
              <a:buSzPts val="1800"/>
              <a:buNone/>
            </a:pPr>
            <a:r>
              <a:rPr lang="en-GB" b="1"/>
              <a:t>Complete the sentence stem to describe the cubes. </a:t>
            </a:r>
            <a:endParaRPr b="1"/>
          </a:p>
          <a:p>
            <a:pPr marL="0" lvl="0" indent="0" algn="l" rtl="0">
              <a:lnSpc>
                <a:spcPct val="150000"/>
              </a:lnSpc>
              <a:spcBef>
                <a:spcPts val="0"/>
              </a:spcBef>
              <a:spcAft>
                <a:spcPts val="0"/>
              </a:spcAft>
              <a:buClr>
                <a:schemeClr val="dk1"/>
              </a:buClr>
              <a:buSzPts val="1800"/>
              <a:buNone/>
            </a:pPr>
            <a:r>
              <a:rPr lang="en-GB"/>
              <a:t>For every _____ orange cubes there are _____ pink cubes.</a:t>
            </a:r>
            <a:endParaRPr/>
          </a:p>
        </p:txBody>
      </p:sp>
      <p:pic>
        <p:nvPicPr>
          <p:cNvPr id="119" name="Google Shape;119;p17"/>
          <p:cNvPicPr preferRelativeResize="0"/>
          <p:nvPr/>
        </p:nvPicPr>
        <p:blipFill>
          <a:blip r:embed="rId3">
            <a:alphaModFix/>
          </a:blip>
          <a:stretch>
            <a:fillRect/>
          </a:stretch>
        </p:blipFill>
        <p:spPr>
          <a:xfrm>
            <a:off x="1969275" y="1699175"/>
            <a:ext cx="806854" cy="888800"/>
          </a:xfrm>
          <a:prstGeom prst="rect">
            <a:avLst/>
          </a:prstGeom>
          <a:noFill/>
          <a:ln>
            <a:noFill/>
          </a:ln>
        </p:spPr>
      </p:pic>
      <p:pic>
        <p:nvPicPr>
          <p:cNvPr id="120" name="Google Shape;120;p17"/>
          <p:cNvPicPr preferRelativeResize="0"/>
          <p:nvPr/>
        </p:nvPicPr>
        <p:blipFill>
          <a:blip r:embed="rId4">
            <a:alphaModFix/>
          </a:blip>
          <a:stretch>
            <a:fillRect/>
          </a:stretch>
        </p:blipFill>
        <p:spPr>
          <a:xfrm>
            <a:off x="5692575" y="1695675"/>
            <a:ext cx="806850" cy="895794"/>
          </a:xfrm>
          <a:prstGeom prst="rect">
            <a:avLst/>
          </a:prstGeom>
          <a:noFill/>
          <a:ln>
            <a:noFill/>
          </a:ln>
        </p:spPr>
      </p:pic>
      <p:pic>
        <p:nvPicPr>
          <p:cNvPr id="121" name="Google Shape;121;p17"/>
          <p:cNvPicPr preferRelativeResize="0"/>
          <p:nvPr/>
        </p:nvPicPr>
        <p:blipFill>
          <a:blip r:embed="rId3">
            <a:alphaModFix/>
          </a:blip>
          <a:stretch>
            <a:fillRect/>
          </a:stretch>
        </p:blipFill>
        <p:spPr>
          <a:xfrm>
            <a:off x="3210375" y="1699175"/>
            <a:ext cx="806854" cy="888800"/>
          </a:xfrm>
          <a:prstGeom prst="rect">
            <a:avLst/>
          </a:prstGeom>
          <a:noFill/>
          <a:ln>
            <a:noFill/>
          </a:ln>
        </p:spPr>
      </p:pic>
      <p:pic>
        <p:nvPicPr>
          <p:cNvPr id="122" name="Google Shape;122;p17"/>
          <p:cNvPicPr preferRelativeResize="0"/>
          <p:nvPr/>
        </p:nvPicPr>
        <p:blipFill>
          <a:blip r:embed="rId3">
            <a:alphaModFix/>
          </a:blip>
          <a:stretch>
            <a:fillRect/>
          </a:stretch>
        </p:blipFill>
        <p:spPr>
          <a:xfrm>
            <a:off x="4451475" y="1699175"/>
            <a:ext cx="806854" cy="888800"/>
          </a:xfrm>
          <a:prstGeom prst="rect">
            <a:avLst/>
          </a:prstGeom>
          <a:noFill/>
          <a:ln>
            <a:noFill/>
          </a:ln>
        </p:spPr>
      </p:pic>
      <p:pic>
        <p:nvPicPr>
          <p:cNvPr id="123" name="Google Shape;123;p17"/>
          <p:cNvPicPr preferRelativeResize="0"/>
          <p:nvPr/>
        </p:nvPicPr>
        <p:blipFill>
          <a:blip r:embed="rId4">
            <a:alphaModFix/>
          </a:blip>
          <a:stretch>
            <a:fillRect/>
          </a:stretch>
        </p:blipFill>
        <p:spPr>
          <a:xfrm>
            <a:off x="6933675" y="1695675"/>
            <a:ext cx="806850" cy="895794"/>
          </a:xfrm>
          <a:prstGeom prst="rect">
            <a:avLst/>
          </a:prstGeom>
          <a:noFill/>
          <a:ln>
            <a:noFill/>
          </a:ln>
        </p:spPr>
      </p:pic>
      <p:pic>
        <p:nvPicPr>
          <p:cNvPr id="124" name="Google Shape;124;p17"/>
          <p:cNvPicPr preferRelativeResize="0"/>
          <p:nvPr/>
        </p:nvPicPr>
        <p:blipFill>
          <a:blip r:embed="rId4">
            <a:alphaModFix/>
          </a:blip>
          <a:stretch>
            <a:fillRect/>
          </a:stretch>
        </p:blipFill>
        <p:spPr>
          <a:xfrm>
            <a:off x="8174775" y="1695675"/>
            <a:ext cx="806850" cy="895794"/>
          </a:xfrm>
          <a:prstGeom prst="rect">
            <a:avLst/>
          </a:prstGeom>
          <a:noFill/>
          <a:ln>
            <a:noFill/>
          </a:ln>
        </p:spPr>
      </p:pic>
      <p:pic>
        <p:nvPicPr>
          <p:cNvPr id="125" name="Google Shape;125;p17"/>
          <p:cNvPicPr preferRelativeResize="0"/>
          <p:nvPr/>
        </p:nvPicPr>
        <p:blipFill>
          <a:blip r:embed="rId4">
            <a:alphaModFix/>
          </a:blip>
          <a:stretch>
            <a:fillRect/>
          </a:stretch>
        </p:blipFill>
        <p:spPr>
          <a:xfrm>
            <a:off x="9415875" y="1695675"/>
            <a:ext cx="806850" cy="895794"/>
          </a:xfrm>
          <a:prstGeom prst="rect">
            <a:avLst/>
          </a:prstGeom>
          <a:noFill/>
          <a:ln>
            <a:noFill/>
          </a:ln>
        </p:spPr>
      </p:pic>
      <p:sp>
        <p:nvSpPr>
          <p:cNvPr id="126" name="Google Shape;126;p17"/>
          <p:cNvSpPr txBox="1"/>
          <p:nvPr/>
        </p:nvSpPr>
        <p:spPr>
          <a:xfrm>
            <a:off x="1473900" y="5102275"/>
            <a:ext cx="611700" cy="5145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3</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127" name="Google Shape;127;p17"/>
          <p:cNvSpPr txBox="1"/>
          <p:nvPr/>
        </p:nvSpPr>
        <p:spPr>
          <a:xfrm>
            <a:off x="4826125" y="5102275"/>
            <a:ext cx="611700" cy="5145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4</a:t>
            </a:r>
            <a:endParaRPr kumimoji="0" sz="22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128" name="Google Shape;128;p17"/>
          <p:cNvSpPr/>
          <p:nvPr/>
        </p:nvSpPr>
        <p:spPr>
          <a:xfrm>
            <a:off x="2808025" y="3107425"/>
            <a:ext cx="1010700" cy="1343400"/>
          </a:xfrm>
          <a:prstGeom prst="roundRect">
            <a:avLst>
              <a:gd name="adj" fmla="val 16667"/>
            </a:avLst>
          </a:prstGeom>
          <a:solidFill>
            <a:srgbClr val="D1C4E9"/>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3/4</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29" name="Google Shape;129;p17"/>
          <p:cNvSpPr/>
          <p:nvPr/>
        </p:nvSpPr>
        <p:spPr>
          <a:xfrm>
            <a:off x="4663113" y="3107425"/>
            <a:ext cx="1010700" cy="1343400"/>
          </a:xfrm>
          <a:prstGeom prst="roundRect">
            <a:avLst>
              <a:gd name="adj" fmla="val 16667"/>
            </a:avLst>
          </a:prstGeom>
          <a:solidFill>
            <a:srgbClr val="D1C4E9"/>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3/3</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30" name="Google Shape;130;p17"/>
          <p:cNvSpPr/>
          <p:nvPr/>
        </p:nvSpPr>
        <p:spPr>
          <a:xfrm>
            <a:off x="6518200" y="3107425"/>
            <a:ext cx="1010700" cy="1343400"/>
          </a:xfrm>
          <a:prstGeom prst="roundRect">
            <a:avLst>
              <a:gd name="adj" fmla="val 16667"/>
            </a:avLst>
          </a:prstGeom>
          <a:solidFill>
            <a:srgbClr val="D1C4E9"/>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4/7</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31" name="Google Shape;131;p17"/>
          <p:cNvSpPr/>
          <p:nvPr/>
        </p:nvSpPr>
        <p:spPr>
          <a:xfrm>
            <a:off x="8373275" y="3107425"/>
            <a:ext cx="1010700" cy="1343400"/>
          </a:xfrm>
          <a:prstGeom prst="roundRect">
            <a:avLst>
              <a:gd name="adj" fmla="val 16667"/>
            </a:avLst>
          </a:prstGeom>
          <a:solidFill>
            <a:srgbClr val="D1C4E9"/>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3/7</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32" name="Google Shape;132;p17"/>
          <p:cNvSpPr/>
          <p:nvPr/>
        </p:nvSpPr>
        <p:spPr>
          <a:xfrm>
            <a:off x="8373275" y="3107425"/>
            <a:ext cx="1010700" cy="1343400"/>
          </a:xfrm>
          <a:prstGeom prst="roundRect">
            <a:avLst>
              <a:gd name="adj" fmla="val 16667"/>
            </a:avLst>
          </a:prstGeom>
          <a:noFill/>
          <a:ln w="76200" cap="flat" cmpd="sng">
            <a:solidFill>
              <a:srgbClr val="00BC8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9" name="Rectangle: Rounded Corners 18">
            <a:extLst>
              <a:ext uri="{FF2B5EF4-FFF2-40B4-BE49-F238E27FC236}">
                <a16:creationId xmlns:a16="http://schemas.microsoft.com/office/drawing/2014/main" id="{740F9281-0A86-4BE2-9221-644BF0AAC295}"/>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par>
                                <p:cTn id="8" presetID="10" presetClass="entr" presetSubtype="0" fill="hold"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fade">
                                      <p:cBhvr>
                                        <p:cTn id="10" dur="1000"/>
                                        <p:tgtEl>
                                          <p:spTgt spid="132"/>
                                        </p:tgtEl>
                                      </p:cBhvr>
                                    </p:animEffect>
                                  </p:childTnLst>
                                </p:cTn>
                              </p:par>
                              <p:par>
                                <p:cTn id="11" presetID="10" presetClass="entr" presetSubtype="0" fill="hold" nodeType="withEffect">
                                  <p:stCondLst>
                                    <p:cond delay="0"/>
                                  </p:stCondLst>
                                  <p:childTnLst>
                                    <p:set>
                                      <p:cBhvr>
                                        <p:cTn id="12" dur="1" fill="hold">
                                          <p:stCondLst>
                                            <p:cond delay="0"/>
                                          </p:stCondLst>
                                        </p:cTn>
                                        <p:tgtEl>
                                          <p:spTgt spid="126"/>
                                        </p:tgtEl>
                                        <p:attrNameLst>
                                          <p:attrName>style.visibility</p:attrName>
                                        </p:attrNameLst>
                                      </p:cBhvr>
                                      <p:to>
                                        <p:strVal val="visible"/>
                                      </p:to>
                                    </p:set>
                                    <p:animEffect transition="in" filter="fade">
                                      <p:cBhvr>
                                        <p:cTn id="13" dur="1000"/>
                                        <p:tgtEl>
                                          <p:spTgt spid="126"/>
                                        </p:tgtEl>
                                      </p:cBhvr>
                                    </p:animEffect>
                                  </p:childTnLst>
                                </p:cTn>
                              </p:par>
                            </p:childTnLst>
                          </p:cTn>
                        </p:par>
                      </p:childTnLst>
                    </p:cTn>
                  </p:par>
                </p:childTnLst>
              </p:cTn>
              <p:nextCondLst>
                <p:cond evt="onClick" delay="0">
                  <p:tgtEl>
                    <p:spTgt spid="19"/>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8"/>
          <p:cNvSpPr txBox="1">
            <a:spLocks noGrp="1"/>
          </p:cNvSpPr>
          <p:nvPr>
            <p:ph type="body" idx="1"/>
          </p:nvPr>
        </p:nvSpPr>
        <p:spPr>
          <a:xfrm>
            <a:off x="360000" y="81000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39" name="Google Shape;139;p18"/>
          <p:cNvPicPr preferRelativeResize="0"/>
          <p:nvPr/>
        </p:nvPicPr>
        <p:blipFill>
          <a:blip r:embed="rId3">
            <a:alphaModFix/>
          </a:blip>
          <a:stretch>
            <a:fillRect/>
          </a:stretch>
        </p:blipFill>
        <p:spPr>
          <a:xfrm>
            <a:off x="360000" y="1260000"/>
            <a:ext cx="7852919" cy="528562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1601</Words>
  <Application>Microsoft Office PowerPoint</Application>
  <PresentationFormat>Widescreen</PresentationFormat>
  <Paragraphs>201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Century Gothic</vt:lpstr>
      <vt:lpstr>Noto Sans Symbols</vt:lpstr>
      <vt:lpstr>1_office theme</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hannah.searle@thirdspacelearning.com</dc:creator>
  <cp:lastModifiedBy>hannah.searle@thirdspacelearning.com</cp:lastModifiedBy>
  <cp:revision>3</cp:revision>
  <dcterms:created xsi:type="dcterms:W3CDTF">2021-03-01T15:31:55Z</dcterms:created>
  <dcterms:modified xsi:type="dcterms:W3CDTF">2021-03-01T15:45:25Z</dcterms:modified>
</cp:coreProperties>
</file>