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74618" autoAdjust="0"/>
  </p:normalViewPr>
  <p:slideViewPr>
    <p:cSldViewPr snapToGrid="0">
      <p:cViewPr varScale="1">
        <p:scale>
          <a:sx n="85" d="100"/>
          <a:sy n="85" d="100"/>
        </p:scale>
        <p:origin x="15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9ED68-F86E-47D1-8B0D-90808E9D2C34}" type="datetimeFigureOut">
              <a:rPr lang="en-GB" smtClean="0"/>
              <a:t>27/10/2020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711390-48BE-40ED-B2AC-7D82C524802B}" type="slidenum">
              <a:rPr lang="en-GB" smtClean="0"/>
              <a:t>‹#›</a:t>
            </a:fld>
            <a:endParaRPr lang="en-GB"/>
          </a:p>
        </p:txBody>
      </p:sp>
    </p:spTree>
    <p:extLst>
      <p:ext uri="{BB962C8B-B14F-4D97-AF65-F5344CB8AC3E}">
        <p14:creationId xmlns:p14="http://schemas.microsoft.com/office/powerpoint/2010/main" val="2244723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d1170ded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Why </a:t>
            </a:r>
            <a:r>
              <a:rPr lang="en-GB">
                <a:solidFill>
                  <a:srgbClr val="000000"/>
                </a:solidFill>
                <a:latin typeface="Arial"/>
                <a:ea typeface="Arial"/>
                <a:cs typeface="Arial"/>
                <a:sym typeface="Arial"/>
              </a:rPr>
              <a:t>has the numerator not changed (before simplifying)? What do you notice about the calculation? Why is the answer not 8/20? (This could open up a discussion about equivalent fractions again).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assume the </a:t>
            </a:r>
            <a:r>
              <a:rPr lang="en-GB">
                <a:solidFill>
                  <a:srgbClr val="000000"/>
                </a:solidFill>
                <a:latin typeface="Arial"/>
                <a:ea typeface="Arial"/>
                <a:cs typeface="Arial"/>
                <a:sym typeface="Arial"/>
              </a:rPr>
              <a:t>numerator is 1 as the numerator was 1 in the previous task.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Complete more calculations invol</a:t>
            </a:r>
            <a:r>
              <a:rPr lang="en-GB">
                <a:solidFill>
                  <a:srgbClr val="000000"/>
                </a:solidFill>
                <a:latin typeface="Arial"/>
                <a:ea typeface="Arial"/>
                <a:cs typeface="Arial"/>
                <a:sym typeface="Arial"/>
              </a:rPr>
              <a:t>ving non-unit fractions divided by integers.</a:t>
            </a:r>
            <a:endParaRPr/>
          </a:p>
        </p:txBody>
      </p:sp>
      <p:sp>
        <p:nvSpPr>
          <p:cNvPr id="137" name="Google Shape;137;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d1170deda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g8d1170deda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2/9</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2/15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3/10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3/20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4/35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4/21</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3/16</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3/20</a:t>
            </a:r>
            <a:endParaRPr>
              <a:latin typeface="Arial"/>
              <a:ea typeface="Arial"/>
              <a:cs typeface="Arial"/>
              <a:sym typeface="Arial"/>
            </a:endParaRPr>
          </a:p>
        </p:txBody>
      </p:sp>
      <p:sp>
        <p:nvSpPr>
          <p:cNvPr id="148" name="Google Shape;148;g8d1170deda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d1170ded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notice about th</a:t>
            </a:r>
            <a:r>
              <a:rPr lang="en-GB">
                <a:solidFill>
                  <a:srgbClr val="000000"/>
                </a:solidFill>
                <a:latin typeface="Arial"/>
                <a:ea typeface="Arial"/>
                <a:cs typeface="Arial"/>
                <a:sym typeface="Arial"/>
              </a:rPr>
              <a:t>is method? How is it similar/ different to the previous method? Which method do you prefer? Why?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a:t>
            </a:r>
            <a:r>
              <a:rPr lang="en-GB">
                <a:solidFill>
                  <a:srgbClr val="000000"/>
                </a:solidFill>
                <a:latin typeface="Arial"/>
                <a:ea typeface="Arial"/>
                <a:cs typeface="Arial"/>
                <a:sym typeface="Arial"/>
              </a:rPr>
              <a:t> Pupils could struggle as there are multiple steps to this method.</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Complete more calculations requiring finding </a:t>
            </a:r>
            <a:r>
              <a:rPr lang="en-GB">
                <a:solidFill>
                  <a:srgbClr val="000000"/>
                </a:solidFill>
                <a:latin typeface="Arial"/>
                <a:ea typeface="Arial"/>
                <a:cs typeface="Arial"/>
                <a:sym typeface="Arial"/>
              </a:rPr>
              <a:t>equivalent fractions (this is covered in the next slide).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Which method would you use to solve ⅖ ÷ 4? Why?</a:t>
            </a:r>
            <a:endParaRPr>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55" name="Google Shape;155;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c5c42e3c5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9c5c42e3c5_0_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Blank bar mode</a:t>
            </a:r>
            <a:r>
              <a:rPr lang="en-GB">
                <a:solidFill>
                  <a:srgbClr val="000000"/>
                </a:solidFill>
                <a:latin typeface="Arial"/>
                <a:ea typeface="Arial"/>
                <a:cs typeface="Arial"/>
                <a:sym typeface="Arial"/>
              </a:rPr>
              <a:t>ls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a:r>
            <a:r>
              <a:rPr lang="en-GB">
                <a:solidFill>
                  <a:srgbClr val="000000"/>
                </a:solidFill>
                <a:latin typeface="Arial"/>
                <a:ea typeface="Arial"/>
                <a:cs typeface="Arial"/>
                <a:sym typeface="Arial"/>
              </a:rPr>
              <a:t>at do you need to do first? What do you do next? Can you show your answer using a bar model?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The second question may confuse pupils as the numerator has not changed.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Complete mor</a:t>
            </a:r>
            <a:r>
              <a:rPr lang="en-GB">
                <a:solidFill>
                  <a:srgbClr val="000000"/>
                </a:solidFill>
                <a:latin typeface="Arial"/>
                <a:ea typeface="Arial"/>
                <a:cs typeface="Arial"/>
                <a:sym typeface="Arial"/>
              </a:rPr>
              <a:t>e calculations using the equivalent fraction method. </a:t>
            </a:r>
            <a:endParaRPr/>
          </a:p>
        </p:txBody>
      </p:sp>
      <p:sp>
        <p:nvSpPr>
          <p:cNvPr id="164" name="Google Shape;164;g9c5c42e3c5_0_6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8d1170ded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8d1170ded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⅔ = 4/6. 4/6 ÷ 4 = ⅙</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⅔ = 6/9. 6/9 ÷ 6 = 1/9</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⅔ = 6/9. 6/9 ÷ 3 = 2/9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3/7 = 6/14. 6/14 ÷ 2 = 3/14</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3/7 = 12/28. 12/28 ÷ 4 = 3/28</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3/7 = 15/35. 15/35 ÷ 5 = 3/35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4/9 = 8/18. 8/18 ÷ 8 = 1/18</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4/9 = 20/45. 20/45 ÷ 5 = 4/45</a:t>
            </a:r>
            <a:endParaRPr>
              <a:latin typeface="Arial"/>
              <a:ea typeface="Arial"/>
              <a:cs typeface="Arial"/>
              <a:sym typeface="Arial"/>
            </a:endParaRPr>
          </a:p>
        </p:txBody>
      </p:sp>
      <p:sp>
        <p:nvSpPr>
          <p:cNvPr id="173" name="Google Shape;173;g8d1170ded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a:solidFill>
                  <a:srgbClr val="000000"/>
                </a:solidFill>
                <a:latin typeface="Arial"/>
                <a:ea typeface="Arial"/>
                <a:cs typeface="Arial"/>
                <a:sym typeface="Arial"/>
              </a:rPr>
              <a:t>Ensure pupils understand that both answers are correct. The methods are both equally valid and answers will vary depending on the preference of the pupil. Some pupils may indicate that the red astronaut needed to draw the diagram, so his method is not efficient. Other pupils may indicate that the pink astronaut’s method has more steps so could be trickier. </a:t>
            </a:r>
            <a:endParaRPr i="1"/>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Are both methods correct? Which method do you think is the most efficient? Why?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not understand that both methods are valid methods to use. </a:t>
            </a:r>
            <a:endParaRPr/>
          </a:p>
          <a:p>
            <a:pPr marL="0" lvl="0" indent="0" algn="l" rtl="0">
              <a:spcBef>
                <a:spcPts val="0"/>
              </a:spcBef>
              <a:spcAft>
                <a:spcPts val="0"/>
              </a:spcAft>
              <a:buNone/>
            </a:pPr>
            <a:endParaRPr/>
          </a:p>
        </p:txBody>
      </p:sp>
      <p:sp>
        <p:nvSpPr>
          <p:cNvPr id="180" name="Google Shape;180;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latin typeface="Arial"/>
                <a:ea typeface="Arial"/>
                <a:cs typeface="Arial"/>
                <a:sym typeface="Arial"/>
              </a:rPr>
              <a:t>How and when to use these slides </a:t>
            </a:r>
            <a:r>
              <a:rPr lang="en-GB" b="0">
                <a:latin typeface="Arial"/>
                <a:ea typeface="Arial"/>
                <a:cs typeface="Arial"/>
                <a:sym typeface="Arial"/>
              </a:rPr>
              <a:t>– </a:t>
            </a:r>
            <a:r>
              <a:rPr lang="en-GB">
                <a:latin typeface="Arial"/>
                <a:ea typeface="Arial"/>
                <a:cs typeface="Arial"/>
                <a:sym typeface="Arial"/>
              </a:rPr>
              <a:t>As dividing fractions by integers is a new topic for Year 6, pupils may need more time to consolidate the basics of this concept. These slides recap the essential points from the previous lesson where numerators are multiples of the integer they are being divided by.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Blank bar models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need to </a:t>
            </a:r>
            <a:r>
              <a:rPr lang="en-GB">
                <a:solidFill>
                  <a:srgbClr val="000000"/>
                </a:solidFill>
                <a:latin typeface="Arial"/>
                <a:ea typeface="Arial"/>
                <a:cs typeface="Arial"/>
                <a:sym typeface="Arial"/>
              </a:rPr>
              <a:t>do to solve these calculations? What do you notice about the calculation? Is ⅘ ÷ 4 the same as finding ¼ of ⅘ (yes)? What is the connection between the numerator and teh integer?</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still not identify a </a:t>
            </a:r>
            <a:r>
              <a:rPr lang="en-GB">
                <a:solidFill>
                  <a:srgbClr val="000000"/>
                </a:solidFill>
                <a:latin typeface="Arial"/>
                <a:ea typeface="Arial"/>
                <a:cs typeface="Arial"/>
                <a:sym typeface="Arial"/>
              </a:rPr>
              <a:t>link between multiplication and division with fractions.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a:t>
            </a:r>
            <a:r>
              <a:rPr lang="en-GB">
                <a:solidFill>
                  <a:srgbClr val="000000"/>
                </a:solidFill>
                <a:latin typeface="Arial"/>
                <a:ea typeface="Arial"/>
                <a:cs typeface="Arial"/>
                <a:sym typeface="Arial"/>
              </a:rPr>
              <a:t> Complete more fractions where the numerators are the same number as the integer. </a:t>
            </a:r>
            <a:endParaRPr/>
          </a:p>
        </p:txBody>
      </p:sp>
      <p:sp>
        <p:nvSpPr>
          <p:cNvPr id="199" name="Google Shape;19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d1170deda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8d1170deda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b="1">
                <a:latin typeface="Arial"/>
                <a:ea typeface="Arial"/>
                <a:cs typeface="Arial"/>
                <a:sym typeface="Arial"/>
              </a:rPr>
              <a:t>How and when to use these slides </a:t>
            </a:r>
            <a:r>
              <a:rPr lang="en-GB">
                <a:latin typeface="Arial"/>
                <a:ea typeface="Arial"/>
                <a:cs typeface="Arial"/>
                <a:sym typeface="Arial"/>
              </a:rPr>
              <a:t>– As dividing fractions by integers is a new topic for Year 6, pupils may need more time to consolidate the basics of this concept. These slides recap the essential points from the previous lesson where numerators are multiples of the integer they are being divided by. </a:t>
            </a:r>
            <a:endParaRPr/>
          </a:p>
          <a:p>
            <a:pPr marL="0" lvl="0" indent="0" algn="l" rtl="0">
              <a:spcBef>
                <a:spcPts val="0"/>
              </a:spcBef>
              <a:spcAft>
                <a:spcPts val="0"/>
              </a:spcAft>
              <a:buClr>
                <a:schemeClr val="dk1"/>
              </a:buClr>
              <a:buSzPts val="1200"/>
              <a:buFont typeface="Arial"/>
              <a:buNone/>
            </a:pPr>
            <a:r>
              <a:rPr lang="en-GB" b="1">
                <a:latin typeface="Arial"/>
                <a:ea typeface="Arial"/>
                <a:cs typeface="Arial"/>
                <a:sym typeface="Arial"/>
              </a:rPr>
              <a:t>Concrete resources </a:t>
            </a:r>
            <a:r>
              <a:rPr lang="en-GB">
                <a:latin typeface="Arial"/>
                <a:ea typeface="Arial"/>
                <a:cs typeface="Arial"/>
                <a:sym typeface="Arial"/>
              </a:rPr>
              <a:t>– Blank bar models </a:t>
            </a:r>
            <a:endParaRPr b="1">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How can you show these using bar models? What do you notice about the numerator and the integer? What do you notice about the calculation? What is the answer? Can you prove you’re right?</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a:t>
            </a:r>
            <a:r>
              <a:rPr lang="en-GB">
                <a:solidFill>
                  <a:srgbClr val="000000"/>
                </a:solidFill>
                <a:latin typeface="Arial"/>
                <a:ea typeface="Arial"/>
                <a:cs typeface="Arial"/>
                <a:sym typeface="Arial"/>
              </a:rPr>
              <a:t>s have not been provided with diagrams to use. Some pupils may still require diagrams to be provided for them.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a:t>
            </a:r>
            <a:r>
              <a:rPr lang="en-GB">
                <a:solidFill>
                  <a:srgbClr val="000000"/>
                </a:solidFill>
                <a:latin typeface="Arial"/>
                <a:ea typeface="Arial"/>
                <a:cs typeface="Arial"/>
                <a:sym typeface="Arial"/>
              </a:rPr>
              <a:t> 8/10 ÷ 2 is the same as ½ of 8/10. Investigate. </a:t>
            </a:r>
            <a:endParaRPr/>
          </a:p>
        </p:txBody>
      </p:sp>
      <p:sp>
        <p:nvSpPr>
          <p:cNvPr id="210" name="Google Shape;210;g8d1170deda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Assessment point for the lesson – ask the children to vote for the answer they think is correct. </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 – The </a:t>
            </a:r>
            <a:r>
              <a:rPr lang="en-GB">
                <a:solidFill>
                  <a:srgbClr val="000000"/>
                </a:solidFill>
                <a:latin typeface="Arial"/>
                <a:ea typeface="Arial"/>
                <a:cs typeface="Arial"/>
                <a:sym typeface="Arial"/>
              </a:rPr>
              <a:t>pupil has found an equivalent fraction for ⅗ where the numerator is a multiple of the integer (12/20) but has divided the denominator by the integer.</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B – Correc</a:t>
            </a:r>
            <a:r>
              <a:rPr lang="en-GB">
                <a:solidFill>
                  <a:srgbClr val="000000"/>
                </a:solidFill>
                <a:latin typeface="Arial"/>
                <a:ea typeface="Arial"/>
                <a:cs typeface="Arial"/>
                <a:sym typeface="Arial"/>
              </a:rPr>
              <a:t>t answer</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C – The pupi</a:t>
            </a:r>
            <a:r>
              <a:rPr lang="en-GB">
                <a:solidFill>
                  <a:srgbClr val="000000"/>
                </a:solidFill>
                <a:latin typeface="Arial"/>
                <a:ea typeface="Arial"/>
                <a:cs typeface="Arial"/>
                <a:sym typeface="Arial"/>
              </a:rPr>
              <a:t>l has multiplied ⅗ by 4.</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D – The p</a:t>
            </a:r>
            <a:r>
              <a:rPr lang="en-GB">
                <a:solidFill>
                  <a:srgbClr val="000000"/>
                </a:solidFill>
                <a:latin typeface="Arial"/>
                <a:ea typeface="Arial"/>
                <a:cs typeface="Arial"/>
                <a:sym typeface="Arial"/>
              </a:rPr>
              <a:t>upil has found an equivalent fraction to ⅗.</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If answers </a:t>
            </a:r>
            <a:r>
              <a:rPr lang="en-GB">
                <a:solidFill>
                  <a:srgbClr val="000000"/>
                </a:solidFill>
                <a:latin typeface="Arial"/>
                <a:ea typeface="Arial"/>
                <a:cs typeface="Arial"/>
                <a:sym typeface="Arial"/>
              </a:rPr>
              <a:t>A</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C</a:t>
            </a:r>
            <a:r>
              <a:rPr lang="en-GB" sz="1200" b="0" i="0" u="none" strike="noStrike">
                <a:solidFill>
                  <a:srgbClr val="000000"/>
                </a:solidFill>
                <a:latin typeface="Arial"/>
                <a:ea typeface="Arial"/>
                <a:cs typeface="Arial"/>
                <a:sym typeface="Arial"/>
              </a:rPr>
              <a:t> or </a:t>
            </a:r>
            <a:r>
              <a:rPr lang="en-GB">
                <a:solidFill>
                  <a:srgbClr val="000000"/>
                </a:solidFill>
                <a:latin typeface="Arial"/>
                <a:ea typeface="Arial"/>
                <a:cs typeface="Arial"/>
                <a:sym typeface="Arial"/>
              </a:rPr>
              <a:t>D</a:t>
            </a:r>
            <a:r>
              <a:rPr lang="en-GB" sz="1200" b="0" i="0" u="none" strike="noStrike">
                <a:solidFill>
                  <a:srgbClr val="000000"/>
                </a:solidFill>
                <a:latin typeface="Arial"/>
                <a:ea typeface="Arial"/>
                <a:cs typeface="Arial"/>
                <a:sym typeface="Arial"/>
              </a:rPr>
              <a:t> are given, pupils may require extra support through small group or 1:1 discussions. There are support slides covering lessons from the previous </a:t>
            </a:r>
            <a:r>
              <a:rPr lang="en-GB">
                <a:solidFill>
                  <a:srgbClr val="000000"/>
                </a:solidFill>
                <a:latin typeface="Arial"/>
                <a:ea typeface="Arial"/>
                <a:cs typeface="Arial"/>
                <a:sym typeface="Arial"/>
              </a:rPr>
              <a:t>lesson </a:t>
            </a:r>
            <a:r>
              <a:rPr lang="en-GB" sz="1200" b="0" i="0" u="none" strike="noStrike">
                <a:solidFill>
                  <a:srgbClr val="000000"/>
                </a:solidFill>
                <a:latin typeface="Arial"/>
                <a:ea typeface="Arial"/>
                <a:cs typeface="Arial"/>
                <a:sym typeface="Arial"/>
              </a:rPr>
              <a:t>group at the end of these slides. </a:t>
            </a:r>
            <a:endParaRPr i="0"/>
          </a:p>
          <a:p>
            <a:pPr marL="0" lvl="0" indent="0" algn="l" rtl="0">
              <a:spcBef>
                <a:spcPts val="0"/>
              </a:spcBef>
              <a:spcAft>
                <a:spcPts val="0"/>
              </a:spcAft>
              <a:buNone/>
            </a:pPr>
            <a:endParaRPr/>
          </a:p>
        </p:txBody>
      </p:sp>
      <p:sp>
        <p:nvSpPr>
          <p:cNvPr id="70" name="Google Shape;7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latin typeface="Arial"/>
                <a:ea typeface="Arial"/>
                <a:cs typeface="Arial"/>
                <a:sym typeface="Arial"/>
              </a:rPr>
              <a:t>This starter recaps the previous lesson on dividing fractions by integers (focusing on fractions where the numerator is a multiple of the integer).</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How will you find the answer? What do you notice about the fractions? Can any of the answers be simplified?</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i="0" u="none" strike="noStrike" dirty="0">
                <a:solidFill>
                  <a:srgbClr val="000000"/>
                </a:solidFill>
                <a:latin typeface="Arial"/>
                <a:ea typeface="Arial"/>
                <a:cs typeface="Arial"/>
                <a:sym typeface="Arial"/>
              </a:rPr>
              <a:t> – </a:t>
            </a:r>
            <a:r>
              <a:rPr lang="en-GB" dirty="0">
                <a:latin typeface="Arial"/>
                <a:ea typeface="Arial"/>
                <a:cs typeface="Arial"/>
                <a:sym typeface="Arial"/>
              </a:rPr>
              <a:t>Can you prove you have the correct answer?</a:t>
            </a:r>
            <a:endParaRPr dirty="0">
              <a:latin typeface="Arial"/>
              <a:ea typeface="Arial"/>
              <a:cs typeface="Arial"/>
              <a:sym typeface="Arial"/>
            </a:endParaRPr>
          </a:p>
        </p:txBody>
      </p:sp>
      <p:sp>
        <p:nvSpPr>
          <p:cNvPr id="88" name="Google Shape;8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a:solidFill>
                  <a:srgbClr val="000000"/>
                </a:solidFill>
                <a:latin typeface="Arial"/>
                <a:ea typeface="Arial"/>
                <a:cs typeface="Arial"/>
                <a:sym typeface="Arial"/>
              </a:rPr>
              <a:t>This slide introduces the idea of dividing fractions where the numerator is not a multiple of the integer. Using bar models should help pupils to visualise the calculation. This slide does not have questions, instead use it to discuss the process and answer any questions pupils may have.</a:t>
            </a:r>
            <a:endParaRPr i="1">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a:r>
            <a:r>
              <a:rPr lang="en-GB">
                <a:solidFill>
                  <a:srgbClr val="000000"/>
                </a:solidFill>
                <a:latin typeface="Arial"/>
                <a:ea typeface="Arial"/>
                <a:cs typeface="Arial"/>
                <a:sym typeface="Arial"/>
              </a:rPr>
              <a:t>at do you notice about this question compared to the last lesson?</a:t>
            </a:r>
            <a:r>
              <a:rPr lang="en-GB" sz="1200" b="0" i="0" u="none" strike="noStrike">
                <a:solidFill>
                  <a:srgbClr val="000000"/>
                </a:solidFill>
                <a:latin typeface="Arial"/>
                <a:ea typeface="Arial"/>
                <a:cs typeface="Arial"/>
                <a:sym typeface="Arial"/>
              </a:rPr>
              <a:t> W</a:t>
            </a:r>
            <a:r>
              <a:rPr lang="en-GB">
                <a:solidFill>
                  <a:srgbClr val="000000"/>
                </a:solidFill>
                <a:latin typeface="Arial"/>
                <a:ea typeface="Arial"/>
                <a:cs typeface="Arial"/>
                <a:sym typeface="Arial"/>
              </a:rPr>
              <a:t>hy has the astronaut split the bar model into 2 equal parts? Why is the answer 1/10, not 2/10?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Pupils may struggle to understand why the fraction is 1/10 not 2/10 as two parts are coloured in the second image. Encourage pupils to think about what ⅕ is telling them (only look at one part).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⅕ ÷ 2 is the same as ½ of 1/10. Is this correct?</a:t>
            </a:r>
            <a:endParaRPr/>
          </a:p>
        </p:txBody>
      </p:sp>
      <p:sp>
        <p:nvSpPr>
          <p:cNvPr id="108" name="Google Shape;10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Blank bar models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noti</a:t>
            </a:r>
            <a:r>
              <a:rPr lang="en-GB">
                <a:solidFill>
                  <a:srgbClr val="000000"/>
                </a:solidFill>
                <a:latin typeface="Arial"/>
                <a:ea typeface="Arial"/>
                <a:cs typeface="Arial"/>
                <a:sym typeface="Arial"/>
              </a:rPr>
              <a:t>ce about the questions and the bar models? Why have the bar models been split the way they have? What is the numerator? How do you know?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a:t>
            </a:r>
            <a:r>
              <a:rPr lang="en-GB">
                <a:solidFill>
                  <a:srgbClr val="000000"/>
                </a:solidFill>
                <a:latin typeface="Arial"/>
                <a:ea typeface="Arial"/>
                <a:cs typeface="Arial"/>
                <a:sym typeface="Arial"/>
              </a:rPr>
              <a:t>omplete more unit fractions divided by integers, try with and without bar models.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Write instructions for dividing fractions by an integer.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18" name="Google Shape;11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1/12</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1/16</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1/12</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1/18</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1/18</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1/36</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1/20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1/30</a:t>
            </a:r>
            <a:endParaRPr>
              <a:latin typeface="Arial"/>
              <a:ea typeface="Arial"/>
              <a:cs typeface="Arial"/>
              <a:sym typeface="Arial"/>
            </a:endParaRPr>
          </a:p>
        </p:txBody>
      </p:sp>
      <p:sp>
        <p:nvSpPr>
          <p:cNvPr id="130" name="Google Shape;13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301263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mmary">
  <p:cSld name="Summary">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1"/>
              </a:buClr>
              <a:buSzPts val="2800"/>
              <a:buFont typeface="Century Gothic"/>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9490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divide fractions by integers</a:t>
            </a:r>
            <a:endParaRPr/>
          </a:p>
        </p:txBody>
      </p:sp>
    </p:spTree>
    <p:extLst>
      <p:ext uri="{BB962C8B-B14F-4D97-AF65-F5344CB8AC3E}">
        <p14:creationId xmlns:p14="http://schemas.microsoft.com/office/powerpoint/2010/main" val="189405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p:nvPr/>
        </p:nvSpPr>
        <p:spPr>
          <a:xfrm>
            <a:off x="347948" y="3363680"/>
            <a:ext cx="356100"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A</a:t>
            </a:r>
            <a:endParaRPr/>
          </a:p>
        </p:txBody>
      </p:sp>
      <p:sp>
        <p:nvSpPr>
          <p:cNvPr id="27" name="Google Shape;27;p5"/>
          <p:cNvSpPr txBox="1"/>
          <p:nvPr/>
        </p:nvSpPr>
        <p:spPr>
          <a:xfrm>
            <a:off x="347948" y="4625788"/>
            <a:ext cx="317700" cy="369300"/>
          </a:xfrm>
          <a:prstGeom prst="rect">
            <a:avLst/>
          </a:prstGeom>
          <a:solidFill>
            <a:srgbClr val="66DEBE"/>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B</a:t>
            </a:r>
            <a:endParaRPr/>
          </a:p>
        </p:txBody>
      </p:sp>
      <p:sp>
        <p:nvSpPr>
          <p:cNvPr id="28" name="Google Shape;28;p5"/>
          <p:cNvSpPr txBox="1"/>
          <p:nvPr/>
        </p:nvSpPr>
        <p:spPr>
          <a:xfrm>
            <a:off x="5988065" y="3363680"/>
            <a:ext cx="372300" cy="369300"/>
          </a:xfrm>
          <a:prstGeom prst="rect">
            <a:avLst/>
          </a:prstGeom>
          <a:solidFill>
            <a:srgbClr val="F9DD4A"/>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C</a:t>
            </a:r>
            <a:endParaRPr/>
          </a:p>
        </p:txBody>
      </p:sp>
      <p:sp>
        <p:nvSpPr>
          <p:cNvPr id="29" name="Google Shape;29;p5"/>
          <p:cNvSpPr txBox="1"/>
          <p:nvPr/>
        </p:nvSpPr>
        <p:spPr>
          <a:xfrm>
            <a:off x="5988065" y="4625788"/>
            <a:ext cx="356100" cy="369300"/>
          </a:xfrm>
          <a:prstGeom prst="rect">
            <a:avLst/>
          </a:prstGeom>
          <a:solidFill>
            <a:srgbClr val="91D959"/>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D</a:t>
            </a:r>
            <a:endParaRPr/>
          </a:p>
        </p:txBody>
      </p:sp>
      <p:sp>
        <p:nvSpPr>
          <p:cNvPr id="30" name="Google Shape;30;p5"/>
          <p:cNvSpPr txBox="1">
            <a:spLocks noGrp="1"/>
          </p:cNvSpPr>
          <p:nvPr>
            <p:ph type="body" idx="1"/>
          </p:nvPr>
        </p:nvSpPr>
        <p:spPr>
          <a:xfrm>
            <a:off x="751347"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2"/>
          </p:nvPr>
        </p:nvSpPr>
        <p:spPr>
          <a:xfrm>
            <a:off x="751346"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body" idx="5"/>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rgbClr val="2779F5"/>
              </a:buClr>
              <a:buSzPts val="1600"/>
              <a:buNone/>
              <a:defRPr sz="1600">
                <a:solidFill>
                  <a:srgbClr val="2779F5"/>
                </a:solidFil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body" idx="6"/>
          </p:nvPr>
        </p:nvSpPr>
        <p:spPr>
          <a:xfrm>
            <a:off x="347950" y="1166150"/>
            <a:ext cx="11527800" cy="16356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6" name="Google Shape;36;p5"/>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divide fractions by integers</a:t>
            </a:r>
            <a:endParaRPr/>
          </a:p>
        </p:txBody>
      </p:sp>
    </p:spTree>
    <p:extLst>
      <p:ext uri="{BB962C8B-B14F-4D97-AF65-F5344CB8AC3E}">
        <p14:creationId xmlns:p14="http://schemas.microsoft.com/office/powerpoint/2010/main" val="284469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47950" y="8149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divide fractions by integers</a:t>
            </a:r>
            <a:endParaRPr/>
          </a:p>
        </p:txBody>
      </p:sp>
    </p:spTree>
    <p:extLst>
      <p:ext uri="{BB962C8B-B14F-4D97-AF65-F5344CB8AC3E}">
        <p14:creationId xmlns:p14="http://schemas.microsoft.com/office/powerpoint/2010/main" val="401457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287214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347950" y="8149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 name="Google Shape;45;p8"/>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divide fractions by integers</a:t>
            </a:r>
            <a:endParaRPr/>
          </a:p>
        </p:txBody>
      </p:sp>
    </p:spTree>
    <p:extLst>
      <p:ext uri="{BB962C8B-B14F-4D97-AF65-F5344CB8AC3E}">
        <p14:creationId xmlns:p14="http://schemas.microsoft.com/office/powerpoint/2010/main" val="418575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134652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10">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11">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280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14932349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0"/>
          <p:cNvSpPr txBox="1"/>
          <p:nvPr/>
        </p:nvSpPr>
        <p:spPr>
          <a:xfrm>
            <a:off x="9323853" y="6122986"/>
            <a:ext cx="2556300" cy="422700"/>
          </a:xfrm>
          <a:prstGeom prst="rect">
            <a:avLst/>
          </a:prstGeom>
          <a:noFill/>
          <a:ln>
            <a:noFill/>
          </a:ln>
        </p:spPr>
        <p:txBody>
          <a:bodyPr spcFirstLastPara="1" wrap="square" lIns="91425" tIns="45700" rIns="91425" bIns="45700" anchor="t" anchorCtr="0">
            <a:noAutofit/>
          </a:bodyPr>
          <a:lstStyle/>
          <a:p>
            <a:pPr marL="112544" marR="0" lvl="0" indent="0" algn="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GB" sz="24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Autumn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0"/>
          <p:cNvSpPr txBox="1"/>
          <p:nvPr/>
        </p:nvSpPr>
        <p:spPr>
          <a:xfrm>
            <a:off x="1946763" y="1513840"/>
            <a:ext cx="8298474" cy="289284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Ready-to-go Lesson Slides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Year 6</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Fractions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10"/>
          <p:cNvSpPr txBox="1"/>
          <p:nvPr/>
        </p:nvSpPr>
        <p:spPr>
          <a:xfrm>
            <a:off x="359988" y="5188942"/>
            <a:ext cx="7206000" cy="1356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Lesson 13</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know how to divide fractions by integers (2)</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9"/>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xmlns:a14="http://schemas.microsoft.com/office/drawing/2010/main">
        <mc:Choice Requires="a14">
          <p:sp>
            <p:nvSpPr>
              <p:cNvPr id="140" name="Google Shape;140;p19"/>
              <p:cNvSpPr txBox="1">
                <a:spLocks noGrp="1"/>
              </p:cNvSpPr>
              <p:nvPr>
                <p:ph type="body" idx="2"/>
              </p:nvPr>
            </p:nvSpPr>
            <p:spPr>
              <a:xfrm>
                <a:off x="347950" y="1166150"/>
                <a:ext cx="11527800" cy="3296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dirty="0"/>
                  <a:t>The astronaut says, </a:t>
                </a:r>
                <a:endParaRPr dirty="0"/>
              </a:p>
              <a:p>
                <a:pPr marL="0" lvl="0" indent="0">
                  <a:lnSpc>
                    <a:spcPct val="100000"/>
                  </a:lnSpc>
                </a:pPr>
                <a:r>
                  <a:rPr lang="en-GB" dirty="0"/>
                  <a:t>“</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2</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4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b="0" i="0" smtClean="0">
                            <a:latin typeface="Century Gothic" panose="020B0502020202020204" pitchFamily="34" charset="0"/>
                            <a:ea typeface="Cambria Math" panose="02040503050406030204" pitchFamily="18" charset="0"/>
                          </a:rPr>
                          <m:t>2</m:t>
                        </m:r>
                      </m:num>
                      <m:den>
                        <m:r>
                          <m:rPr>
                            <m:nor/>
                          </m:rPr>
                          <a:rPr lang="en-US">
                            <a:latin typeface="Century Gothic" panose="020B0502020202020204" pitchFamily="34" charset="0"/>
                            <a:ea typeface="Cambria Math" panose="02040503050406030204" pitchFamily="18" charset="0"/>
                          </a:rPr>
                          <m:t>20</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b="0" i="0" smtClean="0">
                            <a:latin typeface="Century Gothic" panose="020B0502020202020204" pitchFamily="34" charset="0"/>
                            <a:ea typeface="Cambria Math" panose="02040503050406030204" pitchFamily="18" charset="0"/>
                          </a:rPr>
                          <m:t>1</m:t>
                        </m:r>
                        <m:r>
                          <m:rPr>
                            <m:nor/>
                          </m:rPr>
                          <a:rPr lang="en-US">
                            <a:latin typeface="Century Gothic" panose="020B0502020202020204" pitchFamily="34" charset="0"/>
                            <a:ea typeface="Cambria Math" panose="02040503050406030204" pitchFamily="18" charset="0"/>
                          </a:rPr>
                          <m:t>0</m:t>
                        </m:r>
                      </m:den>
                    </m:f>
                  </m:oMath>
                </a14:m>
                <a:r>
                  <a:rPr lang="en-GB" dirty="0"/>
                  <a:t>”</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b="1" dirty="0"/>
                  <a:t>Is the astronaut correct? </a:t>
                </a:r>
                <a:endParaRPr b="1" dirty="0"/>
              </a:p>
              <a:p>
                <a:pPr marL="0" lvl="0" indent="0" algn="l" rtl="0">
                  <a:lnSpc>
                    <a:spcPct val="150000"/>
                  </a:lnSpc>
                  <a:spcBef>
                    <a:spcPts val="0"/>
                  </a:spcBef>
                  <a:spcAft>
                    <a:spcPts val="0"/>
                  </a:spcAft>
                  <a:buClr>
                    <a:schemeClr val="dk1"/>
                  </a:buClr>
                  <a:buSzPts val="1800"/>
                  <a:buNone/>
                </a:pPr>
                <a:r>
                  <a:rPr lang="en-GB" dirty="0"/>
                  <a:t>Explain your answer. </a:t>
                </a:r>
                <a:endParaRPr dirty="0"/>
              </a:p>
            </p:txBody>
          </p:sp>
        </mc:Choice>
        <mc:Fallback xmlns="">
          <p:sp>
            <p:nvSpPr>
              <p:cNvPr id="140" name="Google Shape;140;p19"/>
              <p:cNvSpPr txBox="1">
                <a:spLocks noGrp="1" noRot="1" noChangeAspect="1" noMove="1" noResize="1" noEditPoints="1" noAdjustHandles="1" noChangeArrowheads="1" noChangeShapeType="1" noTextEdit="1"/>
              </p:cNvSpPr>
              <p:nvPr>
                <p:ph type="body" idx="2"/>
              </p:nvPr>
            </p:nvSpPr>
            <p:spPr>
              <a:xfrm>
                <a:off x="347950" y="1166150"/>
                <a:ext cx="11527800" cy="3296700"/>
              </a:xfrm>
              <a:prstGeom prst="rect">
                <a:avLst/>
              </a:prstGeom>
              <a:blipFill>
                <a:blip r:embed="rId3"/>
                <a:stretch>
                  <a:fillRect l="-423" b="-5545"/>
                </a:stretch>
              </a:blipFill>
              <a:ln>
                <a:noFill/>
              </a:ln>
            </p:spPr>
            <p:txBody>
              <a:bodyPr/>
              <a:lstStyle/>
              <a:p>
                <a:r>
                  <a:rPr lang="en-GB">
                    <a:noFill/>
                  </a:rPr>
                  <a:t> </a:t>
                </a:r>
              </a:p>
            </p:txBody>
          </p:sp>
        </mc:Fallback>
      </mc:AlternateContent>
      <p:sp>
        <p:nvSpPr>
          <p:cNvPr id="142" name="Google Shape;142;p19"/>
          <p:cNvSpPr txBox="1"/>
          <p:nvPr/>
        </p:nvSpPr>
        <p:spPr>
          <a:xfrm>
            <a:off x="347950" y="4766075"/>
            <a:ext cx="11532000" cy="503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 astronaut is correct.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143" name="Google Shape;143;p19"/>
          <p:cNvPicPr preferRelativeResize="0"/>
          <p:nvPr/>
        </p:nvPicPr>
        <p:blipFill>
          <a:blip r:embed="rId4">
            <a:alphaModFix/>
          </a:blip>
          <a:stretch>
            <a:fillRect/>
          </a:stretch>
        </p:blipFill>
        <p:spPr>
          <a:xfrm flipH="1">
            <a:off x="10556800" y="1166150"/>
            <a:ext cx="1635200" cy="1573325"/>
          </a:xfrm>
          <a:prstGeom prst="rect">
            <a:avLst/>
          </a:prstGeom>
          <a:noFill/>
          <a:ln>
            <a:noFill/>
          </a:ln>
        </p:spPr>
      </p:pic>
      <p:graphicFrame>
        <p:nvGraphicFramePr>
          <p:cNvPr id="144" name="Google Shape;144;p19"/>
          <p:cNvGraphicFramePr/>
          <p:nvPr/>
        </p:nvGraphicFramePr>
        <p:xfrm>
          <a:off x="3005838" y="1662275"/>
          <a:ext cx="2435875" cy="1584840"/>
        </p:xfrm>
        <a:graphic>
          <a:graphicData uri="http://schemas.openxmlformats.org/drawingml/2006/table">
            <a:tbl>
              <a:tblPr>
                <a:noFill/>
              </a:tblPr>
              <a:tblGrid>
                <a:gridCol w="487175">
                  <a:extLst>
                    <a:ext uri="{9D8B030D-6E8A-4147-A177-3AD203B41FA5}">
                      <a16:colId xmlns:a16="http://schemas.microsoft.com/office/drawing/2014/main" val="20000"/>
                    </a:ext>
                  </a:extLst>
                </a:gridCol>
                <a:gridCol w="487175">
                  <a:extLst>
                    <a:ext uri="{9D8B030D-6E8A-4147-A177-3AD203B41FA5}">
                      <a16:colId xmlns:a16="http://schemas.microsoft.com/office/drawing/2014/main" val="20001"/>
                    </a:ext>
                  </a:extLst>
                </a:gridCol>
                <a:gridCol w="487175">
                  <a:extLst>
                    <a:ext uri="{9D8B030D-6E8A-4147-A177-3AD203B41FA5}">
                      <a16:colId xmlns:a16="http://schemas.microsoft.com/office/drawing/2014/main" val="20002"/>
                    </a:ext>
                  </a:extLst>
                </a:gridCol>
                <a:gridCol w="487175">
                  <a:extLst>
                    <a:ext uri="{9D8B030D-6E8A-4147-A177-3AD203B41FA5}">
                      <a16:colId xmlns:a16="http://schemas.microsoft.com/office/drawing/2014/main" val="20003"/>
                    </a:ext>
                  </a:extLst>
                </a:gridCol>
                <a:gridCol w="487175">
                  <a:extLst>
                    <a:ext uri="{9D8B030D-6E8A-4147-A177-3AD203B41FA5}">
                      <a16:colId xmlns:a16="http://schemas.microsoft.com/office/drawing/2014/main" val="20004"/>
                    </a:ext>
                  </a:extLst>
                </a:gridCol>
              </a:tblGrid>
              <a:tr h="265625">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solidFill>
                      <a:srgbClr val="D9EAD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solidFill>
                      <a:srgbClr val="D9EAD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0"/>
                  </a:ext>
                </a:extLst>
              </a:tr>
              <a:tr h="265625">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solidFill>
                      <a:srgbClr val="D9EAD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solidFill>
                      <a:srgbClr val="D9EAD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1"/>
                  </a:ext>
                </a:extLst>
              </a:tr>
              <a:tr h="265625">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solidFill>
                      <a:srgbClr val="D9EAD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solidFill>
                      <a:srgbClr val="D9EAD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2"/>
                  </a:ext>
                </a:extLst>
              </a:tr>
              <a:tr h="265625">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 name="Rectangle: Rounded Corners 1">
            <a:extLst>
              <a:ext uri="{FF2B5EF4-FFF2-40B4-BE49-F238E27FC236}">
                <a16:creationId xmlns:a16="http://schemas.microsoft.com/office/drawing/2014/main" id="{5C09F25C-E2C7-4761-BD29-4A6917F7BF2C}"/>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1000"/>
                                        <p:tgtEl>
                                          <p:spTgt spid="142"/>
                                        </p:tgtEl>
                                      </p:cBhvr>
                                    </p:animEffect>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0"/>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51" name="Google Shape;151;p20"/>
          <p:cNvPicPr preferRelativeResize="0"/>
          <p:nvPr/>
        </p:nvPicPr>
        <p:blipFill>
          <a:blip r:embed="rId3">
            <a:alphaModFix/>
          </a:blip>
          <a:stretch>
            <a:fillRect/>
          </a:stretch>
        </p:blipFill>
        <p:spPr>
          <a:xfrm>
            <a:off x="360000" y="1260000"/>
            <a:ext cx="11520000" cy="4778849"/>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1"/>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xmlns:a14="http://schemas.microsoft.com/office/drawing/2010/main">
        <mc:Choice Requires="a14">
          <p:sp>
            <p:nvSpPr>
              <p:cNvPr id="158" name="Google Shape;158;p21"/>
              <p:cNvSpPr txBox="1">
                <a:spLocks noGrp="1"/>
              </p:cNvSpPr>
              <p:nvPr>
                <p:ph type="body" idx="2"/>
              </p:nvPr>
            </p:nvSpPr>
            <p:spPr>
              <a:xfrm>
                <a:off x="360000" y="1126450"/>
                <a:ext cx="11527800" cy="4131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dirty="0"/>
                  <a:t>If the numerator is not a multiple of the integer, you can find an equivalent fraction to help divide the numerator equally.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2</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4 =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nSpc>
                    <a:spcPct val="100000"/>
                  </a:lnSpc>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2</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4</m:t>
                        </m:r>
                      </m:num>
                      <m:den>
                        <m:r>
                          <m:rPr>
                            <m:nor/>
                          </m:rPr>
                          <a:rPr lang="en-US">
                            <a:latin typeface="Century Gothic" panose="020B0502020202020204" pitchFamily="34" charset="0"/>
                            <a:ea typeface="Cambria Math" panose="02040503050406030204" pitchFamily="18" charset="0"/>
                          </a:rPr>
                          <m:t>10</m:t>
                        </m:r>
                      </m:den>
                    </m:f>
                  </m:oMath>
                </a14:m>
                <a:r>
                  <a:rPr lang="en-GB" dirty="0"/>
                  <a:t>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nSpc>
                    <a:spcPct val="100000"/>
                  </a:lnSpc>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4</m:t>
                        </m:r>
                      </m:num>
                      <m:den>
                        <m:r>
                          <m:rPr>
                            <m:nor/>
                          </m:rPr>
                          <a:rPr lang="en-US" sz="1800" b="0" i="0" smtClean="0">
                            <a:latin typeface="Century Gothic" panose="020B0502020202020204" pitchFamily="34" charset="0"/>
                            <a:ea typeface="Cambria Math" panose="02040503050406030204" pitchFamily="18" charset="0"/>
                          </a:rPr>
                          <m:t>10</m:t>
                        </m:r>
                      </m:den>
                    </m:f>
                  </m:oMath>
                </a14:m>
                <a:r>
                  <a:rPr lang="en-GB" dirty="0"/>
                  <a:t> ÷ 4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10</m:t>
                        </m:r>
                      </m:den>
                    </m:f>
                  </m:oMath>
                </a14:m>
                <a:endParaRPr dirty="0"/>
              </a:p>
            </p:txBody>
          </p:sp>
        </mc:Choice>
        <mc:Fallback xmlns="">
          <p:sp>
            <p:nvSpPr>
              <p:cNvPr id="158" name="Google Shape;158;p21"/>
              <p:cNvSpPr txBox="1">
                <a:spLocks noGrp="1" noRot="1" noChangeAspect="1" noMove="1" noResize="1" noEditPoints="1" noAdjustHandles="1" noChangeArrowheads="1" noChangeShapeType="1" noTextEdit="1"/>
              </p:cNvSpPr>
              <p:nvPr>
                <p:ph type="body" idx="2"/>
              </p:nvPr>
            </p:nvSpPr>
            <p:spPr>
              <a:xfrm>
                <a:off x="360000" y="1126450"/>
                <a:ext cx="11527800" cy="4131000"/>
              </a:xfrm>
              <a:prstGeom prst="rect">
                <a:avLst/>
              </a:prstGeom>
              <a:blipFill>
                <a:blip r:embed="rId3"/>
                <a:stretch>
                  <a:fillRect l="-423" b="-6204"/>
                </a:stretch>
              </a:blipFill>
              <a:ln>
                <a:noFill/>
              </a:ln>
            </p:spPr>
            <p:txBody>
              <a:bodyPr/>
              <a:lstStyle/>
              <a:p>
                <a:r>
                  <a:rPr lang="en-GB">
                    <a:noFill/>
                  </a:rPr>
                  <a:t> </a:t>
                </a:r>
              </a:p>
            </p:txBody>
          </p:sp>
        </mc:Fallback>
      </mc:AlternateContent>
      <p:graphicFrame>
        <p:nvGraphicFramePr>
          <p:cNvPr id="159" name="Google Shape;159;p21"/>
          <p:cNvGraphicFramePr/>
          <p:nvPr/>
        </p:nvGraphicFramePr>
        <p:xfrm>
          <a:off x="1939750" y="3299100"/>
          <a:ext cx="3696250" cy="869400"/>
        </p:xfrm>
        <a:graphic>
          <a:graphicData uri="http://schemas.openxmlformats.org/drawingml/2006/table">
            <a:tbl>
              <a:tblPr>
                <a:noFill/>
              </a:tblPr>
              <a:tblGrid>
                <a:gridCol w="739250">
                  <a:extLst>
                    <a:ext uri="{9D8B030D-6E8A-4147-A177-3AD203B41FA5}">
                      <a16:colId xmlns:a16="http://schemas.microsoft.com/office/drawing/2014/main" val="20000"/>
                    </a:ext>
                  </a:extLst>
                </a:gridCol>
                <a:gridCol w="739250">
                  <a:extLst>
                    <a:ext uri="{9D8B030D-6E8A-4147-A177-3AD203B41FA5}">
                      <a16:colId xmlns:a16="http://schemas.microsoft.com/office/drawing/2014/main" val="20001"/>
                    </a:ext>
                  </a:extLst>
                </a:gridCol>
                <a:gridCol w="739250">
                  <a:extLst>
                    <a:ext uri="{9D8B030D-6E8A-4147-A177-3AD203B41FA5}">
                      <a16:colId xmlns:a16="http://schemas.microsoft.com/office/drawing/2014/main" val="20002"/>
                    </a:ext>
                  </a:extLst>
                </a:gridCol>
                <a:gridCol w="739250">
                  <a:extLst>
                    <a:ext uri="{9D8B030D-6E8A-4147-A177-3AD203B41FA5}">
                      <a16:colId xmlns:a16="http://schemas.microsoft.com/office/drawing/2014/main" val="20003"/>
                    </a:ext>
                  </a:extLst>
                </a:gridCol>
                <a:gridCol w="739250">
                  <a:extLst>
                    <a:ext uri="{9D8B030D-6E8A-4147-A177-3AD203B41FA5}">
                      <a16:colId xmlns:a16="http://schemas.microsoft.com/office/drawing/2014/main" val="20004"/>
                    </a:ext>
                  </a:extLst>
                </a:gridCol>
              </a:tblGrid>
              <a:tr h="8694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60" name="Google Shape;160;p21"/>
          <p:cNvGraphicFramePr/>
          <p:nvPr/>
        </p:nvGraphicFramePr>
        <p:xfrm>
          <a:off x="6216300" y="3299100"/>
          <a:ext cx="3696250" cy="869400"/>
        </p:xfrm>
        <a:graphic>
          <a:graphicData uri="http://schemas.openxmlformats.org/drawingml/2006/table">
            <a:tbl>
              <a:tblPr>
                <a:noFill/>
              </a:tblPr>
              <a:tblGrid>
                <a:gridCol w="739250">
                  <a:extLst>
                    <a:ext uri="{9D8B030D-6E8A-4147-A177-3AD203B41FA5}">
                      <a16:colId xmlns:a16="http://schemas.microsoft.com/office/drawing/2014/main" val="20000"/>
                    </a:ext>
                  </a:extLst>
                </a:gridCol>
                <a:gridCol w="739250">
                  <a:extLst>
                    <a:ext uri="{9D8B030D-6E8A-4147-A177-3AD203B41FA5}">
                      <a16:colId xmlns:a16="http://schemas.microsoft.com/office/drawing/2014/main" val="20001"/>
                    </a:ext>
                  </a:extLst>
                </a:gridCol>
                <a:gridCol w="739250">
                  <a:extLst>
                    <a:ext uri="{9D8B030D-6E8A-4147-A177-3AD203B41FA5}">
                      <a16:colId xmlns:a16="http://schemas.microsoft.com/office/drawing/2014/main" val="20002"/>
                    </a:ext>
                  </a:extLst>
                </a:gridCol>
                <a:gridCol w="739250">
                  <a:extLst>
                    <a:ext uri="{9D8B030D-6E8A-4147-A177-3AD203B41FA5}">
                      <a16:colId xmlns:a16="http://schemas.microsoft.com/office/drawing/2014/main" val="20003"/>
                    </a:ext>
                  </a:extLst>
                </a:gridCol>
                <a:gridCol w="739250">
                  <a:extLst>
                    <a:ext uri="{9D8B030D-6E8A-4147-A177-3AD203B41FA5}">
                      <a16:colId xmlns:a16="http://schemas.microsoft.com/office/drawing/2014/main" val="20004"/>
                    </a:ext>
                  </a:extLst>
                </a:gridCol>
              </a:tblGrid>
              <a:tr h="4347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347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xmlns:a14="http://schemas.microsoft.com/office/drawing/2010/main">
        <mc:Choice Requires="a14">
          <p:sp>
            <p:nvSpPr>
              <p:cNvPr id="167" name="Google Shape;167;p22"/>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dirty="0"/>
                  <a:t>Find equivalent fractions to help divide the numerator equally. </a:t>
                </a:r>
                <a:endParaRPr b="1"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2</m:t>
                        </m:r>
                      </m:num>
                      <m:den>
                        <m:r>
                          <m:rPr>
                            <m:nor/>
                          </m:rPr>
                          <a:rPr lang="en-US" sz="1800" b="0" i="0" smtClean="0">
                            <a:latin typeface="Century Gothic" panose="020B0502020202020204" pitchFamily="34" charset="0"/>
                            <a:ea typeface="Cambria Math" panose="02040503050406030204" pitchFamily="18" charset="0"/>
                          </a:rPr>
                          <m:t> 7 </m:t>
                        </m:r>
                      </m:den>
                    </m:f>
                  </m:oMath>
                </a14:m>
                <a:r>
                  <a:rPr lang="en-GB" dirty="0"/>
                  <a:t> ÷ 4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4</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3 =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3</m:t>
                        </m:r>
                      </m:num>
                      <m:den>
                        <m:r>
                          <m:rPr>
                            <m:nor/>
                          </m:rPr>
                          <a:rPr lang="en-US" sz="1800" b="0" i="0" smtClean="0">
                            <a:latin typeface="Century Gothic" panose="020B0502020202020204" pitchFamily="34" charset="0"/>
                            <a:ea typeface="Cambria Math" panose="02040503050406030204" pitchFamily="18" charset="0"/>
                          </a:rPr>
                          <m:t> 4 </m:t>
                        </m:r>
                      </m:den>
                    </m:f>
                  </m:oMath>
                </a14:m>
                <a:r>
                  <a:rPr lang="en-GB" dirty="0"/>
                  <a:t> ÷ 6 = </a:t>
                </a:r>
                <a:endParaRPr dirty="0"/>
              </a:p>
            </p:txBody>
          </p:sp>
        </mc:Choice>
        <mc:Fallback xmlns="">
          <p:sp>
            <p:nvSpPr>
              <p:cNvPr id="167" name="Google Shape;167;p22"/>
              <p:cNvSpPr txBox="1">
                <a:spLocks noGrp="1" noRot="1" noChangeAspect="1" noMove="1" noResize="1" noEditPoints="1" noAdjustHandles="1" noChangeArrowheads="1" noChangeShapeType="1" noTextEdit="1"/>
              </p:cNvSpPr>
              <p:nvPr>
                <p:ph type="body" idx="2"/>
              </p:nvPr>
            </p:nvSpPr>
            <p:spPr>
              <a:xfrm>
                <a:off x="347950" y="1166150"/>
                <a:ext cx="11527800" cy="4777200"/>
              </a:xfrm>
              <a:prstGeom prst="rect">
                <a:avLst/>
              </a:prstGeom>
              <a:blipFill>
                <a:blip r:embed="rId3"/>
                <a:stretch>
                  <a:fillRect l="-423"/>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9" name="Google Shape;169;p22"/>
              <p:cNvSpPr txBox="1"/>
              <p:nvPr/>
            </p:nvSpPr>
            <p:spPr>
              <a:xfrm>
                <a:off x="1243972" y="1928095"/>
                <a:ext cx="5518072" cy="3242217"/>
              </a:xfrm>
              <a:prstGeom prst="rect">
                <a:avLst/>
              </a:prstGeom>
              <a:noFill/>
              <a:ln>
                <a:noFill/>
              </a:ln>
            </p:spPr>
            <p:txBody>
              <a:bodyPr spcFirstLastPara="1" wrap="square" lIns="91425" tIns="91425" rIns="91425" bIns="91425" anchor="t" anchorCtr="0">
                <a:noAutofit/>
              </a:bodyPr>
              <a:lstStyle/>
              <a:p>
                <a:pPr lvl="0">
                  <a:buClr>
                    <a:srgbClr val="000000"/>
                  </a:buClr>
                  <a:defRPr/>
                </a:pPr>
                <a14:m>
                  <m:oMath xmlns:m="http://schemas.openxmlformats.org/officeDocument/2006/math">
                    <m:f>
                      <m:fPr>
                        <m:ctrlPr>
                          <a:rPr lang="ar-AE" i="1" smtClean="0">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 7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4</m:t>
                        </m:r>
                      </m:den>
                    </m:f>
                  </m:oMath>
                </a14:m>
                <a:r>
                  <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4</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4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14</m:t>
                        </m:r>
                      </m:den>
                    </m:f>
                  </m:oMath>
                </a14:m>
                <a:r>
                  <a:rPr lang="en-GB" kern="0" dirty="0">
                    <a:solidFill>
                      <a:srgbClr val="00BC89"/>
                    </a:solidFill>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 5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15</m:t>
                        </m:r>
                      </m:den>
                    </m:f>
                  </m:oMath>
                </a14:m>
                <a:r>
                  <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12</m:t>
                        </m:r>
                      </m:num>
                      <m:den>
                        <m:r>
                          <m:rPr>
                            <m:nor/>
                          </m:rPr>
                          <a:rPr lang="en-US">
                            <a:solidFill>
                              <a:srgbClr val="00BC89"/>
                            </a:solidFill>
                            <a:latin typeface="Century Gothic" panose="020B0502020202020204" pitchFamily="34" charset="0"/>
                            <a:ea typeface="Cambria Math" panose="02040503050406030204" pitchFamily="18" charset="0"/>
                          </a:rPr>
                          <m:t>15</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3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15</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a:buClr>
                    <a:srgbClr val="000000"/>
                  </a:buClr>
                  <a:defRPr/>
                </a:pP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 4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6</m:t>
                        </m:r>
                      </m:num>
                      <m:den>
                        <m:r>
                          <m:rPr>
                            <m:nor/>
                          </m:rPr>
                          <a:rPr lang="en-US">
                            <a:solidFill>
                              <a:srgbClr val="00BC89"/>
                            </a:solidFill>
                            <a:latin typeface="Century Gothic" panose="020B0502020202020204" pitchFamily="34" charset="0"/>
                            <a:ea typeface="Cambria Math" panose="02040503050406030204" pitchFamily="18" charset="0"/>
                          </a:rPr>
                          <m:t> 8 </m:t>
                        </m:r>
                      </m:den>
                    </m:f>
                  </m:oMath>
                </a14:m>
                <a:r>
                  <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6</m:t>
                        </m:r>
                      </m:num>
                      <m:den>
                        <m:r>
                          <m:rPr>
                            <m:nor/>
                          </m:rPr>
                          <a:rPr lang="en-US">
                            <a:solidFill>
                              <a:srgbClr val="00BC89"/>
                            </a:solidFill>
                            <a:latin typeface="Century Gothic" panose="020B0502020202020204" pitchFamily="34" charset="0"/>
                            <a:ea typeface="Cambria Math" panose="02040503050406030204" pitchFamily="18" charset="0"/>
                          </a:rPr>
                          <m:t> 8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6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8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69" name="Google Shape;169;p22"/>
              <p:cNvSpPr txBox="1">
                <a:spLocks noRot="1" noChangeAspect="1" noMove="1" noResize="1" noEditPoints="1" noAdjustHandles="1" noChangeArrowheads="1" noChangeShapeType="1" noTextEdit="1"/>
              </p:cNvSpPr>
              <p:nvPr/>
            </p:nvSpPr>
            <p:spPr>
              <a:xfrm>
                <a:off x="1243972" y="1928095"/>
                <a:ext cx="5518072" cy="3242217"/>
              </a:xfrm>
              <a:prstGeom prst="rect">
                <a:avLst/>
              </a:prstGeom>
              <a:blipFill>
                <a:blip r:embed="rId4"/>
                <a:stretch>
                  <a:fillRect/>
                </a:stretch>
              </a:blipFill>
              <a:ln>
                <a:noFill/>
              </a:ln>
            </p:spPr>
            <p:txBody>
              <a:bodyPr/>
              <a:lstStyle/>
              <a:p>
                <a:r>
                  <a:rPr lang="en-GB">
                    <a:noFill/>
                  </a:rPr>
                  <a:t> </a:t>
                </a:r>
              </a:p>
            </p:txBody>
          </p:sp>
        </mc:Fallback>
      </mc:AlternateContent>
      <p:sp>
        <p:nvSpPr>
          <p:cNvPr id="2" name="Rectangle: Rounded Corners 1">
            <a:extLst>
              <a:ext uri="{FF2B5EF4-FFF2-40B4-BE49-F238E27FC236}">
                <a16:creationId xmlns:a16="http://schemas.microsoft.com/office/drawing/2014/main" id="{7E674851-ADCB-4519-BA59-DA89FEF903BF}"/>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fade">
                                      <p:cBhvr>
                                        <p:cTn id="7" dur="1000"/>
                                        <p:tgtEl>
                                          <p:spTgt spid="169"/>
                                        </p:tgtEl>
                                      </p:cBhvr>
                                    </p:animEffect>
                                  </p:childTnLst>
                                </p:cTn>
                              </p:par>
                            </p:childTnLst>
                          </p:cTn>
                        </p:par>
                      </p:childTnLst>
                    </p:cTn>
                  </p:par>
                </p:childTnLst>
              </p:cTn>
              <p:nextCondLst>
                <p:cond evt="onClick" delay="0">
                  <p:tgtEl>
                    <p:spTgt spid="2"/>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76" name="Google Shape;176;p23"/>
          <p:cNvPicPr preferRelativeResize="0"/>
          <p:nvPr/>
        </p:nvPicPr>
        <p:blipFill>
          <a:blip r:embed="rId3">
            <a:alphaModFix/>
          </a:blip>
          <a:stretch>
            <a:fillRect/>
          </a:stretch>
        </p:blipFill>
        <p:spPr>
          <a:xfrm>
            <a:off x="360000" y="1260000"/>
            <a:ext cx="11519999" cy="469022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mc:AlternateContent xmlns:mc="http://schemas.openxmlformats.org/markup-compatibility/2006" xmlns:a14="http://schemas.microsoft.com/office/drawing/2010/main">
        <mc:Choice Requires="a14">
          <p:sp>
            <p:nvSpPr>
              <p:cNvPr id="183" name="Google Shape;183;p24"/>
              <p:cNvSpPr txBox="1">
                <a:spLocks noGrp="1"/>
              </p:cNvSpPr>
              <p:nvPr>
                <p:ph type="body" idx="2"/>
              </p:nvPr>
            </p:nvSpPr>
            <p:spPr>
              <a:xfrm>
                <a:off x="347950" y="1166149"/>
                <a:ext cx="11527800" cy="1644783"/>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dirty="0">
                    <a:solidFill>
                      <a:srgbClr val="2779F5"/>
                    </a:solidFill>
                  </a:rPr>
                  <a:t>Whose method is the most efficient? </a:t>
                </a:r>
                <a:endParaRPr b="1" dirty="0">
                  <a:solidFill>
                    <a:srgbClr val="2779F5"/>
                  </a:solidFill>
                </a:endParaRPr>
              </a:p>
              <a:p>
                <a:pPr marL="0" lvl="0" indent="0" algn="l" rtl="0">
                  <a:lnSpc>
                    <a:spcPct val="150000"/>
                  </a:lnSpc>
                  <a:spcBef>
                    <a:spcPts val="0"/>
                  </a:spcBef>
                  <a:spcAft>
                    <a:spcPts val="0"/>
                  </a:spcAft>
                  <a:buClr>
                    <a:schemeClr val="dk1"/>
                  </a:buClr>
                  <a:buSzPts val="1800"/>
                  <a:buNone/>
                </a:pPr>
                <a:r>
                  <a:rPr lang="en-GB" dirty="0">
                    <a:solidFill>
                      <a:srgbClr val="2779F5"/>
                    </a:solidFill>
                  </a:rPr>
                  <a:t>Explain your answer. </a:t>
                </a:r>
              </a:p>
              <a:p>
                <a:pPr marL="0" lvl="0" indent="0" algn="ctr" rtl="0">
                  <a:lnSpc>
                    <a:spcPct val="150000"/>
                  </a:lnSpc>
                  <a:spcBef>
                    <a:spcPts val="0"/>
                  </a:spcBef>
                  <a:spcAft>
                    <a:spcPts val="0"/>
                  </a:spcAft>
                  <a:buClr>
                    <a:schemeClr val="dk1"/>
                  </a:buClr>
                  <a:buSzPts val="1800"/>
                  <a:buNone/>
                </a:pPr>
                <a14:m>
                  <m:oMath xmlns:m="http://schemas.openxmlformats.org/officeDocument/2006/math">
                    <m:f>
                      <m:fPr>
                        <m:ctrlPr>
                          <a:rPr lang="ar-AE" sz="2000" i="1" smtClean="0">
                            <a:solidFill>
                              <a:srgbClr val="2779F5"/>
                            </a:solidFill>
                            <a:latin typeface="Cambria Math" panose="02040503050406030204" pitchFamily="18" charset="0"/>
                            <a:ea typeface="Cambria Math" panose="02040503050406030204" pitchFamily="18" charset="0"/>
                          </a:rPr>
                        </m:ctrlPr>
                      </m:fPr>
                      <m:num>
                        <m:r>
                          <m:rPr>
                            <m:nor/>
                          </m:rPr>
                          <a:rPr lang="en-US" sz="2000" b="0" i="0" smtClean="0">
                            <a:solidFill>
                              <a:srgbClr val="2779F5"/>
                            </a:solidFill>
                            <a:latin typeface="Century Gothic" panose="020B0502020202020204" pitchFamily="34" charset="0"/>
                            <a:ea typeface="Cambria Math" panose="02040503050406030204" pitchFamily="18" charset="0"/>
                          </a:rPr>
                          <m:t>2</m:t>
                        </m:r>
                      </m:num>
                      <m:den>
                        <m:r>
                          <m:rPr>
                            <m:nor/>
                          </m:rPr>
                          <a:rPr lang="en-US" sz="2000" b="0" i="0" smtClean="0">
                            <a:solidFill>
                              <a:srgbClr val="2779F5"/>
                            </a:solidFill>
                            <a:latin typeface="Century Gothic" panose="020B0502020202020204" pitchFamily="34" charset="0"/>
                            <a:ea typeface="Cambria Math" panose="02040503050406030204" pitchFamily="18" charset="0"/>
                          </a:rPr>
                          <m:t> 9 </m:t>
                        </m:r>
                      </m:den>
                    </m:f>
                  </m:oMath>
                </a14:m>
                <a:r>
                  <a:rPr lang="en-GB" sz="2000" dirty="0">
                    <a:solidFill>
                      <a:srgbClr val="2779F5"/>
                    </a:solidFill>
                  </a:rPr>
                  <a:t> ÷ 4 =</a:t>
                </a:r>
                <a:endParaRPr sz="2000" dirty="0">
                  <a:solidFill>
                    <a:srgbClr val="2779F5"/>
                  </a:solidFill>
                </a:endParaRPr>
              </a:p>
            </p:txBody>
          </p:sp>
        </mc:Choice>
        <mc:Fallback xmlns="">
          <p:sp>
            <p:nvSpPr>
              <p:cNvPr id="183" name="Google Shape;183;p24"/>
              <p:cNvSpPr txBox="1">
                <a:spLocks noGrp="1" noRot="1" noChangeAspect="1" noMove="1" noResize="1" noEditPoints="1" noAdjustHandles="1" noChangeArrowheads="1" noChangeShapeType="1" noTextEdit="1"/>
              </p:cNvSpPr>
              <p:nvPr>
                <p:ph type="body" idx="2"/>
              </p:nvPr>
            </p:nvSpPr>
            <p:spPr>
              <a:xfrm>
                <a:off x="347950" y="1166149"/>
                <a:ext cx="11527800" cy="1644783"/>
              </a:xfrm>
              <a:prstGeom prst="rect">
                <a:avLst/>
              </a:prstGeom>
              <a:blipFill>
                <a:blip r:embed="rId3"/>
                <a:stretch>
                  <a:fillRect l="-423"/>
                </a:stretch>
              </a:blipFill>
              <a:ln>
                <a:noFill/>
              </a:ln>
            </p:spPr>
            <p:txBody>
              <a:bodyPr/>
              <a:lstStyle/>
              <a:p>
                <a:r>
                  <a:rPr lang="en-GB">
                    <a:noFill/>
                  </a:rPr>
                  <a:t> </a:t>
                </a:r>
              </a:p>
            </p:txBody>
          </p:sp>
        </mc:Fallback>
      </mc:AlternateContent>
      <p:pic>
        <p:nvPicPr>
          <p:cNvPr id="184" name="Google Shape;184;p24"/>
          <p:cNvPicPr preferRelativeResize="0"/>
          <p:nvPr/>
        </p:nvPicPr>
        <p:blipFill>
          <a:blip r:embed="rId4">
            <a:alphaModFix/>
          </a:blip>
          <a:stretch>
            <a:fillRect/>
          </a:stretch>
        </p:blipFill>
        <p:spPr>
          <a:xfrm>
            <a:off x="10122899" y="3265238"/>
            <a:ext cx="1752850" cy="1752850"/>
          </a:xfrm>
          <a:prstGeom prst="rect">
            <a:avLst/>
          </a:prstGeom>
          <a:noFill/>
          <a:ln>
            <a:noFill/>
          </a:ln>
        </p:spPr>
      </p:pic>
      <p:pic>
        <p:nvPicPr>
          <p:cNvPr id="185" name="Google Shape;185;p24"/>
          <p:cNvPicPr preferRelativeResize="0"/>
          <p:nvPr/>
        </p:nvPicPr>
        <p:blipFill>
          <a:blip r:embed="rId5">
            <a:alphaModFix/>
          </a:blip>
          <a:stretch>
            <a:fillRect/>
          </a:stretch>
        </p:blipFill>
        <p:spPr>
          <a:xfrm>
            <a:off x="360000" y="3261583"/>
            <a:ext cx="1752850" cy="1760189"/>
          </a:xfrm>
          <a:prstGeom prst="rect">
            <a:avLst/>
          </a:prstGeom>
          <a:noFill/>
          <a:ln>
            <a:noFill/>
          </a:ln>
        </p:spPr>
      </p:pic>
      <mc:AlternateContent xmlns:mc="http://schemas.openxmlformats.org/markup-compatibility/2006" xmlns:a14="http://schemas.microsoft.com/office/drawing/2010/main">
        <mc:Choice Requires="a14">
          <p:sp>
            <p:nvSpPr>
              <p:cNvPr id="187" name="Google Shape;187;p24"/>
              <p:cNvSpPr txBox="1">
                <a:spLocks noGrp="1"/>
              </p:cNvSpPr>
              <p:nvPr>
                <p:ph type="body" idx="2"/>
              </p:nvPr>
            </p:nvSpPr>
            <p:spPr>
              <a:xfrm>
                <a:off x="1989350" y="3036711"/>
                <a:ext cx="3390000" cy="590739"/>
              </a:xfrm>
              <a:prstGeom prst="rect">
                <a:avLst/>
              </a:prstGeom>
              <a:noFill/>
              <a:ln>
                <a:noFill/>
              </a:ln>
            </p:spPr>
            <p:txBody>
              <a:bodyPr spcFirstLastPara="1" wrap="square" lIns="91425" tIns="45700" rIns="91425" bIns="45700" anchor="t" anchorCtr="0">
                <a:noAutofit/>
              </a:bodyPr>
              <a:lstStyle/>
              <a:p>
                <a:pPr marL="0" lvl="0" indent="0">
                  <a:lnSpc>
                    <a:spcPct val="100000"/>
                  </a:lnSpc>
                </a:pPr>
                <a14:m>
                  <m:oMath xmlns:m="http://schemas.openxmlformats.org/officeDocument/2006/math">
                    <m:f>
                      <m:fPr>
                        <m:ctrlPr>
                          <a:rPr lang="ar-AE" sz="1800" i="1" smtClean="0">
                            <a:solidFill>
                              <a:srgbClr val="2779F5"/>
                            </a:solidFill>
                            <a:latin typeface="Cambria Math" panose="02040503050406030204" pitchFamily="18" charset="0"/>
                            <a:ea typeface="Cambria Math" panose="02040503050406030204" pitchFamily="18" charset="0"/>
                          </a:rPr>
                        </m:ctrlPr>
                      </m:fPr>
                      <m:num>
                        <m:r>
                          <m:rPr>
                            <m:nor/>
                          </m:rPr>
                          <a:rPr lang="en-US" sz="1800" b="0" i="0" smtClean="0">
                            <a:solidFill>
                              <a:srgbClr val="2779F5"/>
                            </a:solidFill>
                            <a:latin typeface="Century Gothic" panose="020B0502020202020204" pitchFamily="34" charset="0"/>
                            <a:ea typeface="Cambria Math" panose="02040503050406030204" pitchFamily="18" charset="0"/>
                          </a:rPr>
                          <m:t>2</m:t>
                        </m:r>
                      </m:num>
                      <m:den>
                        <m:r>
                          <m:rPr>
                            <m:nor/>
                          </m:rPr>
                          <a:rPr lang="en-US" sz="1800" b="0" i="0" smtClean="0">
                            <a:solidFill>
                              <a:srgbClr val="2779F5"/>
                            </a:solidFill>
                            <a:latin typeface="Century Gothic" panose="020B0502020202020204" pitchFamily="34" charset="0"/>
                            <a:ea typeface="Cambria Math" panose="02040503050406030204" pitchFamily="18" charset="0"/>
                          </a:rPr>
                          <m:t> 9 </m:t>
                        </m:r>
                      </m:den>
                    </m:f>
                  </m:oMath>
                </a14:m>
                <a:r>
                  <a:rPr lang="en-GB" dirty="0">
                    <a:solidFill>
                      <a:srgbClr val="2779F5"/>
                    </a:solidFill>
                  </a:rPr>
                  <a:t> ÷ 4 = </a:t>
                </a:r>
                <a14:m>
                  <m:oMath xmlns:m="http://schemas.openxmlformats.org/officeDocument/2006/math">
                    <m:f>
                      <m:fPr>
                        <m:ctrlPr>
                          <a:rPr lang="ar-AE" i="1">
                            <a:solidFill>
                              <a:srgbClr val="2779F5"/>
                            </a:solidFill>
                            <a:latin typeface="Cambria Math" panose="02040503050406030204" pitchFamily="18" charset="0"/>
                            <a:ea typeface="Cambria Math" panose="02040503050406030204" pitchFamily="18" charset="0"/>
                          </a:rPr>
                        </m:ctrlPr>
                      </m:fPr>
                      <m:num>
                        <m:r>
                          <m:rPr>
                            <m:nor/>
                          </m:rPr>
                          <a:rPr lang="en-US" b="0" i="0" smtClean="0">
                            <a:solidFill>
                              <a:srgbClr val="2779F5"/>
                            </a:solidFill>
                            <a:latin typeface="Century Gothic" panose="020B0502020202020204" pitchFamily="34" charset="0"/>
                            <a:ea typeface="Cambria Math" panose="02040503050406030204" pitchFamily="18" charset="0"/>
                          </a:rPr>
                          <m:t>2</m:t>
                        </m:r>
                      </m:num>
                      <m:den>
                        <m:r>
                          <m:rPr>
                            <m:nor/>
                          </m:rPr>
                          <a:rPr lang="en-US" b="0" i="0" smtClean="0">
                            <a:solidFill>
                              <a:srgbClr val="2779F5"/>
                            </a:solidFill>
                            <a:latin typeface="Century Gothic" panose="020B0502020202020204" pitchFamily="34" charset="0"/>
                            <a:ea typeface="Cambria Math" panose="02040503050406030204" pitchFamily="18" charset="0"/>
                          </a:rPr>
                          <m:t>36</m:t>
                        </m:r>
                      </m:den>
                    </m:f>
                  </m:oMath>
                </a14:m>
                <a:r>
                  <a:rPr lang="en-GB" dirty="0">
                    <a:solidFill>
                      <a:srgbClr val="2779F5"/>
                    </a:solidFill>
                  </a:rPr>
                  <a:t> = </a:t>
                </a:r>
                <a14:m>
                  <m:oMath xmlns:m="http://schemas.openxmlformats.org/officeDocument/2006/math">
                    <m:f>
                      <m:fPr>
                        <m:ctrlPr>
                          <a:rPr lang="ar-AE" i="1">
                            <a:solidFill>
                              <a:srgbClr val="2779F5"/>
                            </a:solidFill>
                            <a:latin typeface="Cambria Math" panose="02040503050406030204" pitchFamily="18" charset="0"/>
                            <a:ea typeface="Cambria Math" panose="02040503050406030204" pitchFamily="18" charset="0"/>
                          </a:rPr>
                        </m:ctrlPr>
                      </m:fPr>
                      <m:num>
                        <m:r>
                          <m:rPr>
                            <m:nor/>
                          </m:rPr>
                          <a:rPr lang="en-US" b="0" i="0" smtClean="0">
                            <a:solidFill>
                              <a:srgbClr val="2779F5"/>
                            </a:solidFill>
                            <a:latin typeface="Century Gothic" panose="020B0502020202020204" pitchFamily="34" charset="0"/>
                            <a:ea typeface="Cambria Math" panose="02040503050406030204" pitchFamily="18" charset="0"/>
                          </a:rPr>
                          <m:t>1</m:t>
                        </m:r>
                      </m:num>
                      <m:den>
                        <m:r>
                          <m:rPr>
                            <m:nor/>
                          </m:rPr>
                          <a:rPr lang="en-US" b="0" i="0" smtClean="0">
                            <a:solidFill>
                              <a:srgbClr val="2779F5"/>
                            </a:solidFill>
                            <a:latin typeface="Century Gothic" panose="020B0502020202020204" pitchFamily="34" charset="0"/>
                            <a:ea typeface="Cambria Math" panose="02040503050406030204" pitchFamily="18" charset="0"/>
                          </a:rPr>
                          <m:t>18</m:t>
                        </m:r>
                      </m:den>
                    </m:f>
                  </m:oMath>
                </a14:m>
                <a:r>
                  <a:rPr lang="en-GB" dirty="0">
                    <a:solidFill>
                      <a:srgbClr val="2779F5"/>
                    </a:solidFill>
                  </a:rPr>
                  <a:t> </a:t>
                </a:r>
                <a:endParaRPr dirty="0">
                  <a:solidFill>
                    <a:srgbClr val="2779F5"/>
                  </a:solidFill>
                </a:endParaRPr>
              </a:p>
            </p:txBody>
          </p:sp>
        </mc:Choice>
        <mc:Fallback xmlns="">
          <p:sp>
            <p:nvSpPr>
              <p:cNvPr id="187" name="Google Shape;187;p24"/>
              <p:cNvSpPr txBox="1">
                <a:spLocks noGrp="1" noRot="1" noChangeAspect="1" noMove="1" noResize="1" noEditPoints="1" noAdjustHandles="1" noChangeArrowheads="1" noChangeShapeType="1" noTextEdit="1"/>
              </p:cNvSpPr>
              <p:nvPr>
                <p:ph type="body" idx="2"/>
              </p:nvPr>
            </p:nvSpPr>
            <p:spPr>
              <a:xfrm>
                <a:off x="1989350" y="3036711"/>
                <a:ext cx="3390000" cy="590739"/>
              </a:xfrm>
              <a:prstGeom prst="rect">
                <a:avLst/>
              </a:prstGeom>
              <a:blipFill>
                <a:blip r:embed="rId6"/>
                <a:stretch>
                  <a:fillRect/>
                </a:stretch>
              </a:blipFill>
              <a:ln>
                <a:noFill/>
              </a:ln>
            </p:spPr>
            <p:txBody>
              <a:bodyPr/>
              <a:lstStyle/>
              <a:p>
                <a:r>
                  <a:rPr lang="en-GB">
                    <a:noFill/>
                  </a:rPr>
                  <a:t> </a:t>
                </a:r>
              </a:p>
            </p:txBody>
          </p:sp>
        </mc:Fallback>
      </mc:AlternateContent>
      <p:graphicFrame>
        <p:nvGraphicFramePr>
          <p:cNvPr id="188" name="Google Shape;188;p24"/>
          <p:cNvGraphicFramePr/>
          <p:nvPr/>
        </p:nvGraphicFramePr>
        <p:xfrm>
          <a:off x="1755475" y="3627450"/>
          <a:ext cx="3445650" cy="1515000"/>
        </p:xfrm>
        <a:graphic>
          <a:graphicData uri="http://schemas.openxmlformats.org/drawingml/2006/table">
            <a:tbl>
              <a:tblPr>
                <a:noFill/>
              </a:tblPr>
              <a:tblGrid>
                <a:gridCol w="382850">
                  <a:extLst>
                    <a:ext uri="{9D8B030D-6E8A-4147-A177-3AD203B41FA5}">
                      <a16:colId xmlns:a16="http://schemas.microsoft.com/office/drawing/2014/main" val="20000"/>
                    </a:ext>
                  </a:extLst>
                </a:gridCol>
                <a:gridCol w="382850">
                  <a:extLst>
                    <a:ext uri="{9D8B030D-6E8A-4147-A177-3AD203B41FA5}">
                      <a16:colId xmlns:a16="http://schemas.microsoft.com/office/drawing/2014/main" val="20001"/>
                    </a:ext>
                  </a:extLst>
                </a:gridCol>
                <a:gridCol w="382850">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382850">
                  <a:extLst>
                    <a:ext uri="{9D8B030D-6E8A-4147-A177-3AD203B41FA5}">
                      <a16:colId xmlns:a16="http://schemas.microsoft.com/office/drawing/2014/main" val="20004"/>
                    </a:ext>
                  </a:extLst>
                </a:gridCol>
                <a:gridCol w="382850">
                  <a:extLst>
                    <a:ext uri="{9D8B030D-6E8A-4147-A177-3AD203B41FA5}">
                      <a16:colId xmlns:a16="http://schemas.microsoft.com/office/drawing/2014/main" val="20005"/>
                    </a:ext>
                  </a:extLst>
                </a:gridCol>
                <a:gridCol w="382850">
                  <a:extLst>
                    <a:ext uri="{9D8B030D-6E8A-4147-A177-3AD203B41FA5}">
                      <a16:colId xmlns:a16="http://schemas.microsoft.com/office/drawing/2014/main" val="20006"/>
                    </a:ext>
                  </a:extLst>
                </a:gridCol>
                <a:gridCol w="382850">
                  <a:extLst>
                    <a:ext uri="{9D8B030D-6E8A-4147-A177-3AD203B41FA5}">
                      <a16:colId xmlns:a16="http://schemas.microsoft.com/office/drawing/2014/main" val="20007"/>
                    </a:ext>
                  </a:extLst>
                </a:gridCol>
                <a:gridCol w="382850">
                  <a:extLst>
                    <a:ext uri="{9D8B030D-6E8A-4147-A177-3AD203B41FA5}">
                      <a16:colId xmlns:a16="http://schemas.microsoft.com/office/drawing/2014/main" val="20008"/>
                    </a:ext>
                  </a:extLst>
                </a:gridCol>
              </a:tblGrid>
              <a:tr h="3787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787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787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78750">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mc:AlternateContent xmlns:mc="http://schemas.openxmlformats.org/markup-compatibility/2006" xmlns:a14="http://schemas.microsoft.com/office/drawing/2010/main">
        <mc:Choice Requires="a14">
          <p:sp>
            <p:nvSpPr>
              <p:cNvPr id="189" name="Google Shape;189;p24"/>
              <p:cNvSpPr txBox="1">
                <a:spLocks noGrp="1"/>
              </p:cNvSpPr>
              <p:nvPr>
                <p:ph type="body" idx="2"/>
              </p:nvPr>
            </p:nvSpPr>
            <p:spPr>
              <a:xfrm>
                <a:off x="8418425" y="3207062"/>
                <a:ext cx="2018100" cy="235577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14:m>
                  <m:oMath xmlns:m="http://schemas.openxmlformats.org/officeDocument/2006/math">
                    <m:f>
                      <m:fPr>
                        <m:ctrlPr>
                          <a:rPr lang="ar-AE" sz="1800" i="1" smtClean="0">
                            <a:solidFill>
                              <a:srgbClr val="2779F5"/>
                            </a:solidFill>
                            <a:latin typeface="Cambria Math" panose="02040503050406030204" pitchFamily="18" charset="0"/>
                            <a:ea typeface="Cambria Math" panose="02040503050406030204" pitchFamily="18" charset="0"/>
                          </a:rPr>
                        </m:ctrlPr>
                      </m:fPr>
                      <m:num>
                        <m:r>
                          <m:rPr>
                            <m:nor/>
                          </m:rPr>
                          <a:rPr lang="en-US" sz="1800" b="0" i="0" smtClean="0">
                            <a:solidFill>
                              <a:srgbClr val="2779F5"/>
                            </a:solidFill>
                            <a:latin typeface="Century Gothic" panose="020B0502020202020204" pitchFamily="34" charset="0"/>
                            <a:ea typeface="Cambria Math" panose="02040503050406030204" pitchFamily="18" charset="0"/>
                          </a:rPr>
                          <m:t>2</m:t>
                        </m:r>
                      </m:num>
                      <m:den>
                        <m:r>
                          <m:rPr>
                            <m:nor/>
                          </m:rPr>
                          <a:rPr lang="en-US" sz="1800" b="0" i="0" smtClean="0">
                            <a:solidFill>
                              <a:srgbClr val="2779F5"/>
                            </a:solidFill>
                            <a:latin typeface="Century Gothic" panose="020B0502020202020204" pitchFamily="34" charset="0"/>
                            <a:ea typeface="Cambria Math" panose="02040503050406030204" pitchFamily="18" charset="0"/>
                          </a:rPr>
                          <m:t> 9 </m:t>
                        </m:r>
                      </m:den>
                    </m:f>
                  </m:oMath>
                </a14:m>
                <a:r>
                  <a:rPr lang="en-GB" dirty="0">
                    <a:solidFill>
                      <a:srgbClr val="2779F5"/>
                    </a:solidFill>
                  </a:rPr>
                  <a:t> ÷ 4 = </a:t>
                </a:r>
                <a:endParaRPr dirty="0">
                  <a:solidFill>
                    <a:srgbClr val="2779F5"/>
                  </a:solidFill>
                </a:endParaRPr>
              </a:p>
              <a:p>
                <a:pPr marL="0" lvl="0" indent="0"/>
                <a14:m>
                  <m:oMath xmlns:m="http://schemas.openxmlformats.org/officeDocument/2006/math">
                    <m:f>
                      <m:fPr>
                        <m:ctrlPr>
                          <a:rPr lang="ar-AE" sz="1800" i="1" smtClean="0">
                            <a:solidFill>
                              <a:srgbClr val="2779F5"/>
                            </a:solidFill>
                            <a:latin typeface="Cambria Math" panose="02040503050406030204" pitchFamily="18" charset="0"/>
                            <a:ea typeface="Cambria Math" panose="02040503050406030204" pitchFamily="18" charset="0"/>
                          </a:rPr>
                        </m:ctrlPr>
                      </m:fPr>
                      <m:num>
                        <m:r>
                          <m:rPr>
                            <m:nor/>
                          </m:rPr>
                          <a:rPr lang="en-US" sz="1800" b="0" i="0" smtClean="0">
                            <a:solidFill>
                              <a:srgbClr val="2779F5"/>
                            </a:solidFill>
                            <a:latin typeface="Century Gothic" panose="020B0502020202020204" pitchFamily="34" charset="0"/>
                            <a:ea typeface="Cambria Math" panose="02040503050406030204" pitchFamily="18" charset="0"/>
                          </a:rPr>
                          <m:t>2</m:t>
                        </m:r>
                      </m:num>
                      <m:den>
                        <m:r>
                          <m:rPr>
                            <m:nor/>
                          </m:rPr>
                          <a:rPr lang="en-US" sz="1800" b="0" i="0" smtClean="0">
                            <a:solidFill>
                              <a:srgbClr val="2779F5"/>
                            </a:solidFill>
                            <a:latin typeface="Century Gothic" panose="020B0502020202020204" pitchFamily="34" charset="0"/>
                            <a:ea typeface="Cambria Math" panose="02040503050406030204" pitchFamily="18" charset="0"/>
                          </a:rPr>
                          <m:t> 9 </m:t>
                        </m:r>
                      </m:den>
                    </m:f>
                  </m:oMath>
                </a14:m>
                <a:r>
                  <a:rPr lang="en-GB" dirty="0">
                    <a:solidFill>
                      <a:srgbClr val="2779F5"/>
                    </a:solidFill>
                  </a:rPr>
                  <a:t> = </a:t>
                </a:r>
                <a14:m>
                  <m:oMath xmlns:m="http://schemas.openxmlformats.org/officeDocument/2006/math">
                    <m:f>
                      <m:fPr>
                        <m:ctrlPr>
                          <a:rPr lang="ar-AE" i="1" smtClean="0">
                            <a:solidFill>
                              <a:srgbClr val="2779F5"/>
                            </a:solidFill>
                            <a:latin typeface="Cambria Math" panose="02040503050406030204" pitchFamily="18" charset="0"/>
                            <a:ea typeface="Cambria Math" panose="02040503050406030204" pitchFamily="18" charset="0"/>
                          </a:rPr>
                        </m:ctrlPr>
                      </m:fPr>
                      <m:num>
                        <m:r>
                          <m:rPr>
                            <m:nor/>
                          </m:rPr>
                          <a:rPr lang="en-US" b="0" i="0" smtClean="0">
                            <a:solidFill>
                              <a:srgbClr val="2779F5"/>
                            </a:solidFill>
                            <a:latin typeface="Century Gothic" panose="020B0502020202020204" pitchFamily="34" charset="0"/>
                            <a:ea typeface="Cambria Math" panose="02040503050406030204" pitchFamily="18" charset="0"/>
                          </a:rPr>
                          <m:t>4</m:t>
                        </m:r>
                      </m:num>
                      <m:den>
                        <m:r>
                          <m:rPr>
                            <m:nor/>
                          </m:rPr>
                          <a:rPr lang="en-US">
                            <a:solidFill>
                              <a:srgbClr val="2779F5"/>
                            </a:solidFill>
                            <a:latin typeface="Century Gothic" panose="020B0502020202020204" pitchFamily="34" charset="0"/>
                            <a:ea typeface="Cambria Math" panose="02040503050406030204" pitchFamily="18" charset="0"/>
                          </a:rPr>
                          <m:t>18</m:t>
                        </m:r>
                      </m:den>
                    </m:f>
                  </m:oMath>
                </a14:m>
                <a:r>
                  <a:rPr lang="en-GB" dirty="0">
                    <a:solidFill>
                      <a:srgbClr val="2779F5"/>
                    </a:solidFill>
                  </a:rPr>
                  <a:t> </a:t>
                </a:r>
                <a:endParaRPr dirty="0">
                  <a:solidFill>
                    <a:srgbClr val="2779F5"/>
                  </a:solidFill>
                </a:endParaRPr>
              </a:p>
              <a:p>
                <a:pPr marL="0" lvl="0" indent="0"/>
                <a14:m>
                  <m:oMath xmlns:m="http://schemas.openxmlformats.org/officeDocument/2006/math">
                    <m:f>
                      <m:fPr>
                        <m:ctrlPr>
                          <a:rPr lang="ar-AE" i="1" smtClean="0">
                            <a:solidFill>
                              <a:srgbClr val="2779F5"/>
                            </a:solidFill>
                            <a:latin typeface="Cambria Math" panose="02040503050406030204" pitchFamily="18" charset="0"/>
                            <a:ea typeface="Cambria Math" panose="02040503050406030204" pitchFamily="18" charset="0"/>
                          </a:rPr>
                        </m:ctrlPr>
                      </m:fPr>
                      <m:num>
                        <m:r>
                          <m:rPr>
                            <m:nor/>
                          </m:rPr>
                          <a:rPr lang="en-US" b="0" i="0" smtClean="0">
                            <a:solidFill>
                              <a:srgbClr val="2779F5"/>
                            </a:solidFill>
                            <a:latin typeface="Century Gothic" panose="020B0502020202020204" pitchFamily="34" charset="0"/>
                            <a:ea typeface="Cambria Math" panose="02040503050406030204" pitchFamily="18" charset="0"/>
                          </a:rPr>
                          <m:t>4</m:t>
                        </m:r>
                      </m:num>
                      <m:den>
                        <m:r>
                          <m:rPr>
                            <m:nor/>
                          </m:rPr>
                          <a:rPr lang="en-US">
                            <a:solidFill>
                              <a:srgbClr val="2779F5"/>
                            </a:solidFill>
                            <a:latin typeface="Century Gothic" panose="020B0502020202020204" pitchFamily="34" charset="0"/>
                            <a:ea typeface="Cambria Math" panose="02040503050406030204" pitchFamily="18" charset="0"/>
                          </a:rPr>
                          <m:t>18</m:t>
                        </m:r>
                      </m:den>
                    </m:f>
                  </m:oMath>
                </a14:m>
                <a:r>
                  <a:rPr lang="en-GB" dirty="0">
                    <a:solidFill>
                      <a:srgbClr val="2779F5"/>
                    </a:solidFill>
                  </a:rPr>
                  <a:t> ÷ 4 = </a:t>
                </a:r>
                <a14:m>
                  <m:oMath xmlns:m="http://schemas.openxmlformats.org/officeDocument/2006/math">
                    <m:f>
                      <m:fPr>
                        <m:ctrlPr>
                          <a:rPr lang="ar-AE" i="1">
                            <a:solidFill>
                              <a:srgbClr val="2779F5"/>
                            </a:solidFill>
                            <a:latin typeface="Cambria Math" panose="02040503050406030204" pitchFamily="18" charset="0"/>
                            <a:ea typeface="Cambria Math" panose="02040503050406030204" pitchFamily="18" charset="0"/>
                          </a:rPr>
                        </m:ctrlPr>
                      </m:fPr>
                      <m:num>
                        <m:r>
                          <m:rPr>
                            <m:nor/>
                          </m:rPr>
                          <a:rPr lang="en-US">
                            <a:solidFill>
                              <a:srgbClr val="2779F5"/>
                            </a:solidFill>
                            <a:latin typeface="Century Gothic" panose="020B0502020202020204" pitchFamily="34" charset="0"/>
                            <a:ea typeface="Cambria Math" panose="02040503050406030204" pitchFamily="18" charset="0"/>
                          </a:rPr>
                          <m:t>1</m:t>
                        </m:r>
                      </m:num>
                      <m:den>
                        <m:r>
                          <m:rPr>
                            <m:nor/>
                          </m:rPr>
                          <a:rPr lang="en-US">
                            <a:solidFill>
                              <a:srgbClr val="2779F5"/>
                            </a:solidFill>
                            <a:latin typeface="Century Gothic" panose="020B0502020202020204" pitchFamily="34" charset="0"/>
                            <a:ea typeface="Cambria Math" panose="02040503050406030204" pitchFamily="18" charset="0"/>
                          </a:rPr>
                          <m:t>18</m:t>
                        </m:r>
                      </m:den>
                    </m:f>
                  </m:oMath>
                </a14:m>
                <a:r>
                  <a:rPr lang="en-GB" dirty="0">
                    <a:solidFill>
                      <a:srgbClr val="2779F5"/>
                    </a:solidFill>
                  </a:rPr>
                  <a:t> </a:t>
                </a:r>
              </a:p>
            </p:txBody>
          </p:sp>
        </mc:Choice>
        <mc:Fallback xmlns="">
          <p:sp>
            <p:nvSpPr>
              <p:cNvPr id="189" name="Google Shape;189;p24"/>
              <p:cNvSpPr txBox="1">
                <a:spLocks noGrp="1" noRot="1" noChangeAspect="1" noMove="1" noResize="1" noEditPoints="1" noAdjustHandles="1" noChangeArrowheads="1" noChangeShapeType="1" noTextEdit="1"/>
              </p:cNvSpPr>
              <p:nvPr>
                <p:ph type="body" idx="2"/>
              </p:nvPr>
            </p:nvSpPr>
            <p:spPr>
              <a:xfrm>
                <a:off x="8418425" y="3207062"/>
                <a:ext cx="2018100" cy="2355776"/>
              </a:xfrm>
              <a:prstGeom prst="rect">
                <a:avLst/>
              </a:prstGeom>
              <a:blipFill>
                <a:blip r:embed="rId7"/>
                <a:stretch>
                  <a:fillRect/>
                </a:stretch>
              </a:blipFill>
              <a:ln>
                <a:noFill/>
              </a:ln>
            </p:spPr>
            <p:txBody>
              <a:bodyPr/>
              <a:lstStyle/>
              <a:p>
                <a:r>
                  <a:rPr lang="en-GB">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body" idx="4294967295"/>
          </p:nvPr>
        </p:nvSpPr>
        <p:spPr>
          <a:xfrm>
            <a:off x="838200" y="3505199"/>
            <a:ext cx="10515600" cy="2671763"/>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t>The following slides are based on recapping the previous Year 6 lesson - Dividing fractions by integers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1" name="Google Shape;201;p26"/>
              <p:cNvSpPr txBox="1">
                <a:spLocks noGrp="1"/>
              </p:cNvSpPr>
              <p:nvPr>
                <p:ph type="body" idx="1"/>
              </p:nvPr>
            </p:nvSpPr>
            <p:spPr>
              <a:xfrm>
                <a:off x="347950" y="814900"/>
                <a:ext cx="11536800" cy="5128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Explain </a:t>
                </a:r>
                <a:r>
                  <a:rPr lang="en-GB" b="1" dirty="0"/>
                  <a:t>how</a:t>
                </a:r>
                <a:r>
                  <a:rPr lang="en-GB" dirty="0"/>
                  <a:t> to complete these calculations. </a:t>
                </a:r>
                <a:endParaRPr dirty="0"/>
              </a:p>
              <a:p>
                <a:pPr marL="0" lvl="0" indent="0" algn="l" rtl="0">
                  <a:spcBef>
                    <a:spcPts val="0"/>
                  </a:spcBef>
                  <a:spcAft>
                    <a:spcPts val="0"/>
                  </a:spcAft>
                  <a:buNone/>
                </a:pPr>
                <a:r>
                  <a:rPr lang="en-GB" dirty="0"/>
                  <a:t>You can use the bar models to help you. </a:t>
                </a:r>
                <a:endParaRPr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4</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4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5</m:t>
                        </m:r>
                      </m:num>
                      <m:den>
                        <m:r>
                          <m:rPr>
                            <m:nor/>
                          </m:rPr>
                          <a:rPr lang="en-US" sz="1800" b="0" i="0" smtClean="0">
                            <a:latin typeface="Century Gothic" panose="020B0502020202020204" pitchFamily="34" charset="0"/>
                            <a:ea typeface="Cambria Math" panose="02040503050406030204" pitchFamily="18" charset="0"/>
                          </a:rPr>
                          <m:t> 7 </m:t>
                        </m:r>
                      </m:den>
                    </m:f>
                  </m:oMath>
                </a14:m>
                <a:r>
                  <a:rPr lang="en-GB" dirty="0"/>
                  <a:t> ÷ 5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3</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3 =</a:t>
                </a:r>
                <a:endParaRPr dirty="0"/>
              </a:p>
            </p:txBody>
          </p:sp>
        </mc:Choice>
        <mc:Fallback xmlns="">
          <p:sp>
            <p:nvSpPr>
              <p:cNvPr id="201" name="Google Shape;201;p26"/>
              <p:cNvSpPr txBox="1">
                <a:spLocks noGrp="1" noRot="1" noChangeAspect="1" noMove="1" noResize="1" noEditPoints="1" noAdjustHandles="1" noChangeArrowheads="1" noChangeShapeType="1" noTextEdit="1"/>
              </p:cNvSpPr>
              <p:nvPr>
                <p:ph type="body" idx="1"/>
              </p:nvPr>
            </p:nvSpPr>
            <p:spPr>
              <a:xfrm>
                <a:off x="347950" y="814900"/>
                <a:ext cx="11536800" cy="5128800"/>
              </a:xfrm>
              <a:prstGeom prst="rect">
                <a:avLst/>
              </a:prstGeom>
              <a:blipFill>
                <a:blip r:embed="rId3"/>
                <a:stretch>
                  <a:fillRect l="-423" b="-13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3" name="Google Shape;203;p26"/>
              <p:cNvSpPr txBox="1"/>
              <p:nvPr/>
            </p:nvSpPr>
            <p:spPr>
              <a:xfrm>
                <a:off x="1213228" y="1872665"/>
                <a:ext cx="1110000" cy="4182300"/>
              </a:xfrm>
              <a:prstGeom prst="rect">
                <a:avLst/>
              </a:prstGeom>
              <a:noFill/>
              <a:ln>
                <a:noFill/>
              </a:ln>
            </p:spPr>
            <p:txBody>
              <a:bodyPr spcFirstLastPara="1" wrap="square" lIns="91425" tIns="91425" rIns="91425" bIns="91425" anchor="t" anchorCtr="0">
                <a:noAutofit/>
              </a:bodyPr>
              <a:lstStyle/>
              <a:p>
                <a:pPr lvl="0">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5 </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7 </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3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203" name="Google Shape;203;p26"/>
              <p:cNvSpPr txBox="1">
                <a:spLocks noRot="1" noChangeAspect="1" noMove="1" noResize="1" noEditPoints="1" noAdjustHandles="1" noChangeArrowheads="1" noChangeShapeType="1" noTextEdit="1"/>
              </p:cNvSpPr>
              <p:nvPr/>
            </p:nvSpPr>
            <p:spPr>
              <a:xfrm>
                <a:off x="1213228" y="1872665"/>
                <a:ext cx="1110000" cy="4182300"/>
              </a:xfrm>
              <a:prstGeom prst="rect">
                <a:avLst/>
              </a:prstGeom>
              <a:blipFill>
                <a:blip r:embed="rId4"/>
                <a:stretch>
                  <a:fillRect/>
                </a:stretch>
              </a:blipFill>
              <a:ln>
                <a:noFill/>
              </a:ln>
            </p:spPr>
            <p:txBody>
              <a:bodyPr/>
              <a:lstStyle/>
              <a:p>
                <a:r>
                  <a:rPr lang="en-GB">
                    <a:noFill/>
                  </a:rPr>
                  <a:t> </a:t>
                </a:r>
              </a:p>
            </p:txBody>
          </p:sp>
        </mc:Fallback>
      </mc:AlternateContent>
      <p:graphicFrame>
        <p:nvGraphicFramePr>
          <p:cNvPr id="204" name="Google Shape;204;p26"/>
          <p:cNvGraphicFramePr/>
          <p:nvPr/>
        </p:nvGraphicFramePr>
        <p:xfrm>
          <a:off x="2488813" y="3624050"/>
          <a:ext cx="6355650" cy="396210"/>
        </p:xfrm>
        <a:graphic>
          <a:graphicData uri="http://schemas.openxmlformats.org/drawingml/2006/table">
            <a:tbl>
              <a:tblPr>
                <a:noFill/>
              </a:tblPr>
              <a:tblGrid>
                <a:gridCol w="907950">
                  <a:extLst>
                    <a:ext uri="{9D8B030D-6E8A-4147-A177-3AD203B41FA5}">
                      <a16:colId xmlns:a16="http://schemas.microsoft.com/office/drawing/2014/main" val="20000"/>
                    </a:ext>
                  </a:extLst>
                </a:gridCol>
                <a:gridCol w="907950">
                  <a:extLst>
                    <a:ext uri="{9D8B030D-6E8A-4147-A177-3AD203B41FA5}">
                      <a16:colId xmlns:a16="http://schemas.microsoft.com/office/drawing/2014/main" val="20001"/>
                    </a:ext>
                  </a:extLst>
                </a:gridCol>
                <a:gridCol w="907950">
                  <a:extLst>
                    <a:ext uri="{9D8B030D-6E8A-4147-A177-3AD203B41FA5}">
                      <a16:colId xmlns:a16="http://schemas.microsoft.com/office/drawing/2014/main" val="20002"/>
                    </a:ext>
                  </a:extLst>
                </a:gridCol>
                <a:gridCol w="907950">
                  <a:extLst>
                    <a:ext uri="{9D8B030D-6E8A-4147-A177-3AD203B41FA5}">
                      <a16:colId xmlns:a16="http://schemas.microsoft.com/office/drawing/2014/main" val="20003"/>
                    </a:ext>
                  </a:extLst>
                </a:gridCol>
                <a:gridCol w="907950">
                  <a:extLst>
                    <a:ext uri="{9D8B030D-6E8A-4147-A177-3AD203B41FA5}">
                      <a16:colId xmlns:a16="http://schemas.microsoft.com/office/drawing/2014/main" val="20004"/>
                    </a:ext>
                  </a:extLst>
                </a:gridCol>
                <a:gridCol w="907950">
                  <a:extLst>
                    <a:ext uri="{9D8B030D-6E8A-4147-A177-3AD203B41FA5}">
                      <a16:colId xmlns:a16="http://schemas.microsoft.com/office/drawing/2014/main" val="20005"/>
                    </a:ext>
                  </a:extLst>
                </a:gridCol>
                <a:gridCol w="907950">
                  <a:extLst>
                    <a:ext uri="{9D8B030D-6E8A-4147-A177-3AD203B41FA5}">
                      <a16:colId xmlns:a16="http://schemas.microsoft.com/office/drawing/2014/main" val="20006"/>
                    </a:ext>
                  </a:extLst>
                </a:gridCol>
              </a:tblGrid>
              <a:tr h="3810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CE5CD"/>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CE5CD"/>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CE5CD"/>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CE5CD"/>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CE5CD"/>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05" name="Google Shape;205;p26"/>
          <p:cNvGraphicFramePr/>
          <p:nvPr/>
        </p:nvGraphicFramePr>
        <p:xfrm>
          <a:off x="2488813" y="1974450"/>
          <a:ext cx="6355625" cy="396210"/>
        </p:xfrm>
        <a:graphic>
          <a:graphicData uri="http://schemas.openxmlformats.org/drawingml/2006/table">
            <a:tbl>
              <a:tblPr>
                <a:noFill/>
              </a:tblPr>
              <a:tblGrid>
                <a:gridCol w="1271125">
                  <a:extLst>
                    <a:ext uri="{9D8B030D-6E8A-4147-A177-3AD203B41FA5}">
                      <a16:colId xmlns:a16="http://schemas.microsoft.com/office/drawing/2014/main" val="20000"/>
                    </a:ext>
                  </a:extLst>
                </a:gridCol>
                <a:gridCol w="1271125">
                  <a:extLst>
                    <a:ext uri="{9D8B030D-6E8A-4147-A177-3AD203B41FA5}">
                      <a16:colId xmlns:a16="http://schemas.microsoft.com/office/drawing/2014/main" val="20001"/>
                    </a:ext>
                  </a:extLst>
                </a:gridCol>
                <a:gridCol w="1271125">
                  <a:extLst>
                    <a:ext uri="{9D8B030D-6E8A-4147-A177-3AD203B41FA5}">
                      <a16:colId xmlns:a16="http://schemas.microsoft.com/office/drawing/2014/main" val="20002"/>
                    </a:ext>
                  </a:extLst>
                </a:gridCol>
                <a:gridCol w="1271125">
                  <a:extLst>
                    <a:ext uri="{9D8B030D-6E8A-4147-A177-3AD203B41FA5}">
                      <a16:colId xmlns:a16="http://schemas.microsoft.com/office/drawing/2014/main" val="20003"/>
                    </a:ext>
                  </a:extLst>
                </a:gridCol>
                <a:gridCol w="1271125">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4CC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06" name="Google Shape;206;p26"/>
          <p:cNvGraphicFramePr/>
          <p:nvPr/>
        </p:nvGraphicFramePr>
        <p:xfrm>
          <a:off x="2488813" y="5342500"/>
          <a:ext cx="6355625" cy="396210"/>
        </p:xfrm>
        <a:graphic>
          <a:graphicData uri="http://schemas.openxmlformats.org/drawingml/2006/table">
            <a:tbl>
              <a:tblPr>
                <a:noFill/>
              </a:tblPr>
              <a:tblGrid>
                <a:gridCol w="1271125">
                  <a:extLst>
                    <a:ext uri="{9D8B030D-6E8A-4147-A177-3AD203B41FA5}">
                      <a16:colId xmlns:a16="http://schemas.microsoft.com/office/drawing/2014/main" val="20000"/>
                    </a:ext>
                  </a:extLst>
                </a:gridCol>
                <a:gridCol w="1271125">
                  <a:extLst>
                    <a:ext uri="{9D8B030D-6E8A-4147-A177-3AD203B41FA5}">
                      <a16:colId xmlns:a16="http://schemas.microsoft.com/office/drawing/2014/main" val="20001"/>
                    </a:ext>
                  </a:extLst>
                </a:gridCol>
                <a:gridCol w="1271125">
                  <a:extLst>
                    <a:ext uri="{9D8B030D-6E8A-4147-A177-3AD203B41FA5}">
                      <a16:colId xmlns:a16="http://schemas.microsoft.com/office/drawing/2014/main" val="20002"/>
                    </a:ext>
                  </a:extLst>
                </a:gridCol>
                <a:gridCol w="1271125">
                  <a:extLst>
                    <a:ext uri="{9D8B030D-6E8A-4147-A177-3AD203B41FA5}">
                      <a16:colId xmlns:a16="http://schemas.microsoft.com/office/drawing/2014/main" val="20003"/>
                    </a:ext>
                  </a:extLst>
                </a:gridCol>
                <a:gridCol w="1271125">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 name="Rectangle: Rounded Corners 1">
            <a:extLst>
              <a:ext uri="{FF2B5EF4-FFF2-40B4-BE49-F238E27FC236}">
                <a16:creationId xmlns:a16="http://schemas.microsoft.com/office/drawing/2014/main" id="{3C7F4F61-6769-4442-B878-7F0DA9E0EE1A}"/>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1000"/>
                                        <p:tgtEl>
                                          <p:spTgt spid="203"/>
                                        </p:tgtEl>
                                      </p:cBhvr>
                                    </p:animEffect>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12" name="Google Shape;212;p27"/>
              <p:cNvSpPr txBox="1">
                <a:spLocks noGrp="1"/>
              </p:cNvSpPr>
              <p:nvPr>
                <p:ph type="body" idx="1"/>
              </p:nvPr>
            </p:nvSpPr>
            <p:spPr>
              <a:xfrm>
                <a:off x="347950" y="814900"/>
                <a:ext cx="11536800" cy="5128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dirty="0"/>
                  <a:t>Complete these calculations. </a:t>
                </a:r>
                <a:endParaRPr b="1"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8</m:t>
                        </m:r>
                      </m:num>
                      <m:den>
                        <m:r>
                          <m:rPr>
                            <m:nor/>
                          </m:rPr>
                          <a:rPr lang="en-US" sz="1800" b="0" i="0" smtClean="0">
                            <a:latin typeface="Century Gothic" panose="020B0502020202020204" pitchFamily="34" charset="0"/>
                            <a:ea typeface="Cambria Math" panose="02040503050406030204" pitchFamily="18" charset="0"/>
                          </a:rPr>
                          <m:t>10</m:t>
                        </m:r>
                      </m:den>
                    </m:f>
                  </m:oMath>
                </a14:m>
                <a:r>
                  <a:rPr lang="en-GB" dirty="0"/>
                  <a:t> ÷ 2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15</m:t>
                        </m:r>
                      </m:num>
                      <m:den>
                        <m:r>
                          <m:rPr>
                            <m:nor/>
                          </m:rPr>
                          <a:rPr lang="en-US" sz="1800" b="0" i="0" smtClean="0">
                            <a:latin typeface="Century Gothic" panose="020B0502020202020204" pitchFamily="34" charset="0"/>
                            <a:ea typeface="Cambria Math" panose="02040503050406030204" pitchFamily="18" charset="0"/>
                          </a:rPr>
                          <m:t>17</m:t>
                        </m:r>
                      </m:den>
                    </m:f>
                  </m:oMath>
                </a14:m>
                <a:r>
                  <a:rPr lang="en-GB" dirty="0"/>
                  <a:t> ÷ 5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9</m:t>
                        </m:r>
                      </m:num>
                      <m:den>
                        <m:r>
                          <m:rPr>
                            <m:nor/>
                          </m:rPr>
                          <a:rPr lang="en-US" sz="1800" b="0" i="0" smtClean="0">
                            <a:latin typeface="Century Gothic" panose="020B0502020202020204" pitchFamily="34" charset="0"/>
                            <a:ea typeface="Cambria Math" panose="02040503050406030204" pitchFamily="18" charset="0"/>
                          </a:rPr>
                          <m:t>10</m:t>
                        </m:r>
                      </m:den>
                    </m:f>
                  </m:oMath>
                </a14:m>
                <a:r>
                  <a:rPr lang="en-GB" dirty="0"/>
                  <a:t> ÷ 3 =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00000"/>
                  </a:lnSpc>
                  <a:spcBef>
                    <a:spcPts val="0"/>
                  </a:spcBef>
                  <a:spcAft>
                    <a:spcPts val="0"/>
                  </a:spcAft>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14</m:t>
                        </m:r>
                      </m:num>
                      <m:den>
                        <m:r>
                          <m:rPr>
                            <m:nor/>
                          </m:rPr>
                          <a:rPr lang="en-US" sz="1800" b="0" i="0" smtClean="0">
                            <a:latin typeface="Century Gothic" panose="020B0502020202020204" pitchFamily="34" charset="0"/>
                            <a:ea typeface="Cambria Math" panose="02040503050406030204" pitchFamily="18" charset="0"/>
                          </a:rPr>
                          <m:t>15</m:t>
                        </m:r>
                      </m:den>
                    </m:f>
                  </m:oMath>
                </a14:m>
                <a:r>
                  <a:rPr lang="en-GB" dirty="0"/>
                  <a:t> ÷ 7 = </a:t>
                </a:r>
                <a:endParaRPr dirty="0"/>
              </a:p>
            </p:txBody>
          </p:sp>
        </mc:Choice>
        <mc:Fallback xmlns="">
          <p:sp>
            <p:nvSpPr>
              <p:cNvPr id="212" name="Google Shape;212;p27"/>
              <p:cNvSpPr txBox="1">
                <a:spLocks noGrp="1" noRot="1" noChangeAspect="1" noMove="1" noResize="1" noEditPoints="1" noAdjustHandles="1" noChangeArrowheads="1" noChangeShapeType="1" noTextEdit="1"/>
              </p:cNvSpPr>
              <p:nvPr>
                <p:ph type="body" idx="1"/>
              </p:nvPr>
            </p:nvSpPr>
            <p:spPr>
              <a:xfrm>
                <a:off x="347950" y="814900"/>
                <a:ext cx="11536800" cy="5128800"/>
              </a:xfrm>
              <a:prstGeom prst="rect">
                <a:avLst/>
              </a:prstGeom>
              <a:blipFill>
                <a:blip r:embed="rId3"/>
                <a:stretch>
                  <a:fillRect l="-423" b="-24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4" name="Google Shape;214;p27"/>
              <p:cNvSpPr txBox="1"/>
              <p:nvPr/>
            </p:nvSpPr>
            <p:spPr>
              <a:xfrm>
                <a:off x="1298222" y="1610203"/>
                <a:ext cx="1534716" cy="4556400"/>
              </a:xfrm>
              <a:prstGeom prst="rect">
                <a:avLst/>
              </a:prstGeom>
              <a:noFill/>
              <a:ln>
                <a:noFill/>
              </a:ln>
            </p:spPr>
            <p:txBody>
              <a:bodyPr spcFirstLastPara="1" wrap="square" lIns="91425" tIns="91425" rIns="91425" bIns="91425" anchor="t" anchorCtr="0">
                <a:noAutofit/>
              </a:bodyPr>
              <a:lstStyle/>
              <a:p>
                <a:pPr lvl="0">
                  <a:buClr>
                    <a:srgbClr val="000000"/>
                  </a:buClr>
                  <a:defRPr/>
                </a:pP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4</m:t>
                        </m:r>
                      </m:num>
                      <m:den>
                        <m:r>
                          <m:rPr>
                            <m:nor/>
                          </m:rPr>
                          <a:rPr lang="en-US">
                            <a:solidFill>
                              <a:srgbClr val="00BC89"/>
                            </a:solidFill>
                            <a:latin typeface="Century Gothic" panose="020B0502020202020204" pitchFamily="34" charset="0"/>
                            <a:ea typeface="Cambria Math" panose="02040503050406030204" pitchFamily="18"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 5 </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7</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3</m:t>
                          </m:r>
                        </m:num>
                        <m:den>
                          <m:r>
                            <m:rPr>
                              <m:nor/>
                            </m:rPr>
                            <a:rPr lang="en-US">
                              <a:solidFill>
                                <a:srgbClr val="00BC89"/>
                              </a:solidFill>
                              <a:latin typeface="Century Gothic" panose="020B0502020202020204" pitchFamily="34" charset="0"/>
                              <a:ea typeface="Cambria Math" panose="02040503050406030204" pitchFamily="18" charset="0"/>
                            </a:rPr>
                            <m:t>10</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2</m:t>
                          </m:r>
                        </m:num>
                        <m:den>
                          <m:r>
                            <m:rPr>
                              <m:nor/>
                            </m:rPr>
                            <a:rPr lang="en-US">
                              <a:solidFill>
                                <a:srgbClr val="00BC89"/>
                              </a:solidFill>
                              <a:latin typeface="Century Gothic" panose="020B0502020202020204" pitchFamily="34" charset="0"/>
                              <a:ea typeface="Cambria Math" panose="02040503050406030204" pitchFamily="18" charset="0"/>
                            </a:rPr>
                            <m:t>15</m:t>
                          </m:r>
                        </m:den>
                      </m:f>
                    </m:oMath>
                  </m:oMathPara>
                </a14:m>
                <a:endParaRPr lang="en-GB" dirty="0">
                  <a:solidFill>
                    <a:srgbClr val="00BC89"/>
                  </a:solidFill>
                  <a:latin typeface="Century Gothic" panose="020B0502020202020204" pitchFamily="34" charset="0"/>
                  <a:ea typeface="Cambria Math" panose="02040503050406030204" pitchFamily="18" charset="0"/>
                </a:endParaRPr>
              </a:p>
            </p:txBody>
          </p:sp>
        </mc:Choice>
        <mc:Fallback xmlns="">
          <p:sp>
            <p:nvSpPr>
              <p:cNvPr id="214" name="Google Shape;214;p27"/>
              <p:cNvSpPr txBox="1">
                <a:spLocks noRot="1" noChangeAspect="1" noMove="1" noResize="1" noEditPoints="1" noAdjustHandles="1" noChangeArrowheads="1" noChangeShapeType="1" noTextEdit="1"/>
              </p:cNvSpPr>
              <p:nvPr/>
            </p:nvSpPr>
            <p:spPr>
              <a:xfrm>
                <a:off x="1298222" y="1610203"/>
                <a:ext cx="1534716" cy="4556400"/>
              </a:xfrm>
              <a:prstGeom prst="rect">
                <a:avLst/>
              </a:prstGeom>
              <a:blipFill>
                <a:blip r:embed="rId4"/>
                <a:stretch>
                  <a:fillRect/>
                </a:stretch>
              </a:blipFill>
              <a:ln>
                <a:noFill/>
              </a:ln>
            </p:spPr>
            <p:txBody>
              <a:bodyPr/>
              <a:lstStyle/>
              <a:p>
                <a:r>
                  <a:rPr lang="en-GB">
                    <a:noFill/>
                  </a:rPr>
                  <a:t> </a:t>
                </a:r>
              </a:p>
            </p:txBody>
          </p:sp>
        </mc:Fallback>
      </mc:AlternateContent>
      <p:sp>
        <p:nvSpPr>
          <p:cNvPr id="2" name="Rectangle: Rounded Corners 1">
            <a:extLst>
              <a:ext uri="{FF2B5EF4-FFF2-40B4-BE49-F238E27FC236}">
                <a16:creationId xmlns:a16="http://schemas.microsoft.com/office/drawing/2014/main" id="{90D52D87-2542-46F6-B59D-6037F9D34E80}"/>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800"/>
              <a:buFont typeface="Century Gothic"/>
              <a:buNone/>
            </a:pPr>
            <a:r>
              <a:rPr lang="en-GB"/>
              <a:t>Summary</a:t>
            </a:r>
            <a:endParaRPr/>
          </a:p>
        </p:txBody>
      </p:sp>
      <p:sp>
        <p:nvSpPr>
          <p:cNvPr id="59" name="Google Shape;59;p11"/>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800"/>
              <a:buNone/>
            </a:pPr>
            <a:r>
              <a:rPr lang="en-GB"/>
              <a:t>Key Vocabulary</a:t>
            </a:r>
            <a:endParaRPr/>
          </a:p>
          <a:p>
            <a:pPr marL="0" lvl="0" indent="0" algn="l" rtl="0">
              <a:lnSpc>
                <a:spcPct val="115000"/>
              </a:lnSpc>
              <a:spcBef>
                <a:spcPts val="600"/>
              </a:spcBef>
              <a:spcAft>
                <a:spcPts val="0"/>
              </a:spcAft>
              <a:buClr>
                <a:schemeClr val="dk1"/>
              </a:buClr>
              <a:buSzPts val="1800"/>
              <a:buNone/>
            </a:pPr>
            <a:r>
              <a:rPr lang="en-GB"/>
              <a:t>Hinge Question (Assessment Point)</a:t>
            </a:r>
            <a:endParaRPr/>
          </a:p>
          <a:p>
            <a:pPr marL="0" lvl="0" indent="0" algn="l" rtl="0">
              <a:lnSpc>
                <a:spcPct val="115000"/>
              </a:lnSpc>
              <a:spcBef>
                <a:spcPts val="600"/>
              </a:spcBef>
              <a:spcAft>
                <a:spcPts val="0"/>
              </a:spcAft>
              <a:buClr>
                <a:schemeClr val="dk1"/>
              </a:buClr>
              <a:buSzPts val="1800"/>
              <a:buNone/>
            </a:pPr>
            <a:r>
              <a:rPr lang="en-GB"/>
              <a:t>Lesson Introduction Slide (Learning Objective and Success Criteria)</a:t>
            </a:r>
            <a:endParaRPr/>
          </a:p>
          <a:p>
            <a:pPr marL="0" lvl="0" indent="0" algn="l" rtl="0">
              <a:lnSpc>
                <a:spcPct val="115000"/>
              </a:lnSpc>
              <a:spcBef>
                <a:spcPts val="600"/>
              </a:spcBef>
              <a:spcAft>
                <a:spcPts val="0"/>
              </a:spcAft>
              <a:buClr>
                <a:schemeClr val="dk1"/>
              </a:buClr>
              <a:buSzPts val="1800"/>
              <a:buNone/>
            </a:pPr>
            <a:r>
              <a:rPr lang="en-GB"/>
              <a:t>Starter – Match the calculation to the answer</a:t>
            </a:r>
            <a:endParaRPr/>
          </a:p>
          <a:p>
            <a:pPr marL="0" lvl="0" indent="0" algn="l" rtl="0">
              <a:lnSpc>
                <a:spcPct val="115000"/>
              </a:lnSpc>
              <a:spcBef>
                <a:spcPts val="600"/>
              </a:spcBef>
              <a:spcAft>
                <a:spcPts val="0"/>
              </a:spcAft>
              <a:buClr>
                <a:schemeClr val="dk1"/>
              </a:buClr>
              <a:buSzPts val="1800"/>
              <a:buNone/>
            </a:pPr>
            <a:r>
              <a:rPr lang="en-GB"/>
              <a:t>Key Concept Introduction </a:t>
            </a:r>
            <a:endParaRPr/>
          </a:p>
          <a:p>
            <a:pPr marL="0" lvl="0" indent="0" algn="l" rtl="0">
              <a:lnSpc>
                <a:spcPct val="115000"/>
              </a:lnSpc>
              <a:spcBef>
                <a:spcPts val="600"/>
              </a:spcBef>
              <a:spcAft>
                <a:spcPts val="0"/>
              </a:spcAft>
              <a:buClr>
                <a:schemeClr val="dk1"/>
              </a:buClr>
              <a:buSzPts val="1800"/>
              <a:buNone/>
            </a:pPr>
            <a:r>
              <a:rPr lang="en-GB"/>
              <a:t>Guided Practice – Dividing unit fractions by integers</a:t>
            </a:r>
            <a:endParaRPr/>
          </a:p>
          <a:p>
            <a:pPr marL="0" lvl="0" indent="0" algn="l" rtl="0">
              <a:lnSpc>
                <a:spcPct val="115000"/>
              </a:lnSpc>
              <a:spcBef>
                <a:spcPts val="600"/>
              </a:spcBef>
              <a:spcAft>
                <a:spcPts val="0"/>
              </a:spcAft>
              <a:buClr>
                <a:schemeClr val="dk1"/>
              </a:buClr>
              <a:buSzPts val="1800"/>
              <a:buNone/>
            </a:pPr>
            <a:r>
              <a:rPr lang="en-GB"/>
              <a:t>Independent Practice 1 – Dividing unit fraction by integers</a:t>
            </a:r>
            <a:endParaRPr/>
          </a:p>
          <a:p>
            <a:pPr marL="0" lvl="0" indent="0" algn="l" rtl="0">
              <a:lnSpc>
                <a:spcPct val="115000"/>
              </a:lnSpc>
              <a:spcBef>
                <a:spcPts val="600"/>
              </a:spcBef>
              <a:spcAft>
                <a:spcPts val="0"/>
              </a:spcAft>
              <a:buClr>
                <a:schemeClr val="dk1"/>
              </a:buClr>
              <a:buSzPts val="1800"/>
              <a:buNone/>
            </a:pPr>
            <a:r>
              <a:rPr lang="en-GB"/>
              <a:t>Guided Practice – Dividing non-unit fractions by integers</a:t>
            </a:r>
            <a:endParaRPr/>
          </a:p>
          <a:p>
            <a:pPr marL="0" lvl="0" indent="0" algn="l" rtl="0">
              <a:lnSpc>
                <a:spcPct val="115000"/>
              </a:lnSpc>
              <a:spcBef>
                <a:spcPts val="600"/>
              </a:spcBef>
              <a:spcAft>
                <a:spcPts val="0"/>
              </a:spcAft>
              <a:buClr>
                <a:schemeClr val="dk1"/>
              </a:buClr>
              <a:buSzPts val="1800"/>
              <a:buNone/>
            </a:pPr>
            <a:r>
              <a:rPr lang="en-GB"/>
              <a:t>Independent Practice 2 – Dividing non-unit fractions by integers</a:t>
            </a:r>
            <a:endParaRPr/>
          </a:p>
          <a:p>
            <a:pPr marL="0" lvl="0" indent="0" algn="l" rtl="0">
              <a:lnSpc>
                <a:spcPct val="115000"/>
              </a:lnSpc>
              <a:spcBef>
                <a:spcPts val="600"/>
              </a:spcBef>
              <a:spcAft>
                <a:spcPts val="0"/>
              </a:spcAft>
              <a:buClr>
                <a:schemeClr val="dk1"/>
              </a:buClr>
              <a:buSzPts val="1800"/>
              <a:buNone/>
            </a:pPr>
            <a:r>
              <a:rPr lang="en-GB"/>
              <a:t>Guided Practice – Finding equivalent fractions to divide the numerator equally</a:t>
            </a:r>
            <a:endParaRPr/>
          </a:p>
          <a:p>
            <a:pPr marL="0" lvl="0" indent="0" algn="l" rtl="0">
              <a:lnSpc>
                <a:spcPct val="115000"/>
              </a:lnSpc>
              <a:spcBef>
                <a:spcPts val="600"/>
              </a:spcBef>
              <a:spcAft>
                <a:spcPts val="0"/>
              </a:spcAft>
              <a:buClr>
                <a:schemeClr val="dk1"/>
              </a:buClr>
              <a:buSzPts val="1800"/>
              <a:buNone/>
            </a:pPr>
            <a:r>
              <a:rPr lang="en-GB"/>
              <a:t>Independent Practice 3 – Finding equivalent fractions to divide the numerator equally</a:t>
            </a:r>
            <a:endParaRPr/>
          </a:p>
          <a:p>
            <a:pPr marL="0" lvl="0" indent="0" algn="l" rtl="0">
              <a:lnSpc>
                <a:spcPct val="115000"/>
              </a:lnSpc>
              <a:spcBef>
                <a:spcPts val="600"/>
              </a:spcBef>
              <a:spcAft>
                <a:spcPts val="0"/>
              </a:spcAft>
              <a:buClr>
                <a:schemeClr val="dk1"/>
              </a:buClr>
              <a:buSzPts val="1800"/>
              <a:buNone/>
            </a:pPr>
            <a:r>
              <a:rPr lang="en-GB"/>
              <a:t>Let’s Reflect </a:t>
            </a:r>
            <a:endParaRPr/>
          </a:p>
          <a:p>
            <a:pPr marL="0" lvl="0" indent="0" algn="l" rtl="0">
              <a:lnSpc>
                <a:spcPct val="115000"/>
              </a:lnSpc>
              <a:spcBef>
                <a:spcPts val="600"/>
              </a:spcBef>
              <a:spcAft>
                <a:spcPts val="0"/>
              </a:spcAft>
              <a:buClr>
                <a:schemeClr val="dk1"/>
              </a:buClr>
              <a:buSzPts val="1800"/>
              <a:buNone/>
            </a:pPr>
            <a:r>
              <a:rPr lang="en-GB"/>
              <a:t>Support Slides – Recapping previous Year 6 lesson - dividing fractions by integers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Key Vocabulary:</a:t>
            </a:r>
            <a:endParaRPr b="1"/>
          </a:p>
        </p:txBody>
      </p:sp>
      <p:graphicFrame>
        <p:nvGraphicFramePr>
          <p:cNvPr id="66" name="Google Shape;66;p12"/>
          <p:cNvGraphicFramePr/>
          <p:nvPr>
            <p:extLst>
              <p:ext uri="{D42A27DB-BD31-4B8C-83A1-F6EECF244321}">
                <p14:modId xmlns:p14="http://schemas.microsoft.com/office/powerpoint/2010/main" val="3112392126"/>
              </p:ext>
            </p:extLst>
          </p:nvPr>
        </p:nvGraphicFramePr>
        <p:xfrm>
          <a:off x="360000" y="1196023"/>
          <a:ext cx="3042775" cy="914340"/>
        </p:xfrm>
        <a:graphic>
          <a:graphicData uri="http://schemas.openxmlformats.org/drawingml/2006/table">
            <a:tbl>
              <a:tblPr>
                <a:noFill/>
              </a:tblPr>
              <a:tblGrid>
                <a:gridCol w="30427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Integer</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GB" sz="1800" dirty="0">
                          <a:latin typeface="Century Gothic"/>
                          <a:ea typeface="Century Gothic"/>
                          <a:cs typeface="Century Gothic"/>
                          <a:sym typeface="Century Gothic"/>
                        </a:rPr>
                        <a:t>Divide</a:t>
                      </a:r>
                      <a:endParaRPr sz="1800" dirty="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2" name="Google Shape;72;p13"/>
              <p:cNvSpPr txBox="1">
                <a:spLocks noGrp="1"/>
              </p:cNvSpPr>
              <p:nvPr>
                <p:ph type="body" idx="1"/>
              </p:nvPr>
            </p:nvSpPr>
            <p:spPr>
              <a:xfrm>
                <a:off x="751347" y="32874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14:m>
                  <m:oMathPara xmlns:m="http://schemas.openxmlformats.org/officeDocument/2006/math">
                    <m:oMathParaPr>
                      <m:jc m:val="left"/>
                    </m:oMathParaPr>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12</m:t>
                          </m:r>
                        </m:num>
                        <m:den>
                          <m:r>
                            <m:rPr>
                              <m:nor/>
                            </m:rPr>
                            <a:rPr lang="en-US" sz="2200" b="0" i="0" smtClean="0">
                              <a:latin typeface="Century Gothic" panose="020B0502020202020204" pitchFamily="34" charset="0"/>
                              <a:ea typeface="Cambria Math" panose="02040503050406030204" pitchFamily="18" charset="0"/>
                            </a:rPr>
                            <m:t> 5 </m:t>
                          </m:r>
                        </m:den>
                      </m:f>
                    </m:oMath>
                  </m:oMathPara>
                </a14:m>
                <a:endParaRPr sz="2200" dirty="0"/>
              </a:p>
            </p:txBody>
          </p:sp>
        </mc:Choice>
        <mc:Fallback xmlns="">
          <p:sp>
            <p:nvSpPr>
              <p:cNvPr id="72" name="Google Shape;72;p13"/>
              <p:cNvSpPr txBox="1">
                <a:spLocks noGrp="1" noRot="1" noChangeAspect="1" noMove="1" noResize="1" noEditPoints="1" noAdjustHandles="1" noChangeArrowheads="1" noChangeShapeType="1" noTextEdit="1"/>
              </p:cNvSpPr>
              <p:nvPr>
                <p:ph type="body" idx="1"/>
              </p:nvPr>
            </p:nvSpPr>
            <p:spPr>
              <a:xfrm>
                <a:off x="751347" y="3287480"/>
                <a:ext cx="5137200" cy="369300"/>
              </a:xfrm>
              <a:prstGeom prst="rect">
                <a:avLst/>
              </a:prstGeom>
              <a:blipFill>
                <a:blip r:embed="rId3"/>
                <a:stretch>
                  <a:fillRect b="-88525"/>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Google Shape;73;p13"/>
              <p:cNvSpPr txBox="1">
                <a:spLocks noGrp="1"/>
              </p:cNvSpPr>
              <p:nvPr>
                <p:ph type="body" idx="2"/>
              </p:nvPr>
            </p:nvSpPr>
            <p:spPr>
              <a:xfrm>
                <a:off x="751346" y="45599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14:m>
                  <m:oMathPara xmlns:m="http://schemas.openxmlformats.org/officeDocument/2006/math">
                    <m:oMathParaPr>
                      <m:jc m:val="left"/>
                    </m:oMathParaPr>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3</m:t>
                          </m:r>
                        </m:num>
                        <m:den>
                          <m:r>
                            <m:rPr>
                              <m:nor/>
                            </m:rPr>
                            <a:rPr lang="en-US" sz="2200" b="0" i="0" smtClean="0">
                              <a:latin typeface="Century Gothic" panose="020B0502020202020204" pitchFamily="34" charset="0"/>
                              <a:ea typeface="Cambria Math" panose="02040503050406030204" pitchFamily="18" charset="0"/>
                            </a:rPr>
                            <m:t>20</m:t>
                          </m:r>
                        </m:den>
                      </m:f>
                    </m:oMath>
                  </m:oMathPara>
                </a14:m>
                <a:endParaRPr sz="2200" dirty="0"/>
              </a:p>
            </p:txBody>
          </p:sp>
        </mc:Choice>
        <mc:Fallback xmlns="">
          <p:sp>
            <p:nvSpPr>
              <p:cNvPr id="73" name="Google Shape;73;p13"/>
              <p:cNvSpPr txBox="1">
                <a:spLocks noGrp="1" noRot="1" noChangeAspect="1" noMove="1" noResize="1" noEditPoints="1" noAdjustHandles="1" noChangeArrowheads="1" noChangeShapeType="1" noTextEdit="1"/>
              </p:cNvSpPr>
              <p:nvPr>
                <p:ph type="body" idx="2"/>
              </p:nvPr>
            </p:nvSpPr>
            <p:spPr>
              <a:xfrm>
                <a:off x="751346" y="4559944"/>
                <a:ext cx="5137200" cy="369300"/>
              </a:xfrm>
              <a:prstGeom prst="rect">
                <a:avLst/>
              </a:prstGeom>
              <a:blipFill>
                <a:blip r:embed="rId4"/>
                <a:stretch>
                  <a:fillRect b="-88525"/>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4" name="Google Shape;74;p13"/>
              <p:cNvSpPr txBox="1">
                <a:spLocks noGrp="1"/>
              </p:cNvSpPr>
              <p:nvPr>
                <p:ph type="body" idx="3"/>
              </p:nvPr>
            </p:nvSpPr>
            <p:spPr>
              <a:xfrm>
                <a:off x="6391462" y="32874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dirty="0"/>
                  <a:t>1 </a:t>
                </a: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2</m:t>
                        </m:r>
                      </m:num>
                      <m:den>
                        <m:r>
                          <m:rPr>
                            <m:nor/>
                          </m:rPr>
                          <a:rPr lang="en-US" sz="2200" b="0" i="0" smtClean="0">
                            <a:latin typeface="Century Gothic" panose="020B0502020202020204" pitchFamily="34" charset="0"/>
                            <a:ea typeface="Cambria Math" panose="02040503050406030204" pitchFamily="18" charset="0"/>
                          </a:rPr>
                          <m:t> 5 </m:t>
                        </m:r>
                      </m:den>
                    </m:f>
                  </m:oMath>
                </a14:m>
                <a:endParaRPr sz="2200" dirty="0"/>
              </a:p>
            </p:txBody>
          </p:sp>
        </mc:Choice>
        <mc:Fallback xmlns="">
          <p:sp>
            <p:nvSpPr>
              <p:cNvPr id="74" name="Google Shape;74;p13"/>
              <p:cNvSpPr txBox="1">
                <a:spLocks noGrp="1" noRot="1" noChangeAspect="1" noMove="1" noResize="1" noEditPoints="1" noAdjustHandles="1" noChangeArrowheads="1" noChangeShapeType="1" noTextEdit="1"/>
              </p:cNvSpPr>
              <p:nvPr>
                <p:ph type="body" idx="3"/>
              </p:nvPr>
            </p:nvSpPr>
            <p:spPr>
              <a:xfrm>
                <a:off x="6391462" y="3287480"/>
                <a:ext cx="5137200" cy="369300"/>
              </a:xfrm>
              <a:prstGeom prst="rect">
                <a:avLst/>
              </a:prstGeom>
              <a:blipFill>
                <a:blip r:embed="rId5"/>
                <a:stretch>
                  <a:fillRect l="-1542" b="-85246"/>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Google Shape;75;p13"/>
              <p:cNvSpPr txBox="1">
                <a:spLocks noGrp="1"/>
              </p:cNvSpPr>
              <p:nvPr>
                <p:ph type="body" idx="4"/>
              </p:nvPr>
            </p:nvSpPr>
            <p:spPr>
              <a:xfrm>
                <a:off x="6391461" y="45599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14:m>
                  <m:oMathPara xmlns:m="http://schemas.openxmlformats.org/officeDocument/2006/math">
                    <m:oMathParaPr>
                      <m:jc m:val="left"/>
                    </m:oMathParaPr>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12</m:t>
                          </m:r>
                        </m:num>
                        <m:den>
                          <m:r>
                            <m:rPr>
                              <m:nor/>
                            </m:rPr>
                            <a:rPr lang="en-US" sz="2200" b="0" i="0" smtClean="0">
                              <a:latin typeface="Century Gothic" panose="020B0502020202020204" pitchFamily="34" charset="0"/>
                              <a:ea typeface="Cambria Math" panose="02040503050406030204" pitchFamily="18" charset="0"/>
                            </a:rPr>
                            <m:t>20</m:t>
                          </m:r>
                        </m:den>
                      </m:f>
                    </m:oMath>
                  </m:oMathPara>
                </a14:m>
                <a:endParaRPr sz="2200" dirty="0"/>
              </a:p>
            </p:txBody>
          </p:sp>
        </mc:Choice>
        <mc:Fallback xmlns="">
          <p:sp>
            <p:nvSpPr>
              <p:cNvPr id="75" name="Google Shape;75;p13"/>
              <p:cNvSpPr txBox="1">
                <a:spLocks noGrp="1" noRot="1" noChangeAspect="1" noMove="1" noResize="1" noEditPoints="1" noAdjustHandles="1" noChangeArrowheads="1" noChangeShapeType="1" noTextEdit="1"/>
              </p:cNvSpPr>
              <p:nvPr>
                <p:ph type="body" idx="4"/>
              </p:nvPr>
            </p:nvSpPr>
            <p:spPr>
              <a:xfrm>
                <a:off x="6391461" y="4559944"/>
                <a:ext cx="5137200" cy="369300"/>
              </a:xfrm>
              <a:prstGeom prst="rect">
                <a:avLst/>
              </a:prstGeom>
              <a:blipFill>
                <a:blip r:embed="rId6"/>
                <a:stretch>
                  <a:fillRect b="-88525"/>
                </a:stretch>
              </a:blipFill>
              <a:ln>
                <a:noFill/>
              </a:ln>
            </p:spPr>
            <p:txBody>
              <a:bodyPr/>
              <a:lstStyle/>
              <a:p>
                <a:r>
                  <a:rPr lang="en-GB">
                    <a:noFill/>
                  </a:rPr>
                  <a:t> </a:t>
                </a:r>
              </a:p>
            </p:txBody>
          </p:sp>
        </mc:Fallback>
      </mc:AlternateContent>
      <p:sp>
        <p:nvSpPr>
          <p:cNvPr id="76" name="Google Shape;76;p13"/>
          <p:cNvSpPr txBox="1">
            <a:spLocks noGrp="1"/>
          </p:cNvSpPr>
          <p:nvPr>
            <p:ph type="body" idx="5"/>
          </p:nvPr>
        </p:nvSpPr>
        <p:spPr>
          <a:xfrm>
            <a:off x="347950" y="805750"/>
            <a:ext cx="6260700" cy="32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Hinge Question:</a:t>
            </a:r>
            <a:endParaRPr/>
          </a:p>
        </p:txBody>
      </p:sp>
      <mc:AlternateContent xmlns:mc="http://schemas.openxmlformats.org/markup-compatibility/2006" xmlns:a14="http://schemas.microsoft.com/office/drawing/2010/main">
        <mc:Choice Requires="a14">
          <p:sp>
            <p:nvSpPr>
              <p:cNvPr id="77" name="Google Shape;77;p13"/>
              <p:cNvSpPr txBox="1">
                <a:spLocks noGrp="1"/>
              </p:cNvSpPr>
              <p:nvPr>
                <p:ph type="body" idx="6"/>
              </p:nvPr>
            </p:nvSpPr>
            <p:spPr>
              <a:xfrm>
                <a:off x="347950" y="1166150"/>
                <a:ext cx="11527800" cy="16356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14:m>
                  <m:oMath xmlns:m="http://schemas.openxmlformats.org/officeDocument/2006/math">
                    <m:f>
                      <m:fPr>
                        <m:ctrlPr>
                          <a:rPr lang="ar-AE" sz="2200" i="1" smtClean="0">
                            <a:latin typeface="Cambria Math" panose="02040503050406030204" pitchFamily="18" charset="0"/>
                            <a:ea typeface="Cambria Math" panose="02040503050406030204" pitchFamily="18" charset="0"/>
                          </a:rPr>
                        </m:ctrlPr>
                      </m:fPr>
                      <m:num>
                        <m:r>
                          <m:rPr>
                            <m:nor/>
                          </m:rPr>
                          <a:rPr lang="en-US" sz="2200" b="0" i="0" smtClean="0">
                            <a:latin typeface="Century Gothic" panose="020B0502020202020204" pitchFamily="34" charset="0"/>
                            <a:ea typeface="Cambria Math" panose="02040503050406030204" pitchFamily="18" charset="0"/>
                          </a:rPr>
                          <m:t>3</m:t>
                        </m:r>
                      </m:num>
                      <m:den>
                        <m:r>
                          <m:rPr>
                            <m:nor/>
                          </m:rPr>
                          <a:rPr lang="en-US" sz="2200" b="0" i="0" smtClean="0">
                            <a:latin typeface="Century Gothic" panose="020B0502020202020204" pitchFamily="34" charset="0"/>
                            <a:ea typeface="Cambria Math" panose="02040503050406030204" pitchFamily="18" charset="0"/>
                          </a:rPr>
                          <m:t> 5 </m:t>
                        </m:r>
                      </m:den>
                    </m:f>
                  </m:oMath>
                </a14:m>
                <a:r>
                  <a:rPr lang="en-GB" sz="2200" dirty="0"/>
                  <a:t> ÷ 4 = </a:t>
                </a:r>
                <a:endParaRPr sz="2200" dirty="0"/>
              </a:p>
            </p:txBody>
          </p:sp>
        </mc:Choice>
        <mc:Fallback xmlns="">
          <p:sp>
            <p:nvSpPr>
              <p:cNvPr id="77" name="Google Shape;77;p13"/>
              <p:cNvSpPr txBox="1">
                <a:spLocks noGrp="1" noRot="1" noChangeAspect="1" noMove="1" noResize="1" noEditPoints="1" noAdjustHandles="1" noChangeArrowheads="1" noChangeShapeType="1" noTextEdit="1"/>
              </p:cNvSpPr>
              <p:nvPr>
                <p:ph type="body" idx="6"/>
              </p:nvPr>
            </p:nvSpPr>
            <p:spPr>
              <a:xfrm>
                <a:off x="347950" y="1166150"/>
                <a:ext cx="11527800" cy="1635600"/>
              </a:xfrm>
              <a:prstGeom prst="rect">
                <a:avLst/>
              </a:prstGeom>
              <a:blipFill>
                <a:blip r:embed="rId7"/>
                <a:stretch>
                  <a:fillRect/>
                </a:stretch>
              </a:blipFill>
            </p:spPr>
            <p:txBody>
              <a:bodyPr/>
              <a:lstStyle/>
              <a:p>
                <a:r>
                  <a:rPr lang="en-GB">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4"/>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3600"/>
              <a:buFont typeface="Arial"/>
              <a:buNone/>
              <a:tabLst/>
              <a:defRPr/>
            </a:pPr>
            <a:r>
              <a:rPr kumimoji="0" lang="en-GB" sz="36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know how to divide fractions by integers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84" name="Google Shape;84;p14"/>
          <p:cNvGraphicFramePr/>
          <p:nvPr/>
        </p:nvGraphicFramePr>
        <p:xfrm>
          <a:off x="1412240" y="3429000"/>
          <a:ext cx="9367525" cy="16154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a:solidFill>
                            <a:schemeClr val="lt1"/>
                          </a:solidFill>
                          <a:latin typeface="Century Gothic"/>
                          <a:ea typeface="Century Gothic"/>
                          <a:cs typeface="Century Gothic"/>
                          <a:sym typeface="Century Gothic"/>
                        </a:rPr>
                        <a:t>Success Criteria</a:t>
                      </a:r>
                      <a:endParaRPr/>
                    </a:p>
                    <a:p>
                      <a:pPr marL="0" marR="0" lvl="0" indent="0" algn="l" rtl="0">
                        <a:spcBef>
                          <a:spcPts val="0"/>
                        </a:spcBef>
                        <a:spcAft>
                          <a:spcPts val="0"/>
                        </a:spcAft>
                        <a:buClr>
                          <a:schemeClr val="dk1"/>
                        </a:buClr>
                        <a:buSzPts val="2000"/>
                        <a:buFont typeface="Calibri"/>
                        <a:buNone/>
                      </a:pPr>
                      <a:endParaRPr sz="2000" b="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a:solidFill>
                            <a:schemeClr val="lt1"/>
                          </a:solidFill>
                          <a:latin typeface="Century Gothic"/>
                          <a:ea typeface="Century Gothic"/>
                          <a:cs typeface="Century Gothic"/>
                          <a:sym typeface="Century Gothic"/>
                        </a:rPr>
                        <a:t>I can use diagrams to represent calculations</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why the fraction becomes smaller when I divide by an integer</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find equivalent fractions</a:t>
                      </a:r>
                      <a:endParaRPr sz="200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body" idx="2"/>
          </p:nvPr>
        </p:nvSpPr>
        <p:spPr>
          <a:xfrm>
            <a:off x="347950" y="1166150"/>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Match the calculation to the correct answer. </a:t>
            </a:r>
            <a:endParaRPr b="1"/>
          </a:p>
        </p:txBody>
      </p:sp>
      <p:sp>
        <p:nvSpPr>
          <p:cNvPr id="92" name="Google Shape;92;p15"/>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mc:AlternateContent xmlns:mc="http://schemas.openxmlformats.org/markup-compatibility/2006" xmlns:a14="http://schemas.microsoft.com/office/drawing/2010/main">
        <mc:Choice Requires="a14">
          <p:sp>
            <p:nvSpPr>
              <p:cNvPr id="93" name="Google Shape;93;p15"/>
              <p:cNvSpPr/>
              <p:nvPr/>
            </p:nvSpPr>
            <p:spPr>
              <a:xfrm>
                <a:off x="2678375" y="1630925"/>
                <a:ext cx="1927800" cy="957900"/>
              </a:xfrm>
              <a:prstGeom prst="roundRect">
                <a:avLst>
                  <a:gd name="adj" fmla="val 16667"/>
                </a:avLst>
              </a:prstGeom>
              <a:solidFill>
                <a:srgbClr val="9FC5E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12</m:t>
                        </m:r>
                      </m:num>
                      <m:den>
                        <m:r>
                          <m:rPr>
                            <m:nor/>
                          </m:rPr>
                          <a:rPr lang="en-US" sz="2400" b="0" i="0" smtClean="0">
                            <a:latin typeface="Century Gothic" panose="020B0502020202020204" pitchFamily="34" charset="0"/>
                            <a:ea typeface="Cambria Math" panose="02040503050406030204" pitchFamily="18" charset="0"/>
                          </a:rPr>
                          <m:t>15</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3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93" name="Google Shape;93;p15"/>
              <p:cNvSpPr>
                <a:spLocks noRot="1" noChangeAspect="1" noMove="1" noResize="1" noEditPoints="1" noAdjustHandles="1" noChangeArrowheads="1" noChangeShapeType="1" noTextEdit="1"/>
              </p:cNvSpPr>
              <p:nvPr/>
            </p:nvSpPr>
            <p:spPr>
              <a:xfrm>
                <a:off x="2678375" y="1630925"/>
                <a:ext cx="1927800" cy="957900"/>
              </a:xfrm>
              <a:prstGeom prst="roundRect">
                <a:avLst>
                  <a:gd name="adj" fmla="val 16667"/>
                </a:avLst>
              </a:prstGeom>
              <a:blipFill>
                <a:blip r:embed="rId3"/>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Google Shape;94;p15"/>
              <p:cNvSpPr/>
              <p:nvPr/>
            </p:nvSpPr>
            <p:spPr>
              <a:xfrm>
                <a:off x="7585825" y="1630925"/>
                <a:ext cx="1927800" cy="957900"/>
              </a:xfrm>
              <a:prstGeom prst="roundRect">
                <a:avLst>
                  <a:gd name="adj" fmla="val 16667"/>
                </a:avLst>
              </a:prstGeom>
              <a:solidFill>
                <a:srgbClr val="B6D7A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1</m:t>
                          </m:r>
                        </m:num>
                        <m:den>
                          <m:r>
                            <m:rPr>
                              <m:nor/>
                            </m:rPr>
                            <a:rPr lang="en-US" sz="2400" b="0" i="0" smtClean="0">
                              <a:latin typeface="Century Gothic" panose="020B0502020202020204" pitchFamily="34" charset="0"/>
                              <a:ea typeface="Cambria Math" panose="02040503050406030204" pitchFamily="18" charset="0"/>
                            </a:rPr>
                            <m:t>15</m:t>
                          </m:r>
                        </m:den>
                      </m:f>
                    </m:oMath>
                  </m:oMathPara>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94" name="Google Shape;94;p15"/>
              <p:cNvSpPr>
                <a:spLocks noRot="1" noChangeAspect="1" noMove="1" noResize="1" noEditPoints="1" noAdjustHandles="1" noChangeArrowheads="1" noChangeShapeType="1" noTextEdit="1"/>
              </p:cNvSpPr>
              <p:nvPr/>
            </p:nvSpPr>
            <p:spPr>
              <a:xfrm>
                <a:off x="7585825" y="1630925"/>
                <a:ext cx="1927800" cy="957900"/>
              </a:xfrm>
              <a:prstGeom prst="roundRect">
                <a:avLst>
                  <a:gd name="adj" fmla="val 16667"/>
                </a:avLst>
              </a:prstGeom>
              <a:blipFill>
                <a:blip r:embed="rId4"/>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5" name="Google Shape;95;p15"/>
              <p:cNvSpPr/>
              <p:nvPr/>
            </p:nvSpPr>
            <p:spPr>
              <a:xfrm>
                <a:off x="2670450" y="2948675"/>
                <a:ext cx="1927800" cy="957900"/>
              </a:xfrm>
              <a:prstGeom prst="roundRect">
                <a:avLst>
                  <a:gd name="adj" fmla="val 16667"/>
                </a:avLst>
              </a:prstGeom>
              <a:solidFill>
                <a:srgbClr val="9FC5E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15</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2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95" name="Google Shape;95;p15"/>
              <p:cNvSpPr>
                <a:spLocks noRot="1" noChangeAspect="1" noMove="1" noResize="1" noEditPoints="1" noAdjustHandles="1" noChangeArrowheads="1" noChangeShapeType="1" noTextEdit="1"/>
              </p:cNvSpPr>
              <p:nvPr/>
            </p:nvSpPr>
            <p:spPr>
              <a:xfrm>
                <a:off x="2670450" y="2948675"/>
                <a:ext cx="1927800" cy="957900"/>
              </a:xfrm>
              <a:prstGeom prst="roundRect">
                <a:avLst>
                  <a:gd name="adj" fmla="val 16667"/>
                </a:avLst>
              </a:prstGeom>
              <a:blipFill>
                <a:blip r:embed="rId5"/>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6" name="Google Shape;96;p15"/>
              <p:cNvSpPr/>
              <p:nvPr/>
            </p:nvSpPr>
            <p:spPr>
              <a:xfrm>
                <a:off x="7577900" y="2948675"/>
                <a:ext cx="1927800" cy="957900"/>
              </a:xfrm>
              <a:prstGeom prst="roundRect">
                <a:avLst>
                  <a:gd name="adj" fmla="val 16667"/>
                </a:avLst>
              </a:prstGeom>
              <a:solidFill>
                <a:srgbClr val="B6D7A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defRPr/>
                </a:pPr>
                <a14:m>
                  <m:oMathPara xmlns:m="http://schemas.openxmlformats.org/officeDocument/2006/math">
                    <m:oMathParaPr>
                      <m:jc m:val="centerGroup"/>
                    </m:oMathParaPr>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2</m:t>
                          </m:r>
                        </m:num>
                        <m:den>
                          <m:r>
                            <m:rPr>
                              <m:nor/>
                            </m:rPr>
                            <a:rPr lang="en-US" sz="2400" b="0" i="0" smtClean="0">
                              <a:latin typeface="Century Gothic" panose="020B0502020202020204" pitchFamily="34" charset="0"/>
                              <a:ea typeface="Cambria Math" panose="02040503050406030204" pitchFamily="18" charset="0"/>
                            </a:rPr>
                            <m:t>15</m:t>
                          </m:r>
                        </m:den>
                      </m:f>
                    </m:oMath>
                  </m:oMathPara>
                </a14:m>
                <a:endParaRPr lang="en-GB" sz="2400" dirty="0">
                  <a:latin typeface="Century Gothic" panose="020B0502020202020204" pitchFamily="34" charset="0"/>
                  <a:ea typeface="Cambria Math" panose="02040503050406030204" pitchFamily="18" charset="0"/>
                </a:endParaRPr>
              </a:p>
            </p:txBody>
          </p:sp>
        </mc:Choice>
        <mc:Fallback xmlns="">
          <p:sp>
            <p:nvSpPr>
              <p:cNvPr id="96" name="Google Shape;96;p15"/>
              <p:cNvSpPr>
                <a:spLocks noRot="1" noChangeAspect="1" noMove="1" noResize="1" noEditPoints="1" noAdjustHandles="1" noChangeArrowheads="1" noChangeShapeType="1" noTextEdit="1"/>
              </p:cNvSpPr>
              <p:nvPr/>
            </p:nvSpPr>
            <p:spPr>
              <a:xfrm>
                <a:off x="7577900" y="2948675"/>
                <a:ext cx="1927800" cy="957900"/>
              </a:xfrm>
              <a:prstGeom prst="roundRect">
                <a:avLst>
                  <a:gd name="adj" fmla="val 16667"/>
                </a:avLst>
              </a:prstGeom>
              <a:blipFill>
                <a:blip r:embed="rId6"/>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Google Shape;97;p15"/>
              <p:cNvSpPr/>
              <p:nvPr/>
            </p:nvSpPr>
            <p:spPr>
              <a:xfrm>
                <a:off x="2678375" y="4266425"/>
                <a:ext cx="1927800" cy="957900"/>
              </a:xfrm>
              <a:prstGeom prst="roundRect">
                <a:avLst>
                  <a:gd name="adj" fmla="val 16667"/>
                </a:avLst>
              </a:prstGeom>
              <a:solidFill>
                <a:srgbClr val="9FC5E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15</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4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97" name="Google Shape;97;p15"/>
              <p:cNvSpPr>
                <a:spLocks noRot="1" noChangeAspect="1" noMove="1" noResize="1" noEditPoints="1" noAdjustHandles="1" noChangeArrowheads="1" noChangeShapeType="1" noTextEdit="1"/>
              </p:cNvSpPr>
              <p:nvPr/>
            </p:nvSpPr>
            <p:spPr>
              <a:xfrm>
                <a:off x="2678375" y="4266425"/>
                <a:ext cx="1927800" cy="957900"/>
              </a:xfrm>
              <a:prstGeom prst="roundRect">
                <a:avLst>
                  <a:gd name="adj" fmla="val 16667"/>
                </a:avLst>
              </a:prstGeom>
              <a:blipFill>
                <a:blip r:embed="rId7"/>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8" name="Google Shape;98;p15"/>
              <p:cNvSpPr/>
              <p:nvPr/>
            </p:nvSpPr>
            <p:spPr>
              <a:xfrm>
                <a:off x="7585825" y="4266425"/>
                <a:ext cx="1927800" cy="957900"/>
              </a:xfrm>
              <a:prstGeom prst="roundRect">
                <a:avLst>
                  <a:gd name="adj" fmla="val 16667"/>
                </a:avLst>
              </a:prstGeom>
              <a:solidFill>
                <a:srgbClr val="B6D7A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3</m:t>
                          </m:r>
                        </m:num>
                        <m:den>
                          <m:r>
                            <m:rPr>
                              <m:nor/>
                            </m:rPr>
                            <a:rPr lang="en-US" sz="2400" b="0" i="0" smtClean="0">
                              <a:latin typeface="Century Gothic" panose="020B0502020202020204" pitchFamily="34" charset="0"/>
                              <a:ea typeface="Cambria Math" panose="02040503050406030204" pitchFamily="18" charset="0"/>
                            </a:rPr>
                            <m:t>15</m:t>
                          </m:r>
                        </m:den>
                      </m:f>
                    </m:oMath>
                  </m:oMathPara>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98" name="Google Shape;98;p15"/>
              <p:cNvSpPr>
                <a:spLocks noRot="1" noChangeAspect="1" noMove="1" noResize="1" noEditPoints="1" noAdjustHandles="1" noChangeArrowheads="1" noChangeShapeType="1" noTextEdit="1"/>
              </p:cNvSpPr>
              <p:nvPr/>
            </p:nvSpPr>
            <p:spPr>
              <a:xfrm>
                <a:off x="7585825" y="4266425"/>
                <a:ext cx="1927800" cy="957900"/>
              </a:xfrm>
              <a:prstGeom prst="roundRect">
                <a:avLst>
                  <a:gd name="adj" fmla="val 16667"/>
                </a:avLst>
              </a:prstGeom>
              <a:blipFill>
                <a:blip r:embed="rId8"/>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9" name="Google Shape;99;p15"/>
              <p:cNvSpPr/>
              <p:nvPr/>
            </p:nvSpPr>
            <p:spPr>
              <a:xfrm>
                <a:off x="2694225" y="5584175"/>
                <a:ext cx="1927800" cy="957900"/>
              </a:xfrm>
              <a:prstGeom prst="roundRect">
                <a:avLst>
                  <a:gd name="adj" fmla="val 16667"/>
                </a:avLst>
              </a:prstGeom>
              <a:solidFill>
                <a:srgbClr val="9FC5E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9</m:t>
                        </m:r>
                      </m:num>
                      <m:den>
                        <m:r>
                          <m:rPr>
                            <m:nor/>
                          </m:rPr>
                          <a:rPr lang="en-US" sz="2400" b="0" i="0" smtClean="0">
                            <a:latin typeface="Century Gothic" panose="020B0502020202020204" pitchFamily="34" charset="0"/>
                            <a:ea typeface="Cambria Math" panose="02040503050406030204" pitchFamily="18" charset="0"/>
                          </a:rPr>
                          <m:t>15</m:t>
                        </m:r>
                      </m:den>
                    </m:f>
                  </m:oMath>
                </a14:m>
                <a:r>
                  <a:rPr kumimoji="0" lang="en-GB"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 3 =</a:t>
                </a:r>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99" name="Google Shape;99;p15"/>
              <p:cNvSpPr>
                <a:spLocks noRot="1" noChangeAspect="1" noMove="1" noResize="1" noEditPoints="1" noAdjustHandles="1" noChangeArrowheads="1" noChangeShapeType="1" noTextEdit="1"/>
              </p:cNvSpPr>
              <p:nvPr/>
            </p:nvSpPr>
            <p:spPr>
              <a:xfrm>
                <a:off x="2694225" y="5584175"/>
                <a:ext cx="1927800" cy="957900"/>
              </a:xfrm>
              <a:prstGeom prst="roundRect">
                <a:avLst>
                  <a:gd name="adj" fmla="val 16667"/>
                </a:avLst>
              </a:prstGeom>
              <a:blipFill>
                <a:blip r:embed="rId9"/>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0" name="Google Shape;100;p15"/>
              <p:cNvSpPr/>
              <p:nvPr/>
            </p:nvSpPr>
            <p:spPr>
              <a:xfrm>
                <a:off x="7601675" y="5584175"/>
                <a:ext cx="1927800" cy="957900"/>
              </a:xfrm>
              <a:prstGeom prst="roundRect">
                <a:avLst>
                  <a:gd name="adj" fmla="val 16667"/>
                </a:avLst>
              </a:prstGeom>
              <a:solidFill>
                <a:srgbClr val="B6D7A8"/>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400" i="1" smtClean="0">
                              <a:latin typeface="Cambria Math" panose="02040503050406030204" pitchFamily="18" charset="0"/>
                              <a:ea typeface="Cambria Math" panose="02040503050406030204" pitchFamily="18" charset="0"/>
                            </a:rPr>
                          </m:ctrlPr>
                        </m:fPr>
                        <m:num>
                          <m:r>
                            <m:rPr>
                              <m:nor/>
                            </m:rPr>
                            <a:rPr lang="en-US" sz="2400" b="0" i="0" smtClean="0">
                              <a:latin typeface="Century Gothic" panose="020B0502020202020204" pitchFamily="34" charset="0"/>
                              <a:ea typeface="Cambria Math" panose="02040503050406030204" pitchFamily="18" charset="0"/>
                            </a:rPr>
                            <m:t>4</m:t>
                          </m:r>
                        </m:num>
                        <m:den>
                          <m:r>
                            <m:rPr>
                              <m:nor/>
                            </m:rPr>
                            <a:rPr lang="en-US" sz="2400" b="0" i="0" smtClean="0">
                              <a:latin typeface="Century Gothic" panose="020B0502020202020204" pitchFamily="34" charset="0"/>
                              <a:ea typeface="Cambria Math" panose="02040503050406030204" pitchFamily="18" charset="0"/>
                            </a:rPr>
                            <m:t>15</m:t>
                          </m:r>
                        </m:den>
                      </m:f>
                    </m:oMath>
                  </m:oMathPara>
                </a14:m>
                <a:endParaRPr kumimoji="0" sz="2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100" name="Google Shape;100;p15"/>
              <p:cNvSpPr>
                <a:spLocks noRot="1" noChangeAspect="1" noMove="1" noResize="1" noEditPoints="1" noAdjustHandles="1" noChangeArrowheads="1" noChangeShapeType="1" noTextEdit="1"/>
              </p:cNvSpPr>
              <p:nvPr/>
            </p:nvSpPr>
            <p:spPr>
              <a:xfrm>
                <a:off x="7601675" y="5584175"/>
                <a:ext cx="1927800" cy="957900"/>
              </a:xfrm>
              <a:prstGeom prst="roundRect">
                <a:avLst>
                  <a:gd name="adj" fmla="val 16667"/>
                </a:avLst>
              </a:prstGeom>
              <a:blipFill>
                <a:blip r:embed="rId10"/>
                <a:stretch>
                  <a:fillRect/>
                </a:stretch>
              </a:blipFill>
              <a:ln w="9525" cap="flat" cmpd="sng">
                <a:solidFill>
                  <a:srgbClr val="000000"/>
                </a:solidFill>
                <a:prstDash val="solid"/>
                <a:round/>
                <a:headEnd type="none" w="sm" len="sm"/>
                <a:tailEnd type="none" w="sm" len="sm"/>
              </a:ln>
            </p:spPr>
            <p:txBody>
              <a:bodyPr/>
              <a:lstStyle/>
              <a:p>
                <a:r>
                  <a:rPr lang="en-GB">
                    <a:noFill/>
                  </a:rPr>
                  <a:t> </a:t>
                </a:r>
              </a:p>
            </p:txBody>
          </p:sp>
        </mc:Fallback>
      </mc:AlternateContent>
      <p:cxnSp>
        <p:nvCxnSpPr>
          <p:cNvPr id="101" name="Google Shape;101;p15"/>
          <p:cNvCxnSpPr>
            <a:stCxn id="93" idx="3"/>
            <a:endCxn id="100" idx="1"/>
          </p:cNvCxnSpPr>
          <p:nvPr/>
        </p:nvCxnSpPr>
        <p:spPr>
          <a:xfrm>
            <a:off x="4606175" y="2109875"/>
            <a:ext cx="2995500" cy="3953400"/>
          </a:xfrm>
          <a:prstGeom prst="straightConnector1">
            <a:avLst/>
          </a:prstGeom>
          <a:noFill/>
          <a:ln w="38100" cap="flat" cmpd="sng">
            <a:solidFill>
              <a:srgbClr val="00BC89"/>
            </a:solidFill>
            <a:prstDash val="solid"/>
            <a:round/>
            <a:headEnd type="none" w="med" len="med"/>
            <a:tailEnd type="none" w="med" len="med"/>
          </a:ln>
        </p:spPr>
      </p:cxnSp>
      <p:cxnSp>
        <p:nvCxnSpPr>
          <p:cNvPr id="102" name="Google Shape;102;p15"/>
          <p:cNvCxnSpPr>
            <a:stCxn id="95" idx="3"/>
            <a:endCxn id="96" idx="1"/>
          </p:cNvCxnSpPr>
          <p:nvPr/>
        </p:nvCxnSpPr>
        <p:spPr>
          <a:xfrm>
            <a:off x="4598250" y="3427625"/>
            <a:ext cx="2979600" cy="0"/>
          </a:xfrm>
          <a:prstGeom prst="straightConnector1">
            <a:avLst/>
          </a:prstGeom>
          <a:noFill/>
          <a:ln w="38100" cap="flat" cmpd="sng">
            <a:solidFill>
              <a:srgbClr val="00BC89"/>
            </a:solidFill>
            <a:prstDash val="solid"/>
            <a:round/>
            <a:headEnd type="none" w="med" len="med"/>
            <a:tailEnd type="none" w="med" len="med"/>
          </a:ln>
        </p:spPr>
      </p:cxnSp>
      <p:cxnSp>
        <p:nvCxnSpPr>
          <p:cNvPr id="103" name="Google Shape;103;p15"/>
          <p:cNvCxnSpPr>
            <a:stCxn id="97" idx="3"/>
            <a:endCxn id="94" idx="1"/>
          </p:cNvCxnSpPr>
          <p:nvPr/>
        </p:nvCxnSpPr>
        <p:spPr>
          <a:xfrm rot="10800000" flipH="1">
            <a:off x="4606175" y="2109875"/>
            <a:ext cx="2979600" cy="2635500"/>
          </a:xfrm>
          <a:prstGeom prst="straightConnector1">
            <a:avLst/>
          </a:prstGeom>
          <a:noFill/>
          <a:ln w="38100" cap="flat" cmpd="sng">
            <a:solidFill>
              <a:srgbClr val="00BC89"/>
            </a:solidFill>
            <a:prstDash val="solid"/>
            <a:round/>
            <a:headEnd type="none" w="med" len="med"/>
            <a:tailEnd type="none" w="med" len="med"/>
          </a:ln>
        </p:spPr>
      </p:cxnSp>
      <p:cxnSp>
        <p:nvCxnSpPr>
          <p:cNvPr id="104" name="Google Shape;104;p15"/>
          <p:cNvCxnSpPr>
            <a:stCxn id="99" idx="3"/>
            <a:endCxn id="98" idx="1"/>
          </p:cNvCxnSpPr>
          <p:nvPr/>
        </p:nvCxnSpPr>
        <p:spPr>
          <a:xfrm rot="10800000" flipH="1">
            <a:off x="4622025" y="4745525"/>
            <a:ext cx="2963700" cy="1317600"/>
          </a:xfrm>
          <a:prstGeom prst="straightConnector1">
            <a:avLst/>
          </a:prstGeom>
          <a:noFill/>
          <a:ln w="38100" cap="flat" cmpd="sng">
            <a:solidFill>
              <a:srgbClr val="00BC89"/>
            </a:solidFill>
            <a:prstDash val="solid"/>
            <a:round/>
            <a:headEnd type="none" w="med" len="med"/>
            <a:tailEnd type="none" w="med" len="med"/>
          </a:ln>
        </p:spPr>
      </p:cxnSp>
      <p:sp>
        <p:nvSpPr>
          <p:cNvPr id="2" name="Rectangle: Rounded Corners 1">
            <a:extLst>
              <a:ext uri="{FF2B5EF4-FFF2-40B4-BE49-F238E27FC236}">
                <a16:creationId xmlns:a16="http://schemas.microsoft.com/office/drawing/2014/main" id="{CEF2C855-F660-4865-B0B6-02B1BCBC80E5}"/>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par>
                                <p:cTn id="8" presetID="10" presetClass="entr" presetSubtype="0" fill="hold"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fade">
                                      <p:cBhvr>
                                        <p:cTn id="10" dur="1000"/>
                                        <p:tgtEl>
                                          <p:spTgt spid="102"/>
                                        </p:tgtEl>
                                      </p:cBhvr>
                                    </p:animEffect>
                                  </p:childTnLst>
                                </p:cTn>
                              </p:par>
                              <p:par>
                                <p:cTn id="11" presetID="10" presetClass="entr" presetSubtype="0" fill="hold" nodeType="with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fade">
                                      <p:cBhvr>
                                        <p:cTn id="13" dur="1000"/>
                                        <p:tgtEl>
                                          <p:spTgt spid="103"/>
                                        </p:tgtEl>
                                      </p:cBhvr>
                                    </p:animEffect>
                                  </p:childTnLst>
                                </p:cTn>
                              </p:par>
                              <p:par>
                                <p:cTn id="14" presetID="10" presetClass="entr" presetSubtype="0" fill="hold" nodeType="with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fade">
                                      <p:cBhvr>
                                        <p:cTn id="16" dur="1000"/>
                                        <p:tgtEl>
                                          <p:spTgt spid="104"/>
                                        </p:tgtEl>
                                      </p:cBhvr>
                                    </p:animEffect>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0" name="Google Shape;110;p16"/>
              <p:cNvSpPr txBox="1">
                <a:spLocks noGrp="1"/>
              </p:cNvSpPr>
              <p:nvPr>
                <p:ph type="body" idx="1"/>
              </p:nvPr>
            </p:nvSpPr>
            <p:spPr>
              <a:xfrm>
                <a:off x="347950" y="814900"/>
                <a:ext cx="11536800" cy="51285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dirty="0"/>
                  <a:t>The astronaut is completing this calculation:</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2</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r>
                  <a:rPr lang="en-GB" dirty="0"/>
                  <a:t>First, they draw a bar model showing </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dirty="0"/>
                  <a:t>Then they divide the bar model in 2 equal parts.</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r>
                  <a:rPr lang="en-GB" dirty="0"/>
                  <a:t>Each part of the bar model is now worth </a:t>
                </a: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10</m:t>
                        </m:r>
                      </m:den>
                    </m:f>
                  </m:oMath>
                </a14:m>
                <a:r>
                  <a:rPr lang="en-GB" dirty="0"/>
                  <a:t>.</a:t>
                </a:r>
                <a:endParaRPr dirty="0"/>
              </a:p>
              <a:p>
                <a:pPr marL="0" lvl="0" indent="0">
                  <a:lnSpc>
                    <a:spcPct val="100000"/>
                  </a:lnSpc>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2 = </a:t>
                </a:r>
                <a14:m>
                  <m:oMath xmlns:m="http://schemas.openxmlformats.org/officeDocument/2006/math">
                    <m:f>
                      <m:fPr>
                        <m:ctrlPr>
                          <a:rPr lang="ar-AE" i="1">
                            <a:latin typeface="Cambria Math" panose="02040503050406030204" pitchFamily="18" charset="0"/>
                            <a:ea typeface="Cambria Math" panose="02040503050406030204" pitchFamily="18" charset="0"/>
                          </a:rPr>
                        </m:ctrlPr>
                      </m:fPr>
                      <m:num>
                        <m:r>
                          <m:rPr>
                            <m:nor/>
                          </m:rPr>
                          <a:rPr lang="en-US">
                            <a:latin typeface="Century Gothic" panose="020B0502020202020204" pitchFamily="34" charset="0"/>
                            <a:ea typeface="Cambria Math" panose="02040503050406030204" pitchFamily="18" charset="0"/>
                          </a:rPr>
                          <m:t>1</m:t>
                        </m:r>
                      </m:num>
                      <m:den>
                        <m:r>
                          <m:rPr>
                            <m:nor/>
                          </m:rPr>
                          <a:rPr lang="en-US">
                            <a:latin typeface="Century Gothic" panose="020B0502020202020204" pitchFamily="34" charset="0"/>
                            <a:ea typeface="Cambria Math" panose="02040503050406030204" pitchFamily="18" charset="0"/>
                          </a:rPr>
                          <m:t>10</m:t>
                        </m:r>
                      </m:den>
                    </m:f>
                  </m:oMath>
                </a14:m>
                <a:endParaRPr dirty="0"/>
              </a:p>
            </p:txBody>
          </p:sp>
        </mc:Choice>
        <mc:Fallback xmlns="">
          <p:sp>
            <p:nvSpPr>
              <p:cNvPr id="110" name="Google Shape;110;p16"/>
              <p:cNvSpPr txBox="1">
                <a:spLocks noGrp="1" noRot="1" noChangeAspect="1" noMove="1" noResize="1" noEditPoints="1" noAdjustHandles="1" noChangeArrowheads="1" noChangeShapeType="1" noTextEdit="1"/>
              </p:cNvSpPr>
              <p:nvPr>
                <p:ph type="body" idx="1"/>
              </p:nvPr>
            </p:nvSpPr>
            <p:spPr>
              <a:xfrm>
                <a:off x="347950" y="814900"/>
                <a:ext cx="11536800" cy="5128500"/>
              </a:xfrm>
              <a:prstGeom prst="rect">
                <a:avLst/>
              </a:prstGeom>
              <a:blipFill>
                <a:blip r:embed="rId3"/>
                <a:stretch>
                  <a:fillRect l="-423" b="-2140"/>
                </a:stretch>
              </a:blipFill>
              <a:ln>
                <a:noFill/>
              </a:ln>
            </p:spPr>
            <p:txBody>
              <a:bodyPr/>
              <a:lstStyle/>
              <a:p>
                <a:r>
                  <a:rPr lang="en-GB">
                    <a:noFill/>
                  </a:rPr>
                  <a:t> </a:t>
                </a:r>
              </a:p>
            </p:txBody>
          </p:sp>
        </mc:Fallback>
      </mc:AlternateContent>
      <p:pic>
        <p:nvPicPr>
          <p:cNvPr id="111" name="Google Shape;111;p16"/>
          <p:cNvPicPr preferRelativeResize="0"/>
          <p:nvPr/>
        </p:nvPicPr>
        <p:blipFill>
          <a:blip r:embed="rId4">
            <a:alphaModFix/>
          </a:blip>
          <a:stretch>
            <a:fillRect/>
          </a:stretch>
        </p:blipFill>
        <p:spPr>
          <a:xfrm>
            <a:off x="10421350" y="993075"/>
            <a:ext cx="1770650" cy="1770650"/>
          </a:xfrm>
          <a:prstGeom prst="rect">
            <a:avLst/>
          </a:prstGeom>
          <a:noFill/>
          <a:ln>
            <a:noFill/>
          </a:ln>
        </p:spPr>
      </p:pic>
      <p:graphicFrame>
        <p:nvGraphicFramePr>
          <p:cNvPr id="112" name="Google Shape;112;p16"/>
          <p:cNvGraphicFramePr/>
          <p:nvPr/>
        </p:nvGraphicFramePr>
        <p:xfrm>
          <a:off x="5786575" y="2327225"/>
          <a:ext cx="4106625" cy="760700"/>
        </p:xfrm>
        <a:graphic>
          <a:graphicData uri="http://schemas.openxmlformats.org/drawingml/2006/table">
            <a:tbl>
              <a:tblPr>
                <a:noFill/>
              </a:tblPr>
              <a:tblGrid>
                <a:gridCol w="821325">
                  <a:extLst>
                    <a:ext uri="{9D8B030D-6E8A-4147-A177-3AD203B41FA5}">
                      <a16:colId xmlns:a16="http://schemas.microsoft.com/office/drawing/2014/main" val="20000"/>
                    </a:ext>
                  </a:extLst>
                </a:gridCol>
                <a:gridCol w="821325">
                  <a:extLst>
                    <a:ext uri="{9D8B030D-6E8A-4147-A177-3AD203B41FA5}">
                      <a16:colId xmlns:a16="http://schemas.microsoft.com/office/drawing/2014/main" val="20001"/>
                    </a:ext>
                  </a:extLst>
                </a:gridCol>
                <a:gridCol w="821325">
                  <a:extLst>
                    <a:ext uri="{9D8B030D-6E8A-4147-A177-3AD203B41FA5}">
                      <a16:colId xmlns:a16="http://schemas.microsoft.com/office/drawing/2014/main" val="20002"/>
                    </a:ext>
                  </a:extLst>
                </a:gridCol>
                <a:gridCol w="821325">
                  <a:extLst>
                    <a:ext uri="{9D8B030D-6E8A-4147-A177-3AD203B41FA5}">
                      <a16:colId xmlns:a16="http://schemas.microsoft.com/office/drawing/2014/main" val="20003"/>
                    </a:ext>
                  </a:extLst>
                </a:gridCol>
                <a:gridCol w="821325">
                  <a:extLst>
                    <a:ext uri="{9D8B030D-6E8A-4147-A177-3AD203B41FA5}">
                      <a16:colId xmlns:a16="http://schemas.microsoft.com/office/drawing/2014/main" val="20004"/>
                    </a:ext>
                  </a:extLst>
                </a:gridCol>
              </a:tblGrid>
              <a:tr h="7607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13" name="Google Shape;113;p16"/>
          <p:cNvGraphicFramePr/>
          <p:nvPr/>
        </p:nvGraphicFramePr>
        <p:xfrm>
          <a:off x="5786575" y="3484375"/>
          <a:ext cx="4106625" cy="792420"/>
        </p:xfrm>
        <a:graphic>
          <a:graphicData uri="http://schemas.openxmlformats.org/drawingml/2006/table">
            <a:tbl>
              <a:tblPr>
                <a:noFill/>
              </a:tblPr>
              <a:tblGrid>
                <a:gridCol w="821325">
                  <a:extLst>
                    <a:ext uri="{9D8B030D-6E8A-4147-A177-3AD203B41FA5}">
                      <a16:colId xmlns:a16="http://schemas.microsoft.com/office/drawing/2014/main" val="20000"/>
                    </a:ext>
                  </a:extLst>
                </a:gridCol>
                <a:gridCol w="821325">
                  <a:extLst>
                    <a:ext uri="{9D8B030D-6E8A-4147-A177-3AD203B41FA5}">
                      <a16:colId xmlns:a16="http://schemas.microsoft.com/office/drawing/2014/main" val="20001"/>
                    </a:ext>
                  </a:extLst>
                </a:gridCol>
                <a:gridCol w="821325">
                  <a:extLst>
                    <a:ext uri="{9D8B030D-6E8A-4147-A177-3AD203B41FA5}">
                      <a16:colId xmlns:a16="http://schemas.microsoft.com/office/drawing/2014/main" val="20002"/>
                    </a:ext>
                  </a:extLst>
                </a:gridCol>
                <a:gridCol w="821325">
                  <a:extLst>
                    <a:ext uri="{9D8B030D-6E8A-4147-A177-3AD203B41FA5}">
                      <a16:colId xmlns:a16="http://schemas.microsoft.com/office/drawing/2014/main" val="20003"/>
                    </a:ext>
                  </a:extLst>
                </a:gridCol>
                <a:gridCol w="821325">
                  <a:extLst>
                    <a:ext uri="{9D8B030D-6E8A-4147-A177-3AD203B41FA5}">
                      <a16:colId xmlns:a16="http://schemas.microsoft.com/office/drawing/2014/main" val="20004"/>
                    </a:ext>
                  </a:extLst>
                </a:gridCol>
              </a:tblGrid>
              <a:tr h="38035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solidFill>
                      <a:srgbClr val="EAD1DC"/>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0"/>
                  </a:ext>
                </a:extLst>
              </a:tr>
              <a:tr h="38035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14" name="Google Shape;114;p16"/>
          <p:cNvGraphicFramePr/>
          <p:nvPr/>
        </p:nvGraphicFramePr>
        <p:xfrm>
          <a:off x="5786575" y="4723325"/>
          <a:ext cx="4106625" cy="792420"/>
        </p:xfrm>
        <a:graphic>
          <a:graphicData uri="http://schemas.openxmlformats.org/drawingml/2006/table">
            <a:tbl>
              <a:tblPr>
                <a:noFill/>
              </a:tblPr>
              <a:tblGrid>
                <a:gridCol w="821325">
                  <a:extLst>
                    <a:ext uri="{9D8B030D-6E8A-4147-A177-3AD203B41FA5}">
                      <a16:colId xmlns:a16="http://schemas.microsoft.com/office/drawing/2014/main" val="20000"/>
                    </a:ext>
                  </a:extLst>
                </a:gridCol>
                <a:gridCol w="821325">
                  <a:extLst>
                    <a:ext uri="{9D8B030D-6E8A-4147-A177-3AD203B41FA5}">
                      <a16:colId xmlns:a16="http://schemas.microsoft.com/office/drawing/2014/main" val="20001"/>
                    </a:ext>
                  </a:extLst>
                </a:gridCol>
                <a:gridCol w="821325">
                  <a:extLst>
                    <a:ext uri="{9D8B030D-6E8A-4147-A177-3AD203B41FA5}">
                      <a16:colId xmlns:a16="http://schemas.microsoft.com/office/drawing/2014/main" val="20002"/>
                    </a:ext>
                  </a:extLst>
                </a:gridCol>
                <a:gridCol w="821325">
                  <a:extLst>
                    <a:ext uri="{9D8B030D-6E8A-4147-A177-3AD203B41FA5}">
                      <a16:colId xmlns:a16="http://schemas.microsoft.com/office/drawing/2014/main" val="20003"/>
                    </a:ext>
                  </a:extLst>
                </a:gridCol>
                <a:gridCol w="821325">
                  <a:extLst>
                    <a:ext uri="{9D8B030D-6E8A-4147-A177-3AD203B41FA5}">
                      <a16:colId xmlns:a16="http://schemas.microsoft.com/office/drawing/2014/main" val="20004"/>
                    </a:ext>
                  </a:extLst>
                </a:gridCol>
              </a:tblGrid>
              <a:tr h="38035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0"/>
                  </a:ext>
                </a:extLst>
              </a:tr>
              <a:tr h="38035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7"/>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xmlns:a14="http://schemas.microsoft.com/office/drawing/2010/main">
        <mc:Choice Requires="a14">
          <p:sp>
            <p:nvSpPr>
              <p:cNvPr id="121" name="Google Shape;121;p17"/>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dirty="0"/>
                  <a:t>Use the diagrams to help complete these calculations.</a:t>
                </a:r>
                <a:endParaRPr b="1"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4 </m:t>
                        </m:r>
                      </m:den>
                    </m:f>
                  </m:oMath>
                </a14:m>
                <a:r>
                  <a:rPr lang="en-GB" dirty="0"/>
                  <a:t> ÷ 2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5 </m:t>
                        </m:r>
                      </m:den>
                    </m:f>
                  </m:oMath>
                </a14:m>
                <a:r>
                  <a:rPr lang="en-GB" dirty="0"/>
                  <a:t> ÷ 3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ar-AE" sz="1800" i="1" smtClean="0">
                            <a:latin typeface="Cambria Math" panose="02040503050406030204" pitchFamily="18" charset="0"/>
                            <a:ea typeface="Cambria Math" panose="02040503050406030204" pitchFamily="18" charset="0"/>
                          </a:rPr>
                        </m:ctrlPr>
                      </m:fPr>
                      <m:num>
                        <m:r>
                          <m:rPr>
                            <m:nor/>
                          </m:rPr>
                          <a:rPr lang="en-US" sz="1800" b="0" i="0" smtClean="0">
                            <a:latin typeface="Century Gothic" panose="020B0502020202020204" pitchFamily="34" charset="0"/>
                            <a:ea typeface="Cambria Math" panose="02040503050406030204" pitchFamily="18" charset="0"/>
                          </a:rPr>
                          <m:t>1</m:t>
                        </m:r>
                      </m:num>
                      <m:den>
                        <m:r>
                          <m:rPr>
                            <m:nor/>
                          </m:rPr>
                          <a:rPr lang="en-US" sz="1800" b="0" i="0" smtClean="0">
                            <a:latin typeface="Century Gothic" panose="020B0502020202020204" pitchFamily="34" charset="0"/>
                            <a:ea typeface="Cambria Math" panose="02040503050406030204" pitchFamily="18" charset="0"/>
                          </a:rPr>
                          <m:t> 6 </m:t>
                        </m:r>
                      </m:den>
                    </m:f>
                  </m:oMath>
                </a14:m>
                <a:r>
                  <a:rPr lang="en-GB" dirty="0"/>
                  <a:t> ÷ 3 = </a:t>
                </a:r>
                <a:endParaRPr dirty="0"/>
              </a:p>
            </p:txBody>
          </p:sp>
        </mc:Choice>
        <mc:Fallback xmlns="">
          <p:sp>
            <p:nvSpPr>
              <p:cNvPr id="121" name="Google Shape;121;p17"/>
              <p:cNvSpPr txBox="1">
                <a:spLocks noGrp="1" noRot="1" noChangeAspect="1" noMove="1" noResize="1" noEditPoints="1" noAdjustHandles="1" noChangeArrowheads="1" noChangeShapeType="1" noTextEdit="1"/>
              </p:cNvSpPr>
              <p:nvPr>
                <p:ph type="body" idx="2"/>
              </p:nvPr>
            </p:nvSpPr>
            <p:spPr>
              <a:xfrm>
                <a:off x="347950" y="1166150"/>
                <a:ext cx="11527800" cy="4777200"/>
              </a:xfrm>
              <a:prstGeom prst="rect">
                <a:avLst/>
              </a:prstGeom>
              <a:blipFill>
                <a:blip r:embed="rId3"/>
                <a:stretch>
                  <a:fillRect l="-423"/>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Google Shape;123;p17"/>
              <p:cNvSpPr txBox="1"/>
              <p:nvPr/>
            </p:nvSpPr>
            <p:spPr>
              <a:xfrm>
                <a:off x="1355250" y="1890500"/>
                <a:ext cx="575150" cy="3471722"/>
              </a:xfrm>
              <a:prstGeom prst="rect">
                <a:avLst/>
              </a:prstGeom>
              <a:noFill/>
              <a:ln>
                <a:noFill/>
              </a:ln>
            </p:spPr>
            <p:txBody>
              <a:bodyPr spcFirstLastPara="1" wrap="square" lIns="91425" tIns="91425" rIns="91425" bIns="91425" anchor="t" anchorCtr="0">
                <a:noAutofit/>
              </a:bodyPr>
              <a:lstStyle/>
              <a:p>
                <a:pPr lvl="0">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 8 </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b="0" i="0" smtClean="0">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15</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14:m>
                  <m:oMathPara xmlns:m="http://schemas.openxmlformats.org/officeDocument/2006/math">
                    <m:oMathParaPr>
                      <m:jc m:val="left"/>
                    </m:oMathParaPr>
                    <m:oMath xmlns:m="http://schemas.openxmlformats.org/officeDocument/2006/math">
                      <m:f>
                        <m:fPr>
                          <m:ctrlPr>
                            <a:rPr lang="ar-AE" i="1">
                              <a:solidFill>
                                <a:srgbClr val="00BC89"/>
                              </a:solidFill>
                              <a:latin typeface="Cambria Math" panose="02040503050406030204" pitchFamily="18" charset="0"/>
                              <a:ea typeface="Cambria Math" panose="02040503050406030204" pitchFamily="18" charset="0"/>
                            </a:rPr>
                          </m:ctrlPr>
                        </m:fPr>
                        <m:num>
                          <m:r>
                            <m:rPr>
                              <m:nor/>
                            </m:rPr>
                            <a:rPr lang="en-US">
                              <a:solidFill>
                                <a:srgbClr val="00BC89"/>
                              </a:solidFill>
                              <a:latin typeface="Century Gothic" panose="020B0502020202020204" pitchFamily="34" charset="0"/>
                              <a:ea typeface="Cambria Math" panose="02040503050406030204" pitchFamily="18" charset="0"/>
                            </a:rPr>
                            <m:t>1</m:t>
                          </m:r>
                        </m:num>
                        <m:den>
                          <m:r>
                            <m:rPr>
                              <m:nor/>
                            </m:rPr>
                            <a:rPr lang="en-US">
                              <a:solidFill>
                                <a:srgbClr val="00BC89"/>
                              </a:solidFill>
                              <a:latin typeface="Century Gothic" panose="020B0502020202020204" pitchFamily="34" charset="0"/>
                              <a:ea typeface="Cambria Math" panose="02040503050406030204" pitchFamily="18" charset="0"/>
                            </a:rPr>
                            <m:t>1</m:t>
                          </m:r>
                          <m:r>
                            <m:rPr>
                              <m:nor/>
                            </m:rPr>
                            <a:rPr lang="en-US" b="0" i="0" smtClean="0">
                              <a:solidFill>
                                <a:srgbClr val="00BC89"/>
                              </a:solidFill>
                              <a:latin typeface="Century Gothic" panose="020B0502020202020204" pitchFamily="34" charset="0"/>
                              <a:ea typeface="Cambria Math" panose="02040503050406030204" pitchFamily="18" charset="0"/>
                            </a:rPr>
                            <m:t>8</m:t>
                          </m:r>
                        </m:den>
                      </m:f>
                    </m:oMath>
                  </m:oMathPara>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23" name="Google Shape;123;p17"/>
              <p:cNvSpPr txBox="1">
                <a:spLocks noRot="1" noChangeAspect="1" noMove="1" noResize="1" noEditPoints="1" noAdjustHandles="1" noChangeArrowheads="1" noChangeShapeType="1" noTextEdit="1"/>
              </p:cNvSpPr>
              <p:nvPr/>
            </p:nvSpPr>
            <p:spPr>
              <a:xfrm>
                <a:off x="1355250" y="1890500"/>
                <a:ext cx="575150" cy="3471722"/>
              </a:xfrm>
              <a:prstGeom prst="rect">
                <a:avLst/>
              </a:prstGeom>
              <a:blipFill>
                <a:blip r:embed="rId4"/>
                <a:stretch>
                  <a:fillRect/>
                </a:stretch>
              </a:blipFill>
              <a:ln>
                <a:noFill/>
              </a:ln>
            </p:spPr>
            <p:txBody>
              <a:bodyPr/>
              <a:lstStyle/>
              <a:p>
                <a:r>
                  <a:rPr lang="en-GB">
                    <a:noFill/>
                  </a:rPr>
                  <a:t> </a:t>
                </a:r>
              </a:p>
            </p:txBody>
          </p:sp>
        </mc:Fallback>
      </mc:AlternateContent>
      <p:graphicFrame>
        <p:nvGraphicFramePr>
          <p:cNvPr id="124" name="Google Shape;124;p17"/>
          <p:cNvGraphicFramePr/>
          <p:nvPr/>
        </p:nvGraphicFramePr>
        <p:xfrm>
          <a:off x="2710350" y="4441850"/>
          <a:ext cx="5520300" cy="777150"/>
        </p:xfrm>
        <a:graphic>
          <a:graphicData uri="http://schemas.openxmlformats.org/drawingml/2006/table">
            <a:tbl>
              <a:tblPr>
                <a:noFill/>
              </a:tblPr>
              <a:tblGrid>
                <a:gridCol w="920050">
                  <a:extLst>
                    <a:ext uri="{9D8B030D-6E8A-4147-A177-3AD203B41FA5}">
                      <a16:colId xmlns:a16="http://schemas.microsoft.com/office/drawing/2014/main" val="20000"/>
                    </a:ext>
                  </a:extLst>
                </a:gridCol>
                <a:gridCol w="920050">
                  <a:extLst>
                    <a:ext uri="{9D8B030D-6E8A-4147-A177-3AD203B41FA5}">
                      <a16:colId xmlns:a16="http://schemas.microsoft.com/office/drawing/2014/main" val="20001"/>
                    </a:ext>
                  </a:extLst>
                </a:gridCol>
                <a:gridCol w="920050">
                  <a:extLst>
                    <a:ext uri="{9D8B030D-6E8A-4147-A177-3AD203B41FA5}">
                      <a16:colId xmlns:a16="http://schemas.microsoft.com/office/drawing/2014/main" val="20002"/>
                    </a:ext>
                  </a:extLst>
                </a:gridCol>
                <a:gridCol w="920050">
                  <a:extLst>
                    <a:ext uri="{9D8B030D-6E8A-4147-A177-3AD203B41FA5}">
                      <a16:colId xmlns:a16="http://schemas.microsoft.com/office/drawing/2014/main" val="20003"/>
                    </a:ext>
                  </a:extLst>
                </a:gridCol>
                <a:gridCol w="920050">
                  <a:extLst>
                    <a:ext uri="{9D8B030D-6E8A-4147-A177-3AD203B41FA5}">
                      <a16:colId xmlns:a16="http://schemas.microsoft.com/office/drawing/2014/main" val="20004"/>
                    </a:ext>
                  </a:extLst>
                </a:gridCol>
                <a:gridCol w="920050">
                  <a:extLst>
                    <a:ext uri="{9D8B030D-6E8A-4147-A177-3AD203B41FA5}">
                      <a16:colId xmlns:a16="http://schemas.microsoft.com/office/drawing/2014/main" val="20005"/>
                    </a:ext>
                  </a:extLst>
                </a:gridCol>
              </a:tblGrid>
              <a:tr h="0">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solidFill>
                      <a:srgbClr val="EAD1DC"/>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solidFill>
                      <a:srgbClr val="EAD1DC"/>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EAD1DC"/>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125" name="Google Shape;125;p17"/>
          <p:cNvGraphicFramePr/>
          <p:nvPr/>
        </p:nvGraphicFramePr>
        <p:xfrm>
          <a:off x="2710375" y="3166175"/>
          <a:ext cx="5520250" cy="777150"/>
        </p:xfrm>
        <a:graphic>
          <a:graphicData uri="http://schemas.openxmlformats.org/drawingml/2006/table">
            <a:tbl>
              <a:tblPr>
                <a:noFill/>
              </a:tblPr>
              <a:tblGrid>
                <a:gridCol w="1104050">
                  <a:extLst>
                    <a:ext uri="{9D8B030D-6E8A-4147-A177-3AD203B41FA5}">
                      <a16:colId xmlns:a16="http://schemas.microsoft.com/office/drawing/2014/main" val="20000"/>
                    </a:ext>
                  </a:extLst>
                </a:gridCol>
                <a:gridCol w="1104050">
                  <a:extLst>
                    <a:ext uri="{9D8B030D-6E8A-4147-A177-3AD203B41FA5}">
                      <a16:colId xmlns:a16="http://schemas.microsoft.com/office/drawing/2014/main" val="20001"/>
                    </a:ext>
                  </a:extLst>
                </a:gridCol>
                <a:gridCol w="1104050">
                  <a:extLst>
                    <a:ext uri="{9D8B030D-6E8A-4147-A177-3AD203B41FA5}">
                      <a16:colId xmlns:a16="http://schemas.microsoft.com/office/drawing/2014/main" val="20002"/>
                    </a:ext>
                  </a:extLst>
                </a:gridCol>
                <a:gridCol w="1104050">
                  <a:extLst>
                    <a:ext uri="{9D8B030D-6E8A-4147-A177-3AD203B41FA5}">
                      <a16:colId xmlns:a16="http://schemas.microsoft.com/office/drawing/2014/main" val="20003"/>
                    </a:ext>
                  </a:extLst>
                </a:gridCol>
                <a:gridCol w="1104050">
                  <a:extLst>
                    <a:ext uri="{9D8B030D-6E8A-4147-A177-3AD203B41FA5}">
                      <a16:colId xmlns:a16="http://schemas.microsoft.com/office/drawing/2014/main" val="20004"/>
                    </a:ext>
                  </a:extLst>
                </a:gridCol>
              </a:tblGrid>
              <a:tr h="0">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solidFill>
                      <a:srgbClr val="D9D2E9"/>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solidFill>
                      <a:srgbClr val="D9D2E9"/>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126" name="Google Shape;126;p17"/>
          <p:cNvGraphicFramePr/>
          <p:nvPr/>
        </p:nvGraphicFramePr>
        <p:xfrm>
          <a:off x="2710375" y="1890500"/>
          <a:ext cx="5520300" cy="777150"/>
        </p:xfrm>
        <a:graphic>
          <a:graphicData uri="http://schemas.openxmlformats.org/drawingml/2006/table">
            <a:tbl>
              <a:tblPr>
                <a:noFill/>
              </a:tblPr>
              <a:tblGrid>
                <a:gridCol w="1380075">
                  <a:extLst>
                    <a:ext uri="{9D8B030D-6E8A-4147-A177-3AD203B41FA5}">
                      <a16:colId xmlns:a16="http://schemas.microsoft.com/office/drawing/2014/main" val="20000"/>
                    </a:ext>
                  </a:extLst>
                </a:gridCol>
                <a:gridCol w="1380075">
                  <a:extLst>
                    <a:ext uri="{9D8B030D-6E8A-4147-A177-3AD203B41FA5}">
                      <a16:colId xmlns:a16="http://schemas.microsoft.com/office/drawing/2014/main" val="20001"/>
                    </a:ext>
                  </a:extLst>
                </a:gridCol>
                <a:gridCol w="1380075">
                  <a:extLst>
                    <a:ext uri="{9D8B030D-6E8A-4147-A177-3AD203B41FA5}">
                      <a16:colId xmlns:a16="http://schemas.microsoft.com/office/drawing/2014/main" val="20002"/>
                    </a:ext>
                  </a:extLst>
                </a:gridCol>
                <a:gridCol w="1380075">
                  <a:extLst>
                    <a:ext uri="{9D8B030D-6E8A-4147-A177-3AD203B41FA5}">
                      <a16:colId xmlns:a16="http://schemas.microsoft.com/office/drawing/2014/main" val="20003"/>
                    </a:ext>
                  </a:extLst>
                </a:gridCol>
              </a:tblGrid>
              <a:tr h="388575">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solidFill>
                      <a:srgbClr val="C9DAF8"/>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dash"/>
                      <a:round/>
                      <a:headEnd type="none" w="sm" len="sm"/>
                      <a:tailEnd type="none" w="sm" len="sm"/>
                    </a:lnB>
                  </a:tcPr>
                </a:tc>
                <a:extLst>
                  <a:ext uri="{0D108BD9-81ED-4DB2-BD59-A6C34878D82A}">
                    <a16:rowId xmlns:a16="http://schemas.microsoft.com/office/drawing/2014/main" val="10000"/>
                  </a:ext>
                </a:extLst>
              </a:tr>
              <a:tr h="388575">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dash"/>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Rectangle: Rounded Corners 1">
            <a:extLst>
              <a:ext uri="{FF2B5EF4-FFF2-40B4-BE49-F238E27FC236}">
                <a16:creationId xmlns:a16="http://schemas.microsoft.com/office/drawing/2014/main" id="{6A41EB6A-E95C-4B2E-8D73-2FB3463A942B}"/>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1000"/>
                                        <p:tgtEl>
                                          <p:spTgt spid="123"/>
                                        </p:tgtEl>
                                      </p:cBhvr>
                                    </p:animEffec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8"/>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33" name="Google Shape;133;p18"/>
          <p:cNvPicPr preferRelativeResize="0"/>
          <p:nvPr/>
        </p:nvPicPr>
        <p:blipFill>
          <a:blip r:embed="rId3">
            <a:alphaModFix/>
          </a:blip>
          <a:stretch>
            <a:fillRect/>
          </a:stretch>
        </p:blipFill>
        <p:spPr>
          <a:xfrm>
            <a:off x="360000" y="1260000"/>
            <a:ext cx="11520001" cy="480140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1654</Words>
  <Application>Microsoft Office PowerPoint</Application>
  <PresentationFormat>Widescreen</PresentationFormat>
  <Paragraphs>256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 Math</vt:lpstr>
      <vt:lpstr>Century Gothic</vt:lpstr>
      <vt:lpstr>Noto Sans Symbols</vt:lpstr>
      <vt:lpstr>1_office theme</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Searle</dc:creator>
  <cp:lastModifiedBy>Hannah Searle</cp:lastModifiedBy>
  <cp:revision>6</cp:revision>
  <dcterms:created xsi:type="dcterms:W3CDTF">2020-10-23T15:12:56Z</dcterms:created>
  <dcterms:modified xsi:type="dcterms:W3CDTF">2020-10-27T08:41:26Z</dcterms:modified>
</cp:coreProperties>
</file>