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9" r:id="rId2"/>
    <p:sldId id="536" r:id="rId3"/>
    <p:sldId id="926" r:id="rId4"/>
    <p:sldId id="952" r:id="rId5"/>
    <p:sldId id="939" r:id="rId6"/>
    <p:sldId id="953" r:id="rId7"/>
    <p:sldId id="940" r:id="rId8"/>
    <p:sldId id="954" r:id="rId9"/>
    <p:sldId id="955" r:id="rId10"/>
    <p:sldId id="956" r:id="rId11"/>
    <p:sldId id="957" r:id="rId12"/>
    <p:sldId id="958" r:id="rId13"/>
    <p:sldId id="959" r:id="rId14"/>
    <p:sldId id="960" r:id="rId15"/>
    <p:sldId id="961" r:id="rId16"/>
    <p:sldId id="962" r:id="rId17"/>
    <p:sldId id="963" r:id="rId18"/>
    <p:sldId id="964" r:id="rId19"/>
    <p:sldId id="965" r:id="rId20"/>
    <p:sldId id="966" r:id="rId21"/>
    <p:sldId id="967" r:id="rId22"/>
    <p:sldId id="968" r:id="rId23"/>
    <p:sldId id="896" r:id="rId24"/>
    <p:sldId id="969" r:id="rId25"/>
    <p:sldId id="4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DA2E41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4 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compare unit fractions or fractions with the same denominator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4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037861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a fraction wall to compare these unit fractions.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E8246-F4AE-43D0-8557-723B32B1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32" y="2302831"/>
            <a:ext cx="4480948" cy="30543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5D8F64-E03E-4CF5-838A-6BF690B8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580" y="5619572"/>
            <a:ext cx="982373" cy="463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4748C-DDFB-4CD0-818A-FEFE94F04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190" y="5619570"/>
            <a:ext cx="982373" cy="463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791A8C-61BB-4606-8A6D-0D98FB53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983" y="5619570"/>
            <a:ext cx="982373" cy="463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B72D79-E79E-4263-9281-2C21BB83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294" y="5619570"/>
            <a:ext cx="982373" cy="4637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21FE6B-F693-42B9-B732-40FCDDD81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521" y="5619570"/>
            <a:ext cx="982373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answers to Activity 1 to complete the statement below.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the numerators of two fractions are the same, the ______ the denominator,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______ the fraction (or, the ______ the denominator, the ______ the fraction).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5D8F64-E03E-4CF5-838A-6BF690B8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84" y="3288545"/>
            <a:ext cx="982373" cy="463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4748C-DDFB-4CD0-818A-FEFE94F04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3" y="4119157"/>
            <a:ext cx="982373" cy="463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791A8C-61BB-4606-8A6D-0D98FB53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57" y="3300561"/>
            <a:ext cx="982373" cy="463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B72D79-E79E-4263-9281-2C21BB834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042" y="2481964"/>
            <a:ext cx="982373" cy="4637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21FE6B-F693-42B9-B732-40FCDDD81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958" y="2481965"/>
            <a:ext cx="982373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3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answers to Activity 1 to complete the statement below.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the numerators of two fractions are the same, the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denominator,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fraction (or, the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denominator, the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5D8F64-E03E-4CF5-838A-6BF690B8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84" y="3288545"/>
            <a:ext cx="982373" cy="463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4748C-DDFB-4CD0-818A-FEFE94F04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3" y="4119157"/>
            <a:ext cx="982373" cy="463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791A8C-61BB-4606-8A6D-0D98FB53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57" y="3300561"/>
            <a:ext cx="982373" cy="463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B72D79-E79E-4263-9281-2C21BB834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042" y="2481964"/>
            <a:ext cx="982373" cy="4637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21FE6B-F693-42B9-B732-40FCDDD81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958" y="2481965"/>
            <a:ext cx="982373" cy="4637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D53358-2C31-42DD-9B25-D5403100F17B}"/>
              </a:ext>
            </a:extLst>
          </p:cNvPr>
          <p:cNvSpPr/>
          <p:nvPr/>
        </p:nvSpPr>
        <p:spPr>
          <a:xfrm>
            <a:off x="7719043" y="510669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fraction).</a:t>
            </a:r>
          </a:p>
        </p:txBody>
      </p:sp>
    </p:spTree>
    <p:extLst>
      <p:ext uri="{BB962C8B-B14F-4D97-AF65-F5344CB8AC3E}">
        <p14:creationId xmlns:p14="http://schemas.microsoft.com/office/powerpoint/2010/main" val="347562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you use strips of paper to compare three quarters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one quarter?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36C726-CF6B-42F6-9468-84373505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83" y="3004885"/>
            <a:ext cx="4409981" cy="56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714C3-1BC8-4EAE-9082-1BC1EF8C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82" y="4179122"/>
            <a:ext cx="4409981" cy="5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you use strips of paper to compare three quarters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one quarter?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44EC8D-8EFF-41AB-A628-1DD1596C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42" y="4961966"/>
            <a:ext cx="1444487" cy="681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EA6B3-EC1F-46CB-8467-7A25F071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83" y="3004885"/>
            <a:ext cx="4409981" cy="562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EE4446-AF34-4DF9-AE9A-CD7FA292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82" y="4179122"/>
            <a:ext cx="4409981" cy="5620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742DB0-0AA7-4EA2-B3D4-9A1F64799E4B}"/>
              </a:ext>
            </a:extLst>
          </p:cNvPr>
          <p:cNvCxnSpPr>
            <a:stCxn id="10" idx="0"/>
            <a:endCxn id="10" idx="2"/>
          </p:cNvCxnSpPr>
          <p:nvPr/>
        </p:nvCxnSpPr>
        <p:spPr>
          <a:xfrm>
            <a:off x="3531074" y="3004885"/>
            <a:ext cx="0" cy="5620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74891B-8DF3-4DF1-936E-61567D90EBB3}"/>
              </a:ext>
            </a:extLst>
          </p:cNvPr>
          <p:cNvCxnSpPr/>
          <p:nvPr/>
        </p:nvCxnSpPr>
        <p:spPr>
          <a:xfrm>
            <a:off x="3498225" y="4179122"/>
            <a:ext cx="0" cy="5620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83F89-F4A4-462A-951E-9B4C0AE5D563}"/>
              </a:ext>
            </a:extLst>
          </p:cNvPr>
          <p:cNvCxnSpPr/>
          <p:nvPr/>
        </p:nvCxnSpPr>
        <p:spPr>
          <a:xfrm>
            <a:off x="2391569" y="3004885"/>
            <a:ext cx="0" cy="5620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2155D2-F998-49B2-AAFE-462033EF9419}"/>
              </a:ext>
            </a:extLst>
          </p:cNvPr>
          <p:cNvCxnSpPr/>
          <p:nvPr/>
        </p:nvCxnSpPr>
        <p:spPr>
          <a:xfrm>
            <a:off x="2358720" y="4179122"/>
            <a:ext cx="0" cy="5620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ED0F5-0BD5-4E8A-8856-B9CF825E1F4F}"/>
              </a:ext>
            </a:extLst>
          </p:cNvPr>
          <p:cNvCxnSpPr/>
          <p:nvPr/>
        </p:nvCxnSpPr>
        <p:spPr>
          <a:xfrm>
            <a:off x="4648208" y="3004885"/>
            <a:ext cx="0" cy="5620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2610B1-5572-472B-94D0-B37718B9EEA6}"/>
              </a:ext>
            </a:extLst>
          </p:cNvPr>
          <p:cNvCxnSpPr/>
          <p:nvPr/>
        </p:nvCxnSpPr>
        <p:spPr>
          <a:xfrm>
            <a:off x="4615359" y="4179122"/>
            <a:ext cx="0" cy="5620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C4A1922-C8F6-4EBB-9A58-44CD0ABCC14C}"/>
              </a:ext>
            </a:extLst>
          </p:cNvPr>
          <p:cNvSpPr/>
          <p:nvPr/>
        </p:nvSpPr>
        <p:spPr>
          <a:xfrm>
            <a:off x="1326082" y="3004885"/>
            <a:ext cx="3322124" cy="562056"/>
          </a:xfrm>
          <a:prstGeom prst="rect">
            <a:avLst/>
          </a:prstGeom>
          <a:solidFill>
            <a:srgbClr val="DA2E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A5185-224D-431B-A0A3-544708386922}"/>
              </a:ext>
            </a:extLst>
          </p:cNvPr>
          <p:cNvSpPr/>
          <p:nvPr/>
        </p:nvSpPr>
        <p:spPr>
          <a:xfrm>
            <a:off x="1326082" y="4179122"/>
            <a:ext cx="1032637" cy="562056"/>
          </a:xfrm>
          <a:prstGeom prst="rect">
            <a:avLst/>
          </a:prstGeom>
          <a:solidFill>
            <a:srgbClr val="DA2E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strips of paper to compare two fifths with three fifths.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90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strips of paper to compare two fifths with three fifths.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0403C-F2B3-4912-A090-3CACE7EB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3" y="2678127"/>
            <a:ext cx="5210178" cy="467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28AD7-4972-42E7-A0D4-501053E29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13" y="3781632"/>
            <a:ext cx="5210178" cy="467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5192C-4A09-484F-A85F-C2E0316C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567" y="4963465"/>
            <a:ext cx="1257669" cy="5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strips of paper to compare each pair of fractions.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EFD21-2B4A-402A-8F3F-56C4AF813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232" y="2676093"/>
            <a:ext cx="1369201" cy="64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4F851-5431-405C-9BDB-8D815CC8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85" y="2517449"/>
            <a:ext cx="2117288" cy="317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D623E-010D-47DA-8E62-984CB18C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83" y="3111712"/>
            <a:ext cx="2123390" cy="317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FF419-9AC5-4EA3-9A27-2A6DDAF0E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783" y="4403085"/>
            <a:ext cx="2131588" cy="679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F18C1-3B6C-41D2-B99E-30FC6927B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232" y="4403085"/>
            <a:ext cx="136920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908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strips of paper to compare each pair of fractions.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4F851-5431-405C-9BDB-8D815CC8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85" y="2517449"/>
            <a:ext cx="2117288" cy="317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D623E-010D-47DA-8E62-984CB18C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83" y="3111712"/>
            <a:ext cx="2123390" cy="317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FF419-9AC5-4EA3-9A27-2A6DDAF0E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83" y="4403085"/>
            <a:ext cx="2131588" cy="679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9953BD-AF16-4E76-9584-79FDDC388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232" y="2683798"/>
            <a:ext cx="1369201" cy="646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F4A749-3C22-4E78-94EE-5794626F0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232" y="4395380"/>
            <a:ext cx="136920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7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answers to Activity 2 to complete the statement below.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the denominators of two fractions are the same, the ________ the numerator, the __________ the fraction (or, the _______ the numerator, the _________ the fraction).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92D705-40E7-49E3-8675-D8626C89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15" y="2508987"/>
            <a:ext cx="1369201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E74E5C-95DD-424D-BB33-F1A8B51F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15" y="3532554"/>
            <a:ext cx="136920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answers to Activity 2 to complete the statement below.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the denominators of two fractions are the same, the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numerator, the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fraction (or, the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numerator, the </a:t>
            </a:r>
          </a:p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 fraction).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92D705-40E7-49E3-8675-D8626C89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15" y="2508987"/>
            <a:ext cx="1369201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E74E5C-95DD-424D-BB33-F1A8B51F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15" y="3532554"/>
            <a:ext cx="136920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Hatham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Hatham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correct? Explain your answer. 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974B9D3-E331-4C5D-A0E3-16E3B0D48575}"/>
              </a:ext>
            </a:extLst>
          </p:cNvPr>
          <p:cNvSpPr/>
          <p:nvPr/>
        </p:nvSpPr>
        <p:spPr>
          <a:xfrm>
            <a:off x="1613647" y="2064780"/>
            <a:ext cx="4222377" cy="1949823"/>
          </a:xfrm>
          <a:prstGeom prst="wedgeEllipseCallout">
            <a:avLst>
              <a:gd name="adj1" fmla="val -42171"/>
              <a:gd name="adj2" fmla="val 630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is less than 9,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know that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is less than      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92E4D-7B26-4A71-9393-4729E0716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6426" b="-10191"/>
          <a:stretch/>
        </p:blipFill>
        <p:spPr>
          <a:xfrm>
            <a:off x="2544304" y="3153235"/>
            <a:ext cx="329821" cy="510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6B1E6-F00B-431B-BC75-1C654D095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29" t="-1525"/>
          <a:stretch/>
        </p:blipFill>
        <p:spPr>
          <a:xfrm>
            <a:off x="4336308" y="3173326"/>
            <a:ext cx="390702" cy="4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8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Hatham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Hatham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correct? Explain your answer.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– </a:t>
            </a:r>
            <a:r>
              <a:rPr lang="en-GB" b="1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Hatham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correct. The denominator of a fraction shows the number of equal parts the whole is split into. In the fraction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eighth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whole is split into eight parts. In the fraction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ninth,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whole is split into nine parts, so the size of those parts is smaller. So, one eighth is greater than one ninth.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974B9D3-E331-4C5D-A0E3-16E3B0D48575}"/>
              </a:ext>
            </a:extLst>
          </p:cNvPr>
          <p:cNvSpPr/>
          <p:nvPr/>
        </p:nvSpPr>
        <p:spPr>
          <a:xfrm>
            <a:off x="1613647" y="2064780"/>
            <a:ext cx="4222377" cy="1949823"/>
          </a:xfrm>
          <a:prstGeom prst="wedgeEllipseCallout">
            <a:avLst>
              <a:gd name="adj1" fmla="val -42171"/>
              <a:gd name="adj2" fmla="val 630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is less than 9,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know that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is less than      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92E4D-7B26-4A71-9393-4729E0716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6426" b="-10191"/>
          <a:stretch/>
        </p:blipFill>
        <p:spPr>
          <a:xfrm>
            <a:off x="2544304" y="3153235"/>
            <a:ext cx="329821" cy="510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6B1E6-F00B-431B-BC75-1C654D095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29" t="-1525"/>
          <a:stretch/>
        </p:blipFill>
        <p:spPr>
          <a:xfrm>
            <a:off x="4336308" y="3173326"/>
            <a:ext cx="390702" cy="4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fractions have the same 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numerator,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is 1.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fraction with the largest 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smallest fraction.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									    				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fractions have the same 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fraction with the largest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largest fraction.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is greater than 5, so one sixth is greater than one fifth.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	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2CD50-145A-4E72-9EA6-8C4D342D9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5" y="3866986"/>
            <a:ext cx="988475" cy="469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35FDB-BF6F-4B5C-9800-D74DEA4E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9" y="5886546"/>
            <a:ext cx="982373" cy="46372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ECF937-89C7-4E81-855A-D29CF3112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50805"/>
              </p:ext>
            </p:extLst>
          </p:nvPr>
        </p:nvGraphicFramePr>
        <p:xfrm>
          <a:off x="6815667" y="1283006"/>
          <a:ext cx="2006600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fraction wall to identify and compare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comparing unit fractions, you compare denominators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the denominators are the same, you compare numerators  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8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fractions have the same 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numerator,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is 1.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fraction with the largest 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smallest fraction.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TRUE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FALSE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									    				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fractions have the same 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fraction with the largest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largest fraction.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TRUE	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is greater than 5, so one sixth is greater than one fifth.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457200" indent="-4572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	          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2CD50-145A-4E72-9EA6-8C4D342D9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5" y="3866986"/>
            <a:ext cx="988475" cy="469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35FDB-BF6F-4B5C-9800-D74DEA4E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9" y="5886546"/>
            <a:ext cx="982373" cy="46372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1EA41B-1C60-49A9-85DC-6F8E3D047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64595"/>
              </p:ext>
            </p:extLst>
          </p:nvPr>
        </p:nvGraphicFramePr>
        <p:xfrm>
          <a:off x="6815667" y="1283006"/>
          <a:ext cx="2006600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fraction wall to identify and compare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comparing unit fractions, you compare denominators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the denominators are the same, you compare numerators  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9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ECE1C-4060-426D-B2F9-083CC9BD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02" y="2946290"/>
            <a:ext cx="558927" cy="96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7B741-A39B-4B55-AFB7-6237CE80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627" y="2933587"/>
            <a:ext cx="558927" cy="96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DA131-DEF4-4413-91A6-BCA5669B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785" y="2933587"/>
            <a:ext cx="571630" cy="978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C1DD4-E01A-43FF-B283-3D2A4A491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202" y="2933587"/>
            <a:ext cx="571630" cy="965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0707CB-8D27-46C0-8F98-B210D3283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818" y="2946290"/>
            <a:ext cx="724065" cy="978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1BEE2-90E9-4A6E-B3EB-98561C80F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701" y="2933587"/>
            <a:ext cx="431898" cy="96542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8C3E07-B4F3-4E85-80EE-C9BEF5DE9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40979"/>
              </p:ext>
            </p:extLst>
          </p:nvPr>
        </p:nvGraphicFramePr>
        <p:xfrm>
          <a:off x="6815667" y="1366896"/>
          <a:ext cx="2006600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fraction wall to identify and compare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comparing unit fractions, you compare denominators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the denominators are the same, you compare numerators  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6627A6-7241-4B47-9DD8-BD126430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66" y="2933587"/>
            <a:ext cx="431898" cy="965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ECE1C-4060-426D-B2F9-083CC9BD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02" y="2946290"/>
            <a:ext cx="558927" cy="96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7B741-A39B-4B55-AFB7-6237CE80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27" y="2933587"/>
            <a:ext cx="558927" cy="96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DA131-DEF4-4413-91A6-BCA5669B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785" y="2933587"/>
            <a:ext cx="571630" cy="978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C1DD4-E01A-43FF-B283-3D2A4A491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202" y="2933587"/>
            <a:ext cx="571630" cy="965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0707CB-8D27-46C0-8F98-B210D3283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818" y="2946290"/>
            <a:ext cx="724065" cy="9781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BCAF23-161C-4FBE-BFEB-4F85EE9883AB}"/>
              </a:ext>
            </a:extLst>
          </p:cNvPr>
          <p:cNvSpPr/>
          <p:nvPr/>
        </p:nvSpPr>
        <p:spPr>
          <a:xfrm>
            <a:off x="177800" y="4572001"/>
            <a:ext cx="886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 fractions is equivalent to one third apart from this one. Three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ninths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equivalent to one third,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three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eighths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BB77EB-231A-4FF4-9D91-A53778879414}"/>
              </a:ext>
            </a:extLst>
          </p:cNvPr>
          <p:cNvSpPr/>
          <p:nvPr/>
        </p:nvSpPr>
        <p:spPr>
          <a:xfrm>
            <a:off x="2449734" y="2690547"/>
            <a:ext cx="850991" cy="1451499"/>
          </a:xfrm>
          <a:prstGeom prst="roundRect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0048F3-DAFC-46A3-B13A-475021EDE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43848"/>
              </p:ext>
            </p:extLst>
          </p:nvPr>
        </p:nvGraphicFramePr>
        <p:xfrm>
          <a:off x="6815667" y="1366896"/>
          <a:ext cx="2006600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fraction wall to identify and compare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comparing unit fractions, you compare denominators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the denominators are the same, you compare numerators  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8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William uses a fraction wall to help him compare one sixth with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one quarter. Explain how he can do this.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5B6A5-7C19-4EEB-887F-34FBB389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68" y="2469862"/>
            <a:ext cx="4573042" cy="3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3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William uses a fraction wall to help him compare one sixth with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one quarter. Explain how he can do this.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9F8F9-16E9-41DF-9719-E4B99B62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85" y="2490040"/>
            <a:ext cx="4471419" cy="3023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8F695-F03E-4202-BE20-6C80C99A78A0}"/>
              </a:ext>
            </a:extLst>
          </p:cNvPr>
          <p:cNvSpPr/>
          <p:nvPr/>
        </p:nvSpPr>
        <p:spPr>
          <a:xfrm>
            <a:off x="177800" y="5492445"/>
            <a:ext cx="886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William can use the fraction wall to find both fractions. The part that shows one quarter is larger than the part that shows one sixth.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3499B-7A7F-4A61-A4AC-AC246B0A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494" y="5904841"/>
            <a:ext cx="673769" cy="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7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fraction wall to compare one tenth with one eighth.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60FA9-02D4-42D8-AC58-E64D9DFC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31" y="2306345"/>
            <a:ext cx="4478644" cy="30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fraction wall to compare one tenth with one eighth.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tenth is less than one eighth.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6A4AFB-1072-4DD9-A7D8-D453FCA5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31" y="2306345"/>
            <a:ext cx="4478644" cy="3050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CBF46-5AF9-4D95-9318-3DA39BC2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813" y="5592173"/>
            <a:ext cx="982373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a fraction wall to compare these unit fractions.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E8246-F4AE-43D0-8557-723B32B1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32" y="2302831"/>
            <a:ext cx="4480948" cy="305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11E2C-4E94-4FAE-AA02-52247129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36" y="5619573"/>
            <a:ext cx="982373" cy="463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106386-6B44-4ED7-A897-8445924D9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295" y="5619573"/>
            <a:ext cx="982373" cy="463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37330-BFD3-4F93-9EB8-CCF50675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813" y="5619573"/>
            <a:ext cx="982373" cy="463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B8AF-6BCB-4398-B637-336A2CFB1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580" y="5619572"/>
            <a:ext cx="982373" cy="463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C64650-F8A3-474E-BB20-26F22E38B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191" y="5619571"/>
            <a:ext cx="982373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30861</TotalTime>
  <Words>990</Words>
  <Application>Microsoft Office PowerPoint</Application>
  <PresentationFormat>On-screen Show (4:3)</PresentationFormat>
  <Paragraphs>248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635</cp:revision>
  <dcterms:created xsi:type="dcterms:W3CDTF">2018-09-08T23:27:11Z</dcterms:created>
  <dcterms:modified xsi:type="dcterms:W3CDTF">2020-04-02T13:16:29Z</dcterms:modified>
</cp:coreProperties>
</file>