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9" r:id="rId2"/>
    <p:sldId id="536" r:id="rId3"/>
    <p:sldId id="1257" r:id="rId4"/>
    <p:sldId id="1284" r:id="rId5"/>
    <p:sldId id="1258" r:id="rId6"/>
    <p:sldId id="1285" r:id="rId7"/>
    <p:sldId id="1287" r:id="rId8"/>
    <p:sldId id="1286" r:id="rId9"/>
    <p:sldId id="1288" r:id="rId10"/>
    <p:sldId id="1289" r:id="rId11"/>
    <p:sldId id="1291" r:id="rId12"/>
    <p:sldId id="1272" r:id="rId13"/>
    <p:sldId id="1292" r:id="rId14"/>
    <p:sldId id="1293" r:id="rId15"/>
    <p:sldId id="1294" r:id="rId16"/>
    <p:sldId id="1295" r:id="rId17"/>
    <p:sldId id="1296" r:id="rId18"/>
    <p:sldId id="1259" r:id="rId19"/>
    <p:sldId id="1297" r:id="rId20"/>
    <p:sldId id="1298" r:id="rId21"/>
    <p:sldId id="1299" r:id="rId22"/>
    <p:sldId id="1131" r:id="rId23"/>
    <p:sldId id="1300" r:id="rId24"/>
    <p:sldId id="4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E41"/>
    <a:srgbClr val="000000"/>
    <a:srgbClr val="FADF47"/>
    <a:srgbClr val="388CDA"/>
    <a:srgbClr val="13BD8A"/>
    <a:srgbClr val="EE7C3E"/>
    <a:srgbClr val="C73A43"/>
    <a:srgbClr val="0CC1D9"/>
    <a:srgbClr val="ECEEF1"/>
    <a:srgbClr val="8A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7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29D1C-8C3E-4310-9EF0-019410E55AD5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0C4-5D00-42C4-BE61-F78AE99EEB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0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9C8BFF-404A-4EAA-B238-E4635752C78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5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5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E977A0-D59B-4127-B988-0357B17748EC}"/>
              </a:ext>
            </a:extLst>
          </p:cNvPr>
          <p:cNvSpPr/>
          <p:nvPr userDrawn="1"/>
        </p:nvSpPr>
        <p:spPr>
          <a:xfrm>
            <a:off x="-35226" y="6408064"/>
            <a:ext cx="9179226" cy="500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37979D-0168-493E-96C8-3F8ECF001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388" y="6529811"/>
            <a:ext cx="2646941" cy="222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336576"/>
            <a:ext cx="872058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b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Specialist 1-to-1 </a:t>
            </a:r>
            <a:r>
              <a:rPr lang="en-US" sz="1100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maths</a:t>
            </a:r>
            <a:r>
              <a:rPr lang="en-US" sz="11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 interventions and curriculum resources</a:t>
            </a: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166597" y="768298"/>
            <a:ext cx="8936577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 identify and represent tenths as decimals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91625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2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7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09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 descr="Template-blue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088" y="61915"/>
            <a:ext cx="9026525" cy="673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 descr="corner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1" y="6356353"/>
            <a:ext cx="2895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9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17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26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34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43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51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6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69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Shape 132" descr="logo-01.png"/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71823" y="281412"/>
            <a:ext cx="1046636" cy="11302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174002" y="4770438"/>
            <a:ext cx="2846291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lang="en-GB" sz="6600" b="1" kern="1200" dirty="0">
                <a:solidFill>
                  <a:prstClr val="white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  <a:r>
              <a:rPr lang="en-GB" sz="6600" b="1" kern="1200" dirty="0">
                <a:solidFill>
                  <a:prstClr val="black"/>
                </a:solidFill>
                <a:latin typeface="Bryant Bold" panose="020B0503040000020003" pitchFamily="34" charset="0"/>
                <a:ea typeface="MS PGothic" panose="020B0600070205080204" pitchFamily="34" charset="-128"/>
                <a:cs typeface="Bryant Regular" panose="020B0503040000020003" pitchFamily="34" charset="0"/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4776789"/>
            <a:ext cx="2854569" cy="1171575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43836" y="4776788"/>
            <a:ext cx="3196004" cy="1192212"/>
          </a:xfrm>
        </p:spPr>
        <p:txBody>
          <a:bodyPr/>
          <a:lstStyle>
            <a:lvl1pPr marL="112544" indent="0">
              <a:buNone/>
              <a:defRPr sz="660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95141" y="1473624"/>
            <a:ext cx="8298474" cy="2749550"/>
          </a:xfrm>
        </p:spPr>
        <p:txBody>
          <a:bodyPr/>
          <a:lstStyle>
            <a:lvl1pPr marL="112544" indent="0" algn="ctr">
              <a:buNone/>
              <a:defRPr sz="4505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1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87578A-0C98-4E07-89CB-153445462EFA}"/>
              </a:ext>
            </a:extLst>
          </p:cNvPr>
          <p:cNvSpPr/>
          <p:nvPr userDrawn="1"/>
        </p:nvSpPr>
        <p:spPr>
          <a:xfrm>
            <a:off x="0" y="-4274"/>
            <a:ext cx="1332362" cy="513799"/>
          </a:xfrm>
          <a:prstGeom prst="rect">
            <a:avLst/>
          </a:prstGeom>
          <a:solidFill>
            <a:srgbClr val="FADF4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92D05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50C3D3-DBDB-4291-AAC7-C8A5AB47D1E1}"/>
              </a:ext>
            </a:extLst>
          </p:cNvPr>
          <p:cNvSpPr/>
          <p:nvPr userDrawn="1"/>
        </p:nvSpPr>
        <p:spPr>
          <a:xfrm>
            <a:off x="1331643" y="-718"/>
            <a:ext cx="7812358" cy="510646"/>
          </a:xfrm>
          <a:prstGeom prst="rect">
            <a:avLst/>
          </a:prstGeom>
          <a:solidFill>
            <a:srgbClr val="388CD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Year 3 Fractions Lesson 5</a:t>
            </a:r>
            <a:endParaRPr lang="en-US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EDBD0-03A3-4AF0-ACAC-E7DC67E310CD}"/>
              </a:ext>
            </a:extLst>
          </p:cNvPr>
          <p:cNvSpPr txBox="1"/>
          <p:nvPr userDrawn="1"/>
        </p:nvSpPr>
        <p:spPr>
          <a:xfrm>
            <a:off x="382588" y="6521242"/>
            <a:ext cx="8720586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8289-A731-4F13-AA5A-6C362F4EE55E}"/>
              </a:ext>
            </a:extLst>
          </p:cNvPr>
          <p:cNvSpPr txBox="1"/>
          <p:nvPr userDrawn="1"/>
        </p:nvSpPr>
        <p:spPr>
          <a:xfrm>
            <a:off x="306387" y="768298"/>
            <a:ext cx="4092229" cy="55707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Third Space Learning we provide personalised online lessons from specialist maths tutors to support the target groups in your school.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These ready-to-go slides are designed to work alongside our interventions to supplement quality first teaching and raise attainment in maths for all pupils.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find out more about how you could use our 1-to-1 interventions year-round to boost maths progress in your school then get in touch: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020 3771 0095 hello@thirdspacelearning.com</a:t>
            </a:r>
          </a:p>
          <a:p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Boosting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progress through 1-to-1 conversations… </a:t>
            </a: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96677A-50D7-4833-A9B0-EBD23DE74D11}"/>
              </a:ext>
            </a:extLst>
          </p:cNvPr>
          <p:cNvSpPr/>
          <p:nvPr userDrawn="1"/>
        </p:nvSpPr>
        <p:spPr>
          <a:xfrm>
            <a:off x="226024" y="121668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F046D9-8B07-4634-9C1D-18D8EFE4578C}" type="datetime1">
              <a:rPr lang="en-GB" sz="1200" b="0" smtClean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/>
              <a:t>04/02/2020</a:t>
            </a:fld>
            <a:endParaRPr lang="en-GB" sz="12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DD0-83B0-4B69-80F5-CF1108C23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r="15217" b="277"/>
          <a:stretch/>
        </p:blipFill>
        <p:spPr>
          <a:xfrm>
            <a:off x="4745385" y="509525"/>
            <a:ext cx="4398616" cy="6348475"/>
          </a:xfrm>
          <a:prstGeom prst="rect">
            <a:avLst/>
          </a:prstGeom>
        </p:spPr>
      </p:pic>
      <p:pic>
        <p:nvPicPr>
          <p:cNvPr id="10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139FB0-A222-4335-A10C-2ADEF832E6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761" y="6409707"/>
            <a:ext cx="2646941" cy="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7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91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0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52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A37B-D5E0-478A-B25A-3535C3D71C69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E08C-9161-4901-AF10-B7EB434F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2398" y="5537782"/>
            <a:ext cx="7420952" cy="1007852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Lesson 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95141" y="2451312"/>
            <a:ext cx="8298474" cy="1955376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Ready-to-go Lesson Slides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22F3B0-BBDC-464D-AF67-4B8B4DBD3A1F}"/>
              </a:ext>
            </a:extLst>
          </p:cNvPr>
          <p:cNvSpPr txBox="1">
            <a:spLocks/>
          </p:cNvSpPr>
          <p:nvPr/>
        </p:nvSpPr>
        <p:spPr>
          <a:xfrm>
            <a:off x="8145438" y="6334311"/>
            <a:ext cx="998562" cy="422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1254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bg1"/>
                </a:solidFill>
                <a:latin typeface="Bryant Bold" panose="020B05030400000200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Spr5</a:t>
            </a:r>
          </a:p>
        </p:txBody>
      </p:sp>
    </p:spTree>
    <p:extLst>
      <p:ext uri="{BB962C8B-B14F-4D97-AF65-F5344CB8AC3E}">
        <p14:creationId xmlns:p14="http://schemas.microsoft.com/office/powerpoint/2010/main" val="12340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this table to show tenths in different ways: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/>
        </p:nvGraphicFramePr>
        <p:xfrm>
          <a:off x="446212" y="2786380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 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nine tenths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219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seven tenths</a:t>
                      </a: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0575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D880655-938D-4378-B82C-A807847F44B7}"/>
              </a:ext>
            </a:extLst>
          </p:cNvPr>
          <p:cNvSpPr/>
          <p:nvPr/>
        </p:nvSpPr>
        <p:spPr>
          <a:xfrm>
            <a:off x="4612341" y="328135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ABE5E-4E65-41C2-86B1-63511D6C6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3" y="3281355"/>
            <a:ext cx="1627616" cy="660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569519-479B-47DA-8259-D40EB880B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4" y="5123329"/>
            <a:ext cx="1692636" cy="686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A68C4C-EBFA-4452-8AB6-3D896689E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3" y="4208665"/>
            <a:ext cx="1627617" cy="660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E762A8-E304-42F6-9504-C92B926AE002}"/>
              </a:ext>
            </a:extLst>
          </p:cNvPr>
          <p:cNvSpPr/>
          <p:nvPr/>
        </p:nvSpPr>
        <p:spPr>
          <a:xfrm>
            <a:off x="4600769" y="421554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9DEE0-5E51-44A8-A8E9-B3541156C55E}"/>
              </a:ext>
            </a:extLst>
          </p:cNvPr>
          <p:cNvSpPr/>
          <p:nvPr/>
        </p:nvSpPr>
        <p:spPr>
          <a:xfrm>
            <a:off x="4612341" y="513037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7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this part written as a fraction and as a decimal?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FC247-5B69-4B2C-B6C6-0D726A4E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4" y="4227533"/>
            <a:ext cx="3874383" cy="63514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DFA8AC6-01E9-413C-88D4-CD3FDA11C9F8}"/>
              </a:ext>
            </a:extLst>
          </p:cNvPr>
          <p:cNvSpPr/>
          <p:nvPr/>
        </p:nvSpPr>
        <p:spPr>
          <a:xfrm>
            <a:off x="4261524" y="3500440"/>
            <a:ext cx="198697" cy="635145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7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this part written as a fraction and as a decimal?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FC247-5B69-4B2C-B6C6-0D726A4E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54" y="4227533"/>
            <a:ext cx="3874383" cy="635145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DFA8AC6-01E9-413C-88D4-CD3FDA11C9F8}"/>
              </a:ext>
            </a:extLst>
          </p:cNvPr>
          <p:cNvSpPr/>
          <p:nvPr/>
        </p:nvSpPr>
        <p:spPr>
          <a:xfrm>
            <a:off x="4273503" y="3584573"/>
            <a:ext cx="198697" cy="635145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2D25C-E615-4DD4-B41F-AABF78BA3D97}"/>
              </a:ext>
            </a:extLst>
          </p:cNvPr>
          <p:cNvSpPr/>
          <p:nvPr/>
        </p:nvSpPr>
        <p:spPr>
          <a:xfrm>
            <a:off x="3311827" y="2630467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8D0F2-332C-4147-9660-852ABDF993B3}"/>
              </a:ext>
            </a:extLst>
          </p:cNvPr>
          <p:cNvSpPr/>
          <p:nvPr/>
        </p:nvSpPr>
        <p:spPr>
          <a:xfrm>
            <a:off x="3875761" y="2845910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</a:t>
            </a:r>
            <a:endParaRPr lang="en-GB" sz="2800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this part written as a fraction and as a decimal?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59BA1-E372-46BD-9EFE-B8BCB0BB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4190325"/>
            <a:ext cx="5055752" cy="2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2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this part written as a fraction and as a decimal?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2D25C-E615-4DD4-B41F-AABF78BA3D97}"/>
              </a:ext>
            </a:extLst>
          </p:cNvPr>
          <p:cNvSpPr/>
          <p:nvPr/>
        </p:nvSpPr>
        <p:spPr>
          <a:xfrm>
            <a:off x="1682827" y="3141455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8D0F2-332C-4147-9660-852ABDF993B3}"/>
              </a:ext>
            </a:extLst>
          </p:cNvPr>
          <p:cNvSpPr/>
          <p:nvPr/>
        </p:nvSpPr>
        <p:spPr>
          <a:xfrm>
            <a:off x="2246761" y="3356898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0.3</a:t>
            </a:r>
            <a:endParaRPr lang="en-GB" sz="2800" b="1" dirty="0">
              <a:solidFill>
                <a:srgbClr val="DA2E4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359BA1-E372-46BD-9EFE-B8BCB0BB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13" y="4190325"/>
            <a:ext cx="5055752" cy="2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4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these values as fractions and as decimals.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69BB2-EEAC-455E-B000-83C768BF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48" y="2716305"/>
            <a:ext cx="4475704" cy="247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0287D-D8E6-4FBF-9878-66FA04EA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7" y="4071128"/>
            <a:ext cx="3874383" cy="63514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17E25C5-7E7E-4D4F-9857-450BA9CAD43E}"/>
              </a:ext>
            </a:extLst>
          </p:cNvPr>
          <p:cNvSpPr/>
          <p:nvPr/>
        </p:nvSpPr>
        <p:spPr>
          <a:xfrm>
            <a:off x="2154538" y="3392914"/>
            <a:ext cx="198697" cy="635145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2DB40-816C-494C-B5D7-F5FA1319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18" y="5116822"/>
            <a:ext cx="2629499" cy="11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2: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these values as fractions and as decimals.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D2D25C-E615-4DD4-B41F-AABF78BA3D97}"/>
              </a:ext>
            </a:extLst>
          </p:cNvPr>
          <p:cNvSpPr/>
          <p:nvPr/>
        </p:nvSpPr>
        <p:spPr>
          <a:xfrm>
            <a:off x="5099391" y="2345153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D8D0F2-332C-4147-9660-852ABDF993B3}"/>
              </a:ext>
            </a:extLst>
          </p:cNvPr>
          <p:cNvSpPr/>
          <p:nvPr/>
        </p:nvSpPr>
        <p:spPr>
          <a:xfrm>
            <a:off x="5663325" y="2560596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0.6</a:t>
            </a:r>
            <a:endParaRPr lang="en-GB" sz="2800" b="1" dirty="0">
              <a:solidFill>
                <a:srgbClr val="DA2E4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69BB2-EEAC-455E-B000-83C768BF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48" y="2716305"/>
            <a:ext cx="4475704" cy="247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0287D-D8E6-4FBF-9878-66FA04EA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7" y="4071128"/>
            <a:ext cx="3874383" cy="635145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017E25C5-7E7E-4D4F-9857-450BA9CAD43E}"/>
              </a:ext>
            </a:extLst>
          </p:cNvPr>
          <p:cNvSpPr/>
          <p:nvPr/>
        </p:nvSpPr>
        <p:spPr>
          <a:xfrm>
            <a:off x="2154538" y="3392914"/>
            <a:ext cx="198697" cy="635145"/>
          </a:xfrm>
          <a:prstGeom prst="downArrow">
            <a:avLst/>
          </a:prstGeom>
          <a:solidFill>
            <a:srgbClr val="DA2E41"/>
          </a:solidFill>
          <a:ln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BA3BBC-DF83-44CD-9533-9310CE6740D6}"/>
              </a:ext>
            </a:extLst>
          </p:cNvPr>
          <p:cNvSpPr/>
          <p:nvPr/>
        </p:nvSpPr>
        <p:spPr>
          <a:xfrm>
            <a:off x="5099391" y="3594075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E1F970-4353-4771-9DD6-4C1AAD6F1EBB}"/>
              </a:ext>
            </a:extLst>
          </p:cNvPr>
          <p:cNvSpPr/>
          <p:nvPr/>
        </p:nvSpPr>
        <p:spPr>
          <a:xfrm>
            <a:off x="5663325" y="3809518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0.4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AD257B-D186-4753-8B9D-152E612F51B3}"/>
              </a:ext>
            </a:extLst>
          </p:cNvPr>
          <p:cNvSpPr/>
          <p:nvPr/>
        </p:nvSpPr>
        <p:spPr>
          <a:xfrm>
            <a:off x="5098177" y="5192345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F39003-958A-473E-89C7-CA273E43CD6E}"/>
              </a:ext>
            </a:extLst>
          </p:cNvPr>
          <p:cNvSpPr/>
          <p:nvPr/>
        </p:nvSpPr>
        <p:spPr>
          <a:xfrm>
            <a:off x="5662111" y="5407788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</a:t>
            </a:r>
            <a:endParaRPr lang="en-GB" sz="2800" b="1" dirty="0">
              <a:solidFill>
                <a:srgbClr val="DA2E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2DB40-816C-494C-B5D7-F5FA1319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18" y="5116822"/>
            <a:ext cx="2629499" cy="110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3a: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decimal has been written using a place-value grid.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write it as a fraction?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you represent it pictorially?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763BFD-0123-40FE-AE1F-3149FEF3CE3B}"/>
              </a:ext>
            </a:extLst>
          </p:cNvPr>
          <p:cNvGraphicFramePr>
            <a:graphicFrameLocks noGrp="1"/>
          </p:cNvGraphicFramePr>
          <p:nvPr/>
        </p:nvGraphicFramePr>
        <p:xfrm>
          <a:off x="414596" y="2311876"/>
          <a:ext cx="3458157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69">
                  <a:extLst>
                    <a:ext uri="{9D8B030D-6E8A-4147-A177-3AD203B41FA5}">
                      <a16:colId xmlns:a16="http://schemas.microsoft.com/office/drawing/2014/main" val="2967998240"/>
                    </a:ext>
                  </a:extLst>
                </a:gridCol>
                <a:gridCol w="376517">
                  <a:extLst>
                    <a:ext uri="{9D8B030D-6E8A-4147-A177-3AD203B41FA5}">
                      <a16:colId xmlns:a16="http://schemas.microsoft.com/office/drawing/2014/main" val="459234783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188533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5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0407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D26BE66-5270-4619-A2DE-DB35192277B6}"/>
              </a:ext>
            </a:extLst>
          </p:cNvPr>
          <p:cNvSpPr/>
          <p:nvPr/>
        </p:nvSpPr>
        <p:spPr>
          <a:xfrm>
            <a:off x="2143674" y="2433918"/>
            <a:ext cx="87428" cy="13447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B0D7B6-0B44-45E2-9E0D-E483F9906B48}"/>
              </a:ext>
            </a:extLst>
          </p:cNvPr>
          <p:cNvSpPr/>
          <p:nvPr/>
        </p:nvSpPr>
        <p:spPr>
          <a:xfrm>
            <a:off x="2143674" y="3042843"/>
            <a:ext cx="87428" cy="13447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28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3a: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decimal has been written using a place-value grid.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write it as a fraction?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could you represent it pictorially?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763BFD-0123-40FE-AE1F-3149FEF3C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053364"/>
              </p:ext>
            </p:extLst>
          </p:nvPr>
        </p:nvGraphicFramePr>
        <p:xfrm>
          <a:off x="414596" y="2311876"/>
          <a:ext cx="3458157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569">
                  <a:extLst>
                    <a:ext uri="{9D8B030D-6E8A-4147-A177-3AD203B41FA5}">
                      <a16:colId xmlns:a16="http://schemas.microsoft.com/office/drawing/2014/main" val="2967998240"/>
                    </a:ext>
                  </a:extLst>
                </a:gridCol>
                <a:gridCol w="376517">
                  <a:extLst>
                    <a:ext uri="{9D8B030D-6E8A-4147-A177-3AD203B41FA5}">
                      <a16:colId xmlns:a16="http://schemas.microsoft.com/office/drawing/2014/main" val="459234783"/>
                    </a:ext>
                  </a:extLst>
                </a:gridCol>
                <a:gridCol w="1506071">
                  <a:extLst>
                    <a:ext uri="{9D8B030D-6E8A-4147-A177-3AD203B41FA5}">
                      <a16:colId xmlns:a16="http://schemas.microsoft.com/office/drawing/2014/main" val="188533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5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0407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D26BE66-5270-4619-A2DE-DB35192277B6}"/>
              </a:ext>
            </a:extLst>
          </p:cNvPr>
          <p:cNvSpPr/>
          <p:nvPr/>
        </p:nvSpPr>
        <p:spPr>
          <a:xfrm>
            <a:off x="2143674" y="2433918"/>
            <a:ext cx="87428" cy="13447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B0D7B6-0B44-45E2-9E0D-E483F9906B48}"/>
              </a:ext>
            </a:extLst>
          </p:cNvPr>
          <p:cNvSpPr/>
          <p:nvPr/>
        </p:nvSpPr>
        <p:spPr>
          <a:xfrm>
            <a:off x="2143674" y="3042843"/>
            <a:ext cx="87428" cy="134470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DB629-E46A-45E3-917D-76DD60FCBF89}"/>
              </a:ext>
            </a:extLst>
          </p:cNvPr>
          <p:cNvSpPr/>
          <p:nvPr/>
        </p:nvSpPr>
        <p:spPr>
          <a:xfrm>
            <a:off x="4109549" y="3661311"/>
            <a:ext cx="58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800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800" b="1" dirty="0">
              <a:solidFill>
                <a:srgbClr val="DA2E4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CB7D68-E05D-46B0-A3EF-18588256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7" y="5639335"/>
            <a:ext cx="5055752" cy="2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8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3b: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a place-value grid and digit cards to play this game with a partner.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of you should make a decimal number using the place-value grid. This should show a number of tenths and should be between 0 and 1.</a:t>
            </a:r>
          </a:p>
          <a:p>
            <a:pPr marL="342900" indent="-34290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other player should then represent the decimal number as a fraction and pictorially. They get a point for each representation!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4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69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Ryan says that one tenth of an hour is 6 minutes.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he correct? Why / why not?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Isla says that one tenth of 1 metre is 10 cm.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she correct? Why / why not?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Jessica says that 0.20 is the same as 20 tenths.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she correct? Why/ why not?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29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Ryan says that one tenth of an hour is 6 minutes.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he correct? Why / why not?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Ryan is correct. There are 60 minutes in an hour and so there are ten lots of 6 minutes. So one tenth is equal to 6 minutes.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Isla says that one tenth of 1 metre is 10 cm.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she correct? Why / why not?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Isla is correct. There are 100 cm in 1 metre and so there are ten lots of 10cm. So one tenth is equal to 10 cm.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Jessica says that 0.20 is the same as 20 tenths.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she correct? Why/ why not?</a:t>
            </a: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. Jessica is not correct. In the decimal 0.20, the digit 2 is in the tenths column, so it stands for 2 tenths. 0.20 is the same as 0.2.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2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tenths can be written as 50.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= 0.7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decimal number 0.1, the 1 digit has a value of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ten.		 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is less than 1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ten children in a queue and three of them are boys, then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0.7 of the queue are girls.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737620" y="2873282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551BF1C6-8863-4109-B7D2-DAFF84D53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can be written as the decimal 0.1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compare fractions and decimals as words, fractions, decimals and diagrams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551BF1C6-8863-4109-B7D2-DAFF84D53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43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" t="-500" r="-606" b="-2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302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7E7AB-D146-4B0C-9018-D1E2F22D39D6}"/>
              </a:ext>
            </a:extLst>
          </p:cNvPr>
          <p:cNvSpPr txBox="1"/>
          <p:nvPr/>
        </p:nvSpPr>
        <p:spPr>
          <a:xfrm>
            <a:off x="177798" y="1755577"/>
            <a:ext cx="8966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False?</a:t>
            </a:r>
          </a:p>
          <a:p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tenths can be written as 50.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457200" indent="-457200">
              <a:buAutoNum type="alphaLcParenR" startAt="2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= 0.7	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457200" indent="-457200">
              <a:buAutoNum type="alphaLcParenR" startAt="3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decimal number 0.1, the 1 digit has a value of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ten.		 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FALSE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</a:p>
          <a:p>
            <a:pPr marL="457200" indent="-457200">
              <a:buAutoNum type="alphaLcParenR" startAt="4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 is less than 1		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 startAt="5"/>
            </a:pP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are ten children in a queue and three of them are boys, then</a:t>
            </a: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0.7 of the queue are girls.			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4478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Evaluation:</a:t>
            </a:r>
            <a:endParaRPr lang="en-GB" sz="14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EE2DE-30CF-449A-82A4-1C099C4EFF96}"/>
              </a:ext>
            </a:extLst>
          </p:cNvPr>
          <p:cNvSpPr/>
          <p:nvPr/>
        </p:nvSpPr>
        <p:spPr>
          <a:xfrm>
            <a:off x="737620" y="2873282"/>
            <a:ext cx="468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u="sng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endParaRPr lang="en-GB" sz="2000" dirty="0">
              <a:solidFill>
                <a:srgbClr val="388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388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2000" dirty="0">
              <a:solidFill>
                <a:srgbClr val="388CDA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55061266-09BB-40F0-A854-231F83DC8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can be written as the decimal 0.1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compare fractions and decimals as words, fractions, decimals and diagrams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6">
                <a:extLst>
                  <a:ext uri="{FF2B5EF4-FFF2-40B4-BE49-F238E27FC236}">
                    <a16:creationId xmlns:a16="http://schemas.microsoft.com/office/drawing/2014/main" id="{55061266-09BB-40F0-A854-231F83DC8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43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" t="-500" r="-606" b="-2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459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EB82B2-AA71-4837-B985-15A96461F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1CC682-41E8-407D-A009-E2FD2FC0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91" y="2271549"/>
            <a:ext cx="1466459" cy="14263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E70649A-0303-47BC-8BD2-CC786F11E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433496"/>
              </p:ext>
            </p:extLst>
          </p:nvPr>
        </p:nvGraphicFramePr>
        <p:xfrm>
          <a:off x="370562" y="51717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E939DF98-F02F-41DF-B6B9-8D87FDF16566}"/>
              </a:ext>
            </a:extLst>
          </p:cNvPr>
          <p:cNvSpPr/>
          <p:nvPr/>
        </p:nvSpPr>
        <p:spPr>
          <a:xfrm>
            <a:off x="2998694" y="4800932"/>
            <a:ext cx="255495" cy="37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587DC0-03C7-4DA0-AB59-82AE78ED5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153" y="3963163"/>
            <a:ext cx="2461228" cy="6409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B7E6E1-8FEB-45B5-B946-C2EF405AF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79" y="2756563"/>
            <a:ext cx="2043175" cy="6724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1CA884-0096-4940-A44B-CA7849989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91" y="4097674"/>
            <a:ext cx="1664079" cy="4318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ABAD225E-97F6-49DC-9BC9-2CB1151E8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995281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can be written as the decimal 0.1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compare fractions and decimals as words, fractions, decimals and diagrams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ABAD225E-97F6-49DC-9BC9-2CB1151E8A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3995281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43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3" t="-500" r="-606" b="-2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9527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Starter: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80831" y="1808585"/>
            <a:ext cx="647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one is different?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E70649A-0303-47BC-8BD2-CC786F11EA9D}"/>
              </a:ext>
            </a:extLst>
          </p:cNvPr>
          <p:cNvGraphicFramePr>
            <a:graphicFrameLocks noGrp="1"/>
          </p:cNvGraphicFramePr>
          <p:nvPr/>
        </p:nvGraphicFramePr>
        <p:xfrm>
          <a:off x="370562" y="5171772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8160252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150663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591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1321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28982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680046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8080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47743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77568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7811135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2E4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63231"/>
                  </a:ext>
                </a:extLst>
              </a:tr>
            </a:tbl>
          </a:graphicData>
        </a:graphic>
      </p:graphicFrame>
      <p:sp>
        <p:nvSpPr>
          <p:cNvPr id="22" name="Arrow: Down 21">
            <a:extLst>
              <a:ext uri="{FF2B5EF4-FFF2-40B4-BE49-F238E27FC236}">
                <a16:creationId xmlns:a16="http://schemas.microsoft.com/office/drawing/2014/main" id="{E939DF98-F02F-41DF-B6B9-8D87FDF16566}"/>
              </a:ext>
            </a:extLst>
          </p:cNvPr>
          <p:cNvSpPr/>
          <p:nvPr/>
        </p:nvSpPr>
        <p:spPr>
          <a:xfrm>
            <a:off x="4170269" y="4800932"/>
            <a:ext cx="255495" cy="37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4587DC0-03C7-4DA0-AB59-82AE78ED5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53" y="3963163"/>
            <a:ext cx="2461228" cy="6409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B7E6E1-8FEB-45B5-B946-C2EF405AF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79" y="2756563"/>
            <a:ext cx="2043175" cy="6724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1CA884-0096-4940-A44B-CA784998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91" y="4097674"/>
            <a:ext cx="1664079" cy="4318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64DF69-305B-498D-B12E-4467F8E3872E}"/>
              </a:ext>
            </a:extLst>
          </p:cNvPr>
          <p:cNvSpPr/>
          <p:nvPr/>
        </p:nvSpPr>
        <p:spPr>
          <a:xfrm>
            <a:off x="3497345" y="2469168"/>
            <a:ext cx="2754841" cy="1247225"/>
          </a:xfrm>
          <a:prstGeom prst="ellipse">
            <a:avLst/>
          </a:prstGeom>
          <a:noFill/>
          <a:ln w="38100">
            <a:solidFill>
              <a:srgbClr val="DA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12D20-CE2F-4CCA-B309-2238C63FA5F5}"/>
              </a:ext>
            </a:extLst>
          </p:cNvPr>
          <p:cNvSpPr txBox="1"/>
          <p:nvPr/>
        </p:nvSpPr>
        <p:spPr>
          <a:xfrm>
            <a:off x="259177" y="5680237"/>
            <a:ext cx="8625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of the images should be labelled with 7 tenths apart from the doughnut shapes. This image shows 7 out of 12 shaded (or 7 twelfths) instead!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FDD08C-10A7-4A95-98F5-F6255CDB3386}"/>
              </a:ext>
            </a:extLst>
          </p:cNvPr>
          <p:cNvGrpSpPr/>
          <p:nvPr/>
        </p:nvGrpSpPr>
        <p:grpSpPr>
          <a:xfrm>
            <a:off x="842048" y="2271549"/>
            <a:ext cx="1492602" cy="1430556"/>
            <a:chOff x="842048" y="2271549"/>
            <a:chExt cx="1492602" cy="14305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1CC682-41E8-407D-A009-E2FD2FC0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191" y="2271549"/>
              <a:ext cx="1466459" cy="142639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61444D-4D86-4834-B300-8AD6C5F825C9}"/>
                </a:ext>
              </a:extLst>
            </p:cNvPr>
            <p:cNvSpPr txBox="1"/>
            <p:nvPr/>
          </p:nvSpPr>
          <p:spPr>
            <a:xfrm>
              <a:off x="939630" y="3055774"/>
              <a:ext cx="4975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u="sng" dirty="0"/>
                <a:t>2</a:t>
              </a:r>
              <a:br>
                <a:rPr lang="en-GB" b="1" u="sng" dirty="0"/>
              </a:br>
              <a:r>
                <a:rPr lang="en-GB" b="1" dirty="0"/>
                <a:t>10</a:t>
              </a:r>
              <a:endParaRPr lang="en-GB" b="1" u="sng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B851A13-6B8C-45BE-901C-E998565B2555}"/>
                </a:ext>
              </a:extLst>
            </p:cNvPr>
            <p:cNvSpPr/>
            <p:nvPr/>
          </p:nvSpPr>
          <p:spPr>
            <a:xfrm>
              <a:off x="842048" y="3056186"/>
              <a:ext cx="672426" cy="6417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264FC4F7-67AC-4433-B6AC-3E1918846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1597038">
                    <a:tc>
                      <a:txBody>
                        <a:bodyPr/>
                        <a:lstStyle/>
                        <a:p>
                          <a:pPr algn="l">
                            <a:buNone/>
                          </a:pPr>
                          <a:r>
                            <a:rPr lang="en-US" sz="1400" b="1" dirty="0">
                              <a:latin typeface="Arial" panose="020B0604020202020204" pitchFamily="34" charset="0"/>
                              <a:ea typeface="Open Sans" panose="020B0606030504020204" pitchFamily="34" charset="0"/>
                              <a:cs typeface="Arial" panose="020B0604020202020204" pitchFamily="34" charset="0"/>
                            </a:rPr>
                            <a:t>Success Criteria:</a:t>
                          </a:r>
                        </a:p>
                        <a:p>
                          <a:pPr algn="l">
                            <a:buNone/>
                          </a:pPr>
                          <a:endParaRPr lang="en-US" sz="800" b="1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know that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kern="120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can be written as the decimal 0.1</a:t>
                          </a:r>
                          <a:b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endParaRPr lang="en-US" sz="1400" b="0" i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  <a:p>
                          <a:pPr marL="285750" lvl="0" indent="-285750" algn="l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US" sz="1400" b="0" i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 can compare fractions and decimals as words, fractions, decimals and diagrams</a:t>
                          </a:r>
                          <a:endParaRPr lang="en-US" sz="1400" b="0" dirty="0">
                            <a:latin typeface="Arial" panose="020B0604020202020204" pitchFamily="34" charset="0"/>
                            <a:ea typeface="Open Sans" panose="020B0606030504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ECEEF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6">
                <a:extLst>
                  <a:ext uri="{FF2B5EF4-FFF2-40B4-BE49-F238E27FC236}">
                    <a16:creationId xmlns:a16="http://schemas.microsoft.com/office/drawing/2014/main" id="{264FC4F7-67AC-4433-B6AC-3E19188460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1420773"/>
                  </p:ext>
                </p:extLst>
              </p:nvPr>
            </p:nvGraphicFramePr>
            <p:xfrm>
              <a:off x="6815667" y="1366896"/>
              <a:ext cx="2006600" cy="24361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6600">
                      <a:extLst>
                        <a:ext uri="{9D8B030D-6E8A-4147-A177-3AD203B41FA5}">
                          <a16:colId xmlns:a16="http://schemas.microsoft.com/office/drawing/2014/main" val="2783366662"/>
                        </a:ext>
                      </a:extLst>
                    </a:gridCol>
                  </a:tblGrid>
                  <a:tr h="24361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3" t="-500" r="-606" b="-2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60858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462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17955"/>
              </p:ext>
            </p:extLst>
          </p:nvPr>
        </p:nvGraphicFramePr>
        <p:xfrm>
          <a:off x="446212" y="278638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tenth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3F14F3-BD22-451A-B945-FDB7A36B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6" y="3202081"/>
            <a:ext cx="1855477" cy="7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3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table: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/>
        </p:nvGraphicFramePr>
        <p:xfrm>
          <a:off x="446212" y="278638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tenth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3F14F3-BD22-451A-B945-FDB7A36B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56" y="3202081"/>
            <a:ext cx="1855477" cy="7524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880655-938D-4378-B82C-A807847F44B7}"/>
              </a:ext>
            </a:extLst>
          </p:cNvPr>
          <p:cNvSpPr/>
          <p:nvPr/>
        </p:nvSpPr>
        <p:spPr>
          <a:xfrm>
            <a:off x="4612341" y="328135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endParaRPr lang="en-GB" b="1" dirty="0">
              <a:solidFill>
                <a:srgbClr val="DA2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DA2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rgbClr val="DA2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2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table?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02544"/>
              </p:ext>
            </p:extLst>
          </p:nvPr>
        </p:nvGraphicFramePr>
        <p:xfrm>
          <a:off x="446212" y="278638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D880655-938D-4378-B82C-A807847F44B7}"/>
              </a:ext>
            </a:extLst>
          </p:cNvPr>
          <p:cNvSpPr/>
          <p:nvPr/>
        </p:nvSpPr>
        <p:spPr>
          <a:xfrm>
            <a:off x="4612341" y="328135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45B46-07D3-4A36-97FA-5307D13C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0" y="3281355"/>
            <a:ext cx="159369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274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Talking time: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would you complete this table?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743199"/>
              </p:ext>
            </p:extLst>
          </p:nvPr>
        </p:nvGraphicFramePr>
        <p:xfrm>
          <a:off x="446212" y="2786380"/>
          <a:ext cx="6096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rgbClr val="DA2E4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D880655-938D-4378-B82C-A807847F44B7}"/>
              </a:ext>
            </a:extLst>
          </p:cNvPr>
          <p:cNvSpPr/>
          <p:nvPr/>
        </p:nvSpPr>
        <p:spPr>
          <a:xfrm>
            <a:off x="4612341" y="328135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145B46-07D3-4A36-97FA-5307D13C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80" y="3281355"/>
            <a:ext cx="159369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0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05C8AC-D2C7-4ABB-8FA8-7049613918CB}"/>
              </a:ext>
            </a:extLst>
          </p:cNvPr>
          <p:cNvSpPr txBox="1"/>
          <p:nvPr/>
        </p:nvSpPr>
        <p:spPr>
          <a:xfrm>
            <a:off x="177800" y="150080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1: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A22397-22CB-48B1-9847-DF279AAA275F}"/>
              </a:ext>
            </a:extLst>
          </p:cNvPr>
          <p:cNvSpPr txBox="1"/>
          <p:nvPr/>
        </p:nvSpPr>
        <p:spPr>
          <a:xfrm>
            <a:off x="177800" y="1823974"/>
            <a:ext cx="6569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this table to show tenths in different ways: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62AA80-F5CD-4703-B19F-6553C4C84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29296"/>
              </p:ext>
            </p:extLst>
          </p:nvPr>
        </p:nvGraphicFramePr>
        <p:xfrm>
          <a:off x="446212" y="2786380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282">
                  <a:extLst>
                    <a:ext uri="{9D8B030D-6E8A-4147-A177-3AD203B41FA5}">
                      <a16:colId xmlns:a16="http://schemas.microsoft.com/office/drawing/2014/main" val="4070856242"/>
                    </a:ext>
                  </a:extLst>
                </a:gridCol>
                <a:gridCol w="1707777">
                  <a:extLst>
                    <a:ext uri="{9D8B030D-6E8A-4147-A177-3AD203B41FA5}">
                      <a16:colId xmlns:a16="http://schemas.microsoft.com/office/drawing/2014/main" val="2053019330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2916197659"/>
                    </a:ext>
                  </a:extLst>
                </a:gridCol>
                <a:gridCol w="1082706">
                  <a:extLst>
                    <a:ext uri="{9D8B030D-6E8A-4147-A177-3AD203B41FA5}">
                      <a16:colId xmlns:a16="http://schemas.microsoft.com/office/drawing/2014/main" val="853922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943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36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21915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rgbClr val="DA2E4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60575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D569519-479B-47DA-8259-D40EB880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4" y="5123329"/>
            <a:ext cx="1692636" cy="6864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E762A8-E304-42F6-9504-C92B926AE002}"/>
              </a:ext>
            </a:extLst>
          </p:cNvPr>
          <p:cNvSpPr/>
          <p:nvPr/>
        </p:nvSpPr>
        <p:spPr>
          <a:xfrm>
            <a:off x="4600769" y="421554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37479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32470</TotalTime>
  <Words>1065</Words>
  <Application>Microsoft Office PowerPoint</Application>
  <PresentationFormat>On-screen Show (4:3)</PresentationFormat>
  <Paragraphs>273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Bryant Bold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Sparky Teaching</dc:creator>
  <cp:lastModifiedBy>Hannah Searle</cp:lastModifiedBy>
  <cp:revision>904</cp:revision>
  <dcterms:created xsi:type="dcterms:W3CDTF">2018-09-08T23:27:11Z</dcterms:created>
  <dcterms:modified xsi:type="dcterms:W3CDTF">2020-02-04T10:39:05Z</dcterms:modified>
</cp:coreProperties>
</file>