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8" r:id="rId3"/>
    <p:sldId id="264" r:id="rId4"/>
    <p:sldId id="300" r:id="rId5"/>
    <p:sldId id="286" r:id="rId6"/>
    <p:sldId id="285" r:id="rId7"/>
    <p:sldId id="307" r:id="rId8"/>
    <p:sldId id="308" r:id="rId9"/>
    <p:sldId id="309" r:id="rId10"/>
    <p:sldId id="310" r:id="rId11"/>
    <p:sldId id="311" r:id="rId12"/>
    <p:sldId id="291" r:id="rId13"/>
    <p:sldId id="313" r:id="rId14"/>
    <p:sldId id="314" r:id="rId15"/>
    <p:sldId id="293" r:id="rId16"/>
    <p:sldId id="304" r:id="rId17"/>
    <p:sldId id="315" r:id="rId18"/>
    <p:sldId id="316" r:id="rId19"/>
    <p:sldId id="294" r:id="rId20"/>
    <p:sldId id="306" r:id="rId21"/>
    <p:sldId id="267" r:id="rId22"/>
  </p:sldIdLst>
  <p:sldSz cx="9144000" cy="6858000" type="screen4x3"/>
  <p:notesSz cx="6858000" cy="9144000"/>
  <p:embeddedFontLst>
    <p:embeddedFont>
      <p:font typeface="Tuffy" panose="020B0603060100000000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  <p:embeddedFont>
      <p:font typeface="Tuffy-TTF" panose="020B0603060100000000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assoon Infant Rg" panose="02000503030000020003" charset="0"/>
      <p:regular r:id="rId39"/>
      <p:bold r:id="rId40"/>
    </p:embeddedFont>
    <p:embeddedFont>
      <p:font typeface="BPreplay" panose="0200050300000002000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284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E3"/>
    <a:srgbClr val="BCE6FD"/>
    <a:srgbClr val="90C7E4"/>
    <a:srgbClr val="4DB1E4"/>
    <a:srgbClr val="8EC8E7"/>
    <a:srgbClr val="00A8EA"/>
    <a:srgbClr val="7B99C1"/>
    <a:srgbClr val="AECA5B"/>
    <a:srgbClr val="AED479"/>
    <a:srgbClr val="9DD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374" autoAdjust="0"/>
  </p:normalViewPr>
  <p:slideViewPr>
    <p:cSldViewPr snapToGrid="0" showGuides="1">
      <p:cViewPr>
        <p:scale>
          <a:sx n="81" d="100"/>
          <a:sy n="81" d="100"/>
        </p:scale>
        <p:origin x="-912" y="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63"/>
        <p:guide pos="5284"/>
        <p:guide pos="4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77000"/>
            </a:schemeClr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32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71" r:id="rId5"/>
    <p:sldLayoutId id="2147483670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nglish-australian-curriculum-planit/language-conventions-english-australian-curriculum-planit/year-2-english-australian-curriculum-plani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nglish-australian-curriculum-planit/language-conventions-english-australian-curriculum-planit/year-2-english-australian-curriculum-plani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4000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5715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English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2 | Language Conventions | Suffix ‘-ed’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Suffix ‘-ed’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Language Conventions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B7CBA1-9C43-471F-8150-E6C804F1A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85"/>
          <a:stretch/>
        </p:blipFill>
        <p:spPr>
          <a:xfrm>
            <a:off x="755650" y="1639305"/>
            <a:ext cx="7632700" cy="44535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Adding ‘-ed’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C1333E6-E0AD-4886-8067-A9763E4F633D}"/>
              </a:ext>
            </a:extLst>
          </p:cNvPr>
          <p:cNvSpPr/>
          <p:nvPr/>
        </p:nvSpPr>
        <p:spPr>
          <a:xfrm>
            <a:off x="-413468" y="4462838"/>
            <a:ext cx="5698532" cy="755857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has been added to the second word?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How do we say this sound?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CA80F3D-468E-4E5C-B895-A7FC13D456B8}"/>
              </a:ext>
            </a:extLst>
          </p:cNvPr>
          <p:cNvSpPr/>
          <p:nvPr/>
        </p:nvSpPr>
        <p:spPr>
          <a:xfrm>
            <a:off x="-413468" y="1755451"/>
            <a:ext cx="4607963" cy="584775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Let’s read these words together: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7734E2A-672D-4D5C-95CF-435FD0165D53}"/>
              </a:ext>
            </a:extLst>
          </p:cNvPr>
          <p:cNvSpPr/>
          <p:nvPr/>
        </p:nvSpPr>
        <p:spPr>
          <a:xfrm rot="21378438">
            <a:off x="888753" y="2528255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start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6A8A50E-B010-48E4-8302-D898CC0EADB3}"/>
              </a:ext>
            </a:extLst>
          </p:cNvPr>
          <p:cNvSpPr/>
          <p:nvPr/>
        </p:nvSpPr>
        <p:spPr>
          <a:xfrm rot="185413">
            <a:off x="2647775" y="3300527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started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E533420-2465-446A-B162-45EF0A1496E7}"/>
              </a:ext>
            </a:extLst>
          </p:cNvPr>
          <p:cNvSpPr/>
          <p:nvPr/>
        </p:nvSpPr>
        <p:spPr>
          <a:xfrm>
            <a:off x="5907504" y="5329988"/>
            <a:ext cx="1438875" cy="710621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3BE9F7D-36B6-407E-834A-62BD6AF4617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88433" y="1778182"/>
            <a:ext cx="2896548" cy="41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749ADF-B46F-43CB-B80E-CF0B9CF01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5" b="20913"/>
          <a:stretch/>
        </p:blipFill>
        <p:spPr>
          <a:xfrm>
            <a:off x="755650" y="1639305"/>
            <a:ext cx="7632698" cy="445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D7B970-A306-4A99-B6CA-DCE610D80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42" y="3831945"/>
            <a:ext cx="2299191" cy="21908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Adding ‘-ed’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C1333E6-E0AD-4886-8067-A9763E4F633D}"/>
              </a:ext>
            </a:extLst>
          </p:cNvPr>
          <p:cNvSpPr/>
          <p:nvPr/>
        </p:nvSpPr>
        <p:spPr>
          <a:xfrm>
            <a:off x="-413468" y="4462838"/>
            <a:ext cx="5698532" cy="755857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has been added to the second word?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How do we say this sound?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CA80F3D-468E-4E5C-B895-A7FC13D456B8}"/>
              </a:ext>
            </a:extLst>
          </p:cNvPr>
          <p:cNvSpPr/>
          <p:nvPr/>
        </p:nvSpPr>
        <p:spPr>
          <a:xfrm>
            <a:off x="-413468" y="1755451"/>
            <a:ext cx="4607963" cy="584775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Let’s read these words together: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7734E2A-672D-4D5C-95CF-435FD0165D53}"/>
              </a:ext>
            </a:extLst>
          </p:cNvPr>
          <p:cNvSpPr/>
          <p:nvPr/>
        </p:nvSpPr>
        <p:spPr>
          <a:xfrm rot="21378438">
            <a:off x="888753" y="2492159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hunt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6A8A50E-B010-48E4-8302-D898CC0EADB3}"/>
              </a:ext>
            </a:extLst>
          </p:cNvPr>
          <p:cNvSpPr/>
          <p:nvPr/>
        </p:nvSpPr>
        <p:spPr>
          <a:xfrm rot="185413">
            <a:off x="2387430" y="3349196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hunted</a:t>
            </a:r>
          </a:p>
        </p:txBody>
      </p:sp>
    </p:spTree>
    <p:extLst>
      <p:ext uri="{BB962C8B-B14F-4D97-AF65-F5344CB8AC3E}">
        <p14:creationId xmlns:p14="http://schemas.microsoft.com/office/powerpoint/2010/main" val="1366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62AC05-C403-4EDC-83FE-6F345A5D3BE1}"/>
              </a:ext>
            </a:extLst>
          </p:cNvPr>
          <p:cNvSpPr txBox="1"/>
          <p:nvPr/>
        </p:nvSpPr>
        <p:spPr>
          <a:xfrm>
            <a:off x="453165" y="1133017"/>
            <a:ext cx="8220891" cy="967921"/>
          </a:xfrm>
          <a:prstGeom prst="rect">
            <a:avLst/>
          </a:prstGeom>
          <a:solidFill>
            <a:srgbClr val="4EB0E3"/>
          </a:solidFill>
        </p:spPr>
        <p:txBody>
          <a:bodyPr wrap="square" tIns="144000" bIns="144000" rtlCol="0">
            <a:spAutoFit/>
          </a:bodyPr>
          <a:lstStyle/>
          <a:p>
            <a:pPr algn="ctr"/>
            <a:r>
              <a:rPr lang="en-GB" sz="4400" b="1" dirty="0"/>
              <a:t>Independent Focused Activity</a:t>
            </a:r>
          </a:p>
        </p:txBody>
      </p:sp>
    </p:spTree>
    <p:extLst>
      <p:ext uri="{BB962C8B-B14F-4D97-AF65-F5344CB8AC3E}">
        <p14:creationId xmlns:p14="http://schemas.microsoft.com/office/powerpoint/2010/main" val="11509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1BFE49A-12B8-4B1D-A6D2-1A62654744C1}"/>
              </a:ext>
            </a:extLst>
          </p:cNvPr>
          <p:cNvSpPr/>
          <p:nvPr/>
        </p:nvSpPr>
        <p:spPr>
          <a:xfrm>
            <a:off x="755650" y="1629176"/>
            <a:ext cx="7632698" cy="4463650"/>
          </a:xfrm>
          <a:prstGeom prst="rect">
            <a:avLst/>
          </a:prstGeom>
          <a:solidFill>
            <a:srgbClr val="BCE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In the Past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9A3DCF7-1946-4B6D-81CF-66CA67F96102}"/>
              </a:ext>
            </a:extLst>
          </p:cNvPr>
          <p:cNvSpPr/>
          <p:nvPr/>
        </p:nvSpPr>
        <p:spPr>
          <a:xfrm>
            <a:off x="-565484" y="1864514"/>
            <a:ext cx="7880684" cy="5501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What happens to the meaning of a word when </a:t>
            </a:r>
            <a:r>
              <a:rPr lang="en-GB" altLang="en-US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‘–ed’ </a:t>
            </a: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is added?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C96EE-387E-4F7F-BA1E-FD0BEB34D6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456"/>
          <a:stretch/>
        </p:blipFill>
        <p:spPr>
          <a:xfrm>
            <a:off x="6094925" y="2120370"/>
            <a:ext cx="2584928" cy="39724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164E1A-ECE8-4ED5-B8AE-3A9246AFCDE0}"/>
              </a:ext>
            </a:extLst>
          </p:cNvPr>
          <p:cNvSpPr/>
          <p:nvPr/>
        </p:nvSpPr>
        <p:spPr>
          <a:xfrm>
            <a:off x="1118937" y="2671009"/>
            <a:ext cx="4684483" cy="1503948"/>
          </a:xfrm>
          <a:prstGeom prst="rect">
            <a:avLst/>
          </a:prstGeom>
          <a:solidFill>
            <a:srgbClr val="4E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It shows the action is happening in the </a:t>
            </a:r>
            <a:r>
              <a:rPr lang="en-GB" sz="2800" b="1" dirty="0">
                <a:solidFill>
                  <a:schemeClr val="tx1"/>
                </a:solidFill>
              </a:rPr>
              <a:t>past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67F69E3-D3E8-4F59-A262-A79E0FAD21B5}"/>
              </a:ext>
            </a:extLst>
          </p:cNvPr>
          <p:cNvSpPr/>
          <p:nvPr/>
        </p:nvSpPr>
        <p:spPr>
          <a:xfrm>
            <a:off x="1118937" y="4318647"/>
            <a:ext cx="4684483" cy="1503948"/>
          </a:xfrm>
          <a:prstGeom prst="rect">
            <a:avLst/>
          </a:prstGeom>
          <a:solidFill>
            <a:srgbClr val="4E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This is called </a:t>
            </a:r>
            <a:r>
              <a:rPr lang="en-GB" sz="2800" b="1" dirty="0">
                <a:solidFill>
                  <a:schemeClr val="tx1"/>
                </a:solidFill>
              </a:rPr>
              <a:t>past tense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9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F303FE-F76E-46EC-A8DB-F5D12E5FB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97"/>
          <a:stretch/>
        </p:blipFill>
        <p:spPr>
          <a:xfrm>
            <a:off x="755650" y="1629175"/>
            <a:ext cx="7632698" cy="4463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latin typeface="+mj-lt"/>
              </a:rPr>
              <a:t>In the </a:t>
            </a:r>
            <a:r>
              <a:rPr lang="en-GB" sz="3200" b="1" dirty="0">
                <a:latin typeface="+mj-lt"/>
              </a:rPr>
              <a:t>Past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9A3DCF7-1946-4B6D-81CF-66CA67F96102}"/>
              </a:ext>
            </a:extLst>
          </p:cNvPr>
          <p:cNvSpPr/>
          <p:nvPr/>
        </p:nvSpPr>
        <p:spPr>
          <a:xfrm>
            <a:off x="-565484" y="1864513"/>
            <a:ext cx="7736305" cy="7222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You are going to complete the </a:t>
            </a:r>
            <a:r>
              <a:rPr lang="en-GB" altLang="en-US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In the Past Activity Sheet</a:t>
            </a: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 to practise making </a:t>
            </a:r>
            <a:r>
              <a:rPr lang="en-GB" altLang="en-US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‘-ed’ </a:t>
            </a: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words.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91E056-77A0-4B56-BABB-8E8684F042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828" y="2752948"/>
            <a:ext cx="2243677" cy="31737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E0F532-FD80-4CD9-83EA-88D30B311FD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561" y="2752948"/>
            <a:ext cx="2243677" cy="31737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4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62AC05-C403-4EDC-83FE-6F345A5D3BE1}"/>
              </a:ext>
            </a:extLst>
          </p:cNvPr>
          <p:cNvSpPr txBox="1"/>
          <p:nvPr/>
        </p:nvSpPr>
        <p:spPr>
          <a:xfrm>
            <a:off x="453165" y="1133017"/>
            <a:ext cx="8220891" cy="967921"/>
          </a:xfrm>
          <a:prstGeom prst="rect">
            <a:avLst/>
          </a:prstGeom>
          <a:solidFill>
            <a:srgbClr val="4EB0E3"/>
          </a:solidFill>
        </p:spPr>
        <p:txBody>
          <a:bodyPr wrap="square" tIns="144000" bIns="144000" rtlCol="0">
            <a:spAutoFit/>
          </a:bodyPr>
          <a:lstStyle/>
          <a:p>
            <a:pPr algn="ctr"/>
            <a:r>
              <a:rPr lang="en-GB" sz="4400" b="1" dirty="0"/>
              <a:t>Consolidation Activity</a:t>
            </a:r>
          </a:p>
        </p:txBody>
      </p:sp>
    </p:spTree>
    <p:extLst>
      <p:ext uri="{BB962C8B-B14F-4D97-AF65-F5344CB8AC3E}">
        <p14:creationId xmlns:p14="http://schemas.microsoft.com/office/powerpoint/2010/main" val="10531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2B59BE1-3CDD-46E1-9E3C-5FAA97C2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94"/>
          <a:stretch/>
        </p:blipFill>
        <p:spPr>
          <a:xfrm>
            <a:off x="755650" y="1629175"/>
            <a:ext cx="7632698" cy="44629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5AF7581-E84F-4D5A-BBBF-5A43C8F0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114" y="2814855"/>
            <a:ext cx="4649769" cy="4223620"/>
          </a:xfrm>
          <a:prstGeom prst="roundRect">
            <a:avLst>
              <a:gd name="adj" fmla="val 622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When Do We Need ‘–ed’?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D89CC2F-C0C5-4687-85DA-20DA95CB1EBB}"/>
              </a:ext>
            </a:extLst>
          </p:cNvPr>
          <p:cNvSpPr/>
          <p:nvPr/>
        </p:nvSpPr>
        <p:spPr>
          <a:xfrm>
            <a:off x="-589547" y="1924673"/>
            <a:ext cx="5414096" cy="690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Can you remember why we use </a:t>
            </a:r>
            <a:r>
              <a:rPr lang="en-GB" altLang="en-US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‘-ed’ </a:t>
            </a: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at the end of a word?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264E9F5B-2F61-4060-8D7E-34226AAE105E}"/>
              </a:ext>
            </a:extLst>
          </p:cNvPr>
          <p:cNvSpPr/>
          <p:nvPr/>
        </p:nvSpPr>
        <p:spPr>
          <a:xfrm>
            <a:off x="-588117" y="1921749"/>
            <a:ext cx="5412665" cy="690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To show something has happened in the past.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2C5258-31BE-4AAA-9B6A-51C5101BB4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2225">
            <a:off x="2465639" y="4125546"/>
            <a:ext cx="1568119" cy="3428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4843DF-88BF-41CE-899F-B555935748D0}"/>
              </a:ext>
            </a:extLst>
          </p:cNvPr>
          <p:cNvSpPr txBox="1"/>
          <p:nvPr/>
        </p:nvSpPr>
        <p:spPr>
          <a:xfrm>
            <a:off x="2601822" y="3184359"/>
            <a:ext cx="39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 this sentence together: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1A416CD-454E-4AD7-ADE2-D17513B21218}"/>
              </a:ext>
            </a:extLst>
          </p:cNvPr>
          <p:cNvSpPr txBox="1"/>
          <p:nvPr/>
        </p:nvSpPr>
        <p:spPr>
          <a:xfrm>
            <a:off x="2472482" y="3637711"/>
            <a:ext cx="421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Ed look at the book.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145642-148F-4A32-9686-7DD4490FE0C9}"/>
              </a:ext>
            </a:extLst>
          </p:cNvPr>
          <p:cNvSpPr txBox="1"/>
          <p:nvPr/>
        </p:nvSpPr>
        <p:spPr>
          <a:xfrm>
            <a:off x="2601822" y="4480780"/>
            <a:ext cx="39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is wrong?</a:t>
            </a:r>
          </a:p>
        </p:txBody>
      </p:sp>
    </p:spTree>
    <p:extLst>
      <p:ext uri="{BB962C8B-B14F-4D97-AF65-F5344CB8AC3E}">
        <p14:creationId xmlns:p14="http://schemas.microsoft.com/office/powerpoint/2010/main" val="34648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44983 -3.7037E-7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5" grpId="0"/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2B59BE1-3CDD-46E1-9E3C-5FAA97C2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94"/>
          <a:stretch/>
        </p:blipFill>
        <p:spPr>
          <a:xfrm>
            <a:off x="755650" y="1629175"/>
            <a:ext cx="7632698" cy="44629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5AF7581-E84F-4D5A-BBBF-5A43C8F0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114" y="2814855"/>
            <a:ext cx="4649769" cy="4223620"/>
          </a:xfrm>
          <a:prstGeom prst="roundRect">
            <a:avLst>
              <a:gd name="adj" fmla="val 622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When Do We Need ‘–ed’?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D89CC2F-C0C5-4687-85DA-20DA95CB1EBB}"/>
              </a:ext>
            </a:extLst>
          </p:cNvPr>
          <p:cNvSpPr/>
          <p:nvPr/>
        </p:nvSpPr>
        <p:spPr>
          <a:xfrm>
            <a:off x="-589547" y="1924673"/>
            <a:ext cx="4507029" cy="1874378"/>
          </a:xfrm>
          <a:prstGeom prst="roundRect">
            <a:avLst>
              <a:gd name="adj" fmla="val 12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We need to use ‘-ed’ if we want to show that the action has already happened (happened in the past).</a:t>
            </a:r>
          </a:p>
          <a:p>
            <a:pPr algn="just"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ea typeface="BPreplay" panose="02000503000000020004" pitchFamily="50" charset="0"/>
              <a:cs typeface="BPreplay" panose="02000503000000020004" pitchFamily="50" charset="0"/>
            </a:endParaRPr>
          </a:p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Ed looked at the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2C5258-31BE-4AAA-9B6A-51C5101BB4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2225">
            <a:off x="6592479" y="4125546"/>
            <a:ext cx="1568119" cy="3428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4843DF-88BF-41CE-899F-B555935748D0}"/>
              </a:ext>
            </a:extLst>
          </p:cNvPr>
          <p:cNvSpPr txBox="1"/>
          <p:nvPr/>
        </p:nvSpPr>
        <p:spPr>
          <a:xfrm>
            <a:off x="2601822" y="3184359"/>
            <a:ext cx="39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 this sentence together: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1A416CD-454E-4AD7-ADE2-D17513B21218}"/>
              </a:ext>
            </a:extLst>
          </p:cNvPr>
          <p:cNvSpPr txBox="1"/>
          <p:nvPr/>
        </p:nvSpPr>
        <p:spPr>
          <a:xfrm>
            <a:off x="2472482" y="3637711"/>
            <a:ext cx="421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Ed look at the book.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145642-148F-4A32-9686-7DD4490FE0C9}"/>
              </a:ext>
            </a:extLst>
          </p:cNvPr>
          <p:cNvSpPr txBox="1"/>
          <p:nvPr/>
        </p:nvSpPr>
        <p:spPr>
          <a:xfrm>
            <a:off x="2601822" y="4480780"/>
            <a:ext cx="39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is wrong?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94C73D-E1CD-47D7-9079-8E98DD6880F8}"/>
              </a:ext>
            </a:extLst>
          </p:cNvPr>
          <p:cNvSpPr txBox="1"/>
          <p:nvPr/>
        </p:nvSpPr>
        <p:spPr>
          <a:xfrm>
            <a:off x="2569913" y="3183370"/>
            <a:ext cx="39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could say: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29B930-7D60-448B-A1EE-B5D3E2454804}"/>
              </a:ext>
            </a:extLst>
          </p:cNvPr>
          <p:cNvSpPr txBox="1"/>
          <p:nvPr/>
        </p:nvSpPr>
        <p:spPr>
          <a:xfrm>
            <a:off x="2276809" y="3636722"/>
            <a:ext cx="45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Ed </a:t>
            </a:r>
            <a:r>
              <a:rPr lang="en-GB" sz="3600" b="1" dirty="0"/>
              <a:t>looks</a:t>
            </a:r>
            <a:r>
              <a:rPr lang="en-GB" sz="3600" dirty="0"/>
              <a:t> at the book.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AB57B4D-5F8E-4E1A-9438-A0E7E6C7FF1D}"/>
              </a:ext>
            </a:extLst>
          </p:cNvPr>
          <p:cNvSpPr txBox="1"/>
          <p:nvPr/>
        </p:nvSpPr>
        <p:spPr>
          <a:xfrm>
            <a:off x="2247114" y="4479791"/>
            <a:ext cx="464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shows the action is happening now.</a:t>
            </a:r>
          </a:p>
        </p:txBody>
      </p:sp>
    </p:spTree>
    <p:extLst>
      <p:ext uri="{BB962C8B-B14F-4D97-AF65-F5344CB8AC3E}">
        <p14:creationId xmlns:p14="http://schemas.microsoft.com/office/powerpoint/2010/main" val="3435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28" grpId="0"/>
      <p:bldP spid="33" grpId="0"/>
      <p:bldP spid="21" grpId="0"/>
      <p:bldP spid="21" grpId="1"/>
      <p:bldP spid="29" grpId="0"/>
      <p:bldP spid="29" grpId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C91AA4-7E80-431B-872A-8D3BD4A7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11"/>
          <a:stretch/>
        </p:blipFill>
        <p:spPr>
          <a:xfrm>
            <a:off x="755650" y="1629175"/>
            <a:ext cx="7632698" cy="44629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When Do We Need ‘–ed’?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D89CC2F-C0C5-4687-85DA-20DA95CB1EBB}"/>
              </a:ext>
            </a:extLst>
          </p:cNvPr>
          <p:cNvSpPr/>
          <p:nvPr/>
        </p:nvSpPr>
        <p:spPr>
          <a:xfrm>
            <a:off x="-589547" y="1744197"/>
            <a:ext cx="8783052" cy="890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Can you use ‘-ed’ to show that these sentences happened in the past? Say them to your partner.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F0D49B8-974F-40F9-B8D8-73B4BD9BFA09}"/>
              </a:ext>
            </a:extLst>
          </p:cNvPr>
          <p:cNvSpPr/>
          <p:nvPr/>
        </p:nvSpPr>
        <p:spPr>
          <a:xfrm>
            <a:off x="998621" y="5498433"/>
            <a:ext cx="1732547" cy="50532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41937E-3BB7-4F9A-8C69-1E4B5461C719}"/>
              </a:ext>
            </a:extLst>
          </p:cNvPr>
          <p:cNvSpPr/>
          <p:nvPr/>
        </p:nvSpPr>
        <p:spPr>
          <a:xfrm>
            <a:off x="3705725" y="5512553"/>
            <a:ext cx="3068055" cy="45511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CA0AD16-C447-4EF0-BD4B-8389500BBB17}"/>
              </a:ext>
            </a:extLst>
          </p:cNvPr>
          <p:cNvSpPr/>
          <p:nvPr/>
        </p:nvSpPr>
        <p:spPr>
          <a:xfrm>
            <a:off x="7476998" y="5164183"/>
            <a:ext cx="733925" cy="30729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F7D3E2-0BD1-4395-8317-2EE17F04A4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538" y="3455079"/>
            <a:ext cx="2997242" cy="23460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CF08A36-08D2-4A68-8852-709424E752E0}"/>
              </a:ext>
            </a:extLst>
          </p:cNvPr>
          <p:cNvSpPr/>
          <p:nvPr/>
        </p:nvSpPr>
        <p:spPr>
          <a:xfrm>
            <a:off x="2272590" y="5071854"/>
            <a:ext cx="2861585" cy="690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Ins="108000" bIns="108000"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Steph push Sam over.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1FC62B-F00A-40FA-B8A1-0C481A27EE0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09" y="3317462"/>
            <a:ext cx="2172922" cy="2562854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FE385E1-6248-46BD-BE16-70DC493FBFAF}"/>
              </a:ext>
            </a:extLst>
          </p:cNvPr>
          <p:cNvSpPr/>
          <p:nvPr/>
        </p:nvSpPr>
        <p:spPr>
          <a:xfrm>
            <a:off x="5450304" y="4097580"/>
            <a:ext cx="2511294" cy="6908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Dee wash the car.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127735-ED58-41E7-8486-4E4AAE9B08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0"/>
          <a:stretch/>
        </p:blipFill>
        <p:spPr>
          <a:xfrm>
            <a:off x="6638122" y="3317462"/>
            <a:ext cx="1627573" cy="24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62AC05-C403-4EDC-83FE-6F345A5D3BE1}"/>
              </a:ext>
            </a:extLst>
          </p:cNvPr>
          <p:cNvSpPr txBox="1"/>
          <p:nvPr/>
        </p:nvSpPr>
        <p:spPr>
          <a:xfrm>
            <a:off x="453165" y="1133017"/>
            <a:ext cx="8220891" cy="967921"/>
          </a:xfrm>
          <a:prstGeom prst="rect">
            <a:avLst/>
          </a:prstGeom>
          <a:solidFill>
            <a:srgbClr val="4EB0E3"/>
          </a:solidFill>
        </p:spPr>
        <p:txBody>
          <a:bodyPr wrap="square" tIns="144000" bIns="144000" rtlCol="0">
            <a:spAutoFit/>
          </a:bodyPr>
          <a:lstStyle/>
          <a:p>
            <a:pPr algn="ctr"/>
            <a:r>
              <a:rPr lang="en-GB" sz="4400" b="1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072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5D313BE6-7EC4-4407-B023-8462841D3D91}"/>
              </a:ext>
            </a:extLst>
          </p:cNvPr>
          <p:cNvSpPr/>
          <p:nvPr/>
        </p:nvSpPr>
        <p:spPr>
          <a:xfrm>
            <a:off x="4118775" y="5565913"/>
            <a:ext cx="898497" cy="54068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add ‘-ed’ to words to make new words.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48161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Twinkl" pitchFamily="50" charset="0"/>
              </a:rPr>
              <a:t>I can sort ‘-ed’ words into their different sounds. </a:t>
            </a:r>
          </a:p>
          <a:p>
            <a:r>
              <a:rPr lang="en-GB" sz="1600" dirty="0">
                <a:latin typeface="Twinkl" pitchFamily="50" charset="0"/>
              </a:rPr>
              <a:t>I can say a sentence using an ‘-ed’ word. </a:t>
            </a:r>
          </a:p>
          <a:p>
            <a:r>
              <a:rPr lang="en-GB" sz="1600" dirty="0">
                <a:latin typeface="Twinkl" pitchFamily="50" charset="0"/>
              </a:rPr>
              <a:t>I can work out when to put ‘-ed’ at the end of a word.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7323EF-4B3B-4BEF-B906-068C8E12F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28F85BB5-0080-4009-8678-8A8D50F7C5FC}"/>
              </a:ext>
            </a:extLst>
          </p:cNvPr>
          <p:cNvSpPr/>
          <p:nvPr/>
        </p:nvSpPr>
        <p:spPr>
          <a:xfrm>
            <a:off x="4126725" y="3148717"/>
            <a:ext cx="898497" cy="54068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62AC05-C403-4EDC-83FE-6F345A5D3BE1}"/>
              </a:ext>
            </a:extLst>
          </p:cNvPr>
          <p:cNvSpPr txBox="1"/>
          <p:nvPr/>
        </p:nvSpPr>
        <p:spPr>
          <a:xfrm>
            <a:off x="452845" y="748937"/>
            <a:ext cx="8220891" cy="783255"/>
          </a:xfrm>
          <a:prstGeom prst="rect">
            <a:avLst/>
          </a:prstGeom>
          <a:solidFill>
            <a:srgbClr val="4EB0E3"/>
          </a:solidFill>
        </p:spPr>
        <p:txBody>
          <a:bodyPr wrap="square" tIns="144000" bIns="144000" rtlCol="0">
            <a:spAutoFit/>
          </a:bodyPr>
          <a:lstStyle/>
          <a:p>
            <a:pPr algn="ctr"/>
            <a:r>
              <a:rPr lang="en-GB" sz="3200" b="1" dirty="0"/>
              <a:t>Suffix ‘-ed’</a:t>
            </a:r>
          </a:p>
        </p:txBody>
      </p:sp>
      <p:sp>
        <p:nvSpPr>
          <p:cNvPr id="16" name="TextBox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BF4FE962-4FD6-4B9C-AF05-D6C8BC325C24}"/>
              </a:ext>
            </a:extLst>
          </p:cNvPr>
          <p:cNvSpPr txBox="1"/>
          <p:nvPr/>
        </p:nvSpPr>
        <p:spPr>
          <a:xfrm>
            <a:off x="1249680" y="1793964"/>
            <a:ext cx="6644640" cy="598589"/>
          </a:xfrm>
          <a:prstGeom prst="rect">
            <a:avLst/>
          </a:prstGeom>
          <a:solidFill>
            <a:srgbClr val="4EB0E3"/>
          </a:solidFill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GB" sz="2000" dirty="0"/>
              <a:t>Introductory Activity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6822D9-141F-4C74-B6AA-E37D2AD74565}"/>
              </a:ext>
            </a:extLst>
          </p:cNvPr>
          <p:cNvSpPr txBox="1"/>
          <p:nvPr/>
        </p:nvSpPr>
        <p:spPr>
          <a:xfrm>
            <a:off x="1249680" y="2647588"/>
            <a:ext cx="6644640" cy="598589"/>
          </a:xfrm>
          <a:prstGeom prst="rect">
            <a:avLst/>
          </a:prstGeom>
          <a:solidFill>
            <a:srgbClr val="4EB0E3"/>
          </a:solidFill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GB" sz="2000" dirty="0"/>
              <a:t>Independent Focused Activity</a:t>
            </a: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0F60939-EE46-48D6-A7A8-282148BFED70}"/>
              </a:ext>
            </a:extLst>
          </p:cNvPr>
          <p:cNvSpPr txBox="1"/>
          <p:nvPr/>
        </p:nvSpPr>
        <p:spPr>
          <a:xfrm>
            <a:off x="1249680" y="3501212"/>
            <a:ext cx="6644640" cy="598589"/>
          </a:xfrm>
          <a:prstGeom prst="rect">
            <a:avLst/>
          </a:prstGeom>
          <a:solidFill>
            <a:srgbClr val="4EB0E3"/>
          </a:solidFill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GB" sz="2000" dirty="0"/>
              <a:t>Review Activity</a:t>
            </a:r>
          </a:p>
        </p:txBody>
      </p:sp>
      <p:sp>
        <p:nvSpPr>
          <p:cNvPr id="25" name="TextBox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3B81C287-2EA4-4B9C-A9FE-80AD8E8DD652}"/>
              </a:ext>
            </a:extLst>
          </p:cNvPr>
          <p:cNvSpPr txBox="1"/>
          <p:nvPr/>
        </p:nvSpPr>
        <p:spPr>
          <a:xfrm>
            <a:off x="1240970" y="4354836"/>
            <a:ext cx="6644640" cy="598589"/>
          </a:xfrm>
          <a:prstGeom prst="rect">
            <a:avLst/>
          </a:prstGeom>
          <a:solidFill>
            <a:srgbClr val="4EB0E3"/>
          </a:solidFill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GB" sz="2000" dirty="0"/>
              <a:t>Consolidation Activity</a:t>
            </a:r>
          </a:p>
        </p:txBody>
      </p:sp>
      <p:sp>
        <p:nvSpPr>
          <p:cNvPr id="26" name="TextBox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0A179BDD-2AAD-4297-B48D-466C2138484E}"/>
              </a:ext>
            </a:extLst>
          </p:cNvPr>
          <p:cNvSpPr txBox="1"/>
          <p:nvPr/>
        </p:nvSpPr>
        <p:spPr>
          <a:xfrm>
            <a:off x="1240970" y="5208460"/>
            <a:ext cx="6644640" cy="598589"/>
          </a:xfrm>
          <a:prstGeom prst="rect">
            <a:avLst/>
          </a:prstGeom>
          <a:solidFill>
            <a:srgbClr val="4EB0E3"/>
          </a:solidFill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GB" sz="20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add ‘-ed’ to words to make new words.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003694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Twinkl" pitchFamily="50" charset="0"/>
              </a:rPr>
              <a:t>I can sort ‘-ed’ words into their different sounds. </a:t>
            </a:r>
          </a:p>
          <a:p>
            <a:r>
              <a:rPr lang="en-GB" sz="1600" dirty="0">
                <a:latin typeface="Twinkl" pitchFamily="50" charset="0"/>
              </a:rPr>
              <a:t>I can say a sentence using an ‘-ed’ word. </a:t>
            </a:r>
          </a:p>
          <a:p>
            <a:r>
              <a:rPr lang="en-GB" sz="1600" dirty="0">
                <a:latin typeface="Twinkl" pitchFamily="50" charset="0"/>
              </a:rPr>
              <a:t>I can work out when to put ‘-ed’ at the end of a word.</a:t>
            </a:r>
          </a:p>
        </p:txBody>
      </p:sp>
    </p:spTree>
    <p:extLst>
      <p:ext uri="{BB962C8B-B14F-4D97-AF65-F5344CB8AC3E}">
        <p14:creationId xmlns:p14="http://schemas.microsoft.com/office/powerpoint/2010/main" val="7596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62AC05-C403-4EDC-83FE-6F345A5D3BE1}"/>
              </a:ext>
            </a:extLst>
          </p:cNvPr>
          <p:cNvSpPr txBox="1"/>
          <p:nvPr/>
        </p:nvSpPr>
        <p:spPr>
          <a:xfrm>
            <a:off x="453165" y="1133017"/>
            <a:ext cx="8220891" cy="967921"/>
          </a:xfrm>
          <a:prstGeom prst="rect">
            <a:avLst/>
          </a:prstGeom>
          <a:solidFill>
            <a:srgbClr val="4EB0E3"/>
          </a:solidFill>
        </p:spPr>
        <p:txBody>
          <a:bodyPr wrap="square" tIns="144000" bIns="144000" rtlCol="0">
            <a:spAutoFit/>
          </a:bodyPr>
          <a:lstStyle/>
          <a:p>
            <a:pPr algn="ctr"/>
            <a:r>
              <a:rPr lang="en-GB" sz="4400" b="1" dirty="0"/>
              <a:t>Introductory Activity</a:t>
            </a:r>
          </a:p>
        </p:txBody>
      </p:sp>
    </p:spTree>
    <p:extLst>
      <p:ext uri="{BB962C8B-B14F-4D97-AF65-F5344CB8AC3E}">
        <p14:creationId xmlns:p14="http://schemas.microsoft.com/office/powerpoint/2010/main" val="5743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5E7E54C-ED98-462E-AE4F-81C735744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49" b="8649"/>
          <a:stretch/>
        </p:blipFill>
        <p:spPr>
          <a:xfrm>
            <a:off x="755651" y="1629175"/>
            <a:ext cx="7632698" cy="4463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Adding ‘-ed’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C8658C-AAEF-4BEF-9D45-28239E719382}"/>
              </a:ext>
            </a:extLst>
          </p:cNvPr>
          <p:cNvGrpSpPr/>
          <p:nvPr/>
        </p:nvGrpSpPr>
        <p:grpSpPr>
          <a:xfrm>
            <a:off x="4572000" y="2650921"/>
            <a:ext cx="3662519" cy="3287595"/>
            <a:chOff x="4572000" y="2650921"/>
            <a:chExt cx="3662519" cy="32875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0C069C7-C51D-482C-9505-29BF46091BF8}"/>
                </a:ext>
              </a:extLst>
            </p:cNvPr>
            <p:cNvSpPr/>
            <p:nvPr/>
          </p:nvSpPr>
          <p:spPr>
            <a:xfrm rot="21337299">
              <a:off x="4653161" y="5333359"/>
              <a:ext cx="891998" cy="44756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4283E96-C902-49D3-B91B-E07E4ADDD3E0}"/>
                </a:ext>
              </a:extLst>
            </p:cNvPr>
            <p:cNvSpPr/>
            <p:nvPr/>
          </p:nvSpPr>
          <p:spPr>
            <a:xfrm>
              <a:off x="5842789" y="5314522"/>
              <a:ext cx="903584" cy="44756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CA05612-0045-4F70-9E50-7E628E7F49CB}"/>
                </a:ext>
              </a:extLst>
            </p:cNvPr>
            <p:cNvSpPr/>
            <p:nvPr/>
          </p:nvSpPr>
          <p:spPr>
            <a:xfrm>
              <a:off x="7035106" y="5490955"/>
              <a:ext cx="903584" cy="44756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221A33F-FD2C-403B-842F-53325E77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2650921"/>
              <a:ext cx="3662519" cy="3200399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C1333E6-E0AD-4886-8067-A9763E4F633D}"/>
              </a:ext>
            </a:extLst>
          </p:cNvPr>
          <p:cNvSpPr/>
          <p:nvPr/>
        </p:nvSpPr>
        <p:spPr>
          <a:xfrm>
            <a:off x="-413468" y="4462838"/>
            <a:ext cx="5698532" cy="755857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has been added to the second word?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How do we say this sound?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CA80F3D-468E-4E5C-B895-A7FC13D456B8}"/>
              </a:ext>
            </a:extLst>
          </p:cNvPr>
          <p:cNvSpPr/>
          <p:nvPr/>
        </p:nvSpPr>
        <p:spPr>
          <a:xfrm>
            <a:off x="-413468" y="1755451"/>
            <a:ext cx="4607963" cy="584775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Let’s read these words together: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7734E2A-672D-4D5C-95CF-435FD0165D53}"/>
              </a:ext>
            </a:extLst>
          </p:cNvPr>
          <p:cNvSpPr/>
          <p:nvPr/>
        </p:nvSpPr>
        <p:spPr>
          <a:xfrm rot="21378438">
            <a:off x="889016" y="2500292"/>
            <a:ext cx="1963024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lick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6A8A50E-B010-48E4-8302-D898CC0EADB3}"/>
              </a:ext>
            </a:extLst>
          </p:cNvPr>
          <p:cNvSpPr/>
          <p:nvPr/>
        </p:nvSpPr>
        <p:spPr>
          <a:xfrm rot="185413">
            <a:off x="2239073" y="3307678"/>
            <a:ext cx="1963024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licked</a:t>
            </a:r>
          </a:p>
        </p:txBody>
      </p:sp>
    </p:spTree>
    <p:extLst>
      <p:ext uri="{BB962C8B-B14F-4D97-AF65-F5344CB8AC3E}">
        <p14:creationId xmlns:p14="http://schemas.microsoft.com/office/powerpoint/2010/main" val="1711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69FCC83-3EFB-4E01-B7BA-03D62A89873C}"/>
              </a:ext>
            </a:extLst>
          </p:cNvPr>
          <p:cNvGrpSpPr/>
          <p:nvPr/>
        </p:nvGrpSpPr>
        <p:grpSpPr>
          <a:xfrm>
            <a:off x="755649" y="1622528"/>
            <a:ext cx="7632699" cy="4470298"/>
            <a:chOff x="755649" y="1622528"/>
            <a:chExt cx="7632699" cy="44702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116F47E-40A2-4DF8-899C-406C35721B0D}"/>
                </a:ext>
              </a:extLst>
            </p:cNvPr>
            <p:cNvSpPr/>
            <p:nvPr/>
          </p:nvSpPr>
          <p:spPr>
            <a:xfrm>
              <a:off x="755650" y="1629176"/>
              <a:ext cx="7632698" cy="4463650"/>
            </a:xfrm>
            <a:prstGeom prst="rect">
              <a:avLst/>
            </a:prstGeom>
            <a:solidFill>
              <a:srgbClr val="FEEE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373FCFA-539D-481D-AF48-049297F12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40" t="17055"/>
            <a:stretch/>
          </p:blipFill>
          <p:spPr>
            <a:xfrm>
              <a:off x="755649" y="1622528"/>
              <a:ext cx="4473575" cy="253390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Adding ‘-ed’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C1333E6-E0AD-4886-8067-A9763E4F633D}"/>
              </a:ext>
            </a:extLst>
          </p:cNvPr>
          <p:cNvSpPr/>
          <p:nvPr/>
        </p:nvSpPr>
        <p:spPr>
          <a:xfrm>
            <a:off x="-413468" y="4462838"/>
            <a:ext cx="5698532" cy="755857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has been added to the second word?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How do we say this sound?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CA80F3D-468E-4E5C-B895-A7FC13D456B8}"/>
              </a:ext>
            </a:extLst>
          </p:cNvPr>
          <p:cNvSpPr/>
          <p:nvPr/>
        </p:nvSpPr>
        <p:spPr>
          <a:xfrm>
            <a:off x="-413468" y="1755451"/>
            <a:ext cx="4607963" cy="584775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Let’s read these words together: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7734E2A-672D-4D5C-95CF-435FD0165D53}"/>
              </a:ext>
            </a:extLst>
          </p:cNvPr>
          <p:cNvSpPr/>
          <p:nvPr/>
        </p:nvSpPr>
        <p:spPr>
          <a:xfrm rot="21378438">
            <a:off x="888753" y="2492159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work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6A8A50E-B010-48E4-8302-D898CC0EADB3}"/>
              </a:ext>
            </a:extLst>
          </p:cNvPr>
          <p:cNvSpPr/>
          <p:nvPr/>
        </p:nvSpPr>
        <p:spPr>
          <a:xfrm rot="185413">
            <a:off x="2238888" y="3314486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worked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2B0DDA-3B55-49BA-9249-F33B9941B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47" b="10362"/>
          <a:stretch/>
        </p:blipFill>
        <p:spPr>
          <a:xfrm>
            <a:off x="4482711" y="2406702"/>
            <a:ext cx="3905638" cy="36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C178B0-4317-4763-8D9F-77833E5B2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7"/>
          <a:stretch/>
        </p:blipFill>
        <p:spPr>
          <a:xfrm flipH="1">
            <a:off x="755650" y="1629174"/>
            <a:ext cx="7632700" cy="4463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9FDA3F-D441-4917-9048-4E63B4A22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736" y="4881131"/>
            <a:ext cx="2537399" cy="11706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Adding ‘-ed’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C1333E6-E0AD-4886-8067-A9763E4F633D}"/>
              </a:ext>
            </a:extLst>
          </p:cNvPr>
          <p:cNvSpPr/>
          <p:nvPr/>
        </p:nvSpPr>
        <p:spPr>
          <a:xfrm>
            <a:off x="-413468" y="4462838"/>
            <a:ext cx="5698532" cy="755857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has been added to the second word?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How do we say this sound?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CA80F3D-468E-4E5C-B895-A7FC13D456B8}"/>
              </a:ext>
            </a:extLst>
          </p:cNvPr>
          <p:cNvSpPr/>
          <p:nvPr/>
        </p:nvSpPr>
        <p:spPr>
          <a:xfrm>
            <a:off x="-413468" y="1755451"/>
            <a:ext cx="4607963" cy="584775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Let’s read these words together: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7734E2A-672D-4D5C-95CF-435FD0165D53}"/>
              </a:ext>
            </a:extLst>
          </p:cNvPr>
          <p:cNvSpPr/>
          <p:nvPr/>
        </p:nvSpPr>
        <p:spPr>
          <a:xfrm rot="21378438">
            <a:off x="888753" y="2492159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burn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6A8A50E-B010-48E4-8302-D898CC0EADB3}"/>
              </a:ext>
            </a:extLst>
          </p:cNvPr>
          <p:cNvSpPr/>
          <p:nvPr/>
        </p:nvSpPr>
        <p:spPr>
          <a:xfrm rot="185413">
            <a:off x="2644037" y="3269496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burned</a:t>
            </a:r>
          </a:p>
        </p:txBody>
      </p:sp>
    </p:spTree>
    <p:extLst>
      <p:ext uri="{BB962C8B-B14F-4D97-AF65-F5344CB8AC3E}">
        <p14:creationId xmlns:p14="http://schemas.microsoft.com/office/powerpoint/2010/main" val="42479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60ABBB-030C-4F8A-93B5-2AC139FF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7"/>
          <a:stretch/>
        </p:blipFill>
        <p:spPr>
          <a:xfrm>
            <a:off x="755650" y="1626261"/>
            <a:ext cx="7632696" cy="4463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5441D60-E15B-473D-AF42-E931D7A0969F}"/>
              </a:ext>
            </a:extLst>
          </p:cNvPr>
          <p:cNvSpPr/>
          <p:nvPr/>
        </p:nvSpPr>
        <p:spPr>
          <a:xfrm>
            <a:off x="1655493" y="4432300"/>
            <a:ext cx="414607" cy="20955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0F32B7-871B-4EAB-8D1A-0BF919887E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493" y="3384730"/>
            <a:ext cx="470039" cy="1216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765175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Adding ‘-ed’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C1333E6-E0AD-4886-8067-A9763E4F633D}"/>
              </a:ext>
            </a:extLst>
          </p:cNvPr>
          <p:cNvSpPr/>
          <p:nvPr/>
        </p:nvSpPr>
        <p:spPr>
          <a:xfrm>
            <a:off x="-413468" y="4462838"/>
            <a:ext cx="5698532" cy="755857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has been added to the second word?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How do we say this sound?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CA80F3D-468E-4E5C-B895-A7FC13D456B8}"/>
              </a:ext>
            </a:extLst>
          </p:cNvPr>
          <p:cNvSpPr/>
          <p:nvPr/>
        </p:nvSpPr>
        <p:spPr>
          <a:xfrm>
            <a:off x="-413468" y="1755451"/>
            <a:ext cx="4607963" cy="584775"/>
          </a:xfrm>
          <a:prstGeom prst="roundRect">
            <a:avLst>
              <a:gd name="adj" fmla="val 336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108000" rIns="108000" b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Let’s read these words together: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7734E2A-672D-4D5C-95CF-435FD0165D53}"/>
              </a:ext>
            </a:extLst>
          </p:cNvPr>
          <p:cNvSpPr/>
          <p:nvPr/>
        </p:nvSpPr>
        <p:spPr>
          <a:xfrm rot="21378438">
            <a:off x="888753" y="2492159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yell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6A8A50E-B010-48E4-8302-D898CC0EADB3}"/>
              </a:ext>
            </a:extLst>
          </p:cNvPr>
          <p:cNvSpPr/>
          <p:nvPr/>
        </p:nvSpPr>
        <p:spPr>
          <a:xfrm rot="185413">
            <a:off x="2473052" y="3270953"/>
            <a:ext cx="2215585" cy="994734"/>
          </a:xfrm>
          <a:prstGeom prst="roundRect">
            <a:avLst>
              <a:gd name="adj" fmla="val 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ysClr val="windowText" lastClr="000000"/>
                </a:solidFill>
              </a:rPr>
              <a:t>yelled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D4312D-7438-4260-A4CB-904FD4C836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59"/>
          <a:stretch/>
        </p:blipFill>
        <p:spPr>
          <a:xfrm flipH="1">
            <a:off x="5856089" y="2322628"/>
            <a:ext cx="2428891" cy="37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1222</TotalTime>
  <Words>540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Tuffy</vt:lpstr>
      <vt:lpstr>Twinkl</vt:lpstr>
      <vt:lpstr>Tuffy-TTF</vt:lpstr>
      <vt:lpstr>Calibri</vt:lpstr>
      <vt:lpstr>Sassoon Infant Rg</vt:lpstr>
      <vt:lpstr>BPreplay</vt:lpstr>
      <vt:lpstr>Office Theme</vt:lpstr>
      <vt:lpstr>Language Conventions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Riglar</dc:creator>
  <cp:lastModifiedBy>Lynne Young</cp:lastModifiedBy>
  <cp:revision>305</cp:revision>
  <dcterms:created xsi:type="dcterms:W3CDTF">2019-11-29T11:26:13Z</dcterms:created>
  <dcterms:modified xsi:type="dcterms:W3CDTF">2022-01-09T13:41:47Z</dcterms:modified>
</cp:coreProperties>
</file>