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75088" autoAdjust="0"/>
  </p:normalViewPr>
  <p:slideViewPr>
    <p:cSldViewPr snapToGrid="0">
      <p:cViewPr varScale="1">
        <p:scale>
          <a:sx n="85" d="100"/>
          <a:sy n="85" d="100"/>
        </p:scale>
        <p:origin x="15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44FA7-3D08-4F69-A0AB-32B330729D67}" type="datetimeFigureOut">
              <a:rPr lang="en-GB" smtClean="0"/>
              <a:t>27/10/2020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67700-2F8E-4F38-BEC3-C6046083C952}" type="slidenum">
              <a:rPr lang="en-GB" smtClean="0"/>
              <a:t>‹#›</a:t>
            </a:fld>
            <a:endParaRPr lang="en-GB"/>
          </a:p>
        </p:txBody>
      </p:sp>
    </p:spTree>
    <p:extLst>
      <p:ext uri="{BB962C8B-B14F-4D97-AF65-F5344CB8AC3E}">
        <p14:creationId xmlns:p14="http://schemas.microsoft.com/office/powerpoint/2010/main" val="231404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know ab</a:t>
            </a:r>
            <a:r>
              <a:rPr lang="en-GB">
                <a:solidFill>
                  <a:srgbClr val="000000"/>
                </a:solidFill>
                <a:latin typeface="Arial"/>
                <a:ea typeface="Arial"/>
                <a:cs typeface="Arial"/>
                <a:sym typeface="Arial"/>
              </a:rPr>
              <a:t>out the order of operation that could help you? What is different about the questions? What is the same? What do you notice? How can you check your answers?</a:t>
            </a:r>
            <a:endParaRPr>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struggle to identify the difference if they struggled with BIDMAS before.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Complete calculations requiring BIDMAS</a:t>
            </a:r>
            <a:r>
              <a:rPr lang="en-GB">
                <a:solidFill>
                  <a:srgbClr val="000000"/>
                </a:solidFill>
                <a:latin typeface="Arial"/>
                <a:ea typeface="Arial"/>
                <a:cs typeface="Arial"/>
                <a:sym typeface="Arial"/>
              </a:rPr>
              <a:t>. Use calculations involving + and – only (discussing the order these are completed within a calculation).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If the calculation contained multiplication and division only, which order would I complete the calculations? Explain.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34" name="Google Shape;134;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6 ⅓</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 ⅓</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8/15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 13/30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5 8/15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9 11/15</a:t>
            </a:r>
            <a:endParaRPr>
              <a:latin typeface="Arial"/>
              <a:ea typeface="Arial"/>
              <a:cs typeface="Arial"/>
              <a:sym typeface="Arial"/>
            </a:endParaRPr>
          </a:p>
        </p:txBody>
      </p:sp>
      <p:sp>
        <p:nvSpPr>
          <p:cNvPr id="145" name="Google Shape;145;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How would you answer the original question? How would you answer the astronaut’s calculation? What do you notice about the calculations? What is the same? What is different?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a:t>
            </a:r>
            <a:r>
              <a:rPr lang="en-GB">
                <a:solidFill>
                  <a:srgbClr val="000000"/>
                </a:solidFill>
                <a:latin typeface="Arial"/>
                <a:ea typeface="Arial"/>
                <a:cs typeface="Arial"/>
                <a:sym typeface="Arial"/>
              </a:rPr>
              <a:t>may still struggle to remember the order of operations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Where would you put the brackets in the original question to give a different answer? Explain.</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52" name="Google Shape;152;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 11/12</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7/30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7 13/28</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 ¼ + ⅔) x 4 = 7 ⅔</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(4 ⅖ – ⅓) ÷ 2 = 2 1/30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5/7 – (¼ + 3) = 1 13/28</a:t>
            </a:r>
            <a:endParaRPr>
              <a:latin typeface="Arial"/>
              <a:ea typeface="Arial"/>
              <a:cs typeface="Arial"/>
              <a:sym typeface="Arial"/>
            </a:endParaRPr>
          </a:p>
        </p:txBody>
      </p:sp>
      <p:sp>
        <p:nvSpPr>
          <p:cNvPr id="165" name="Google Shape;165;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How can you find the answers t</a:t>
            </a:r>
            <a:r>
              <a:rPr lang="en-GB" dirty="0">
                <a:solidFill>
                  <a:srgbClr val="000000"/>
                </a:solidFill>
                <a:latin typeface="Arial"/>
                <a:ea typeface="Arial"/>
                <a:cs typeface="Arial"/>
                <a:sym typeface="Arial"/>
              </a:rPr>
              <a:t>o these questions? Can you make an educated guess about which answers match before calculating them? What do you notice? What is the same? What is different? Which order do you need to complete the calculations?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g</a:t>
            </a:r>
            <a:r>
              <a:rPr lang="en-GB" dirty="0">
                <a:solidFill>
                  <a:srgbClr val="000000"/>
                </a:solidFill>
                <a:latin typeface="Arial"/>
                <a:ea typeface="Arial"/>
                <a:cs typeface="Arial"/>
                <a:sym typeface="Arial"/>
              </a:rPr>
              <a:t>uess answers but not check them. </a:t>
            </a:r>
            <a:endParaRPr dirty="0"/>
          </a:p>
          <a:p>
            <a:pPr marL="0" lvl="0" indent="0" algn="l" rtl="0">
              <a:spcBef>
                <a:spcPts val="0"/>
              </a:spcBef>
              <a:spcAft>
                <a:spcPts val="0"/>
              </a:spcAft>
              <a:buNone/>
            </a:pPr>
            <a:endParaRPr dirty="0"/>
          </a:p>
        </p:txBody>
      </p:sp>
      <p:sp>
        <p:nvSpPr>
          <p:cNvPr id="172" name="Google Shape;17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b="0">
                <a:latin typeface="Arial"/>
                <a:ea typeface="Arial"/>
                <a:cs typeface="Arial"/>
                <a:sym typeface="Arial"/>
              </a:rPr>
              <a:t>– </a:t>
            </a:r>
            <a:r>
              <a:rPr lang="en-GB">
                <a:latin typeface="Arial"/>
                <a:ea typeface="Arial"/>
                <a:cs typeface="Arial"/>
                <a:sym typeface="Arial"/>
              </a:rPr>
              <a:t>As pupils will have been learning about multiplying and dividing with fractions, some pupils may need to recap the process of adding and subtracting with fractions. These slides recap the process of adding and subtracting fractions where the denominators are multiples of each other.</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Blank </a:t>
            </a:r>
            <a:r>
              <a:rPr lang="en-GB">
                <a:solidFill>
                  <a:srgbClr val="000000"/>
                </a:solidFill>
                <a:latin typeface="Arial"/>
                <a:ea typeface="Arial"/>
                <a:cs typeface="Arial"/>
                <a:sym typeface="Arial"/>
              </a:rPr>
              <a:t>bar models, number lines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a:r>
            <a:r>
              <a:rPr lang="en-GB">
                <a:solidFill>
                  <a:srgbClr val="000000"/>
                </a:solidFill>
                <a:latin typeface="Arial"/>
                <a:ea typeface="Arial"/>
                <a:cs typeface="Arial"/>
                <a:sym typeface="Arial"/>
              </a:rPr>
              <a:t>at do you need to do first to add these fractions? What do you need to do next? What is the answer? How can you prove your answer is correct?</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Add fractions w</a:t>
            </a:r>
            <a:r>
              <a:rPr lang="en-GB">
                <a:solidFill>
                  <a:srgbClr val="000000"/>
                </a:solidFill>
                <a:latin typeface="Arial"/>
                <a:ea typeface="Arial"/>
                <a:cs typeface="Arial"/>
                <a:sym typeface="Arial"/>
              </a:rPr>
              <a:t>here the denominators are not multiples of each other. </a:t>
            </a:r>
            <a:endParaRPr/>
          </a:p>
          <a:p>
            <a:pPr marL="0" lvl="0" indent="0" algn="l" rtl="0">
              <a:spcBef>
                <a:spcPts val="0"/>
              </a:spcBef>
              <a:spcAft>
                <a:spcPts val="0"/>
              </a:spcAft>
              <a:buNone/>
            </a:pPr>
            <a:endParaRPr/>
          </a:p>
        </p:txBody>
      </p:sp>
      <p:sp>
        <p:nvSpPr>
          <p:cNvPr id="195" name="Google Shape;19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b="1">
                <a:latin typeface="Arial"/>
                <a:ea typeface="Arial"/>
                <a:cs typeface="Arial"/>
                <a:sym typeface="Arial"/>
              </a:rPr>
              <a:t>How and when to use these slides </a:t>
            </a:r>
            <a:r>
              <a:rPr lang="en-GB">
                <a:latin typeface="Arial"/>
                <a:ea typeface="Arial"/>
                <a:cs typeface="Arial"/>
                <a:sym typeface="Arial"/>
              </a:rPr>
              <a:t>– As pupils will have been learning about multiplying and dividing with fractions, some pupils may need to recap the process of adding and subtracting with fractions. These slides recap the process of adding and subtracting fractions where the denominators are multiples of each other.</a:t>
            </a:r>
            <a:endParaRPr>
              <a:latin typeface="Arial"/>
              <a:ea typeface="Arial"/>
              <a:cs typeface="Arial"/>
              <a:sym typeface="Arial"/>
            </a:endParaRPr>
          </a:p>
          <a:p>
            <a:pPr marL="0" lvl="0" indent="0" algn="l" rtl="0">
              <a:spcBef>
                <a:spcPts val="0"/>
              </a:spcBef>
              <a:spcAft>
                <a:spcPts val="0"/>
              </a:spcAft>
              <a:buClr>
                <a:schemeClr val="dk1"/>
              </a:buClr>
              <a:buFont typeface="Arial"/>
              <a:buNone/>
            </a:pPr>
            <a:r>
              <a:rPr lang="en-GB">
                <a:latin typeface="Arial"/>
                <a:ea typeface="Arial"/>
                <a:cs typeface="Arial"/>
                <a:sym typeface="Arial"/>
              </a:rPr>
              <a:t>In this slide, encourage pupils to consider different ways to solve the questions and give reasons why each one could be the odd one out.</a:t>
            </a:r>
            <a:endParaRPr>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b="1">
                <a:latin typeface="Arial"/>
                <a:ea typeface="Arial"/>
                <a:cs typeface="Arial"/>
                <a:sym typeface="Arial"/>
              </a:rPr>
              <a:t>Concrete resources </a:t>
            </a:r>
            <a:r>
              <a:rPr lang="en-GB">
                <a:latin typeface="Arial"/>
                <a:ea typeface="Arial"/>
                <a:cs typeface="Arial"/>
                <a:sym typeface="Arial"/>
              </a:rPr>
              <a:t>– Blank bar models, number lines</a:t>
            </a:r>
            <a:endParaRPr b="1">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Which is the odd one out before finding the answers? Wh</a:t>
            </a:r>
            <a:r>
              <a:rPr lang="en-GB">
                <a:solidFill>
                  <a:srgbClr val="000000"/>
                </a:solidFill>
                <a:latin typeface="Arial"/>
                <a:ea typeface="Arial"/>
                <a:cs typeface="Arial"/>
                <a:sym typeface="Arial"/>
              </a:rPr>
              <a:t>ich is the odd one out after finding the answers? Can you find a reason for each on to be the odd one out? How many ways can you solve these calculations?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understa</a:t>
            </a:r>
            <a:r>
              <a:rPr lang="en-GB">
                <a:solidFill>
                  <a:srgbClr val="000000"/>
                </a:solidFill>
                <a:latin typeface="Arial"/>
                <a:ea typeface="Arial"/>
                <a:cs typeface="Arial"/>
                <a:sym typeface="Arial"/>
              </a:rPr>
              <a:t>nd how each calculation could be the odd one out. </a:t>
            </a:r>
            <a:endParaRPr/>
          </a:p>
        </p:txBody>
      </p:sp>
      <p:sp>
        <p:nvSpPr>
          <p:cNvPr id="206" name="Google Shape;206;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Assessment point for the lesson – ask the children to vote for the answer they think is correct.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 – Correct answer</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B – The pupil has ign</a:t>
            </a:r>
            <a:r>
              <a:rPr lang="en-GB">
                <a:solidFill>
                  <a:srgbClr val="000000"/>
                </a:solidFill>
                <a:latin typeface="Arial"/>
                <a:ea typeface="Arial"/>
                <a:cs typeface="Arial"/>
                <a:sym typeface="Arial"/>
              </a:rPr>
              <a:t>ored the brackets and completed 2 x ⅝ first.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C – The pupil has mistaken 2</a:t>
            </a:r>
            <a:r>
              <a:rPr lang="en-GB">
                <a:solidFill>
                  <a:srgbClr val="000000"/>
                </a:solidFill>
                <a:latin typeface="Arial"/>
                <a:ea typeface="Arial"/>
                <a:cs typeface="Arial"/>
                <a:sym typeface="Arial"/>
              </a:rPr>
              <a:t> x for 2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D – The pupil has calculated 2 x </a:t>
            </a:r>
            <a:r>
              <a:rPr lang="en-GB">
                <a:solidFill>
                  <a:srgbClr val="000000"/>
                </a:solidFill>
                <a:latin typeface="Arial"/>
                <a:ea typeface="Arial"/>
                <a:cs typeface="Arial"/>
                <a:sym typeface="Arial"/>
              </a:rPr>
              <a:t>⅝. Then they have added ½. They have forgotten to find a common multiple and have instead added the numerators and denominators.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If answers </a:t>
            </a:r>
            <a:r>
              <a:rPr lang="en-GB">
                <a:solidFill>
                  <a:srgbClr val="000000"/>
                </a:solidFill>
                <a:latin typeface="Arial"/>
                <a:ea typeface="Arial"/>
                <a:cs typeface="Arial"/>
                <a:sym typeface="Arial"/>
              </a:rPr>
              <a:t>B</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a:t>
            </a:r>
            <a:r>
              <a:rPr lang="en-GB" sz="1200" b="0" i="0" u="none" strike="noStrike">
                <a:solidFill>
                  <a:srgbClr val="000000"/>
                </a:solidFill>
                <a:latin typeface="Arial"/>
                <a:ea typeface="Arial"/>
                <a:cs typeface="Arial"/>
                <a:sym typeface="Arial"/>
              </a:rPr>
              <a:t> or </a:t>
            </a:r>
            <a:r>
              <a:rPr lang="en-GB">
                <a:solidFill>
                  <a:srgbClr val="000000"/>
                </a:solidFill>
                <a:latin typeface="Arial"/>
                <a:ea typeface="Arial"/>
                <a:cs typeface="Arial"/>
                <a:sym typeface="Arial"/>
              </a:rPr>
              <a:t>D</a:t>
            </a:r>
            <a:r>
              <a:rPr lang="en-GB" sz="1200" b="0" i="0" u="none" strike="noStrike">
                <a:solidFill>
                  <a:srgbClr val="000000"/>
                </a:solidFill>
                <a:latin typeface="Arial"/>
                <a:ea typeface="Arial"/>
                <a:cs typeface="Arial"/>
                <a:sym typeface="Arial"/>
              </a:rPr>
              <a:t> are given, pupils may require extra support through small group or 1:1 discussions. There are support slides covering lessons from the previous year group at the end of these slides. </a:t>
            </a:r>
            <a:endParaRPr i="0"/>
          </a:p>
          <a:p>
            <a:pPr marL="0" lvl="0" indent="0" algn="l" rtl="0">
              <a:spcBef>
                <a:spcPts val="0"/>
              </a:spcBef>
              <a:spcAft>
                <a:spcPts val="0"/>
              </a:spcAft>
              <a:buNone/>
            </a:pPr>
            <a:endParaRPr/>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This slide revises the order of operations from the Year 6 4 operations block. Discussion about the order of operations is encouraged in the next slide. </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i="0" u="none" strike="noStrike">
                <a:solidFill>
                  <a:srgbClr val="000000"/>
                </a:solidFill>
                <a:latin typeface="Arial"/>
                <a:ea typeface="Arial"/>
                <a:cs typeface="Arial"/>
                <a:sym typeface="Arial"/>
              </a:rPr>
              <a:t>– What do you notice about the calculations? How do you find the answers? What do you need to remember? </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 The answer to 52 + (2 x 3) is 81. Do you agree? Can you explain the error? </a:t>
            </a:r>
            <a:endParaRPr>
              <a:solidFill>
                <a:srgbClr val="000000"/>
              </a:solidFill>
              <a:latin typeface="Arial"/>
              <a:ea typeface="Arial"/>
              <a:cs typeface="Arial"/>
              <a:sym typeface="Arial"/>
            </a:endParaRPr>
          </a:p>
        </p:txBody>
      </p:sp>
      <p:sp>
        <p:nvSpPr>
          <p:cNvPr id="90" name="Google Shape;9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a:solidFill>
                  <a:srgbClr val="000000"/>
                </a:solidFill>
                <a:latin typeface="Arial"/>
                <a:ea typeface="Arial"/>
                <a:cs typeface="Arial"/>
                <a:sym typeface="Arial"/>
              </a:rPr>
              <a:t>This lesson focuses on all four operations when calculating with fractions. This provides an opportunity to recap the order of operations. Encourage pupils to discuss BIDMAS at this point in the lesson. </a:t>
            </a:r>
            <a:endParaRPr i="1"/>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remember about the order of operations</a:t>
            </a:r>
            <a:r>
              <a:rPr lang="en-GB">
                <a:solidFill>
                  <a:srgbClr val="000000"/>
                </a:solidFill>
                <a:latin typeface="Arial"/>
                <a:ea typeface="Arial"/>
                <a:cs typeface="Arial"/>
                <a:sym typeface="Arial"/>
              </a:rPr>
              <a:t>? Do you think the order of operations applies to fractions? Why/ why not? What do you remember about division/ multiplication and addition/ subtraction?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S</a:t>
            </a:r>
            <a:r>
              <a:rPr lang="en-GB">
                <a:solidFill>
                  <a:srgbClr val="000000"/>
                </a:solidFill>
                <a:latin typeface="Arial"/>
                <a:ea typeface="Arial"/>
                <a:cs typeface="Arial"/>
                <a:sym typeface="Arial"/>
              </a:rPr>
              <a:t>ome pupils may think that the order of operations does not apply to fractions.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Write a fraction calculation that requires you to follow the order of operations.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06" name="Google Shape;10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Which operation do you need to use? How do you know? </a:t>
            </a:r>
            <a:r>
              <a:rPr lang="en-GB">
                <a:solidFill>
                  <a:srgbClr val="000000"/>
                </a:solidFill>
                <a:latin typeface="Arial"/>
                <a:ea typeface="Arial"/>
                <a:cs typeface="Arial"/>
                <a:sym typeface="Arial"/>
              </a:rPr>
              <a:t>How can you add the fractions? How can you subtract the fractions?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struggle with the subtraction question.</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Complete other addition</a:t>
            </a:r>
            <a:r>
              <a:rPr lang="en-GB">
                <a:solidFill>
                  <a:srgbClr val="000000"/>
                </a:solidFill>
                <a:latin typeface="Arial"/>
                <a:ea typeface="Arial"/>
                <a:cs typeface="Arial"/>
                <a:sym typeface="Arial"/>
              </a:rPr>
              <a:t>/ subtraction questions such as those above.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12" name="Google Shape;11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⅚</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⅚</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5</a:t>
            </a: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127" name="Google Shape;12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387860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1"/>
              </a:buClr>
              <a:buSzPts val="2800"/>
              <a:buFont typeface="Century Gothic"/>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8796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use the four operations when calculating with fractions</a:t>
            </a:r>
            <a:endParaRPr/>
          </a:p>
        </p:txBody>
      </p:sp>
    </p:spTree>
    <p:extLst>
      <p:ext uri="{BB962C8B-B14F-4D97-AF65-F5344CB8AC3E}">
        <p14:creationId xmlns:p14="http://schemas.microsoft.com/office/powerpoint/2010/main" val="395311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p:nvPr/>
        </p:nvSpPr>
        <p:spPr>
          <a:xfrm>
            <a:off x="347948" y="336368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27" name="Google Shape;27;p5"/>
          <p:cNvSpPr txBox="1"/>
          <p:nvPr/>
        </p:nvSpPr>
        <p:spPr>
          <a:xfrm>
            <a:off x="347948" y="4625788"/>
            <a:ext cx="3177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28" name="Google Shape;28;p5"/>
          <p:cNvSpPr txBox="1"/>
          <p:nvPr/>
        </p:nvSpPr>
        <p:spPr>
          <a:xfrm>
            <a:off x="5988065" y="3363680"/>
            <a:ext cx="3723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29" name="Google Shape;29;p5"/>
          <p:cNvSpPr txBox="1"/>
          <p:nvPr/>
        </p:nvSpPr>
        <p:spPr>
          <a:xfrm>
            <a:off x="5988065" y="462578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
        <p:nvSpPr>
          <p:cNvPr id="30" name="Google Shape;30;p5"/>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body" idx="5"/>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body" idx="6"/>
          </p:nvPr>
        </p:nvSpPr>
        <p:spPr>
          <a:xfrm>
            <a:off x="347950" y="1166150"/>
            <a:ext cx="11527800" cy="16356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6" name="Google Shape;36;p5"/>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use the four operations when calculating with fractions</a:t>
            </a:r>
            <a:endParaRPr/>
          </a:p>
        </p:txBody>
      </p:sp>
    </p:spTree>
    <p:extLst>
      <p:ext uri="{BB962C8B-B14F-4D97-AF65-F5344CB8AC3E}">
        <p14:creationId xmlns:p14="http://schemas.microsoft.com/office/powerpoint/2010/main" val="2183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47950" y="8149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use the four operations when calculating with fractions</a:t>
            </a:r>
            <a:endParaRPr/>
          </a:p>
        </p:txBody>
      </p:sp>
    </p:spTree>
    <p:extLst>
      <p:ext uri="{BB962C8B-B14F-4D97-AF65-F5344CB8AC3E}">
        <p14:creationId xmlns:p14="http://schemas.microsoft.com/office/powerpoint/2010/main" val="252032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72664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47950" y="8149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add and subtract fractions</a:t>
            </a:r>
            <a:endParaRPr/>
          </a:p>
        </p:txBody>
      </p:sp>
    </p:spTree>
    <p:extLst>
      <p:ext uri="{BB962C8B-B14F-4D97-AF65-F5344CB8AC3E}">
        <p14:creationId xmlns:p14="http://schemas.microsoft.com/office/powerpoint/2010/main" val="48537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19757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3916897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p:nvPr/>
        </p:nvSpPr>
        <p:spPr>
          <a:xfrm>
            <a:off x="9323853" y="6122986"/>
            <a:ext cx="2556300" cy="422700"/>
          </a:xfrm>
          <a:prstGeom prst="rect">
            <a:avLst/>
          </a:prstGeom>
          <a:noFill/>
          <a:ln>
            <a:noFill/>
          </a:ln>
        </p:spPr>
        <p:txBody>
          <a:bodyPr spcFirstLastPara="1" wrap="square" lIns="91425" tIns="45700" rIns="91425" bIns="45700" anchor="t" anchorCtr="0">
            <a:noAutofit/>
          </a:bodyPr>
          <a:lstStyle/>
          <a:p>
            <a:pPr marL="112544" marR="0" lvl="0" indent="0" algn="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GB" sz="24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Autumn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0"/>
          <p:cNvSpPr txBox="1"/>
          <p:nvPr/>
        </p:nvSpPr>
        <p:spPr>
          <a:xfrm>
            <a:off x="1946763" y="1513840"/>
            <a:ext cx="8298474" cy="289284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Ready-to-go Lesson Slides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Year 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Fractions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0"/>
          <p:cNvSpPr txBox="1"/>
          <p:nvPr/>
        </p:nvSpPr>
        <p:spPr>
          <a:xfrm>
            <a:off x="359988" y="5188942"/>
            <a:ext cx="7206000" cy="1356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Lesson 14</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know how to use the four operations when calculating with fractions</a:t>
            </a:r>
            <a:endParaRPr kumimoji="0"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38" name="Google Shape;138;p19"/>
              <p:cNvSpPr txBox="1"/>
              <p:nvPr/>
            </p:nvSpPr>
            <p:spPr>
              <a:xfrm>
                <a:off x="347950" y="2481600"/>
                <a:ext cx="4480800" cy="1968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In this question, we start with division.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r>
                  <a:rPr lang="en-GB" kern="0" dirty="0">
                    <a:solidFill>
                      <a:srgbClr val="00BC89"/>
                    </a:solidFill>
                    <a:latin typeface="Century Gothic"/>
                    <a:ea typeface="Cambria Math" panose="02040503050406030204" pitchFamily="18" charset="0"/>
                    <a:sym typeface="Century Gothic"/>
                  </a:rPr>
                  <a:t>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2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4 </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 5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4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8</m:t>
                        </m:r>
                      </m:num>
                      <m:den>
                        <m:r>
                          <m:rPr>
                            <m:nor/>
                          </m:rPr>
                          <a:rPr lang="en-US">
                            <a:solidFill>
                              <a:srgbClr val="00BC89"/>
                            </a:solidFill>
                            <a:latin typeface="Century Gothic" panose="020B0502020202020204" pitchFamily="34" charset="0"/>
                            <a:ea typeface="Cambria Math" panose="02040503050406030204" pitchFamily="18" charset="0"/>
                          </a:rPr>
                          <m:t>20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5</m:t>
                        </m:r>
                      </m:num>
                      <m:den>
                        <m:r>
                          <m:rPr>
                            <m:nor/>
                          </m:rPr>
                          <a:rPr lang="en-US">
                            <a:solidFill>
                              <a:srgbClr val="00BC89"/>
                            </a:solidFill>
                            <a:latin typeface="Century Gothic" panose="020B0502020202020204" pitchFamily="34" charset="0"/>
                            <a:ea typeface="Cambria Math" panose="02040503050406030204" pitchFamily="18" charset="0"/>
                          </a:rPr>
                          <m:t>20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20</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38" name="Google Shape;138;p19"/>
              <p:cNvSpPr txBox="1">
                <a:spLocks noRot="1" noChangeAspect="1" noMove="1" noResize="1" noEditPoints="1" noAdjustHandles="1" noChangeArrowheads="1" noChangeShapeType="1" noTextEdit="1"/>
              </p:cNvSpPr>
              <p:nvPr/>
            </p:nvSpPr>
            <p:spPr>
              <a:xfrm>
                <a:off x="347950" y="2481600"/>
                <a:ext cx="4480800" cy="1968300"/>
              </a:xfrm>
              <a:prstGeom prst="rect">
                <a:avLst/>
              </a:prstGeom>
              <a:blipFill>
                <a:blip r:embed="rId3"/>
                <a:stretch>
                  <a:fillRect l="-1088" b="-5573"/>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9" name="Google Shape;139;p19"/>
              <p:cNvSpPr txBox="1">
                <a:spLocks noGrp="1"/>
              </p:cNvSpPr>
              <p:nvPr>
                <p:ph type="body" idx="2"/>
              </p:nvPr>
            </p:nvSpPr>
            <p:spPr>
              <a:xfrm>
                <a:off x="360000" y="1166150"/>
                <a:ext cx="11515800" cy="1217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dirty="0"/>
                  <a:t>How do the brackets change the way you answer these questions? </a:t>
                </a:r>
                <a:endParaRPr b="1" dirty="0"/>
              </a:p>
              <a:p>
                <a:pPr marL="0" lvl="0" indent="0" algn="l" rtl="0">
                  <a:lnSpc>
                    <a:spcPct val="150000"/>
                  </a:lnSpc>
                  <a:spcBef>
                    <a:spcPts val="0"/>
                  </a:spcBef>
                  <a:spcAft>
                    <a:spcPts val="0"/>
                  </a:spcAft>
                  <a:buClr>
                    <a:schemeClr val="dk1"/>
                  </a:buClr>
                  <a:buSzPts val="1800"/>
                  <a:buNone/>
                </a:pPr>
                <a:endParaRPr dirty="0"/>
              </a:p>
              <a:p>
                <a:pPr marL="0" lvl="0" indent="0">
                  <a:lnSpc>
                    <a:spcPct val="100000"/>
                  </a:lnSpc>
                </a:pPr>
                <a:r>
                  <a:rPr lang="en-GB" dirty="0"/>
                  <a:t>2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 2 </m:t>
                        </m:r>
                      </m:den>
                    </m:f>
                  </m:oMath>
                </a14:m>
                <a:r>
                  <a:rPr lang="en-GB" dirty="0"/>
                  <a:t> ÷ 2 =					(2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2</m:t>
                        </m:r>
                      </m:num>
                      <m:den>
                        <m:r>
                          <m:rPr>
                            <m:nor/>
                          </m:rPr>
                          <a:rPr lang="en-US">
                            <a:latin typeface="Century Gothic" panose="020B0502020202020204" pitchFamily="34" charset="0"/>
                            <a:ea typeface="Cambria Math" panose="02040503050406030204" pitchFamily="18" charset="0"/>
                          </a:rPr>
                          <m:t> 5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 2 </m:t>
                        </m:r>
                      </m:den>
                    </m:f>
                  </m:oMath>
                </a14:m>
                <a:r>
                  <a:rPr lang="en-GB" dirty="0"/>
                  <a:t>) ÷ 2 = </a:t>
                </a:r>
                <a:endParaRPr dirty="0"/>
              </a:p>
            </p:txBody>
          </p:sp>
        </mc:Choice>
        <mc:Fallback xmlns="">
          <p:sp>
            <p:nvSpPr>
              <p:cNvPr id="139" name="Google Shape;139;p19"/>
              <p:cNvSpPr txBox="1">
                <a:spLocks noGrp="1" noRot="1" noChangeAspect="1" noMove="1" noResize="1" noEditPoints="1" noAdjustHandles="1" noChangeArrowheads="1" noChangeShapeType="1" noTextEdit="1"/>
              </p:cNvSpPr>
              <p:nvPr>
                <p:ph type="body" idx="2"/>
              </p:nvPr>
            </p:nvSpPr>
            <p:spPr>
              <a:xfrm>
                <a:off x="360000" y="1166150"/>
                <a:ext cx="11515800" cy="1217700"/>
              </a:xfrm>
              <a:prstGeom prst="rect">
                <a:avLst/>
              </a:prstGeom>
              <a:blipFill>
                <a:blip r:embed="rId4"/>
                <a:stretch>
                  <a:fillRect l="-424" b="-14500"/>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0" name="Google Shape;140;p19"/>
              <p:cNvSpPr txBox="1"/>
              <p:nvPr/>
            </p:nvSpPr>
            <p:spPr>
              <a:xfrm>
                <a:off x="5915825" y="2481600"/>
                <a:ext cx="5037300" cy="21920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In this question, we start with the brackets.</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 5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2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5</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9</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9</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 1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9</m:t>
                        </m:r>
                      </m:num>
                      <m:den>
                        <m:r>
                          <m:rPr>
                            <m:nor/>
                          </m:rPr>
                          <a:rPr lang="en-US" b="0" i="0" smtClean="0">
                            <a:solidFill>
                              <a:srgbClr val="00BC89"/>
                            </a:solidFill>
                            <a:latin typeface="Century Gothic" panose="020B0502020202020204" pitchFamily="34" charset="0"/>
                            <a:ea typeface="Cambria Math" panose="02040503050406030204" pitchFamily="18" charset="0"/>
                          </a:rPr>
                          <m:t>2</m:t>
                        </m:r>
                        <m:r>
                          <m:rPr>
                            <m:nor/>
                          </m:rPr>
                          <a:rPr lang="en-US">
                            <a:solidFill>
                              <a:srgbClr val="00BC89"/>
                            </a:solidFill>
                            <a:latin typeface="Century Gothic" panose="020B0502020202020204" pitchFamily="34" charset="0"/>
                            <a:ea typeface="Cambria Math" panose="02040503050406030204" pitchFamily="18" charset="0"/>
                          </a:rPr>
                          <m:t>0</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40" name="Google Shape;140;p19"/>
              <p:cNvSpPr txBox="1">
                <a:spLocks noRot="1" noChangeAspect="1" noMove="1" noResize="1" noEditPoints="1" noAdjustHandles="1" noChangeArrowheads="1" noChangeShapeType="1" noTextEdit="1"/>
              </p:cNvSpPr>
              <p:nvPr/>
            </p:nvSpPr>
            <p:spPr>
              <a:xfrm>
                <a:off x="5915825" y="2481600"/>
                <a:ext cx="5037300" cy="2192000"/>
              </a:xfrm>
              <a:prstGeom prst="rect">
                <a:avLst/>
              </a:prstGeom>
              <a:blipFill>
                <a:blip r:embed="rId5"/>
                <a:stretch>
                  <a:fillRect l="-967"/>
                </a:stretch>
              </a:blipFill>
              <a:ln>
                <a:noFill/>
              </a:ln>
            </p:spPr>
            <p:txBody>
              <a:bodyPr/>
              <a:lstStyle/>
              <a:p>
                <a:r>
                  <a:rPr lang="en-GB">
                    <a:noFill/>
                  </a:rPr>
                  <a:t> </a:t>
                </a:r>
              </a:p>
            </p:txBody>
          </p:sp>
        </mc:Fallback>
      </mc:AlternateContent>
      <p:sp>
        <p:nvSpPr>
          <p:cNvPr id="141" name="Google Shape;141;p19"/>
          <p:cNvSpPr txBox="1">
            <a:spLocks noGrp="1"/>
          </p:cNvSpPr>
          <p:nvPr>
            <p:ph type="body" idx="2"/>
          </p:nvPr>
        </p:nvSpPr>
        <p:spPr>
          <a:xfrm>
            <a:off x="360000" y="6157000"/>
            <a:ext cx="11580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BIDMAS</a:t>
            </a:r>
            <a:endParaRPr/>
          </a:p>
        </p:txBody>
      </p:sp>
      <p:sp>
        <p:nvSpPr>
          <p:cNvPr id="2" name="Rectangle: Rounded Corners 1">
            <a:extLst>
              <a:ext uri="{FF2B5EF4-FFF2-40B4-BE49-F238E27FC236}">
                <a16:creationId xmlns:a16="http://schemas.microsoft.com/office/drawing/2014/main" id="{811AD2C0-B009-4436-BDB2-BA6A68F638DB}"/>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par>
                                <p:cTn id="8" presetID="10" presetClass="entr" presetSubtype="0" fill="hold" nodeType="withEffect">
                                  <p:stCondLst>
                                    <p:cond delay="0"/>
                                  </p:stCondLst>
                                  <p:childTnLst>
                                    <p:set>
                                      <p:cBhvr>
                                        <p:cTn id="9" dur="1" fill="hold">
                                          <p:stCondLst>
                                            <p:cond delay="0"/>
                                          </p:stCondLst>
                                        </p:cTn>
                                        <p:tgtEl>
                                          <p:spTgt spid="140"/>
                                        </p:tgtEl>
                                        <p:attrNameLst>
                                          <p:attrName>style.visibility</p:attrName>
                                        </p:attrNameLst>
                                      </p:cBhvr>
                                      <p:to>
                                        <p:strVal val="visible"/>
                                      </p:to>
                                    </p:set>
                                    <p:animEffect transition="in" filter="fade">
                                      <p:cBhvr>
                                        <p:cTn id="10" dur="1000"/>
                                        <p:tgtEl>
                                          <p:spTgt spid="140"/>
                                        </p:tgtEl>
                                      </p:cBhvr>
                                    </p:animEffect>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48" name="Google Shape;148;p20"/>
          <p:cNvPicPr preferRelativeResize="0"/>
          <p:nvPr/>
        </p:nvPicPr>
        <p:blipFill>
          <a:blip r:embed="rId3">
            <a:alphaModFix/>
          </a:blip>
          <a:stretch>
            <a:fillRect/>
          </a:stretch>
        </p:blipFill>
        <p:spPr>
          <a:xfrm>
            <a:off x="360000" y="1260000"/>
            <a:ext cx="11520001" cy="373461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1"/>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56" name="Google Shape;156;p21"/>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The astronaut is incorrect.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In both calculations,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4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2 is the first part of the calculation to be completed. The answers are the same (2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7</m:t>
                        </m:r>
                      </m:num>
                      <m:den>
                        <m:r>
                          <m:rPr>
                            <m:nor/>
                          </m:rPr>
                          <a:rPr lang="en-US" b="0" i="0" smtClean="0">
                            <a:solidFill>
                              <a:srgbClr val="00BC89"/>
                            </a:solidFill>
                            <a:latin typeface="Century Gothic" panose="020B0502020202020204" pitchFamily="34" charset="0"/>
                            <a:ea typeface="Cambria Math" panose="02040503050406030204" pitchFamily="18" charset="0"/>
                          </a:rPr>
                          <m:t>4</m:t>
                        </m:r>
                        <m:r>
                          <m:rPr>
                            <m:nor/>
                          </m:rPr>
                          <a:rPr lang="en-US">
                            <a:solidFill>
                              <a:srgbClr val="00BC89"/>
                            </a:solidFill>
                            <a:latin typeface="Century Gothic" panose="020B0502020202020204" pitchFamily="34" charset="0"/>
                            <a:ea typeface="Cambria Math" panose="02040503050406030204" pitchFamily="18" charset="0"/>
                          </a:rPr>
                          <m:t>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56" name="Google Shape;156;p21"/>
              <p:cNvSpPr txBox="1">
                <a:spLocks noRot="1" noChangeAspect="1" noMove="1" noResize="1" noEditPoints="1" noAdjustHandles="1" noChangeArrowheads="1" noChangeShapeType="1" noTextEdit="1"/>
              </p:cNvSpPr>
              <p:nvPr/>
            </p:nvSpPr>
            <p:spPr>
              <a:xfrm>
                <a:off x="347950" y="4766075"/>
                <a:ext cx="11532000" cy="1390800"/>
              </a:xfrm>
              <a:prstGeom prst="rect">
                <a:avLst/>
              </a:prstGeom>
              <a:blipFill>
                <a:blip r:embed="rId3"/>
                <a:stretch>
                  <a:fillRect l="-423" b="-6579"/>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7" name="Google Shape;157;p21"/>
              <p:cNvSpPr txBox="1">
                <a:spLocks noGrp="1"/>
              </p:cNvSpPr>
              <p:nvPr>
                <p:ph type="body" idx="2"/>
              </p:nvPr>
            </p:nvSpPr>
            <p:spPr>
              <a:xfrm>
                <a:off x="360000" y="1166150"/>
                <a:ext cx="11515800" cy="2134500"/>
              </a:xfrm>
              <a:prstGeom prst="rect">
                <a:avLst/>
              </a:prstGeom>
              <a:noFill/>
              <a:ln>
                <a:noFill/>
              </a:ln>
            </p:spPr>
            <p:txBody>
              <a:bodyPr spcFirstLastPara="1" wrap="square" lIns="91425" tIns="45700" rIns="91425" bIns="45700" anchor="t" anchorCtr="0">
                <a:noAutofit/>
              </a:bodyPr>
              <a:lstStyle/>
              <a:p>
                <a:pPr marL="0" lvl="0" indent="0">
                  <a:lnSpc>
                    <a:spcPct val="100000"/>
                  </a:lnSpc>
                </a:pPr>
                <a:r>
                  <a:rPr lang="en-GB" dirty="0"/>
                  <a:t>2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3</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 4 </m:t>
                        </m:r>
                      </m:den>
                    </m:f>
                  </m:oMath>
                </a14:m>
                <a:r>
                  <a:rPr lang="en-GB" dirty="0"/>
                  <a:t> ÷ 2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b="1" dirty="0"/>
                  <a:t>Do you agree with the astronaut? </a:t>
                </a:r>
                <a:endParaRPr b="1" dirty="0"/>
              </a:p>
              <a:p>
                <a:pPr marL="0" lvl="0" indent="0" algn="l" rtl="0">
                  <a:lnSpc>
                    <a:spcPct val="150000"/>
                  </a:lnSpc>
                  <a:spcBef>
                    <a:spcPts val="0"/>
                  </a:spcBef>
                  <a:spcAft>
                    <a:spcPts val="0"/>
                  </a:spcAft>
                  <a:buClr>
                    <a:schemeClr val="dk1"/>
                  </a:buClr>
                  <a:buSzPts val="1800"/>
                  <a:buNone/>
                </a:pPr>
                <a:r>
                  <a:rPr lang="en-GB" dirty="0"/>
                  <a:t>Explain your answer. </a:t>
                </a:r>
                <a:endParaRPr dirty="0"/>
              </a:p>
            </p:txBody>
          </p:sp>
        </mc:Choice>
        <mc:Fallback xmlns="">
          <p:sp>
            <p:nvSpPr>
              <p:cNvPr id="157" name="Google Shape;157;p21"/>
              <p:cNvSpPr txBox="1">
                <a:spLocks noGrp="1" noRot="1" noChangeAspect="1" noMove="1" noResize="1" noEditPoints="1" noAdjustHandles="1" noChangeArrowheads="1" noChangeShapeType="1" noTextEdit="1"/>
              </p:cNvSpPr>
              <p:nvPr>
                <p:ph type="body" idx="2"/>
              </p:nvPr>
            </p:nvSpPr>
            <p:spPr>
              <a:xfrm>
                <a:off x="360000" y="1166150"/>
                <a:ext cx="11515800" cy="2134500"/>
              </a:xfrm>
              <a:prstGeom prst="rect">
                <a:avLst/>
              </a:prstGeom>
              <a:blipFill>
                <a:blip r:embed="rId4"/>
                <a:stretch>
                  <a:fillRect l="-424" b="-5143"/>
                </a:stretch>
              </a:blipFill>
              <a:ln>
                <a:noFill/>
              </a:ln>
            </p:spPr>
            <p:txBody>
              <a:bodyPr/>
              <a:lstStyle/>
              <a:p>
                <a:r>
                  <a:rPr lang="en-GB">
                    <a:noFill/>
                  </a:rPr>
                  <a:t> </a:t>
                </a:r>
              </a:p>
            </p:txBody>
          </p:sp>
        </mc:Fallback>
      </mc:AlternateContent>
      <p:pic>
        <p:nvPicPr>
          <p:cNvPr id="158" name="Google Shape;158;p21"/>
          <p:cNvPicPr preferRelativeResize="0"/>
          <p:nvPr/>
        </p:nvPicPr>
        <p:blipFill>
          <a:blip r:embed="rId5">
            <a:alphaModFix/>
          </a:blip>
          <a:stretch>
            <a:fillRect/>
          </a:stretch>
        </p:blipFill>
        <p:spPr>
          <a:xfrm flipH="1">
            <a:off x="10389299" y="3031575"/>
            <a:ext cx="1802700" cy="1734500"/>
          </a:xfrm>
          <a:prstGeom prst="rect">
            <a:avLst/>
          </a:prstGeom>
          <a:noFill/>
          <a:ln>
            <a:noFill/>
          </a:ln>
        </p:spPr>
      </p:pic>
      <p:pic>
        <p:nvPicPr>
          <p:cNvPr id="159" name="Google Shape;159;p21"/>
          <p:cNvPicPr preferRelativeResize="0"/>
          <p:nvPr/>
        </p:nvPicPr>
        <p:blipFill>
          <a:blip r:embed="rId6">
            <a:alphaModFix/>
          </a:blip>
          <a:stretch>
            <a:fillRect/>
          </a:stretch>
        </p:blipFill>
        <p:spPr>
          <a:xfrm>
            <a:off x="7226675" y="838950"/>
            <a:ext cx="4234100" cy="3169800"/>
          </a:xfrm>
          <a:prstGeom prst="rect">
            <a:avLst/>
          </a:prstGeom>
          <a:noFill/>
          <a:ln>
            <a:noFill/>
          </a:ln>
        </p:spPr>
      </p:pic>
      <mc:AlternateContent xmlns:mc="http://schemas.openxmlformats.org/markup-compatibility/2006" xmlns:a14="http://schemas.microsoft.com/office/drawing/2010/main">
        <mc:Choice Requires="a14">
          <p:sp>
            <p:nvSpPr>
              <p:cNvPr id="160" name="Google Shape;160;p21"/>
              <p:cNvSpPr txBox="1">
                <a:spLocks noGrp="1"/>
              </p:cNvSpPr>
              <p:nvPr>
                <p:ph type="body" idx="2"/>
              </p:nvPr>
            </p:nvSpPr>
            <p:spPr>
              <a:xfrm>
                <a:off x="7781025" y="1380775"/>
                <a:ext cx="3125400" cy="1617600"/>
              </a:xfrm>
              <a:prstGeom prst="rect">
                <a:avLst/>
              </a:prstGeom>
              <a:noFill/>
              <a:ln>
                <a:noFill/>
              </a:ln>
            </p:spPr>
            <p:txBody>
              <a:bodyPr spcFirstLastPara="1" wrap="square" lIns="91425" tIns="45700" rIns="91425" bIns="45700" anchor="t" anchorCtr="0">
                <a:noAutofit/>
              </a:bodyPr>
              <a:lstStyle/>
              <a:p>
                <a:pPr marL="0" lvl="0" indent="0" algn="ctr">
                  <a:lnSpc>
                    <a:spcPct val="100000"/>
                  </a:lnSpc>
                </a:pPr>
                <a:r>
                  <a:rPr lang="en-GB" dirty="0"/>
                  <a:t>2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3</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 4 </m:t>
                        </m:r>
                      </m:den>
                    </m:f>
                  </m:oMath>
                </a14:m>
                <a:r>
                  <a:rPr lang="en-GB" dirty="0"/>
                  <a:t> ÷ 2)</a:t>
                </a:r>
                <a:endParaRPr dirty="0"/>
              </a:p>
              <a:p>
                <a:pPr marL="0" lvl="0" indent="0" algn="ctr" rtl="0">
                  <a:lnSpc>
                    <a:spcPct val="150000"/>
                  </a:lnSpc>
                  <a:spcBef>
                    <a:spcPts val="0"/>
                  </a:spcBef>
                  <a:spcAft>
                    <a:spcPts val="0"/>
                  </a:spcAft>
                  <a:buClr>
                    <a:schemeClr val="dk1"/>
                  </a:buClr>
                  <a:buSzPts val="1800"/>
                  <a:buNone/>
                </a:pPr>
                <a:r>
                  <a:rPr lang="en-GB" dirty="0"/>
                  <a:t>The answer to this calculation is different to the original calculation. </a:t>
                </a:r>
                <a:endParaRPr dirty="0"/>
              </a:p>
            </p:txBody>
          </p:sp>
        </mc:Choice>
        <mc:Fallback xmlns="">
          <p:sp>
            <p:nvSpPr>
              <p:cNvPr id="160" name="Google Shape;160;p21"/>
              <p:cNvSpPr txBox="1">
                <a:spLocks noGrp="1" noRot="1" noChangeAspect="1" noMove="1" noResize="1" noEditPoints="1" noAdjustHandles="1" noChangeArrowheads="1" noChangeShapeType="1" noTextEdit="1"/>
              </p:cNvSpPr>
              <p:nvPr>
                <p:ph type="body" idx="2"/>
              </p:nvPr>
            </p:nvSpPr>
            <p:spPr>
              <a:xfrm>
                <a:off x="7781025" y="1380775"/>
                <a:ext cx="3125400" cy="1617600"/>
              </a:xfrm>
              <a:prstGeom prst="rect">
                <a:avLst/>
              </a:prstGeom>
              <a:blipFill>
                <a:blip r:embed="rId7"/>
                <a:stretch>
                  <a:fillRect r="-195" b="-13585"/>
                </a:stretch>
              </a:blipFill>
              <a:ln>
                <a:noFill/>
              </a:ln>
            </p:spPr>
            <p:txBody>
              <a:bodyPr/>
              <a:lstStyle/>
              <a:p>
                <a:r>
                  <a:rPr lang="en-GB">
                    <a:noFill/>
                  </a:rPr>
                  <a:t> </a:t>
                </a:r>
              </a:p>
            </p:txBody>
          </p:sp>
        </mc:Fallback>
      </mc:AlternateContent>
      <p:sp>
        <p:nvSpPr>
          <p:cNvPr id="161" name="Google Shape;161;p21"/>
          <p:cNvSpPr txBox="1">
            <a:spLocks noGrp="1"/>
          </p:cNvSpPr>
          <p:nvPr>
            <p:ph type="body" idx="2"/>
          </p:nvPr>
        </p:nvSpPr>
        <p:spPr>
          <a:xfrm>
            <a:off x="360000" y="6157000"/>
            <a:ext cx="11580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BIDMAS</a:t>
            </a:r>
            <a:endParaRPr/>
          </a:p>
        </p:txBody>
      </p:sp>
      <p:sp>
        <p:nvSpPr>
          <p:cNvPr id="2" name="Rectangle: Rounded Corners 1">
            <a:extLst>
              <a:ext uri="{FF2B5EF4-FFF2-40B4-BE49-F238E27FC236}">
                <a16:creationId xmlns:a16="http://schemas.microsoft.com/office/drawing/2014/main" id="{BFACC757-B7F8-4C93-B912-B8F14006F072}"/>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fade">
                                      <p:cBhvr>
                                        <p:cTn id="7" dur="1000"/>
                                        <p:tgtEl>
                                          <p:spTgt spid="156"/>
                                        </p:tgtEl>
                                      </p:cBhvr>
                                    </p:animEffect>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68" name="Google Shape;168;p22"/>
          <p:cNvPicPr preferRelativeResize="0"/>
          <p:nvPr/>
        </p:nvPicPr>
        <p:blipFill>
          <a:blip r:embed="rId3">
            <a:alphaModFix/>
          </a:blip>
          <a:stretch>
            <a:fillRect/>
          </a:stretch>
        </p:blipFill>
        <p:spPr>
          <a:xfrm>
            <a:off x="360000" y="1260000"/>
            <a:ext cx="11520002" cy="4995542"/>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3"/>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175" name="Google Shape;175;p23"/>
          <p:cNvSpPr txBox="1">
            <a:spLocks noGrp="1"/>
          </p:cNvSpPr>
          <p:nvPr>
            <p:ph type="body" idx="2"/>
          </p:nvPr>
        </p:nvSpPr>
        <p:spPr>
          <a:xfrm>
            <a:off x="360000" y="1166150"/>
            <a:ext cx="11515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Match the calculation to the correct answer. </a:t>
            </a:r>
            <a:endParaRPr b="1">
              <a:solidFill>
                <a:srgbClr val="2779F5"/>
              </a:solidFill>
            </a:endParaRPr>
          </a:p>
        </p:txBody>
      </p:sp>
      <mc:AlternateContent xmlns:mc="http://schemas.openxmlformats.org/markup-compatibility/2006" xmlns:a14="http://schemas.microsoft.com/office/drawing/2010/main">
        <mc:Choice Requires="a14">
          <p:sp>
            <p:nvSpPr>
              <p:cNvPr id="177" name="Google Shape;177;p23"/>
              <p:cNvSpPr/>
              <p:nvPr/>
            </p:nvSpPr>
            <p:spPr>
              <a:xfrm>
                <a:off x="2917538" y="1882575"/>
                <a:ext cx="2371500" cy="1112400"/>
              </a:xfrm>
              <a:prstGeom prst="roundRect">
                <a:avLst>
                  <a:gd name="adj" fmla="val 16667"/>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 5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1</m:t>
                        </m:r>
                      </m:num>
                      <m:den>
                        <m:r>
                          <m:rPr>
                            <m:nor/>
                          </m:rPr>
                          <a:rPr lang="en-US" sz="2400">
                            <a:latin typeface="Century Gothic" panose="020B0502020202020204" pitchFamily="34" charset="0"/>
                            <a:ea typeface="Cambria Math" panose="02040503050406030204" pitchFamily="18" charset="0"/>
                          </a:rPr>
                          <m:t> 3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2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77" name="Google Shape;177;p23"/>
              <p:cNvSpPr>
                <a:spLocks noRot="1" noChangeAspect="1" noMove="1" noResize="1" noEditPoints="1" noAdjustHandles="1" noChangeArrowheads="1" noChangeShapeType="1" noTextEdit="1"/>
              </p:cNvSpPr>
              <p:nvPr/>
            </p:nvSpPr>
            <p:spPr>
              <a:xfrm>
                <a:off x="2917538" y="1882575"/>
                <a:ext cx="2371500" cy="1112400"/>
              </a:xfrm>
              <a:prstGeom prst="roundRect">
                <a:avLst>
                  <a:gd name="adj" fmla="val 16667"/>
                </a:avLst>
              </a:prstGeom>
              <a:blipFill>
                <a:blip r:embed="rId3"/>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8" name="Google Shape;178;p23"/>
              <p:cNvSpPr/>
              <p:nvPr/>
            </p:nvSpPr>
            <p:spPr>
              <a:xfrm>
                <a:off x="2917538" y="3196325"/>
                <a:ext cx="2371500" cy="1112400"/>
              </a:xfrm>
              <a:prstGeom prst="roundRect">
                <a:avLst>
                  <a:gd name="adj" fmla="val 16667"/>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buSzPts val="1100"/>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 5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1</m:t>
                        </m:r>
                      </m:num>
                      <m:den>
                        <m:r>
                          <m:rPr>
                            <m:nor/>
                          </m:rPr>
                          <a:rPr lang="en-US" sz="2400">
                            <a:latin typeface="Century Gothic" panose="020B0502020202020204" pitchFamily="34" charset="0"/>
                            <a:ea typeface="Cambria Math" panose="02040503050406030204" pitchFamily="18" charset="0"/>
                          </a:rPr>
                          <m:t> 3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x 2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78" name="Google Shape;178;p23"/>
              <p:cNvSpPr>
                <a:spLocks noRot="1" noChangeAspect="1" noMove="1" noResize="1" noEditPoints="1" noAdjustHandles="1" noChangeArrowheads="1" noChangeShapeType="1" noTextEdit="1"/>
              </p:cNvSpPr>
              <p:nvPr/>
            </p:nvSpPr>
            <p:spPr>
              <a:xfrm>
                <a:off x="2917538" y="3196325"/>
                <a:ext cx="2371500" cy="1112400"/>
              </a:xfrm>
              <a:prstGeom prst="roundRect">
                <a:avLst>
                  <a:gd name="adj" fmla="val 16667"/>
                </a:avLst>
              </a:prstGeom>
              <a:blipFill>
                <a:blip r:embed="rId4"/>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9" name="Google Shape;179;p23"/>
              <p:cNvSpPr/>
              <p:nvPr/>
            </p:nvSpPr>
            <p:spPr>
              <a:xfrm>
                <a:off x="2917538" y="4510075"/>
                <a:ext cx="2371500" cy="1112400"/>
              </a:xfrm>
              <a:prstGeom prst="roundRect">
                <a:avLst>
                  <a:gd name="adj" fmla="val 16667"/>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buSzPts val="1100"/>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 5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1</m:t>
                        </m:r>
                      </m:num>
                      <m:den>
                        <m:r>
                          <m:rPr>
                            <m:nor/>
                          </m:rPr>
                          <a:rPr lang="en-US" sz="2400">
                            <a:latin typeface="Century Gothic" panose="020B0502020202020204" pitchFamily="34" charset="0"/>
                            <a:ea typeface="Cambria Math" panose="02040503050406030204" pitchFamily="18" charset="0"/>
                          </a:rPr>
                          <m:t> 3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+ 2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79" name="Google Shape;179;p23"/>
              <p:cNvSpPr>
                <a:spLocks noRot="1" noChangeAspect="1" noMove="1" noResize="1" noEditPoints="1" noAdjustHandles="1" noChangeArrowheads="1" noChangeShapeType="1" noTextEdit="1"/>
              </p:cNvSpPr>
              <p:nvPr/>
            </p:nvSpPr>
            <p:spPr>
              <a:xfrm>
                <a:off x="2917538" y="4510075"/>
                <a:ext cx="2371500" cy="1112400"/>
              </a:xfrm>
              <a:prstGeom prst="roundRect">
                <a:avLst>
                  <a:gd name="adj" fmla="val 16667"/>
                </a:avLst>
              </a:prstGeom>
              <a:blipFill>
                <a:blip r:embed="rId5"/>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0" name="Google Shape;180;p23"/>
              <p:cNvSpPr/>
              <p:nvPr/>
            </p:nvSpPr>
            <p:spPr>
              <a:xfrm>
                <a:off x="7800863" y="1882575"/>
                <a:ext cx="1473600" cy="1112400"/>
              </a:xfrm>
              <a:prstGeom prst="roundRect">
                <a:avLst>
                  <a:gd name="adj" fmla="val 16667"/>
                </a:avLst>
              </a:prstGeom>
              <a:solidFill>
                <a:srgbClr val="FCE5C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1 </a:t>
                </a: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7</m:t>
                        </m:r>
                      </m:num>
                      <m:den>
                        <m:r>
                          <m:rPr>
                            <m:nor/>
                          </m:rPr>
                          <a:rPr lang="en-US" sz="2400" b="0" i="0" smtClean="0">
                            <a:latin typeface="Century Gothic" panose="020B0502020202020204" pitchFamily="34" charset="0"/>
                            <a:ea typeface="Cambria Math" panose="02040503050406030204" pitchFamily="18" charset="0"/>
                          </a:rPr>
                          <m:t>15</m:t>
                        </m:r>
                      </m:den>
                    </m:f>
                  </m:oMath>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80" name="Google Shape;180;p23"/>
              <p:cNvSpPr>
                <a:spLocks noRot="1" noChangeAspect="1" noMove="1" noResize="1" noEditPoints="1" noAdjustHandles="1" noChangeArrowheads="1" noChangeShapeType="1" noTextEdit="1"/>
              </p:cNvSpPr>
              <p:nvPr/>
            </p:nvSpPr>
            <p:spPr>
              <a:xfrm>
                <a:off x="7800863" y="1882575"/>
                <a:ext cx="1473600" cy="1112400"/>
              </a:xfrm>
              <a:prstGeom prst="roundRect">
                <a:avLst>
                  <a:gd name="adj" fmla="val 16667"/>
                </a:avLst>
              </a:prstGeom>
              <a:blipFill>
                <a:blip r:embed="rId6"/>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1" name="Google Shape;181;p23"/>
              <p:cNvSpPr/>
              <p:nvPr/>
            </p:nvSpPr>
            <p:spPr>
              <a:xfrm>
                <a:off x="7800863" y="3196325"/>
                <a:ext cx="1473600" cy="1112400"/>
              </a:xfrm>
              <a:prstGeom prst="roundRect">
                <a:avLst>
                  <a:gd name="adj" fmla="val 16667"/>
                </a:avLst>
              </a:prstGeom>
              <a:solidFill>
                <a:srgbClr val="FCE5C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3 </a:t>
                </a: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2</m:t>
                        </m:r>
                      </m:num>
                      <m:den>
                        <m:r>
                          <m:rPr>
                            <m:nor/>
                          </m:rPr>
                          <a:rPr lang="en-US" sz="2400" b="0" i="0" smtClean="0">
                            <a:latin typeface="Century Gothic" panose="020B0502020202020204" pitchFamily="34" charset="0"/>
                            <a:ea typeface="Cambria Math" panose="02040503050406030204" pitchFamily="18" charset="0"/>
                          </a:rPr>
                          <m:t>15</m:t>
                        </m:r>
                      </m:den>
                    </m:f>
                  </m:oMath>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81" name="Google Shape;181;p23"/>
              <p:cNvSpPr>
                <a:spLocks noRot="1" noChangeAspect="1" noMove="1" noResize="1" noEditPoints="1" noAdjustHandles="1" noChangeArrowheads="1" noChangeShapeType="1" noTextEdit="1"/>
              </p:cNvSpPr>
              <p:nvPr/>
            </p:nvSpPr>
            <p:spPr>
              <a:xfrm>
                <a:off x="7800863" y="3196325"/>
                <a:ext cx="1473600" cy="1112400"/>
              </a:xfrm>
              <a:prstGeom prst="roundRect">
                <a:avLst>
                  <a:gd name="adj" fmla="val 16667"/>
                </a:avLst>
              </a:prstGeom>
              <a:blipFill>
                <a:blip r:embed="rId7"/>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2" name="Google Shape;182;p23"/>
              <p:cNvSpPr/>
              <p:nvPr/>
            </p:nvSpPr>
            <p:spPr>
              <a:xfrm>
                <a:off x="7800863" y="4510075"/>
                <a:ext cx="1473600" cy="1112400"/>
              </a:xfrm>
              <a:prstGeom prst="roundRect">
                <a:avLst>
                  <a:gd name="adj" fmla="val 16667"/>
                </a:avLst>
              </a:prstGeom>
              <a:solidFill>
                <a:srgbClr val="FCE5C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29</m:t>
                          </m:r>
                        </m:num>
                        <m:den>
                          <m:r>
                            <m:rPr>
                              <m:nor/>
                            </m:rPr>
                            <a:rPr lang="en-US" sz="2400" b="0" i="0" smtClean="0">
                              <a:latin typeface="Century Gothic" panose="020B0502020202020204" pitchFamily="34" charset="0"/>
                              <a:ea typeface="Cambria Math" panose="02040503050406030204" pitchFamily="18" charset="0"/>
                            </a:rPr>
                            <m:t>30</m:t>
                          </m:r>
                        </m:den>
                      </m:f>
                    </m:oMath>
                  </m:oMathPara>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82" name="Google Shape;182;p23"/>
              <p:cNvSpPr>
                <a:spLocks noRot="1" noChangeAspect="1" noMove="1" noResize="1" noEditPoints="1" noAdjustHandles="1" noChangeArrowheads="1" noChangeShapeType="1" noTextEdit="1"/>
              </p:cNvSpPr>
              <p:nvPr/>
            </p:nvSpPr>
            <p:spPr>
              <a:xfrm>
                <a:off x="7800863" y="4510075"/>
                <a:ext cx="1473600" cy="1112400"/>
              </a:xfrm>
              <a:prstGeom prst="roundRect">
                <a:avLst>
                  <a:gd name="adj" fmla="val 16667"/>
                </a:avLst>
              </a:prstGeom>
              <a:blipFill>
                <a:blip r:embed="rId8"/>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p:cxnSp>
        <p:nvCxnSpPr>
          <p:cNvPr id="183" name="Google Shape;183;p23"/>
          <p:cNvCxnSpPr>
            <a:stCxn id="177" idx="3"/>
            <a:endCxn id="182" idx="1"/>
          </p:cNvCxnSpPr>
          <p:nvPr/>
        </p:nvCxnSpPr>
        <p:spPr>
          <a:xfrm>
            <a:off x="5289038" y="2438775"/>
            <a:ext cx="2511900" cy="2627400"/>
          </a:xfrm>
          <a:prstGeom prst="straightConnector1">
            <a:avLst/>
          </a:prstGeom>
          <a:noFill/>
          <a:ln w="28575" cap="flat" cmpd="sng">
            <a:solidFill>
              <a:srgbClr val="00BC89"/>
            </a:solidFill>
            <a:prstDash val="solid"/>
            <a:round/>
            <a:headEnd type="none" w="med" len="med"/>
            <a:tailEnd type="none" w="med" len="med"/>
          </a:ln>
        </p:spPr>
      </p:cxnSp>
      <p:cxnSp>
        <p:nvCxnSpPr>
          <p:cNvPr id="184" name="Google Shape;184;p23"/>
          <p:cNvCxnSpPr>
            <a:stCxn id="178" idx="3"/>
            <a:endCxn id="180" idx="1"/>
          </p:cNvCxnSpPr>
          <p:nvPr/>
        </p:nvCxnSpPr>
        <p:spPr>
          <a:xfrm rot="10800000" flipH="1">
            <a:off x="5289038" y="2438825"/>
            <a:ext cx="2511900" cy="1313700"/>
          </a:xfrm>
          <a:prstGeom prst="straightConnector1">
            <a:avLst/>
          </a:prstGeom>
          <a:noFill/>
          <a:ln w="28575" cap="flat" cmpd="sng">
            <a:solidFill>
              <a:srgbClr val="00BC89"/>
            </a:solidFill>
            <a:prstDash val="solid"/>
            <a:round/>
            <a:headEnd type="none" w="med" len="med"/>
            <a:tailEnd type="none" w="med" len="med"/>
          </a:ln>
        </p:spPr>
      </p:cxnSp>
      <p:cxnSp>
        <p:nvCxnSpPr>
          <p:cNvPr id="185" name="Google Shape;185;p23"/>
          <p:cNvCxnSpPr>
            <a:stCxn id="179" idx="3"/>
            <a:endCxn id="181" idx="1"/>
          </p:cNvCxnSpPr>
          <p:nvPr/>
        </p:nvCxnSpPr>
        <p:spPr>
          <a:xfrm rot="10800000" flipH="1">
            <a:off x="5289038" y="3752575"/>
            <a:ext cx="2511900" cy="1313700"/>
          </a:xfrm>
          <a:prstGeom prst="straightConnector1">
            <a:avLst/>
          </a:prstGeom>
          <a:noFill/>
          <a:ln w="28575" cap="flat" cmpd="sng">
            <a:solidFill>
              <a:srgbClr val="00BC89"/>
            </a:solidFill>
            <a:prstDash val="solid"/>
            <a:round/>
            <a:headEnd type="none" w="med" len="med"/>
            <a:tailEnd type="none" w="med" len="med"/>
          </a:ln>
        </p:spPr>
      </p:cxnSp>
      <p:sp>
        <p:nvSpPr>
          <p:cNvPr id="2" name="Rectangle: Rounded Corners 1">
            <a:extLst>
              <a:ext uri="{FF2B5EF4-FFF2-40B4-BE49-F238E27FC236}">
                <a16:creationId xmlns:a16="http://schemas.microsoft.com/office/drawing/2014/main" id="{45D3A313-6A6C-407C-93E0-98ED55DA0D29}"/>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1000"/>
                                        <p:tgtEl>
                                          <p:spTgt spid="183"/>
                                        </p:tgtEl>
                                      </p:cBhvr>
                                    </p:animEffect>
                                  </p:childTnLst>
                                </p:cTn>
                              </p:par>
                              <p:par>
                                <p:cTn id="8" presetID="10" presetClass="entr" presetSubtype="0" fill="hold" nodeType="withEffect">
                                  <p:stCondLst>
                                    <p:cond delay="0"/>
                                  </p:stCondLst>
                                  <p:childTnLst>
                                    <p:set>
                                      <p:cBhvr>
                                        <p:cTn id="9" dur="1" fill="hold">
                                          <p:stCondLst>
                                            <p:cond delay="0"/>
                                          </p:stCondLst>
                                        </p:cTn>
                                        <p:tgtEl>
                                          <p:spTgt spid="184"/>
                                        </p:tgtEl>
                                        <p:attrNameLst>
                                          <p:attrName>style.visibility</p:attrName>
                                        </p:attrNameLst>
                                      </p:cBhvr>
                                      <p:to>
                                        <p:strVal val="visible"/>
                                      </p:to>
                                    </p:set>
                                    <p:animEffect transition="in" filter="fade">
                                      <p:cBhvr>
                                        <p:cTn id="10" dur="1000"/>
                                        <p:tgtEl>
                                          <p:spTgt spid="184"/>
                                        </p:tgtEl>
                                      </p:cBhvr>
                                    </p:animEffect>
                                  </p:childTnLst>
                                </p:cTn>
                              </p:par>
                              <p:par>
                                <p:cTn id="11" presetID="10" presetClass="entr" presetSubtype="0" fill="hold" nodeType="withEffect">
                                  <p:stCondLst>
                                    <p:cond delay="0"/>
                                  </p:stCondLst>
                                  <p:childTnLst>
                                    <p:set>
                                      <p:cBhvr>
                                        <p:cTn id="12" dur="1" fill="hold">
                                          <p:stCondLst>
                                            <p:cond delay="0"/>
                                          </p:stCondLst>
                                        </p:cTn>
                                        <p:tgtEl>
                                          <p:spTgt spid="185"/>
                                        </p:tgtEl>
                                        <p:attrNameLst>
                                          <p:attrName>style.visibility</p:attrName>
                                        </p:attrNameLst>
                                      </p:cBhvr>
                                      <p:to>
                                        <p:strVal val="visible"/>
                                      </p:to>
                                    </p:set>
                                    <p:animEffect transition="in" filter="fade">
                                      <p:cBhvr>
                                        <p:cTn id="13" dur="1000"/>
                                        <p:tgtEl>
                                          <p:spTgt spid="185"/>
                                        </p:tgtEl>
                                      </p:cBhvr>
                                    </p:animEffect>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4"/>
          <p:cNvSpPr txBox="1">
            <a:spLocks noGrp="1"/>
          </p:cNvSpPr>
          <p:nvPr>
            <p:ph type="body" idx="4294967295"/>
          </p:nvPr>
        </p:nvSpPr>
        <p:spPr>
          <a:xfrm>
            <a:off x="838200" y="3505199"/>
            <a:ext cx="10515600" cy="2671763"/>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Year 5 Fractions – Add and subtract fractions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7" name="Google Shape;197;p25"/>
              <p:cNvSpPr txBox="1">
                <a:spLocks noGrp="1"/>
              </p:cNvSpPr>
              <p:nvPr>
                <p:ph type="body" idx="1"/>
              </p:nvPr>
            </p:nvSpPr>
            <p:spPr>
              <a:xfrm>
                <a:off x="360000" y="814900"/>
                <a:ext cx="11524800" cy="491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dirty="0"/>
                  <a:t>Complete these calculations. </a:t>
                </a:r>
                <a:endParaRPr b="1" dirty="0"/>
              </a:p>
              <a:p>
                <a:pPr marL="0" lvl="0" indent="0" algn="l" rtl="0">
                  <a:spcBef>
                    <a:spcPts val="0"/>
                  </a:spcBef>
                  <a:spcAft>
                    <a:spcPts val="0"/>
                  </a:spcAft>
                  <a:buNone/>
                </a:pPr>
                <a:r>
                  <a:rPr lang="en-GB" dirty="0"/>
                  <a:t>Prove your answers are correct. </a:t>
                </a:r>
                <a:endParaRPr dirty="0"/>
              </a:p>
              <a:p>
                <a:pPr marL="0" lvl="0" indent="0" algn="l" rtl="0">
                  <a:spcBef>
                    <a:spcPts val="0"/>
                  </a:spcBef>
                  <a:spcAft>
                    <a:spcPts val="0"/>
                  </a:spcAft>
                  <a:buNone/>
                </a:pP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3</m:t>
                        </m:r>
                      </m:num>
                      <m:den>
                        <m:r>
                          <m:rPr>
                            <m:nor/>
                          </m:rPr>
                          <a:rPr lang="en-US">
                            <a:latin typeface="Century Gothic" panose="020B0502020202020204" pitchFamily="34" charset="0"/>
                            <a:ea typeface="Cambria Math" panose="02040503050406030204" pitchFamily="18" charset="0"/>
                          </a:rPr>
                          <m:t>10</m:t>
                        </m:r>
                      </m:den>
                    </m:f>
                  </m:oMath>
                </a14:m>
                <a:r>
                  <a:rPr lang="en-GB" dirty="0"/>
                  <a:t>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4</m:t>
                        </m:r>
                      </m:num>
                      <m:den>
                        <m:r>
                          <m:rPr>
                            <m:nor/>
                          </m:rPr>
                          <a:rPr lang="en-US" sz="1800" b="0" i="0" smtClean="0">
                            <a:latin typeface="Century Gothic" panose="020B0502020202020204" pitchFamily="34" charset="0"/>
                            <a:ea typeface="Cambria Math" panose="02040503050406030204" pitchFamily="18" charset="0"/>
                          </a:rPr>
                          <m:t> 7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b="0" i="0" smtClean="0">
                            <a:latin typeface="Century Gothic" panose="020B0502020202020204" pitchFamily="34" charset="0"/>
                            <a:ea typeface="Cambria Math" panose="02040503050406030204" pitchFamily="18" charset="0"/>
                          </a:rPr>
                          <m:t>5</m:t>
                        </m:r>
                      </m:num>
                      <m:den>
                        <m:r>
                          <m:rPr>
                            <m:nor/>
                          </m:rPr>
                          <a:rPr lang="en-US">
                            <a:latin typeface="Century Gothic" panose="020B0502020202020204" pitchFamily="34" charset="0"/>
                            <a:ea typeface="Cambria Math" panose="02040503050406030204" pitchFamily="18" charset="0"/>
                          </a:rPr>
                          <m:t>1</m:t>
                        </m:r>
                        <m:r>
                          <m:rPr>
                            <m:nor/>
                          </m:rPr>
                          <a:rPr lang="en-US" b="0" i="0" smtClean="0">
                            <a:latin typeface="Century Gothic" panose="020B0502020202020204" pitchFamily="34" charset="0"/>
                            <a:ea typeface="Cambria Math" panose="02040503050406030204" pitchFamily="18" charset="0"/>
                          </a:rPr>
                          <m:t>4</m:t>
                        </m:r>
                      </m:den>
                    </m:f>
                  </m:oMath>
                </a14:m>
                <a:r>
                  <a:rPr lang="en-GB" dirty="0"/>
                  <a:t>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4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 8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3</m:t>
                        </m:r>
                      </m:num>
                      <m:den>
                        <m:r>
                          <m:rPr>
                            <m:nor/>
                          </m:rPr>
                          <a:rPr lang="en-US">
                            <a:latin typeface="Century Gothic" panose="020B0502020202020204" pitchFamily="34" charset="0"/>
                            <a:ea typeface="Cambria Math" panose="02040503050406030204" pitchFamily="18" charset="0"/>
                          </a:rPr>
                          <m:t>1</m:t>
                        </m:r>
                        <m:r>
                          <m:rPr>
                            <m:nor/>
                          </m:rPr>
                          <a:rPr lang="en-US" b="0" i="0" smtClean="0">
                            <a:latin typeface="Century Gothic" panose="020B0502020202020204" pitchFamily="34" charset="0"/>
                            <a:ea typeface="Cambria Math" panose="02040503050406030204" pitchFamily="18" charset="0"/>
                          </a:rPr>
                          <m:t>6</m:t>
                        </m:r>
                      </m:den>
                    </m:f>
                  </m:oMath>
                </a14:m>
                <a:r>
                  <a:rPr lang="en-GB" dirty="0"/>
                  <a:t> = </a:t>
                </a:r>
                <a:endParaRPr dirty="0"/>
              </a:p>
            </p:txBody>
          </p:sp>
        </mc:Choice>
        <mc:Fallback xmlns="">
          <p:sp>
            <p:nvSpPr>
              <p:cNvPr id="197" name="Google Shape;197;p25"/>
              <p:cNvSpPr txBox="1">
                <a:spLocks noGrp="1" noRot="1" noChangeAspect="1" noMove="1" noResize="1" noEditPoints="1" noAdjustHandles="1" noChangeArrowheads="1" noChangeShapeType="1" noTextEdit="1"/>
              </p:cNvSpPr>
              <p:nvPr>
                <p:ph type="body" idx="1"/>
              </p:nvPr>
            </p:nvSpPr>
            <p:spPr>
              <a:xfrm>
                <a:off x="360000" y="814900"/>
                <a:ext cx="11524800" cy="4917600"/>
              </a:xfrm>
              <a:prstGeom prst="rect">
                <a:avLst/>
              </a:prstGeom>
              <a:blipFill>
                <a:blip r:embed="rId3"/>
                <a:stretch>
                  <a:fillRect l="-42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9" name="Google Shape;199;p25"/>
              <p:cNvSpPr txBox="1"/>
              <p:nvPr/>
            </p:nvSpPr>
            <p:spPr>
              <a:xfrm>
                <a:off x="2123550" y="1995900"/>
                <a:ext cx="3260700" cy="3736500"/>
              </a:xfrm>
              <a:prstGeom prst="rect">
                <a:avLst/>
              </a:prstGeom>
              <a:noFill/>
              <a:ln>
                <a:noFill/>
              </a:ln>
            </p:spPr>
            <p:txBody>
              <a:bodyPr spcFirstLastPara="1" wrap="square" lIns="91425" tIns="91425" rIns="91425" bIns="91425" anchor="t" anchorCtr="0">
                <a:noAutofit/>
              </a:bodyPr>
              <a:lstStyle/>
              <a:p>
                <a:pPr lvl="0">
                  <a:buClr>
                    <a:srgbClr val="000000"/>
                  </a:buClr>
                  <a:defRPr/>
                </a:pPr>
                <a14:m>
                  <m:oMath xmlns:m="http://schemas.openxmlformats.org/officeDocument/2006/math">
                    <m:f>
                      <m:fPr>
                        <m:ctrlPr>
                          <a:rPr lang="ar-AE" i="1" smtClean="0">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7</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8</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4</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5</m:t>
                        </m:r>
                      </m:num>
                      <m:den>
                        <m:r>
                          <m:rPr>
                            <m:nor/>
                          </m:rPr>
                          <a:rPr lang="en-US">
                            <a:solidFill>
                              <a:srgbClr val="00BC89"/>
                            </a:solidFill>
                            <a:latin typeface="Century Gothic" panose="020B0502020202020204" pitchFamily="34" charset="0"/>
                            <a:ea typeface="Cambria Math" panose="02040503050406030204" pitchFamily="18" charset="0"/>
                          </a:rPr>
                          <m:t>14</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13</m:t>
                        </m:r>
                      </m:num>
                      <m:den>
                        <m:r>
                          <m:rPr>
                            <m:nor/>
                          </m:rPr>
                          <a:rPr lang="en-US">
                            <a:solidFill>
                              <a:srgbClr val="00BC89"/>
                            </a:solidFill>
                            <a:latin typeface="Century Gothic" panose="020B0502020202020204" pitchFamily="34" charset="0"/>
                            <a:ea typeface="Cambria Math" panose="02040503050406030204" pitchFamily="18" charset="0"/>
                          </a:rPr>
                          <m:t>14</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6</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16</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16</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9</m:t>
                        </m:r>
                      </m:num>
                      <m:den>
                        <m:r>
                          <m:rPr>
                            <m:nor/>
                          </m:rPr>
                          <a:rPr lang="en-US">
                            <a:solidFill>
                              <a:srgbClr val="00BC89"/>
                            </a:solidFill>
                            <a:latin typeface="Century Gothic" panose="020B0502020202020204" pitchFamily="34" charset="0"/>
                            <a:ea typeface="Cambria Math" panose="02040503050406030204" pitchFamily="18" charset="0"/>
                          </a:rPr>
                          <m:t>16</m:t>
                        </m:r>
                      </m:den>
                    </m:f>
                  </m:oMath>
                </a14:m>
                <a:r>
                  <a:rPr lang="en-GB" kern="0" dirty="0">
                    <a:solidFill>
                      <a:srgbClr val="00BC89"/>
                    </a:solidFill>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99" name="Google Shape;199;p25"/>
              <p:cNvSpPr txBox="1">
                <a:spLocks noRot="1" noChangeAspect="1" noMove="1" noResize="1" noEditPoints="1" noAdjustHandles="1" noChangeArrowheads="1" noChangeShapeType="1" noTextEdit="1"/>
              </p:cNvSpPr>
              <p:nvPr/>
            </p:nvSpPr>
            <p:spPr>
              <a:xfrm>
                <a:off x="2123550" y="1995900"/>
                <a:ext cx="3260700" cy="3736500"/>
              </a:xfrm>
              <a:prstGeom prst="rect">
                <a:avLst/>
              </a:prstGeom>
              <a:blipFill>
                <a:blip r:embed="rId4"/>
                <a:stretch>
                  <a:fillRect/>
                </a:stretch>
              </a:blipFill>
              <a:ln>
                <a:noFill/>
              </a:ln>
            </p:spPr>
            <p:txBody>
              <a:bodyPr/>
              <a:lstStyle/>
              <a:p>
                <a:r>
                  <a:rPr lang="en-GB">
                    <a:noFill/>
                  </a:rPr>
                  <a:t> </a:t>
                </a:r>
              </a:p>
            </p:txBody>
          </p:sp>
        </mc:Fallback>
      </mc:AlternateContent>
      <p:graphicFrame>
        <p:nvGraphicFramePr>
          <p:cNvPr id="200" name="Google Shape;200;p25"/>
          <p:cNvGraphicFramePr/>
          <p:nvPr>
            <p:extLst>
              <p:ext uri="{D42A27DB-BD31-4B8C-83A1-F6EECF244321}">
                <p14:modId xmlns:p14="http://schemas.microsoft.com/office/powerpoint/2010/main" val="660437271"/>
              </p:ext>
            </p:extLst>
          </p:nvPr>
        </p:nvGraphicFramePr>
        <p:xfrm>
          <a:off x="360050" y="2632575"/>
          <a:ext cx="5337875" cy="434300"/>
        </p:xfrm>
        <a:graphic>
          <a:graphicData uri="http://schemas.openxmlformats.org/drawingml/2006/table">
            <a:tbl>
              <a:tblPr>
                <a:noFill/>
              </a:tblPr>
              <a:tblGrid>
                <a:gridCol w="1067575">
                  <a:extLst>
                    <a:ext uri="{9D8B030D-6E8A-4147-A177-3AD203B41FA5}">
                      <a16:colId xmlns:a16="http://schemas.microsoft.com/office/drawing/2014/main" val="20000"/>
                    </a:ext>
                  </a:extLst>
                </a:gridCol>
                <a:gridCol w="1067575">
                  <a:extLst>
                    <a:ext uri="{9D8B030D-6E8A-4147-A177-3AD203B41FA5}">
                      <a16:colId xmlns:a16="http://schemas.microsoft.com/office/drawing/2014/main" val="20001"/>
                    </a:ext>
                  </a:extLst>
                </a:gridCol>
                <a:gridCol w="1067575">
                  <a:extLst>
                    <a:ext uri="{9D8B030D-6E8A-4147-A177-3AD203B41FA5}">
                      <a16:colId xmlns:a16="http://schemas.microsoft.com/office/drawing/2014/main" val="20002"/>
                    </a:ext>
                  </a:extLst>
                </a:gridCol>
                <a:gridCol w="1067575">
                  <a:extLst>
                    <a:ext uri="{9D8B030D-6E8A-4147-A177-3AD203B41FA5}">
                      <a16:colId xmlns:a16="http://schemas.microsoft.com/office/drawing/2014/main" val="20003"/>
                    </a:ext>
                  </a:extLst>
                </a:gridCol>
                <a:gridCol w="1067575">
                  <a:extLst>
                    <a:ext uri="{9D8B030D-6E8A-4147-A177-3AD203B41FA5}">
                      <a16:colId xmlns:a16="http://schemas.microsoft.com/office/drawing/2014/main" val="20004"/>
                    </a:ext>
                  </a:extLst>
                </a:gridCol>
              </a:tblGrid>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201" name="Google Shape;201;p25"/>
          <p:cNvGraphicFramePr/>
          <p:nvPr>
            <p:extLst>
              <p:ext uri="{D42A27DB-BD31-4B8C-83A1-F6EECF244321}">
                <p14:modId xmlns:p14="http://schemas.microsoft.com/office/powerpoint/2010/main" val="459013183"/>
              </p:ext>
            </p:extLst>
          </p:nvPr>
        </p:nvGraphicFramePr>
        <p:xfrm>
          <a:off x="359950" y="3939633"/>
          <a:ext cx="5337850" cy="434300"/>
        </p:xfrm>
        <a:graphic>
          <a:graphicData uri="http://schemas.openxmlformats.org/drawingml/2006/table">
            <a:tbl>
              <a:tblPr>
                <a:noFill/>
              </a:tblPr>
              <a:tblGrid>
                <a:gridCol w="762550">
                  <a:extLst>
                    <a:ext uri="{9D8B030D-6E8A-4147-A177-3AD203B41FA5}">
                      <a16:colId xmlns:a16="http://schemas.microsoft.com/office/drawing/2014/main" val="20000"/>
                    </a:ext>
                  </a:extLst>
                </a:gridCol>
                <a:gridCol w="762550">
                  <a:extLst>
                    <a:ext uri="{9D8B030D-6E8A-4147-A177-3AD203B41FA5}">
                      <a16:colId xmlns:a16="http://schemas.microsoft.com/office/drawing/2014/main" val="20001"/>
                    </a:ext>
                  </a:extLst>
                </a:gridCol>
                <a:gridCol w="762550">
                  <a:extLst>
                    <a:ext uri="{9D8B030D-6E8A-4147-A177-3AD203B41FA5}">
                      <a16:colId xmlns:a16="http://schemas.microsoft.com/office/drawing/2014/main" val="20002"/>
                    </a:ext>
                  </a:extLst>
                </a:gridCol>
                <a:gridCol w="762550">
                  <a:extLst>
                    <a:ext uri="{9D8B030D-6E8A-4147-A177-3AD203B41FA5}">
                      <a16:colId xmlns:a16="http://schemas.microsoft.com/office/drawing/2014/main" val="20003"/>
                    </a:ext>
                  </a:extLst>
                </a:gridCol>
                <a:gridCol w="762550">
                  <a:extLst>
                    <a:ext uri="{9D8B030D-6E8A-4147-A177-3AD203B41FA5}">
                      <a16:colId xmlns:a16="http://schemas.microsoft.com/office/drawing/2014/main" val="20004"/>
                    </a:ext>
                  </a:extLst>
                </a:gridCol>
                <a:gridCol w="762550">
                  <a:extLst>
                    <a:ext uri="{9D8B030D-6E8A-4147-A177-3AD203B41FA5}">
                      <a16:colId xmlns:a16="http://schemas.microsoft.com/office/drawing/2014/main" val="20005"/>
                    </a:ext>
                  </a:extLst>
                </a:gridCol>
                <a:gridCol w="762550">
                  <a:extLst>
                    <a:ext uri="{9D8B030D-6E8A-4147-A177-3AD203B41FA5}">
                      <a16:colId xmlns:a16="http://schemas.microsoft.com/office/drawing/2014/main" val="20006"/>
                    </a:ext>
                  </a:extLst>
                </a:gridCol>
              </a:tblGrid>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202" name="Google Shape;202;p25"/>
          <p:cNvGraphicFramePr/>
          <p:nvPr>
            <p:extLst>
              <p:ext uri="{D42A27DB-BD31-4B8C-83A1-F6EECF244321}">
                <p14:modId xmlns:p14="http://schemas.microsoft.com/office/powerpoint/2010/main" val="2010308286"/>
              </p:ext>
            </p:extLst>
          </p:nvPr>
        </p:nvGraphicFramePr>
        <p:xfrm>
          <a:off x="360000" y="5246691"/>
          <a:ext cx="5337800" cy="434300"/>
        </p:xfrm>
        <a:graphic>
          <a:graphicData uri="http://schemas.openxmlformats.org/drawingml/2006/table">
            <a:tbl>
              <a:tblPr>
                <a:noFill/>
              </a:tblPr>
              <a:tblGrid>
                <a:gridCol w="667225">
                  <a:extLst>
                    <a:ext uri="{9D8B030D-6E8A-4147-A177-3AD203B41FA5}">
                      <a16:colId xmlns:a16="http://schemas.microsoft.com/office/drawing/2014/main" val="20000"/>
                    </a:ext>
                  </a:extLst>
                </a:gridCol>
                <a:gridCol w="667225">
                  <a:extLst>
                    <a:ext uri="{9D8B030D-6E8A-4147-A177-3AD203B41FA5}">
                      <a16:colId xmlns:a16="http://schemas.microsoft.com/office/drawing/2014/main" val="20001"/>
                    </a:ext>
                  </a:extLst>
                </a:gridCol>
                <a:gridCol w="667225">
                  <a:extLst>
                    <a:ext uri="{9D8B030D-6E8A-4147-A177-3AD203B41FA5}">
                      <a16:colId xmlns:a16="http://schemas.microsoft.com/office/drawing/2014/main" val="20002"/>
                    </a:ext>
                  </a:extLst>
                </a:gridCol>
                <a:gridCol w="667225">
                  <a:extLst>
                    <a:ext uri="{9D8B030D-6E8A-4147-A177-3AD203B41FA5}">
                      <a16:colId xmlns:a16="http://schemas.microsoft.com/office/drawing/2014/main" val="20003"/>
                    </a:ext>
                  </a:extLst>
                </a:gridCol>
                <a:gridCol w="667225">
                  <a:extLst>
                    <a:ext uri="{9D8B030D-6E8A-4147-A177-3AD203B41FA5}">
                      <a16:colId xmlns:a16="http://schemas.microsoft.com/office/drawing/2014/main" val="20004"/>
                    </a:ext>
                  </a:extLst>
                </a:gridCol>
                <a:gridCol w="667225">
                  <a:extLst>
                    <a:ext uri="{9D8B030D-6E8A-4147-A177-3AD203B41FA5}">
                      <a16:colId xmlns:a16="http://schemas.microsoft.com/office/drawing/2014/main" val="20005"/>
                    </a:ext>
                  </a:extLst>
                </a:gridCol>
                <a:gridCol w="667225">
                  <a:extLst>
                    <a:ext uri="{9D8B030D-6E8A-4147-A177-3AD203B41FA5}">
                      <a16:colId xmlns:a16="http://schemas.microsoft.com/office/drawing/2014/main" val="20006"/>
                    </a:ext>
                  </a:extLst>
                </a:gridCol>
                <a:gridCol w="667225">
                  <a:extLst>
                    <a:ext uri="{9D8B030D-6E8A-4147-A177-3AD203B41FA5}">
                      <a16:colId xmlns:a16="http://schemas.microsoft.com/office/drawing/2014/main" val="20007"/>
                    </a:ext>
                  </a:extLst>
                </a:gridCol>
              </a:tblGrid>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71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Rectangle: Rounded Corners 1">
            <a:extLst>
              <a:ext uri="{FF2B5EF4-FFF2-40B4-BE49-F238E27FC236}">
                <a16:creationId xmlns:a16="http://schemas.microsoft.com/office/drawing/2014/main" id="{35948930-5AF6-4ED3-A3A4-C91011AF1039}"/>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Effect transition="in" filter="fade">
                                      <p:cBhvr>
                                        <p:cTn id="7" dur="1000"/>
                                        <p:tgtEl>
                                          <p:spTgt spid="199"/>
                                        </p:tgtEl>
                                      </p:cBhvr>
                                    </p:animEffect>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6"/>
          <p:cNvSpPr txBox="1">
            <a:spLocks noGrp="1"/>
          </p:cNvSpPr>
          <p:nvPr>
            <p:ph type="body" idx="1"/>
          </p:nvPr>
        </p:nvSpPr>
        <p:spPr>
          <a:xfrm>
            <a:off x="360000" y="814900"/>
            <a:ext cx="11524800" cy="1390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Which calculation is the odd one out? </a:t>
            </a:r>
            <a:endParaRPr b="1"/>
          </a:p>
          <a:p>
            <a:pPr marL="0" lvl="0" indent="0" algn="l" rtl="0">
              <a:spcBef>
                <a:spcPts val="0"/>
              </a:spcBef>
              <a:spcAft>
                <a:spcPts val="0"/>
              </a:spcAft>
              <a:buNone/>
            </a:pPr>
            <a:endParaRPr/>
          </a:p>
          <a:p>
            <a:pPr marL="0" lvl="0" indent="0" algn="l" rtl="0">
              <a:spcBef>
                <a:spcPts val="0"/>
              </a:spcBef>
              <a:spcAft>
                <a:spcPts val="0"/>
              </a:spcAft>
              <a:buNone/>
            </a:pPr>
            <a:r>
              <a:rPr lang="en-GB"/>
              <a:t>Explain your answer. </a:t>
            </a:r>
            <a:endParaRPr/>
          </a:p>
        </p:txBody>
      </p:sp>
      <mc:AlternateContent xmlns:mc="http://schemas.openxmlformats.org/markup-compatibility/2006" xmlns:a14="http://schemas.microsoft.com/office/drawing/2010/main">
        <mc:Choice Requires="a14">
          <p:sp>
            <p:nvSpPr>
              <p:cNvPr id="209" name="Google Shape;209;p26"/>
              <p:cNvSpPr/>
              <p:nvPr/>
            </p:nvSpPr>
            <p:spPr>
              <a:xfrm>
                <a:off x="1768500" y="2940475"/>
                <a:ext cx="2100300" cy="1137300"/>
              </a:xfrm>
              <a:prstGeom prst="roundRect">
                <a:avLst>
                  <a:gd name="adj" fmla="val 16667"/>
                </a:avLst>
              </a:prstGeom>
              <a:solidFill>
                <a:srgbClr val="EAD1D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5</m:t>
                        </m:r>
                      </m:num>
                      <m:den>
                        <m:r>
                          <m:rPr>
                            <m:nor/>
                          </m:rPr>
                          <a:rPr lang="en-US" sz="2400" b="0" i="0" smtClean="0">
                            <a:latin typeface="Century Gothic" panose="020B0502020202020204" pitchFamily="34" charset="0"/>
                            <a:ea typeface="Cambria Math" panose="02040503050406030204" pitchFamily="18" charset="0"/>
                          </a:rPr>
                          <m:t> 9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2</m:t>
                        </m:r>
                      </m:num>
                      <m:den>
                        <m:r>
                          <m:rPr>
                            <m:nor/>
                          </m:rPr>
                          <a:rPr lang="en-US" sz="2400">
                            <a:latin typeface="Century Gothic" panose="020B0502020202020204" pitchFamily="34" charset="0"/>
                            <a:ea typeface="Cambria Math" panose="02040503050406030204" pitchFamily="18" charset="0"/>
                          </a:rPr>
                          <m:t>1</m:t>
                        </m:r>
                        <m:r>
                          <m:rPr>
                            <m:nor/>
                          </m:rPr>
                          <a:rPr lang="en-US" sz="2400" b="0" i="0" smtClean="0">
                            <a:latin typeface="Century Gothic" panose="020B0502020202020204" pitchFamily="34" charset="0"/>
                            <a:ea typeface="Cambria Math" panose="02040503050406030204" pitchFamily="18" charset="0"/>
                          </a:rPr>
                          <m:t>8</m:t>
                        </m:r>
                      </m:den>
                    </m:f>
                  </m:oMath>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209" name="Google Shape;209;p26"/>
              <p:cNvSpPr>
                <a:spLocks noRot="1" noChangeAspect="1" noMove="1" noResize="1" noEditPoints="1" noAdjustHandles="1" noChangeArrowheads="1" noChangeShapeType="1" noTextEdit="1"/>
              </p:cNvSpPr>
              <p:nvPr/>
            </p:nvSpPr>
            <p:spPr>
              <a:xfrm>
                <a:off x="1768500" y="2940475"/>
                <a:ext cx="2100300" cy="1137300"/>
              </a:xfrm>
              <a:prstGeom prst="roundRect">
                <a:avLst>
                  <a:gd name="adj" fmla="val 16667"/>
                </a:avLst>
              </a:prstGeom>
              <a:blipFill>
                <a:blip r:embed="rId3"/>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0" name="Google Shape;210;p26"/>
              <p:cNvSpPr/>
              <p:nvPr/>
            </p:nvSpPr>
            <p:spPr>
              <a:xfrm>
                <a:off x="5045850" y="2940475"/>
                <a:ext cx="2100300" cy="1137300"/>
              </a:xfrm>
              <a:prstGeom prst="roundRect">
                <a:avLst>
                  <a:gd name="adj" fmla="val 16667"/>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 5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3</m:t>
                        </m:r>
                      </m:num>
                      <m:den>
                        <m:r>
                          <m:rPr>
                            <m:nor/>
                          </m:rPr>
                          <a:rPr lang="en-US" sz="2400">
                            <a:latin typeface="Century Gothic" panose="020B0502020202020204" pitchFamily="34" charset="0"/>
                            <a:ea typeface="Cambria Math" panose="02040503050406030204" pitchFamily="18" charset="0"/>
                          </a:rPr>
                          <m:t>10</m:t>
                        </m:r>
                      </m:den>
                    </m:f>
                  </m:oMath>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210" name="Google Shape;210;p26"/>
              <p:cNvSpPr>
                <a:spLocks noRot="1" noChangeAspect="1" noMove="1" noResize="1" noEditPoints="1" noAdjustHandles="1" noChangeArrowheads="1" noChangeShapeType="1" noTextEdit="1"/>
              </p:cNvSpPr>
              <p:nvPr/>
            </p:nvSpPr>
            <p:spPr>
              <a:xfrm>
                <a:off x="5045850" y="2940475"/>
                <a:ext cx="2100300" cy="1137300"/>
              </a:xfrm>
              <a:prstGeom prst="roundRect">
                <a:avLst>
                  <a:gd name="adj" fmla="val 16667"/>
                </a:avLst>
              </a:prstGeom>
              <a:blipFill>
                <a:blip r:embed="rId4"/>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1" name="Google Shape;211;p26"/>
              <p:cNvSpPr/>
              <p:nvPr/>
            </p:nvSpPr>
            <p:spPr>
              <a:xfrm>
                <a:off x="8323200" y="2940475"/>
                <a:ext cx="2100300" cy="1137300"/>
              </a:xfrm>
              <a:prstGeom prst="roundRect">
                <a:avLst>
                  <a:gd name="adj" fmla="val 16667"/>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Clr>
                    <a:srgbClr val="000000"/>
                  </a:buClr>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2</m:t>
                        </m:r>
                      </m:num>
                      <m:den>
                        <m:r>
                          <m:rPr>
                            <m:nor/>
                          </m:rPr>
                          <a:rPr lang="en-US" sz="2400" b="0" i="0" smtClean="0">
                            <a:latin typeface="Century Gothic" panose="020B0502020202020204" pitchFamily="34" charset="0"/>
                            <a:ea typeface="Cambria Math" panose="02040503050406030204" pitchFamily="18" charset="0"/>
                          </a:rPr>
                          <m:t> 3 </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a:t>
                </a:r>
                <a14:m>
                  <m:oMath xmlns:m="http://schemas.openxmlformats.org/officeDocument/2006/math">
                    <m:f>
                      <m:fPr>
                        <m:ctrlPr>
                          <a:rPr lang="ar-AE" sz="2400" i="1">
                            <a:latin typeface="Cambria Math" panose="02040503050406030204" pitchFamily="18" charset="0"/>
                            <a:ea typeface="Cambria Math" panose="02040503050406030204" pitchFamily="18" charset="0"/>
                          </a:rPr>
                        </m:ctrlPr>
                      </m:fPr>
                      <m:num>
                        <m:r>
                          <m:rPr>
                            <m:nor/>
                          </m:rPr>
                          <a:rPr lang="en-US" sz="2400">
                            <a:latin typeface="Century Gothic" panose="020B0502020202020204" pitchFamily="34" charset="0"/>
                            <a:ea typeface="Cambria Math" panose="02040503050406030204" pitchFamily="18" charset="0"/>
                          </a:rPr>
                          <m:t>4</m:t>
                        </m:r>
                      </m:num>
                      <m:den>
                        <m:r>
                          <m:rPr>
                            <m:nor/>
                          </m:rPr>
                          <a:rPr lang="en-US" sz="2400">
                            <a:latin typeface="Century Gothic" panose="020B0502020202020204" pitchFamily="34" charset="0"/>
                            <a:ea typeface="Cambria Math" panose="02040503050406030204" pitchFamily="18" charset="0"/>
                          </a:rPr>
                          <m:t> 9 </m:t>
                        </m:r>
                      </m:den>
                    </m:f>
                  </m:oMath>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211" name="Google Shape;211;p26"/>
              <p:cNvSpPr>
                <a:spLocks noRot="1" noChangeAspect="1" noMove="1" noResize="1" noEditPoints="1" noAdjustHandles="1" noChangeArrowheads="1" noChangeShapeType="1" noTextEdit="1"/>
              </p:cNvSpPr>
              <p:nvPr/>
            </p:nvSpPr>
            <p:spPr>
              <a:xfrm>
                <a:off x="8323200" y="2940475"/>
                <a:ext cx="2100300" cy="1137300"/>
              </a:xfrm>
              <a:prstGeom prst="roundRect">
                <a:avLst>
                  <a:gd name="adj" fmla="val 16667"/>
                </a:avLst>
              </a:prstGeom>
              <a:blipFill>
                <a:blip r:embed="rId5"/>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800"/>
              <a:buFont typeface="Century Gothic"/>
              <a:buNone/>
            </a:pPr>
            <a:r>
              <a:rPr lang="en-GB"/>
              <a:t>Summary</a:t>
            </a:r>
            <a:endParaRPr/>
          </a:p>
        </p:txBody>
      </p:sp>
      <p:sp>
        <p:nvSpPr>
          <p:cNvPr id="59" name="Google Shape;59;p11"/>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800"/>
              <a:buNone/>
            </a:pPr>
            <a:r>
              <a:rPr lang="en-GB"/>
              <a:t>Key Vocabulary and Sentence Stems </a:t>
            </a:r>
            <a:endParaRPr/>
          </a:p>
          <a:p>
            <a:pPr marL="0" lvl="0" indent="0" algn="l" rtl="0">
              <a:lnSpc>
                <a:spcPct val="115000"/>
              </a:lnSpc>
              <a:spcBef>
                <a:spcPts val="600"/>
              </a:spcBef>
              <a:spcAft>
                <a:spcPts val="0"/>
              </a:spcAft>
              <a:buClr>
                <a:schemeClr val="dk1"/>
              </a:buClr>
              <a:buSzPts val="1800"/>
              <a:buNone/>
            </a:pPr>
            <a:r>
              <a:rPr lang="en-GB"/>
              <a:t>Hinge Question (Assessment Point)</a:t>
            </a:r>
            <a:endParaRPr/>
          </a:p>
          <a:p>
            <a:pPr marL="0" lvl="0" indent="0" algn="l" rtl="0">
              <a:lnSpc>
                <a:spcPct val="115000"/>
              </a:lnSpc>
              <a:spcBef>
                <a:spcPts val="600"/>
              </a:spcBef>
              <a:spcAft>
                <a:spcPts val="0"/>
              </a:spcAft>
              <a:buClr>
                <a:schemeClr val="dk1"/>
              </a:buClr>
              <a:buSzPts val="1800"/>
              <a:buNone/>
            </a:pPr>
            <a:r>
              <a:rPr lang="en-GB"/>
              <a:t>Lesson Introduction Slide (Learning Objective and Success Criteria)</a:t>
            </a:r>
            <a:endParaRPr/>
          </a:p>
          <a:p>
            <a:pPr marL="0" lvl="0" indent="0" algn="l" rtl="0">
              <a:lnSpc>
                <a:spcPct val="115000"/>
              </a:lnSpc>
              <a:spcBef>
                <a:spcPts val="600"/>
              </a:spcBef>
              <a:spcAft>
                <a:spcPts val="0"/>
              </a:spcAft>
              <a:buClr>
                <a:schemeClr val="dk1"/>
              </a:buClr>
              <a:buSzPts val="1800"/>
              <a:buNone/>
            </a:pPr>
            <a:r>
              <a:rPr lang="en-GB"/>
              <a:t>Starter – Order of operations</a:t>
            </a:r>
            <a:endParaRPr/>
          </a:p>
          <a:p>
            <a:pPr marL="0" lvl="0" indent="0" algn="l" rtl="0">
              <a:lnSpc>
                <a:spcPct val="115000"/>
              </a:lnSpc>
              <a:spcBef>
                <a:spcPts val="600"/>
              </a:spcBef>
              <a:spcAft>
                <a:spcPts val="0"/>
              </a:spcAft>
              <a:buClr>
                <a:schemeClr val="dk1"/>
              </a:buClr>
              <a:buSzPts val="1800"/>
              <a:buNone/>
            </a:pPr>
            <a:r>
              <a:rPr lang="en-GB"/>
              <a:t>Key Concept Introduction </a:t>
            </a:r>
            <a:endParaRPr/>
          </a:p>
          <a:p>
            <a:pPr marL="0" lvl="0" indent="0" algn="l" rtl="0">
              <a:lnSpc>
                <a:spcPct val="115000"/>
              </a:lnSpc>
              <a:spcBef>
                <a:spcPts val="600"/>
              </a:spcBef>
              <a:spcAft>
                <a:spcPts val="0"/>
              </a:spcAft>
              <a:buClr>
                <a:schemeClr val="dk1"/>
              </a:buClr>
              <a:buSzPts val="1800"/>
              <a:buNone/>
            </a:pPr>
            <a:r>
              <a:rPr lang="en-GB"/>
              <a:t>Guided Practice – Find the missing fraction</a:t>
            </a:r>
            <a:endParaRPr/>
          </a:p>
          <a:p>
            <a:pPr marL="0" lvl="0" indent="0" algn="l" rtl="0">
              <a:lnSpc>
                <a:spcPct val="115000"/>
              </a:lnSpc>
              <a:spcBef>
                <a:spcPts val="600"/>
              </a:spcBef>
              <a:spcAft>
                <a:spcPts val="0"/>
              </a:spcAft>
              <a:buClr>
                <a:schemeClr val="dk1"/>
              </a:buClr>
              <a:buSzPts val="1800"/>
              <a:buNone/>
            </a:pPr>
            <a:r>
              <a:rPr lang="en-GB"/>
              <a:t>Independent Practice 1 – Find the missing fraction or integer </a:t>
            </a:r>
            <a:endParaRPr/>
          </a:p>
          <a:p>
            <a:pPr marL="0" lvl="0" indent="0" algn="l" rtl="0">
              <a:lnSpc>
                <a:spcPct val="115000"/>
              </a:lnSpc>
              <a:spcBef>
                <a:spcPts val="600"/>
              </a:spcBef>
              <a:spcAft>
                <a:spcPts val="0"/>
              </a:spcAft>
              <a:buClr>
                <a:schemeClr val="dk1"/>
              </a:buClr>
              <a:buSzPts val="1800"/>
              <a:buNone/>
            </a:pPr>
            <a:r>
              <a:rPr lang="en-GB"/>
              <a:t>Guided Practice – Order of operations (focusing on including brackets to change a question)</a:t>
            </a:r>
            <a:endParaRPr/>
          </a:p>
          <a:p>
            <a:pPr marL="0" lvl="0" indent="0" algn="l" rtl="0">
              <a:lnSpc>
                <a:spcPct val="115000"/>
              </a:lnSpc>
              <a:spcBef>
                <a:spcPts val="600"/>
              </a:spcBef>
              <a:spcAft>
                <a:spcPts val="0"/>
              </a:spcAft>
              <a:buClr>
                <a:schemeClr val="dk1"/>
              </a:buClr>
              <a:buSzPts val="1800"/>
              <a:buNone/>
            </a:pPr>
            <a:r>
              <a:rPr lang="en-GB"/>
              <a:t>Independent Practice 2 – Order of operations (focusing on including brackets to change a question)</a:t>
            </a:r>
            <a:endParaRPr/>
          </a:p>
          <a:p>
            <a:pPr marL="0" lvl="0" indent="0" algn="l" rtl="0">
              <a:lnSpc>
                <a:spcPct val="115000"/>
              </a:lnSpc>
              <a:spcBef>
                <a:spcPts val="600"/>
              </a:spcBef>
              <a:spcAft>
                <a:spcPts val="0"/>
              </a:spcAft>
              <a:buClr>
                <a:schemeClr val="dk1"/>
              </a:buClr>
              <a:buSzPts val="1800"/>
              <a:buNone/>
            </a:pPr>
            <a:r>
              <a:rPr lang="en-GB"/>
              <a:t>Guided Practice – Is the astronaut correct?</a:t>
            </a:r>
            <a:endParaRPr/>
          </a:p>
          <a:p>
            <a:pPr marL="0" lvl="0" indent="0" algn="l" rtl="0">
              <a:lnSpc>
                <a:spcPct val="115000"/>
              </a:lnSpc>
              <a:spcBef>
                <a:spcPts val="600"/>
              </a:spcBef>
              <a:spcAft>
                <a:spcPts val="0"/>
              </a:spcAft>
              <a:buClr>
                <a:schemeClr val="dk1"/>
              </a:buClr>
              <a:buSzPts val="1800"/>
              <a:buNone/>
            </a:pPr>
            <a:r>
              <a:rPr lang="en-GB"/>
              <a:t>Independent Practice 3 – Answer questions and add brackets to change the answers</a:t>
            </a:r>
            <a:endParaRPr/>
          </a:p>
          <a:p>
            <a:pPr marL="0" lvl="0" indent="0" algn="l" rtl="0">
              <a:lnSpc>
                <a:spcPct val="115000"/>
              </a:lnSpc>
              <a:spcBef>
                <a:spcPts val="600"/>
              </a:spcBef>
              <a:spcAft>
                <a:spcPts val="0"/>
              </a:spcAft>
              <a:buClr>
                <a:schemeClr val="dk1"/>
              </a:buClr>
              <a:buSzPts val="1800"/>
              <a:buNone/>
            </a:pPr>
            <a:r>
              <a:rPr lang="en-GB"/>
              <a:t>Let’s Reflect </a:t>
            </a:r>
            <a:endParaRPr/>
          </a:p>
          <a:p>
            <a:pPr marL="0" lvl="0" indent="0" algn="l" rtl="0">
              <a:lnSpc>
                <a:spcPct val="115000"/>
              </a:lnSpc>
              <a:spcBef>
                <a:spcPts val="600"/>
              </a:spcBef>
              <a:spcAft>
                <a:spcPts val="0"/>
              </a:spcAft>
              <a:buClr>
                <a:schemeClr val="dk1"/>
              </a:buClr>
              <a:buSzPts val="1800"/>
              <a:buNone/>
            </a:pPr>
            <a:r>
              <a:rPr lang="en-GB"/>
              <a:t>Support Slides – Based on Year 5 - Add and subtract fractions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Key Vocabulary:</a:t>
            </a:r>
            <a:endParaRPr b="1"/>
          </a:p>
        </p:txBody>
      </p:sp>
      <p:sp>
        <p:nvSpPr>
          <p:cNvPr id="66" name="Google Shape;66;p12"/>
          <p:cNvSpPr txBox="1">
            <a:spLocks noGrp="1"/>
          </p:cNvSpPr>
          <p:nvPr>
            <p:ph type="body" idx="2"/>
          </p:nvPr>
        </p:nvSpPr>
        <p:spPr>
          <a:xfrm>
            <a:off x="360000" y="3905500"/>
            <a:ext cx="11515800" cy="2640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To find an equivalent of a given fraction, multiply the numerator and denominator by the same number.</a:t>
            </a:r>
            <a:endParaRPr/>
          </a:p>
          <a:p>
            <a:pPr marL="0" lvl="0" indent="0" algn="l" rtl="0">
              <a:lnSpc>
                <a:spcPct val="150000"/>
              </a:lnSpc>
              <a:spcBef>
                <a:spcPts val="0"/>
              </a:spcBef>
              <a:spcAft>
                <a:spcPts val="0"/>
              </a:spcAft>
              <a:buClr>
                <a:schemeClr val="dk1"/>
              </a:buClr>
              <a:buSzPts val="1800"/>
              <a:buNone/>
            </a:pPr>
            <a:r>
              <a:rPr lang="en-GB"/>
              <a:t>To add or subtract fractions with different denominators, first find the lowest common multiple. </a:t>
            </a:r>
            <a:endParaRPr/>
          </a:p>
          <a:p>
            <a:pPr marL="0" lvl="0" indent="0" algn="l" rtl="0">
              <a:lnSpc>
                <a:spcPct val="150000"/>
              </a:lnSpc>
              <a:spcBef>
                <a:spcPts val="0"/>
              </a:spcBef>
              <a:spcAft>
                <a:spcPts val="0"/>
              </a:spcAft>
              <a:buClr>
                <a:schemeClr val="dk1"/>
              </a:buClr>
              <a:buSzPts val="1100"/>
              <a:buFont typeface="Arial"/>
              <a:buNone/>
            </a:pPr>
            <a:r>
              <a:rPr lang="en-GB"/>
              <a:t>(denominator) and (denominator) have a lowest common multiple of (number).</a:t>
            </a:r>
            <a:endParaRPr/>
          </a:p>
          <a:p>
            <a:pPr marL="457200" lvl="0" indent="-342900" algn="l" rtl="0">
              <a:lnSpc>
                <a:spcPct val="150000"/>
              </a:lnSpc>
              <a:spcBef>
                <a:spcPts val="0"/>
              </a:spcBef>
              <a:spcAft>
                <a:spcPts val="0"/>
              </a:spcAft>
              <a:buSzPts val="1800"/>
              <a:buChar char="-"/>
            </a:pPr>
            <a:r>
              <a:rPr lang="en-GB"/>
              <a:t>(For ½ and ⅕ ) 2 and 5 have a lowest common multiple of 10. </a:t>
            </a:r>
            <a:endParaRPr/>
          </a:p>
          <a:p>
            <a:pPr marL="0" lvl="0" indent="0" algn="l" rtl="0">
              <a:lnSpc>
                <a:spcPct val="150000"/>
              </a:lnSpc>
              <a:spcBef>
                <a:spcPts val="0"/>
              </a:spcBef>
              <a:spcAft>
                <a:spcPts val="0"/>
              </a:spcAft>
              <a:buNone/>
            </a:pPr>
            <a:r>
              <a:rPr lang="en-GB"/>
              <a:t>Multiplication is repeated addition.</a:t>
            </a:r>
            <a:endParaRPr/>
          </a:p>
        </p:txBody>
      </p:sp>
      <p:sp>
        <p:nvSpPr>
          <p:cNvPr id="67" name="Google Shape;67;p12"/>
          <p:cNvSpPr txBox="1"/>
          <p:nvPr/>
        </p:nvSpPr>
        <p:spPr>
          <a:xfrm>
            <a:off x="359998" y="3575188"/>
            <a:ext cx="6435600" cy="33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2779F5"/>
              </a:buClr>
              <a:buSzPts val="1600"/>
              <a:buFont typeface="Arial"/>
              <a:buNone/>
              <a:tabLst/>
              <a:defRPr/>
            </a:pPr>
            <a:r>
              <a:rPr kumimoji="0" lang="en-GB" sz="1600" b="1" i="0" u="none" strike="noStrike" kern="0" cap="none" spc="0" normalizeH="0" baseline="0" noProof="0">
                <a:ln>
                  <a:noFill/>
                </a:ln>
                <a:solidFill>
                  <a:srgbClr val="2779F5"/>
                </a:solidFill>
                <a:effectLst/>
                <a:uLnTx/>
                <a:uFillTx/>
                <a:latin typeface="Century Gothic"/>
                <a:ea typeface="Century Gothic"/>
                <a:cs typeface="Century Gothic"/>
                <a:sym typeface="Century Gothic"/>
              </a:rPr>
              <a:t>Sentence Stems:</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aphicFrame>
        <p:nvGraphicFramePr>
          <p:cNvPr id="68" name="Google Shape;68;p12"/>
          <p:cNvGraphicFramePr/>
          <p:nvPr>
            <p:extLst>
              <p:ext uri="{D42A27DB-BD31-4B8C-83A1-F6EECF244321}">
                <p14:modId xmlns:p14="http://schemas.microsoft.com/office/powerpoint/2010/main" val="2335092975"/>
              </p:ext>
            </p:extLst>
          </p:nvPr>
        </p:nvGraphicFramePr>
        <p:xfrm>
          <a:off x="360000" y="1190248"/>
          <a:ext cx="3042775" cy="1828680"/>
        </p:xfrm>
        <a:graphic>
          <a:graphicData uri="http://schemas.openxmlformats.org/drawingml/2006/table">
            <a:tbl>
              <a:tblPr>
                <a:noFill/>
              </a:tblPr>
              <a:tblGrid>
                <a:gridCol w="30427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Lowest common multiple</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Highest common factor</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Mixed number</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sz="1800" dirty="0">
                          <a:latin typeface="Century Gothic"/>
                          <a:ea typeface="Century Gothic"/>
                          <a:cs typeface="Century Gothic"/>
                          <a:sym typeface="Century Gothic"/>
                        </a:rPr>
                        <a:t>Improper fraction</a:t>
                      </a:r>
                      <a:endParaRPr sz="1800" dirty="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4" name="Google Shape;74;p13"/>
              <p:cNvSpPr txBox="1">
                <a:spLocks noGrp="1"/>
              </p:cNvSpPr>
              <p:nvPr>
                <p:ph type="body" idx="1"/>
              </p:nvPr>
            </p:nvSpPr>
            <p:spPr>
              <a:xfrm>
                <a:off x="751347"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dirty="0"/>
                  <a:t>2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1</m:t>
                        </m:r>
                      </m:num>
                      <m:den>
                        <m:r>
                          <m:rPr>
                            <m:nor/>
                          </m:rPr>
                          <a:rPr lang="en-US" sz="2200" b="0" i="0" smtClean="0">
                            <a:latin typeface="Century Gothic" panose="020B0502020202020204" pitchFamily="34" charset="0"/>
                            <a:ea typeface="Cambria Math" panose="02040503050406030204" pitchFamily="18" charset="0"/>
                          </a:rPr>
                          <m:t> 4 </m:t>
                        </m:r>
                      </m:den>
                    </m:f>
                  </m:oMath>
                </a14:m>
                <a:endParaRPr sz="2200" dirty="0"/>
              </a:p>
            </p:txBody>
          </p:sp>
        </mc:Choice>
        <mc:Fallback xmlns="">
          <p:sp>
            <p:nvSpPr>
              <p:cNvPr id="74" name="Google Shape;74;p13"/>
              <p:cNvSpPr txBox="1">
                <a:spLocks noGrp="1" noRot="1" noChangeAspect="1" noMove="1" noResize="1" noEditPoints="1" noAdjustHandles="1" noChangeArrowheads="1" noChangeShapeType="1" noTextEdit="1"/>
              </p:cNvSpPr>
              <p:nvPr>
                <p:ph type="body" idx="1"/>
              </p:nvPr>
            </p:nvSpPr>
            <p:spPr>
              <a:xfrm>
                <a:off x="751347" y="3287480"/>
                <a:ext cx="5137200" cy="369300"/>
              </a:xfrm>
              <a:prstGeom prst="rect">
                <a:avLst/>
              </a:prstGeom>
              <a:blipFill>
                <a:blip r:embed="rId3"/>
                <a:stretch>
                  <a:fillRect l="-1542" b="-83607"/>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Google Shape;75;p13"/>
              <p:cNvSpPr txBox="1">
                <a:spLocks noGrp="1"/>
              </p:cNvSpPr>
              <p:nvPr>
                <p:ph type="body" idx="2"/>
              </p:nvPr>
            </p:nvSpPr>
            <p:spPr>
              <a:xfrm>
                <a:off x="751346"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dirty="0"/>
                  <a:t>1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3</m:t>
                        </m:r>
                      </m:num>
                      <m:den>
                        <m:r>
                          <m:rPr>
                            <m:nor/>
                          </m:rPr>
                          <a:rPr lang="en-US" sz="2200" b="0" i="0" smtClean="0">
                            <a:latin typeface="Century Gothic" panose="020B0502020202020204" pitchFamily="34" charset="0"/>
                            <a:ea typeface="Cambria Math" panose="02040503050406030204" pitchFamily="18" charset="0"/>
                          </a:rPr>
                          <m:t> 4 </m:t>
                        </m:r>
                      </m:den>
                    </m:f>
                  </m:oMath>
                </a14:m>
                <a:endParaRPr sz="2200" dirty="0"/>
              </a:p>
            </p:txBody>
          </p:sp>
        </mc:Choice>
        <mc:Fallback xmlns="">
          <p:sp>
            <p:nvSpPr>
              <p:cNvPr id="75" name="Google Shape;75;p13"/>
              <p:cNvSpPr txBox="1">
                <a:spLocks noGrp="1" noRot="1" noChangeAspect="1" noMove="1" noResize="1" noEditPoints="1" noAdjustHandles="1" noChangeArrowheads="1" noChangeShapeType="1" noTextEdit="1"/>
              </p:cNvSpPr>
              <p:nvPr>
                <p:ph type="body" idx="2"/>
              </p:nvPr>
            </p:nvSpPr>
            <p:spPr>
              <a:xfrm>
                <a:off x="751346" y="4559944"/>
                <a:ext cx="5137200" cy="369300"/>
              </a:xfrm>
              <a:prstGeom prst="rect">
                <a:avLst/>
              </a:prstGeom>
              <a:blipFill>
                <a:blip r:embed="rId4"/>
                <a:stretch>
                  <a:fillRect l="-1542" b="-85246"/>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Google Shape;76;p13"/>
              <p:cNvSpPr txBox="1">
                <a:spLocks noGrp="1"/>
              </p:cNvSpPr>
              <p:nvPr>
                <p:ph type="body" idx="3"/>
              </p:nvPr>
            </p:nvSpPr>
            <p:spPr>
              <a:xfrm>
                <a:off x="6391462"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dirty="0"/>
                  <a:t>3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1</m:t>
                        </m:r>
                      </m:num>
                      <m:den>
                        <m:r>
                          <m:rPr>
                            <m:nor/>
                          </m:rPr>
                          <a:rPr lang="en-US" sz="2200" b="0" i="0" smtClean="0">
                            <a:latin typeface="Century Gothic" panose="020B0502020202020204" pitchFamily="34" charset="0"/>
                            <a:ea typeface="Cambria Math" panose="02040503050406030204" pitchFamily="18" charset="0"/>
                          </a:rPr>
                          <m:t> 8 </m:t>
                        </m:r>
                      </m:den>
                    </m:f>
                  </m:oMath>
                </a14:m>
                <a:endParaRPr sz="2200" dirty="0"/>
              </a:p>
            </p:txBody>
          </p:sp>
        </mc:Choice>
        <mc:Fallback xmlns="">
          <p:sp>
            <p:nvSpPr>
              <p:cNvPr id="76" name="Google Shape;76;p13"/>
              <p:cNvSpPr txBox="1">
                <a:spLocks noGrp="1" noRot="1" noChangeAspect="1" noMove="1" noResize="1" noEditPoints="1" noAdjustHandles="1" noChangeArrowheads="1" noChangeShapeType="1" noTextEdit="1"/>
              </p:cNvSpPr>
              <p:nvPr>
                <p:ph type="body" idx="3"/>
              </p:nvPr>
            </p:nvSpPr>
            <p:spPr>
              <a:xfrm>
                <a:off x="6391462" y="3287480"/>
                <a:ext cx="5137200" cy="369300"/>
              </a:xfrm>
              <a:prstGeom prst="rect">
                <a:avLst/>
              </a:prstGeom>
              <a:blipFill>
                <a:blip r:embed="rId5"/>
                <a:stretch>
                  <a:fillRect l="-1542" b="-83607"/>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Google Shape;77;p13"/>
              <p:cNvSpPr txBox="1">
                <a:spLocks noGrp="1"/>
              </p:cNvSpPr>
              <p:nvPr>
                <p:ph type="body" idx="4"/>
              </p:nvPr>
            </p:nvSpPr>
            <p:spPr>
              <a:xfrm>
                <a:off x="6391461"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dirty="0"/>
                  <a:t>1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1</m:t>
                        </m:r>
                      </m:num>
                      <m:den>
                        <m:r>
                          <m:rPr>
                            <m:nor/>
                          </m:rPr>
                          <a:rPr lang="en-US" sz="2200" b="0" i="0" smtClean="0">
                            <a:latin typeface="Century Gothic" panose="020B0502020202020204" pitchFamily="34" charset="0"/>
                            <a:ea typeface="Cambria Math" panose="02040503050406030204" pitchFamily="18" charset="0"/>
                          </a:rPr>
                          <m:t>10</m:t>
                        </m:r>
                      </m:den>
                    </m:f>
                  </m:oMath>
                </a14:m>
                <a:endParaRPr sz="2200" dirty="0"/>
              </a:p>
            </p:txBody>
          </p:sp>
        </mc:Choice>
        <mc:Fallback xmlns="">
          <p:sp>
            <p:nvSpPr>
              <p:cNvPr id="77" name="Google Shape;77;p13"/>
              <p:cNvSpPr txBox="1">
                <a:spLocks noGrp="1" noRot="1" noChangeAspect="1" noMove="1" noResize="1" noEditPoints="1" noAdjustHandles="1" noChangeArrowheads="1" noChangeShapeType="1" noTextEdit="1"/>
              </p:cNvSpPr>
              <p:nvPr>
                <p:ph type="body" idx="4"/>
              </p:nvPr>
            </p:nvSpPr>
            <p:spPr>
              <a:xfrm>
                <a:off x="6391461" y="4559944"/>
                <a:ext cx="5137200" cy="369300"/>
              </a:xfrm>
              <a:prstGeom prst="rect">
                <a:avLst/>
              </a:prstGeom>
              <a:blipFill>
                <a:blip r:embed="rId6"/>
                <a:stretch>
                  <a:fillRect l="-1542" b="-83607"/>
                </a:stretch>
              </a:blipFill>
              <a:ln>
                <a:noFill/>
              </a:ln>
            </p:spPr>
            <p:txBody>
              <a:bodyPr/>
              <a:lstStyle/>
              <a:p>
                <a:r>
                  <a:rPr lang="en-GB">
                    <a:noFill/>
                  </a:rPr>
                  <a:t> </a:t>
                </a:r>
              </a:p>
            </p:txBody>
          </p:sp>
        </mc:Fallback>
      </mc:AlternateContent>
      <p:sp>
        <p:nvSpPr>
          <p:cNvPr id="78" name="Google Shape;78;p13"/>
          <p:cNvSpPr txBox="1">
            <a:spLocks noGrp="1"/>
          </p:cNvSpPr>
          <p:nvPr>
            <p:ph type="body" idx="5"/>
          </p:nvPr>
        </p:nvSpPr>
        <p:spPr>
          <a:xfrm>
            <a:off x="347950" y="805750"/>
            <a:ext cx="6260700" cy="32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Hinge Question:</a:t>
            </a:r>
            <a:endParaRPr/>
          </a:p>
        </p:txBody>
      </p:sp>
      <mc:AlternateContent xmlns:mc="http://schemas.openxmlformats.org/markup-compatibility/2006">
        <mc:Choice xmlns:a14="http://schemas.microsoft.com/office/drawing/2010/main" Requires="a14">
          <p:sp>
            <p:nvSpPr>
              <p:cNvPr id="79" name="Google Shape;79;p13"/>
              <p:cNvSpPr txBox="1">
                <a:spLocks noGrp="1"/>
              </p:cNvSpPr>
              <p:nvPr>
                <p:ph type="body" idx="6"/>
              </p:nvPr>
            </p:nvSpPr>
            <p:spPr>
              <a:xfrm>
                <a:off x="360000" y="1166150"/>
                <a:ext cx="11515800" cy="1635600"/>
              </a:xfrm>
              <a:prstGeom prst="rect">
                <a:avLst/>
              </a:prstGeom>
            </p:spPr>
            <p:txBody>
              <a:bodyPr spcFirstLastPara="1" wrap="square" lIns="91425" tIns="45700" rIns="91425" bIns="45700" anchor="t" anchorCtr="0">
                <a:noAutofit/>
              </a:bodyPr>
              <a:lstStyle/>
              <a:p>
                <a:pPr marL="0" lvl="0" indent="0">
                  <a:lnSpc>
                    <a:spcPct val="100000"/>
                  </a:lnSpc>
                </a:pPr>
                <a:r>
                  <a:rPr lang="en-GB" sz="2200" dirty="0"/>
                  <a:t>2 x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5</m:t>
                        </m:r>
                      </m:num>
                      <m:den>
                        <m:r>
                          <m:rPr>
                            <m:nor/>
                          </m:rPr>
                          <a:rPr lang="en-US" sz="2200" b="0" i="0" smtClean="0">
                            <a:latin typeface="Century Gothic" panose="020B0502020202020204" pitchFamily="34" charset="0"/>
                            <a:ea typeface="Cambria Math" panose="02040503050406030204" pitchFamily="18" charset="0"/>
                          </a:rPr>
                          <m:t> 8 </m:t>
                        </m:r>
                      </m:den>
                    </m:f>
                  </m:oMath>
                </a14:m>
                <a:r>
                  <a:rPr lang="en-GB" sz="2200" dirty="0"/>
                  <a:t> + </a:t>
                </a:r>
                <a14:m>
                  <m:oMath xmlns:m="http://schemas.openxmlformats.org/officeDocument/2006/math">
                    <m:f>
                      <m:fPr>
                        <m:ctrlPr>
                          <a:rPr lang="ar-AE" sz="2200" i="1">
                            <a:latin typeface="Cambria Math" panose="02040503050406030204" pitchFamily="18" charset="0"/>
                            <a:ea typeface="Cambria Math" panose="02040503050406030204" pitchFamily="18" charset="0"/>
                          </a:rPr>
                        </m:ctrlPr>
                      </m:fPr>
                      <m:num>
                        <m:r>
                          <m:rPr>
                            <m:nor/>
                          </m:rPr>
                          <a:rPr lang="en-US" sz="2200">
                            <a:latin typeface="Century Gothic" panose="020B0502020202020204" pitchFamily="34" charset="0"/>
                            <a:ea typeface="Cambria Math" panose="02040503050406030204" pitchFamily="18" charset="0"/>
                          </a:rPr>
                          <m:t>1</m:t>
                        </m:r>
                      </m:num>
                      <m:den>
                        <m:r>
                          <m:rPr>
                            <m:nor/>
                          </m:rPr>
                          <a:rPr lang="en-US" sz="2200">
                            <a:latin typeface="Century Gothic" panose="020B0502020202020204" pitchFamily="34" charset="0"/>
                            <a:ea typeface="Cambria Math" panose="02040503050406030204" pitchFamily="18" charset="0"/>
                          </a:rPr>
                          <m:t> 2 </m:t>
                        </m:r>
                      </m:den>
                    </m:f>
                  </m:oMath>
                </a14:m>
                <a:r>
                  <a:rPr lang="en-GB" sz="2200" dirty="0"/>
                  <a:t>) =</a:t>
                </a:r>
                <a:endParaRPr sz="2200" dirty="0"/>
              </a:p>
            </p:txBody>
          </p:sp>
        </mc:Choice>
        <mc:Fallback>
          <p:sp>
            <p:nvSpPr>
              <p:cNvPr id="79" name="Google Shape;79;p13"/>
              <p:cNvSpPr txBox="1">
                <a:spLocks noGrp="1" noRot="1" noChangeAspect="1" noMove="1" noResize="1" noEditPoints="1" noAdjustHandles="1" noChangeArrowheads="1" noChangeShapeType="1" noTextEdit="1"/>
              </p:cNvSpPr>
              <p:nvPr>
                <p:ph type="body" idx="6"/>
              </p:nvPr>
            </p:nvSpPr>
            <p:spPr>
              <a:xfrm>
                <a:off x="360000" y="1166150"/>
                <a:ext cx="11515800" cy="1635600"/>
              </a:xfrm>
              <a:prstGeom prst="rect">
                <a:avLst/>
              </a:prstGeom>
              <a:blipFill>
                <a:blip r:embed="rId7"/>
                <a:stretch>
                  <a:fillRect l="-688"/>
                </a:stretch>
              </a:blipFill>
            </p:spPr>
            <p:txBody>
              <a:bodyPr/>
              <a:lstStyle/>
              <a:p>
                <a:r>
                  <a:rPr lang="en-GB">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p:nvPr/>
        </p:nvSpPr>
        <p:spPr>
          <a:xfrm>
            <a:off x="1412251" y="767625"/>
            <a:ext cx="8521800" cy="192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know how to use the four operations when calculating with fractions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86" name="Google Shape;86;p14"/>
          <p:cNvGraphicFramePr/>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a:solidFill>
                            <a:schemeClr val="lt1"/>
                          </a:solidFill>
                          <a:latin typeface="Century Gothic"/>
                          <a:ea typeface="Century Gothic"/>
                          <a:cs typeface="Century Gothic"/>
                          <a:sym typeface="Century Gothic"/>
                        </a:rPr>
                        <a:t>Success Criteria</a:t>
                      </a:r>
                      <a:endParaRPr/>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a:solidFill>
                            <a:schemeClr val="lt1"/>
                          </a:solidFill>
                          <a:latin typeface="Century Gothic"/>
                          <a:ea typeface="Century Gothic"/>
                          <a:cs typeface="Century Gothic"/>
                          <a:sym typeface="Century Gothic"/>
                        </a:rPr>
                        <a:t>I can recall the order of operations</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explain how to apply the order of operations to a calculation</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explain how the order of operations affect a calculation</a:t>
                      </a:r>
                      <a:endParaRPr sz="200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body" idx="2"/>
          </p:nvPr>
        </p:nvSpPr>
        <p:spPr>
          <a:xfrm>
            <a:off x="360000" y="1166150"/>
            <a:ext cx="11515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How would you complete these calculations?</a:t>
            </a:r>
            <a:endParaRPr b="1"/>
          </a:p>
        </p:txBody>
      </p:sp>
      <p:sp>
        <p:nvSpPr>
          <p:cNvPr id="94" name="Google Shape;94;p15"/>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sp>
        <p:nvSpPr>
          <p:cNvPr id="95" name="Google Shape;95;p15"/>
          <p:cNvSpPr txBox="1">
            <a:spLocks noGrp="1"/>
          </p:cNvSpPr>
          <p:nvPr>
            <p:ph type="body" idx="2"/>
          </p:nvPr>
        </p:nvSpPr>
        <p:spPr>
          <a:xfrm>
            <a:off x="360000" y="2753675"/>
            <a:ext cx="2353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sz="2200"/>
              <a:t>4 + 12 ÷ 6 =</a:t>
            </a:r>
            <a:endParaRPr sz="2200"/>
          </a:p>
        </p:txBody>
      </p:sp>
      <p:sp>
        <p:nvSpPr>
          <p:cNvPr id="96" name="Google Shape;96;p15"/>
          <p:cNvSpPr txBox="1">
            <a:spLocks noGrp="1"/>
          </p:cNvSpPr>
          <p:nvPr>
            <p:ph type="body" idx="2"/>
          </p:nvPr>
        </p:nvSpPr>
        <p:spPr>
          <a:xfrm>
            <a:off x="360125" y="4224650"/>
            <a:ext cx="3820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sz="2200"/>
              <a:t>5</a:t>
            </a:r>
            <a:r>
              <a:rPr lang="en-GB" sz="2200" baseline="30000"/>
              <a:t>2</a:t>
            </a:r>
            <a:r>
              <a:rPr lang="en-GB" sz="2200"/>
              <a:t> + (2 x 3) =</a:t>
            </a:r>
            <a:endParaRPr sz="2200"/>
          </a:p>
        </p:txBody>
      </p:sp>
      <p:sp>
        <p:nvSpPr>
          <p:cNvPr id="97" name="Google Shape;97;p15"/>
          <p:cNvSpPr txBox="1"/>
          <p:nvPr/>
        </p:nvSpPr>
        <p:spPr>
          <a:xfrm>
            <a:off x="2022750" y="2695400"/>
            <a:ext cx="446700" cy="385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6</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98" name="Google Shape;98;p15"/>
          <p:cNvSpPr txBox="1"/>
          <p:nvPr/>
        </p:nvSpPr>
        <p:spPr>
          <a:xfrm>
            <a:off x="2108400" y="4177664"/>
            <a:ext cx="722100" cy="385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31</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99" name="Google Shape;99;p15"/>
          <p:cNvSpPr txBox="1">
            <a:spLocks noGrp="1"/>
          </p:cNvSpPr>
          <p:nvPr>
            <p:ph type="body" idx="2"/>
          </p:nvPr>
        </p:nvSpPr>
        <p:spPr>
          <a:xfrm>
            <a:off x="5897975" y="4331825"/>
            <a:ext cx="3820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sz="2200"/>
              <a:t>5 – 2 + 35 ÷ 5 =</a:t>
            </a:r>
            <a:endParaRPr sz="2200"/>
          </a:p>
        </p:txBody>
      </p:sp>
      <p:sp>
        <p:nvSpPr>
          <p:cNvPr id="100" name="Google Shape;100;p15"/>
          <p:cNvSpPr txBox="1"/>
          <p:nvPr/>
        </p:nvSpPr>
        <p:spPr>
          <a:xfrm>
            <a:off x="7928472" y="4271985"/>
            <a:ext cx="722100" cy="385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10</a:t>
            </a:r>
            <a:endParaRPr kumimoji="0"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101" name="Google Shape;101;p15"/>
          <p:cNvSpPr txBox="1">
            <a:spLocks noGrp="1"/>
          </p:cNvSpPr>
          <p:nvPr>
            <p:ph type="body" idx="2"/>
          </p:nvPr>
        </p:nvSpPr>
        <p:spPr>
          <a:xfrm>
            <a:off x="5897975" y="2755240"/>
            <a:ext cx="3820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sz="2200"/>
              <a:t>2 + 4 x 4</a:t>
            </a:r>
            <a:r>
              <a:rPr lang="en-GB" sz="2200" baseline="30000"/>
              <a:t>2</a:t>
            </a:r>
            <a:r>
              <a:rPr lang="en-GB" sz="2200"/>
              <a:t> =</a:t>
            </a:r>
            <a:endParaRPr sz="2200"/>
          </a:p>
        </p:txBody>
      </p:sp>
      <p:sp>
        <p:nvSpPr>
          <p:cNvPr id="102" name="Google Shape;102;p15"/>
          <p:cNvSpPr txBox="1"/>
          <p:nvPr/>
        </p:nvSpPr>
        <p:spPr>
          <a:xfrm>
            <a:off x="7447325" y="2695400"/>
            <a:ext cx="722100" cy="385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66</a:t>
            </a:r>
            <a:endParaRPr kumimoji="0"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EBD4D2EF-7AEA-4ABF-9E00-B8AE3CBCDE1A}"/>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par>
                                <p:cTn id="8" presetID="10" presetClass="entr" presetSubtype="0" fill="hold" nodeType="withEffect">
                                  <p:stCondLst>
                                    <p:cond delay="0"/>
                                  </p:stCondLst>
                                  <p:childTnLst>
                                    <p:set>
                                      <p:cBhvr>
                                        <p:cTn id="9" dur="1" fill="hold">
                                          <p:stCondLst>
                                            <p:cond delay="0"/>
                                          </p:stCondLst>
                                        </p:cTn>
                                        <p:tgtEl>
                                          <p:spTgt spid="98"/>
                                        </p:tgtEl>
                                        <p:attrNameLst>
                                          <p:attrName>style.visibility</p:attrName>
                                        </p:attrNameLst>
                                      </p:cBhvr>
                                      <p:to>
                                        <p:strVal val="visible"/>
                                      </p:to>
                                    </p:set>
                                    <p:animEffect transition="in" filter="fade">
                                      <p:cBhvr>
                                        <p:cTn id="10" dur="1000"/>
                                        <p:tgtEl>
                                          <p:spTgt spid="98"/>
                                        </p:tgtEl>
                                      </p:cBhvr>
                                    </p:animEffect>
                                  </p:childTnLst>
                                </p:cTn>
                              </p:par>
                              <p:par>
                                <p:cTn id="11" presetID="10" presetClass="entr" presetSubtype="0" fill="hold" nodeType="withEffect">
                                  <p:stCondLst>
                                    <p:cond delay="0"/>
                                  </p:stCondLst>
                                  <p:childTnLst>
                                    <p:set>
                                      <p:cBhvr>
                                        <p:cTn id="12" dur="1" fill="hold">
                                          <p:stCondLst>
                                            <p:cond delay="0"/>
                                          </p:stCondLst>
                                        </p:cTn>
                                        <p:tgtEl>
                                          <p:spTgt spid="102"/>
                                        </p:tgtEl>
                                        <p:attrNameLst>
                                          <p:attrName>style.visibility</p:attrName>
                                        </p:attrNameLst>
                                      </p:cBhvr>
                                      <p:to>
                                        <p:strVal val="visible"/>
                                      </p:to>
                                    </p:set>
                                    <p:animEffect transition="in" filter="fade">
                                      <p:cBhvr>
                                        <p:cTn id="13" dur="1000"/>
                                        <p:tgtEl>
                                          <p:spTgt spid="102"/>
                                        </p:tgtEl>
                                      </p:cBhvr>
                                    </p:animEffect>
                                  </p:childTnLst>
                                </p:cTn>
                              </p:par>
                              <p:par>
                                <p:cTn id="14" presetID="10" presetClass="entr" presetSubtype="0" fill="hold" nodeType="withEffect">
                                  <p:stCondLst>
                                    <p:cond delay="0"/>
                                  </p:stCondLst>
                                  <p:childTnLst>
                                    <p:set>
                                      <p:cBhvr>
                                        <p:cTn id="15" dur="1" fill="hold">
                                          <p:stCondLst>
                                            <p:cond delay="0"/>
                                          </p:stCondLst>
                                        </p:cTn>
                                        <p:tgtEl>
                                          <p:spTgt spid="100"/>
                                        </p:tgtEl>
                                        <p:attrNameLst>
                                          <p:attrName>style.visibility</p:attrName>
                                        </p:attrNameLst>
                                      </p:cBhvr>
                                      <p:to>
                                        <p:strVal val="visible"/>
                                      </p:to>
                                    </p:set>
                                    <p:animEffect transition="in" filter="fade">
                                      <p:cBhvr>
                                        <p:cTn id="16" dur="1000"/>
                                        <p:tgtEl>
                                          <p:spTgt spid="100"/>
                                        </p:tgtEl>
                                      </p:cBhvr>
                                    </p:animEffect>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body" idx="1"/>
          </p:nvPr>
        </p:nvSpPr>
        <p:spPr>
          <a:xfrm>
            <a:off x="360000" y="814900"/>
            <a:ext cx="11524800" cy="493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What do you remember about the order of operations?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17"/>
          <p:cNvPicPr preferRelativeResize="0"/>
          <p:nvPr/>
        </p:nvPicPr>
        <p:blipFill>
          <a:blip r:embed="rId3">
            <a:alphaModFix/>
          </a:blip>
          <a:stretch>
            <a:fillRect/>
          </a:stretch>
        </p:blipFill>
        <p:spPr>
          <a:xfrm>
            <a:off x="347950" y="1639938"/>
            <a:ext cx="6940050" cy="1319488"/>
          </a:xfrm>
          <a:prstGeom prst="rect">
            <a:avLst/>
          </a:prstGeom>
          <a:noFill/>
          <a:ln>
            <a:noFill/>
          </a:ln>
        </p:spPr>
      </p:pic>
      <p:sp>
        <p:nvSpPr>
          <p:cNvPr id="115" name="Google Shape;115;p17"/>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16" name="Google Shape;116;p17"/>
          <p:cNvSpPr txBox="1">
            <a:spLocks noGrp="1"/>
          </p:cNvSpPr>
          <p:nvPr>
            <p:ph type="body" idx="2"/>
          </p:nvPr>
        </p:nvSpPr>
        <p:spPr>
          <a:xfrm>
            <a:off x="360000" y="1166150"/>
            <a:ext cx="11515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How can I find the missing numbers in these calculations?</a:t>
            </a:r>
            <a:endParaRPr b="1"/>
          </a:p>
        </p:txBody>
      </p:sp>
      <mc:AlternateContent xmlns:mc="http://schemas.openxmlformats.org/markup-compatibility/2006" xmlns:a14="http://schemas.microsoft.com/office/drawing/2010/main">
        <mc:Choice Requires="a14">
          <p:sp>
            <p:nvSpPr>
              <p:cNvPr id="118" name="Google Shape;118;p17"/>
              <p:cNvSpPr txBox="1"/>
              <p:nvPr/>
            </p:nvSpPr>
            <p:spPr>
              <a:xfrm>
                <a:off x="3029250" y="1695216"/>
                <a:ext cx="1542600" cy="547500"/>
              </a:xfrm>
              <a:prstGeom prst="rect">
                <a:avLst/>
              </a:prstGeom>
              <a:noFill/>
              <a:ln>
                <a:noFill/>
              </a:ln>
            </p:spPr>
            <p:txBody>
              <a:bodyPr spcFirstLastPara="1" wrap="square" lIns="91425" tIns="91425" rIns="91425" bIns="91425" anchor="ctr" anchorCtr="0">
                <a:noAutofit/>
              </a:bodyPr>
              <a:lstStyle/>
              <a:p>
                <a:pPr lvl="0" algn="ctr">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1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18" name="Google Shape;118;p17"/>
              <p:cNvSpPr txBox="1">
                <a:spLocks noRot="1" noChangeAspect="1" noMove="1" noResize="1" noEditPoints="1" noAdjustHandles="1" noChangeArrowheads="1" noChangeShapeType="1" noTextEdit="1"/>
              </p:cNvSpPr>
              <p:nvPr/>
            </p:nvSpPr>
            <p:spPr>
              <a:xfrm>
                <a:off x="3029250" y="1695216"/>
                <a:ext cx="1542600" cy="547500"/>
              </a:xfrm>
              <a:prstGeom prst="rect">
                <a:avLst/>
              </a:prstGeom>
              <a:blipFill>
                <a:blip r:embed="rId4"/>
                <a:stretch>
                  <a:fillRect b="-3333"/>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119" name="Google Shape;119;p17"/>
              <p:cNvGraphicFramePr/>
              <p:nvPr>
                <p:extLst>
                  <p:ext uri="{D42A27DB-BD31-4B8C-83A1-F6EECF244321}">
                    <p14:modId xmlns:p14="http://schemas.microsoft.com/office/powerpoint/2010/main" val="3383281803"/>
                  </p:ext>
                </p:extLst>
              </p:nvPr>
            </p:nvGraphicFramePr>
            <p:xfrm>
              <a:off x="359988" y="2975988"/>
              <a:ext cx="6940050" cy="714726"/>
            </p:xfrm>
            <a:graphic>
              <a:graphicData uri="http://schemas.openxmlformats.org/drawingml/2006/table">
                <a:tbl>
                  <a:tblPr>
                    <a:noFill/>
                  </a:tblPr>
                  <a:tblGrid>
                    <a:gridCol w="4270800">
                      <a:extLst>
                        <a:ext uri="{9D8B030D-6E8A-4147-A177-3AD203B41FA5}">
                          <a16:colId xmlns:a16="http://schemas.microsoft.com/office/drawing/2014/main" val="20000"/>
                        </a:ext>
                      </a:extLst>
                    </a:gridCol>
                    <a:gridCol w="2669250">
                      <a:extLst>
                        <a:ext uri="{9D8B030D-6E8A-4147-A177-3AD203B41FA5}">
                          <a16:colId xmlns:a16="http://schemas.microsoft.com/office/drawing/2014/main" val="20008"/>
                        </a:ext>
                      </a:extLst>
                    </a:gridCol>
                  </a:tblGrid>
                  <a:tr h="547525">
                    <a:tc>
                      <a:txBody>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4</m:t>
                                    </m:r>
                                  </m:num>
                                  <m:den>
                                    <m:r>
                                      <m:rPr>
                                        <m:nor/>
                                      </m:rPr>
                                      <a:rPr lang="en-US" sz="1800" b="0" i="0" smtClean="0">
                                        <a:latin typeface="Century Gothic" panose="020B0502020202020204" pitchFamily="34" charset="0"/>
                                        <a:ea typeface="Cambria Math" panose="02040503050406030204" pitchFamily="18" charset="0"/>
                                      </a:rPr>
                                      <m:t> 5 </m:t>
                                    </m:r>
                                  </m:den>
                                </m:f>
                              </m:oMath>
                            </m:oMathPara>
                          </a14:m>
                          <a:endParaRPr sz="1800" dirty="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2 </m:t>
                                    </m:r>
                                  </m:den>
                                </m:f>
                              </m:oMath>
                            </m:oMathPara>
                          </a14:m>
                          <a:endParaRPr sz="1800" dirty="0">
                            <a:latin typeface="Century Gothic"/>
                            <a:ea typeface="Century Gothic"/>
                            <a:cs typeface="Century Gothic"/>
                            <a:sym typeface="Century Gothic"/>
                          </a:endParaRPr>
                        </a:p>
                      </a:txBody>
                      <a:tcPr marL="91425" marR="91425" marT="91425" marB="91425" anchor="ctr">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bl>
              </a:graphicData>
            </a:graphic>
          </p:graphicFrame>
        </mc:Choice>
        <mc:Fallback xmlns="">
          <p:graphicFrame>
            <p:nvGraphicFramePr>
              <p:cNvPr id="119" name="Google Shape;119;p17"/>
              <p:cNvGraphicFramePr/>
              <p:nvPr>
                <p:extLst>
                  <p:ext uri="{D42A27DB-BD31-4B8C-83A1-F6EECF244321}">
                    <p14:modId xmlns:p14="http://schemas.microsoft.com/office/powerpoint/2010/main" val="3383281803"/>
                  </p:ext>
                </p:extLst>
              </p:nvPr>
            </p:nvGraphicFramePr>
            <p:xfrm>
              <a:off x="359988" y="2975988"/>
              <a:ext cx="6940050" cy="714726"/>
            </p:xfrm>
            <a:graphic>
              <a:graphicData uri="http://schemas.openxmlformats.org/drawingml/2006/table">
                <a:tbl>
                  <a:tblPr>
                    <a:noFill/>
                  </a:tblPr>
                  <a:tblGrid>
                    <a:gridCol w="4270800">
                      <a:extLst>
                        <a:ext uri="{9D8B030D-6E8A-4147-A177-3AD203B41FA5}">
                          <a16:colId xmlns:a16="http://schemas.microsoft.com/office/drawing/2014/main" val="20000"/>
                        </a:ext>
                      </a:extLst>
                    </a:gridCol>
                    <a:gridCol w="2669250">
                      <a:extLst>
                        <a:ext uri="{9D8B030D-6E8A-4147-A177-3AD203B41FA5}">
                          <a16:colId xmlns:a16="http://schemas.microsoft.com/office/drawing/2014/main" val="20008"/>
                        </a:ext>
                      </a:extLst>
                    </a:gridCol>
                  </a:tblGrid>
                  <a:tr h="714726">
                    <a:tc>
                      <a:txBody>
                        <a:bodyPr/>
                        <a:lstStyle/>
                        <a:p>
                          <a:endParaRPr lang="en-US"/>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blipFill>
                          <a:blip r:embed="rId5"/>
                          <a:stretch>
                            <a:fillRect l="-143" t="-847" r="-62767" b="-847"/>
                          </a:stretch>
                        </a:blipFill>
                      </a:tcPr>
                    </a:tc>
                    <a:tc>
                      <a:txBody>
                        <a:bodyPr/>
                        <a:lstStyle/>
                        <a:p>
                          <a:endParaRPr lang="en-US"/>
                        </a:p>
                      </a:txBody>
                      <a:tcPr marL="91425" marR="91425" marT="91425" marB="91425" anchor="ctr">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blipFill>
                          <a:blip r:embed="rId5"/>
                          <a:stretch>
                            <a:fillRect l="-160274" t="-847" r="-457" b="-847"/>
                          </a:stretch>
                        </a:blipFill>
                      </a:tcPr>
                    </a:tc>
                    <a:extLst>
                      <a:ext uri="{0D108BD9-81ED-4DB2-BD59-A6C34878D82A}">
                        <a16:rowId xmlns:a16="http://schemas.microsoft.com/office/drawing/2014/main" val="1000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20" name="Google Shape;120;p17"/>
              <p:cNvGraphicFramePr/>
              <p:nvPr>
                <p:extLst>
                  <p:ext uri="{D42A27DB-BD31-4B8C-83A1-F6EECF244321}">
                    <p14:modId xmlns:p14="http://schemas.microsoft.com/office/powerpoint/2010/main" val="1007431302"/>
                  </p:ext>
                </p:extLst>
              </p:nvPr>
            </p:nvGraphicFramePr>
            <p:xfrm>
              <a:off x="3232688" y="5502663"/>
              <a:ext cx="6940225" cy="710599"/>
            </p:xfrm>
            <a:graphic>
              <a:graphicData uri="http://schemas.openxmlformats.org/drawingml/2006/table">
                <a:tbl>
                  <a:tblPr>
                    <a:noFill/>
                  </a:tblPr>
                  <a:tblGrid>
                    <a:gridCol w="3652750">
                      <a:extLst>
                        <a:ext uri="{9D8B030D-6E8A-4147-A177-3AD203B41FA5}">
                          <a16:colId xmlns:a16="http://schemas.microsoft.com/office/drawing/2014/main" val="20000"/>
                        </a:ext>
                      </a:extLst>
                    </a:gridCol>
                    <a:gridCol w="3287475">
                      <a:extLst>
                        <a:ext uri="{9D8B030D-6E8A-4147-A177-3AD203B41FA5}">
                          <a16:colId xmlns:a16="http://schemas.microsoft.com/office/drawing/2014/main" val="20010"/>
                        </a:ext>
                      </a:extLst>
                    </a:gridCol>
                  </a:tblGrid>
                  <a:tr h="547525">
                    <a:tc>
                      <a:txBody>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5</m:t>
                                    </m:r>
                                  </m:num>
                                  <m:den>
                                    <m:r>
                                      <m:rPr>
                                        <m:nor/>
                                      </m:rPr>
                                      <a:rPr lang="en-US" sz="1800" b="0" i="0" smtClean="0">
                                        <a:latin typeface="Century Gothic" panose="020B0502020202020204" pitchFamily="34" charset="0"/>
                                        <a:ea typeface="Cambria Math" panose="02040503050406030204" pitchFamily="18" charset="0"/>
                                      </a:rPr>
                                      <m:t> 7 </m:t>
                                    </m:r>
                                  </m:den>
                                </m:f>
                              </m:oMath>
                            </m:oMathPara>
                          </a14:m>
                          <a:endParaRPr sz="1800" dirty="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ctr" rtl="0">
                            <a:spcBef>
                              <a:spcPts val="0"/>
                            </a:spcBef>
                            <a:spcAft>
                              <a:spcPts val="0"/>
                            </a:spcAft>
                            <a:buNone/>
                          </a:pPr>
                          <a:endParaRPr sz="1800" dirty="0">
                            <a:latin typeface="Century Gothic"/>
                            <a:ea typeface="Century Gothic"/>
                            <a:cs typeface="Century Gothic"/>
                            <a:sym typeface="Century Gothic"/>
                          </a:endParaRPr>
                        </a:p>
                      </a:txBody>
                      <a:tcPr marL="91425" marR="91425" marT="91425" marB="91425" anchor="ctr">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mc:Choice>
        <mc:Fallback xmlns="">
          <p:graphicFrame>
            <p:nvGraphicFramePr>
              <p:cNvPr id="120" name="Google Shape;120;p17"/>
              <p:cNvGraphicFramePr/>
              <p:nvPr>
                <p:extLst>
                  <p:ext uri="{D42A27DB-BD31-4B8C-83A1-F6EECF244321}">
                    <p14:modId xmlns:p14="http://schemas.microsoft.com/office/powerpoint/2010/main" val="1007431302"/>
                  </p:ext>
                </p:extLst>
              </p:nvPr>
            </p:nvGraphicFramePr>
            <p:xfrm>
              <a:off x="3232688" y="5502663"/>
              <a:ext cx="6940225" cy="710599"/>
            </p:xfrm>
            <a:graphic>
              <a:graphicData uri="http://schemas.openxmlformats.org/drawingml/2006/table">
                <a:tbl>
                  <a:tblPr>
                    <a:noFill/>
                  </a:tblPr>
                  <a:tblGrid>
                    <a:gridCol w="3652750">
                      <a:extLst>
                        <a:ext uri="{9D8B030D-6E8A-4147-A177-3AD203B41FA5}">
                          <a16:colId xmlns:a16="http://schemas.microsoft.com/office/drawing/2014/main" val="20000"/>
                        </a:ext>
                      </a:extLst>
                    </a:gridCol>
                    <a:gridCol w="3287475">
                      <a:extLst>
                        <a:ext uri="{9D8B030D-6E8A-4147-A177-3AD203B41FA5}">
                          <a16:colId xmlns:a16="http://schemas.microsoft.com/office/drawing/2014/main" val="20010"/>
                        </a:ext>
                      </a:extLst>
                    </a:gridCol>
                  </a:tblGrid>
                  <a:tr h="710599">
                    <a:tc>
                      <a:txBody>
                        <a:bodyPr/>
                        <a:lstStyle/>
                        <a:p>
                          <a:endParaRPr lang="en-US"/>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blipFill>
                          <a:blip r:embed="rId6"/>
                          <a:stretch>
                            <a:fillRect l="-167" t="-847" r="-90484" b="-847"/>
                          </a:stretch>
                        </a:blipFill>
                      </a:tcPr>
                    </a:tc>
                    <a:tc>
                      <a:txBody>
                        <a:bodyPr/>
                        <a:lstStyle/>
                        <a:p>
                          <a:pPr marL="0" lvl="0" indent="0" algn="ctr" rtl="0">
                            <a:spcBef>
                              <a:spcPts val="0"/>
                            </a:spcBef>
                            <a:spcAft>
                              <a:spcPts val="0"/>
                            </a:spcAft>
                            <a:buNone/>
                          </a:pPr>
                          <a:endParaRPr sz="1800" dirty="0">
                            <a:latin typeface="Century Gothic"/>
                            <a:ea typeface="Century Gothic"/>
                            <a:cs typeface="Century Gothic"/>
                            <a:sym typeface="Century Gothic"/>
                          </a:endParaRPr>
                        </a:p>
                      </a:txBody>
                      <a:tcPr marL="91425" marR="91425" marT="91425" marB="91425" anchor="ctr">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mc:Fallback>
      </mc:AlternateContent>
      <p:pic>
        <p:nvPicPr>
          <p:cNvPr id="121" name="Google Shape;121;p17"/>
          <p:cNvPicPr preferRelativeResize="0"/>
          <p:nvPr/>
        </p:nvPicPr>
        <p:blipFill>
          <a:blip r:embed="rId3">
            <a:alphaModFix/>
          </a:blip>
          <a:stretch>
            <a:fillRect/>
          </a:stretch>
        </p:blipFill>
        <p:spPr>
          <a:xfrm>
            <a:off x="3232800" y="4189063"/>
            <a:ext cx="6940050" cy="1319488"/>
          </a:xfrm>
          <a:prstGeom prst="rect">
            <a:avLst/>
          </a:prstGeom>
          <a:noFill/>
          <a:ln>
            <a:noFill/>
          </a:ln>
        </p:spPr>
      </p:pic>
      <mc:AlternateContent xmlns:mc="http://schemas.openxmlformats.org/markup-compatibility/2006" xmlns:a14="http://schemas.microsoft.com/office/drawing/2010/main">
        <mc:Choice Requires="a14">
          <p:sp>
            <p:nvSpPr>
              <p:cNvPr id="122" name="Google Shape;122;p17"/>
              <p:cNvSpPr txBox="1"/>
              <p:nvPr/>
            </p:nvSpPr>
            <p:spPr>
              <a:xfrm>
                <a:off x="5914100" y="4244316"/>
                <a:ext cx="1542600" cy="5475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1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8</m:t>
                        </m:r>
                      </m:num>
                      <m:den>
                        <m:r>
                          <m:rPr>
                            <m:nor/>
                          </m:rPr>
                          <a:rPr lang="en-US" sz="1800" b="0" i="0" smtClean="0">
                            <a:latin typeface="Century Gothic" panose="020B0502020202020204" pitchFamily="34" charset="0"/>
                            <a:ea typeface="Cambria Math" panose="02040503050406030204" pitchFamily="18" charset="0"/>
                          </a:rPr>
                          <m:t>21</m:t>
                        </m:r>
                      </m:den>
                    </m:f>
                  </m:oMath>
                </a14:m>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22" name="Google Shape;122;p17"/>
              <p:cNvSpPr txBox="1">
                <a:spLocks noRot="1" noChangeAspect="1" noMove="1" noResize="1" noEditPoints="1" noAdjustHandles="1" noChangeArrowheads="1" noChangeShapeType="1" noTextEdit="1"/>
              </p:cNvSpPr>
              <p:nvPr/>
            </p:nvSpPr>
            <p:spPr>
              <a:xfrm>
                <a:off x="5914100" y="4244316"/>
                <a:ext cx="1542600" cy="547500"/>
              </a:xfrm>
              <a:prstGeom prst="rect">
                <a:avLst/>
              </a:prstGeom>
              <a:blipFill>
                <a:blip r:embed="rId7"/>
                <a:stretch>
                  <a:fillRect b="-4444"/>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Google Shape;123;p17"/>
              <p:cNvSpPr txBox="1"/>
              <p:nvPr/>
            </p:nvSpPr>
            <p:spPr>
              <a:xfrm>
                <a:off x="6897510" y="5538780"/>
                <a:ext cx="3275339" cy="548237"/>
              </a:xfrm>
              <a:prstGeom prst="rect">
                <a:avLst/>
              </a:prstGeom>
              <a:noFill/>
              <a:ln>
                <a:noFill/>
              </a:ln>
            </p:spPr>
            <p:txBody>
              <a:bodyPr spcFirstLastPara="1" wrap="square" lIns="91425" tIns="91425" rIns="91425" bIns="91425" anchor="ctr" anchorCtr="0">
                <a:noAutofit/>
              </a:bodyPr>
              <a:lstStyle/>
              <a:p>
                <a:pPr lvl="0" algn="ctr">
                  <a:lnSpc>
                    <a:spcPct val="150000"/>
                  </a:lnSpc>
                  <a:buClr>
                    <a:srgbClr val="000000"/>
                  </a:buClr>
                  <a:defRPr/>
                </a:pPr>
                <a14:m>
                  <m:oMathPara xmlns:m="http://schemas.openxmlformats.org/officeDocument/2006/math">
                    <m:oMathParaPr>
                      <m:jc m:val="centerGroup"/>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 3 </m:t>
                          </m:r>
                        </m:den>
                      </m:f>
                    </m:oMath>
                  </m:oMathPara>
                </a14:m>
                <a:endParaRPr kumimoji="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23" name="Google Shape;123;p17"/>
              <p:cNvSpPr txBox="1">
                <a:spLocks noRot="1" noChangeAspect="1" noMove="1" noResize="1" noEditPoints="1" noAdjustHandles="1" noChangeArrowheads="1" noChangeShapeType="1" noTextEdit="1"/>
              </p:cNvSpPr>
              <p:nvPr/>
            </p:nvSpPr>
            <p:spPr>
              <a:xfrm>
                <a:off x="6897510" y="5538780"/>
                <a:ext cx="3275339" cy="548237"/>
              </a:xfrm>
              <a:prstGeom prst="rect">
                <a:avLst/>
              </a:prstGeom>
              <a:blipFill>
                <a:blip r:embed="rId8"/>
                <a:stretch>
                  <a:fillRect b="-10000"/>
                </a:stretch>
              </a:blipFill>
              <a:ln>
                <a:noFill/>
              </a:ln>
            </p:spPr>
            <p:txBody>
              <a:bodyPr/>
              <a:lstStyle/>
              <a:p>
                <a:r>
                  <a:rPr lang="en-GB">
                    <a:noFill/>
                  </a:rPr>
                  <a:t> </a:t>
                </a:r>
              </a:p>
            </p:txBody>
          </p:sp>
        </mc:Fallback>
      </mc:AlternateContent>
      <p:sp>
        <p:nvSpPr>
          <p:cNvPr id="2" name="Rectangle: Rounded Corners 1">
            <a:extLst>
              <a:ext uri="{FF2B5EF4-FFF2-40B4-BE49-F238E27FC236}">
                <a16:creationId xmlns:a16="http://schemas.microsoft.com/office/drawing/2014/main" id="{E0226D6A-EEE6-4E06-8771-BDBA6591D955}"/>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1000"/>
                                        <p:tgtEl>
                                          <p:spTgt spid="123"/>
                                        </p:tgtEl>
                                      </p:cBhvr>
                                    </p:animEffect>
                                  </p:childTnLst>
                                </p:cTn>
                              </p:par>
                              <p:par>
                                <p:cTn id="8" presetID="10" presetClass="entr" presetSubtype="0" fill="hold"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fade">
                                      <p:cBhvr>
                                        <p:cTn id="10" dur="1000"/>
                                        <p:tgtEl>
                                          <p:spTgt spid="118"/>
                                        </p:tgtEl>
                                      </p:cBhvr>
                                    </p:animEffec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8"/>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30" name="Google Shape;130;p18"/>
          <p:cNvPicPr preferRelativeResize="0"/>
          <p:nvPr/>
        </p:nvPicPr>
        <p:blipFill>
          <a:blip r:embed="rId3">
            <a:alphaModFix/>
          </a:blip>
          <a:stretch>
            <a:fillRect/>
          </a:stretch>
        </p:blipFill>
        <p:spPr>
          <a:xfrm>
            <a:off x="360000" y="1260000"/>
            <a:ext cx="10953750" cy="478155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1613</Words>
  <Application>Microsoft Office PowerPoint</Application>
  <PresentationFormat>Widescreen</PresentationFormat>
  <Paragraphs>198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Century Gothic</vt:lpstr>
      <vt:lpstr>Noto Sans Symbols</vt:lpstr>
      <vt:lpstr>1_office theme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Hannah Searle</cp:lastModifiedBy>
  <cp:revision>7</cp:revision>
  <dcterms:created xsi:type="dcterms:W3CDTF">2020-10-23T15:13:47Z</dcterms:created>
  <dcterms:modified xsi:type="dcterms:W3CDTF">2020-10-27T08:42:06Z</dcterms:modified>
</cp:coreProperties>
</file>