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9" r:id="rId2"/>
    <p:sldId id="536" r:id="rId3"/>
    <p:sldId id="1257" r:id="rId4"/>
    <p:sldId id="1317" r:id="rId5"/>
    <p:sldId id="1258" r:id="rId6"/>
    <p:sldId id="1318" r:id="rId7"/>
    <p:sldId id="1319" r:id="rId8"/>
    <p:sldId id="1320" r:id="rId9"/>
    <p:sldId id="1321" r:id="rId10"/>
    <p:sldId id="1322" r:id="rId11"/>
    <p:sldId id="1323" r:id="rId12"/>
    <p:sldId id="1324" r:id="rId13"/>
    <p:sldId id="1325" r:id="rId14"/>
    <p:sldId id="1326" r:id="rId15"/>
    <p:sldId id="1327" r:id="rId16"/>
    <p:sldId id="1328" r:id="rId17"/>
    <p:sldId id="1329" r:id="rId18"/>
    <p:sldId id="1330" r:id="rId19"/>
    <p:sldId id="1331" r:id="rId20"/>
    <p:sldId id="1332" r:id="rId21"/>
    <p:sldId id="1334" r:id="rId22"/>
    <p:sldId id="1335" r:id="rId23"/>
    <p:sldId id="1131" r:id="rId24"/>
    <p:sldId id="1333" r:id="rId25"/>
    <p:sldId id="4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13BD8A"/>
    <a:srgbClr val="000000"/>
    <a:srgbClr val="FADF47"/>
    <a:srgbClr val="388CDA"/>
    <a:srgbClr val="EE7C3E"/>
    <a:srgbClr val="C73A43"/>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2" autoAdjust="0"/>
    <p:restoredTop sz="94660"/>
  </p:normalViewPr>
  <p:slideViewPr>
    <p:cSldViewPr snapToGrid="0">
      <p:cViewPr varScale="1">
        <p:scale>
          <a:sx n="90" d="100"/>
          <a:sy n="90" d="100"/>
        </p:scale>
        <p:origin x="-64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17/06/2020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25</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xmlns=""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Fractions Lesson 7</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xmlns=""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xmlns=""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dirty="0">
                <a:latin typeface="Arial" panose="020B0604020202020204" pitchFamily="34" charset="0"/>
                <a:ea typeface="Source Sans Pro" panose="020B0503030403020204" pitchFamily="34" charset="0"/>
                <a:cs typeface="Arial" panose="020B0604020202020204" pitchFamily="34" charset="0"/>
              </a:rPr>
              <a:t/>
            </a: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57C28289-A731-4F13-AA5A-6C362F4EE55E}"/>
              </a:ext>
            </a:extLst>
          </p:cNvPr>
          <p:cNvSpPr txBox="1"/>
          <p:nvPr userDrawn="1"/>
        </p:nvSpPr>
        <p:spPr>
          <a:xfrm>
            <a:off x="166597" y="768298"/>
            <a:ext cx="893657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panose="020B0604020202020204" pitchFamily="34" charset="0"/>
                <a:cs typeface="Arial" panose="020B0604020202020204" pitchFamily="34" charset="0"/>
              </a:rPr>
              <a:t>To be able to find a unit fraction of an amount</a:t>
            </a:r>
          </a:p>
        </p:txBody>
      </p:sp>
      <p:sp>
        <p:nvSpPr>
          <p:cNvPr id="22" name="Rectangle 21">
            <a:extLst>
              <a:ext uri="{FF2B5EF4-FFF2-40B4-BE49-F238E27FC236}">
                <a16:creationId xmlns:a16="http://schemas.microsoft.com/office/drawing/2014/main" xmlns=""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17/06/2020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xmlns=""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Fractions Lesson 7</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17/06/2020</a:t>
            </a:fld>
            <a:endParaRPr lang="en-GB" sz="1200" b="0" dirty="0"/>
          </a:p>
        </p:txBody>
      </p:sp>
      <p:pic>
        <p:nvPicPr>
          <p:cNvPr id="4" name="Picture 3">
            <a:extLst>
              <a:ext uri="{FF2B5EF4-FFF2-40B4-BE49-F238E27FC236}">
                <a16:creationId xmlns:a16="http://schemas.microsoft.com/office/drawing/2014/main" xmlns=""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xmlns=""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17/06/2020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Fractions</a:t>
            </a:r>
          </a:p>
          <a:p>
            <a:r>
              <a:rPr lang="en-GB" sz="3200" dirty="0">
                <a:latin typeface="Arial" panose="020B0604020202020204" pitchFamily="34" charset="0"/>
                <a:cs typeface="Arial" panose="020B0604020202020204" pitchFamily="34" charset="0"/>
              </a:rPr>
              <a:t>Lesson 7</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xmlns=""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Spr5</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counters to find       of 24.</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b="1" dirty="0">
                <a:solidFill>
                  <a:srgbClr val="DA2E41"/>
                </a:solidFill>
                <a:latin typeface="Arial" panose="020B0604020202020204" pitchFamily="34" charset="0"/>
                <a:cs typeface="Arial" panose="020B0604020202020204" pitchFamily="34" charset="0"/>
              </a:rPr>
              <a:t>24 ÷ 3 = 8</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24 divided into 3 equal groups = 8 in each group.</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So,        of 24 is 8.</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xmlns="" id="{F9F11E6C-BEC5-4283-A312-D07AE2E20963}"/>
              </a:ext>
            </a:extLst>
          </p:cNvPr>
          <p:cNvSpPr/>
          <p:nvPr/>
        </p:nvSpPr>
        <p:spPr>
          <a:xfrm>
            <a:off x="2269599" y="168547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3</a:t>
            </a:r>
            <a:endParaRPr lang="en-GB" dirty="0"/>
          </a:p>
        </p:txBody>
      </p:sp>
      <p:pic>
        <p:nvPicPr>
          <p:cNvPr id="6" name="Picture 5">
            <a:extLst>
              <a:ext uri="{FF2B5EF4-FFF2-40B4-BE49-F238E27FC236}">
                <a16:creationId xmlns:a16="http://schemas.microsoft.com/office/drawing/2014/main" xmlns="" id="{8F56D834-A369-4FF7-9EF5-82E20163E233}"/>
              </a:ext>
            </a:extLst>
          </p:cNvPr>
          <p:cNvPicPr>
            <a:picLocks noChangeAspect="1"/>
          </p:cNvPicPr>
          <p:nvPr/>
        </p:nvPicPr>
        <p:blipFill>
          <a:blip r:embed="rId2"/>
          <a:stretch>
            <a:fillRect/>
          </a:stretch>
        </p:blipFill>
        <p:spPr>
          <a:xfrm>
            <a:off x="1401172" y="2360470"/>
            <a:ext cx="1721153" cy="776306"/>
          </a:xfrm>
          <a:prstGeom prst="rect">
            <a:avLst/>
          </a:prstGeom>
        </p:spPr>
      </p:pic>
      <p:pic>
        <p:nvPicPr>
          <p:cNvPr id="8" name="Picture 7">
            <a:extLst>
              <a:ext uri="{FF2B5EF4-FFF2-40B4-BE49-F238E27FC236}">
                <a16:creationId xmlns:a16="http://schemas.microsoft.com/office/drawing/2014/main" xmlns="" id="{07CBEC1E-080E-4441-873D-5E4237297C48}"/>
              </a:ext>
            </a:extLst>
          </p:cNvPr>
          <p:cNvPicPr>
            <a:picLocks noChangeAspect="1"/>
          </p:cNvPicPr>
          <p:nvPr/>
        </p:nvPicPr>
        <p:blipFill>
          <a:blip r:embed="rId2"/>
          <a:stretch>
            <a:fillRect/>
          </a:stretch>
        </p:blipFill>
        <p:spPr>
          <a:xfrm>
            <a:off x="1401172" y="3566523"/>
            <a:ext cx="1721153" cy="776306"/>
          </a:xfrm>
          <a:prstGeom prst="rect">
            <a:avLst/>
          </a:prstGeom>
        </p:spPr>
      </p:pic>
      <p:pic>
        <p:nvPicPr>
          <p:cNvPr id="9" name="Picture 8">
            <a:extLst>
              <a:ext uri="{FF2B5EF4-FFF2-40B4-BE49-F238E27FC236}">
                <a16:creationId xmlns:a16="http://schemas.microsoft.com/office/drawing/2014/main" xmlns="" id="{93F3A0B8-7125-4412-8D68-C22287F1BFF0}"/>
              </a:ext>
            </a:extLst>
          </p:cNvPr>
          <p:cNvPicPr>
            <a:picLocks noChangeAspect="1"/>
          </p:cNvPicPr>
          <p:nvPr/>
        </p:nvPicPr>
        <p:blipFill>
          <a:blip r:embed="rId2"/>
          <a:stretch>
            <a:fillRect/>
          </a:stretch>
        </p:blipFill>
        <p:spPr>
          <a:xfrm>
            <a:off x="1385118" y="4784373"/>
            <a:ext cx="1721153" cy="776306"/>
          </a:xfrm>
          <a:prstGeom prst="rect">
            <a:avLst/>
          </a:prstGeom>
        </p:spPr>
      </p:pic>
      <p:sp>
        <p:nvSpPr>
          <p:cNvPr id="10" name="Rectangle 9">
            <a:extLst>
              <a:ext uri="{FF2B5EF4-FFF2-40B4-BE49-F238E27FC236}">
                <a16:creationId xmlns:a16="http://schemas.microsoft.com/office/drawing/2014/main" xmlns="" id="{B758C851-0C60-4BD8-9079-6330FC2D02DF}"/>
              </a:ext>
            </a:extLst>
          </p:cNvPr>
          <p:cNvSpPr/>
          <p:nvPr/>
        </p:nvSpPr>
        <p:spPr>
          <a:xfrm>
            <a:off x="3872443" y="4461207"/>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 3</a:t>
            </a:r>
            <a:endParaRPr lang="en-GB" b="1" dirty="0">
              <a:solidFill>
                <a:srgbClr val="DA2E41"/>
              </a:solidFill>
            </a:endParaRPr>
          </a:p>
        </p:txBody>
      </p:sp>
    </p:spTree>
    <p:extLst>
      <p:ext uri="{BB962C8B-B14F-4D97-AF65-F5344CB8AC3E}">
        <p14:creationId xmlns:p14="http://schemas.microsoft.com/office/powerpoint/2010/main" val="258237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477053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Class 3 are calculating fractions of amounts.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They work out these division calculations.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fractions are they working out?</a:t>
            </a:r>
          </a:p>
          <a:p>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48 ÷ 4       				60 ÷ 5	     	</a:t>
            </a: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54 ÷ 2	   				18 ÷ 6	</a:t>
            </a:r>
          </a:p>
          <a:p>
            <a:r>
              <a:rPr lang="en-GB" sz="2800" b="1" dirty="0">
                <a:latin typeface="Arial" panose="020B0604020202020204" pitchFamily="34" charset="0"/>
                <a:cs typeface="Arial" panose="020B0604020202020204" pitchFamily="34" charset="0"/>
              </a:rPr>
              <a:t>	</a:t>
            </a:r>
          </a:p>
          <a:p>
            <a:r>
              <a:rPr lang="en-GB" sz="2800" b="1" dirty="0">
                <a:latin typeface="Arial" panose="020B0604020202020204" pitchFamily="34" charset="0"/>
                <a:cs typeface="Arial" panose="020B0604020202020204" pitchFamily="34" charset="0"/>
              </a:rPr>
              <a:t>18 ÷ 3	   				40 ÷ 10		</a:t>
            </a:r>
            <a:r>
              <a:rPr lang="en-GB" sz="2800" b="1" dirty="0">
                <a:solidFill>
                  <a:srgbClr val="DA2E41"/>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	</a:t>
            </a:r>
          </a:p>
          <a:p>
            <a:endParaRPr lang="en-GB" sz="28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41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477053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Class 3 are calculating fractions of amounts.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They work out these division calculations.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fractions are they working out?</a:t>
            </a:r>
          </a:p>
          <a:p>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48 ÷ 4       </a:t>
            </a:r>
            <a:r>
              <a:rPr lang="en-GB" sz="2800" b="1" dirty="0">
                <a:solidFill>
                  <a:srgbClr val="DA2E41"/>
                </a:solidFill>
                <a:latin typeface="Arial" panose="020B0604020202020204" pitchFamily="34" charset="0"/>
                <a:cs typeface="Arial" panose="020B0604020202020204" pitchFamily="34" charset="0"/>
              </a:rPr>
              <a:t>of 48</a:t>
            </a:r>
            <a:r>
              <a:rPr lang="en-GB" sz="2800" b="1" dirty="0">
                <a:latin typeface="Arial" panose="020B0604020202020204" pitchFamily="34" charset="0"/>
                <a:cs typeface="Arial" panose="020B0604020202020204" pitchFamily="34" charset="0"/>
              </a:rPr>
              <a:t>		60 ÷ 5	     </a:t>
            </a:r>
            <a:r>
              <a:rPr lang="en-GB" sz="2800" b="1" dirty="0">
                <a:solidFill>
                  <a:srgbClr val="DA2E41"/>
                </a:solidFill>
                <a:latin typeface="Arial" panose="020B0604020202020204" pitchFamily="34" charset="0"/>
                <a:cs typeface="Arial" panose="020B0604020202020204" pitchFamily="34" charset="0"/>
              </a:rPr>
              <a:t>of 60</a:t>
            </a:r>
            <a:r>
              <a:rPr lang="en-GB" sz="2800" b="1" dirty="0">
                <a:latin typeface="Arial" panose="020B0604020202020204" pitchFamily="34" charset="0"/>
                <a:cs typeface="Arial" panose="020B0604020202020204" pitchFamily="34" charset="0"/>
              </a:rPr>
              <a:t>		</a:t>
            </a: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54 ÷ 2	   </a:t>
            </a:r>
            <a:r>
              <a:rPr lang="en-GB" sz="2800" b="1" dirty="0">
                <a:solidFill>
                  <a:srgbClr val="DA2E41"/>
                </a:solidFill>
                <a:latin typeface="Arial" panose="020B0604020202020204" pitchFamily="34" charset="0"/>
                <a:cs typeface="Arial" panose="020B0604020202020204" pitchFamily="34" charset="0"/>
              </a:rPr>
              <a:t>of 54</a:t>
            </a:r>
            <a:r>
              <a:rPr lang="en-GB" sz="2800" b="1" dirty="0">
                <a:latin typeface="Arial" panose="020B0604020202020204" pitchFamily="34" charset="0"/>
                <a:cs typeface="Arial" panose="020B0604020202020204" pitchFamily="34" charset="0"/>
              </a:rPr>
              <a:t>		18 ÷ 6		</a:t>
            </a:r>
            <a:r>
              <a:rPr lang="en-GB" sz="2800" b="1" dirty="0">
                <a:solidFill>
                  <a:srgbClr val="DA2E41"/>
                </a:solidFill>
                <a:latin typeface="Arial" panose="020B0604020202020204" pitchFamily="34" charset="0"/>
                <a:cs typeface="Arial" panose="020B0604020202020204" pitchFamily="34" charset="0"/>
              </a:rPr>
              <a:t> of 18</a:t>
            </a:r>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18 ÷ 3	   </a:t>
            </a:r>
            <a:r>
              <a:rPr lang="en-GB" sz="2800" b="1" dirty="0">
                <a:solidFill>
                  <a:srgbClr val="DA2E41"/>
                </a:solidFill>
                <a:latin typeface="Arial" panose="020B0604020202020204" pitchFamily="34" charset="0"/>
                <a:cs typeface="Arial" panose="020B0604020202020204" pitchFamily="34" charset="0"/>
              </a:rPr>
              <a:t>of 18</a:t>
            </a:r>
            <a:r>
              <a:rPr lang="en-GB" sz="2800" b="1" dirty="0">
                <a:latin typeface="Arial" panose="020B0604020202020204" pitchFamily="34" charset="0"/>
                <a:cs typeface="Arial" panose="020B0604020202020204" pitchFamily="34" charset="0"/>
              </a:rPr>
              <a:t>		40 ÷ 10		</a:t>
            </a:r>
            <a:r>
              <a:rPr lang="en-GB" sz="2800" b="1" dirty="0">
                <a:solidFill>
                  <a:srgbClr val="DA2E41"/>
                </a:solidFill>
                <a:latin typeface="Arial" panose="020B0604020202020204" pitchFamily="34" charset="0"/>
                <a:cs typeface="Arial" panose="020B0604020202020204" pitchFamily="34" charset="0"/>
              </a:rPr>
              <a:t> of 40 </a:t>
            </a:r>
            <a:r>
              <a:rPr lang="en-GB" sz="2800" b="1" dirty="0">
                <a:latin typeface="Arial" panose="020B0604020202020204" pitchFamily="34" charset="0"/>
                <a:cs typeface="Arial" panose="020B0604020202020204" pitchFamily="34" charset="0"/>
              </a:rPr>
              <a:t>	</a:t>
            </a:r>
          </a:p>
          <a:p>
            <a:endParaRPr lang="en-GB" sz="28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1533036" y="3562911"/>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 4</a:t>
            </a:r>
            <a:endParaRPr lang="en-GB" b="1" dirty="0">
              <a:solidFill>
                <a:srgbClr val="DA2E41"/>
              </a:solidFill>
            </a:endParaRPr>
          </a:p>
        </p:txBody>
      </p:sp>
      <p:sp>
        <p:nvSpPr>
          <p:cNvPr id="12" name="Rectangle 11">
            <a:extLst>
              <a:ext uri="{FF2B5EF4-FFF2-40B4-BE49-F238E27FC236}">
                <a16:creationId xmlns:a16="http://schemas.microsoft.com/office/drawing/2014/main" xmlns="" id="{E750FE2E-F0A4-4593-8AB2-A3BCC3D2F627}"/>
              </a:ext>
            </a:extLst>
          </p:cNvPr>
          <p:cNvSpPr/>
          <p:nvPr/>
        </p:nvSpPr>
        <p:spPr>
          <a:xfrm>
            <a:off x="1533036" y="4459150"/>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 2</a:t>
            </a:r>
            <a:endParaRPr lang="en-GB" b="1" dirty="0">
              <a:solidFill>
                <a:srgbClr val="DA2E41"/>
              </a:solidFill>
            </a:endParaRPr>
          </a:p>
        </p:txBody>
      </p:sp>
      <p:sp>
        <p:nvSpPr>
          <p:cNvPr id="13" name="Rectangle 12">
            <a:extLst>
              <a:ext uri="{FF2B5EF4-FFF2-40B4-BE49-F238E27FC236}">
                <a16:creationId xmlns:a16="http://schemas.microsoft.com/office/drawing/2014/main" xmlns="" id="{0C66AE5E-80E2-4138-9A02-5B5393486C9F}"/>
              </a:ext>
            </a:extLst>
          </p:cNvPr>
          <p:cNvSpPr/>
          <p:nvPr/>
        </p:nvSpPr>
        <p:spPr>
          <a:xfrm>
            <a:off x="1533036" y="5350798"/>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 3</a:t>
            </a:r>
            <a:endParaRPr lang="en-GB" b="1" dirty="0">
              <a:solidFill>
                <a:srgbClr val="DA2E41"/>
              </a:solidFill>
            </a:endParaRPr>
          </a:p>
        </p:txBody>
      </p:sp>
      <p:sp>
        <p:nvSpPr>
          <p:cNvPr id="14" name="Rectangle 13">
            <a:extLst>
              <a:ext uri="{FF2B5EF4-FFF2-40B4-BE49-F238E27FC236}">
                <a16:creationId xmlns:a16="http://schemas.microsoft.com/office/drawing/2014/main" xmlns="" id="{60F894EB-D707-4D33-AA17-B462FC4026A9}"/>
              </a:ext>
            </a:extLst>
          </p:cNvPr>
          <p:cNvSpPr/>
          <p:nvPr/>
        </p:nvSpPr>
        <p:spPr>
          <a:xfrm>
            <a:off x="4939625" y="3562911"/>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 5</a:t>
            </a:r>
            <a:endParaRPr lang="en-GB" b="1" dirty="0">
              <a:solidFill>
                <a:srgbClr val="DA2E41"/>
              </a:solidFill>
            </a:endParaRPr>
          </a:p>
        </p:txBody>
      </p:sp>
      <p:sp>
        <p:nvSpPr>
          <p:cNvPr id="15" name="Rectangle 14">
            <a:extLst>
              <a:ext uri="{FF2B5EF4-FFF2-40B4-BE49-F238E27FC236}">
                <a16:creationId xmlns:a16="http://schemas.microsoft.com/office/drawing/2014/main" xmlns="" id="{4B63289F-B41B-47E1-A088-2DC4C1249A6E}"/>
              </a:ext>
            </a:extLst>
          </p:cNvPr>
          <p:cNvSpPr/>
          <p:nvPr/>
        </p:nvSpPr>
        <p:spPr>
          <a:xfrm>
            <a:off x="4939625" y="4459150"/>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 6</a:t>
            </a:r>
            <a:endParaRPr lang="en-GB" b="1" dirty="0">
              <a:solidFill>
                <a:srgbClr val="DA2E41"/>
              </a:solidFill>
            </a:endParaRPr>
          </a:p>
        </p:txBody>
      </p:sp>
      <p:sp>
        <p:nvSpPr>
          <p:cNvPr id="16" name="Rectangle 15">
            <a:extLst>
              <a:ext uri="{FF2B5EF4-FFF2-40B4-BE49-F238E27FC236}">
                <a16:creationId xmlns:a16="http://schemas.microsoft.com/office/drawing/2014/main" xmlns="" id="{7ACD371B-CAB2-4C82-AB93-CEC5AAE9141D}"/>
              </a:ext>
            </a:extLst>
          </p:cNvPr>
          <p:cNvSpPr/>
          <p:nvPr/>
        </p:nvSpPr>
        <p:spPr>
          <a:xfrm>
            <a:off x="4939625" y="5268984"/>
            <a:ext cx="441146" cy="646331"/>
          </a:xfrm>
          <a:prstGeom prst="rect">
            <a:avLst/>
          </a:prstGeom>
        </p:spPr>
        <p:txBody>
          <a:bodyPr wrap="none">
            <a:spAutoFit/>
          </a:bodyPr>
          <a:lstStyle/>
          <a:p>
            <a:r>
              <a:rPr lang="en-GB" b="1" u="sng" dirty="0">
                <a:solidFill>
                  <a:srgbClr val="DA2E41"/>
                </a:solidFill>
                <a:latin typeface="Arial" panose="020B0604020202020204" pitchFamily="34" charset="0"/>
                <a:cs typeface="Arial" panose="020B0604020202020204" pitchFamily="34" charset="0"/>
              </a:rPr>
              <a:t> 1 </a:t>
            </a:r>
          </a:p>
          <a:p>
            <a:r>
              <a:rPr lang="en-GB" b="1" dirty="0">
                <a:solidFill>
                  <a:srgbClr val="DA2E41"/>
                </a:solidFill>
                <a:latin typeface="Arial" panose="020B0604020202020204" pitchFamily="34" charset="0"/>
                <a:cs typeface="Arial" panose="020B0604020202020204" pitchFamily="34" charset="0"/>
              </a:rPr>
              <a:t>10</a:t>
            </a:r>
            <a:endParaRPr lang="en-GB" b="1" dirty="0">
              <a:solidFill>
                <a:srgbClr val="DA2E41"/>
              </a:solidFill>
            </a:endParaRPr>
          </a:p>
        </p:txBody>
      </p:sp>
    </p:spTree>
    <p:extLst>
      <p:ext uri="{BB962C8B-B14F-4D97-AF65-F5344CB8AC3E}">
        <p14:creationId xmlns:p14="http://schemas.microsoft.com/office/powerpoint/2010/main" val="338380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Jessica has used a bar model and cubes to find        of 36.</a:t>
            </a:r>
          </a:p>
          <a:p>
            <a:r>
              <a:rPr lang="en-GB" dirty="0">
                <a:latin typeface="Arial" panose="020B0604020202020204" pitchFamily="34" charset="0"/>
                <a:cs typeface="Arial" panose="020B0604020202020204" pitchFamily="34" charset="0"/>
              </a:rPr>
              <a:t>How did she find the answer?  </a:t>
            </a:r>
            <a:endParaRPr lang="en-GB" sz="28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5160198" y="16882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4</a:t>
            </a:r>
            <a:endParaRPr lang="en-GB" dirty="0"/>
          </a:p>
        </p:txBody>
      </p:sp>
      <p:pic>
        <p:nvPicPr>
          <p:cNvPr id="2" name="Picture 1">
            <a:extLst>
              <a:ext uri="{FF2B5EF4-FFF2-40B4-BE49-F238E27FC236}">
                <a16:creationId xmlns:a16="http://schemas.microsoft.com/office/drawing/2014/main" xmlns="" id="{44AE0F7E-A6D6-40D6-8A0A-5DF97F94168C}"/>
              </a:ext>
            </a:extLst>
          </p:cNvPr>
          <p:cNvPicPr>
            <a:picLocks noChangeAspect="1"/>
          </p:cNvPicPr>
          <p:nvPr/>
        </p:nvPicPr>
        <p:blipFill>
          <a:blip r:embed="rId2"/>
          <a:stretch>
            <a:fillRect/>
          </a:stretch>
        </p:blipFill>
        <p:spPr>
          <a:xfrm>
            <a:off x="500530" y="3910534"/>
            <a:ext cx="7903882" cy="400326"/>
          </a:xfrm>
          <a:prstGeom prst="rect">
            <a:avLst/>
          </a:prstGeom>
        </p:spPr>
      </p:pic>
    </p:spTree>
    <p:extLst>
      <p:ext uri="{BB962C8B-B14F-4D97-AF65-F5344CB8AC3E}">
        <p14:creationId xmlns:p14="http://schemas.microsoft.com/office/powerpoint/2010/main" val="82880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Jessica has used a bar model and cubes to find        of 36.</a:t>
            </a:r>
          </a:p>
          <a:p>
            <a:r>
              <a:rPr lang="en-GB" dirty="0">
                <a:latin typeface="Arial" panose="020B0604020202020204" pitchFamily="34" charset="0"/>
                <a:cs typeface="Arial" panose="020B0604020202020204" pitchFamily="34" charset="0"/>
              </a:rPr>
              <a:t>How did she find the answer?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Jessica split her bar model into four equal parts (quarters). She then took 36 cubes and shared them across the four parts so that they made four equal groups. This is the same as calculating 36 ÷ 4.</a:t>
            </a:r>
          </a:p>
          <a:p>
            <a:r>
              <a:rPr lang="en-GB" b="1" dirty="0">
                <a:solidFill>
                  <a:srgbClr val="DA2E41"/>
                </a:solidFill>
                <a:latin typeface="Arial" panose="020B0604020202020204" pitchFamily="34" charset="0"/>
                <a:cs typeface="Arial" panose="020B0604020202020204" pitchFamily="34" charset="0"/>
              </a:rPr>
              <a:t>There were 9 cubes in each group, so Jessica knew that a quarter of 36 is 9.</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5160198" y="1688269"/>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4</a:t>
            </a:r>
            <a:endParaRPr lang="en-GB" dirty="0"/>
          </a:p>
        </p:txBody>
      </p:sp>
      <p:pic>
        <p:nvPicPr>
          <p:cNvPr id="6" name="Picture 5">
            <a:extLst>
              <a:ext uri="{FF2B5EF4-FFF2-40B4-BE49-F238E27FC236}">
                <a16:creationId xmlns:a16="http://schemas.microsoft.com/office/drawing/2014/main" xmlns="" id="{684ED23B-7CD4-476C-B144-9BBFB46CA43A}"/>
              </a:ext>
            </a:extLst>
          </p:cNvPr>
          <p:cNvPicPr>
            <a:picLocks noChangeAspect="1"/>
          </p:cNvPicPr>
          <p:nvPr/>
        </p:nvPicPr>
        <p:blipFill>
          <a:blip r:embed="rId2"/>
          <a:stretch>
            <a:fillRect/>
          </a:stretch>
        </p:blipFill>
        <p:spPr>
          <a:xfrm>
            <a:off x="500530" y="3910534"/>
            <a:ext cx="7903882" cy="400326"/>
          </a:xfrm>
          <a:prstGeom prst="rect">
            <a:avLst/>
          </a:prstGeom>
        </p:spPr>
      </p:pic>
    </p:spTree>
    <p:extLst>
      <p:ext uri="{BB962C8B-B14F-4D97-AF65-F5344CB8AC3E}">
        <p14:creationId xmlns:p14="http://schemas.microsoft.com/office/powerpoint/2010/main" val="112366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bar models and use maths equipment to calculate these</a:t>
            </a:r>
          </a:p>
          <a:p>
            <a:r>
              <a:rPr lang="en-GB" dirty="0">
                <a:latin typeface="Arial" panose="020B0604020202020204" pitchFamily="34" charset="0"/>
                <a:cs typeface="Arial" panose="020B0604020202020204" pitchFamily="34" charset="0"/>
              </a:rPr>
              <a:t>fractions of amounts.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52 =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30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39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292363" y="276269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4</a:t>
            </a:r>
            <a:endParaRPr lang="en-GB" b="1" dirty="0"/>
          </a:p>
        </p:txBody>
      </p:sp>
      <p:sp>
        <p:nvSpPr>
          <p:cNvPr id="5" name="Rectangle 4">
            <a:extLst>
              <a:ext uri="{FF2B5EF4-FFF2-40B4-BE49-F238E27FC236}">
                <a16:creationId xmlns:a16="http://schemas.microsoft.com/office/drawing/2014/main" xmlns="" id="{30BEA54C-A660-4DC3-B323-AA4EE240CABF}"/>
              </a:ext>
            </a:extLst>
          </p:cNvPr>
          <p:cNvSpPr/>
          <p:nvPr/>
        </p:nvSpPr>
        <p:spPr>
          <a:xfrm>
            <a:off x="292363" y="3909160"/>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10</a:t>
            </a:r>
            <a:endParaRPr lang="en-GB" b="1" dirty="0"/>
          </a:p>
        </p:txBody>
      </p:sp>
      <p:sp>
        <p:nvSpPr>
          <p:cNvPr id="6" name="Rectangle 5">
            <a:extLst>
              <a:ext uri="{FF2B5EF4-FFF2-40B4-BE49-F238E27FC236}">
                <a16:creationId xmlns:a16="http://schemas.microsoft.com/office/drawing/2014/main" xmlns="" id="{1833BD5F-DF9E-42A1-B8C0-308FFF2F5EEC}"/>
              </a:ext>
            </a:extLst>
          </p:cNvPr>
          <p:cNvSpPr/>
          <p:nvPr/>
        </p:nvSpPr>
        <p:spPr>
          <a:xfrm>
            <a:off x="292363" y="4993685"/>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3</a:t>
            </a:r>
            <a:endParaRPr lang="en-GB" b="1" dirty="0"/>
          </a:p>
        </p:txBody>
      </p:sp>
    </p:spTree>
    <p:extLst>
      <p:ext uri="{BB962C8B-B14F-4D97-AF65-F5344CB8AC3E}">
        <p14:creationId xmlns:p14="http://schemas.microsoft.com/office/powerpoint/2010/main" val="306444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bar models and use maths equipment to calculate these</a:t>
            </a:r>
          </a:p>
          <a:p>
            <a:r>
              <a:rPr lang="en-GB" dirty="0">
                <a:latin typeface="Arial" panose="020B0604020202020204" pitchFamily="34" charset="0"/>
                <a:cs typeface="Arial" panose="020B0604020202020204" pitchFamily="34" charset="0"/>
              </a:rPr>
              <a:t>fractions of amounts.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52 = </a:t>
            </a:r>
            <a:r>
              <a:rPr lang="en-GB" b="1" u="sng" dirty="0">
                <a:solidFill>
                  <a:srgbClr val="DA2E41"/>
                </a:solidFill>
                <a:latin typeface="Arial" panose="020B0604020202020204" pitchFamily="34" charset="0"/>
                <a:cs typeface="Arial" panose="020B0604020202020204" pitchFamily="34" charset="0"/>
              </a:rPr>
              <a:t> 13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30 = </a:t>
            </a:r>
            <a:r>
              <a:rPr lang="en-GB" b="1" u="sng" dirty="0">
                <a:solidFill>
                  <a:srgbClr val="DA2E41"/>
                </a:solidFill>
                <a:latin typeface="Arial" panose="020B0604020202020204" pitchFamily="34" charset="0"/>
                <a:cs typeface="Arial" panose="020B0604020202020204" pitchFamily="34" charset="0"/>
              </a:rPr>
              <a:t> 3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39 = </a:t>
            </a:r>
            <a:r>
              <a:rPr lang="en-GB" b="1" u="sng" dirty="0">
                <a:solidFill>
                  <a:srgbClr val="DA2E41"/>
                </a:solidFill>
                <a:latin typeface="Arial" panose="020B0604020202020204" pitchFamily="34" charset="0"/>
                <a:cs typeface="Arial" panose="020B0604020202020204" pitchFamily="34" charset="0"/>
              </a:rPr>
              <a:t> 13 </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292363" y="276269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4</a:t>
            </a:r>
            <a:endParaRPr lang="en-GB" b="1" dirty="0"/>
          </a:p>
        </p:txBody>
      </p:sp>
      <p:sp>
        <p:nvSpPr>
          <p:cNvPr id="5" name="Rectangle 4">
            <a:extLst>
              <a:ext uri="{FF2B5EF4-FFF2-40B4-BE49-F238E27FC236}">
                <a16:creationId xmlns:a16="http://schemas.microsoft.com/office/drawing/2014/main" xmlns="" id="{30BEA54C-A660-4DC3-B323-AA4EE240CABF}"/>
              </a:ext>
            </a:extLst>
          </p:cNvPr>
          <p:cNvSpPr/>
          <p:nvPr/>
        </p:nvSpPr>
        <p:spPr>
          <a:xfrm>
            <a:off x="292363" y="3909160"/>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10</a:t>
            </a:r>
            <a:endParaRPr lang="en-GB" b="1" dirty="0"/>
          </a:p>
        </p:txBody>
      </p:sp>
      <p:sp>
        <p:nvSpPr>
          <p:cNvPr id="6" name="Rectangle 5">
            <a:extLst>
              <a:ext uri="{FF2B5EF4-FFF2-40B4-BE49-F238E27FC236}">
                <a16:creationId xmlns:a16="http://schemas.microsoft.com/office/drawing/2014/main" xmlns="" id="{1833BD5F-DF9E-42A1-B8C0-308FFF2F5EEC}"/>
              </a:ext>
            </a:extLst>
          </p:cNvPr>
          <p:cNvSpPr/>
          <p:nvPr/>
        </p:nvSpPr>
        <p:spPr>
          <a:xfrm>
            <a:off x="292363" y="4993685"/>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3</a:t>
            </a:r>
            <a:endParaRPr lang="en-GB" b="1" dirty="0"/>
          </a:p>
        </p:txBody>
      </p:sp>
    </p:spTree>
    <p:extLst>
      <p:ext uri="{BB962C8B-B14F-4D97-AF65-F5344CB8AC3E}">
        <p14:creationId xmlns:p14="http://schemas.microsoft.com/office/powerpoint/2010/main" val="112706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uses place-value counters to find      of  44.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Explain what he has done.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4111328" y="1698971"/>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4</a:t>
            </a:r>
            <a:endParaRPr lang="en-GB" dirty="0"/>
          </a:p>
        </p:txBody>
      </p:sp>
      <p:pic>
        <p:nvPicPr>
          <p:cNvPr id="2" name="Picture 1">
            <a:extLst>
              <a:ext uri="{FF2B5EF4-FFF2-40B4-BE49-F238E27FC236}">
                <a16:creationId xmlns:a16="http://schemas.microsoft.com/office/drawing/2014/main" xmlns="" id="{7132ADE1-6393-42EF-B5BE-9D307A8B2E61}"/>
              </a:ext>
            </a:extLst>
          </p:cNvPr>
          <p:cNvPicPr>
            <a:picLocks noChangeAspect="1"/>
          </p:cNvPicPr>
          <p:nvPr/>
        </p:nvPicPr>
        <p:blipFill>
          <a:blip r:embed="rId2"/>
          <a:stretch>
            <a:fillRect/>
          </a:stretch>
        </p:blipFill>
        <p:spPr>
          <a:xfrm>
            <a:off x="714243" y="3578300"/>
            <a:ext cx="5538264" cy="335653"/>
          </a:xfrm>
          <a:prstGeom prst="rect">
            <a:avLst/>
          </a:prstGeom>
        </p:spPr>
      </p:pic>
    </p:spTree>
    <p:extLst>
      <p:ext uri="{BB962C8B-B14F-4D97-AF65-F5344CB8AC3E}">
        <p14:creationId xmlns:p14="http://schemas.microsoft.com/office/powerpoint/2010/main" val="407706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uses place-value counters to find      of  44.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Explain what he has done.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Kyle has made 44 out of 4 tens counters and 4 ones counters.</a:t>
            </a:r>
          </a:p>
          <a:p>
            <a:r>
              <a:rPr lang="en-GB" b="1" dirty="0">
                <a:solidFill>
                  <a:srgbClr val="DA2E41"/>
                </a:solidFill>
                <a:latin typeface="Arial" panose="020B0604020202020204" pitchFamily="34" charset="0"/>
                <a:cs typeface="Arial" panose="020B0604020202020204" pitchFamily="34" charset="0"/>
              </a:rPr>
              <a:t>He has then split up the counters into four equal groups.</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Each group has 1 ten and 1 one, so a quarter of 44 equals 11.</a:t>
            </a:r>
          </a:p>
        </p:txBody>
      </p:sp>
      <p:sp>
        <p:nvSpPr>
          <p:cNvPr id="10" name="Rectangle 9">
            <a:extLst>
              <a:ext uri="{FF2B5EF4-FFF2-40B4-BE49-F238E27FC236}">
                <a16:creationId xmlns:a16="http://schemas.microsoft.com/office/drawing/2014/main" xmlns="" id="{B758C851-0C60-4BD8-9079-6330FC2D02DF}"/>
              </a:ext>
            </a:extLst>
          </p:cNvPr>
          <p:cNvSpPr/>
          <p:nvPr/>
        </p:nvSpPr>
        <p:spPr>
          <a:xfrm>
            <a:off x="4111328" y="1698971"/>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4</a:t>
            </a:r>
            <a:endParaRPr lang="en-GB" dirty="0"/>
          </a:p>
        </p:txBody>
      </p:sp>
      <p:pic>
        <p:nvPicPr>
          <p:cNvPr id="2" name="Picture 1">
            <a:extLst>
              <a:ext uri="{FF2B5EF4-FFF2-40B4-BE49-F238E27FC236}">
                <a16:creationId xmlns:a16="http://schemas.microsoft.com/office/drawing/2014/main" xmlns="" id="{7132ADE1-6393-42EF-B5BE-9D307A8B2E61}"/>
              </a:ext>
            </a:extLst>
          </p:cNvPr>
          <p:cNvPicPr>
            <a:picLocks noChangeAspect="1"/>
          </p:cNvPicPr>
          <p:nvPr/>
        </p:nvPicPr>
        <p:blipFill>
          <a:blip r:embed="rId2"/>
          <a:stretch>
            <a:fillRect/>
          </a:stretch>
        </p:blipFill>
        <p:spPr>
          <a:xfrm>
            <a:off x="714243" y="3578300"/>
            <a:ext cx="5538264" cy="335653"/>
          </a:xfrm>
          <a:prstGeom prst="rect">
            <a:avLst/>
          </a:prstGeom>
        </p:spPr>
      </p:pic>
    </p:spTree>
    <p:extLst>
      <p:ext uri="{BB962C8B-B14F-4D97-AF65-F5344CB8AC3E}">
        <p14:creationId xmlns:p14="http://schemas.microsoft.com/office/powerpoint/2010/main" val="211732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place-value counters to find these fractions of amounts.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84 =</a:t>
            </a:r>
            <a:endParaRPr lang="en-GB" b="1" dirty="0">
              <a:solidFill>
                <a:srgbClr val="DA2E4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62 =</a:t>
            </a:r>
            <a:endParaRPr lang="en-GB" b="1" dirty="0">
              <a:solidFill>
                <a:srgbClr val="DA2E4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36 =</a:t>
            </a:r>
            <a:endParaRPr lang="en-GB" b="1" dirty="0">
              <a:solidFill>
                <a:srgbClr val="DA2E4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758C851-0C60-4BD8-9079-6330FC2D02DF}"/>
              </a:ext>
            </a:extLst>
          </p:cNvPr>
          <p:cNvSpPr/>
          <p:nvPr/>
        </p:nvSpPr>
        <p:spPr>
          <a:xfrm>
            <a:off x="161365" y="255958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4</a:t>
            </a:r>
            <a:endParaRPr lang="en-GB" b="1" dirty="0"/>
          </a:p>
        </p:txBody>
      </p:sp>
      <p:sp>
        <p:nvSpPr>
          <p:cNvPr id="6" name="Rectangle 5">
            <a:extLst>
              <a:ext uri="{FF2B5EF4-FFF2-40B4-BE49-F238E27FC236}">
                <a16:creationId xmlns:a16="http://schemas.microsoft.com/office/drawing/2014/main" xmlns="" id="{A848E749-AAA7-4F88-9A50-B51AA36E822C}"/>
              </a:ext>
            </a:extLst>
          </p:cNvPr>
          <p:cNvSpPr/>
          <p:nvPr/>
        </p:nvSpPr>
        <p:spPr>
          <a:xfrm>
            <a:off x="177800" y="3329105"/>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2</a:t>
            </a:r>
            <a:endParaRPr lang="en-GB" b="1" dirty="0"/>
          </a:p>
        </p:txBody>
      </p:sp>
      <p:sp>
        <p:nvSpPr>
          <p:cNvPr id="7" name="Rectangle 6">
            <a:extLst>
              <a:ext uri="{FF2B5EF4-FFF2-40B4-BE49-F238E27FC236}">
                <a16:creationId xmlns:a16="http://schemas.microsoft.com/office/drawing/2014/main" xmlns="" id="{FBB1BF97-0632-4B78-8A07-FF4537983837}"/>
              </a:ext>
            </a:extLst>
          </p:cNvPr>
          <p:cNvSpPr/>
          <p:nvPr/>
        </p:nvSpPr>
        <p:spPr>
          <a:xfrm>
            <a:off x="177800" y="417127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3</a:t>
            </a:r>
            <a:endParaRPr lang="en-GB" b="1" dirty="0"/>
          </a:p>
        </p:txBody>
      </p:sp>
    </p:spTree>
    <p:extLst>
      <p:ext uri="{BB962C8B-B14F-4D97-AF65-F5344CB8AC3E}">
        <p14:creationId xmlns:p14="http://schemas.microsoft.com/office/powerpoint/2010/main" val="138702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8845176"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place-value counters to find these fractions of amounts.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84 = </a:t>
            </a:r>
            <a:r>
              <a:rPr lang="en-GB" b="1" dirty="0">
                <a:solidFill>
                  <a:srgbClr val="DA2E41"/>
                </a:solidFill>
                <a:latin typeface="Arial" panose="020B0604020202020204" pitchFamily="34" charset="0"/>
                <a:cs typeface="Arial" panose="020B0604020202020204" pitchFamily="34" charset="0"/>
              </a:rPr>
              <a:t>21</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62 = </a:t>
            </a:r>
            <a:r>
              <a:rPr lang="en-GB" b="1" dirty="0">
                <a:solidFill>
                  <a:srgbClr val="DA2E41"/>
                </a:solidFill>
                <a:latin typeface="Arial" panose="020B0604020202020204" pitchFamily="34" charset="0"/>
                <a:cs typeface="Arial" panose="020B0604020202020204" pitchFamily="34" charset="0"/>
              </a:rPr>
              <a:t>31</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of 36 = </a:t>
            </a:r>
            <a:r>
              <a:rPr lang="en-GB" b="1" dirty="0">
                <a:solidFill>
                  <a:srgbClr val="DA2E41"/>
                </a:solidFill>
                <a:latin typeface="Arial" panose="020B0604020202020204" pitchFamily="34" charset="0"/>
                <a:cs typeface="Arial" panose="020B0604020202020204" pitchFamily="34" charset="0"/>
              </a:rPr>
              <a:t>12</a:t>
            </a:r>
          </a:p>
        </p:txBody>
      </p:sp>
      <p:sp>
        <p:nvSpPr>
          <p:cNvPr id="10" name="Rectangle 9">
            <a:extLst>
              <a:ext uri="{FF2B5EF4-FFF2-40B4-BE49-F238E27FC236}">
                <a16:creationId xmlns:a16="http://schemas.microsoft.com/office/drawing/2014/main" xmlns="" id="{B758C851-0C60-4BD8-9079-6330FC2D02DF}"/>
              </a:ext>
            </a:extLst>
          </p:cNvPr>
          <p:cNvSpPr/>
          <p:nvPr/>
        </p:nvSpPr>
        <p:spPr>
          <a:xfrm>
            <a:off x="161365" y="255958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4</a:t>
            </a:r>
            <a:endParaRPr lang="en-GB" b="1" dirty="0"/>
          </a:p>
        </p:txBody>
      </p:sp>
      <p:sp>
        <p:nvSpPr>
          <p:cNvPr id="6" name="Rectangle 5">
            <a:extLst>
              <a:ext uri="{FF2B5EF4-FFF2-40B4-BE49-F238E27FC236}">
                <a16:creationId xmlns:a16="http://schemas.microsoft.com/office/drawing/2014/main" xmlns="" id="{A848E749-AAA7-4F88-9A50-B51AA36E822C}"/>
              </a:ext>
            </a:extLst>
          </p:cNvPr>
          <p:cNvSpPr/>
          <p:nvPr/>
        </p:nvSpPr>
        <p:spPr>
          <a:xfrm>
            <a:off x="177800" y="3329105"/>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2</a:t>
            </a:r>
            <a:endParaRPr lang="en-GB" b="1" dirty="0"/>
          </a:p>
        </p:txBody>
      </p:sp>
      <p:sp>
        <p:nvSpPr>
          <p:cNvPr id="7" name="Rectangle 6">
            <a:extLst>
              <a:ext uri="{FF2B5EF4-FFF2-40B4-BE49-F238E27FC236}">
                <a16:creationId xmlns:a16="http://schemas.microsoft.com/office/drawing/2014/main" xmlns="" id="{FBB1BF97-0632-4B78-8A07-FF4537983837}"/>
              </a:ext>
            </a:extLst>
          </p:cNvPr>
          <p:cNvSpPr/>
          <p:nvPr/>
        </p:nvSpPr>
        <p:spPr>
          <a:xfrm>
            <a:off x="177800" y="4171273"/>
            <a:ext cx="441146" cy="646331"/>
          </a:xfrm>
          <a:prstGeom prst="rect">
            <a:avLst/>
          </a:prstGeom>
        </p:spPr>
        <p:txBody>
          <a:bodyPr wrap="none">
            <a:spAutoFit/>
          </a:bodyPr>
          <a:lstStyle/>
          <a:p>
            <a:r>
              <a:rPr lang="en-GB" b="1" u="sng" dirty="0">
                <a:latin typeface="Arial" panose="020B0604020202020204" pitchFamily="34" charset="0"/>
                <a:cs typeface="Arial" panose="020B0604020202020204" pitchFamily="34" charset="0"/>
              </a:rPr>
              <a:t> 1 </a:t>
            </a:r>
          </a:p>
          <a:p>
            <a:r>
              <a:rPr lang="en-GB" b="1" dirty="0">
                <a:latin typeface="Arial" panose="020B0604020202020204" pitchFamily="34" charset="0"/>
                <a:cs typeface="Arial" panose="020B0604020202020204" pitchFamily="34" charset="0"/>
              </a:rPr>
              <a:t> 3</a:t>
            </a:r>
            <a:endParaRPr lang="en-GB" b="1" dirty="0"/>
          </a:p>
        </p:txBody>
      </p:sp>
      <p:sp>
        <p:nvSpPr>
          <p:cNvPr id="3" name="Rectangle 2">
            <a:extLst>
              <a:ext uri="{FF2B5EF4-FFF2-40B4-BE49-F238E27FC236}">
                <a16:creationId xmlns:a16="http://schemas.microsoft.com/office/drawing/2014/main" xmlns="" id="{18254DAC-54D5-4A5C-BB57-CD4A47928ECC}"/>
              </a:ext>
            </a:extLst>
          </p:cNvPr>
          <p:cNvSpPr/>
          <p:nvPr/>
        </p:nvSpPr>
        <p:spPr>
          <a:xfrm>
            <a:off x="6414246" y="3818965"/>
            <a:ext cx="2393577" cy="1129553"/>
          </a:xfrm>
          <a:prstGeom prst="rect">
            <a:avLst/>
          </a:prstGeom>
          <a:solidFill>
            <a:srgbClr val="13B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Are there any calculations that this method will not work for? Why?</a:t>
            </a:r>
          </a:p>
        </p:txBody>
      </p:sp>
      <p:pic>
        <p:nvPicPr>
          <p:cNvPr id="5" name="Picture 4">
            <a:extLst>
              <a:ext uri="{FF2B5EF4-FFF2-40B4-BE49-F238E27FC236}">
                <a16:creationId xmlns:a16="http://schemas.microsoft.com/office/drawing/2014/main" xmlns="" id="{93CD02ED-3860-47CC-BA23-DEF03E85345C}"/>
              </a:ext>
            </a:extLst>
          </p:cNvPr>
          <p:cNvPicPr>
            <a:picLocks noChangeAspect="1"/>
          </p:cNvPicPr>
          <p:nvPr/>
        </p:nvPicPr>
        <p:blipFill>
          <a:blip r:embed="rId2"/>
          <a:stretch>
            <a:fillRect/>
          </a:stretch>
        </p:blipFill>
        <p:spPr>
          <a:xfrm>
            <a:off x="2111188" y="2774500"/>
            <a:ext cx="3795023" cy="216495"/>
          </a:xfrm>
          <a:prstGeom prst="rect">
            <a:avLst/>
          </a:prstGeom>
        </p:spPr>
      </p:pic>
      <p:pic>
        <p:nvPicPr>
          <p:cNvPr id="8" name="Picture 7">
            <a:extLst>
              <a:ext uri="{FF2B5EF4-FFF2-40B4-BE49-F238E27FC236}">
                <a16:creationId xmlns:a16="http://schemas.microsoft.com/office/drawing/2014/main" xmlns="" id="{DFB5B589-C468-48F8-BC08-157993CC548E}"/>
              </a:ext>
            </a:extLst>
          </p:cNvPr>
          <p:cNvPicPr>
            <a:picLocks noChangeAspect="1"/>
          </p:cNvPicPr>
          <p:nvPr/>
        </p:nvPicPr>
        <p:blipFill>
          <a:blip r:embed="rId3"/>
          <a:stretch>
            <a:fillRect/>
          </a:stretch>
        </p:blipFill>
        <p:spPr>
          <a:xfrm>
            <a:off x="2467104" y="3611507"/>
            <a:ext cx="2098983" cy="207458"/>
          </a:xfrm>
          <a:prstGeom prst="rect">
            <a:avLst/>
          </a:prstGeom>
        </p:spPr>
      </p:pic>
      <p:pic>
        <p:nvPicPr>
          <p:cNvPr id="9" name="Picture 8">
            <a:extLst>
              <a:ext uri="{FF2B5EF4-FFF2-40B4-BE49-F238E27FC236}">
                <a16:creationId xmlns:a16="http://schemas.microsoft.com/office/drawing/2014/main" xmlns="" id="{0908CCA6-E91A-4A80-85FA-9D5605752208}"/>
              </a:ext>
            </a:extLst>
          </p:cNvPr>
          <p:cNvPicPr>
            <a:picLocks noChangeAspect="1"/>
          </p:cNvPicPr>
          <p:nvPr/>
        </p:nvPicPr>
        <p:blipFill>
          <a:blip r:embed="rId4"/>
          <a:stretch>
            <a:fillRect/>
          </a:stretch>
        </p:blipFill>
        <p:spPr>
          <a:xfrm>
            <a:off x="2467104" y="4335748"/>
            <a:ext cx="2513898" cy="207458"/>
          </a:xfrm>
          <a:prstGeom prst="rect">
            <a:avLst/>
          </a:prstGeom>
        </p:spPr>
      </p:pic>
    </p:spTree>
    <p:extLst>
      <p:ext uri="{BB962C8B-B14F-4D97-AF65-F5344CB8AC3E}">
        <p14:creationId xmlns:p14="http://schemas.microsoft.com/office/powerpoint/2010/main" val="418728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4D9364D-FC52-4152-A3CA-D4EA9F22DC6E}"/>
              </a:ext>
            </a:extLst>
          </p:cNvPr>
          <p:cNvSpPr txBox="1"/>
          <p:nvPr/>
        </p:nvSpPr>
        <p:spPr>
          <a:xfrm>
            <a:off x="177800" y="1823974"/>
            <a:ext cx="8845176"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Krishna has a pile of 100 stickers.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gives half of them to her sister.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then gives one fifth of the stickers that are left to her best </a:t>
            </a:r>
          </a:p>
          <a:p>
            <a:r>
              <a:rPr lang="en-GB" dirty="0">
                <a:latin typeface="Arial" panose="020B0604020202020204" pitchFamily="34" charset="0"/>
                <a:cs typeface="Arial" panose="020B0604020202020204" pitchFamily="34" charset="0"/>
              </a:rPr>
              <a:t>friend.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Finally, she sticks one quarter of the stickers that are left on her pencil case.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stickers does Krishna have in her pile now?</a:t>
            </a:r>
          </a:p>
        </p:txBody>
      </p:sp>
    </p:spTree>
    <p:extLst>
      <p:ext uri="{BB962C8B-B14F-4D97-AF65-F5344CB8AC3E}">
        <p14:creationId xmlns:p14="http://schemas.microsoft.com/office/powerpoint/2010/main" val="14386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4D9364D-FC52-4152-A3CA-D4EA9F22DC6E}"/>
              </a:ext>
            </a:extLst>
          </p:cNvPr>
          <p:cNvSpPr txBox="1"/>
          <p:nvPr/>
        </p:nvSpPr>
        <p:spPr>
          <a:xfrm>
            <a:off x="177800" y="1823974"/>
            <a:ext cx="8845176"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Krishna has a pile of 100 stickers.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gives half of them to her sister.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then gives one fifth of the stickers that are left to her best </a:t>
            </a:r>
          </a:p>
          <a:p>
            <a:r>
              <a:rPr lang="en-GB" dirty="0">
                <a:latin typeface="Arial" panose="020B0604020202020204" pitchFamily="34" charset="0"/>
                <a:cs typeface="Arial" panose="020B0604020202020204" pitchFamily="34" charset="0"/>
              </a:rPr>
              <a:t>friend.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Finally, she sticks one quarter of the stickers that are left on her pencil case.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stickers does Krishna have in her pile now?</a:t>
            </a: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100 ÷ 2 = 50, so Krishna’s sister is given 50. 100 – 50 = 50, so </a:t>
            </a:r>
            <a:r>
              <a:rPr lang="en-GB" b="1" dirty="0" err="1">
                <a:solidFill>
                  <a:srgbClr val="DA2E41"/>
                </a:solidFill>
                <a:latin typeface="Arial" panose="020B0604020202020204" pitchFamily="34" charset="0"/>
                <a:cs typeface="Arial" panose="020B0604020202020204" pitchFamily="34" charset="0"/>
              </a:rPr>
              <a:t>Krisha</a:t>
            </a:r>
            <a:r>
              <a:rPr lang="en-GB" b="1" dirty="0">
                <a:solidFill>
                  <a:srgbClr val="DA2E41"/>
                </a:solidFill>
                <a:latin typeface="Arial" panose="020B0604020202020204" pitchFamily="34" charset="0"/>
                <a:cs typeface="Arial" panose="020B0604020202020204" pitchFamily="34" charset="0"/>
              </a:rPr>
              <a:t> has 50 left.</a:t>
            </a:r>
          </a:p>
          <a:p>
            <a:r>
              <a:rPr lang="en-GB" b="1" dirty="0">
                <a:solidFill>
                  <a:srgbClr val="DA2E41"/>
                </a:solidFill>
                <a:latin typeface="Arial" panose="020B0604020202020204" pitchFamily="34" charset="0"/>
                <a:cs typeface="Arial" panose="020B0604020202020204" pitchFamily="34" charset="0"/>
              </a:rPr>
              <a:t>50 ÷ 5 = 10, so her best friend has 10.	50 – 10 = 40, so Krishna now has 40 left.</a:t>
            </a:r>
          </a:p>
          <a:p>
            <a:r>
              <a:rPr lang="en-GB" b="1" dirty="0">
                <a:solidFill>
                  <a:srgbClr val="DA2E41"/>
                </a:solidFill>
                <a:latin typeface="Arial" panose="020B0604020202020204" pitchFamily="34" charset="0"/>
                <a:cs typeface="Arial" panose="020B0604020202020204" pitchFamily="34" charset="0"/>
              </a:rPr>
              <a:t>40 ÷ 4 = 10, so she sticks 10 on her pencil case. </a:t>
            </a:r>
          </a:p>
          <a:p>
            <a:r>
              <a:rPr lang="en-GB" b="1" dirty="0">
                <a:solidFill>
                  <a:srgbClr val="DA2E41"/>
                </a:solidFill>
                <a:latin typeface="Arial" panose="020B0604020202020204" pitchFamily="34" charset="0"/>
                <a:cs typeface="Arial" panose="020B0604020202020204" pitchFamily="34" charset="0"/>
              </a:rPr>
              <a:t>40 – 10 = 30, so </a:t>
            </a:r>
            <a:r>
              <a:rPr lang="en-GB" b="1" u="sng" dirty="0">
                <a:solidFill>
                  <a:srgbClr val="DA2E41"/>
                </a:solidFill>
                <a:latin typeface="Arial" panose="020B0604020202020204" pitchFamily="34" charset="0"/>
                <a:cs typeface="Arial" panose="020B0604020202020204" pitchFamily="34" charset="0"/>
              </a:rPr>
              <a:t>Krishna has 30 stickers in her pile.</a:t>
            </a:r>
          </a:p>
        </p:txBody>
      </p:sp>
    </p:spTree>
    <p:extLst>
      <p:ext uri="{BB962C8B-B14F-4D97-AF65-F5344CB8AC3E}">
        <p14:creationId xmlns:p14="http://schemas.microsoft.com/office/powerpoint/2010/main" val="67341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2D7E7AB-D146-4B0C-9018-D1E2F22D39D6}"/>
              </a:ext>
            </a:extLst>
          </p:cNvPr>
          <p:cNvSpPr txBox="1"/>
          <p:nvPr/>
        </p:nvSpPr>
        <p:spPr>
          <a:xfrm>
            <a:off x="177798" y="1755577"/>
            <a:ext cx="8966202" cy="4401205"/>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To find one third of an amount, we multiply by 3.</a:t>
            </a: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a:p>
            <a:pPr lvl="8"/>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of 58 = 29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To find      of 60, we can take 60 counters and divide them into 10 equal</a:t>
            </a:r>
          </a:p>
          <a:p>
            <a:r>
              <a:rPr lang="en-GB" sz="2000" dirty="0">
                <a:solidFill>
                  <a:srgbClr val="388CDA"/>
                </a:solidFill>
                <a:latin typeface="Arial" panose="020B0604020202020204" pitchFamily="34" charset="0"/>
                <a:cs typeface="Arial" panose="020B0604020202020204" pitchFamily="34" charset="0"/>
              </a:rPr>
              <a:t>	groups.		There are 10 groups, so       of 60 equals 10.	    </a:t>
            </a: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One third of 12 and one quarter of 16 are the same amount.	</a:t>
            </a:r>
          </a:p>
          <a:p>
            <a:pPr marL="457200" indent="-457200">
              <a:buAutoNum type="alphaLcParenR" startAt="4"/>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5"/>
            </a:pPr>
            <a:r>
              <a:rPr lang="en-GB" sz="2000" dirty="0">
                <a:solidFill>
                  <a:srgbClr val="388CDA"/>
                </a:solidFill>
                <a:latin typeface="Arial" panose="020B0604020202020204" pitchFamily="34" charset="0"/>
                <a:cs typeface="Arial" panose="020B0604020202020204" pitchFamily="34" charset="0"/>
              </a:rPr>
              <a:t>If we want to find one fifth of a number, we need to divide that number </a:t>
            </a:r>
          </a:p>
          <a:p>
            <a:r>
              <a:rPr lang="en-GB" sz="2000" dirty="0">
                <a:solidFill>
                  <a:srgbClr val="388CDA"/>
                </a:solidFill>
                <a:latin typeface="Arial" panose="020B0604020202020204" pitchFamily="34" charset="0"/>
                <a:cs typeface="Arial" panose="020B0604020202020204" pitchFamily="34" charset="0"/>
              </a:rPr>
              <a:t>	by 5.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B3FEE2DE-30CF-449A-82A4-1C099C4EFF96}"/>
              </a:ext>
            </a:extLst>
          </p:cNvPr>
          <p:cNvSpPr/>
          <p:nvPr/>
        </p:nvSpPr>
        <p:spPr>
          <a:xfrm>
            <a:off x="635746" y="3202127"/>
            <a:ext cx="468398"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1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 2</a:t>
            </a:r>
            <a:endParaRPr lang="en-GB" sz="2000" dirty="0">
              <a:solidFill>
                <a:srgbClr val="388CDA"/>
              </a:solidFill>
            </a:endParaRPr>
          </a:p>
        </p:txBody>
      </p:sp>
      <p:sp>
        <p:nvSpPr>
          <p:cNvPr id="9" name="Rectangle 8">
            <a:extLst>
              <a:ext uri="{FF2B5EF4-FFF2-40B4-BE49-F238E27FC236}">
                <a16:creationId xmlns:a16="http://schemas.microsoft.com/office/drawing/2014/main" xmlns="" id="{780C13BC-CB8C-4910-8C9B-38F31AC0567D}"/>
              </a:ext>
            </a:extLst>
          </p:cNvPr>
          <p:cNvSpPr/>
          <p:nvPr/>
        </p:nvSpPr>
        <p:spPr>
          <a:xfrm>
            <a:off x="1447052" y="3757939"/>
            <a:ext cx="470000"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1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10</a:t>
            </a:r>
            <a:endParaRPr lang="en-GB" sz="2000" dirty="0">
              <a:solidFill>
                <a:srgbClr val="388CDA"/>
              </a:solidFill>
            </a:endParaRPr>
          </a:p>
        </p:txBody>
      </p:sp>
      <p:sp>
        <p:nvSpPr>
          <p:cNvPr id="10" name="Rectangle 9">
            <a:extLst>
              <a:ext uri="{FF2B5EF4-FFF2-40B4-BE49-F238E27FC236}">
                <a16:creationId xmlns:a16="http://schemas.microsoft.com/office/drawing/2014/main" xmlns="" id="{F8A07091-75E9-4C99-839E-8790050222F3}"/>
              </a:ext>
            </a:extLst>
          </p:cNvPr>
          <p:cNvSpPr/>
          <p:nvPr/>
        </p:nvSpPr>
        <p:spPr>
          <a:xfrm>
            <a:off x="4827929" y="4111882"/>
            <a:ext cx="468398"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1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10</a:t>
            </a:r>
            <a:endParaRPr lang="en-GB" sz="2000" dirty="0">
              <a:solidFill>
                <a:srgbClr val="388CDA"/>
              </a:solidFill>
            </a:endParaRPr>
          </a:p>
        </p:txBody>
      </p:sp>
      <p:graphicFrame>
        <p:nvGraphicFramePr>
          <p:cNvPr id="7" name="Table 6">
            <a:extLst>
              <a:ext uri="{FF2B5EF4-FFF2-40B4-BE49-F238E27FC236}">
                <a16:creationId xmlns:a16="http://schemas.microsoft.com/office/drawing/2014/main" xmlns="" id="{8079BE33-48EA-4A75-B65B-23CB762C40CC}"/>
              </a:ext>
            </a:extLst>
          </p:cNvPr>
          <p:cNvGraphicFramePr>
            <a:graphicFrameLocks noGrp="1"/>
          </p:cNvGraphicFramePr>
          <p:nvPr>
            <p:extLst>
              <p:ext uri="{D42A27DB-BD31-4B8C-83A1-F6EECF244321}">
                <p14:modId xmlns:p14="http://schemas.microsoft.com/office/powerpoint/2010/main" val="3668912520"/>
              </p:ext>
            </p:extLst>
          </p:nvPr>
        </p:nvGraphicFramePr>
        <p:xfrm>
          <a:off x="6815667" y="1366896"/>
          <a:ext cx="2006600" cy="23469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97038">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find a unit fraction of an amount by dividing into equal groups</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use place value counters to find fractions of bigger numbers</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2203025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2D7E7AB-D146-4B0C-9018-D1E2F22D39D6}"/>
              </a:ext>
            </a:extLst>
          </p:cNvPr>
          <p:cNvSpPr txBox="1"/>
          <p:nvPr/>
        </p:nvSpPr>
        <p:spPr>
          <a:xfrm>
            <a:off x="177798" y="1755577"/>
            <a:ext cx="8966202" cy="4401205"/>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To find one third of an amount, we multiply by 3.</a:t>
            </a: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FALSE </a:t>
            </a:r>
            <a:endParaRPr lang="en-GB" sz="2000" dirty="0">
              <a:solidFill>
                <a:srgbClr val="388CDA"/>
              </a:solidFill>
              <a:latin typeface="Arial" panose="020B0604020202020204" pitchFamily="34" charset="0"/>
              <a:cs typeface="Arial" panose="020B0604020202020204" pitchFamily="34" charset="0"/>
            </a:endParaRPr>
          </a:p>
          <a:p>
            <a:pPr lvl="8"/>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of 58 = 29		</a:t>
            </a:r>
            <a:r>
              <a:rPr lang="en-GB" sz="2000" b="1" dirty="0">
                <a:solidFill>
                  <a:srgbClr val="388CDA"/>
                </a:solidFill>
                <a:latin typeface="Arial" panose="020B0604020202020204" pitchFamily="34" charset="0"/>
                <a:cs typeface="Arial" panose="020B0604020202020204" pitchFamily="34" charset="0"/>
              </a:rPr>
              <a:t>TRUE</a:t>
            </a:r>
          </a:p>
          <a:p>
            <a:pPr marL="457200" indent="-457200">
              <a:buAutoNum type="alphaLcParenR" startAt="2"/>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To find      of 60, we can take 60 counters and divide them into 10 equal</a:t>
            </a:r>
          </a:p>
          <a:p>
            <a:r>
              <a:rPr lang="en-GB" sz="2000" dirty="0">
                <a:solidFill>
                  <a:srgbClr val="388CDA"/>
                </a:solidFill>
                <a:latin typeface="Arial" panose="020B0604020202020204" pitchFamily="34" charset="0"/>
                <a:cs typeface="Arial" panose="020B0604020202020204" pitchFamily="34" charset="0"/>
              </a:rPr>
              <a:t>	groups.		There are 10 groups, so       of 60 equals 10.	    </a:t>
            </a:r>
            <a:r>
              <a:rPr lang="en-GB" sz="2000" b="1" dirty="0">
                <a:solidFill>
                  <a:srgbClr val="388CDA"/>
                </a:solidFill>
                <a:latin typeface="Arial" panose="020B0604020202020204" pitchFamily="34" charset="0"/>
                <a:cs typeface="Arial" panose="020B0604020202020204" pitchFamily="34" charset="0"/>
              </a:rPr>
              <a:t>FALSE</a:t>
            </a:r>
            <a:r>
              <a:rPr lang="en-GB" sz="2000"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a:p>
            <a:pPr marL="457200" indent="-457200">
              <a:buFont typeface="+mj-lt"/>
              <a:buAutoNum type="alphaLcParenR" startAt="4"/>
            </a:pPr>
            <a:r>
              <a:rPr lang="en-GB" sz="2000" dirty="0">
                <a:solidFill>
                  <a:srgbClr val="388CDA"/>
                </a:solidFill>
                <a:latin typeface="Arial" panose="020B0604020202020204" pitchFamily="34" charset="0"/>
                <a:cs typeface="Arial" panose="020B0604020202020204" pitchFamily="34" charset="0"/>
              </a:rPr>
              <a:t>One third of 12 and one quarter of 16 are the same amount.	</a:t>
            </a:r>
            <a:r>
              <a:rPr lang="en-GB" sz="2000" b="1" dirty="0">
                <a:solidFill>
                  <a:srgbClr val="388CDA"/>
                </a:solidFill>
                <a:latin typeface="Arial" panose="020B0604020202020204" pitchFamily="34" charset="0"/>
                <a:cs typeface="Arial" panose="020B0604020202020204" pitchFamily="34" charset="0"/>
              </a:rPr>
              <a:t>TRUE</a:t>
            </a:r>
          </a:p>
          <a:p>
            <a:pPr marL="457200" indent="-457200">
              <a:buAutoNum type="alphaLcParenR" startAt="3"/>
            </a:pPr>
            <a:endParaRPr lang="en-GB" sz="2000" b="1" dirty="0">
              <a:solidFill>
                <a:srgbClr val="388CDA"/>
              </a:solidFill>
              <a:latin typeface="Arial" panose="020B0604020202020204" pitchFamily="34" charset="0"/>
              <a:cs typeface="Arial" panose="020B0604020202020204" pitchFamily="34" charset="0"/>
            </a:endParaRPr>
          </a:p>
          <a:p>
            <a:pPr marL="457200" indent="-457200">
              <a:buAutoNum type="alphaLcParenR" startAt="5"/>
            </a:pPr>
            <a:r>
              <a:rPr lang="en-GB" sz="2000" dirty="0">
                <a:solidFill>
                  <a:srgbClr val="388CDA"/>
                </a:solidFill>
                <a:latin typeface="Arial" panose="020B0604020202020204" pitchFamily="34" charset="0"/>
                <a:cs typeface="Arial" panose="020B0604020202020204" pitchFamily="34" charset="0"/>
              </a:rPr>
              <a:t>If we want to find one fifth of a number, we need to divide that number </a:t>
            </a:r>
          </a:p>
          <a:p>
            <a:r>
              <a:rPr lang="en-GB" sz="2000" dirty="0">
                <a:solidFill>
                  <a:srgbClr val="388CDA"/>
                </a:solidFill>
                <a:latin typeface="Arial" panose="020B0604020202020204" pitchFamily="34" charset="0"/>
                <a:cs typeface="Arial" panose="020B0604020202020204" pitchFamily="34" charset="0"/>
              </a:rPr>
              <a:t>	by 5.				</a:t>
            </a:r>
            <a:r>
              <a:rPr lang="en-GB" sz="2000" b="1" dirty="0">
                <a:solidFill>
                  <a:srgbClr val="388CDA"/>
                </a:solidFill>
                <a:latin typeface="Arial" panose="020B0604020202020204" pitchFamily="34" charset="0"/>
                <a:cs typeface="Arial" panose="020B0604020202020204" pitchFamily="34" charset="0"/>
              </a:rPr>
              <a:t>TRUE</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B3FEE2DE-30CF-449A-82A4-1C099C4EFF96}"/>
              </a:ext>
            </a:extLst>
          </p:cNvPr>
          <p:cNvSpPr/>
          <p:nvPr/>
        </p:nvSpPr>
        <p:spPr>
          <a:xfrm>
            <a:off x="635746" y="3202127"/>
            <a:ext cx="468398"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1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 2</a:t>
            </a:r>
            <a:endParaRPr lang="en-GB" sz="2000" dirty="0">
              <a:solidFill>
                <a:srgbClr val="388CDA"/>
              </a:solidFill>
            </a:endParaRPr>
          </a:p>
        </p:txBody>
      </p:sp>
      <p:sp>
        <p:nvSpPr>
          <p:cNvPr id="9" name="Rectangle 8">
            <a:extLst>
              <a:ext uri="{FF2B5EF4-FFF2-40B4-BE49-F238E27FC236}">
                <a16:creationId xmlns:a16="http://schemas.microsoft.com/office/drawing/2014/main" xmlns="" id="{780C13BC-CB8C-4910-8C9B-38F31AC0567D}"/>
              </a:ext>
            </a:extLst>
          </p:cNvPr>
          <p:cNvSpPr/>
          <p:nvPr/>
        </p:nvSpPr>
        <p:spPr>
          <a:xfrm>
            <a:off x="1447052" y="3757939"/>
            <a:ext cx="470000"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1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10</a:t>
            </a:r>
            <a:endParaRPr lang="en-GB" sz="2000" dirty="0">
              <a:solidFill>
                <a:srgbClr val="388CDA"/>
              </a:solidFill>
            </a:endParaRPr>
          </a:p>
        </p:txBody>
      </p:sp>
      <p:sp>
        <p:nvSpPr>
          <p:cNvPr id="10" name="Rectangle 9">
            <a:extLst>
              <a:ext uri="{FF2B5EF4-FFF2-40B4-BE49-F238E27FC236}">
                <a16:creationId xmlns:a16="http://schemas.microsoft.com/office/drawing/2014/main" xmlns="" id="{F8A07091-75E9-4C99-839E-8790050222F3}"/>
              </a:ext>
            </a:extLst>
          </p:cNvPr>
          <p:cNvSpPr/>
          <p:nvPr/>
        </p:nvSpPr>
        <p:spPr>
          <a:xfrm>
            <a:off x="4827929" y="4111882"/>
            <a:ext cx="468398" cy="707886"/>
          </a:xfrm>
          <a:prstGeom prst="rect">
            <a:avLst/>
          </a:prstGeom>
        </p:spPr>
        <p:txBody>
          <a:bodyPr wrap="none">
            <a:spAutoFit/>
          </a:bodyPr>
          <a:lstStyle/>
          <a:p>
            <a:r>
              <a:rPr lang="en-GB" sz="2000" u="sng" dirty="0">
                <a:solidFill>
                  <a:srgbClr val="388CDA"/>
                </a:solidFill>
                <a:latin typeface="Arial" panose="020B0604020202020204" pitchFamily="34" charset="0"/>
                <a:cs typeface="Arial" panose="020B0604020202020204" pitchFamily="34" charset="0"/>
              </a:rPr>
              <a:t> 1 </a:t>
            </a: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10</a:t>
            </a:r>
            <a:endParaRPr lang="en-GB" sz="2000" dirty="0">
              <a:solidFill>
                <a:srgbClr val="388CDA"/>
              </a:solidFill>
            </a:endParaRPr>
          </a:p>
        </p:txBody>
      </p:sp>
      <p:graphicFrame>
        <p:nvGraphicFramePr>
          <p:cNvPr id="7" name="Table 6">
            <a:extLst>
              <a:ext uri="{FF2B5EF4-FFF2-40B4-BE49-F238E27FC236}">
                <a16:creationId xmlns:a16="http://schemas.microsoft.com/office/drawing/2014/main" xmlns="" id="{82EEB28C-10C7-49D1-9D13-4EE127AA924F}"/>
              </a:ext>
            </a:extLst>
          </p:cNvPr>
          <p:cNvGraphicFramePr>
            <a:graphicFrameLocks noGrp="1"/>
          </p:cNvGraphicFramePr>
          <p:nvPr>
            <p:extLst>
              <p:ext uri="{D42A27DB-BD31-4B8C-83A1-F6EECF244321}">
                <p14:modId xmlns:p14="http://schemas.microsoft.com/office/powerpoint/2010/main" val="3668912520"/>
              </p:ext>
            </p:extLst>
          </p:nvPr>
        </p:nvGraphicFramePr>
        <p:xfrm>
          <a:off x="6815667" y="1366896"/>
          <a:ext cx="2006600" cy="23469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97038">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find a unit fraction of an amount by dividing into equal groups</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use place value counters to find fractions of bigger numbers</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391454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80831" y="1808585"/>
            <a:ext cx="6475463"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have 48 counters.</a:t>
            </a:r>
          </a:p>
          <a:p>
            <a:r>
              <a:rPr lang="en-GB" dirty="0">
                <a:latin typeface="Arial" panose="020B0604020202020204" pitchFamily="34" charset="0"/>
                <a:cs typeface="Arial" panose="020B0604020202020204" pitchFamily="34" charset="0"/>
              </a:rPr>
              <a:t>You can divide them into equal groups of any size, as long as all the groups are equal.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different ways of doing this are there?</a:t>
            </a:r>
          </a:p>
        </p:txBody>
      </p:sp>
      <p:pic>
        <p:nvPicPr>
          <p:cNvPr id="15" name="Picture 14">
            <a:extLst>
              <a:ext uri="{FF2B5EF4-FFF2-40B4-BE49-F238E27FC236}">
                <a16:creationId xmlns:a16="http://schemas.microsoft.com/office/drawing/2014/main" xmlns="" id="{A47F4139-643D-46C8-A886-2DC793C412FF}"/>
              </a:ext>
            </a:extLst>
          </p:cNvPr>
          <p:cNvPicPr>
            <a:picLocks noChangeAspect="1"/>
          </p:cNvPicPr>
          <p:nvPr/>
        </p:nvPicPr>
        <p:blipFill>
          <a:blip r:embed="rId2"/>
          <a:stretch>
            <a:fillRect/>
          </a:stretch>
        </p:blipFill>
        <p:spPr>
          <a:xfrm>
            <a:off x="3830129" y="4565323"/>
            <a:ext cx="2826165" cy="1386914"/>
          </a:xfrm>
          <a:prstGeom prst="rect">
            <a:avLst/>
          </a:prstGeom>
        </p:spPr>
      </p:pic>
      <p:pic>
        <p:nvPicPr>
          <p:cNvPr id="16" name="Picture 15">
            <a:extLst>
              <a:ext uri="{FF2B5EF4-FFF2-40B4-BE49-F238E27FC236}">
                <a16:creationId xmlns:a16="http://schemas.microsoft.com/office/drawing/2014/main" xmlns="" id="{DF6B251C-3B5D-4653-B433-510D4EF42B40}"/>
              </a:ext>
            </a:extLst>
          </p:cNvPr>
          <p:cNvPicPr>
            <a:picLocks noChangeAspect="1"/>
          </p:cNvPicPr>
          <p:nvPr/>
        </p:nvPicPr>
        <p:blipFill>
          <a:blip r:embed="rId2"/>
          <a:stretch>
            <a:fillRect/>
          </a:stretch>
        </p:blipFill>
        <p:spPr>
          <a:xfrm flipH="1">
            <a:off x="3956496" y="3186954"/>
            <a:ext cx="2699798" cy="1386914"/>
          </a:xfrm>
          <a:prstGeom prst="rect">
            <a:avLst/>
          </a:prstGeom>
        </p:spPr>
      </p:pic>
      <p:graphicFrame>
        <p:nvGraphicFramePr>
          <p:cNvPr id="6" name="Table 6">
            <a:extLst>
              <a:ext uri="{FF2B5EF4-FFF2-40B4-BE49-F238E27FC236}">
                <a16:creationId xmlns:a16="http://schemas.microsoft.com/office/drawing/2014/main" xmlns="" id="{F30CC7CE-9E50-4AF4-9552-4C443ACB0D46}"/>
              </a:ext>
            </a:extLst>
          </p:cNvPr>
          <p:cNvGraphicFramePr>
            <a:graphicFrameLocks noGrp="1"/>
          </p:cNvGraphicFramePr>
          <p:nvPr>
            <p:extLst>
              <p:ext uri="{D42A27DB-BD31-4B8C-83A1-F6EECF244321}">
                <p14:modId xmlns:p14="http://schemas.microsoft.com/office/powerpoint/2010/main" val="1910422759"/>
              </p:ext>
            </p:extLst>
          </p:nvPr>
        </p:nvGraphicFramePr>
        <p:xfrm>
          <a:off x="6815667" y="1366896"/>
          <a:ext cx="2006600" cy="23469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97038">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find a unit fraction of an amount by dividing into equal groups</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use place value counters to find fractions of bigger numbers</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59527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80831" y="1808585"/>
            <a:ext cx="6475463"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have 48 counters.</a:t>
            </a:r>
          </a:p>
          <a:p>
            <a:r>
              <a:rPr lang="en-GB" dirty="0">
                <a:latin typeface="Arial" panose="020B0604020202020204" pitchFamily="34" charset="0"/>
                <a:cs typeface="Arial" panose="020B0604020202020204" pitchFamily="34" charset="0"/>
              </a:rPr>
              <a:t>You can divide them into equal groups of any size, as long as all the groups are equal.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different ways of doing this are there?</a:t>
            </a:r>
          </a:p>
          <a:p>
            <a:endParaRPr lang="en-GB" dirty="0">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Groups of 48 (1 group)</a:t>
            </a:r>
          </a:p>
          <a:p>
            <a:r>
              <a:rPr lang="en-GB" b="1" dirty="0">
                <a:solidFill>
                  <a:srgbClr val="DA2E41"/>
                </a:solidFill>
                <a:latin typeface="Arial" panose="020B0604020202020204" pitchFamily="34" charset="0"/>
                <a:cs typeface="Arial" panose="020B0604020202020204" pitchFamily="34" charset="0"/>
              </a:rPr>
              <a:t>	Groups of 24 (2 groups)</a:t>
            </a:r>
          </a:p>
          <a:p>
            <a:r>
              <a:rPr lang="en-GB" b="1" dirty="0">
                <a:solidFill>
                  <a:srgbClr val="DA2E41"/>
                </a:solidFill>
                <a:latin typeface="Arial" panose="020B0604020202020204" pitchFamily="34" charset="0"/>
                <a:cs typeface="Arial" panose="020B0604020202020204" pitchFamily="34" charset="0"/>
              </a:rPr>
              <a:t>	Groups of 16 (3 groups)</a:t>
            </a:r>
          </a:p>
          <a:p>
            <a:r>
              <a:rPr lang="en-GB" b="1" dirty="0">
                <a:solidFill>
                  <a:srgbClr val="DA2E41"/>
                </a:solidFill>
                <a:latin typeface="Arial" panose="020B0604020202020204" pitchFamily="34" charset="0"/>
                <a:cs typeface="Arial" panose="020B0604020202020204" pitchFamily="34" charset="0"/>
              </a:rPr>
              <a:t>	Groups of 12 (4 groups)</a:t>
            </a:r>
          </a:p>
          <a:p>
            <a:r>
              <a:rPr lang="en-GB" b="1" dirty="0">
                <a:solidFill>
                  <a:srgbClr val="DA2E41"/>
                </a:solidFill>
                <a:latin typeface="Arial" panose="020B0604020202020204" pitchFamily="34" charset="0"/>
                <a:cs typeface="Arial" panose="020B0604020202020204" pitchFamily="34" charset="0"/>
              </a:rPr>
              <a:t>	Groups of 8 (6 groups)</a:t>
            </a:r>
          </a:p>
          <a:p>
            <a:r>
              <a:rPr lang="en-GB" b="1" dirty="0">
                <a:solidFill>
                  <a:srgbClr val="DA2E41"/>
                </a:solidFill>
                <a:latin typeface="Arial" panose="020B0604020202020204" pitchFamily="34" charset="0"/>
                <a:cs typeface="Arial" panose="020B0604020202020204" pitchFamily="34" charset="0"/>
              </a:rPr>
              <a:t>	Groups of 6 (8 groups)</a:t>
            </a:r>
          </a:p>
          <a:p>
            <a:r>
              <a:rPr lang="en-GB" b="1" dirty="0">
                <a:solidFill>
                  <a:srgbClr val="DA2E41"/>
                </a:solidFill>
                <a:latin typeface="Arial" panose="020B0604020202020204" pitchFamily="34" charset="0"/>
                <a:cs typeface="Arial" panose="020B0604020202020204" pitchFamily="34" charset="0"/>
              </a:rPr>
              <a:t>	Groups of 4 (12 groups)</a:t>
            </a:r>
          </a:p>
          <a:p>
            <a:r>
              <a:rPr lang="en-GB" b="1" dirty="0">
                <a:solidFill>
                  <a:srgbClr val="DA2E41"/>
                </a:solidFill>
                <a:latin typeface="Arial" panose="020B0604020202020204" pitchFamily="34" charset="0"/>
                <a:cs typeface="Arial" panose="020B0604020202020204" pitchFamily="34" charset="0"/>
              </a:rPr>
              <a:t>	Groups of 3 (16 groups)</a:t>
            </a:r>
          </a:p>
          <a:p>
            <a:r>
              <a:rPr lang="en-GB" b="1" dirty="0">
                <a:solidFill>
                  <a:srgbClr val="DA2E41"/>
                </a:solidFill>
                <a:latin typeface="Arial" panose="020B0604020202020204" pitchFamily="34" charset="0"/>
                <a:cs typeface="Arial" panose="020B0604020202020204" pitchFamily="34" charset="0"/>
              </a:rPr>
              <a:t>	Groups of 2 (24 groups)</a:t>
            </a:r>
          </a:p>
          <a:p>
            <a:r>
              <a:rPr lang="en-GB" b="1" dirty="0">
                <a:solidFill>
                  <a:srgbClr val="DA2E41"/>
                </a:solidFill>
                <a:latin typeface="Arial" panose="020B0604020202020204" pitchFamily="34" charset="0"/>
                <a:cs typeface="Arial" panose="020B0604020202020204" pitchFamily="34" charset="0"/>
              </a:rPr>
              <a:t>	Groups of 1 (48 groups)</a:t>
            </a:r>
          </a:p>
        </p:txBody>
      </p:sp>
      <p:pic>
        <p:nvPicPr>
          <p:cNvPr id="2" name="Picture 1">
            <a:extLst>
              <a:ext uri="{FF2B5EF4-FFF2-40B4-BE49-F238E27FC236}">
                <a16:creationId xmlns:a16="http://schemas.microsoft.com/office/drawing/2014/main" xmlns="" id="{76B748D6-A31F-4DAD-84E2-4EDFA1CB874B}"/>
              </a:ext>
            </a:extLst>
          </p:cNvPr>
          <p:cNvPicPr>
            <a:picLocks noChangeAspect="1"/>
          </p:cNvPicPr>
          <p:nvPr/>
        </p:nvPicPr>
        <p:blipFill>
          <a:blip r:embed="rId2"/>
          <a:stretch>
            <a:fillRect/>
          </a:stretch>
        </p:blipFill>
        <p:spPr>
          <a:xfrm>
            <a:off x="3830129" y="4565323"/>
            <a:ext cx="2826165" cy="1386914"/>
          </a:xfrm>
          <a:prstGeom prst="rect">
            <a:avLst/>
          </a:prstGeom>
        </p:spPr>
      </p:pic>
      <p:pic>
        <p:nvPicPr>
          <p:cNvPr id="5" name="Picture 4">
            <a:extLst>
              <a:ext uri="{FF2B5EF4-FFF2-40B4-BE49-F238E27FC236}">
                <a16:creationId xmlns:a16="http://schemas.microsoft.com/office/drawing/2014/main" xmlns="" id="{3ADF554A-1261-469E-A244-EB2742C3936F}"/>
              </a:ext>
            </a:extLst>
          </p:cNvPr>
          <p:cNvPicPr>
            <a:picLocks noChangeAspect="1"/>
          </p:cNvPicPr>
          <p:nvPr/>
        </p:nvPicPr>
        <p:blipFill>
          <a:blip r:embed="rId2"/>
          <a:stretch>
            <a:fillRect/>
          </a:stretch>
        </p:blipFill>
        <p:spPr>
          <a:xfrm flipH="1">
            <a:off x="3956496" y="3186954"/>
            <a:ext cx="2699798" cy="1386914"/>
          </a:xfrm>
          <a:prstGeom prst="rect">
            <a:avLst/>
          </a:prstGeom>
        </p:spPr>
      </p:pic>
      <p:graphicFrame>
        <p:nvGraphicFramePr>
          <p:cNvPr id="6" name="Table 6">
            <a:extLst>
              <a:ext uri="{FF2B5EF4-FFF2-40B4-BE49-F238E27FC236}">
                <a16:creationId xmlns:a16="http://schemas.microsoft.com/office/drawing/2014/main" xmlns="" id="{3A23995F-8866-48FD-930D-5184A2C0F42C}"/>
              </a:ext>
            </a:extLst>
          </p:cNvPr>
          <p:cNvGraphicFramePr>
            <a:graphicFrameLocks noGrp="1"/>
          </p:cNvGraphicFramePr>
          <p:nvPr>
            <p:extLst>
              <p:ext uri="{D42A27DB-BD31-4B8C-83A1-F6EECF244321}">
                <p14:modId xmlns:p14="http://schemas.microsoft.com/office/powerpoint/2010/main" val="3668912520"/>
              </p:ext>
            </p:extLst>
          </p:nvPr>
        </p:nvGraphicFramePr>
        <p:xfrm>
          <a:off x="6815667" y="1366896"/>
          <a:ext cx="2006600" cy="234696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783366662"/>
                    </a:ext>
                  </a:extLst>
                </a:gridCol>
              </a:tblGrid>
              <a:tr h="1597038">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find a unit fraction of an amount by dividing into equal groups</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use place value counters to find fractions of bigger numbers</a:t>
                      </a:r>
                      <a:endParaRPr lang="en-US" sz="14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xmlns="" val="3456085870"/>
                  </a:ext>
                </a:extLst>
              </a:tr>
            </a:tbl>
          </a:graphicData>
        </a:graphic>
      </p:graphicFrame>
    </p:spTree>
    <p:extLst>
      <p:ext uri="{BB962C8B-B14F-4D97-AF65-F5344CB8AC3E}">
        <p14:creationId xmlns:p14="http://schemas.microsoft.com/office/powerpoint/2010/main" val="5033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7602731"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12 tennis balls by completing the sentences below.</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sixth, we can divide the amount into ___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___ tennis 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12 is equal to ___. </a:t>
            </a:r>
          </a:p>
        </p:txBody>
      </p:sp>
      <p:pic>
        <p:nvPicPr>
          <p:cNvPr id="2" name="Picture 1">
            <a:extLst>
              <a:ext uri="{FF2B5EF4-FFF2-40B4-BE49-F238E27FC236}">
                <a16:creationId xmlns:a16="http://schemas.microsoft.com/office/drawing/2014/main" xmlns="" id="{70C1D60A-585F-422B-819B-EE7AE12091BA}"/>
              </a:ext>
            </a:extLst>
          </p:cNvPr>
          <p:cNvPicPr>
            <a:picLocks noChangeAspect="1"/>
          </p:cNvPicPr>
          <p:nvPr/>
        </p:nvPicPr>
        <p:blipFill>
          <a:blip r:embed="rId2"/>
          <a:stretch>
            <a:fillRect/>
          </a:stretch>
        </p:blipFill>
        <p:spPr>
          <a:xfrm>
            <a:off x="1110545" y="2536232"/>
            <a:ext cx="4923421" cy="1568201"/>
          </a:xfrm>
          <a:prstGeom prst="rect">
            <a:avLst/>
          </a:prstGeom>
        </p:spPr>
      </p:pic>
      <p:sp>
        <p:nvSpPr>
          <p:cNvPr id="3" name="Rectangle 2">
            <a:extLst>
              <a:ext uri="{FF2B5EF4-FFF2-40B4-BE49-F238E27FC236}">
                <a16:creationId xmlns:a16="http://schemas.microsoft.com/office/drawing/2014/main" xmlns=""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6</a:t>
            </a:r>
            <a:endParaRPr lang="en-GB" dirty="0"/>
          </a:p>
        </p:txBody>
      </p:sp>
      <p:sp>
        <p:nvSpPr>
          <p:cNvPr id="7" name="Rectangle 6">
            <a:extLst>
              <a:ext uri="{FF2B5EF4-FFF2-40B4-BE49-F238E27FC236}">
                <a16:creationId xmlns:a16="http://schemas.microsoft.com/office/drawing/2014/main" xmlns="" id="{6F2C5C78-A69F-43EA-9A85-D05568D5CABF}"/>
              </a:ext>
            </a:extLst>
          </p:cNvPr>
          <p:cNvSpPr/>
          <p:nvPr/>
        </p:nvSpPr>
        <p:spPr>
          <a:xfrm>
            <a:off x="167237" y="530340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6</a:t>
            </a:r>
            <a:endParaRPr lang="en-GB" dirty="0"/>
          </a:p>
        </p:txBody>
      </p:sp>
    </p:spTree>
    <p:extLst>
      <p:ext uri="{BB962C8B-B14F-4D97-AF65-F5344CB8AC3E}">
        <p14:creationId xmlns:p14="http://schemas.microsoft.com/office/powerpoint/2010/main" val="68863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7602731"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12 tennis balls by completing the sentences below.</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sixth, we can divide the amount into </a:t>
            </a:r>
            <a:r>
              <a:rPr lang="en-GB" b="1" u="sng" dirty="0">
                <a:solidFill>
                  <a:srgbClr val="DA2E41"/>
                </a:solidFill>
                <a:latin typeface="Arial" panose="020B0604020202020204" pitchFamily="34" charset="0"/>
                <a:cs typeface="Arial" panose="020B0604020202020204" pitchFamily="34" charset="0"/>
              </a:rPr>
              <a:t> 6 </a:t>
            </a:r>
            <a:r>
              <a:rPr lang="en-GB" dirty="0">
                <a:latin typeface="Arial" panose="020B0604020202020204" pitchFamily="34" charset="0"/>
                <a:cs typeface="Arial" panose="020B0604020202020204" pitchFamily="34" charset="0"/>
              </a:rPr>
              <a:t>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t>
            </a:r>
            <a:r>
              <a:rPr lang="en-GB" b="1" u="sng" dirty="0">
                <a:solidFill>
                  <a:srgbClr val="DA2E41"/>
                </a:solidFill>
                <a:latin typeface="Arial" panose="020B0604020202020204" pitchFamily="34" charset="0"/>
                <a:cs typeface="Arial" panose="020B0604020202020204" pitchFamily="34" charset="0"/>
              </a:rPr>
              <a:t> 2 </a:t>
            </a:r>
            <a:r>
              <a:rPr lang="en-GB" dirty="0">
                <a:latin typeface="Arial" panose="020B0604020202020204" pitchFamily="34" charset="0"/>
                <a:cs typeface="Arial" panose="020B0604020202020204" pitchFamily="34" charset="0"/>
              </a:rPr>
              <a:t> tennis 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12 is equal to </a:t>
            </a:r>
            <a:r>
              <a:rPr lang="en-GB" b="1" u="sng" dirty="0">
                <a:solidFill>
                  <a:srgbClr val="DA2E41"/>
                </a:solidFill>
                <a:latin typeface="Arial" panose="020B0604020202020204" pitchFamily="34" charset="0"/>
                <a:cs typeface="Arial" panose="020B0604020202020204" pitchFamily="34" charset="0"/>
              </a:rPr>
              <a:t> 2 </a:t>
            </a:r>
            <a:r>
              <a:rPr lang="en-GB"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xmlns="" id="{70C1D60A-585F-422B-819B-EE7AE12091BA}"/>
              </a:ext>
            </a:extLst>
          </p:cNvPr>
          <p:cNvPicPr>
            <a:picLocks noChangeAspect="1"/>
          </p:cNvPicPr>
          <p:nvPr/>
        </p:nvPicPr>
        <p:blipFill>
          <a:blip r:embed="rId2"/>
          <a:stretch>
            <a:fillRect/>
          </a:stretch>
        </p:blipFill>
        <p:spPr>
          <a:xfrm>
            <a:off x="1110544" y="2535058"/>
            <a:ext cx="4923421" cy="1568201"/>
          </a:xfrm>
          <a:prstGeom prst="rect">
            <a:avLst/>
          </a:prstGeom>
        </p:spPr>
      </p:pic>
      <p:sp>
        <p:nvSpPr>
          <p:cNvPr id="3" name="Rectangle 2">
            <a:extLst>
              <a:ext uri="{FF2B5EF4-FFF2-40B4-BE49-F238E27FC236}">
                <a16:creationId xmlns:a16="http://schemas.microsoft.com/office/drawing/2014/main" xmlns=""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6</a:t>
            </a:r>
            <a:endParaRPr lang="en-GB" dirty="0"/>
          </a:p>
        </p:txBody>
      </p:sp>
      <p:sp>
        <p:nvSpPr>
          <p:cNvPr id="7" name="Rectangle 6">
            <a:extLst>
              <a:ext uri="{FF2B5EF4-FFF2-40B4-BE49-F238E27FC236}">
                <a16:creationId xmlns:a16="http://schemas.microsoft.com/office/drawing/2014/main" xmlns="" id="{6F2C5C78-A69F-43EA-9A85-D05568D5CABF}"/>
              </a:ext>
            </a:extLst>
          </p:cNvPr>
          <p:cNvSpPr/>
          <p:nvPr/>
        </p:nvSpPr>
        <p:spPr>
          <a:xfrm>
            <a:off x="167237" y="530340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6</a:t>
            </a:r>
            <a:endParaRPr lang="en-GB" dirty="0"/>
          </a:p>
        </p:txBody>
      </p:sp>
      <p:sp>
        <p:nvSpPr>
          <p:cNvPr id="5" name="Rectangle: Rounded Corners 4">
            <a:extLst>
              <a:ext uri="{FF2B5EF4-FFF2-40B4-BE49-F238E27FC236}">
                <a16:creationId xmlns:a16="http://schemas.microsoft.com/office/drawing/2014/main" xmlns="" id="{0C277B19-C0CA-45C3-91A5-F5F029380F2D}"/>
              </a:ext>
            </a:extLst>
          </p:cNvPr>
          <p:cNvSpPr/>
          <p:nvPr/>
        </p:nvSpPr>
        <p:spPr>
          <a:xfrm>
            <a:off x="1179870" y="2429964"/>
            <a:ext cx="740105" cy="168985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xmlns="" id="{1E538EA8-2909-4396-B762-997C3FC39F1A}"/>
              </a:ext>
            </a:extLst>
          </p:cNvPr>
          <p:cNvSpPr/>
          <p:nvPr/>
        </p:nvSpPr>
        <p:spPr>
          <a:xfrm>
            <a:off x="1986434" y="2414575"/>
            <a:ext cx="806824" cy="168985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0CCDC61D-FD90-41AD-8CF4-3904E9A7049C}"/>
              </a:ext>
            </a:extLst>
          </p:cNvPr>
          <p:cNvSpPr/>
          <p:nvPr/>
        </p:nvSpPr>
        <p:spPr>
          <a:xfrm>
            <a:off x="2765431" y="2414575"/>
            <a:ext cx="806824" cy="168985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4764D11F-C461-4DF9-B938-43838B61DB4E}"/>
              </a:ext>
            </a:extLst>
          </p:cNvPr>
          <p:cNvSpPr/>
          <p:nvPr/>
        </p:nvSpPr>
        <p:spPr>
          <a:xfrm>
            <a:off x="3592874" y="2414575"/>
            <a:ext cx="806824" cy="168985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xmlns="" id="{EBD9DF81-57AA-4E8B-BA4E-C0F195732E6C}"/>
              </a:ext>
            </a:extLst>
          </p:cNvPr>
          <p:cNvSpPr/>
          <p:nvPr/>
        </p:nvSpPr>
        <p:spPr>
          <a:xfrm>
            <a:off x="4399698" y="2414575"/>
            <a:ext cx="806824" cy="168985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xmlns="" id="{14CE72D0-D191-475F-AAA0-6A25D74EF358}"/>
              </a:ext>
            </a:extLst>
          </p:cNvPr>
          <p:cNvSpPr/>
          <p:nvPr/>
        </p:nvSpPr>
        <p:spPr>
          <a:xfrm>
            <a:off x="5250356" y="2429964"/>
            <a:ext cx="806824" cy="168985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00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7602731"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20 basketballs.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fifth, we need to divide the amount into ___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__ basketballs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20 is equal to ___ because 20 ÷ 5 = ___.  </a:t>
            </a:r>
          </a:p>
        </p:txBody>
      </p:sp>
      <p:sp>
        <p:nvSpPr>
          <p:cNvPr id="3" name="Rectangle 2">
            <a:extLst>
              <a:ext uri="{FF2B5EF4-FFF2-40B4-BE49-F238E27FC236}">
                <a16:creationId xmlns:a16="http://schemas.microsoft.com/office/drawing/2014/main" xmlns=""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5</a:t>
            </a:r>
            <a:endParaRPr lang="en-GB" dirty="0"/>
          </a:p>
        </p:txBody>
      </p:sp>
      <p:sp>
        <p:nvSpPr>
          <p:cNvPr id="7" name="Rectangle 6">
            <a:extLst>
              <a:ext uri="{FF2B5EF4-FFF2-40B4-BE49-F238E27FC236}">
                <a16:creationId xmlns:a16="http://schemas.microsoft.com/office/drawing/2014/main" xmlns="" id="{6F2C5C78-A69F-43EA-9A85-D05568D5CABF}"/>
              </a:ext>
            </a:extLst>
          </p:cNvPr>
          <p:cNvSpPr/>
          <p:nvPr/>
        </p:nvSpPr>
        <p:spPr>
          <a:xfrm>
            <a:off x="177800" y="5594238"/>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5</a:t>
            </a:r>
            <a:endParaRPr lang="en-GB" dirty="0"/>
          </a:p>
        </p:txBody>
      </p:sp>
      <p:pic>
        <p:nvPicPr>
          <p:cNvPr id="6" name="Picture 5">
            <a:extLst>
              <a:ext uri="{FF2B5EF4-FFF2-40B4-BE49-F238E27FC236}">
                <a16:creationId xmlns:a16="http://schemas.microsoft.com/office/drawing/2014/main" xmlns="" id="{4212145B-3614-4852-B476-637EDBDEED16}"/>
              </a:ext>
            </a:extLst>
          </p:cNvPr>
          <p:cNvPicPr>
            <a:picLocks noChangeAspect="1"/>
          </p:cNvPicPr>
          <p:nvPr/>
        </p:nvPicPr>
        <p:blipFill>
          <a:blip r:embed="rId2"/>
          <a:stretch>
            <a:fillRect/>
          </a:stretch>
        </p:blipFill>
        <p:spPr>
          <a:xfrm rot="5400000">
            <a:off x="3092565" y="1965600"/>
            <a:ext cx="2813520" cy="2191713"/>
          </a:xfrm>
          <a:prstGeom prst="rect">
            <a:avLst/>
          </a:prstGeom>
        </p:spPr>
      </p:pic>
    </p:spTree>
    <p:extLst>
      <p:ext uri="{BB962C8B-B14F-4D97-AF65-F5344CB8AC3E}">
        <p14:creationId xmlns:p14="http://schemas.microsoft.com/office/powerpoint/2010/main" val="377155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7602731"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Find      of 20 basketballs.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one fifth, we need to divide the amount into </a:t>
            </a:r>
            <a:r>
              <a:rPr lang="en-GB" b="1" u="sng" dirty="0">
                <a:solidFill>
                  <a:srgbClr val="DA2E41"/>
                </a:solidFill>
                <a:latin typeface="Arial" panose="020B0604020202020204" pitchFamily="34" charset="0"/>
                <a:cs typeface="Arial" panose="020B0604020202020204" pitchFamily="34" charset="0"/>
              </a:rPr>
              <a:t> 5 </a:t>
            </a:r>
            <a:r>
              <a:rPr lang="en-GB" dirty="0">
                <a:latin typeface="Arial" panose="020B0604020202020204" pitchFamily="34" charset="0"/>
                <a:cs typeface="Arial" panose="020B0604020202020204" pitchFamily="34" charset="0"/>
              </a:rPr>
              <a:t> equal groups.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t>
            </a:r>
            <a:r>
              <a:rPr lang="en-GB" b="1" u="sng" dirty="0">
                <a:solidFill>
                  <a:srgbClr val="DA2E41"/>
                </a:solidFill>
                <a:latin typeface="Arial" panose="020B0604020202020204" pitchFamily="34" charset="0"/>
                <a:cs typeface="Arial" panose="020B0604020202020204" pitchFamily="34" charset="0"/>
              </a:rPr>
              <a:t> 4 </a:t>
            </a:r>
            <a:r>
              <a:rPr lang="en-GB" dirty="0">
                <a:latin typeface="Arial" panose="020B0604020202020204" pitchFamily="34" charset="0"/>
                <a:cs typeface="Arial" panose="020B0604020202020204" pitchFamily="34" charset="0"/>
              </a:rPr>
              <a:t> basketballs in each group.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20 is equal to </a:t>
            </a:r>
            <a:r>
              <a:rPr lang="en-GB" b="1" u="sng" dirty="0">
                <a:solidFill>
                  <a:srgbClr val="DA2E41"/>
                </a:solidFill>
                <a:latin typeface="Arial" panose="020B0604020202020204" pitchFamily="34" charset="0"/>
                <a:cs typeface="Arial" panose="020B0604020202020204" pitchFamily="34" charset="0"/>
              </a:rPr>
              <a:t> 4 </a:t>
            </a:r>
            <a:r>
              <a:rPr lang="en-GB" dirty="0">
                <a:latin typeface="Arial" panose="020B0604020202020204" pitchFamily="34" charset="0"/>
                <a:cs typeface="Arial" panose="020B0604020202020204" pitchFamily="34" charset="0"/>
              </a:rPr>
              <a:t> because 20 ÷ 5 = </a:t>
            </a:r>
            <a:r>
              <a:rPr lang="en-GB" b="1" u="sng" dirty="0">
                <a:solidFill>
                  <a:srgbClr val="DA2E41"/>
                </a:solidFill>
                <a:latin typeface="Arial" panose="020B0604020202020204" pitchFamily="34" charset="0"/>
                <a:cs typeface="Arial" panose="020B0604020202020204" pitchFamily="34" charset="0"/>
              </a:rPr>
              <a:t> 4 </a:t>
            </a:r>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xmlns="" id="{F9F11E6C-BEC5-4283-A312-D07AE2E20963}"/>
              </a:ext>
            </a:extLst>
          </p:cNvPr>
          <p:cNvSpPr/>
          <p:nvPr/>
        </p:nvSpPr>
        <p:spPr>
          <a:xfrm>
            <a:off x="669399" y="1768244"/>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5</a:t>
            </a:r>
            <a:endParaRPr lang="en-GB" dirty="0"/>
          </a:p>
        </p:txBody>
      </p:sp>
      <p:sp>
        <p:nvSpPr>
          <p:cNvPr id="7" name="Rectangle 6">
            <a:extLst>
              <a:ext uri="{FF2B5EF4-FFF2-40B4-BE49-F238E27FC236}">
                <a16:creationId xmlns:a16="http://schemas.microsoft.com/office/drawing/2014/main" xmlns="" id="{6F2C5C78-A69F-43EA-9A85-D05568D5CABF}"/>
              </a:ext>
            </a:extLst>
          </p:cNvPr>
          <p:cNvSpPr/>
          <p:nvPr/>
        </p:nvSpPr>
        <p:spPr>
          <a:xfrm>
            <a:off x="177800" y="5594238"/>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5</a:t>
            </a:r>
            <a:endParaRPr lang="en-GB" dirty="0"/>
          </a:p>
        </p:txBody>
      </p:sp>
      <p:pic>
        <p:nvPicPr>
          <p:cNvPr id="6" name="Picture 5">
            <a:extLst>
              <a:ext uri="{FF2B5EF4-FFF2-40B4-BE49-F238E27FC236}">
                <a16:creationId xmlns:a16="http://schemas.microsoft.com/office/drawing/2014/main" xmlns="" id="{4212145B-3614-4852-B476-637EDBDEED16}"/>
              </a:ext>
            </a:extLst>
          </p:cNvPr>
          <p:cNvPicPr>
            <a:picLocks noChangeAspect="1"/>
          </p:cNvPicPr>
          <p:nvPr/>
        </p:nvPicPr>
        <p:blipFill>
          <a:blip r:embed="rId2"/>
          <a:stretch>
            <a:fillRect/>
          </a:stretch>
        </p:blipFill>
        <p:spPr>
          <a:xfrm rot="5400000">
            <a:off x="3092565" y="1965600"/>
            <a:ext cx="2813520" cy="2191713"/>
          </a:xfrm>
          <a:prstGeom prst="rect">
            <a:avLst/>
          </a:prstGeom>
        </p:spPr>
      </p:pic>
      <p:sp>
        <p:nvSpPr>
          <p:cNvPr id="8" name="Rectangle: Rounded Corners 7">
            <a:extLst>
              <a:ext uri="{FF2B5EF4-FFF2-40B4-BE49-F238E27FC236}">
                <a16:creationId xmlns:a16="http://schemas.microsoft.com/office/drawing/2014/main" xmlns="" id="{19D89406-14A1-4F37-9FF3-E07AD181842E}"/>
              </a:ext>
            </a:extLst>
          </p:cNvPr>
          <p:cNvSpPr/>
          <p:nvPr/>
        </p:nvSpPr>
        <p:spPr>
          <a:xfrm rot="5400000">
            <a:off x="4252750" y="740682"/>
            <a:ext cx="493150" cy="2321182"/>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3B76DCCD-1298-4E53-B2E1-EFEFDD8016D6}"/>
              </a:ext>
            </a:extLst>
          </p:cNvPr>
          <p:cNvSpPr/>
          <p:nvPr/>
        </p:nvSpPr>
        <p:spPr>
          <a:xfrm rot="5400000">
            <a:off x="4252750" y="1295644"/>
            <a:ext cx="493150" cy="2321182"/>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xmlns="" id="{DDCD7C89-4F22-4E03-B09C-034CD906C8E6}"/>
              </a:ext>
            </a:extLst>
          </p:cNvPr>
          <p:cNvSpPr/>
          <p:nvPr/>
        </p:nvSpPr>
        <p:spPr>
          <a:xfrm rot="5400000">
            <a:off x="4252750" y="1895661"/>
            <a:ext cx="493150" cy="2321182"/>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xmlns="" id="{46197217-D411-45D7-AFFE-227A1CD2D9F6}"/>
              </a:ext>
            </a:extLst>
          </p:cNvPr>
          <p:cNvSpPr/>
          <p:nvPr/>
        </p:nvSpPr>
        <p:spPr>
          <a:xfrm rot="5400000">
            <a:off x="4252750" y="2471330"/>
            <a:ext cx="493150" cy="2321182"/>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xmlns="" id="{A0A9FD8B-08F4-42A9-BB3D-A07BA61919CC}"/>
              </a:ext>
            </a:extLst>
          </p:cNvPr>
          <p:cNvSpPr/>
          <p:nvPr/>
        </p:nvSpPr>
        <p:spPr>
          <a:xfrm rot="5400000">
            <a:off x="4252750" y="3036919"/>
            <a:ext cx="493150" cy="2321182"/>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472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5A22397-22CB-48B1-9847-DF279AAA275F}"/>
              </a:ext>
            </a:extLst>
          </p:cNvPr>
          <p:cNvSpPr txBox="1"/>
          <p:nvPr/>
        </p:nvSpPr>
        <p:spPr>
          <a:xfrm>
            <a:off x="177800" y="1823974"/>
            <a:ext cx="7602731"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ind       </a:t>
            </a:r>
            <a:r>
              <a:rPr lang="en-GB" dirty="0">
                <a:latin typeface="Arial" panose="020B0604020202020204" pitchFamily="34" charset="0"/>
                <a:cs typeface="Arial" panose="020B0604020202020204" pitchFamily="34" charset="0"/>
              </a:rPr>
              <a:t>of 24.</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xmlns="" id="{F9F11E6C-BEC5-4283-A312-D07AE2E20963}"/>
              </a:ext>
            </a:extLst>
          </p:cNvPr>
          <p:cNvSpPr/>
          <p:nvPr/>
        </p:nvSpPr>
        <p:spPr>
          <a:xfrm>
            <a:off x="703266" y="1770141"/>
            <a:ext cx="441146" cy="646331"/>
          </a:xfrm>
          <a:prstGeom prst="rect">
            <a:avLst/>
          </a:prstGeom>
        </p:spPr>
        <p:txBody>
          <a:bodyPr wrap="none">
            <a:spAutoFit/>
          </a:bodyPr>
          <a:lstStyle/>
          <a:p>
            <a:r>
              <a:rPr lang="en-GB" u="sng" dirty="0">
                <a:latin typeface="Arial" panose="020B0604020202020204" pitchFamily="34" charset="0"/>
                <a:cs typeface="Arial" panose="020B0604020202020204" pitchFamily="34" charset="0"/>
              </a:rPr>
              <a:t> 1 </a:t>
            </a:r>
          </a:p>
          <a:p>
            <a:r>
              <a:rPr lang="en-GB" dirty="0">
                <a:latin typeface="Arial" panose="020B0604020202020204" pitchFamily="34" charset="0"/>
                <a:cs typeface="Arial" panose="020B0604020202020204" pitchFamily="34" charset="0"/>
              </a:rPr>
              <a:t> 3</a:t>
            </a:r>
            <a:endParaRPr lang="en-GB" dirty="0"/>
          </a:p>
        </p:txBody>
      </p:sp>
      <p:sp>
        <p:nvSpPr>
          <p:cNvPr id="2" name="Rectangle 1">
            <a:extLst>
              <a:ext uri="{FF2B5EF4-FFF2-40B4-BE49-F238E27FC236}">
                <a16:creationId xmlns:a16="http://schemas.microsoft.com/office/drawing/2014/main" xmlns="" id="{504787BE-F722-4D4E-9526-6B66FC5B0B3A}"/>
              </a:ext>
            </a:extLst>
          </p:cNvPr>
          <p:cNvSpPr/>
          <p:nvPr/>
        </p:nvSpPr>
        <p:spPr>
          <a:xfrm>
            <a:off x="887505" y="2581835"/>
            <a:ext cx="5244353" cy="1011854"/>
          </a:xfrm>
          <a:prstGeom prst="rect">
            <a:avLst/>
          </a:prstGeom>
          <a:solidFill>
            <a:srgbClr val="FADF4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chemeClr val="tx1"/>
                </a:solidFill>
                <a:latin typeface="Arial" panose="020B0604020202020204" pitchFamily="34" charset="0"/>
                <a:cs typeface="Arial" panose="020B0604020202020204" pitchFamily="34" charset="0"/>
              </a:rPr>
              <a:t>How </a:t>
            </a:r>
            <a:r>
              <a:rPr lang="en-GB" sz="1400" i="1" dirty="0">
                <a:solidFill>
                  <a:schemeClr val="tx1"/>
                </a:solidFill>
                <a:latin typeface="Arial" panose="020B0604020202020204" pitchFamily="34" charset="0"/>
                <a:cs typeface="Arial" panose="020B0604020202020204" pitchFamily="34" charset="0"/>
              </a:rPr>
              <a:t>many equal groups will you need to divide them into?</a:t>
            </a:r>
          </a:p>
          <a:p>
            <a:pPr algn="ctr"/>
            <a:r>
              <a:rPr lang="en-GB" sz="1400" i="1" dirty="0">
                <a:solidFill>
                  <a:schemeClr val="tx1"/>
                </a:solidFill>
                <a:latin typeface="Arial" panose="020B0604020202020204" pitchFamily="34" charset="0"/>
                <a:cs typeface="Arial" panose="020B0604020202020204" pitchFamily="34" charset="0"/>
              </a:rPr>
              <a:t>How many are in each group?</a:t>
            </a:r>
          </a:p>
          <a:p>
            <a:pPr algn="ctr"/>
            <a:r>
              <a:rPr lang="en-GB" sz="1400" i="1" dirty="0">
                <a:solidFill>
                  <a:schemeClr val="tx1"/>
                </a:solidFill>
                <a:latin typeface="Arial" panose="020B0604020202020204" pitchFamily="34" charset="0"/>
                <a:cs typeface="Arial" panose="020B0604020202020204" pitchFamily="34" charset="0"/>
              </a:rPr>
              <a:t>Can you write the calculation as a number sentence?</a:t>
            </a:r>
          </a:p>
        </p:txBody>
      </p:sp>
    </p:spTree>
    <p:extLst>
      <p:ext uri="{BB962C8B-B14F-4D97-AF65-F5344CB8AC3E}">
        <p14:creationId xmlns:p14="http://schemas.microsoft.com/office/powerpoint/2010/main" val="4068710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1124</Words>
  <Application>Microsoft Macintosh PowerPoint</Application>
  <PresentationFormat>On-screen Show (4:3)</PresentationFormat>
  <Paragraphs>383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Lauren Venables</cp:lastModifiedBy>
  <cp:revision>928</cp:revision>
  <dcterms:created xsi:type="dcterms:W3CDTF">2018-09-08T23:27:11Z</dcterms:created>
  <dcterms:modified xsi:type="dcterms:W3CDTF">2020-06-17T16:59:33Z</dcterms:modified>
</cp:coreProperties>
</file>