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536" r:id="rId3"/>
    <p:sldId id="1257" r:id="rId4"/>
    <p:sldId id="1302" r:id="rId5"/>
    <p:sldId id="1258" r:id="rId6"/>
    <p:sldId id="1303" r:id="rId7"/>
    <p:sldId id="1305" r:id="rId8"/>
    <p:sldId id="1304" r:id="rId9"/>
    <p:sldId id="1307" r:id="rId10"/>
    <p:sldId id="1306" r:id="rId11"/>
    <p:sldId id="1308" r:id="rId12"/>
    <p:sldId id="1309" r:id="rId13"/>
    <p:sldId id="1310" r:id="rId14"/>
    <p:sldId id="1311" r:id="rId15"/>
    <p:sldId id="1312" r:id="rId16"/>
    <p:sldId id="1313" r:id="rId17"/>
    <p:sldId id="1314" r:id="rId18"/>
    <p:sldId id="1315" r:id="rId19"/>
    <p:sldId id="1131" r:id="rId20"/>
    <p:sldId id="1316" r:id="rId21"/>
    <p:sldId id="4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000000"/>
    <a:srgbClr val="FADF47"/>
    <a:srgbClr val="388CDA"/>
    <a:srgbClr val="13BD8A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6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use a number line to represent fractions greater than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6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06/02/2020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fractions to complete these number lines.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DAA7E-578B-4B98-806F-7BA4303A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15" y="2978136"/>
            <a:ext cx="4128441" cy="622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6BDBF-E456-41E3-A458-57846744E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15" y="4760156"/>
            <a:ext cx="3976006" cy="5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each notch on the number line worth?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FD345-43EE-46C0-8E40-3EA13954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99" y="3092772"/>
            <a:ext cx="3925194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each notch on the number line worth?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you know.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is worth one sixth.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because there are six equal sections between 0 and 1 (which is equal to 1 whole). 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section is worth 1 out of 6 or    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AFD345-43EE-46C0-8E40-3EA13954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99" y="3092772"/>
            <a:ext cx="3925194" cy="4573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46E64-73CA-425E-B170-7C5DAA0092C7}"/>
              </a:ext>
            </a:extLst>
          </p:cNvPr>
          <p:cNvSpPr txBox="1"/>
          <p:nvPr/>
        </p:nvSpPr>
        <p:spPr>
          <a:xfrm>
            <a:off x="3941943" y="50205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06087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fractions are each of these number lines divided into?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3B287-8884-4BDD-95D1-97A0FCEF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2" y="2764918"/>
            <a:ext cx="3925194" cy="457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4CD3D-B364-47DB-9473-12C39279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166475"/>
            <a:ext cx="3950600" cy="45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A8AD5-E6D6-4915-9273-B1B783FF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94" y="5523964"/>
            <a:ext cx="3950601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fractions are each of these number lines divided into?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is worth one tenth.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is worth one fifth.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is worth one half.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3B287-8884-4BDD-95D1-97A0FCEF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2" y="2764918"/>
            <a:ext cx="3925194" cy="457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4CD3D-B364-47DB-9473-12C39279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166475"/>
            <a:ext cx="3950600" cy="45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A8AD5-E6D6-4915-9273-B1B783FF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94" y="5523964"/>
            <a:ext cx="3950601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more lines do you need to draw to divide this line into quarters?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C5171C-B2B1-4767-AD15-CBA5823C136D}"/>
              </a:ext>
            </a:extLst>
          </p:cNvPr>
          <p:cNvCxnSpPr/>
          <p:nvPr/>
        </p:nvCxnSpPr>
        <p:spPr>
          <a:xfrm>
            <a:off x="1682827" y="3550024"/>
            <a:ext cx="33348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4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more lines do you need to draw to divide this line into quarters?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more lines: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C5171C-B2B1-4767-AD15-CBA5823C136D}"/>
              </a:ext>
            </a:extLst>
          </p:cNvPr>
          <p:cNvCxnSpPr/>
          <p:nvPr/>
        </p:nvCxnSpPr>
        <p:spPr>
          <a:xfrm>
            <a:off x="1682827" y="3550024"/>
            <a:ext cx="33348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E5EE30-C992-4315-B42A-7E19818626E9}"/>
              </a:ext>
            </a:extLst>
          </p:cNvPr>
          <p:cNvCxnSpPr/>
          <p:nvPr/>
        </p:nvCxnSpPr>
        <p:spPr>
          <a:xfrm>
            <a:off x="1682827" y="3455895"/>
            <a:ext cx="0" cy="20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8E5E9E-F3F0-4DAD-817F-DD275B66484B}"/>
              </a:ext>
            </a:extLst>
          </p:cNvPr>
          <p:cNvCxnSpPr/>
          <p:nvPr/>
        </p:nvCxnSpPr>
        <p:spPr>
          <a:xfrm>
            <a:off x="5017697" y="3429000"/>
            <a:ext cx="0" cy="20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0B5731-32D2-4B41-BA30-35014F02AC82}"/>
              </a:ext>
            </a:extLst>
          </p:cNvPr>
          <p:cNvCxnSpPr/>
          <p:nvPr/>
        </p:nvCxnSpPr>
        <p:spPr>
          <a:xfrm>
            <a:off x="3398447" y="3455895"/>
            <a:ext cx="0" cy="20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BC3DD8-F3DE-4F6E-A15A-CEFF239CB63A}"/>
              </a:ext>
            </a:extLst>
          </p:cNvPr>
          <p:cNvCxnSpPr/>
          <p:nvPr/>
        </p:nvCxnSpPr>
        <p:spPr>
          <a:xfrm>
            <a:off x="2560247" y="3455895"/>
            <a:ext cx="0" cy="20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8CE3AF-9B9B-4244-B38F-A1B72ED1C1E6}"/>
              </a:ext>
            </a:extLst>
          </p:cNvPr>
          <p:cNvCxnSpPr/>
          <p:nvPr/>
        </p:nvCxnSpPr>
        <p:spPr>
          <a:xfrm>
            <a:off x="4189022" y="3455895"/>
            <a:ext cx="0" cy="20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9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08585"/>
            <a:ext cx="7089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five lines 12 cm long.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one is a number line from 0 to 1.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first line to show halves. How long will each part be?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second line to show thirds. How long will each part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third line to show quarters. How long will each part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fourth line to show sixths. How long will each part be?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last line to show twelfths. How long will each part be?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4627"/>
            <a:ext cx="7089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five lines 12 cm long.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one is a number line from 0 to 1.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first line to show halves. How long will each part be?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second line to show thirds. How long will each part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third line to show quarters. How long will each part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fourth line to show sixths. How long will each part be?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Divide the last line to show twelfths. How long will each part be?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on this number line is worth one quarter.</a:t>
            </a:r>
          </a:p>
          <a:p>
            <a:pPr lvl="8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This arrow is pointing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to the number 2</a:t>
            </a:r>
          </a:p>
          <a:p>
            <a:pPr lvl="8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This number line is divided into quarters.	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3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line that is divided into 20 equal parts between 0 and 2 is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divided into tenths.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6048368" y="387891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D59B-7BAC-456F-BA0A-89EC24AA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5" y="2797602"/>
            <a:ext cx="3925194" cy="457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BEA94-E81B-409F-B3A4-2AE503CB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05" y="3561027"/>
            <a:ext cx="3419200" cy="92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746D0-5FB9-4474-BB48-0EC8EBA2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" y="4790662"/>
            <a:ext cx="3419200" cy="398353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ABB4FEA1-D840-4DC1-B886-107F62F4E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08286"/>
              </p:ext>
            </p:extLst>
          </p:nvPr>
        </p:nvGraphicFramePr>
        <p:xfrm>
          <a:off x="6815667" y="1140474"/>
          <a:ext cx="2006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number line to show fractions bigger than one whole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divide a number line into equal parts to show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notch on this number line is worth one quarter.</a:t>
            </a:r>
          </a:p>
          <a:p>
            <a:pPr lvl="8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This arrow is pointing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to the number 2</a:t>
            </a:r>
          </a:p>
          <a:p>
            <a:pPr lvl="8"/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This number line is divided into quarters.	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457200" indent="-457200">
              <a:buAutoNum type="alphaLcParenR" startAt="3"/>
            </a:pPr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line that is divided into 20 equal parts between 0 and 2 is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divided into tenths.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6048368" y="387891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D59B-7BAC-456F-BA0A-89EC24AA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05" y="2797602"/>
            <a:ext cx="3925194" cy="457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BEA94-E81B-409F-B3A4-2AE503CB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05" y="3561027"/>
            <a:ext cx="3419200" cy="92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746D0-5FB9-4474-BB48-0EC8EBA2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" y="4790662"/>
            <a:ext cx="3419200" cy="398353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5DC4C5AB-361E-4908-9A60-A31AF3E50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08286"/>
              </p:ext>
            </p:extLst>
          </p:nvPr>
        </p:nvGraphicFramePr>
        <p:xfrm>
          <a:off x="6815667" y="1140474"/>
          <a:ext cx="2006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number line to show fractions bigger than one whole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divide a number line into equal parts to show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1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does not have a pair?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4772E-8E75-421F-9447-5AE97C01E488}"/>
              </a:ext>
            </a:extLst>
          </p:cNvPr>
          <p:cNvSpPr txBox="1"/>
          <p:nvPr/>
        </p:nvSpPr>
        <p:spPr>
          <a:xfrm>
            <a:off x="1050829" y="240875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470A7-F371-4316-AD47-A8204523181C}"/>
              </a:ext>
            </a:extLst>
          </p:cNvPr>
          <p:cNvSpPr txBox="1"/>
          <p:nvPr/>
        </p:nvSpPr>
        <p:spPr>
          <a:xfrm>
            <a:off x="1050828" y="299352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85548C-9BF1-4D9E-AE15-A6C60F5EE704}"/>
              </a:ext>
            </a:extLst>
          </p:cNvPr>
          <p:cNvSpPr txBox="1"/>
          <p:nvPr/>
        </p:nvSpPr>
        <p:spPr>
          <a:xfrm>
            <a:off x="1050828" y="357830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A9DC2B-7E44-410C-B033-93443AD4EF1C}"/>
              </a:ext>
            </a:extLst>
          </p:cNvPr>
          <p:cNvSpPr txBox="1"/>
          <p:nvPr/>
        </p:nvSpPr>
        <p:spPr>
          <a:xfrm>
            <a:off x="1050828" y="4093633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898333-5CE1-4403-9252-6728356DA0AA}"/>
              </a:ext>
            </a:extLst>
          </p:cNvPr>
          <p:cNvSpPr txBox="1"/>
          <p:nvPr/>
        </p:nvSpPr>
        <p:spPr>
          <a:xfrm>
            <a:off x="1050828" y="467840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17573-FAB2-436E-A201-658AD629EB23}"/>
              </a:ext>
            </a:extLst>
          </p:cNvPr>
          <p:cNvSpPr txBox="1"/>
          <p:nvPr/>
        </p:nvSpPr>
        <p:spPr>
          <a:xfrm>
            <a:off x="1050828" y="526318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561738-8B04-4F13-8304-AAD6C071E461}"/>
              </a:ext>
            </a:extLst>
          </p:cNvPr>
          <p:cNvSpPr txBox="1"/>
          <p:nvPr/>
        </p:nvSpPr>
        <p:spPr>
          <a:xfrm>
            <a:off x="3397038" y="3376895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nine tenths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5728B6-32A2-45F8-89CF-65905306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62" y="2331543"/>
            <a:ext cx="2286521" cy="92731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227F87-7DED-44C4-8AE1-BCE3C95E8DDA}"/>
              </a:ext>
            </a:extLst>
          </p:cNvPr>
          <p:cNvSpPr txBox="1"/>
          <p:nvPr/>
        </p:nvSpPr>
        <p:spPr>
          <a:xfrm>
            <a:off x="3383942" y="4549898"/>
            <a:ext cx="61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3AD0A5-5ACC-48AF-A6A8-BF3C814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67" y="5462142"/>
            <a:ext cx="2744016" cy="7917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B924EB-1953-4016-BCB3-52D35C7A3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663" y="4210181"/>
            <a:ext cx="4118454" cy="227653"/>
          </a:xfrm>
          <a:prstGeom prst="rect">
            <a:avLst/>
          </a:prstGeom>
        </p:spPr>
      </p:pic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045F59EB-509A-4255-992E-9E9AEC18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90147"/>
              </p:ext>
            </p:extLst>
          </p:nvPr>
        </p:nvGraphicFramePr>
        <p:xfrm>
          <a:off x="6815667" y="1140474"/>
          <a:ext cx="2006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number line to show fractions bigger than one whole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divide a number line into equal parts to show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does not have a pair?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4772E-8E75-421F-9447-5AE97C01E488}"/>
              </a:ext>
            </a:extLst>
          </p:cNvPr>
          <p:cNvSpPr txBox="1"/>
          <p:nvPr/>
        </p:nvSpPr>
        <p:spPr>
          <a:xfrm>
            <a:off x="1050829" y="240875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470A7-F371-4316-AD47-A8204523181C}"/>
              </a:ext>
            </a:extLst>
          </p:cNvPr>
          <p:cNvSpPr txBox="1"/>
          <p:nvPr/>
        </p:nvSpPr>
        <p:spPr>
          <a:xfrm>
            <a:off x="1050828" y="299352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85548C-9BF1-4D9E-AE15-A6C60F5EE704}"/>
              </a:ext>
            </a:extLst>
          </p:cNvPr>
          <p:cNvSpPr txBox="1"/>
          <p:nvPr/>
        </p:nvSpPr>
        <p:spPr>
          <a:xfrm>
            <a:off x="1050828" y="357830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A9DC2B-7E44-410C-B033-93443AD4EF1C}"/>
              </a:ext>
            </a:extLst>
          </p:cNvPr>
          <p:cNvSpPr txBox="1"/>
          <p:nvPr/>
        </p:nvSpPr>
        <p:spPr>
          <a:xfrm>
            <a:off x="1050828" y="4093633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898333-5CE1-4403-9252-6728356DA0AA}"/>
              </a:ext>
            </a:extLst>
          </p:cNvPr>
          <p:cNvSpPr txBox="1"/>
          <p:nvPr/>
        </p:nvSpPr>
        <p:spPr>
          <a:xfrm>
            <a:off x="1050828" y="4678409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17573-FAB2-436E-A201-658AD629EB23}"/>
              </a:ext>
            </a:extLst>
          </p:cNvPr>
          <p:cNvSpPr txBox="1"/>
          <p:nvPr/>
        </p:nvSpPr>
        <p:spPr>
          <a:xfrm>
            <a:off x="1050828" y="526318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561738-8B04-4F13-8304-AAD6C071E461}"/>
              </a:ext>
            </a:extLst>
          </p:cNvPr>
          <p:cNvSpPr txBox="1"/>
          <p:nvPr/>
        </p:nvSpPr>
        <p:spPr>
          <a:xfrm>
            <a:off x="3397038" y="3376895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nine tenths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5728B6-32A2-45F8-89CF-65905306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62" y="2331543"/>
            <a:ext cx="2286521" cy="92731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227F87-7DED-44C4-8AE1-BCE3C95E8DDA}"/>
              </a:ext>
            </a:extLst>
          </p:cNvPr>
          <p:cNvSpPr txBox="1"/>
          <p:nvPr/>
        </p:nvSpPr>
        <p:spPr>
          <a:xfrm>
            <a:off x="3383942" y="4549898"/>
            <a:ext cx="61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3AD0A5-5ACC-48AF-A6A8-BF3C814F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67" y="5462142"/>
            <a:ext cx="2744016" cy="7917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B924EB-1953-4016-BCB3-52D35C7A3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763" y="4233778"/>
            <a:ext cx="4118454" cy="22765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203E3B-EBFE-4A92-B88B-A319DD673F31}"/>
              </a:ext>
            </a:extLst>
          </p:cNvPr>
          <p:cNvCxnSpPr>
            <a:stCxn id="27" idx="3"/>
          </p:cNvCxnSpPr>
          <p:nvPr/>
        </p:nvCxnSpPr>
        <p:spPr>
          <a:xfrm>
            <a:off x="1735632" y="2670360"/>
            <a:ext cx="1648310" cy="3116045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5EFB2-DF7F-4BC3-A507-5CFB43DFF6DE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1718322" y="3279698"/>
            <a:ext cx="1678716" cy="328030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FD8453-1E71-4404-98B8-3FA51974214E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1701012" y="3889036"/>
            <a:ext cx="1682930" cy="1076361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3AF557-8C39-4081-8A5F-5D0AE07FD509}"/>
              </a:ext>
            </a:extLst>
          </p:cNvPr>
          <p:cNvCxnSpPr>
            <a:cxnSpLocks/>
          </p:cNvCxnSpPr>
          <p:nvPr/>
        </p:nvCxnSpPr>
        <p:spPr>
          <a:xfrm flipV="1">
            <a:off x="1610524" y="4329907"/>
            <a:ext cx="1760843" cy="601954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FB94BC-8FC5-4513-A27A-1E6954C47C15}"/>
              </a:ext>
            </a:extLst>
          </p:cNvPr>
          <p:cNvCxnSpPr>
            <a:cxnSpLocks/>
          </p:cNvCxnSpPr>
          <p:nvPr/>
        </p:nvCxnSpPr>
        <p:spPr>
          <a:xfrm flipV="1">
            <a:off x="1726637" y="2769082"/>
            <a:ext cx="1554445" cy="2769299"/>
          </a:xfrm>
          <a:prstGeom prst="line">
            <a:avLst/>
          </a:prstGeom>
          <a:ln w="38100">
            <a:solidFill>
              <a:srgbClr val="DA2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4146FD9-EE58-470F-B46E-FEA316BE37E9}"/>
              </a:ext>
            </a:extLst>
          </p:cNvPr>
          <p:cNvSpPr/>
          <p:nvPr/>
        </p:nvSpPr>
        <p:spPr>
          <a:xfrm>
            <a:off x="1050828" y="4127590"/>
            <a:ext cx="684803" cy="500343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3FC1B1-2B29-4CC8-AF57-C41A4E0A2CDE}"/>
              </a:ext>
            </a:extLst>
          </p:cNvPr>
          <p:cNvSpPr txBox="1"/>
          <p:nvPr/>
        </p:nvSpPr>
        <p:spPr>
          <a:xfrm>
            <a:off x="276003" y="5915463"/>
            <a:ext cx="2850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does not have a pair!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EF4F1ABD-5F3B-4470-9487-0D1336D27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08286"/>
              </p:ext>
            </p:extLst>
          </p:nvPr>
        </p:nvGraphicFramePr>
        <p:xfrm>
          <a:off x="6815667" y="1140474"/>
          <a:ext cx="2006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use a number line to show fractions bigger than one whole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divide a number line into equal parts to show fractions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5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EC89E8-767B-4199-B17F-EDD4074A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3159352"/>
            <a:ext cx="4899663" cy="785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number line: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number line: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0624D-E9B3-440D-BE05-345FFBC4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3151768"/>
            <a:ext cx="4899663" cy="7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77729-6E66-468D-A354-E08A6716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7" y="3190169"/>
            <a:ext cx="4859722" cy="75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number line?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number line?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5C9B9-4A21-4854-B488-FBD63D52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4" y="3205557"/>
            <a:ext cx="4816004" cy="7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fractions to complete these number lines.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BC588-B372-4DDE-B94F-69D98461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15" y="2978136"/>
            <a:ext cx="3937897" cy="470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B8ED39-9CF9-4F3B-83FE-16F96743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0" y="4754740"/>
            <a:ext cx="3976006" cy="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32805</TotalTime>
  <Words>821</Words>
  <Application>Microsoft Office PowerPoint</Application>
  <PresentationFormat>On-screen Show (4:3)</PresentationFormat>
  <Paragraphs>207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912</cp:revision>
  <dcterms:created xsi:type="dcterms:W3CDTF">2018-09-08T23:27:11Z</dcterms:created>
  <dcterms:modified xsi:type="dcterms:W3CDTF">2020-02-06T15:31:22Z</dcterms:modified>
</cp:coreProperties>
</file>