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76616" autoAdjust="0"/>
  </p:normalViewPr>
  <p:slideViewPr>
    <p:cSldViewPr snapToGrid="0">
      <p:cViewPr varScale="1">
        <p:scale>
          <a:sx n="87" d="100"/>
          <a:sy n="87" d="100"/>
        </p:scale>
        <p:origin x="15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A2F07-F21D-4F38-9DB4-C06B3ED28A6C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3D33-B91C-40B7-AEE2-35B3124634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0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⅕ = 20%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>
                <a:latin typeface="Arial"/>
                <a:ea typeface="Arial"/>
                <a:cs typeface="Arial"/>
                <a:sym typeface="Arial"/>
              </a:rPr>
              <a:t>7/10 or 10/100 = 70%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>
                <a:latin typeface="Arial"/>
                <a:ea typeface="Arial"/>
                <a:cs typeface="Arial"/>
                <a:sym typeface="Arial"/>
              </a:rPr>
              <a:t>8/20 = 40%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>
                <a:latin typeface="Arial"/>
                <a:ea typeface="Arial"/>
                <a:cs typeface="Arial"/>
                <a:sym typeface="Arial"/>
              </a:rPr>
              <a:t>95/100 = 95%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>
                <a:latin typeface="Arial"/>
                <a:ea typeface="Arial"/>
                <a:cs typeface="Arial"/>
                <a:sym typeface="Arial"/>
              </a:rPr>
              <a:t>14/100 = 14%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AutoNum type="alphaL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15/100 = 15%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>
                <a:latin typeface="Arial"/>
                <a:ea typeface="Arial"/>
                <a:cs typeface="Arial"/>
                <a:sym typeface="Arial"/>
              </a:rPr>
              <a:t>9/10 = 90%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>
                <a:latin typeface="Arial"/>
                <a:ea typeface="Arial"/>
                <a:cs typeface="Arial"/>
                <a:sym typeface="Arial"/>
              </a:rPr>
              <a:t>24/200 = 12%</a:t>
            </a:r>
            <a:br>
              <a:rPr lang="en-GB">
                <a:latin typeface="Arial"/>
                <a:ea typeface="Arial"/>
                <a:cs typeface="Arial"/>
                <a:sym typeface="Arial"/>
              </a:rPr>
            </a:br>
            <a:r>
              <a:rPr lang="en-GB">
                <a:latin typeface="Arial"/>
                <a:ea typeface="Arial"/>
                <a:cs typeface="Arial"/>
                <a:sym typeface="Arial"/>
              </a:rPr>
              <a:t>15/50 = 30%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8d1170ded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g8d1170deda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can we make these easier to compare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 How will we decide the order?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have focused on the percentages for the start of this lesson and need a reminder of the fraction learni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 from previous lessons.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hange the amounts 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 the context of the problem so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transfer.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3" name="Google Shape;143;g8d1170deda_0_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d1170deda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8d1170deda_0_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L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He is incorrect. ⅗ = 60/100 = 60% and 60% is more than 40%.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L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5%	⅕	¼	40%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L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55% is left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L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Tina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L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Leanne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L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5%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8d1170deda_0_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d1170ded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8d1170deda_0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Fraction wall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What is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⅕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as a percentage?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does she say 5% is the same as ⅕? How do we know that it isn’t?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ay focus on the numbers themselves rather than thinking about what they can do to them to find the answer and will need scaffolding to go through the stages.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ompare different fractions and percentages.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Extension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Why is it more efficient to make them both percentages than making them both fractions?</a:t>
            </a: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2" name="Google Shape;162;g8d1170deda_0_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d1170deda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1" name="Google Shape;171;g8d1170deda_0_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False: half of a hundred square would be 50/100 which = 50%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True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True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False. Percent means out of 100 so 9/10 = 90/100 = 90%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Arial"/>
              <a:buAutoNum type="alphaLcPeriod"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True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8d1170deda_0_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blank version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 of the diagram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What is shaded as a fraction? How can we convert this to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the percentage? What would it be as hundredths? How does that help us write it as a percentage?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not count to find the de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nominator and only count the shaded, presuming it to be a hundred grid.</a:t>
            </a:r>
            <a:endParaRPr dirty="0"/>
          </a:p>
        </p:txBody>
      </p:sp>
      <p:sp>
        <p:nvSpPr>
          <p:cNvPr id="179" name="Google Shape;179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How and when to use these slides </a:t>
            </a:r>
            <a:r>
              <a:rPr lang="en-GB" b="0" dirty="0"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GB" b="0" dirty="0">
                <a:latin typeface="Arial"/>
                <a:ea typeface="Arial"/>
                <a:cs typeface="Arial"/>
                <a:sym typeface="Arial"/>
              </a:rPr>
              <a:t>se these slides as a pre-teach or as a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n intervention to fill gaps identified in main teaching. Pupils may need to recap the relationship between simple fractions, decimals and percentages before moving on.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lank hundred 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quares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What is shaded? How could this be written as a fraction? What is the decimal equivalent? What is the perce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ntage equivalent?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eed support in seeing the equivalences, particularly when looking at tenths as well as hundredths.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different amounts and different representations.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5" name="Google Shape;195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8d1170deda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9" name="Google Shape;209;g8d1170deda_0_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How and when to use these slides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– Use these slides as a pre-teach or as an intervention to fill gaps identified in main teaching. Pupils may need to recap the relationship between simple fractions, decimals and percentages before moving on.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– Blank hundred squares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– How could we represent this pictorially? How would this help us? How could this be written as a fraction? What is the decimal equivalent? What is the percentage equivalent?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– Pupils may need support in seeing the equivalences, particularly when looking at tenths as well as hundredths.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GB" b="1" dirty="0"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– Use different amounts and different representations.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g8d1170deda_0_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Assessment point for the lesson – ask the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vote for the answer they think is correct.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Incorrect -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The pupil has not understood that 40% is equal to 0.4 (or 0.40).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 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Correct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 –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Incorrect - The pupil has not understood that 40/100 is equal to 0.4 (or 0.40).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 –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Incorrect - The pupil has not understood that 4/10 is equal to 0.4 (or 0.40).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answers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given, pupils may require extra support through small group or 1:1 discussions. There are support slides covering lessons from the previous year group at the end of these slides. </a:t>
            </a:r>
            <a:endParaRPr i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9" name="Google Shape;7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" name="Google Shape;8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Arial"/>
                <a:ea typeface="Arial"/>
                <a:cs typeface="Arial"/>
                <a:sym typeface="Arial"/>
              </a:rPr>
              <a:t>This starter recaps equivalent fractions.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GB" sz="120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fraction wall may support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pupils, a place value chart to support multiplying by 10 where appropriate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How will we make the fractions equivalent? What will happen to the numerator? What will happe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 to the denominator? Why do you think we are looking at fractions over 100?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Extension</a:t>
            </a:r>
            <a:r>
              <a:rPr lang="en-GB" sz="120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Give pupils </a:t>
            </a:r>
            <a:r>
              <a:rPr lang="en-GB" sz="120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amount that has come out of the machin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e, what could the input have been? Are there multiple answers?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undred square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How many hundredths are shaded? What does this mean a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 a percentage? Why does it show that?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not understand the relationship between hundredths and percentages and will scaffolding to see the pattern.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hange the shaded amount. Can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say the percentage that is not shaded?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Extension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shade a given percentage, asking what fraction that is equivalent to.</a:t>
            </a: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6" name="Google Shape;116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Concrete resources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Number shapes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Questions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What do we need to convert 4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/10 to? Why do we need to do that? What is the relationship between hundredths? What does the diagram show? How do you know?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Misconceptions/ Common Errors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may not convert to hundredths without prompting.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Further Practice 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hange the sha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ded area, can </a:t>
            </a:r>
            <a:r>
              <a:rPr lang="en-GB" dirty="0">
                <a:latin typeface="Arial"/>
                <a:ea typeface="Arial"/>
                <a:cs typeface="Arial"/>
                <a:sym typeface="Arial"/>
              </a:rPr>
              <a:t>pupils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 the non-shaded and see that it totals 100%.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1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Extension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</a:t>
            </a:r>
            <a:r>
              <a:rPr lang="en-GB" sz="1200" b="0" i="0" u="none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hange the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amount of parts in the whole.</a:t>
            </a:r>
            <a:endParaRPr sz="1200" b="0" i="0" u="none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2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duction and LO/ SC">
  <p:cSld name="Introduction and LO/ SC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779F5"/>
          </a:solidFill>
          <a:ln w="12700" cap="flat" cmpd="sng">
            <a:solidFill>
              <a:srgbClr val="2779F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927638" y="351075"/>
            <a:ext cx="962025" cy="1257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563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mmary">
  <p:cSld name="Summar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357100" y="343800"/>
            <a:ext cx="10923600" cy="4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357100" y="814900"/>
            <a:ext cx="11662200" cy="5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120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eneral Slides 1">
  <p:cSld name="General Slides 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  <a:defRPr sz="1600">
                <a:solidFill>
                  <a:srgbClr val="2779F5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347950" y="1166150"/>
            <a:ext cx="11527800" cy="47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/>
          <p:nvPr/>
        </p:nvSpPr>
        <p:spPr>
          <a:xfrm>
            <a:off x="347950" y="365850"/>
            <a:ext cx="1098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convert fractions and percentages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9529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inge Question">
  <p:cSld name="Hinge Ques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/>
        </p:nvSpPr>
        <p:spPr>
          <a:xfrm>
            <a:off x="347948" y="3363680"/>
            <a:ext cx="356100" cy="369300"/>
          </a:xfrm>
          <a:prstGeom prst="rect">
            <a:avLst/>
          </a:prstGeom>
          <a:solidFill>
            <a:srgbClr val="398CDC"/>
          </a:solidFill>
          <a:ln w="9525" cap="flat" cmpd="sng">
            <a:solidFill>
              <a:srgbClr val="398C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/>
          </a:p>
        </p:txBody>
      </p:sp>
      <p:sp>
        <p:nvSpPr>
          <p:cNvPr id="27" name="Google Shape;27;p5"/>
          <p:cNvSpPr txBox="1"/>
          <p:nvPr/>
        </p:nvSpPr>
        <p:spPr>
          <a:xfrm>
            <a:off x="347950" y="4625800"/>
            <a:ext cx="356100" cy="369300"/>
          </a:xfrm>
          <a:prstGeom prst="rect">
            <a:avLst/>
          </a:prstGeom>
          <a:solidFill>
            <a:srgbClr val="66DEB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</a:t>
            </a:r>
            <a:endParaRPr/>
          </a:p>
        </p:txBody>
      </p:sp>
      <p:sp>
        <p:nvSpPr>
          <p:cNvPr id="28" name="Google Shape;28;p5"/>
          <p:cNvSpPr txBox="1"/>
          <p:nvPr/>
        </p:nvSpPr>
        <p:spPr>
          <a:xfrm>
            <a:off x="5988075" y="3363675"/>
            <a:ext cx="356100" cy="369300"/>
          </a:xfrm>
          <a:prstGeom prst="rect">
            <a:avLst/>
          </a:prstGeom>
          <a:solidFill>
            <a:srgbClr val="F9DD4A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/>
          </a:p>
        </p:txBody>
      </p:sp>
      <p:sp>
        <p:nvSpPr>
          <p:cNvPr id="29" name="Google Shape;29;p5"/>
          <p:cNvSpPr txBox="1"/>
          <p:nvPr/>
        </p:nvSpPr>
        <p:spPr>
          <a:xfrm>
            <a:off x="5988065" y="4625788"/>
            <a:ext cx="356100" cy="369300"/>
          </a:xfrm>
          <a:prstGeom prst="rect">
            <a:avLst/>
          </a:prstGeom>
          <a:solidFill>
            <a:srgbClr val="91D95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751347" y="3363680"/>
            <a:ext cx="5137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751346" y="4636144"/>
            <a:ext cx="5137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3"/>
          </p:nvPr>
        </p:nvSpPr>
        <p:spPr>
          <a:xfrm>
            <a:off x="6391462" y="3363680"/>
            <a:ext cx="5137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4"/>
          </p:nvPr>
        </p:nvSpPr>
        <p:spPr>
          <a:xfrm>
            <a:off x="6391461" y="4636144"/>
            <a:ext cx="5137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5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  <a:defRPr sz="1600">
                <a:solidFill>
                  <a:srgbClr val="2779F5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6"/>
          </p:nvPr>
        </p:nvSpPr>
        <p:spPr>
          <a:xfrm>
            <a:off x="347950" y="1166150"/>
            <a:ext cx="11527800" cy="1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/>
          <p:nvPr/>
        </p:nvSpPr>
        <p:spPr>
          <a:xfrm>
            <a:off x="347950" y="365850"/>
            <a:ext cx="1098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convert fractions and percentages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603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eneral Slides 2">
  <p:cSld name="General Slides 2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347950" y="814900"/>
            <a:ext cx="11536800" cy="51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/>
          <p:nvPr/>
        </p:nvSpPr>
        <p:spPr>
          <a:xfrm>
            <a:off x="347950" y="365850"/>
            <a:ext cx="1098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convert fractions and percentages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9476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pport Slide Introduction">
  <p:cSld name="Support Slide Introduc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357100" y="3952875"/>
            <a:ext cx="11518500" cy="22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/>
          <p:nvPr/>
        </p:nvSpPr>
        <p:spPr>
          <a:xfrm>
            <a:off x="4821623" y="2324823"/>
            <a:ext cx="257955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Support Slides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190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pport Slides 1">
  <p:cSld name="Support Slides 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347950" y="814900"/>
            <a:ext cx="11536800" cy="51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/>
          <p:nvPr/>
        </p:nvSpPr>
        <p:spPr>
          <a:xfrm>
            <a:off x="347950" y="365850"/>
            <a:ext cx="1098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0" i="0" u="none" strike="noStrike" cap="none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wr</a:t>
            </a:r>
            <a:r>
              <a:rPr lang="en-GB" sz="2000">
                <a:solidFill>
                  <a:srgbClr val="2779F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ite percentages as fractions and decimals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5621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89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CED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48100" y="365125"/>
            <a:ext cx="11005800" cy="3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48000" y="906475"/>
            <a:ext cx="11005800" cy="52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86266" y="6594475"/>
            <a:ext cx="1601399" cy="135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 descr="A close up of a logo&#10;&#10;Description automatically generated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1538065" y="-1"/>
            <a:ext cx="653936" cy="70753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 txBox="1"/>
          <p:nvPr/>
        </p:nvSpPr>
        <p:spPr>
          <a:xfrm>
            <a:off x="347950" y="362325"/>
            <a:ext cx="11005800" cy="3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0318850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/>
        </p:nvSpPr>
        <p:spPr>
          <a:xfrm>
            <a:off x="9323853" y="6122986"/>
            <a:ext cx="2556300" cy="4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2544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Spring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2" name="Google Shape;52;p10"/>
          <p:cNvSpPr txBox="1"/>
          <p:nvPr/>
        </p:nvSpPr>
        <p:spPr>
          <a:xfrm>
            <a:off x="1946763" y="1513840"/>
            <a:ext cx="8298474" cy="2892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Ready-to-go Lesson Slides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Year 6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Percentages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3" name="Google Shape;53;p10"/>
          <p:cNvSpPr txBox="1"/>
          <p:nvPr/>
        </p:nvSpPr>
        <p:spPr>
          <a:xfrm>
            <a:off x="360000" y="5594950"/>
            <a:ext cx="8076900" cy="9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Lesson 1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 convert fractions and percentages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Independent Practice: </a:t>
            </a:r>
            <a:endParaRPr b="1"/>
          </a:p>
        </p:txBody>
      </p:sp>
      <p:pic>
        <p:nvPicPr>
          <p:cNvPr id="139" name="Google Shape;13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000" y="1260000"/>
            <a:ext cx="8624282" cy="5285626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Guided Practice:</a:t>
            </a:r>
            <a:endParaRPr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Google Shape;146;p20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243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GB" dirty="0"/>
                  <a:t>India, Joe and Carla have taken a maths test.</a:t>
                </a:r>
              </a:p>
              <a:p>
                <a:pPr marL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GB" dirty="0"/>
                  <a:t>India says, “I got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ar-AE" b="0" i="0" smtClean="0">
                            <a:latin typeface="Century Gothic" panose="020B0502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ar-AE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ar-AE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ar-AE" b="0" i="0" smtClean="0">
                            <a:latin typeface="Century Gothic" panose="020B0502020202020204" pitchFamily="34" charset="0"/>
                          </a:rPr>
                          <m:t>5 </m:t>
                        </m:r>
                        <m:r>
                          <m:rPr>
                            <m:nor/>
                          </m:rPr>
                          <a:rPr lang="ar-AE" i="0" smtClean="0">
                            <a:latin typeface="Century Gothic" panose="020B0502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ar-AE" dirty="0"/>
                  <a:t> </a:t>
                </a:r>
                <a:r>
                  <a:rPr lang="en-GB" dirty="0"/>
                  <a:t>of the test correct.”</a:t>
                </a:r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GB" dirty="0"/>
                  <a:t>Joe says, “I got 55% of the test right.”</a:t>
                </a:r>
              </a:p>
              <a:p>
                <a:pPr marL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GB" dirty="0"/>
                  <a:t>Carla says, “I got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entury Gothic" panose="020B0502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ar-AE" i="0" smtClean="0">
                            <a:latin typeface="Century Gothic" panose="020B0502020202020204" pitchFamily="34" charset="0"/>
                          </a:rPr>
                          <m:t>10 </m:t>
                        </m:r>
                      </m:den>
                    </m:f>
                  </m:oMath>
                </a14:m>
                <a:r>
                  <a:rPr lang="ar-AE" dirty="0"/>
                  <a:t> </a:t>
                </a:r>
                <a:r>
                  <a:rPr lang="en-GB" dirty="0"/>
                  <a:t>of the test right.”</a:t>
                </a:r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endParaRPr lang="en-GB"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GB" b="1" dirty="0"/>
                  <a:t>Put the names of each child in order from least to most correct questions.</a:t>
                </a:r>
                <a:endParaRPr b="1" dirty="0"/>
              </a:p>
            </p:txBody>
          </p:sp>
        </mc:Choice>
        <mc:Fallback xmlns="">
          <p:sp>
            <p:nvSpPr>
              <p:cNvPr id="146" name="Google Shape;146;p2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2432700"/>
              </a:xfrm>
              <a:prstGeom prst="rect">
                <a:avLst/>
              </a:prstGeom>
              <a:blipFill>
                <a:blip r:embed="rId3"/>
                <a:stretch>
                  <a:fillRect l="-423" b="-110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Google Shape;148;p20"/>
              <p:cNvSpPr txBox="1"/>
              <p:nvPr/>
            </p:nvSpPr>
            <p:spPr>
              <a:xfrm>
                <a:off x="345850" y="3983675"/>
                <a:ext cx="11532000" cy="2432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India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5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</m:den>
                    </m:f>
                    <m:r>
                      <a:rPr lang="en-US" i="1" smtClean="0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60% correct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Joe = 55% correct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lvl="0"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Carla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7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70% correct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In order: Joe, India, Carla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48" name="Google Shape;148;p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50" y="3983675"/>
                <a:ext cx="11532000" cy="2432700"/>
              </a:xfrm>
              <a:prstGeom prst="rect">
                <a:avLst/>
              </a:prstGeom>
              <a:blipFill>
                <a:blip r:embed="rId4"/>
                <a:stretch>
                  <a:fillRect l="-476" b="-4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9" name="Google Shape;14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9098" y="1000119"/>
            <a:ext cx="1323550" cy="132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91625" y="911450"/>
            <a:ext cx="1494650" cy="150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983125" y="914579"/>
            <a:ext cx="1494650" cy="149466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7B2BC19-A816-46BC-8BC0-B0BFFC46E451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Independent Practice: </a:t>
            </a:r>
            <a:endParaRPr b="1"/>
          </a:p>
        </p:txBody>
      </p:sp>
      <p:pic>
        <p:nvPicPr>
          <p:cNvPr id="158" name="Google Shape;15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000" y="1260000"/>
            <a:ext cx="11544300" cy="50577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Guided Practice:</a:t>
            </a:r>
            <a:endParaRPr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Google Shape;165;p22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2142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dirty="0"/>
                  <a:t>Emma says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entury Gothic" panose="020B0502020202020204" pitchFamily="34" charset="0"/>
                          </a:rPr>
                          <m:t> 5 </m:t>
                        </m:r>
                        <m:r>
                          <m:rPr>
                            <m:nor/>
                          </m:rPr>
                          <a:rPr lang="ar-AE" i="0" smtClean="0">
                            <a:latin typeface="Century Gothic" panose="020B0502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dirty="0"/>
                  <a:t> is the same as 5%.</a:t>
                </a: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b="1"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b="1" dirty="0"/>
                  <a:t>What mistake has she made?</a:t>
                </a:r>
                <a:endParaRPr b="1"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dirty="0"/>
                  <a:t>What would you tell her to do to find the correct answer?</a:t>
                </a: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</p:txBody>
          </p:sp>
        </mc:Choice>
        <mc:Fallback xmlns="">
          <p:sp>
            <p:nvSpPr>
              <p:cNvPr id="165" name="Google Shape;165;p2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2142900"/>
              </a:xfrm>
              <a:prstGeom prst="rect">
                <a:avLst/>
              </a:prstGeom>
              <a:blipFill>
                <a:blip r:embed="rId3"/>
                <a:stretch>
                  <a:fillRect l="-423" b="-426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Google Shape;167;p22"/>
              <p:cNvSpPr txBox="1"/>
              <p:nvPr/>
            </p:nvSpPr>
            <p:spPr>
              <a:xfrm>
                <a:off x="347950" y="4252511"/>
                <a:ext cx="11532000" cy="19043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Emma has used the denominator to find the percentage equivalent. 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She should have made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5 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equivalent to a fraction with a denominator of 100.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5  </m:t>
                        </m:r>
                      </m:den>
                    </m:f>
                  </m:oMath>
                </a14:m>
                <a:r>
                  <a:rPr lang="en-GB" kern="0" dirty="0">
                    <a:solidFill>
                      <a:srgbClr val="00BC89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kern="0" dirty="0">
                    <a:solidFill>
                      <a:srgbClr val="00BC89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 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We know that percent means out of 100 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5 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20%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67" name="Google Shape;167;p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0" y="4252511"/>
                <a:ext cx="11532000" cy="1904364"/>
              </a:xfrm>
              <a:prstGeom prst="rect">
                <a:avLst/>
              </a:prstGeom>
              <a:blipFill>
                <a:blip r:embed="rId4"/>
                <a:stretch>
                  <a:fillRect l="-4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8" name="Google Shape;168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25150" y="750950"/>
            <a:ext cx="2227075" cy="2142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A92D02F-3827-4525-8B83-483E33E39477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3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Independent Practice: </a:t>
            </a:r>
            <a:endParaRPr b="1"/>
          </a:p>
        </p:txBody>
      </p:sp>
      <p:pic>
        <p:nvPicPr>
          <p:cNvPr id="175" name="Google Shape;17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000" y="1260000"/>
            <a:ext cx="11520001" cy="336666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4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Let’s Reflect:</a:t>
            </a:r>
            <a:endParaRPr b="1"/>
          </a:p>
        </p:txBody>
      </p:sp>
      <p:sp>
        <p:nvSpPr>
          <p:cNvPr id="182" name="Google Shape;182;p24"/>
          <p:cNvSpPr txBox="1">
            <a:spLocks noGrp="1"/>
          </p:cNvSpPr>
          <p:nvPr>
            <p:ph type="body" idx="2"/>
          </p:nvPr>
        </p:nvSpPr>
        <p:spPr>
          <a:xfrm>
            <a:off x="347950" y="1166150"/>
            <a:ext cx="11527800" cy="41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>
                <a:solidFill>
                  <a:srgbClr val="2779F5"/>
                </a:solidFill>
              </a:rPr>
              <a:t>Aliyah and </a:t>
            </a:r>
            <a:r>
              <a:rPr lang="en-GB" dirty="0" err="1">
                <a:solidFill>
                  <a:srgbClr val="2779F5"/>
                </a:solidFill>
              </a:rPr>
              <a:t>Haania</a:t>
            </a:r>
            <a:r>
              <a:rPr lang="en-GB" dirty="0">
                <a:solidFill>
                  <a:srgbClr val="2779F5"/>
                </a:solidFill>
              </a:rPr>
              <a:t> are looking at a diagram.</a:t>
            </a:r>
            <a:endParaRPr dirty="0">
              <a:solidFill>
                <a:srgbClr val="2779F5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>
              <a:solidFill>
                <a:srgbClr val="2779F5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>
              <a:solidFill>
                <a:srgbClr val="2779F5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>
              <a:solidFill>
                <a:srgbClr val="2779F5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>
              <a:solidFill>
                <a:srgbClr val="2779F5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>
              <a:solidFill>
                <a:srgbClr val="2779F5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>
                <a:solidFill>
                  <a:srgbClr val="2779F5"/>
                </a:solidFill>
              </a:rPr>
              <a:t>Aliyah says that 18% of the grid has been shaded.</a:t>
            </a:r>
            <a:endParaRPr dirty="0">
              <a:solidFill>
                <a:srgbClr val="2779F5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 err="1">
                <a:solidFill>
                  <a:srgbClr val="2779F5"/>
                </a:solidFill>
              </a:rPr>
              <a:t>Haania</a:t>
            </a:r>
            <a:r>
              <a:rPr lang="en-GB" dirty="0">
                <a:solidFill>
                  <a:srgbClr val="2779F5"/>
                </a:solidFill>
              </a:rPr>
              <a:t> says that 36% of the grid has been shaded.</a:t>
            </a:r>
            <a:endParaRPr dirty="0">
              <a:solidFill>
                <a:srgbClr val="2779F5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b="1" dirty="0">
                <a:solidFill>
                  <a:srgbClr val="2779F5"/>
                </a:solidFill>
              </a:rPr>
              <a:t>Who is correct? </a:t>
            </a:r>
            <a:endParaRPr b="1" dirty="0">
              <a:solidFill>
                <a:srgbClr val="2779F5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>
                <a:solidFill>
                  <a:srgbClr val="2779F5"/>
                </a:solidFill>
              </a:rPr>
              <a:t>Explain your answer.</a:t>
            </a:r>
            <a:endParaRPr dirty="0">
              <a:solidFill>
                <a:srgbClr val="2779F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" name="Google Shape;184;p24"/>
              <p:cNvSpPr txBox="1"/>
              <p:nvPr/>
            </p:nvSpPr>
            <p:spPr>
              <a:xfrm>
                <a:off x="347950" y="5358975"/>
                <a:ext cx="11532000" cy="798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Haania</a:t>
                </a: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is correct.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GB" kern="0" dirty="0">
                    <a:solidFill>
                      <a:srgbClr val="00BC89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 </a:t>
                </a: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of the diagram is shaded.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50 </m:t>
                        </m:r>
                      </m:den>
                    </m:f>
                  </m:oMath>
                </a14:m>
                <a:r>
                  <a:rPr lang="en-GB" kern="0" dirty="0">
                    <a:solidFill>
                      <a:srgbClr val="00BC89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 </a:t>
                </a: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36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kern="0" dirty="0">
                    <a:solidFill>
                      <a:srgbClr val="00BC89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 </a:t>
                </a: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= 26%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84" name="Google Shape;184;p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0" y="5358975"/>
                <a:ext cx="11532000" cy="798000"/>
              </a:xfrm>
              <a:prstGeom prst="rect">
                <a:avLst/>
              </a:prstGeom>
              <a:blipFill>
                <a:blip r:embed="rId3"/>
                <a:stretch>
                  <a:fillRect l="-4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5" name="Google Shape;185;p24"/>
          <p:cNvGraphicFramePr/>
          <p:nvPr/>
        </p:nvGraphicFramePr>
        <p:xfrm>
          <a:off x="5642000" y="1255850"/>
          <a:ext cx="4680000" cy="23400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82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2DFD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98544AC-E527-4A6D-A010-E8D3D8D186BD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 txBox="1">
            <a:spLocks noGrp="1"/>
          </p:cNvSpPr>
          <p:nvPr>
            <p:ph type="body" idx="4294967295"/>
          </p:nvPr>
        </p:nvSpPr>
        <p:spPr>
          <a:xfrm>
            <a:off x="838200" y="3505199"/>
            <a:ext cx="10515600" cy="267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The following slides are based on Year 5 Decimals and Percentages – Percentages as fractions and decimals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Google Shape;197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47950" y="814900"/>
                <a:ext cx="11536800" cy="512880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b="1" dirty="0"/>
                  <a:t>Match the diagram with the correct percentage, decimal and fraction.</a:t>
                </a:r>
                <a:endParaRPr b="1" dirty="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dirty="0"/>
                  <a:t>38%</a:t>
                </a:r>
                <a:endParaRPr dirty="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dirty="0"/>
                  <a:t>40%</a:t>
                </a:r>
                <a:endParaRPr dirty="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  <a:p>
                <a:pPr marL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entury Gothic" panose="020B0502020202020204" pitchFamily="34" charset="0"/>
                          </a:rPr>
                          <m:t>38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ar-AE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 </a:t>
                </a:r>
                <a:endParaRPr dirty="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  <a:p>
                <a:pPr marL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ar-A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entury Gothic" panose="020B0502020202020204" pitchFamily="34" charset="0"/>
                          </a:rPr>
                          <m:t>40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n-GB" dirty="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dirty="0"/>
                  <a:t>0.40</a:t>
                </a:r>
                <a:endParaRPr dirty="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 dirty="0"/>
                  <a:t>0.38</a:t>
                </a:r>
                <a:endParaRPr dirty="0"/>
              </a:p>
            </p:txBody>
          </p:sp>
        </mc:Choice>
        <mc:Fallback xmlns="">
          <p:sp>
            <p:nvSpPr>
              <p:cNvPr id="197" name="Google Shape;197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47950" y="814900"/>
                <a:ext cx="11536800" cy="5128800"/>
              </a:xfrm>
              <a:prstGeom prst="rect">
                <a:avLst/>
              </a:prstGeom>
              <a:blipFill>
                <a:blip r:embed="rId3"/>
                <a:stretch>
                  <a:fillRect l="-423" b="-9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9" name="Google Shape;199;p26"/>
          <p:cNvGraphicFramePr/>
          <p:nvPr/>
        </p:nvGraphicFramePr>
        <p:xfrm>
          <a:off x="511725" y="1862438"/>
          <a:ext cx="3828500" cy="39821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8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6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3E5F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00" name="Google Shape;200;p26"/>
          <p:cNvGraphicFramePr/>
          <p:nvPr/>
        </p:nvGraphicFramePr>
        <p:xfrm>
          <a:off x="7794375" y="1862438"/>
          <a:ext cx="3828500" cy="39942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2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12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2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201" name="Google Shape;201;p26"/>
          <p:cNvCxnSpPr/>
          <p:nvPr/>
        </p:nvCxnSpPr>
        <p:spPr>
          <a:xfrm>
            <a:off x="6372575" y="1827925"/>
            <a:ext cx="1374300" cy="700200"/>
          </a:xfrm>
          <a:prstGeom prst="straightConnector1">
            <a:avLst/>
          </a:prstGeom>
          <a:noFill/>
          <a:ln w="28575" cap="flat" cmpd="sng">
            <a:solidFill>
              <a:srgbClr val="00BC8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2" name="Google Shape;202;p26"/>
          <p:cNvCxnSpPr>
            <a:cxnSpLocks/>
          </p:cNvCxnSpPr>
          <p:nvPr/>
        </p:nvCxnSpPr>
        <p:spPr>
          <a:xfrm flipV="1">
            <a:off x="6372575" y="3331700"/>
            <a:ext cx="1309350" cy="226748"/>
          </a:xfrm>
          <a:prstGeom prst="straightConnector1">
            <a:avLst/>
          </a:prstGeom>
          <a:noFill/>
          <a:ln w="28575" cap="flat" cmpd="sng">
            <a:solidFill>
              <a:srgbClr val="00BC8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3" name="Google Shape;203;p26"/>
          <p:cNvCxnSpPr>
            <a:cxnSpLocks/>
          </p:cNvCxnSpPr>
          <p:nvPr/>
        </p:nvCxnSpPr>
        <p:spPr>
          <a:xfrm flipV="1">
            <a:off x="6372575" y="4861575"/>
            <a:ext cx="1400100" cy="1181525"/>
          </a:xfrm>
          <a:prstGeom prst="straightConnector1">
            <a:avLst/>
          </a:prstGeom>
          <a:noFill/>
          <a:ln w="28575" cap="flat" cmpd="sng">
            <a:solidFill>
              <a:srgbClr val="00BC8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4" name="Google Shape;204;p26"/>
          <p:cNvCxnSpPr/>
          <p:nvPr/>
        </p:nvCxnSpPr>
        <p:spPr>
          <a:xfrm flipH="1">
            <a:off x="4350300" y="2631700"/>
            <a:ext cx="1542600" cy="259200"/>
          </a:xfrm>
          <a:prstGeom prst="straightConnector1">
            <a:avLst/>
          </a:prstGeom>
          <a:noFill/>
          <a:ln w="28575" cap="flat" cmpd="sng">
            <a:solidFill>
              <a:srgbClr val="00BC8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5" name="Google Shape;205;p26"/>
          <p:cNvCxnSpPr>
            <a:cxnSpLocks/>
          </p:cNvCxnSpPr>
          <p:nvPr/>
        </p:nvCxnSpPr>
        <p:spPr>
          <a:xfrm flipH="1" flipV="1">
            <a:off x="4402100" y="3967000"/>
            <a:ext cx="1417327" cy="461781"/>
          </a:xfrm>
          <a:prstGeom prst="straightConnector1">
            <a:avLst/>
          </a:prstGeom>
          <a:noFill/>
          <a:ln w="28575" cap="flat" cmpd="sng">
            <a:solidFill>
              <a:srgbClr val="00BC8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6" name="Google Shape;206;p26"/>
          <p:cNvCxnSpPr>
            <a:cxnSpLocks/>
          </p:cNvCxnSpPr>
          <p:nvPr/>
        </p:nvCxnSpPr>
        <p:spPr>
          <a:xfrm flipH="1" flipV="1">
            <a:off x="4427850" y="5030050"/>
            <a:ext cx="1391577" cy="280080"/>
          </a:xfrm>
          <a:prstGeom prst="straightConnector1">
            <a:avLst/>
          </a:prstGeom>
          <a:noFill/>
          <a:ln w="28575" cap="flat" cmpd="sng">
            <a:solidFill>
              <a:srgbClr val="00BC8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60A80AB-C462-45A2-9CBF-FF9779741F73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>
            <a:spLocks noGrp="1"/>
          </p:cNvSpPr>
          <p:nvPr>
            <p:ph type="body" idx="1"/>
          </p:nvPr>
        </p:nvSpPr>
        <p:spPr>
          <a:xfrm>
            <a:off x="347950" y="814900"/>
            <a:ext cx="11536800" cy="385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Fill in the missing numbers: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4" name="Google Shape;214;p27"/>
              <p:cNvGraphicFramePr/>
              <p:nvPr>
                <p:extLst>
                  <p:ext uri="{D42A27DB-BD31-4B8C-83A1-F6EECF244321}">
                    <p14:modId xmlns:p14="http://schemas.microsoft.com/office/powerpoint/2010/main" val="800283473"/>
                  </p:ext>
                </p:extLst>
              </p:nvPr>
            </p:nvGraphicFramePr>
            <p:xfrm>
              <a:off x="874575" y="1619250"/>
              <a:ext cx="10287000" cy="3441766"/>
            </p:xfrm>
            <a:graphic>
              <a:graphicData uri="http://schemas.openxmlformats.org/drawingml/2006/table">
                <a:tbl>
                  <a:tblPr>
                    <a:noFill/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6837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b="1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Fraction</a:t>
                          </a:r>
                          <a:endParaRPr sz="1800" b="1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b="1" dirty="0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Decimal</a:t>
                          </a:r>
                          <a:endParaRPr sz="1800" b="1" dirty="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b="1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Percentage</a:t>
                          </a:r>
                          <a:endParaRPr sz="1800" b="1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6149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1800" b="0" i="0" smtClean="0">
                                        <a:latin typeface="Century Gothic" panose="020B0502020202020204" pitchFamily="34" charset="0"/>
                                      </a:rPr>
                                      <m:t>75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1800" b="0" i="0" smtClean="0">
                                        <a:latin typeface="Century Gothic" panose="020B0502020202020204" pitchFamily="34" charset="0"/>
                                      </a:rPr>
                                      <m:t>100</m:t>
                                    </m:r>
                                  </m:den>
                                </m:f>
                                <m:r>
                                  <a:rPr lang="ar-AE" sz="18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sz="1800" dirty="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75%</a:t>
                          </a:r>
                          <a:endParaRPr sz="180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6149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23%</a:t>
                          </a:r>
                          <a:endParaRPr sz="1800" dirty="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6149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ar-AE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1800" b="0" i="0" smtClean="0">
                                        <a:latin typeface="Century Gothic" panose="020B0502020202020204" pitchFamily="34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1800" b="0" i="0" smtClean="0">
                                        <a:latin typeface="Century Gothic" panose="020B0502020202020204" pitchFamily="34" charset="0"/>
                                      </a:rPr>
                                      <m:t>100</m:t>
                                    </m:r>
                                  </m:den>
                                </m:f>
                                <m:r>
                                  <a:rPr lang="ar-AE" sz="18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sz="1800" dirty="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46149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0.06</a:t>
                          </a:r>
                          <a:endParaRPr sz="180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4" name="Google Shape;214;p27"/>
              <p:cNvGraphicFramePr/>
              <p:nvPr>
                <p:extLst>
                  <p:ext uri="{D42A27DB-BD31-4B8C-83A1-F6EECF244321}">
                    <p14:modId xmlns:p14="http://schemas.microsoft.com/office/powerpoint/2010/main" val="800283473"/>
                  </p:ext>
                </p:extLst>
              </p:nvPr>
            </p:nvGraphicFramePr>
            <p:xfrm>
              <a:off x="874575" y="1619250"/>
              <a:ext cx="10287000" cy="3441766"/>
            </p:xfrm>
            <a:graphic>
              <a:graphicData uri="http://schemas.openxmlformats.org/drawingml/2006/table">
                <a:tbl>
                  <a:tblPr>
                    <a:noFill/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57170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b="1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Fraction</a:t>
                          </a:r>
                          <a:endParaRPr sz="1800" b="1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b="1" dirty="0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Decimal</a:t>
                          </a:r>
                          <a:endParaRPr sz="1800" b="1" dirty="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b="1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Percentage</a:t>
                          </a:r>
                          <a:endParaRPr sz="1800" b="1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614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78" t="-61789" r="-200178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75%</a:t>
                          </a:r>
                          <a:endParaRPr sz="180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6149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23%</a:t>
                          </a:r>
                          <a:endParaRPr sz="1800" dirty="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614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78" t="-263934" r="-200178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746149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0.06</a:t>
                          </a:r>
                          <a:endParaRPr sz="180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l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dirty="0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5" name="Google Shape;215;p27"/>
              <p:cNvGraphicFramePr/>
              <p:nvPr>
                <p:extLst>
                  <p:ext uri="{D42A27DB-BD31-4B8C-83A1-F6EECF244321}">
                    <p14:modId xmlns:p14="http://schemas.microsoft.com/office/powerpoint/2010/main" val="2654278096"/>
                  </p:ext>
                </p:extLst>
              </p:nvPr>
            </p:nvGraphicFramePr>
            <p:xfrm>
              <a:off x="874575" y="2079014"/>
              <a:ext cx="10287000" cy="2982004"/>
            </p:xfrm>
            <a:graphic>
              <a:graphicData uri="http://schemas.openxmlformats.org/drawingml/2006/table">
                <a:tbl>
                  <a:tblPr>
                    <a:noFill/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4550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 dirty="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0.75</a:t>
                          </a:r>
                          <a:endParaRPr sz="180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550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solidFill>
                                          <a:srgbClr val="00BC8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1800" b="0" i="0" smtClean="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23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1800" b="0" i="0" smtClean="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10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80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0.23</a:t>
                          </a:r>
                          <a:endParaRPr sz="18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550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0.10</a:t>
                          </a:r>
                          <a:endParaRPr sz="180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10%</a:t>
                          </a:r>
                          <a:endParaRPr sz="180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550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smtClean="0">
                                        <a:solidFill>
                                          <a:srgbClr val="00BC8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US" sz="1800" b="0" i="0" smtClean="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sz="1800" b="0" i="0" smtClean="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10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1800">
                                        <a:solidFill>
                                          <a:srgbClr val="00BC89"/>
                                        </a:solidFill>
                                        <a:latin typeface="Century Gothic" panose="020B0502020202020204" pitchFamily="34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sz="18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6%</a:t>
                          </a:r>
                          <a:endParaRPr sz="18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5" name="Google Shape;215;p27"/>
              <p:cNvGraphicFramePr/>
              <p:nvPr>
                <p:extLst>
                  <p:ext uri="{D42A27DB-BD31-4B8C-83A1-F6EECF244321}">
                    <p14:modId xmlns:p14="http://schemas.microsoft.com/office/powerpoint/2010/main" val="2654278096"/>
                  </p:ext>
                </p:extLst>
              </p:nvPr>
            </p:nvGraphicFramePr>
            <p:xfrm>
              <a:off x="874575" y="2079014"/>
              <a:ext cx="10287000" cy="2982004"/>
            </p:xfrm>
            <a:graphic>
              <a:graphicData uri="http://schemas.openxmlformats.org/drawingml/2006/table">
                <a:tbl>
                  <a:tblPr>
                    <a:noFill/>
                  </a:tblPr>
                  <a:tblGrid>
                    <a:gridCol w="3429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429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74550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 dirty="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0.75</a:t>
                          </a:r>
                          <a:endParaRPr sz="180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4550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4"/>
                          <a:stretch>
                            <a:fillRect l="-178" t="-101639" r="-200178" b="-2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0.23</a:t>
                          </a:r>
                          <a:endParaRPr sz="18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745501"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0.10</a:t>
                          </a:r>
                          <a:endParaRPr sz="180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10%</a:t>
                          </a:r>
                          <a:endParaRPr sz="180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74550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4"/>
                          <a:stretch>
                            <a:fillRect l="-178" t="-302459" r="-200178" b="-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endParaRPr sz="1800"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lvl="0" indent="0" algn="ctr" rtl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rPr lang="en-GB" sz="1800" dirty="0">
                              <a:solidFill>
                                <a:srgbClr val="00BC89"/>
                              </a:solidFill>
                              <a:latin typeface="Century Gothic"/>
                              <a:ea typeface="Century Gothic"/>
                              <a:cs typeface="Century Gothic"/>
                              <a:sym typeface="Century Gothic"/>
                            </a:rPr>
                            <a:t>6%</a:t>
                          </a:r>
                          <a:endParaRPr sz="1800" dirty="0">
                            <a:solidFill>
                              <a:srgbClr val="00BC89"/>
                            </a:solidFill>
                            <a:latin typeface="Century Gothic"/>
                            <a:ea typeface="Century Gothic"/>
                            <a:cs typeface="Century Gothic"/>
                            <a:sym typeface="Century Gothic"/>
                          </a:endParaRPr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>
                              <a:alpha val="0"/>
                            </a:srgb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55FB153-B231-4A75-80D1-42C429EA3BF9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>
            <a:off x="357100" y="343800"/>
            <a:ext cx="10923600" cy="4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Gothic"/>
              <a:buNone/>
            </a:pPr>
            <a:r>
              <a:rPr lang="en-GB"/>
              <a:t>Summary</a:t>
            </a: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357100" y="814900"/>
            <a:ext cx="11662200" cy="5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Key Vocabulary and Sentence Stems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Process Steps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Hinge Question (Assessment Point)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Lesson Introduction Slide (Learning Objective and Success Criteria)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Starter – Equivalent fractions to a hundredths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Key Concept Introduction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Guided Practice – Converting a fraction to a percentage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Independent Practice 1 – Converting a fraction to a percentage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Guided Practice – Answering worded problems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Independent Practice 2 – Answering worded problems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Guided Practice – Reasoning with true or false statements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Independent Practice 3 – Reasoning with true or false statements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Let’s Reflect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Support Slides – Based on Year 5 - Percentages as fractions and decimals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Key Vocabulary:</a:t>
            </a:r>
            <a:endParaRPr b="1"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2"/>
          </p:nvPr>
        </p:nvSpPr>
        <p:spPr>
          <a:xfrm>
            <a:off x="347950" y="3905500"/>
            <a:ext cx="11527800" cy="20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Percentage or percent means how many parts per hundred.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GB" dirty="0"/>
              <a:t>Cent means hundred.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67" name="Google Shape;67;p12"/>
          <p:cNvSpPr txBox="1"/>
          <p:nvPr/>
        </p:nvSpPr>
        <p:spPr>
          <a:xfrm>
            <a:off x="359998" y="3575188"/>
            <a:ext cx="6435600" cy="3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Font typeface="Arial"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>
                <a:ln>
                  <a:noFill/>
                </a:ln>
                <a:solidFill>
                  <a:srgbClr val="2779F5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Sentence Stems:</a:t>
            </a:r>
            <a:endParaRPr kumimoji="0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68" name="Google Shape;68;p12"/>
          <p:cNvGraphicFramePr/>
          <p:nvPr/>
        </p:nvGraphicFramePr>
        <p:xfrm>
          <a:off x="360000" y="1126450"/>
          <a:ext cx="3042775" cy="13715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04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Percentage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Per cent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%</a:t>
                      </a:r>
                      <a:endParaRPr sz="180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body" idx="2"/>
          </p:nvPr>
        </p:nvSpPr>
        <p:spPr>
          <a:xfrm>
            <a:off x="347950" y="1166150"/>
            <a:ext cx="11527800" cy="47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GB" dirty="0"/>
              <a:t>Convert the fraction to be equivalent to a fraction with a denominator of 100.</a:t>
            </a:r>
            <a:endParaRPr dirty="0"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Process Steps: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body" idx="1"/>
          </p:nvPr>
        </p:nvSpPr>
        <p:spPr>
          <a:xfrm>
            <a:off x="751347" y="3363680"/>
            <a:ext cx="5137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40%</a:t>
            </a:r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2"/>
          </p:nvPr>
        </p:nvSpPr>
        <p:spPr>
          <a:xfrm>
            <a:off x="751346" y="4636144"/>
            <a:ext cx="5137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4%</a:t>
            </a: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Google Shape;83;p14"/>
              <p:cNvSpPr txBox="1">
                <a:spLocks noGrp="1"/>
              </p:cNvSpPr>
              <p:nvPr>
                <p:ph type="body" idx="3"/>
              </p:nvPr>
            </p:nvSpPr>
            <p:spPr>
              <a:xfrm>
                <a:off x="6391462" y="3363680"/>
                <a:ext cx="51372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28600" lvl="0" indent="-2286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40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dirty="0"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83" name="Google Shape;83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3"/>
              </p:nvPr>
            </p:nvSpPr>
            <p:spPr>
              <a:xfrm>
                <a:off x="6391462" y="3363680"/>
                <a:ext cx="5137200" cy="369300"/>
              </a:xfrm>
              <a:prstGeom prst="rect">
                <a:avLst/>
              </a:prstGeom>
              <a:blipFill>
                <a:blip r:embed="rId3"/>
                <a:stretch>
                  <a:fillRect b="-5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Google Shape;84;p14"/>
              <p:cNvSpPr txBox="1">
                <a:spLocks noGrp="1"/>
              </p:cNvSpPr>
              <p:nvPr>
                <p:ph type="body" idx="4"/>
              </p:nvPr>
            </p:nvSpPr>
            <p:spPr>
              <a:xfrm>
                <a:off x="6391461" y="4636144"/>
                <a:ext cx="5137200" cy="369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28600" lvl="0" indent="-2286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10 </m:t>
                          </m:r>
                        </m:den>
                      </m:f>
                    </m:oMath>
                  </m:oMathPara>
                </a14:m>
                <a:endParaRPr dirty="0"/>
              </a:p>
            </p:txBody>
          </p:sp>
        </mc:Choice>
        <mc:Fallback xmlns="">
          <p:sp>
            <p:nvSpPr>
              <p:cNvPr id="84" name="Google Shape;84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"/>
              </p:nvPr>
            </p:nvSpPr>
            <p:spPr>
              <a:xfrm>
                <a:off x="6391461" y="4636144"/>
                <a:ext cx="5137200" cy="369300"/>
              </a:xfrm>
              <a:prstGeom prst="rect">
                <a:avLst/>
              </a:prstGeom>
              <a:blipFill>
                <a:blip r:embed="rId4"/>
                <a:stretch>
                  <a:fillRect b="-56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Google Shape;85;p14"/>
          <p:cNvSpPr txBox="1">
            <a:spLocks noGrp="1"/>
          </p:cNvSpPr>
          <p:nvPr>
            <p:ph type="body" idx="5"/>
          </p:nvPr>
        </p:nvSpPr>
        <p:spPr>
          <a:xfrm>
            <a:off x="347950" y="805750"/>
            <a:ext cx="6260700" cy="320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Hinge Question:</a:t>
            </a:r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6"/>
          </p:nvPr>
        </p:nvSpPr>
        <p:spPr>
          <a:xfrm>
            <a:off x="347950" y="1166150"/>
            <a:ext cx="11527800" cy="49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Which of the answers is not equivalent to 0.40?</a:t>
            </a:r>
            <a:endParaRPr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/>
        </p:nvSpPr>
        <p:spPr>
          <a:xfrm>
            <a:off x="1412252" y="767625"/>
            <a:ext cx="8620500" cy="19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To convert fractions and percentages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aphicFrame>
        <p:nvGraphicFramePr>
          <p:cNvPr id="93" name="Google Shape;93;p15"/>
          <p:cNvGraphicFramePr/>
          <p:nvPr/>
        </p:nvGraphicFramePr>
        <p:xfrm>
          <a:off x="1412240" y="3429000"/>
          <a:ext cx="9367525" cy="16154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36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54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entury Gothic"/>
                        <a:buNone/>
                      </a:pPr>
                      <a:r>
                        <a:rPr lang="en-GB" sz="2000" b="0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Success Criteria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2000" b="0" dirty="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Noto Sans Symbols"/>
                        <a:buChar char="❑"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know that percent means out of 100.</a:t>
                      </a:r>
                      <a:endParaRPr sz="2000" dirty="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entury Gothic"/>
                        <a:buChar char="❑"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convert tenths and hundredths.</a:t>
                      </a:r>
                      <a:endParaRPr sz="2000" dirty="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285750" marR="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entury Gothic"/>
                        <a:buChar char="❑"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I can write a fraction as a percentage.</a:t>
                      </a:r>
                      <a:endParaRPr sz="2000" dirty="0">
                        <a:solidFill>
                          <a:schemeClr val="lt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6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1182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lnSpc>
                    <a:spcPct val="100000"/>
                  </a:lnSpc>
                </a:pPr>
                <a:r>
                  <a:rPr lang="en-GB" dirty="0"/>
                  <a:t>This machine converts fractions into equivalent fractions that are expressed in hundredths. For example,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entury Gothic" panose="020B0502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entury Gothic" panose="020B0502020202020204" pitchFamily="34" charset="0"/>
                          </a:rPr>
                          <m:t>10 </m:t>
                        </m:r>
                      </m:den>
                    </m:f>
                  </m:oMath>
                </a14:m>
                <a:r>
                  <a:rPr lang="en-GB" dirty="0"/>
                  <a:t> goes in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entury Gothic" panose="020B0502020202020204" pitchFamily="34" charset="0"/>
                          </a:rPr>
                          <m:t>30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mtClean="0">
                            <a:latin typeface="Century Gothic" panose="020B0502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>
                            <a:latin typeface="Century Gothic" panose="020B0502020202020204" pitchFamily="34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entury Gothic" panose="020B0502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dirty="0"/>
                  <a:t> comes out.</a:t>
                </a: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r>
                  <a:rPr lang="en-GB" b="1" dirty="0"/>
                  <a:t>What will come from the rest of these fractions?</a:t>
                </a:r>
                <a:endParaRPr b="1" dirty="0"/>
              </a:p>
            </p:txBody>
          </p:sp>
        </mc:Choice>
        <mc:Fallback xmlns="">
          <p:sp>
            <p:nvSpPr>
              <p:cNvPr id="99" name="Google Shape;99;p1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1182300"/>
              </a:xfrm>
              <a:prstGeom prst="rect">
                <a:avLst/>
              </a:prstGeom>
              <a:blipFill>
                <a:blip r:embed="rId3"/>
                <a:stretch>
                  <a:fillRect l="-423" t="-2577" b="-87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Google Shape;101;p16"/>
              <p:cNvSpPr txBox="1"/>
              <p:nvPr/>
            </p:nvSpPr>
            <p:spPr>
              <a:xfrm>
                <a:off x="1921447" y="5363243"/>
                <a:ext cx="10162142" cy="849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>
                  <a:lnSpc>
                    <a:spcPct val="150000"/>
                  </a:lnSpc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30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	</a:t>
                </a:r>
                <a:r>
                  <a:rPr lang="en-GB" dirty="0">
                    <a:solidFill>
                      <a:srgbClr val="00BC8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	</a:t>
                </a:r>
                <a:r>
                  <a:rPr lang="en-GB" dirty="0">
                    <a:solidFill>
                      <a:srgbClr val="00BC8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25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	</a:t>
                </a:r>
                <a:r>
                  <a:rPr lang="en-GB" dirty="0">
                    <a:solidFill>
                      <a:srgbClr val="00BC8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	</a:t>
                </a:r>
                <a:r>
                  <a:rPr lang="en-GB" dirty="0">
                    <a:solidFill>
                      <a:srgbClr val="00BC8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9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	</a:t>
                </a:r>
                <a:r>
                  <a:rPr lang="en-GB" dirty="0">
                    <a:solidFill>
                      <a:srgbClr val="00BC8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24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	</a:t>
                </a:r>
                <a:r>
                  <a:rPr lang="en-GB" dirty="0">
                    <a:solidFill>
                      <a:srgbClr val="00BC8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75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	</a:t>
                </a:r>
                <a:r>
                  <a:rPr lang="en-GB" dirty="0">
                    <a:solidFill>
                      <a:srgbClr val="00BC8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01" name="Google Shape;101;p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47" y="5363243"/>
                <a:ext cx="10162142" cy="8499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Starter:</a:t>
            </a:r>
            <a:endParaRPr b="1"/>
          </a:p>
        </p:txBody>
      </p:sp>
      <p:grpSp>
        <p:nvGrpSpPr>
          <p:cNvPr id="104" name="Google Shape;104;p16"/>
          <p:cNvGrpSpPr/>
          <p:nvPr/>
        </p:nvGrpSpPr>
        <p:grpSpPr>
          <a:xfrm>
            <a:off x="4465550" y="3370737"/>
            <a:ext cx="3257100" cy="2065450"/>
            <a:chOff x="4608950" y="3241475"/>
            <a:chExt cx="3257100" cy="2065450"/>
          </a:xfrm>
        </p:grpSpPr>
        <p:grpSp>
          <p:nvGrpSpPr>
            <p:cNvPr id="105" name="Google Shape;105;p16"/>
            <p:cNvGrpSpPr/>
            <p:nvPr/>
          </p:nvGrpSpPr>
          <p:grpSpPr>
            <a:xfrm>
              <a:off x="4608950" y="3241475"/>
              <a:ext cx="3257100" cy="2065450"/>
              <a:chOff x="4908075" y="2614675"/>
              <a:chExt cx="3257100" cy="2065450"/>
            </a:xfrm>
          </p:grpSpPr>
          <p:sp>
            <p:nvSpPr>
              <p:cNvPr id="106" name="Google Shape;106;p16"/>
              <p:cNvSpPr/>
              <p:nvPr/>
            </p:nvSpPr>
            <p:spPr>
              <a:xfrm>
                <a:off x="5888475" y="4093025"/>
                <a:ext cx="1296300" cy="587100"/>
              </a:xfrm>
              <a:prstGeom prst="trapezoid">
                <a:avLst>
                  <a:gd name="adj" fmla="val 25000"/>
                </a:avLst>
              </a:prstGeom>
              <a:solidFill>
                <a:srgbClr val="B2DFD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7" name="Google Shape;107;p16"/>
              <p:cNvSpPr/>
              <p:nvPr/>
            </p:nvSpPr>
            <p:spPr>
              <a:xfrm rot="10800000">
                <a:off x="5888475" y="2614675"/>
                <a:ext cx="1296300" cy="587100"/>
              </a:xfrm>
              <a:prstGeom prst="trapezoid">
                <a:avLst>
                  <a:gd name="adj" fmla="val 25000"/>
                </a:avLst>
              </a:prstGeom>
              <a:solidFill>
                <a:srgbClr val="B2DFD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8" name="Google Shape;108;p16"/>
              <p:cNvSpPr/>
              <p:nvPr/>
            </p:nvSpPr>
            <p:spPr>
              <a:xfrm>
                <a:off x="4908075" y="3146500"/>
                <a:ext cx="3257100" cy="1002000"/>
              </a:xfrm>
              <a:prstGeom prst="roundRect">
                <a:avLst>
                  <a:gd name="adj" fmla="val 16667"/>
                </a:avLst>
              </a:prstGeom>
              <a:solidFill>
                <a:srgbClr val="B3E5FC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16"/>
              <p:cNvSpPr txBox="1"/>
              <p:nvPr/>
            </p:nvSpPr>
            <p:spPr>
              <a:xfrm>
                <a:off x="6175275" y="2681125"/>
                <a:ext cx="7227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In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16"/>
              <p:cNvSpPr txBox="1"/>
              <p:nvPr/>
            </p:nvSpPr>
            <p:spPr>
              <a:xfrm>
                <a:off x="6175275" y="4159475"/>
                <a:ext cx="722700" cy="454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Out</a:t>
                </a:r>
                <a:endParaRPr kumimoji="0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1" name="Google Shape;111;p16"/>
            <p:cNvSpPr/>
            <p:nvPr/>
          </p:nvSpPr>
          <p:spPr>
            <a:xfrm>
              <a:off x="4808375" y="4463475"/>
              <a:ext cx="210600" cy="2106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6"/>
            <p:cNvSpPr/>
            <p:nvPr/>
          </p:nvSpPr>
          <p:spPr>
            <a:xfrm>
              <a:off x="5093725" y="4463475"/>
              <a:ext cx="210600" cy="210600"/>
            </a:xfrm>
            <a:prstGeom prst="ellipse">
              <a:avLst/>
            </a:prstGeom>
            <a:solidFill>
              <a:srgbClr val="00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FD8FE-D005-4063-9DE5-2D44798E60BF}"/>
                  </a:ext>
                </a:extLst>
              </p:cNvPr>
              <p:cNvSpPr txBox="1"/>
              <p:nvPr/>
            </p:nvSpPr>
            <p:spPr>
              <a:xfrm>
                <a:off x="2135710" y="2348993"/>
                <a:ext cx="614190" cy="6294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10 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00FD8FE-D005-4063-9DE5-2D44798E6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710" y="2348993"/>
                <a:ext cx="614190" cy="6294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2518789-AC8E-4DA3-A0C7-B0FFF149F334}"/>
                  </a:ext>
                </a:extLst>
              </p:cNvPr>
              <p:cNvSpPr txBox="1"/>
              <p:nvPr/>
            </p:nvSpPr>
            <p:spPr>
              <a:xfrm>
                <a:off x="3004207" y="2348992"/>
                <a:ext cx="614190" cy="6294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20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50 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2518789-AC8E-4DA3-A0C7-B0FFF149F3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207" y="2348992"/>
                <a:ext cx="614190" cy="6294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E65E58B-7787-4AE8-9C5F-3D003F38CFB2}"/>
                  </a:ext>
                </a:extLst>
              </p:cNvPr>
              <p:cNvSpPr txBox="1"/>
              <p:nvPr/>
            </p:nvSpPr>
            <p:spPr>
              <a:xfrm>
                <a:off x="3851360" y="2347923"/>
                <a:ext cx="614190" cy="6294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2  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E65E58B-7787-4AE8-9C5F-3D003F38C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360" y="2347923"/>
                <a:ext cx="614190" cy="6294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7B6A28-ABFC-4BDE-A874-ABD621C6C156}"/>
                  </a:ext>
                </a:extLst>
              </p:cNvPr>
              <p:cNvSpPr txBox="1"/>
              <p:nvPr/>
            </p:nvSpPr>
            <p:spPr>
              <a:xfrm>
                <a:off x="4664975" y="2347922"/>
                <a:ext cx="614190" cy="6294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 4 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47B6A28-ABFC-4BDE-A874-ABD621C6C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975" y="2347922"/>
                <a:ext cx="614190" cy="6294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1F85E01-86D4-4B16-A8EA-87D8F1C0860D}"/>
                  </a:ext>
                </a:extLst>
              </p:cNvPr>
              <p:cNvSpPr txBox="1"/>
              <p:nvPr/>
            </p:nvSpPr>
            <p:spPr>
              <a:xfrm>
                <a:off x="5529155" y="2347922"/>
                <a:ext cx="614190" cy="6294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10 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1F85E01-86D4-4B16-A8EA-87D8F1C08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9155" y="2347922"/>
                <a:ext cx="614190" cy="6294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C107E92-7251-4F23-9A56-8FAD65AFE11B}"/>
                  </a:ext>
                </a:extLst>
              </p:cNvPr>
              <p:cNvSpPr txBox="1"/>
              <p:nvPr/>
            </p:nvSpPr>
            <p:spPr>
              <a:xfrm>
                <a:off x="6388328" y="2347922"/>
                <a:ext cx="614190" cy="6294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10 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C107E92-7251-4F23-9A56-8FAD65AFE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8328" y="2347922"/>
                <a:ext cx="614190" cy="6294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72E9344-2B2B-495D-AE35-301609A363B8}"/>
                  </a:ext>
                </a:extLst>
              </p:cNvPr>
              <p:cNvSpPr txBox="1"/>
              <p:nvPr/>
            </p:nvSpPr>
            <p:spPr>
              <a:xfrm>
                <a:off x="7247501" y="2347922"/>
                <a:ext cx="614190" cy="6294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50 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72E9344-2B2B-495D-AE35-301609A36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7501" y="2347922"/>
                <a:ext cx="614190" cy="6294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1685799-4D4C-44B0-B0C6-C6E71A60D036}"/>
                  </a:ext>
                </a:extLst>
              </p:cNvPr>
              <p:cNvSpPr txBox="1"/>
              <p:nvPr/>
            </p:nvSpPr>
            <p:spPr>
              <a:xfrm>
                <a:off x="8064099" y="2347922"/>
                <a:ext cx="614190" cy="6294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 4 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1685799-4D4C-44B0-B0C6-C6E71A60D0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099" y="2347922"/>
                <a:ext cx="614190" cy="62940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0BB744E-1B64-4D10-9FF3-FB90F42B84BD}"/>
                  </a:ext>
                </a:extLst>
              </p:cNvPr>
              <p:cNvSpPr txBox="1"/>
              <p:nvPr/>
            </p:nvSpPr>
            <p:spPr>
              <a:xfrm>
                <a:off x="8880698" y="2347922"/>
                <a:ext cx="614190" cy="6294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entury Gothic" panose="020B0502020202020204" pitchFamily="34" charset="0"/>
                            </a:rPr>
                            <m:t>10 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0BB744E-1B64-4D10-9FF3-FB90F42B84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0698" y="2347922"/>
                <a:ext cx="614190" cy="62940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CE69638-3059-4945-BA1E-BBBD9FDC2465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347950" y="814900"/>
            <a:ext cx="11536800" cy="12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Look at these diagrams. The whole has been split into hundredths. 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b="1" dirty="0"/>
              <a:t>What fraction is shaded in each diagram?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dirty="0"/>
              <a:t>If percent means out of 100, how would we write those fractions as percentages?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Google Shape;120;p17"/>
              <p:cNvSpPr txBox="1"/>
              <p:nvPr/>
            </p:nvSpPr>
            <p:spPr>
              <a:xfrm>
                <a:off x="503929" y="4886828"/>
                <a:ext cx="9630932" cy="659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46%							</a:t>
                </a:r>
                <a:r>
                  <a:rPr lang="en-GB" dirty="0">
                    <a:solidFill>
                      <a:srgbClr val="00BC89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82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solidFill>
                          <a:srgbClr val="00BC89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= 82%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20" name="Google Shape;120;p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29" y="4886828"/>
                <a:ext cx="9630932" cy="659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A2DD5718-D7F3-4336-91D6-CAE6E8470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929" y="2215807"/>
            <a:ext cx="2556194" cy="25561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E773B8-FBF2-4169-A2B5-B522A1D7F3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9415" y="2150903"/>
            <a:ext cx="2556194" cy="2556194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DB36FDC-2D03-4BBC-ACBA-B24E514E9005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body" idx="1"/>
          </p:nvPr>
        </p:nvSpPr>
        <p:spPr>
          <a:xfrm>
            <a:off x="347950" y="805750"/>
            <a:ext cx="62607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779F5"/>
              </a:buClr>
              <a:buSzPts val="1600"/>
              <a:buNone/>
            </a:pPr>
            <a:r>
              <a:rPr lang="en-GB" b="1"/>
              <a:t>Guided Practice:</a:t>
            </a:r>
            <a:endParaRPr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Google Shape;129;p18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222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b="1" dirty="0"/>
                  <a:t>How would we 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latin typeface="Century Gothic" panose="020B0502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i="0" smtClean="0">
                            <a:latin typeface="Century Gothic" panose="020B0502020202020204" pitchFamily="34" charset="0"/>
                          </a:rPr>
                          <m:t>10 </m:t>
                        </m:r>
                      </m:den>
                    </m:f>
                  </m:oMath>
                </a14:m>
                <a:r>
                  <a:rPr lang="en-GB" b="1" dirty="0"/>
                  <a:t> as a percentage?</a:t>
                </a:r>
                <a:endParaRPr b="1"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dirty="0"/>
                  <a:t>What do we need to do first? </a:t>
                </a: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dirty="0"/>
                  <a:t>How does that help us?</a:t>
                </a: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endParaRPr dirty="0"/>
              </a:p>
              <a:p>
                <a:pPr marL="0" lvl="0" indent="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None/>
                </a:pPr>
                <a:r>
                  <a:rPr lang="en-GB" dirty="0"/>
                  <a:t>What percentage of this diagram is shaded?</a:t>
                </a:r>
                <a:endParaRPr dirty="0"/>
              </a:p>
            </p:txBody>
          </p:sp>
        </mc:Choice>
        <mc:Fallback xmlns="">
          <p:sp>
            <p:nvSpPr>
              <p:cNvPr id="129" name="Google Shape;129;p1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47950" y="1166150"/>
                <a:ext cx="11527800" cy="2226600"/>
              </a:xfrm>
              <a:prstGeom prst="rect">
                <a:avLst/>
              </a:prstGeom>
              <a:blipFill>
                <a:blip r:embed="rId3"/>
                <a:stretch>
                  <a:fillRect l="-423" b="-5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Google Shape;131;p18"/>
              <p:cNvSpPr txBox="1"/>
              <p:nvPr/>
            </p:nvSpPr>
            <p:spPr>
              <a:xfrm>
                <a:off x="347950" y="4329629"/>
                <a:ext cx="11532000" cy="18272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>
                  <a:buClr>
                    <a:srgbClr val="000000"/>
                  </a:buCl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40% We know this because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10 </m:t>
                        </m:r>
                      </m:den>
                    </m:f>
                  </m:oMath>
                </a14:m>
                <a:r>
                  <a:rPr lang="en-GB" kern="0" dirty="0">
                    <a:solidFill>
                      <a:srgbClr val="00BC89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 </a:t>
                </a: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kern="0" dirty="0">
                    <a:solidFill>
                      <a:srgbClr val="00BC89"/>
                    </a:solidFill>
                    <a:latin typeface="Century Gothic"/>
                    <a:ea typeface="Century Gothic"/>
                    <a:cs typeface="Century Gothic"/>
                    <a:sym typeface="Century Gothic"/>
                  </a:rPr>
                  <a:t> = 40%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To convert it, we need to make the fraction equivalent to a fraction with a denominator over 100 because percent means out of 100.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  <a:p>
                <a:pPr lvl="0">
                  <a:buClr>
                    <a:srgbClr val="000000"/>
                  </a:buClr>
                  <a:defRPr/>
                </a:pPr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60% of the diagram is shaded because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10 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solidFill>
                              <a:srgbClr val="00BC8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6</m:t>
                        </m:r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solidFill>
                              <a:srgbClr val="00BC89"/>
                            </a:solidFill>
                            <a:latin typeface="Century Gothic" panose="020B0502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kumimoji="0" lang="en-GB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BC89"/>
                    </a:solidFill>
                    <a:effectLst/>
                    <a:uLnTx/>
                    <a:uFillTx/>
                    <a:latin typeface="Century Gothic"/>
                    <a:ea typeface="Century Gothic"/>
                    <a:cs typeface="Century Gothic"/>
                    <a:sym typeface="Century Gothic"/>
                  </a:rPr>
                  <a:t> = 60%</a:t>
                </a:r>
                <a:endParaRPr kumimoji="0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BC89"/>
                  </a:solidFill>
                  <a:effectLst/>
                  <a:uLnTx/>
                  <a:uFillTx/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mc:Choice>
        <mc:Fallback xmlns="">
          <p:sp>
            <p:nvSpPr>
              <p:cNvPr id="131" name="Google Shape;131;p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50" y="4329629"/>
                <a:ext cx="11532000" cy="1827246"/>
              </a:xfrm>
              <a:prstGeom prst="rect">
                <a:avLst/>
              </a:prstGeom>
              <a:blipFill>
                <a:blip r:embed="rId4"/>
                <a:stretch>
                  <a:fillRect l="-423" b="-433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2" name="Google Shape;132;p18"/>
          <p:cNvGraphicFramePr/>
          <p:nvPr/>
        </p:nvGraphicFramePr>
        <p:xfrm>
          <a:off x="5875825" y="2905275"/>
          <a:ext cx="4846125" cy="7924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6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CB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59A8166-81AD-410F-8A68-4AADB01B3F5D}"/>
              </a:ext>
            </a:extLst>
          </p:cNvPr>
          <p:cNvSpPr/>
          <p:nvPr/>
        </p:nvSpPr>
        <p:spPr>
          <a:xfrm>
            <a:off x="10721950" y="6166603"/>
            <a:ext cx="1140448" cy="385253"/>
          </a:xfrm>
          <a:prstGeom prst="roundRect">
            <a:avLst/>
          </a:prstGeom>
          <a:solidFill>
            <a:srgbClr val="2779F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Answers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1714</Words>
  <Application>Microsoft Office PowerPoint</Application>
  <PresentationFormat>Widescreen</PresentationFormat>
  <Paragraphs>219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Noto Sans Symbols</vt:lpstr>
      <vt:lpstr>1_office theme</vt:lpstr>
      <vt:lpstr>PowerPoint Presentation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Searle</dc:creator>
  <cp:lastModifiedBy>Hannah Searle</cp:lastModifiedBy>
  <cp:revision>9</cp:revision>
  <dcterms:created xsi:type="dcterms:W3CDTF">2021-01-10T10:59:38Z</dcterms:created>
  <dcterms:modified xsi:type="dcterms:W3CDTF">2021-01-10T12:19:03Z</dcterms:modified>
</cp:coreProperties>
</file>