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536" r:id="rId3"/>
    <p:sldId id="788" r:id="rId4"/>
    <p:sldId id="926" r:id="rId5"/>
    <p:sldId id="911" r:id="rId6"/>
    <p:sldId id="927" r:id="rId7"/>
    <p:sldId id="928" r:id="rId8"/>
    <p:sldId id="929" r:id="rId9"/>
    <p:sldId id="910" r:id="rId10"/>
    <p:sldId id="930" r:id="rId11"/>
    <p:sldId id="912" r:id="rId12"/>
    <p:sldId id="931" r:id="rId13"/>
    <p:sldId id="932" r:id="rId14"/>
    <p:sldId id="933" r:id="rId15"/>
    <p:sldId id="914" r:id="rId16"/>
    <p:sldId id="934" r:id="rId17"/>
    <p:sldId id="935" r:id="rId18"/>
    <p:sldId id="936" r:id="rId19"/>
    <p:sldId id="896" r:id="rId20"/>
    <p:sldId id="937" r:id="rId21"/>
    <p:sldId id="4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DA2E41"/>
    <a:srgbClr val="FADF47"/>
    <a:srgbClr val="13BD8A"/>
    <a:srgbClr val="C73A43"/>
    <a:srgbClr val="EE7C3E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6" autoAdjust="0"/>
    <p:restoredTop sz="87074" autoAdjust="0"/>
  </p:normalViewPr>
  <p:slideViewPr>
    <p:cSldViewPr snapToGrid="0">
      <p:cViewPr varScale="1">
        <p:scale>
          <a:sx n="99" d="100"/>
          <a:sy n="99" d="100"/>
        </p:scale>
        <p:origin x="15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have </a:t>
            </a:r>
            <a:r>
              <a:rPr lang="en-GB"/>
              <a:t>children use </a:t>
            </a:r>
            <a:r>
              <a:rPr lang="en-GB" dirty="0"/>
              <a:t>paper strips, Cuisenaire rods or bar models to prove / disprove the statements above.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E0C4-5D00-42C4-BE61-F78AE99EEBB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2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2      </a:t>
            </a: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      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6" y="768298"/>
            <a:ext cx="855333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able to identify equivalent fractions using a number line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Number: Fractions Lesson 2 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02/04/2020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Number: 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037861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Sum1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CC873-2DB5-403B-8D3C-F382CF1D2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3" y="5014829"/>
            <a:ext cx="5362992" cy="862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missing equivalent fractions are?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C5DDC-868D-4F16-8E53-C8DD3F2E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73" y="2977918"/>
            <a:ext cx="5538573" cy="17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9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number line to find the equivalent fractions.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03299B6-2170-4D5F-8188-DBECA013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42" y="2762693"/>
            <a:ext cx="62769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number line to find the equivalent fractions.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BB73CEB-2DBB-40E6-9D27-84DD9BB1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35" y="2798494"/>
            <a:ext cx="63627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6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equivalent fractions by showing the number of twelfths that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worth the same as these fractions.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C701A-BAB0-413D-B3B5-F94D3996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7" y="4771368"/>
            <a:ext cx="8104446" cy="8383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6982B5-70E4-4C4F-B89A-83861C6E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72" y="2582129"/>
            <a:ext cx="4725477" cy="6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36E2A-8E12-4643-9D22-A44E4F1A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77" y="4009194"/>
            <a:ext cx="8104446" cy="1600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equivalent fractions by showing the number of twelfths that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worth the same as these fractions.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F23BB-DC73-4AC7-8C47-AF745656253E}"/>
              </a:ext>
            </a:extLst>
          </p:cNvPr>
          <p:cNvSpPr/>
          <p:nvPr/>
        </p:nvSpPr>
        <p:spPr>
          <a:xfrm>
            <a:off x="2141091" y="5814391"/>
            <a:ext cx="5042647" cy="457200"/>
          </a:xfrm>
          <a:prstGeom prst="rect">
            <a:avLst/>
          </a:prstGeom>
          <a:solidFill>
            <a:srgbClr val="FAD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equivalent fractions can you find?</a:t>
            </a: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16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Tom draws these number lines.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says that one quarter is the same as three eighths.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Tom correct? Explain your answer.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    	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33FFD-2AA9-4F37-8CF7-EABA84FF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1" y="3094632"/>
            <a:ext cx="5129696" cy="668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9FAC9-367A-4EE1-A32F-F67BB7C5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11" y="4116909"/>
            <a:ext cx="5129696" cy="6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Tom draws these number lines.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says that one quarter is the same as three eighths.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Tom correct? Explain your answer.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		    	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– Tom is not correct. He has not split the second number line into equal parts, so it does not show eighths. The fractions are not equivalent.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33FFD-2AA9-4F37-8CF7-EABA84FF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1" y="3094632"/>
            <a:ext cx="5129696" cy="668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9FAC9-367A-4EE1-A32F-F67BB7C5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11" y="4116909"/>
            <a:ext cx="5129696" cy="6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5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Three children have written fractions on pieces of paper.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Ahmed says, “My fraction is equivalent to one half.”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Bryony says, “The denominator of my fraction is double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denominator of Ahmed’s fraction and half the denominator of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Chloe’s fraction.”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Bryony and Chloe’s fractions are both equivalent to one quarter.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could their fractions be?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6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Three children have written fractions on pieces of paper.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Ahmed says, “My fraction is equivalent to one half.”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Bryony says, “The denominator of my fraction is double the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denominator of Ahmed’s fraction and half the denominator of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Chloe’s fraction.”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Bryony and Chloe’s fractions are both equivalent to one quarter.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could their fractions be?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Ahmed =  				Bryony = 				Chloe =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24C71-E759-4083-AA42-34BAC452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210" y="5526290"/>
            <a:ext cx="393790" cy="673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F8CA8-E10F-46EF-BD02-5AFA7E893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893" y="5526290"/>
            <a:ext cx="393790" cy="673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ABC76-7895-4D34-9EC5-0C131DA2B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06" y="5535677"/>
            <a:ext cx="482710" cy="6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quarter = two twelfths:</a:t>
            </a:r>
          </a:p>
          <a:p>
            <a:pPr lvl="8"/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Two thirds is equivalent to eight twelfths: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    										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One half is equivalent to four eighths.		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number line is divided into thirds and another is divided into sixths, one interval on the first number line is worth two on the second.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Rhian has a chocolate bar split into halves and eats one. Tom has the same sized bar, split into quarters and eats two. Tom has eaten more.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		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0917C0-D8DE-479E-A13B-5641BFB1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88" y="2238302"/>
            <a:ext cx="2608730" cy="511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BDE33-68D6-4718-94E6-561A472A1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63" y="3348318"/>
            <a:ext cx="3189155" cy="62483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D104D0-291C-4D22-9878-376C6C575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85720"/>
              </p:ext>
            </p:extLst>
          </p:nvPr>
        </p:nvGraphicFramePr>
        <p:xfrm>
          <a:off x="6815667" y="1366896"/>
          <a:ext cx="2006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‘equivalent’ means ‘the same as’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8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quarter = two twelfths:</a:t>
            </a: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FALSE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Two thirds is equivalent to eight twelfths: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								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One half is equivalent to four eighths.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number line is divided into thirds and another is divided into sixths, one interval on the first number line is worth two on the second.   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TRUE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Rhian has a chocolate bar split into halves and eats one. Tom has the same sized bar, split into quarters and eats two. Tom has eaten more.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		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0917C0-D8DE-479E-A13B-5641BFB1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88" y="2238302"/>
            <a:ext cx="2608730" cy="511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BDE33-68D6-4718-94E6-561A472A1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3" y="3348318"/>
            <a:ext cx="3189155" cy="62483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0D1206-F1F3-4F68-9D79-A88789D06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85720"/>
              </p:ext>
            </p:extLst>
          </p:nvPr>
        </p:nvGraphicFramePr>
        <p:xfrm>
          <a:off x="6815667" y="1366896"/>
          <a:ext cx="2006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‘equivalent’ means ‘the same as’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108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41612E-DD95-4901-A545-2F9FAB6D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20271" y="2567722"/>
            <a:ext cx="5204010" cy="311672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4D37DF-49F2-481D-847F-941D1734A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45415"/>
              </p:ext>
            </p:extLst>
          </p:nvPr>
        </p:nvGraphicFramePr>
        <p:xfrm>
          <a:off x="6815667" y="1366896"/>
          <a:ext cx="2006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‘equivalent’ means ‘the same as’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6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2" y="1808585"/>
            <a:ext cx="8680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41612E-DD95-4901-A545-2F9FAB6D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20271" y="2567722"/>
            <a:ext cx="5204010" cy="31167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1EAA6D-3B52-4D30-9C4D-B85EF9DEDBF7}"/>
              </a:ext>
            </a:extLst>
          </p:cNvPr>
          <p:cNvSpPr/>
          <p:nvPr/>
        </p:nvSpPr>
        <p:spPr>
          <a:xfrm>
            <a:off x="1613647" y="3813031"/>
            <a:ext cx="2097742" cy="2009546"/>
          </a:xfrm>
          <a:prstGeom prst="roundRect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BB490E-434B-4692-AAFE-6458E2BF6117}"/>
              </a:ext>
            </a:extLst>
          </p:cNvPr>
          <p:cNvSpPr/>
          <p:nvPr/>
        </p:nvSpPr>
        <p:spPr>
          <a:xfrm>
            <a:off x="177800" y="5822577"/>
            <a:ext cx="886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 images show a fraction that is the same as ½ shaded apart from this one, which has 4 sevenths shaded.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95FB57-6A4F-4F97-99FA-E9E8C5695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85720"/>
              </p:ext>
            </p:extLst>
          </p:nvPr>
        </p:nvGraphicFramePr>
        <p:xfrm>
          <a:off x="6815667" y="1366896"/>
          <a:ext cx="2006600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783366662"/>
                    </a:ext>
                  </a:extLst>
                </a:gridCol>
              </a:tblGrid>
              <a:tr h="15206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Success Criteria: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endParaRPr lang="en-US" sz="8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can count up and down in fractions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know that ‘equivalent’ means ‘the same as’</a:t>
                      </a:r>
                    </a:p>
                  </a:txBody>
                  <a:tcPr>
                    <a:solidFill>
                      <a:srgbClr val="EC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8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fractions on each number line.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see any fractions that have the same value?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003D0-CDB3-49F2-9283-ACA5D31C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6" y="3228275"/>
            <a:ext cx="5217998" cy="26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4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CAD31-262C-4DB4-A2D0-0A42AA37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6" y="3228275"/>
            <a:ext cx="5217998" cy="2662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missing fractions on each number line.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see any fractions that have the same value?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One half is the same as														two quarters.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Prove that your answer to the last question is correct by using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 equipment to make a model.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CAC26CF8-8A0A-4ADB-94A7-DA358EBED7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8491390"/>
                  </p:ext>
                </p:extLst>
              </p:nvPr>
            </p:nvGraphicFramePr>
            <p:xfrm>
              <a:off x="177800" y="2408748"/>
              <a:ext cx="5234172" cy="3925629"/>
            </p:xfrm>
            <a:graphic>
              <a:graphicData uri="http://schemas.microsoft.com/office/powerpoint/2016/slidezoom">
                <pslz:sldZm>
                  <pslz:sldZmObj sldId="927" cId="1913843103">
                    <pslz:zmPr id="{8501C588-8E73-40C3-B27A-1934F839B22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34172" cy="39256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AC26CF8-8A0A-4ADB-94A7-DA358EBED7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0" y="2408748"/>
                <a:ext cx="5234172" cy="39256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31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82A658-EEEF-4A29-81A9-AA524D2EE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317" y="4198095"/>
            <a:ext cx="2998781" cy="770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163AE-46F1-4D70-BB9E-1F35F76C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318" y="5443838"/>
            <a:ext cx="2998781" cy="724052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18562F03-DE21-4D89-B456-FD0971270D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5896622"/>
                  </p:ext>
                </p:extLst>
              </p:nvPr>
            </p:nvGraphicFramePr>
            <p:xfrm>
              <a:off x="177800" y="2408748"/>
              <a:ext cx="5234172" cy="3925629"/>
            </p:xfrm>
            <a:graphic>
              <a:graphicData uri="http://schemas.microsoft.com/office/powerpoint/2016/slidezoom">
                <pslz:sldZm>
                  <pslz:sldZmObj sldId="927" cId="1913843103">
                    <pslz:zmPr id="{8501C588-8E73-40C3-B27A-1934F839B22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34172" cy="39256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8562F03-DE21-4D89-B456-FD0971270D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0" y="2408748"/>
                <a:ext cx="5234172" cy="39256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732B369-5C73-4AE6-BA2E-EC75E227212C}"/>
              </a:ext>
            </a:extLst>
          </p:cNvPr>
          <p:cNvSpPr txBox="1"/>
          <p:nvPr/>
        </p:nvSpPr>
        <p:spPr>
          <a:xfrm>
            <a:off x="180830" y="1808585"/>
            <a:ext cx="8963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Prove that your answer to the last question is correct by using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 equipment to make a model.</a:t>
            </a: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             For example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             or…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7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377B-5F94-45A0-810D-11F49E8CF68F}"/>
              </a:ext>
            </a:extLst>
          </p:cNvPr>
          <p:cNvSpPr txBox="1"/>
          <p:nvPr/>
        </p:nvSpPr>
        <p:spPr>
          <a:xfrm>
            <a:off x="180830" y="1808585"/>
            <a:ext cx="89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missing equivalent fractions are?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C5DDC-868D-4F16-8E53-C8DD3F2E9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3" y="2977918"/>
            <a:ext cx="5538573" cy="1723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6617D-0B52-4F17-ABD4-1137942B8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73" y="5014830"/>
            <a:ext cx="5362992" cy="8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9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30357</TotalTime>
  <Words>935</Words>
  <Application>Microsoft Office PowerPoint</Application>
  <PresentationFormat>On-screen Show (4:3)</PresentationFormat>
  <Paragraphs>170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Bryant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605</cp:revision>
  <dcterms:created xsi:type="dcterms:W3CDTF">2018-09-08T23:27:11Z</dcterms:created>
  <dcterms:modified xsi:type="dcterms:W3CDTF">2020-04-02T11:15:20Z</dcterms:modified>
</cp:coreProperties>
</file>