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9" r:id="rId2"/>
    <p:sldId id="536" r:id="rId3"/>
    <p:sldId id="788" r:id="rId4"/>
    <p:sldId id="908" r:id="rId5"/>
    <p:sldId id="681" r:id="rId6"/>
    <p:sldId id="910" r:id="rId7"/>
    <p:sldId id="911" r:id="rId8"/>
    <p:sldId id="912" r:id="rId9"/>
    <p:sldId id="914" r:id="rId10"/>
    <p:sldId id="915" r:id="rId11"/>
    <p:sldId id="909" r:id="rId12"/>
    <p:sldId id="916" r:id="rId13"/>
    <p:sldId id="917" r:id="rId14"/>
    <p:sldId id="918" r:id="rId15"/>
    <p:sldId id="919" r:id="rId16"/>
    <p:sldId id="920" r:id="rId17"/>
    <p:sldId id="921" r:id="rId18"/>
    <p:sldId id="922" r:id="rId19"/>
    <p:sldId id="923" r:id="rId20"/>
    <p:sldId id="924" r:id="rId21"/>
    <p:sldId id="896" r:id="rId22"/>
    <p:sldId id="925" r:id="rId23"/>
    <p:sldId id="46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CDA"/>
    <a:srgbClr val="DA2E41"/>
    <a:srgbClr val="FADF47"/>
    <a:srgbClr val="13BD8A"/>
    <a:srgbClr val="C73A43"/>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26" autoAdjust="0"/>
    <p:restoredTop sz="94660"/>
  </p:normalViewPr>
  <p:slideViewPr>
    <p:cSldViewPr snapToGrid="0">
      <p:cViewPr varScale="1">
        <p:scale>
          <a:sx n="114" d="100"/>
          <a:sy n="114" d="100"/>
        </p:scale>
        <p:origin x="116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02/04/2020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23</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1      </a:t>
            </a:r>
            <a:r>
              <a:rPr lang="en-US" sz="1400" b="0" dirty="0">
                <a:solidFill>
                  <a:schemeClr val="bg1"/>
                </a:solidFill>
                <a:latin typeface="Arial" panose="020B0604020202020204" pitchFamily="34" charset="0"/>
                <a:ea typeface="Tahoma"/>
                <a:cs typeface="Arial" panose="020B0604020202020204" pitchFamily="34" charset="0"/>
              </a:rPr>
              <a:t>        </a:t>
            </a:r>
            <a:endParaRPr lang="en-US" sz="1400" b="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latin typeface="Arial" panose="020B0604020202020204" pitchFamily="34" charset="0"/>
                <a:ea typeface="Source Sans Pro" panose="020B0503030403020204" pitchFamily="34" charset="0"/>
                <a:cs typeface="Arial" panose="020B0604020202020204" pitchFamily="34" charset="0"/>
              </a:rPr>
              <a:t>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166596" y="768298"/>
            <a:ext cx="8553333"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0" noProof="0" dirty="0">
                <a:solidFill>
                  <a:srgbClr val="388CDA"/>
                </a:solidFill>
                <a:latin typeface="Arial" panose="020B0604020202020204" pitchFamily="34" charset="0"/>
                <a:cs typeface="Arial" panose="020B0604020202020204" pitchFamily="34" charset="0"/>
              </a:rPr>
              <a:t>To be able to recognise pictorial examples of equivalent fractions</a:t>
            </a: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02/04/2020</a:t>
            </a:fld>
            <a:endParaRPr lang="en-GB" sz="1200" b="0" dirty="0"/>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0" dirty="0">
                <a:solidFill>
                  <a:schemeClr val="bg1"/>
                </a:solidFill>
                <a:latin typeface="Arial" panose="020B0604020202020204" pitchFamily="34" charset="0"/>
                <a:ea typeface="Tahoma"/>
                <a:cs typeface="Arial" panose="020B0604020202020204" pitchFamily="34" charset="0"/>
              </a:rPr>
              <a:t>Year 3 Number: Fractions Lesson 1</a:t>
            </a:r>
            <a:endParaRPr lang="en-US" sz="1400" b="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fld id="{9EF046D9-8B07-4634-9C1D-18D8EFE4578C}" type="datetime1">
              <a:rPr lang="en-GB" sz="1200" b="0" smtClean="0">
                <a:latin typeface="Arial" panose="020B0604020202020204" pitchFamily="34" charset="0"/>
                <a:ea typeface="Source Sans Pro" panose="020B0503030403020204" pitchFamily="34" charset="0"/>
                <a:cs typeface="Arial" panose="020B0604020202020204" pitchFamily="34" charset="0"/>
              </a:rPr>
              <a:pPr/>
              <a:t>02/04/2020</a:t>
            </a:fld>
            <a:endParaRPr lang="en-GB" sz="1200" b="0" dirty="0"/>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02/04/2020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2398" y="5537782"/>
            <a:ext cx="7420952" cy="1007852"/>
          </a:xfrm>
        </p:spPr>
        <p:txBody>
          <a:bodyPr>
            <a:noAutofit/>
          </a:bodyPr>
          <a:lstStyle/>
          <a:p>
            <a:r>
              <a:rPr lang="en-GB" sz="3200" dirty="0">
                <a:latin typeface="Arial" panose="020B0604020202020204" pitchFamily="34" charset="0"/>
                <a:cs typeface="Arial" panose="020B0604020202020204" pitchFamily="34" charset="0"/>
              </a:rPr>
              <a:t>Number: Fractions</a:t>
            </a:r>
          </a:p>
          <a:p>
            <a:r>
              <a:rPr lang="en-GB" sz="3200" dirty="0">
                <a:latin typeface="Arial" panose="020B0604020202020204" pitchFamily="34" charset="0"/>
                <a:cs typeface="Arial" panose="020B0604020202020204" pitchFamily="34" charset="0"/>
              </a:rPr>
              <a:t>Lesson 1</a:t>
            </a:r>
          </a:p>
        </p:txBody>
      </p:sp>
      <p:sp>
        <p:nvSpPr>
          <p:cNvPr id="4" name="Text Placeholder 3"/>
          <p:cNvSpPr>
            <a:spLocks noGrp="1"/>
          </p:cNvSpPr>
          <p:nvPr>
            <p:ph type="body" sz="quarter" idx="15"/>
          </p:nvPr>
        </p:nvSpPr>
        <p:spPr>
          <a:xfrm>
            <a:off x="595141" y="2451312"/>
            <a:ext cx="8298474" cy="1955376"/>
          </a:xfrm>
        </p:spPr>
        <p:txBody>
          <a:bodyPr/>
          <a:lstStyle/>
          <a:p>
            <a:r>
              <a:rPr lang="en-GB" sz="4800" dirty="0">
                <a:latin typeface="Arial" panose="020B0604020202020204" pitchFamily="34" charset="0"/>
                <a:cs typeface="Arial" panose="020B0604020202020204" pitchFamily="34" charset="0"/>
              </a:rPr>
              <a:t>Ready-to-go Lesson Slides</a:t>
            </a:r>
          </a:p>
          <a:p>
            <a:r>
              <a:rPr lang="en-GB" sz="4800" dirty="0">
                <a:latin typeface="Arial" panose="020B0604020202020204" pitchFamily="34" charset="0"/>
                <a:cs typeface="Arial" panose="020B0604020202020204" pitchFamily="34" charset="0"/>
              </a:rPr>
              <a:t>Year 3</a:t>
            </a:r>
          </a:p>
          <a:p>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037861" y="6334311"/>
            <a:ext cx="998562" cy="422646"/>
          </a:xfrm>
          <a:prstGeom prst="rect">
            <a:avLst/>
          </a:prstGeom>
        </p:spPr>
        <p:txBody>
          <a:bodyPr vert="horz" lIns="91440" tIns="45720" rIns="91440" bIns="45720" rtlCol="0">
            <a:normAutofit fontScale="85000" lnSpcReduction="10000"/>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Sum1</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52431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brown rod is worth 1 whole.</a:t>
            </a:r>
          </a:p>
          <a:p>
            <a:r>
              <a:rPr lang="en-GB" dirty="0">
                <a:latin typeface="Arial" panose="020B0604020202020204" pitchFamily="34" charset="0"/>
                <a:cs typeface="Arial" panose="020B0604020202020204" pitchFamily="34" charset="0"/>
              </a:rPr>
              <a:t>How many different ways can you make     ?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b="1"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												Four white rods,</a:t>
            </a:r>
          </a:p>
          <a:p>
            <a:r>
              <a:rPr lang="en-GB" b="1" dirty="0">
                <a:solidFill>
                  <a:srgbClr val="DA2E41"/>
                </a:solidFill>
                <a:latin typeface="Arial" panose="020B0604020202020204" pitchFamily="34" charset="0"/>
                <a:cs typeface="Arial" panose="020B0604020202020204" pitchFamily="34" charset="0"/>
              </a:rPr>
              <a:t>												two red rods</a:t>
            </a:r>
          </a:p>
          <a:p>
            <a:r>
              <a:rPr lang="en-GB" b="1" dirty="0">
                <a:solidFill>
                  <a:srgbClr val="DA2E41"/>
                </a:solidFill>
                <a:latin typeface="Arial" panose="020B0604020202020204" pitchFamily="34" charset="0"/>
                <a:cs typeface="Arial" panose="020B0604020202020204" pitchFamily="34" charset="0"/>
              </a:rPr>
              <a:t>												and also one pink rod </a:t>
            </a:r>
          </a:p>
          <a:p>
            <a:r>
              <a:rPr lang="en-GB" b="1" dirty="0">
                <a:solidFill>
                  <a:srgbClr val="DA2E41"/>
                </a:solidFill>
                <a:latin typeface="Arial" panose="020B0604020202020204" pitchFamily="34" charset="0"/>
                <a:cs typeface="Arial" panose="020B0604020202020204" pitchFamily="34" charset="0"/>
              </a:rPr>
              <a:t>												are all ways to make     .</a:t>
            </a: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8152B18-34F3-4A1F-86A1-C539AD0A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61" y="3516745"/>
            <a:ext cx="2921093" cy="2498467"/>
          </a:xfrm>
          <a:prstGeom prst="rect">
            <a:avLst/>
          </a:prstGeom>
        </p:spPr>
      </p:pic>
      <p:pic>
        <p:nvPicPr>
          <p:cNvPr id="2" name="Picture 1">
            <a:extLst>
              <a:ext uri="{FF2B5EF4-FFF2-40B4-BE49-F238E27FC236}">
                <a16:creationId xmlns:a16="http://schemas.microsoft.com/office/drawing/2014/main" id="{1AA7A477-C418-4B3C-81CF-C1C39A515EB0}"/>
              </a:ext>
            </a:extLst>
          </p:cNvPr>
          <p:cNvPicPr>
            <a:picLocks noChangeAspect="1"/>
          </p:cNvPicPr>
          <p:nvPr/>
        </p:nvPicPr>
        <p:blipFill>
          <a:blip r:embed="rId3"/>
          <a:stretch>
            <a:fillRect/>
          </a:stretch>
        </p:blipFill>
        <p:spPr>
          <a:xfrm>
            <a:off x="4342604" y="2081266"/>
            <a:ext cx="215949" cy="342978"/>
          </a:xfrm>
          <a:prstGeom prst="rect">
            <a:avLst/>
          </a:prstGeom>
        </p:spPr>
      </p:pic>
      <p:pic>
        <p:nvPicPr>
          <p:cNvPr id="3" name="Picture 2">
            <a:extLst>
              <a:ext uri="{FF2B5EF4-FFF2-40B4-BE49-F238E27FC236}">
                <a16:creationId xmlns:a16="http://schemas.microsoft.com/office/drawing/2014/main" id="{4B701791-2D21-4094-ACED-3E54D04F1DC3}"/>
              </a:ext>
            </a:extLst>
          </p:cNvPr>
          <p:cNvPicPr>
            <a:picLocks noChangeAspect="1"/>
          </p:cNvPicPr>
          <p:nvPr/>
        </p:nvPicPr>
        <p:blipFill>
          <a:blip r:embed="rId4"/>
          <a:stretch>
            <a:fillRect/>
          </a:stretch>
        </p:blipFill>
        <p:spPr>
          <a:xfrm>
            <a:off x="3889082" y="3993776"/>
            <a:ext cx="1365835" cy="2021436"/>
          </a:xfrm>
          <a:prstGeom prst="rect">
            <a:avLst/>
          </a:prstGeom>
        </p:spPr>
      </p:pic>
      <p:pic>
        <p:nvPicPr>
          <p:cNvPr id="8" name="Picture 7">
            <a:extLst>
              <a:ext uri="{FF2B5EF4-FFF2-40B4-BE49-F238E27FC236}">
                <a16:creationId xmlns:a16="http://schemas.microsoft.com/office/drawing/2014/main" id="{20F7F298-A910-46D5-8D2C-99969D980056}"/>
              </a:ext>
            </a:extLst>
          </p:cNvPr>
          <p:cNvPicPr>
            <a:picLocks noChangeAspect="1"/>
          </p:cNvPicPr>
          <p:nvPr/>
        </p:nvPicPr>
        <p:blipFill>
          <a:blip r:embed="rId5"/>
          <a:stretch>
            <a:fillRect/>
          </a:stretch>
        </p:blipFill>
        <p:spPr>
          <a:xfrm>
            <a:off x="7978989" y="5166993"/>
            <a:ext cx="215949" cy="342978"/>
          </a:xfrm>
          <a:prstGeom prst="rect">
            <a:avLst/>
          </a:prstGeom>
        </p:spPr>
      </p:pic>
    </p:spTree>
    <p:extLst>
      <p:ext uri="{BB962C8B-B14F-4D97-AF65-F5344CB8AC3E}">
        <p14:creationId xmlns:p14="http://schemas.microsoft.com/office/powerpoint/2010/main" val="54181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30832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two strips of paper, exactly the same size.</a:t>
            </a:r>
          </a:p>
          <a:p>
            <a:r>
              <a:rPr lang="en-GB" dirty="0">
                <a:latin typeface="Arial" panose="020B0604020202020204" pitchFamily="34" charset="0"/>
                <a:cs typeface="Arial" panose="020B0604020202020204" pitchFamily="34" charset="0"/>
              </a:rPr>
              <a:t>Fold the first strip into quarters. </a:t>
            </a:r>
          </a:p>
          <a:p>
            <a:r>
              <a:rPr lang="en-GB" dirty="0">
                <a:latin typeface="Arial" panose="020B0604020202020204" pitchFamily="34" charset="0"/>
                <a:cs typeface="Arial" panose="020B0604020202020204" pitchFamily="34" charset="0"/>
              </a:rPr>
              <a:t>Fold the second strip into eighths.</a:t>
            </a:r>
          </a:p>
          <a:p>
            <a:r>
              <a:rPr lang="en-GB" dirty="0">
                <a:latin typeface="Arial" panose="020B0604020202020204" pitchFamily="34" charset="0"/>
                <a:cs typeface="Arial" panose="020B0604020202020204" pitchFamily="34" charset="0"/>
              </a:rPr>
              <a:t>Put the quarters strip on top of the eighths strip and fold back one quarter.</a:t>
            </a:r>
          </a:p>
          <a:p>
            <a:r>
              <a:rPr lang="en-GB" dirty="0">
                <a:latin typeface="Arial" panose="020B0604020202020204" pitchFamily="34" charset="0"/>
                <a:cs typeface="Arial" panose="020B0604020202020204" pitchFamily="34" charset="0"/>
              </a:rPr>
              <a:t>How many eighths are the same as one quarter?</a:t>
            </a: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0576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2:</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Cut two strips of paper, exactly the same size.</a:t>
            </a:r>
          </a:p>
          <a:p>
            <a:r>
              <a:rPr lang="en-GB" dirty="0">
                <a:latin typeface="Arial" panose="020B0604020202020204" pitchFamily="34" charset="0"/>
                <a:cs typeface="Arial" panose="020B0604020202020204" pitchFamily="34" charset="0"/>
              </a:rPr>
              <a:t>Fold the first strip into quarters. </a:t>
            </a:r>
          </a:p>
          <a:p>
            <a:r>
              <a:rPr lang="en-GB" dirty="0">
                <a:latin typeface="Arial" panose="020B0604020202020204" pitchFamily="34" charset="0"/>
                <a:cs typeface="Arial" panose="020B0604020202020204" pitchFamily="34" charset="0"/>
              </a:rPr>
              <a:t>Fold the second strip into eighths.</a:t>
            </a:r>
          </a:p>
          <a:p>
            <a:r>
              <a:rPr lang="en-GB" dirty="0">
                <a:latin typeface="Arial" panose="020B0604020202020204" pitchFamily="34" charset="0"/>
                <a:cs typeface="Arial" panose="020B0604020202020204" pitchFamily="34" charset="0"/>
              </a:rPr>
              <a:t>Put the quarters strip on top of the eighths strip and fold back one quarter.</a:t>
            </a:r>
          </a:p>
          <a:p>
            <a:r>
              <a:rPr lang="en-GB" dirty="0">
                <a:latin typeface="Arial" panose="020B0604020202020204" pitchFamily="34" charset="0"/>
                <a:cs typeface="Arial" panose="020B0604020202020204" pitchFamily="34" charset="0"/>
              </a:rPr>
              <a:t>How many eighths are the same as one quarter?</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solidFill>
                <a:srgbClr val="DA2E41"/>
              </a:solidFill>
              <a:latin typeface="Arial" panose="020B0604020202020204" pitchFamily="34" charset="0"/>
              <a:cs typeface="Arial" panose="020B0604020202020204" pitchFamily="34" charset="0"/>
            </a:endParaRPr>
          </a:p>
          <a:p>
            <a:endParaRPr lang="en-GB" b="1"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Two eighths are the same as one quarter.</a:t>
            </a:r>
          </a:p>
        </p:txBody>
      </p:sp>
      <p:sp>
        <p:nvSpPr>
          <p:cNvPr id="2" name="Rectangle 1">
            <a:extLst>
              <a:ext uri="{FF2B5EF4-FFF2-40B4-BE49-F238E27FC236}">
                <a16:creationId xmlns:a16="http://schemas.microsoft.com/office/drawing/2014/main" id="{8DEE4F97-B205-4BCA-A136-E0C6A79CB93B}"/>
              </a:ext>
            </a:extLst>
          </p:cNvPr>
          <p:cNvSpPr/>
          <p:nvPr/>
        </p:nvSpPr>
        <p:spPr>
          <a:xfrm>
            <a:off x="1210236" y="5612686"/>
            <a:ext cx="5042647" cy="457200"/>
          </a:xfrm>
          <a:prstGeom prst="rect">
            <a:avLst/>
          </a:prstGeom>
          <a:solidFill>
            <a:srgbClr val="FADF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ysClr val="windowText" lastClr="000000"/>
                </a:solidFill>
                <a:latin typeface="Arial" panose="020B0604020202020204" pitchFamily="34" charset="0"/>
                <a:cs typeface="Arial" panose="020B0604020202020204" pitchFamily="34" charset="0"/>
              </a:rPr>
              <a:t>What other equivalent fractions can you find?</a:t>
            </a:r>
            <a:r>
              <a:rPr lang="en-GB" dirty="0">
                <a:solidFill>
                  <a:sysClr val="windowText" lastClr="000000"/>
                </a:solidFill>
              </a:rPr>
              <a:t> </a:t>
            </a:r>
          </a:p>
        </p:txBody>
      </p:sp>
      <p:pic>
        <p:nvPicPr>
          <p:cNvPr id="3" name="Picture 2">
            <a:extLst>
              <a:ext uri="{FF2B5EF4-FFF2-40B4-BE49-F238E27FC236}">
                <a16:creationId xmlns:a16="http://schemas.microsoft.com/office/drawing/2014/main" id="{2ED3A25E-FC5E-4E54-9DDD-E55D2733968F}"/>
              </a:ext>
            </a:extLst>
          </p:cNvPr>
          <p:cNvPicPr>
            <a:picLocks noChangeAspect="1"/>
          </p:cNvPicPr>
          <p:nvPr/>
        </p:nvPicPr>
        <p:blipFill>
          <a:blip r:embed="rId2"/>
          <a:stretch>
            <a:fillRect/>
          </a:stretch>
        </p:blipFill>
        <p:spPr>
          <a:xfrm>
            <a:off x="1210236" y="3904846"/>
            <a:ext cx="4598448" cy="978123"/>
          </a:xfrm>
          <a:prstGeom prst="rect">
            <a:avLst/>
          </a:prstGeom>
        </p:spPr>
      </p:pic>
    </p:spTree>
    <p:extLst>
      <p:ext uri="{BB962C8B-B14F-4D97-AF65-F5344CB8AC3E}">
        <p14:creationId xmlns:p14="http://schemas.microsoft.com/office/powerpoint/2010/main" val="445059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draws a strip on squared paper and divides it into eight equal parts.</a:t>
            </a:r>
          </a:p>
          <a:p>
            <a:r>
              <a:rPr lang="en-GB" dirty="0">
                <a:latin typeface="Arial" panose="020B0604020202020204" pitchFamily="34" charset="0"/>
                <a:cs typeface="Arial" panose="020B0604020202020204" pitchFamily="34" charset="0"/>
              </a:rPr>
              <a:t>He then draws another strip, the same length, but divides it into four equal parts.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many different ways can he complete this statement?</a:t>
            </a:r>
          </a:p>
          <a:p>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BB205AE-DD79-4E83-98CB-4A17B3D4D5F0}"/>
              </a:ext>
            </a:extLst>
          </p:cNvPr>
          <p:cNvPicPr>
            <a:picLocks noChangeAspect="1"/>
          </p:cNvPicPr>
          <p:nvPr/>
        </p:nvPicPr>
        <p:blipFill>
          <a:blip r:embed="rId2"/>
          <a:stretch>
            <a:fillRect/>
          </a:stretch>
        </p:blipFill>
        <p:spPr>
          <a:xfrm>
            <a:off x="2729265" y="3724835"/>
            <a:ext cx="3685470" cy="2335238"/>
          </a:xfrm>
          <a:prstGeom prst="rect">
            <a:avLst/>
          </a:prstGeom>
        </p:spPr>
      </p:pic>
      <p:pic>
        <p:nvPicPr>
          <p:cNvPr id="6" name="Picture 5">
            <a:extLst>
              <a:ext uri="{FF2B5EF4-FFF2-40B4-BE49-F238E27FC236}">
                <a16:creationId xmlns:a16="http://schemas.microsoft.com/office/drawing/2014/main" id="{7FB1C327-C013-4B15-82F1-0CD77E4CBE08}"/>
              </a:ext>
            </a:extLst>
          </p:cNvPr>
          <p:cNvPicPr>
            <a:picLocks noChangeAspect="1"/>
          </p:cNvPicPr>
          <p:nvPr/>
        </p:nvPicPr>
        <p:blipFill>
          <a:blip r:embed="rId3"/>
          <a:stretch>
            <a:fillRect/>
          </a:stretch>
        </p:blipFill>
        <p:spPr>
          <a:xfrm>
            <a:off x="690854" y="3821983"/>
            <a:ext cx="1388527" cy="651408"/>
          </a:xfrm>
          <a:prstGeom prst="rect">
            <a:avLst/>
          </a:prstGeom>
        </p:spPr>
      </p:pic>
    </p:spTree>
    <p:extLst>
      <p:ext uri="{BB962C8B-B14F-4D97-AF65-F5344CB8AC3E}">
        <p14:creationId xmlns:p14="http://schemas.microsoft.com/office/powerpoint/2010/main" val="14130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3:</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Kyle draws a strip on squared paper and divides it into eight equal parts.</a:t>
            </a:r>
          </a:p>
          <a:p>
            <a:r>
              <a:rPr lang="en-GB" dirty="0">
                <a:latin typeface="Arial" panose="020B0604020202020204" pitchFamily="34" charset="0"/>
                <a:cs typeface="Arial" panose="020B0604020202020204" pitchFamily="34" charset="0"/>
              </a:rPr>
              <a:t>He then draws another strip, the same length, but divides it into four equal parts.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How many different ways can he complete this statement?</a:t>
            </a:r>
          </a:p>
          <a:p>
            <a:endParaRPr lang="en-GB"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108B3AD-62E4-4AB6-A136-A71980C4D0C3}"/>
              </a:ext>
            </a:extLst>
          </p:cNvPr>
          <p:cNvPicPr>
            <a:picLocks noChangeAspect="1"/>
          </p:cNvPicPr>
          <p:nvPr/>
        </p:nvPicPr>
        <p:blipFill>
          <a:blip r:embed="rId2"/>
          <a:stretch>
            <a:fillRect/>
          </a:stretch>
        </p:blipFill>
        <p:spPr>
          <a:xfrm>
            <a:off x="396229" y="4974902"/>
            <a:ext cx="1789518" cy="1133899"/>
          </a:xfrm>
          <a:prstGeom prst="rect">
            <a:avLst/>
          </a:prstGeom>
        </p:spPr>
      </p:pic>
      <p:pic>
        <p:nvPicPr>
          <p:cNvPr id="3" name="Picture 2">
            <a:extLst>
              <a:ext uri="{FF2B5EF4-FFF2-40B4-BE49-F238E27FC236}">
                <a16:creationId xmlns:a16="http://schemas.microsoft.com/office/drawing/2014/main" id="{A14D454D-514F-4037-8804-20056EC6478E}"/>
              </a:ext>
            </a:extLst>
          </p:cNvPr>
          <p:cNvPicPr>
            <a:picLocks noChangeAspect="1"/>
          </p:cNvPicPr>
          <p:nvPr/>
        </p:nvPicPr>
        <p:blipFill>
          <a:blip r:embed="rId3"/>
          <a:stretch>
            <a:fillRect/>
          </a:stretch>
        </p:blipFill>
        <p:spPr>
          <a:xfrm>
            <a:off x="776521" y="4387926"/>
            <a:ext cx="1028934" cy="482710"/>
          </a:xfrm>
          <a:prstGeom prst="rect">
            <a:avLst/>
          </a:prstGeom>
        </p:spPr>
      </p:pic>
      <p:pic>
        <p:nvPicPr>
          <p:cNvPr id="7" name="Picture 6">
            <a:extLst>
              <a:ext uri="{FF2B5EF4-FFF2-40B4-BE49-F238E27FC236}">
                <a16:creationId xmlns:a16="http://schemas.microsoft.com/office/drawing/2014/main" id="{491C0664-AEFE-4331-96AB-1A9FC1F8EEB2}"/>
              </a:ext>
            </a:extLst>
          </p:cNvPr>
          <p:cNvPicPr>
            <a:picLocks noChangeAspect="1"/>
          </p:cNvPicPr>
          <p:nvPr/>
        </p:nvPicPr>
        <p:blipFill>
          <a:blip r:embed="rId4"/>
          <a:stretch>
            <a:fillRect/>
          </a:stretch>
        </p:blipFill>
        <p:spPr>
          <a:xfrm>
            <a:off x="2651560" y="4974902"/>
            <a:ext cx="1789519" cy="1133899"/>
          </a:xfrm>
          <a:prstGeom prst="rect">
            <a:avLst/>
          </a:prstGeom>
        </p:spPr>
      </p:pic>
      <p:pic>
        <p:nvPicPr>
          <p:cNvPr id="8" name="Picture 7">
            <a:extLst>
              <a:ext uri="{FF2B5EF4-FFF2-40B4-BE49-F238E27FC236}">
                <a16:creationId xmlns:a16="http://schemas.microsoft.com/office/drawing/2014/main" id="{F8458E2B-A135-4122-B805-5F60AC2BE9B0}"/>
              </a:ext>
            </a:extLst>
          </p:cNvPr>
          <p:cNvPicPr>
            <a:picLocks noChangeAspect="1"/>
          </p:cNvPicPr>
          <p:nvPr/>
        </p:nvPicPr>
        <p:blipFill>
          <a:blip r:embed="rId5"/>
          <a:stretch>
            <a:fillRect/>
          </a:stretch>
        </p:blipFill>
        <p:spPr>
          <a:xfrm>
            <a:off x="3031852" y="4403180"/>
            <a:ext cx="1028934" cy="482710"/>
          </a:xfrm>
          <a:prstGeom prst="rect">
            <a:avLst/>
          </a:prstGeom>
        </p:spPr>
      </p:pic>
      <p:pic>
        <p:nvPicPr>
          <p:cNvPr id="10" name="Picture 9">
            <a:extLst>
              <a:ext uri="{FF2B5EF4-FFF2-40B4-BE49-F238E27FC236}">
                <a16:creationId xmlns:a16="http://schemas.microsoft.com/office/drawing/2014/main" id="{3835BF3F-67B6-417E-ADAD-3F5495BACF9B}"/>
              </a:ext>
            </a:extLst>
          </p:cNvPr>
          <p:cNvPicPr>
            <a:picLocks noChangeAspect="1"/>
          </p:cNvPicPr>
          <p:nvPr/>
        </p:nvPicPr>
        <p:blipFill>
          <a:blip r:embed="rId6"/>
          <a:stretch>
            <a:fillRect/>
          </a:stretch>
        </p:blipFill>
        <p:spPr>
          <a:xfrm>
            <a:off x="4803089" y="4974902"/>
            <a:ext cx="1789519" cy="1133899"/>
          </a:xfrm>
          <a:prstGeom prst="rect">
            <a:avLst/>
          </a:prstGeom>
        </p:spPr>
      </p:pic>
      <p:pic>
        <p:nvPicPr>
          <p:cNvPr id="11" name="Picture 10">
            <a:extLst>
              <a:ext uri="{FF2B5EF4-FFF2-40B4-BE49-F238E27FC236}">
                <a16:creationId xmlns:a16="http://schemas.microsoft.com/office/drawing/2014/main" id="{3817C1C0-3BC3-4979-AE4D-34F135D8B686}"/>
              </a:ext>
            </a:extLst>
          </p:cNvPr>
          <p:cNvPicPr>
            <a:picLocks noChangeAspect="1"/>
          </p:cNvPicPr>
          <p:nvPr/>
        </p:nvPicPr>
        <p:blipFill>
          <a:blip r:embed="rId7"/>
          <a:stretch>
            <a:fillRect/>
          </a:stretch>
        </p:blipFill>
        <p:spPr>
          <a:xfrm>
            <a:off x="5066063" y="4387926"/>
            <a:ext cx="1028934" cy="482710"/>
          </a:xfrm>
          <a:prstGeom prst="rect">
            <a:avLst/>
          </a:prstGeom>
        </p:spPr>
      </p:pic>
      <p:pic>
        <p:nvPicPr>
          <p:cNvPr id="12" name="Picture 11">
            <a:extLst>
              <a:ext uri="{FF2B5EF4-FFF2-40B4-BE49-F238E27FC236}">
                <a16:creationId xmlns:a16="http://schemas.microsoft.com/office/drawing/2014/main" id="{324C365C-4CC5-43E4-BA89-7411FA9BB14E}"/>
              </a:ext>
            </a:extLst>
          </p:cNvPr>
          <p:cNvPicPr>
            <a:picLocks noChangeAspect="1"/>
          </p:cNvPicPr>
          <p:nvPr/>
        </p:nvPicPr>
        <p:blipFill>
          <a:blip r:embed="rId8"/>
          <a:stretch>
            <a:fillRect/>
          </a:stretch>
        </p:blipFill>
        <p:spPr>
          <a:xfrm>
            <a:off x="6954618" y="4980124"/>
            <a:ext cx="1789517" cy="1133898"/>
          </a:xfrm>
          <a:prstGeom prst="rect">
            <a:avLst/>
          </a:prstGeom>
        </p:spPr>
      </p:pic>
      <p:pic>
        <p:nvPicPr>
          <p:cNvPr id="13" name="Picture 12">
            <a:extLst>
              <a:ext uri="{FF2B5EF4-FFF2-40B4-BE49-F238E27FC236}">
                <a16:creationId xmlns:a16="http://schemas.microsoft.com/office/drawing/2014/main" id="{E69D045C-B810-4C26-9F13-7E81CBD4AD01}"/>
              </a:ext>
            </a:extLst>
          </p:cNvPr>
          <p:cNvPicPr>
            <a:picLocks noChangeAspect="1"/>
          </p:cNvPicPr>
          <p:nvPr/>
        </p:nvPicPr>
        <p:blipFill>
          <a:blip r:embed="rId9"/>
          <a:stretch>
            <a:fillRect/>
          </a:stretch>
        </p:blipFill>
        <p:spPr>
          <a:xfrm>
            <a:off x="7321394" y="4387926"/>
            <a:ext cx="1028934" cy="482710"/>
          </a:xfrm>
          <a:prstGeom prst="rect">
            <a:avLst/>
          </a:prstGeom>
        </p:spPr>
      </p:pic>
    </p:spTree>
    <p:extLst>
      <p:ext uri="{BB962C8B-B14F-4D97-AF65-F5344CB8AC3E}">
        <p14:creationId xmlns:p14="http://schemas.microsoft.com/office/powerpoint/2010/main" val="177314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squared paper to complete the same activity as Activity 3.</a:t>
            </a:r>
          </a:p>
          <a:p>
            <a:r>
              <a:rPr lang="en-GB" dirty="0">
                <a:latin typeface="Arial" panose="020B0604020202020204" pitchFamily="34" charset="0"/>
                <a:cs typeface="Arial" panose="020B0604020202020204" pitchFamily="34" charset="0"/>
              </a:rPr>
              <a:t>This time, divide one strip into thirds and the other into sixths.</a:t>
            </a:r>
          </a:p>
          <a:p>
            <a:r>
              <a:rPr lang="en-GB" dirty="0">
                <a:latin typeface="Arial" panose="020B0604020202020204" pitchFamily="34" charset="0"/>
                <a:cs typeface="Arial" panose="020B0604020202020204" pitchFamily="34" charset="0"/>
              </a:rPr>
              <a:t>How many ways can you find to complete this statement?</a:t>
            </a:r>
          </a:p>
          <a:p>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0F00785-070E-4EEE-9980-EF3A80B8455A}"/>
              </a:ext>
            </a:extLst>
          </p:cNvPr>
          <p:cNvPicPr>
            <a:picLocks noChangeAspect="1"/>
          </p:cNvPicPr>
          <p:nvPr/>
        </p:nvPicPr>
        <p:blipFill>
          <a:blip r:embed="rId2"/>
          <a:stretch>
            <a:fillRect/>
          </a:stretch>
        </p:blipFill>
        <p:spPr>
          <a:xfrm>
            <a:off x="3031852" y="2833981"/>
            <a:ext cx="1028934" cy="482710"/>
          </a:xfrm>
          <a:prstGeom prst="rect">
            <a:avLst/>
          </a:prstGeom>
        </p:spPr>
      </p:pic>
    </p:spTree>
    <p:extLst>
      <p:ext uri="{BB962C8B-B14F-4D97-AF65-F5344CB8AC3E}">
        <p14:creationId xmlns:p14="http://schemas.microsoft.com/office/powerpoint/2010/main" val="4082377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4:</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Use squared paper to complete the same activity as Activity 3.</a:t>
            </a:r>
          </a:p>
          <a:p>
            <a:r>
              <a:rPr lang="en-GB" dirty="0">
                <a:latin typeface="Arial" panose="020B0604020202020204" pitchFamily="34" charset="0"/>
                <a:cs typeface="Arial" panose="020B0604020202020204" pitchFamily="34" charset="0"/>
              </a:rPr>
              <a:t>This time, divide one strip into thirds and the other into sixths.</a:t>
            </a:r>
          </a:p>
          <a:p>
            <a:r>
              <a:rPr lang="en-GB" dirty="0">
                <a:latin typeface="Arial" panose="020B0604020202020204" pitchFamily="34" charset="0"/>
                <a:cs typeface="Arial" panose="020B0604020202020204" pitchFamily="34" charset="0"/>
              </a:rPr>
              <a:t>How many ways can you find to complete this statement?</a:t>
            </a:r>
          </a:p>
          <a:p>
            <a:endParaRPr lang="en-GB"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0F00785-070E-4EEE-9980-EF3A80B8455A}"/>
              </a:ext>
            </a:extLst>
          </p:cNvPr>
          <p:cNvPicPr>
            <a:picLocks noChangeAspect="1"/>
          </p:cNvPicPr>
          <p:nvPr/>
        </p:nvPicPr>
        <p:blipFill>
          <a:blip r:embed="rId2"/>
          <a:stretch>
            <a:fillRect/>
          </a:stretch>
        </p:blipFill>
        <p:spPr>
          <a:xfrm>
            <a:off x="3031852" y="2833981"/>
            <a:ext cx="1028934" cy="482710"/>
          </a:xfrm>
          <a:prstGeom prst="rect">
            <a:avLst/>
          </a:prstGeom>
        </p:spPr>
      </p:pic>
      <p:pic>
        <p:nvPicPr>
          <p:cNvPr id="2" name="Picture 1">
            <a:extLst>
              <a:ext uri="{FF2B5EF4-FFF2-40B4-BE49-F238E27FC236}">
                <a16:creationId xmlns:a16="http://schemas.microsoft.com/office/drawing/2014/main" id="{26A6F501-B755-405C-91A7-EE6C2D2496F3}"/>
              </a:ext>
            </a:extLst>
          </p:cNvPr>
          <p:cNvPicPr>
            <a:picLocks noChangeAspect="1"/>
          </p:cNvPicPr>
          <p:nvPr/>
        </p:nvPicPr>
        <p:blipFill>
          <a:blip r:embed="rId3"/>
          <a:stretch>
            <a:fillRect/>
          </a:stretch>
        </p:blipFill>
        <p:spPr>
          <a:xfrm>
            <a:off x="564514" y="4688395"/>
            <a:ext cx="1976980" cy="1539273"/>
          </a:xfrm>
          <a:prstGeom prst="rect">
            <a:avLst/>
          </a:prstGeom>
        </p:spPr>
      </p:pic>
      <p:pic>
        <p:nvPicPr>
          <p:cNvPr id="3" name="Picture 2">
            <a:extLst>
              <a:ext uri="{FF2B5EF4-FFF2-40B4-BE49-F238E27FC236}">
                <a16:creationId xmlns:a16="http://schemas.microsoft.com/office/drawing/2014/main" id="{07E6911F-D99E-4AE2-98D6-95A489056D99}"/>
              </a:ext>
            </a:extLst>
          </p:cNvPr>
          <p:cNvPicPr>
            <a:picLocks noChangeAspect="1"/>
          </p:cNvPicPr>
          <p:nvPr/>
        </p:nvPicPr>
        <p:blipFill>
          <a:blip r:embed="rId4"/>
          <a:stretch>
            <a:fillRect/>
          </a:stretch>
        </p:blipFill>
        <p:spPr>
          <a:xfrm>
            <a:off x="1038537" y="4034310"/>
            <a:ext cx="1028934" cy="482710"/>
          </a:xfrm>
          <a:prstGeom prst="rect">
            <a:avLst/>
          </a:prstGeom>
        </p:spPr>
      </p:pic>
      <p:pic>
        <p:nvPicPr>
          <p:cNvPr id="6" name="Picture 5">
            <a:extLst>
              <a:ext uri="{FF2B5EF4-FFF2-40B4-BE49-F238E27FC236}">
                <a16:creationId xmlns:a16="http://schemas.microsoft.com/office/drawing/2014/main" id="{7D1DF110-97B0-4BF8-9BF9-5F4B5FAEE6DA}"/>
              </a:ext>
            </a:extLst>
          </p:cNvPr>
          <p:cNvPicPr>
            <a:picLocks noChangeAspect="1"/>
          </p:cNvPicPr>
          <p:nvPr/>
        </p:nvPicPr>
        <p:blipFill>
          <a:blip r:embed="rId5"/>
          <a:stretch>
            <a:fillRect/>
          </a:stretch>
        </p:blipFill>
        <p:spPr>
          <a:xfrm>
            <a:off x="2877408" y="4688394"/>
            <a:ext cx="1976980" cy="1539273"/>
          </a:xfrm>
          <a:prstGeom prst="rect">
            <a:avLst/>
          </a:prstGeom>
        </p:spPr>
      </p:pic>
      <p:pic>
        <p:nvPicPr>
          <p:cNvPr id="7" name="Picture 6">
            <a:extLst>
              <a:ext uri="{FF2B5EF4-FFF2-40B4-BE49-F238E27FC236}">
                <a16:creationId xmlns:a16="http://schemas.microsoft.com/office/drawing/2014/main" id="{E744B912-EC1A-4EEE-A137-41DE202172BC}"/>
              </a:ext>
            </a:extLst>
          </p:cNvPr>
          <p:cNvPicPr>
            <a:picLocks noChangeAspect="1"/>
          </p:cNvPicPr>
          <p:nvPr/>
        </p:nvPicPr>
        <p:blipFill>
          <a:blip r:embed="rId6"/>
          <a:stretch>
            <a:fillRect/>
          </a:stretch>
        </p:blipFill>
        <p:spPr>
          <a:xfrm>
            <a:off x="3351431" y="4034310"/>
            <a:ext cx="1028934" cy="482710"/>
          </a:xfrm>
          <a:prstGeom prst="rect">
            <a:avLst/>
          </a:prstGeom>
        </p:spPr>
      </p:pic>
      <p:pic>
        <p:nvPicPr>
          <p:cNvPr id="8" name="Picture 7">
            <a:extLst>
              <a:ext uri="{FF2B5EF4-FFF2-40B4-BE49-F238E27FC236}">
                <a16:creationId xmlns:a16="http://schemas.microsoft.com/office/drawing/2014/main" id="{10975BD4-6D2E-4ECF-ADCD-65267D8B17C0}"/>
              </a:ext>
            </a:extLst>
          </p:cNvPr>
          <p:cNvPicPr>
            <a:picLocks noChangeAspect="1"/>
          </p:cNvPicPr>
          <p:nvPr/>
        </p:nvPicPr>
        <p:blipFill>
          <a:blip r:embed="rId7"/>
          <a:stretch>
            <a:fillRect/>
          </a:stretch>
        </p:blipFill>
        <p:spPr>
          <a:xfrm>
            <a:off x="5190302" y="4636536"/>
            <a:ext cx="1976980" cy="1539273"/>
          </a:xfrm>
          <a:prstGeom prst="rect">
            <a:avLst/>
          </a:prstGeom>
        </p:spPr>
      </p:pic>
      <p:pic>
        <p:nvPicPr>
          <p:cNvPr id="10" name="Picture 9">
            <a:extLst>
              <a:ext uri="{FF2B5EF4-FFF2-40B4-BE49-F238E27FC236}">
                <a16:creationId xmlns:a16="http://schemas.microsoft.com/office/drawing/2014/main" id="{E98494DF-5607-4FA8-986E-AE9F9219121C}"/>
              </a:ext>
            </a:extLst>
          </p:cNvPr>
          <p:cNvPicPr>
            <a:picLocks noChangeAspect="1"/>
          </p:cNvPicPr>
          <p:nvPr/>
        </p:nvPicPr>
        <p:blipFill>
          <a:blip r:embed="rId8"/>
          <a:stretch>
            <a:fillRect/>
          </a:stretch>
        </p:blipFill>
        <p:spPr>
          <a:xfrm>
            <a:off x="5664325" y="4002683"/>
            <a:ext cx="1028934" cy="482710"/>
          </a:xfrm>
          <a:prstGeom prst="rect">
            <a:avLst/>
          </a:prstGeom>
        </p:spPr>
      </p:pic>
    </p:spTree>
    <p:extLst>
      <p:ext uri="{BB962C8B-B14F-4D97-AF65-F5344CB8AC3E}">
        <p14:creationId xmlns:p14="http://schemas.microsoft.com/office/powerpoint/2010/main" val="382764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Ellie says she has shaded two sixths.</a:t>
            </a:r>
          </a:p>
          <a:p>
            <a:r>
              <a:rPr lang="en-GB" dirty="0">
                <a:latin typeface="Arial" panose="020B0604020202020204" pitchFamily="34" charset="0"/>
                <a:cs typeface="Arial" panose="020B0604020202020204" pitchFamily="34" charset="0"/>
              </a:rPr>
              <a:t>Leah says that Ellie has shaded one third.</a:t>
            </a:r>
          </a:p>
          <a:p>
            <a:r>
              <a:rPr lang="en-GB" dirty="0">
                <a:latin typeface="Arial" panose="020B0604020202020204" pitchFamily="34" charset="0"/>
                <a:cs typeface="Arial" panose="020B0604020202020204" pitchFamily="34" charset="0"/>
              </a:rPr>
              <a:t>Explain how they both can be correct.</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E4B6B1-F4B1-4D74-9C82-CC0D584B684D}"/>
              </a:ext>
            </a:extLst>
          </p:cNvPr>
          <p:cNvPicPr>
            <a:picLocks noChangeAspect="1"/>
          </p:cNvPicPr>
          <p:nvPr/>
        </p:nvPicPr>
        <p:blipFill rotWithShape="1">
          <a:blip r:embed="rId2"/>
          <a:srcRect t="10366" b="37458"/>
          <a:stretch/>
        </p:blipFill>
        <p:spPr>
          <a:xfrm>
            <a:off x="1682827" y="3012141"/>
            <a:ext cx="3442484" cy="1398494"/>
          </a:xfrm>
          <a:prstGeom prst="rect">
            <a:avLst/>
          </a:prstGeom>
        </p:spPr>
      </p:pic>
    </p:spTree>
    <p:extLst>
      <p:ext uri="{BB962C8B-B14F-4D97-AF65-F5344CB8AC3E}">
        <p14:creationId xmlns:p14="http://schemas.microsoft.com/office/powerpoint/2010/main" val="16063539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Ellie says she has shaded two sixths.</a:t>
            </a:r>
          </a:p>
          <a:p>
            <a:r>
              <a:rPr lang="en-GB" dirty="0">
                <a:latin typeface="Arial" panose="020B0604020202020204" pitchFamily="34" charset="0"/>
                <a:cs typeface="Arial" panose="020B0604020202020204" pitchFamily="34" charset="0"/>
              </a:rPr>
              <a:t>Leah says that Ellie has shaded one third.</a:t>
            </a:r>
          </a:p>
          <a:p>
            <a:r>
              <a:rPr lang="en-GB" dirty="0">
                <a:latin typeface="Arial" panose="020B0604020202020204" pitchFamily="34" charset="0"/>
                <a:cs typeface="Arial" panose="020B0604020202020204" pitchFamily="34" charset="0"/>
              </a:rPr>
              <a:t>Explain how they both can be correct.</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solidFill>
                <a:srgbClr val="DA2E41"/>
              </a:solidFill>
              <a:latin typeface="Arial" panose="020B0604020202020204" pitchFamily="34" charset="0"/>
              <a:cs typeface="Arial" panose="020B0604020202020204" pitchFamily="34" charset="0"/>
            </a:endParaRPr>
          </a:p>
          <a:p>
            <a:r>
              <a:rPr lang="en-GB" b="1" dirty="0">
                <a:solidFill>
                  <a:srgbClr val="DA2E41"/>
                </a:solidFill>
                <a:latin typeface="Arial" panose="020B0604020202020204" pitchFamily="34" charset="0"/>
                <a:cs typeface="Arial" panose="020B0604020202020204" pitchFamily="34" charset="0"/>
              </a:rPr>
              <a:t>If the strip is split into sixths, then two sixths has been shaded. However, if the strip is split into thirds, then one third has been shaded. One third is equivalent to two sixths:</a:t>
            </a:r>
          </a:p>
          <a:p>
            <a:r>
              <a:rPr lang="en-GB" b="1" dirty="0">
                <a:solidFill>
                  <a:srgbClr val="DA2E41"/>
                </a:solidFill>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17E4B6B1-F4B1-4D74-9C82-CC0D584B684D}"/>
              </a:ext>
            </a:extLst>
          </p:cNvPr>
          <p:cNvPicPr>
            <a:picLocks noChangeAspect="1"/>
          </p:cNvPicPr>
          <p:nvPr/>
        </p:nvPicPr>
        <p:blipFill rotWithShape="1">
          <a:blip r:embed="rId2"/>
          <a:srcRect t="10366" b="37458"/>
          <a:stretch/>
        </p:blipFill>
        <p:spPr>
          <a:xfrm>
            <a:off x="1682827" y="3012141"/>
            <a:ext cx="3442484" cy="1398494"/>
          </a:xfrm>
          <a:prstGeom prst="rect">
            <a:avLst/>
          </a:prstGeom>
        </p:spPr>
      </p:pic>
      <p:pic>
        <p:nvPicPr>
          <p:cNvPr id="2" name="Picture 1">
            <a:extLst>
              <a:ext uri="{FF2B5EF4-FFF2-40B4-BE49-F238E27FC236}">
                <a16:creationId xmlns:a16="http://schemas.microsoft.com/office/drawing/2014/main" id="{C4479578-819D-4F1D-A894-9588528A17D8}"/>
              </a:ext>
            </a:extLst>
          </p:cNvPr>
          <p:cNvPicPr>
            <a:picLocks noChangeAspect="1"/>
          </p:cNvPicPr>
          <p:nvPr/>
        </p:nvPicPr>
        <p:blipFill rotWithShape="1">
          <a:blip r:embed="rId3"/>
          <a:srcRect t="8861" b="38963"/>
          <a:stretch/>
        </p:blipFill>
        <p:spPr>
          <a:xfrm>
            <a:off x="3150538" y="5453859"/>
            <a:ext cx="1974773" cy="802243"/>
          </a:xfrm>
          <a:prstGeom prst="rect">
            <a:avLst/>
          </a:prstGeom>
        </p:spPr>
      </p:pic>
      <p:pic>
        <p:nvPicPr>
          <p:cNvPr id="6" name="Picture 5">
            <a:extLst>
              <a:ext uri="{FF2B5EF4-FFF2-40B4-BE49-F238E27FC236}">
                <a16:creationId xmlns:a16="http://schemas.microsoft.com/office/drawing/2014/main" id="{AC728493-1BC1-4A97-AE61-4C5CFAB650BE}"/>
              </a:ext>
            </a:extLst>
          </p:cNvPr>
          <p:cNvPicPr>
            <a:picLocks noChangeAspect="1"/>
          </p:cNvPicPr>
          <p:nvPr/>
        </p:nvPicPr>
        <p:blipFill rotWithShape="1">
          <a:blip r:embed="rId2"/>
          <a:srcRect t="10366" b="37458"/>
          <a:stretch/>
        </p:blipFill>
        <p:spPr>
          <a:xfrm>
            <a:off x="5694532" y="5453859"/>
            <a:ext cx="2115910" cy="859579"/>
          </a:xfrm>
          <a:prstGeom prst="rect">
            <a:avLst/>
          </a:prstGeom>
        </p:spPr>
      </p:pic>
    </p:spTree>
    <p:extLst>
      <p:ext uri="{BB962C8B-B14F-4D97-AF65-F5344CB8AC3E}">
        <p14:creationId xmlns:p14="http://schemas.microsoft.com/office/powerpoint/2010/main" val="4158423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Ahmed says,</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strips of paper or other maths equipment to show that Ahmed is correct. </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29F058E2-B2D5-4ACF-8619-62B33D1FC283}"/>
              </a:ext>
            </a:extLst>
          </p:cNvPr>
          <p:cNvSpPr/>
          <p:nvPr/>
        </p:nvSpPr>
        <p:spPr>
          <a:xfrm>
            <a:off x="1385119" y="1808585"/>
            <a:ext cx="4679506" cy="2185191"/>
          </a:xfrm>
          <a:prstGeom prst="wedgeEllipseCallout">
            <a:avLst>
              <a:gd name="adj1" fmla="val -41273"/>
              <a:gd name="adj2" fmla="val 600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I can find a fraction with a denominator of 9 that is equivalent to one third.</a:t>
            </a:r>
          </a:p>
        </p:txBody>
      </p:sp>
    </p:spTree>
    <p:extLst>
      <p:ext uri="{BB962C8B-B14F-4D97-AF65-F5344CB8AC3E}">
        <p14:creationId xmlns:p14="http://schemas.microsoft.com/office/powerpoint/2010/main" val="1758994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5:</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Ahmed says,</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Use strips of paper or other maths equipment to show that Ahmed is correct. </a:t>
            </a:r>
          </a:p>
          <a:p>
            <a:endParaRPr lang="en-GB"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sp>
        <p:nvSpPr>
          <p:cNvPr id="3" name="Speech Bubble: Oval 2">
            <a:extLst>
              <a:ext uri="{FF2B5EF4-FFF2-40B4-BE49-F238E27FC236}">
                <a16:creationId xmlns:a16="http://schemas.microsoft.com/office/drawing/2014/main" id="{29F058E2-B2D5-4ACF-8619-62B33D1FC283}"/>
              </a:ext>
            </a:extLst>
          </p:cNvPr>
          <p:cNvSpPr/>
          <p:nvPr/>
        </p:nvSpPr>
        <p:spPr>
          <a:xfrm>
            <a:off x="1385119" y="1808585"/>
            <a:ext cx="4679506" cy="2185191"/>
          </a:xfrm>
          <a:prstGeom prst="wedgeEllipseCallout">
            <a:avLst>
              <a:gd name="adj1" fmla="val -41273"/>
              <a:gd name="adj2" fmla="val 600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Arial" panose="020B0604020202020204" pitchFamily="34" charset="0"/>
                <a:cs typeface="Arial" panose="020B0604020202020204" pitchFamily="34" charset="0"/>
              </a:rPr>
              <a:t>I can find a fraction with a denominator of 9 that is equivalent to one third.</a:t>
            </a:r>
          </a:p>
        </p:txBody>
      </p:sp>
      <p:pic>
        <p:nvPicPr>
          <p:cNvPr id="5" name="Picture 4">
            <a:extLst>
              <a:ext uri="{FF2B5EF4-FFF2-40B4-BE49-F238E27FC236}">
                <a16:creationId xmlns:a16="http://schemas.microsoft.com/office/drawing/2014/main" id="{9CA409DD-D6E0-4779-8288-05AE2AB23439}"/>
              </a:ext>
            </a:extLst>
          </p:cNvPr>
          <p:cNvPicPr>
            <a:picLocks noChangeAspect="1"/>
          </p:cNvPicPr>
          <p:nvPr/>
        </p:nvPicPr>
        <p:blipFill>
          <a:blip r:embed="rId2"/>
          <a:stretch>
            <a:fillRect/>
          </a:stretch>
        </p:blipFill>
        <p:spPr>
          <a:xfrm>
            <a:off x="1509010" y="5262589"/>
            <a:ext cx="2377190" cy="635358"/>
          </a:xfrm>
          <a:prstGeom prst="rect">
            <a:avLst/>
          </a:prstGeom>
        </p:spPr>
      </p:pic>
      <p:pic>
        <p:nvPicPr>
          <p:cNvPr id="2" name="Picture 1">
            <a:extLst>
              <a:ext uri="{FF2B5EF4-FFF2-40B4-BE49-F238E27FC236}">
                <a16:creationId xmlns:a16="http://schemas.microsoft.com/office/drawing/2014/main" id="{7E37FA44-168C-4246-BBE7-645D4E1BACCB}"/>
              </a:ext>
            </a:extLst>
          </p:cNvPr>
          <p:cNvPicPr>
            <a:picLocks noChangeAspect="1"/>
          </p:cNvPicPr>
          <p:nvPr/>
        </p:nvPicPr>
        <p:blipFill>
          <a:blip r:embed="rId3"/>
          <a:stretch>
            <a:fillRect/>
          </a:stretch>
        </p:blipFill>
        <p:spPr>
          <a:xfrm>
            <a:off x="4337583" y="5298892"/>
            <a:ext cx="997823" cy="468115"/>
          </a:xfrm>
          <a:prstGeom prst="rect">
            <a:avLst/>
          </a:prstGeom>
        </p:spPr>
      </p:pic>
    </p:spTree>
    <p:extLst>
      <p:ext uri="{BB962C8B-B14F-4D97-AF65-F5344CB8AC3E}">
        <p14:creationId xmlns:p14="http://schemas.microsoft.com/office/powerpoint/2010/main" val="4207044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5324535"/>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These two fractions are </a:t>
            </a:r>
            <a:r>
              <a:rPr lang="en-GB" sz="2000" u="sng" dirty="0">
                <a:solidFill>
                  <a:srgbClr val="388CDA"/>
                </a:solidFill>
                <a:latin typeface="Arial" panose="020B0604020202020204" pitchFamily="34" charset="0"/>
                <a:cs typeface="Arial" panose="020B0604020202020204" pitchFamily="34" charset="0"/>
              </a:rPr>
              <a:t>written</a:t>
            </a:r>
            <a:r>
              <a:rPr lang="en-GB" sz="2000" dirty="0">
                <a:solidFill>
                  <a:srgbClr val="388CDA"/>
                </a:solidFill>
                <a:latin typeface="Arial" panose="020B0604020202020204" pitchFamily="34" charset="0"/>
                <a:cs typeface="Arial" panose="020B0604020202020204" pitchFamily="34" charset="0"/>
              </a:rPr>
              <a:t> the same:</a:t>
            </a:r>
          </a:p>
          <a:p>
            <a:pPr marL="457200" indent="-457200">
              <a:buAutoNum type="alphaLcParenR"/>
            </a:pPr>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b)   These two fractions are </a:t>
            </a:r>
            <a:r>
              <a:rPr lang="en-GB" sz="2000" u="sng" dirty="0">
                <a:solidFill>
                  <a:srgbClr val="388CDA"/>
                </a:solidFill>
                <a:latin typeface="Arial" panose="020B0604020202020204" pitchFamily="34" charset="0"/>
                <a:cs typeface="Arial" panose="020B0604020202020204" pitchFamily="34" charset="0"/>
              </a:rPr>
              <a:t>worth</a:t>
            </a:r>
            <a:r>
              <a:rPr lang="en-GB" sz="2000" dirty="0">
                <a:solidFill>
                  <a:srgbClr val="388CDA"/>
                </a:solidFill>
                <a:latin typeface="Arial" panose="020B0604020202020204" pitchFamily="34" charset="0"/>
                <a:cs typeface="Arial" panose="020B0604020202020204" pitchFamily="34" charset="0"/>
              </a:rPr>
              <a:t> the same:			 </a:t>
            </a:r>
          </a:p>
          <a:p>
            <a:endParaRPr lang="en-GB" sz="2000" dirty="0">
              <a:solidFill>
                <a:srgbClr val="388CDA"/>
              </a:solidFill>
              <a:latin typeface="Arial" panose="020B0604020202020204" pitchFamily="34" charset="0"/>
              <a:cs typeface="Arial" panose="020B0604020202020204" pitchFamily="34" charset="0"/>
            </a:endParaRPr>
          </a:p>
          <a:p>
            <a:endParaRPr lang="en-GB" sz="2000" dirty="0">
              <a:solidFill>
                <a:srgbClr val="388CDA"/>
              </a:solidFill>
              <a:latin typeface="Arial" panose="020B0604020202020204" pitchFamily="34" charset="0"/>
              <a:cs typeface="Arial" panose="020B0604020202020204" pitchFamily="34" charset="0"/>
            </a:endParaRPr>
          </a:p>
          <a:p>
            <a:endParaRPr lang="en-GB" sz="2000" dirty="0">
              <a:solidFill>
                <a:srgbClr val="388CDA"/>
              </a:solidFill>
              <a:latin typeface="Arial" panose="020B0604020202020204" pitchFamily="34" charset="0"/>
              <a:cs typeface="Arial" panose="020B0604020202020204" pitchFamily="34" charset="0"/>
            </a:endParaRP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c)  One half is equivalent to one quarter.</a:t>
            </a:r>
            <a:endParaRPr lang="en-GB" sz="2000" b="1" dirty="0">
              <a:solidFill>
                <a:srgbClr val="388CDA"/>
              </a:solidFill>
              <a:latin typeface="Arial" panose="020B0604020202020204" pitchFamily="34" charset="0"/>
              <a:cs typeface="Arial" panose="020B0604020202020204" pitchFamily="34" charset="0"/>
            </a:endParaRPr>
          </a:p>
          <a:p>
            <a:r>
              <a:rPr lang="en-GB" sz="2000" b="1" dirty="0">
                <a:solidFill>
                  <a:srgbClr val="388CDA"/>
                </a:solidFill>
                <a:latin typeface="Arial" panose="020B0604020202020204" pitchFamily="34" charset="0"/>
                <a:cs typeface="Arial" panose="020B0604020202020204" pitchFamily="34" charset="0"/>
              </a:rPr>
              <a:t>	</a:t>
            </a:r>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If we colour</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in two squares of this strip:</a:t>
            </a:r>
          </a:p>
          <a:p>
            <a:r>
              <a:rPr lang="en-GB" sz="2000" dirty="0">
                <a:solidFill>
                  <a:srgbClr val="388CDA"/>
                </a:solidFill>
                <a:latin typeface="Arial" panose="020B0604020202020204" pitchFamily="34" charset="0"/>
                <a:cs typeface="Arial" panose="020B0604020202020204" pitchFamily="34" charset="0"/>
              </a:rPr>
              <a:t>	we will have coloured in one quarter.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endParaRPr lang="en-GB" sz="2000" b="1" dirty="0">
              <a:solidFill>
                <a:srgbClr val="388CDA"/>
              </a:solidFill>
              <a:latin typeface="Arial" panose="020B0604020202020204" pitchFamily="34" charset="0"/>
              <a:cs typeface="Arial" panose="020B0604020202020204" pitchFamily="34" charset="0"/>
            </a:endParaRPr>
          </a:p>
          <a:p>
            <a:r>
              <a:rPr lang="en-GB" sz="2000" b="1" dirty="0">
                <a:solidFill>
                  <a:srgbClr val="388CDA"/>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064EE12A-FA9A-4972-8EA6-A31A2488C229}"/>
              </a:ext>
            </a:extLst>
          </p:cNvPr>
          <p:cNvPicPr>
            <a:picLocks noChangeAspect="1"/>
          </p:cNvPicPr>
          <p:nvPr/>
        </p:nvPicPr>
        <p:blipFill>
          <a:blip r:embed="rId2"/>
          <a:stretch>
            <a:fillRect/>
          </a:stretch>
        </p:blipFill>
        <p:spPr>
          <a:xfrm>
            <a:off x="742044" y="2814789"/>
            <a:ext cx="1880133" cy="751031"/>
          </a:xfrm>
          <a:prstGeom prst="rect">
            <a:avLst/>
          </a:prstGeom>
        </p:spPr>
      </p:pic>
      <p:pic>
        <p:nvPicPr>
          <p:cNvPr id="5" name="Picture 4">
            <a:extLst>
              <a:ext uri="{FF2B5EF4-FFF2-40B4-BE49-F238E27FC236}">
                <a16:creationId xmlns:a16="http://schemas.microsoft.com/office/drawing/2014/main" id="{6C3449FE-D5DF-4375-BACE-3ED6C2773B7F}"/>
              </a:ext>
            </a:extLst>
          </p:cNvPr>
          <p:cNvPicPr>
            <a:picLocks noChangeAspect="1"/>
          </p:cNvPicPr>
          <p:nvPr/>
        </p:nvPicPr>
        <p:blipFill>
          <a:blip r:embed="rId3"/>
          <a:stretch>
            <a:fillRect/>
          </a:stretch>
        </p:blipFill>
        <p:spPr>
          <a:xfrm>
            <a:off x="742044" y="3974590"/>
            <a:ext cx="1880133" cy="751031"/>
          </a:xfrm>
          <a:prstGeom prst="rect">
            <a:avLst/>
          </a:prstGeom>
        </p:spPr>
      </p:pic>
      <p:pic>
        <p:nvPicPr>
          <p:cNvPr id="9" name="Picture 8">
            <a:extLst>
              <a:ext uri="{FF2B5EF4-FFF2-40B4-BE49-F238E27FC236}">
                <a16:creationId xmlns:a16="http://schemas.microsoft.com/office/drawing/2014/main" id="{FD1D639C-B51A-4B0B-ACD2-BB803B8B8171}"/>
              </a:ext>
            </a:extLst>
          </p:cNvPr>
          <p:cNvPicPr>
            <a:picLocks noChangeAspect="1"/>
          </p:cNvPicPr>
          <p:nvPr/>
        </p:nvPicPr>
        <p:blipFill>
          <a:blip r:embed="rId4"/>
          <a:stretch>
            <a:fillRect/>
          </a:stretch>
        </p:blipFill>
        <p:spPr>
          <a:xfrm rot="5400000">
            <a:off x="6187561" y="4868381"/>
            <a:ext cx="266759" cy="2121368"/>
          </a:xfrm>
          <a:prstGeom prst="rect">
            <a:avLst/>
          </a:prstGeom>
        </p:spPr>
      </p:pic>
      <p:graphicFrame>
        <p:nvGraphicFramePr>
          <p:cNvPr id="7" name="Table 6">
            <a:extLst>
              <a:ext uri="{FF2B5EF4-FFF2-40B4-BE49-F238E27FC236}">
                <a16:creationId xmlns:a16="http://schemas.microsoft.com/office/drawing/2014/main" id="{29B863F9-FEF9-4094-8605-3456874CFB00}"/>
              </a:ext>
            </a:extLst>
          </p:cNvPr>
          <p:cNvGraphicFramePr>
            <a:graphicFrameLocks noGrp="1"/>
          </p:cNvGraphicFramePr>
          <p:nvPr>
            <p:extLst>
              <p:ext uri="{D42A27DB-BD31-4B8C-83A1-F6EECF244321}">
                <p14:modId xmlns:p14="http://schemas.microsoft.com/office/powerpoint/2010/main" val="2507950690"/>
              </p:ext>
            </p:extLst>
          </p:nvPr>
        </p:nvGraphicFramePr>
        <p:xfrm>
          <a:off x="6815667" y="1366896"/>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that 'equivalent' means 'the same as'</a:t>
                      </a:r>
                      <a:endParaRPr lang="en-US" sz="1400" b="0"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show this using strips of paper and other equipment</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60478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447800"/>
            <a:ext cx="1148071" cy="307777"/>
          </a:xfrm>
          <a:prstGeom prst="rect">
            <a:avLst/>
          </a:prstGeom>
          <a:noFill/>
        </p:spPr>
        <p:txBody>
          <a:bodyPr wrap="none" rtlCol="0">
            <a:spAutoFit/>
          </a:bodyPr>
          <a:lstStyle/>
          <a:p>
            <a:r>
              <a:rPr lang="en-GB" sz="1400" b="1" dirty="0">
                <a:solidFill>
                  <a:srgbClr val="388CDA"/>
                </a:solidFill>
                <a:latin typeface="Arial" panose="020B0604020202020204" pitchFamily="34" charset="0"/>
                <a:cs typeface="Arial" panose="020B0604020202020204" pitchFamily="34" charset="0"/>
              </a:rPr>
              <a:t>Evaluation:</a:t>
            </a:r>
            <a:endParaRPr lang="en-GB" sz="1400" dirty="0">
              <a:solidFill>
                <a:srgbClr val="388CD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2D7E7AB-D146-4B0C-9018-D1E2F22D39D6}"/>
              </a:ext>
            </a:extLst>
          </p:cNvPr>
          <p:cNvSpPr txBox="1"/>
          <p:nvPr/>
        </p:nvSpPr>
        <p:spPr>
          <a:xfrm>
            <a:off x="177798" y="1755577"/>
            <a:ext cx="8966201" cy="5324535"/>
          </a:xfrm>
          <a:prstGeom prst="rect">
            <a:avLst/>
          </a:prstGeom>
          <a:noFill/>
        </p:spPr>
        <p:txBody>
          <a:bodyPr wrap="square" rtlCol="0">
            <a:spAutoFit/>
          </a:bodyPr>
          <a:lstStyle/>
          <a:p>
            <a:r>
              <a:rPr lang="en-GB" sz="2000" b="1" dirty="0">
                <a:solidFill>
                  <a:srgbClr val="388CDA"/>
                </a:solidFill>
                <a:latin typeface="Arial" panose="020B0604020202020204" pitchFamily="34" charset="0"/>
                <a:cs typeface="Arial" panose="020B0604020202020204" pitchFamily="34" charset="0"/>
              </a:rPr>
              <a:t>True or False?</a:t>
            </a:r>
          </a:p>
          <a:p>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r>
              <a:rPr lang="en-GB" sz="2000" dirty="0">
                <a:solidFill>
                  <a:srgbClr val="388CDA"/>
                </a:solidFill>
                <a:latin typeface="Arial" panose="020B0604020202020204" pitchFamily="34" charset="0"/>
                <a:cs typeface="Arial" panose="020B0604020202020204" pitchFamily="34" charset="0"/>
              </a:rPr>
              <a:t>These two fractions are </a:t>
            </a:r>
            <a:r>
              <a:rPr lang="en-GB" sz="2000" u="sng" dirty="0">
                <a:solidFill>
                  <a:srgbClr val="388CDA"/>
                </a:solidFill>
                <a:latin typeface="Arial" panose="020B0604020202020204" pitchFamily="34" charset="0"/>
                <a:cs typeface="Arial" panose="020B0604020202020204" pitchFamily="34" charset="0"/>
              </a:rPr>
              <a:t>written</a:t>
            </a:r>
            <a:r>
              <a:rPr lang="en-GB" sz="2000" dirty="0">
                <a:solidFill>
                  <a:srgbClr val="388CDA"/>
                </a:solidFill>
                <a:latin typeface="Arial" panose="020B0604020202020204" pitchFamily="34" charset="0"/>
                <a:cs typeface="Arial" panose="020B0604020202020204" pitchFamily="34" charset="0"/>
              </a:rPr>
              <a:t> the same:</a:t>
            </a:r>
          </a:p>
          <a:p>
            <a:pPr marL="457200" indent="-457200">
              <a:buAutoNum type="alphaLcParenR"/>
            </a:pPr>
            <a:endParaRPr lang="en-GB" sz="2000" dirty="0">
              <a:solidFill>
                <a:srgbClr val="388CDA"/>
              </a:solidFill>
              <a:latin typeface="Arial" panose="020B0604020202020204" pitchFamily="34" charset="0"/>
              <a:cs typeface="Arial" panose="020B0604020202020204" pitchFamily="34" charset="0"/>
            </a:endParaRPr>
          </a:p>
          <a:p>
            <a:pPr marL="2286000" lvl="4" indent="-457200">
              <a:buAutoNum type="alphaLcParenR"/>
            </a:pP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FALSE</a:t>
            </a:r>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a:pPr>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b)   These two fractions are </a:t>
            </a:r>
            <a:r>
              <a:rPr lang="en-GB" sz="2000" u="sng" dirty="0">
                <a:solidFill>
                  <a:srgbClr val="388CDA"/>
                </a:solidFill>
                <a:latin typeface="Arial" panose="020B0604020202020204" pitchFamily="34" charset="0"/>
                <a:cs typeface="Arial" panose="020B0604020202020204" pitchFamily="34" charset="0"/>
              </a:rPr>
              <a:t>worth</a:t>
            </a:r>
            <a:r>
              <a:rPr lang="en-GB" sz="2000" dirty="0">
                <a:solidFill>
                  <a:srgbClr val="388CDA"/>
                </a:solidFill>
                <a:latin typeface="Arial" panose="020B0604020202020204" pitchFamily="34" charset="0"/>
                <a:cs typeface="Arial" panose="020B0604020202020204" pitchFamily="34" charset="0"/>
              </a:rPr>
              <a:t> the same:			 </a:t>
            </a: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TRUE</a:t>
            </a:r>
            <a:endParaRPr lang="en-GB" sz="2000" dirty="0">
              <a:solidFill>
                <a:srgbClr val="388CDA"/>
              </a:solidFill>
              <a:latin typeface="Arial" panose="020B0604020202020204" pitchFamily="34" charset="0"/>
              <a:cs typeface="Arial" panose="020B0604020202020204" pitchFamily="34" charset="0"/>
            </a:endParaRPr>
          </a:p>
          <a:p>
            <a:endParaRPr lang="en-GB" sz="2000" dirty="0">
              <a:solidFill>
                <a:srgbClr val="388CDA"/>
              </a:solidFill>
              <a:latin typeface="Arial" panose="020B0604020202020204" pitchFamily="34" charset="0"/>
              <a:cs typeface="Arial" panose="020B0604020202020204" pitchFamily="34" charset="0"/>
            </a:endParaRPr>
          </a:p>
          <a:p>
            <a:endParaRPr lang="en-GB" sz="2000" dirty="0">
              <a:solidFill>
                <a:srgbClr val="388CDA"/>
              </a:solidFill>
              <a:latin typeface="Arial" panose="020B0604020202020204" pitchFamily="34" charset="0"/>
              <a:cs typeface="Arial" panose="020B0604020202020204" pitchFamily="34" charset="0"/>
            </a:endParaRPr>
          </a:p>
          <a:p>
            <a:r>
              <a:rPr lang="en-GB" sz="2000" dirty="0">
                <a:solidFill>
                  <a:srgbClr val="388CDA"/>
                </a:solidFill>
                <a:latin typeface="Arial" panose="020B0604020202020204" pitchFamily="34" charset="0"/>
                <a:cs typeface="Arial" panose="020B0604020202020204" pitchFamily="34" charset="0"/>
              </a:rPr>
              <a:t>c)  One half is equivalent to one quarter.			</a:t>
            </a:r>
            <a:r>
              <a:rPr lang="en-GB" sz="2000" b="1" dirty="0">
                <a:solidFill>
                  <a:srgbClr val="388CDA"/>
                </a:solidFill>
                <a:latin typeface="Arial" panose="020B0604020202020204" pitchFamily="34" charset="0"/>
                <a:cs typeface="Arial" panose="020B0604020202020204" pitchFamily="34" charset="0"/>
              </a:rPr>
              <a:t>FALSE</a:t>
            </a:r>
          </a:p>
          <a:p>
            <a:r>
              <a:rPr lang="en-GB" sz="2000" b="1" dirty="0">
                <a:solidFill>
                  <a:srgbClr val="388CDA"/>
                </a:solidFill>
                <a:latin typeface="Arial" panose="020B0604020202020204" pitchFamily="34" charset="0"/>
                <a:cs typeface="Arial" panose="020B0604020202020204" pitchFamily="34" charset="0"/>
              </a:rPr>
              <a:t>	</a:t>
            </a:r>
            <a:endParaRPr lang="en-GB" sz="2000" dirty="0">
              <a:solidFill>
                <a:srgbClr val="388CDA"/>
              </a:solidFill>
              <a:latin typeface="Arial" panose="020B0604020202020204" pitchFamily="34" charset="0"/>
              <a:cs typeface="Arial" panose="020B0604020202020204" pitchFamily="34" charset="0"/>
            </a:endParaRPr>
          </a:p>
          <a:p>
            <a:pPr marL="457200" indent="-457200">
              <a:buAutoNum type="alphaLcParenR" startAt="4"/>
            </a:pPr>
            <a:r>
              <a:rPr lang="en-GB" sz="2000" dirty="0">
                <a:solidFill>
                  <a:srgbClr val="388CDA"/>
                </a:solidFill>
                <a:latin typeface="Arial" panose="020B0604020202020204" pitchFamily="34" charset="0"/>
                <a:cs typeface="Arial" panose="020B0604020202020204" pitchFamily="34" charset="0"/>
              </a:rPr>
              <a:t>If we colour</a:t>
            </a:r>
            <a:r>
              <a:rPr lang="en-GB" sz="2000" b="1" dirty="0">
                <a:solidFill>
                  <a:srgbClr val="388CDA"/>
                </a:solidFill>
                <a:latin typeface="Arial" panose="020B0604020202020204" pitchFamily="34" charset="0"/>
                <a:cs typeface="Arial" panose="020B0604020202020204" pitchFamily="34" charset="0"/>
              </a:rPr>
              <a:t> </a:t>
            </a:r>
            <a:r>
              <a:rPr lang="en-GB" sz="2000" dirty="0">
                <a:solidFill>
                  <a:srgbClr val="388CDA"/>
                </a:solidFill>
                <a:latin typeface="Arial" panose="020B0604020202020204" pitchFamily="34" charset="0"/>
                <a:cs typeface="Arial" panose="020B0604020202020204" pitchFamily="34" charset="0"/>
              </a:rPr>
              <a:t>	in two squares of this strip:</a:t>
            </a:r>
          </a:p>
          <a:p>
            <a:r>
              <a:rPr lang="en-GB" sz="2000" dirty="0">
                <a:solidFill>
                  <a:srgbClr val="388CDA"/>
                </a:solidFill>
                <a:latin typeface="Arial" panose="020B0604020202020204" pitchFamily="34" charset="0"/>
                <a:cs typeface="Arial" panose="020B0604020202020204" pitchFamily="34" charset="0"/>
              </a:rPr>
              <a:t>	we will have coloured in one quarter.			</a:t>
            </a:r>
            <a:r>
              <a:rPr lang="en-GB" sz="2000" b="1" dirty="0">
                <a:solidFill>
                  <a:srgbClr val="388CDA"/>
                </a:solidFill>
                <a:latin typeface="Arial" panose="020B0604020202020204" pitchFamily="34" charset="0"/>
                <a:cs typeface="Arial" panose="020B0604020202020204" pitchFamily="34" charset="0"/>
              </a:rPr>
              <a:t>TRUE</a:t>
            </a:r>
            <a:r>
              <a:rPr lang="en-GB" sz="2000" dirty="0">
                <a:solidFill>
                  <a:srgbClr val="388CDA"/>
                </a:solidFill>
                <a:latin typeface="Arial" panose="020B0604020202020204" pitchFamily="34" charset="0"/>
                <a:cs typeface="Arial" panose="020B0604020202020204" pitchFamily="34" charset="0"/>
              </a:rPr>
              <a:t>                 </a:t>
            </a:r>
            <a:r>
              <a:rPr lang="en-GB" sz="2000" b="1" dirty="0">
                <a:solidFill>
                  <a:srgbClr val="388CDA"/>
                </a:solidFill>
                <a:latin typeface="Arial" panose="020B0604020202020204" pitchFamily="34" charset="0"/>
                <a:cs typeface="Arial" panose="020B0604020202020204" pitchFamily="34" charset="0"/>
              </a:rPr>
              <a:t> </a:t>
            </a:r>
          </a:p>
          <a:p>
            <a:pPr marL="457200" indent="-457200">
              <a:buAutoNum type="alphaLcParenR" startAt="4"/>
            </a:pPr>
            <a:endParaRPr lang="en-GB" sz="2000" b="1" dirty="0">
              <a:solidFill>
                <a:srgbClr val="388CDA"/>
              </a:solidFill>
              <a:latin typeface="Arial" panose="020B0604020202020204" pitchFamily="34" charset="0"/>
              <a:cs typeface="Arial" panose="020B0604020202020204" pitchFamily="34" charset="0"/>
            </a:endParaRPr>
          </a:p>
          <a:p>
            <a:r>
              <a:rPr lang="en-GB" sz="2000" b="1" dirty="0">
                <a:solidFill>
                  <a:srgbClr val="388CDA"/>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064EE12A-FA9A-4972-8EA6-A31A2488C229}"/>
              </a:ext>
            </a:extLst>
          </p:cNvPr>
          <p:cNvPicPr>
            <a:picLocks noChangeAspect="1"/>
          </p:cNvPicPr>
          <p:nvPr/>
        </p:nvPicPr>
        <p:blipFill>
          <a:blip r:embed="rId2"/>
          <a:stretch>
            <a:fillRect/>
          </a:stretch>
        </p:blipFill>
        <p:spPr>
          <a:xfrm>
            <a:off x="742044" y="2814789"/>
            <a:ext cx="1880133" cy="751031"/>
          </a:xfrm>
          <a:prstGeom prst="rect">
            <a:avLst/>
          </a:prstGeom>
        </p:spPr>
      </p:pic>
      <p:pic>
        <p:nvPicPr>
          <p:cNvPr id="5" name="Picture 4">
            <a:extLst>
              <a:ext uri="{FF2B5EF4-FFF2-40B4-BE49-F238E27FC236}">
                <a16:creationId xmlns:a16="http://schemas.microsoft.com/office/drawing/2014/main" id="{6C3449FE-D5DF-4375-BACE-3ED6C2773B7F}"/>
              </a:ext>
            </a:extLst>
          </p:cNvPr>
          <p:cNvPicPr>
            <a:picLocks noChangeAspect="1"/>
          </p:cNvPicPr>
          <p:nvPr/>
        </p:nvPicPr>
        <p:blipFill>
          <a:blip r:embed="rId3"/>
          <a:stretch>
            <a:fillRect/>
          </a:stretch>
        </p:blipFill>
        <p:spPr>
          <a:xfrm>
            <a:off x="742044" y="3974590"/>
            <a:ext cx="1880133" cy="751031"/>
          </a:xfrm>
          <a:prstGeom prst="rect">
            <a:avLst/>
          </a:prstGeom>
        </p:spPr>
      </p:pic>
      <p:pic>
        <p:nvPicPr>
          <p:cNvPr id="9" name="Picture 8">
            <a:extLst>
              <a:ext uri="{FF2B5EF4-FFF2-40B4-BE49-F238E27FC236}">
                <a16:creationId xmlns:a16="http://schemas.microsoft.com/office/drawing/2014/main" id="{FD1D639C-B51A-4B0B-ACD2-BB803B8B8171}"/>
              </a:ext>
            </a:extLst>
          </p:cNvPr>
          <p:cNvPicPr>
            <a:picLocks noChangeAspect="1"/>
          </p:cNvPicPr>
          <p:nvPr/>
        </p:nvPicPr>
        <p:blipFill>
          <a:blip r:embed="rId4"/>
          <a:stretch>
            <a:fillRect/>
          </a:stretch>
        </p:blipFill>
        <p:spPr>
          <a:xfrm rot="5400000">
            <a:off x="6187561" y="4868381"/>
            <a:ext cx="266759" cy="2121368"/>
          </a:xfrm>
          <a:prstGeom prst="rect">
            <a:avLst/>
          </a:prstGeom>
        </p:spPr>
      </p:pic>
      <p:graphicFrame>
        <p:nvGraphicFramePr>
          <p:cNvPr id="7" name="Table 6">
            <a:extLst>
              <a:ext uri="{FF2B5EF4-FFF2-40B4-BE49-F238E27FC236}">
                <a16:creationId xmlns:a16="http://schemas.microsoft.com/office/drawing/2014/main" id="{73EB914B-0ECA-41C9-8776-993DCEEFD4E9}"/>
              </a:ext>
            </a:extLst>
          </p:cNvPr>
          <p:cNvGraphicFramePr>
            <a:graphicFrameLocks noGrp="1"/>
          </p:cNvGraphicFramePr>
          <p:nvPr>
            <p:extLst>
              <p:ext uri="{D42A27DB-BD31-4B8C-83A1-F6EECF244321}">
                <p14:modId xmlns:p14="http://schemas.microsoft.com/office/powerpoint/2010/main" val="2507950690"/>
              </p:ext>
            </p:extLst>
          </p:nvPr>
        </p:nvGraphicFramePr>
        <p:xfrm>
          <a:off x="6815667" y="1366896"/>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that 'equivalent' means 'the same as'</a:t>
                      </a:r>
                      <a:endParaRPr lang="en-US" sz="1400" b="0"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show this using strips of paper and other equipment</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1526911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469103-B433-4F68-94F4-388D0899AF54}"/>
              </a:ext>
            </a:extLst>
          </p:cNvPr>
          <p:cNvPicPr>
            <a:picLocks noChangeAspect="1"/>
          </p:cNvPicPr>
          <p:nvPr/>
        </p:nvPicPr>
        <p:blipFill>
          <a:blip r:embed="rId2"/>
          <a:stretch>
            <a:fillRect/>
          </a:stretch>
        </p:blipFill>
        <p:spPr>
          <a:xfrm>
            <a:off x="3119794" y="5201782"/>
            <a:ext cx="2917936" cy="668505"/>
          </a:xfrm>
          <a:prstGeom prst="rect">
            <a:avLst/>
          </a:prstGeom>
        </p:spPr>
      </p:pic>
      <p:pic>
        <p:nvPicPr>
          <p:cNvPr id="14" name="Picture 13">
            <a:extLst>
              <a:ext uri="{FF2B5EF4-FFF2-40B4-BE49-F238E27FC236}">
                <a16:creationId xmlns:a16="http://schemas.microsoft.com/office/drawing/2014/main" id="{B008A68D-91DE-4E4A-B2A0-B1A24BDB849E}"/>
              </a:ext>
            </a:extLst>
          </p:cNvPr>
          <p:cNvPicPr>
            <a:picLocks noChangeAspect="1"/>
          </p:cNvPicPr>
          <p:nvPr/>
        </p:nvPicPr>
        <p:blipFill>
          <a:blip r:embed="rId3"/>
          <a:stretch>
            <a:fillRect/>
          </a:stretch>
        </p:blipFill>
        <p:spPr>
          <a:xfrm>
            <a:off x="3386328" y="3934054"/>
            <a:ext cx="2382459" cy="1063755"/>
          </a:xfrm>
          <a:prstGeom prst="rect">
            <a:avLst/>
          </a:prstGeom>
        </p:spPr>
      </p:pic>
      <p:pic>
        <p:nvPicPr>
          <p:cNvPr id="13" name="Picture 12">
            <a:extLst>
              <a:ext uri="{FF2B5EF4-FFF2-40B4-BE49-F238E27FC236}">
                <a16:creationId xmlns:a16="http://schemas.microsoft.com/office/drawing/2014/main" id="{7D66368C-9C34-44D9-8BC9-E7C155D2F30A}"/>
              </a:ext>
            </a:extLst>
          </p:cNvPr>
          <p:cNvPicPr>
            <a:picLocks noChangeAspect="1"/>
          </p:cNvPicPr>
          <p:nvPr/>
        </p:nvPicPr>
        <p:blipFill>
          <a:blip r:embed="rId4"/>
          <a:stretch>
            <a:fillRect/>
          </a:stretch>
        </p:blipFill>
        <p:spPr>
          <a:xfrm>
            <a:off x="3369480" y="2875165"/>
            <a:ext cx="2520333" cy="1058890"/>
          </a:xfrm>
          <a:prstGeom prst="rect">
            <a:avLst/>
          </a:prstGeom>
        </p:spPr>
      </p:pic>
      <p:pic>
        <p:nvPicPr>
          <p:cNvPr id="3" name="Picture 2">
            <a:extLst>
              <a:ext uri="{FF2B5EF4-FFF2-40B4-BE49-F238E27FC236}">
                <a16:creationId xmlns:a16="http://schemas.microsoft.com/office/drawing/2014/main" id="{8B695AC4-1AF5-47EE-88B0-08DF74C117BA}"/>
              </a:ext>
            </a:extLst>
          </p:cNvPr>
          <p:cNvPicPr>
            <a:picLocks noChangeAspect="1"/>
          </p:cNvPicPr>
          <p:nvPr/>
        </p:nvPicPr>
        <p:blipFill>
          <a:blip r:embed="rId5"/>
          <a:stretch>
            <a:fillRect/>
          </a:stretch>
        </p:blipFill>
        <p:spPr>
          <a:xfrm>
            <a:off x="3282154" y="2129249"/>
            <a:ext cx="2607659" cy="821591"/>
          </a:xfrm>
          <a:prstGeom prst="rect">
            <a:avLst/>
          </a:prstGeom>
        </p:spPr>
      </p:pic>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680780"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square of paper folded here:            then here: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square of paper folded here:            then here: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square of paper folded here:            then here: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square of paper folded here:            then here:			then here: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62600F-5D53-4990-968B-CE57F44ED6C8}"/>
              </a:ext>
            </a:extLst>
          </p:cNvPr>
          <p:cNvPicPr>
            <a:picLocks noChangeAspect="1"/>
          </p:cNvPicPr>
          <p:nvPr/>
        </p:nvPicPr>
        <p:blipFill>
          <a:blip r:embed="rId6"/>
          <a:stretch>
            <a:fillRect/>
          </a:stretch>
        </p:blipFill>
        <p:spPr>
          <a:xfrm>
            <a:off x="7315044" y="5201782"/>
            <a:ext cx="975656" cy="668505"/>
          </a:xfrm>
          <a:prstGeom prst="rect">
            <a:avLst/>
          </a:prstGeom>
        </p:spPr>
      </p:pic>
      <p:graphicFrame>
        <p:nvGraphicFramePr>
          <p:cNvPr id="9" name="Table 8">
            <a:extLst>
              <a:ext uri="{FF2B5EF4-FFF2-40B4-BE49-F238E27FC236}">
                <a16:creationId xmlns:a16="http://schemas.microsoft.com/office/drawing/2014/main" id="{946F0ADB-F61B-42A6-98E1-B943A9A06D1F}"/>
              </a:ext>
            </a:extLst>
          </p:cNvPr>
          <p:cNvGraphicFramePr>
            <a:graphicFrameLocks noGrp="1"/>
          </p:cNvGraphicFramePr>
          <p:nvPr>
            <p:extLst>
              <p:ext uri="{D42A27DB-BD31-4B8C-83A1-F6EECF244321}">
                <p14:modId xmlns:p14="http://schemas.microsoft.com/office/powerpoint/2010/main" val="1117290468"/>
              </p:ext>
            </p:extLst>
          </p:nvPr>
        </p:nvGraphicFramePr>
        <p:xfrm>
          <a:off x="6815667" y="1366896"/>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that 'equivalent' means 'the same as'</a:t>
                      </a:r>
                      <a:endParaRPr lang="en-US" sz="1400" b="0"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show this using strips of paper and other equipment</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2072167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1469103-B433-4F68-94F4-388D0899AF54}"/>
              </a:ext>
            </a:extLst>
          </p:cNvPr>
          <p:cNvPicPr>
            <a:picLocks noChangeAspect="1"/>
          </p:cNvPicPr>
          <p:nvPr/>
        </p:nvPicPr>
        <p:blipFill>
          <a:blip r:embed="rId2"/>
          <a:stretch>
            <a:fillRect/>
          </a:stretch>
        </p:blipFill>
        <p:spPr>
          <a:xfrm>
            <a:off x="3119794" y="5201782"/>
            <a:ext cx="2917936" cy="668505"/>
          </a:xfrm>
          <a:prstGeom prst="rect">
            <a:avLst/>
          </a:prstGeom>
        </p:spPr>
      </p:pic>
      <p:pic>
        <p:nvPicPr>
          <p:cNvPr id="14" name="Picture 13">
            <a:extLst>
              <a:ext uri="{FF2B5EF4-FFF2-40B4-BE49-F238E27FC236}">
                <a16:creationId xmlns:a16="http://schemas.microsoft.com/office/drawing/2014/main" id="{B008A68D-91DE-4E4A-B2A0-B1A24BDB849E}"/>
              </a:ext>
            </a:extLst>
          </p:cNvPr>
          <p:cNvPicPr>
            <a:picLocks noChangeAspect="1"/>
          </p:cNvPicPr>
          <p:nvPr/>
        </p:nvPicPr>
        <p:blipFill>
          <a:blip r:embed="rId3"/>
          <a:stretch>
            <a:fillRect/>
          </a:stretch>
        </p:blipFill>
        <p:spPr>
          <a:xfrm>
            <a:off x="3386328" y="3934054"/>
            <a:ext cx="2382459" cy="1063755"/>
          </a:xfrm>
          <a:prstGeom prst="rect">
            <a:avLst/>
          </a:prstGeom>
        </p:spPr>
      </p:pic>
      <p:pic>
        <p:nvPicPr>
          <p:cNvPr id="13" name="Picture 12">
            <a:extLst>
              <a:ext uri="{FF2B5EF4-FFF2-40B4-BE49-F238E27FC236}">
                <a16:creationId xmlns:a16="http://schemas.microsoft.com/office/drawing/2014/main" id="{7D66368C-9C34-44D9-8BC9-E7C155D2F30A}"/>
              </a:ext>
            </a:extLst>
          </p:cNvPr>
          <p:cNvPicPr>
            <a:picLocks noChangeAspect="1"/>
          </p:cNvPicPr>
          <p:nvPr/>
        </p:nvPicPr>
        <p:blipFill>
          <a:blip r:embed="rId4"/>
          <a:stretch>
            <a:fillRect/>
          </a:stretch>
        </p:blipFill>
        <p:spPr>
          <a:xfrm>
            <a:off x="3369480" y="2875165"/>
            <a:ext cx="2520333" cy="1058890"/>
          </a:xfrm>
          <a:prstGeom prst="rect">
            <a:avLst/>
          </a:prstGeom>
        </p:spPr>
      </p:pic>
      <p:pic>
        <p:nvPicPr>
          <p:cNvPr id="3" name="Picture 2">
            <a:extLst>
              <a:ext uri="{FF2B5EF4-FFF2-40B4-BE49-F238E27FC236}">
                <a16:creationId xmlns:a16="http://schemas.microsoft.com/office/drawing/2014/main" id="{8B695AC4-1AF5-47EE-88B0-08DF74C117BA}"/>
              </a:ext>
            </a:extLst>
          </p:cNvPr>
          <p:cNvPicPr>
            <a:picLocks noChangeAspect="1"/>
          </p:cNvPicPr>
          <p:nvPr/>
        </p:nvPicPr>
        <p:blipFill>
          <a:blip r:embed="rId5"/>
          <a:stretch>
            <a:fillRect/>
          </a:stretch>
        </p:blipFill>
        <p:spPr>
          <a:xfrm>
            <a:off x="3282154" y="2129249"/>
            <a:ext cx="2607659" cy="821591"/>
          </a:xfrm>
          <a:prstGeom prst="rect">
            <a:avLst/>
          </a:prstGeom>
        </p:spPr>
      </p:pic>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822661"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Starter:</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180832" y="1808585"/>
            <a:ext cx="8963168" cy="473975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Which one is different?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square of paper folded here:            then here: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square of paper folded here:            then here: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solidFill>
                  <a:srgbClr val="DA2E41"/>
                </a:solidFill>
                <a:latin typeface="Arial" panose="020B0604020202020204" pitchFamily="34" charset="0"/>
                <a:cs typeface="Arial" panose="020B0604020202020204" pitchFamily="34" charset="0"/>
              </a:rPr>
              <a:t>A square of paper folded here:            then here:</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 square of paper folded here:            then here:			then here:</a:t>
            </a:r>
          </a:p>
          <a:p>
            <a:endParaRPr lang="en-GB" dirty="0">
              <a:latin typeface="Arial" panose="020B0604020202020204" pitchFamily="34" charset="0"/>
              <a:cs typeface="Arial" panose="020B0604020202020204" pitchFamily="34" charset="0"/>
            </a:endParaRPr>
          </a:p>
          <a:p>
            <a:r>
              <a:rPr lang="en-GB" sz="1600" b="1" dirty="0">
                <a:solidFill>
                  <a:srgbClr val="DA2E41"/>
                </a:solidFill>
                <a:latin typeface="Arial" panose="020B0604020202020204" pitchFamily="34" charset="0"/>
                <a:cs typeface="Arial" panose="020B0604020202020204" pitchFamily="34" charset="0"/>
              </a:rPr>
              <a:t>The third square will have been folded into thirds. </a:t>
            </a:r>
          </a:p>
          <a:p>
            <a:r>
              <a:rPr lang="en-GB" sz="1600" b="1" dirty="0">
                <a:solidFill>
                  <a:srgbClr val="DA2E41"/>
                </a:solidFill>
                <a:latin typeface="Arial" panose="020B0604020202020204" pitchFamily="34" charset="0"/>
                <a:cs typeface="Arial" panose="020B0604020202020204" pitchFamily="34" charset="0"/>
              </a:rPr>
              <a:t>All the others will have been folded into quarters!</a:t>
            </a:r>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562600F-5D53-4990-968B-CE57F44ED6C8}"/>
              </a:ext>
            </a:extLst>
          </p:cNvPr>
          <p:cNvPicPr>
            <a:picLocks noChangeAspect="1"/>
          </p:cNvPicPr>
          <p:nvPr/>
        </p:nvPicPr>
        <p:blipFill>
          <a:blip r:embed="rId6"/>
          <a:stretch>
            <a:fillRect/>
          </a:stretch>
        </p:blipFill>
        <p:spPr>
          <a:xfrm>
            <a:off x="7315044" y="5201782"/>
            <a:ext cx="975656" cy="668505"/>
          </a:xfrm>
          <a:prstGeom prst="rect">
            <a:avLst/>
          </a:prstGeom>
        </p:spPr>
      </p:pic>
      <p:sp>
        <p:nvSpPr>
          <p:cNvPr id="2" name="Rectangle: Rounded Corners 1">
            <a:extLst>
              <a:ext uri="{FF2B5EF4-FFF2-40B4-BE49-F238E27FC236}">
                <a16:creationId xmlns:a16="http://schemas.microsoft.com/office/drawing/2014/main" id="{DCD90186-B2AF-4CA0-BF51-9B991277FAFF}"/>
              </a:ext>
            </a:extLst>
          </p:cNvPr>
          <p:cNvSpPr/>
          <p:nvPr/>
        </p:nvSpPr>
        <p:spPr>
          <a:xfrm>
            <a:off x="177800" y="3907160"/>
            <a:ext cx="5859930" cy="1142255"/>
          </a:xfrm>
          <a:prstGeom prst="roundRect">
            <a:avLst/>
          </a:prstGeom>
          <a:noFill/>
          <a:ln w="38100">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0" name="Table 9">
            <a:extLst>
              <a:ext uri="{FF2B5EF4-FFF2-40B4-BE49-F238E27FC236}">
                <a16:creationId xmlns:a16="http://schemas.microsoft.com/office/drawing/2014/main" id="{234DD5EA-DA22-4FAD-B064-5ECE69BFD60C}"/>
              </a:ext>
            </a:extLst>
          </p:cNvPr>
          <p:cNvGraphicFramePr>
            <a:graphicFrameLocks noGrp="1"/>
          </p:cNvGraphicFramePr>
          <p:nvPr>
            <p:extLst>
              <p:ext uri="{D42A27DB-BD31-4B8C-83A1-F6EECF244321}">
                <p14:modId xmlns:p14="http://schemas.microsoft.com/office/powerpoint/2010/main" val="2507950690"/>
              </p:ext>
            </p:extLst>
          </p:nvPr>
        </p:nvGraphicFramePr>
        <p:xfrm>
          <a:off x="6815667" y="1366896"/>
          <a:ext cx="2006600" cy="1978470"/>
        </p:xfrm>
        <a:graphic>
          <a:graphicData uri="http://schemas.openxmlformats.org/drawingml/2006/table">
            <a:tbl>
              <a:tblPr firstRow="1" bandRow="1">
                <a:tableStyleId>{5940675A-B579-460E-94D1-54222C63F5DA}</a:tableStyleId>
              </a:tblPr>
              <a:tblGrid>
                <a:gridCol w="2006600">
                  <a:extLst>
                    <a:ext uri="{9D8B030D-6E8A-4147-A177-3AD203B41FA5}">
                      <a16:colId xmlns:a16="http://schemas.microsoft.com/office/drawing/2014/main" val="2783366662"/>
                    </a:ext>
                  </a:extLst>
                </a:gridCol>
              </a:tblGrid>
              <a:tr h="1978470">
                <a:tc>
                  <a:txBody>
                    <a:bodyPr/>
                    <a:lstStyle/>
                    <a:p>
                      <a:pPr algn="l">
                        <a:buNone/>
                      </a:pPr>
                      <a:r>
                        <a:rPr lang="en-US" sz="1600" b="1" dirty="0">
                          <a:latin typeface="Arial" panose="020B0604020202020204" pitchFamily="34" charset="0"/>
                          <a:ea typeface="Open Sans" panose="020B0606030504020204" pitchFamily="34" charset="0"/>
                          <a:cs typeface="Arial" panose="020B0604020202020204" pitchFamily="34" charset="0"/>
                        </a:rPr>
                        <a:t>Success Criteria:</a:t>
                      </a:r>
                    </a:p>
                    <a:p>
                      <a:pPr marL="0" lvl="0" indent="0" algn="l">
                        <a:buFontTx/>
                        <a:buNone/>
                      </a:pPr>
                      <a:endParaRPr lang="en-US" sz="800" b="1" i="0" kern="1200"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400" b="0" i="0" kern="1200" dirty="0">
                          <a:solidFill>
                            <a:schemeClr val="tx1"/>
                          </a:solidFill>
                          <a:effectLst/>
                          <a:latin typeface="Arial" panose="020B0604020202020204" pitchFamily="34" charset="0"/>
                          <a:ea typeface="+mn-ea"/>
                          <a:cs typeface="Arial" panose="020B0604020202020204" pitchFamily="34" charset="0"/>
                        </a:rPr>
                        <a:t>I know that 'equivalent' means 'the same as'</a:t>
                      </a:r>
                      <a:endParaRPr lang="en-US" sz="1400" b="0" dirty="0">
                        <a:latin typeface="Arial" panose="020B0604020202020204" pitchFamily="34" charset="0"/>
                        <a:ea typeface="Open Sans" panose="020B0606030504020204" pitchFamily="34" charset="0"/>
                        <a:cs typeface="Arial" panose="020B0604020202020204" pitchFamily="34" charset="0"/>
                      </a:endParaRPr>
                    </a:p>
                    <a:p>
                      <a:pPr marL="285750" lvl="0" indent="-285750" algn="l">
                        <a:buFont typeface="Wingdings" panose="05000000000000000000" pitchFamily="2" charset="2"/>
                        <a:buChar char="q"/>
                      </a:pPr>
                      <a:r>
                        <a:rPr lang="en-US" sz="1400" b="0" i="0" kern="1200" dirty="0">
                          <a:solidFill>
                            <a:schemeClr val="tx1"/>
                          </a:solidFill>
                          <a:effectLst/>
                          <a:latin typeface="Arial" panose="020B0604020202020204" pitchFamily="34" charset="0"/>
                          <a:ea typeface="+mn-ea"/>
                          <a:cs typeface="Arial" panose="020B0604020202020204" pitchFamily="34" charset="0"/>
                        </a:rPr>
                        <a:t>I can show this using strips of paper and other equipment</a:t>
                      </a:r>
                    </a:p>
                  </a:txBody>
                  <a:tcPr>
                    <a:solidFill>
                      <a:srgbClr val="ECEEF1"/>
                    </a:solidFill>
                  </a:tcPr>
                </a:tc>
                <a:extLst>
                  <a:ext uri="{0D108BD9-81ED-4DB2-BD59-A6C34878D82A}">
                    <a16:rowId xmlns:a16="http://schemas.microsoft.com/office/drawing/2014/main" val="3456085870"/>
                  </a:ext>
                </a:extLst>
              </a:tr>
            </a:tbl>
          </a:graphicData>
        </a:graphic>
      </p:graphicFrame>
    </p:spTree>
    <p:extLst>
      <p:ext uri="{BB962C8B-B14F-4D97-AF65-F5344CB8AC3E}">
        <p14:creationId xmlns:p14="http://schemas.microsoft.com/office/powerpoint/2010/main" val="3401171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carefully at these Cuisenaire rods.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the pink rod is worth 1, which colour rod is worth      ?</a:t>
            </a:r>
          </a:p>
          <a:p>
            <a:r>
              <a:rPr lang="en-GB" dirty="0">
                <a:latin typeface="Arial" panose="020B0604020202020204" pitchFamily="34" charset="0"/>
                <a:cs typeface="Arial" panose="020B0604020202020204" pitchFamily="34" charset="0"/>
              </a:rPr>
              <a:t>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8152B18-34F3-4A1F-86A1-C539AD0A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588" y="3105711"/>
            <a:ext cx="2921093" cy="2498467"/>
          </a:xfrm>
          <a:prstGeom prst="rect">
            <a:avLst/>
          </a:prstGeom>
        </p:spPr>
      </p:pic>
      <p:pic>
        <p:nvPicPr>
          <p:cNvPr id="10" name="Picture 9">
            <a:extLst>
              <a:ext uri="{FF2B5EF4-FFF2-40B4-BE49-F238E27FC236}">
                <a16:creationId xmlns:a16="http://schemas.microsoft.com/office/drawing/2014/main" id="{161A17D7-3716-4CD6-937B-2D08D7C70CCE}"/>
              </a:ext>
            </a:extLst>
          </p:cNvPr>
          <p:cNvPicPr>
            <a:picLocks noChangeAspect="1"/>
          </p:cNvPicPr>
          <p:nvPr/>
        </p:nvPicPr>
        <p:blipFill>
          <a:blip r:embed="rId3"/>
          <a:stretch>
            <a:fillRect/>
          </a:stretch>
        </p:blipFill>
        <p:spPr>
          <a:xfrm>
            <a:off x="5351531" y="2290403"/>
            <a:ext cx="282787" cy="449133"/>
          </a:xfrm>
          <a:prstGeom prst="rect">
            <a:avLst/>
          </a:prstGeom>
        </p:spPr>
      </p:pic>
    </p:spTree>
    <p:extLst>
      <p:ext uri="{BB962C8B-B14F-4D97-AF65-F5344CB8AC3E}">
        <p14:creationId xmlns:p14="http://schemas.microsoft.com/office/powerpoint/2010/main" val="28369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2FA22E-5E53-44C0-A8EF-88A0093CE2AD}"/>
              </a:ext>
            </a:extLst>
          </p:cNvPr>
          <p:cNvPicPr>
            <a:picLocks noChangeAspect="1"/>
          </p:cNvPicPr>
          <p:nvPr/>
        </p:nvPicPr>
        <p:blipFill>
          <a:blip r:embed="rId2"/>
          <a:stretch>
            <a:fillRect/>
          </a:stretch>
        </p:blipFill>
        <p:spPr>
          <a:xfrm>
            <a:off x="4549317" y="4615433"/>
            <a:ext cx="534289" cy="1009865"/>
          </a:xfrm>
          <a:prstGeom prst="rect">
            <a:avLst/>
          </a:prstGeom>
        </p:spPr>
      </p:pic>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4247317"/>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Look carefully at these Cuisenaire rods.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If the pink rod is worth 1, which colour rod is worth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b="1" dirty="0">
                <a:solidFill>
                  <a:srgbClr val="DA2E41"/>
                </a:solidFill>
                <a:latin typeface="Arial" panose="020B0604020202020204" pitchFamily="34" charset="0"/>
                <a:cs typeface="Arial" panose="020B0604020202020204" pitchFamily="34" charset="0"/>
              </a:rPr>
              <a:t>The white rod is worth     .</a:t>
            </a: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8152B18-34F3-4A1F-86A1-C539AD0AB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88" y="3105711"/>
            <a:ext cx="2921093" cy="2498467"/>
          </a:xfrm>
          <a:prstGeom prst="rect">
            <a:avLst/>
          </a:prstGeom>
        </p:spPr>
      </p:pic>
      <p:pic>
        <p:nvPicPr>
          <p:cNvPr id="10" name="Picture 9">
            <a:extLst>
              <a:ext uri="{FF2B5EF4-FFF2-40B4-BE49-F238E27FC236}">
                <a16:creationId xmlns:a16="http://schemas.microsoft.com/office/drawing/2014/main" id="{161A17D7-3716-4CD6-937B-2D08D7C70CCE}"/>
              </a:ext>
            </a:extLst>
          </p:cNvPr>
          <p:cNvPicPr>
            <a:picLocks noChangeAspect="1"/>
          </p:cNvPicPr>
          <p:nvPr/>
        </p:nvPicPr>
        <p:blipFill>
          <a:blip r:embed="rId4"/>
          <a:stretch>
            <a:fillRect/>
          </a:stretch>
        </p:blipFill>
        <p:spPr>
          <a:xfrm>
            <a:off x="5351531" y="2290403"/>
            <a:ext cx="282787" cy="449133"/>
          </a:xfrm>
          <a:prstGeom prst="rect">
            <a:avLst/>
          </a:prstGeom>
        </p:spPr>
      </p:pic>
      <p:pic>
        <p:nvPicPr>
          <p:cNvPr id="2" name="Picture 1">
            <a:extLst>
              <a:ext uri="{FF2B5EF4-FFF2-40B4-BE49-F238E27FC236}">
                <a16:creationId xmlns:a16="http://schemas.microsoft.com/office/drawing/2014/main" id="{8A122AFC-41A1-4ED5-9D73-CF78FBA133CC}"/>
              </a:ext>
            </a:extLst>
          </p:cNvPr>
          <p:cNvPicPr>
            <a:picLocks noChangeAspect="1"/>
          </p:cNvPicPr>
          <p:nvPr/>
        </p:nvPicPr>
        <p:blipFill>
          <a:blip r:embed="rId5"/>
          <a:stretch>
            <a:fillRect/>
          </a:stretch>
        </p:blipFill>
        <p:spPr>
          <a:xfrm>
            <a:off x="7798895" y="4836949"/>
            <a:ext cx="215949" cy="342978"/>
          </a:xfrm>
          <a:prstGeom prst="rect">
            <a:avLst/>
          </a:prstGeom>
        </p:spPr>
      </p:pic>
    </p:spTree>
    <p:extLst>
      <p:ext uri="{BB962C8B-B14F-4D97-AF65-F5344CB8AC3E}">
        <p14:creationId xmlns:p14="http://schemas.microsoft.com/office/powerpoint/2010/main" val="159106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If the pink rod is worth 1, which rods are worth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8152B18-34F3-4A1F-86A1-C539AD0A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61" y="3516745"/>
            <a:ext cx="2921093" cy="2498467"/>
          </a:xfrm>
          <a:prstGeom prst="rect">
            <a:avLst/>
          </a:prstGeom>
        </p:spPr>
      </p:pic>
      <p:pic>
        <p:nvPicPr>
          <p:cNvPr id="5" name="Picture 4">
            <a:extLst>
              <a:ext uri="{FF2B5EF4-FFF2-40B4-BE49-F238E27FC236}">
                <a16:creationId xmlns:a16="http://schemas.microsoft.com/office/drawing/2014/main" id="{B4463FBF-E0B7-4989-8492-A865328D8D52}"/>
              </a:ext>
            </a:extLst>
          </p:cNvPr>
          <p:cNvPicPr>
            <a:picLocks noChangeAspect="1"/>
          </p:cNvPicPr>
          <p:nvPr/>
        </p:nvPicPr>
        <p:blipFill>
          <a:blip r:embed="rId3"/>
          <a:stretch>
            <a:fillRect/>
          </a:stretch>
        </p:blipFill>
        <p:spPr>
          <a:xfrm>
            <a:off x="4973365" y="1822032"/>
            <a:ext cx="215949" cy="342978"/>
          </a:xfrm>
          <a:prstGeom prst="rect">
            <a:avLst/>
          </a:prstGeom>
        </p:spPr>
      </p:pic>
    </p:spTree>
    <p:extLst>
      <p:ext uri="{BB962C8B-B14F-4D97-AF65-F5344CB8AC3E}">
        <p14:creationId xmlns:p14="http://schemas.microsoft.com/office/powerpoint/2010/main" val="3560540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274195"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Talking time:</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36933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If the pink rod is worth 1, which rods are worth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r>
              <a:rPr lang="en-GB" b="1" dirty="0">
                <a:solidFill>
                  <a:srgbClr val="DA2E41"/>
                </a:solidFill>
                <a:latin typeface="Arial" panose="020B0604020202020204" pitchFamily="34" charset="0"/>
                <a:cs typeface="Arial" panose="020B0604020202020204" pitchFamily="34" charset="0"/>
              </a:rPr>
              <a:t>Two white rods and also one red rod </a:t>
            </a:r>
          </a:p>
          <a:p>
            <a:r>
              <a:rPr lang="en-GB" b="1" dirty="0">
                <a:solidFill>
                  <a:srgbClr val="DA2E41"/>
                </a:solidFill>
                <a:latin typeface="Arial" panose="020B0604020202020204" pitchFamily="34" charset="0"/>
                <a:cs typeface="Arial" panose="020B0604020202020204" pitchFamily="34" charset="0"/>
              </a:rPr>
              <a:t>								are both worth     .</a:t>
            </a: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8152B18-34F3-4A1F-86A1-C539AD0A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61" y="3516745"/>
            <a:ext cx="2921093" cy="2498467"/>
          </a:xfrm>
          <a:prstGeom prst="rect">
            <a:avLst/>
          </a:prstGeom>
        </p:spPr>
      </p:pic>
      <p:pic>
        <p:nvPicPr>
          <p:cNvPr id="5" name="Picture 4">
            <a:extLst>
              <a:ext uri="{FF2B5EF4-FFF2-40B4-BE49-F238E27FC236}">
                <a16:creationId xmlns:a16="http://schemas.microsoft.com/office/drawing/2014/main" id="{B4463FBF-E0B7-4989-8492-A865328D8D52}"/>
              </a:ext>
            </a:extLst>
          </p:cNvPr>
          <p:cNvPicPr>
            <a:picLocks noChangeAspect="1"/>
          </p:cNvPicPr>
          <p:nvPr/>
        </p:nvPicPr>
        <p:blipFill>
          <a:blip r:embed="rId3"/>
          <a:stretch>
            <a:fillRect/>
          </a:stretch>
        </p:blipFill>
        <p:spPr>
          <a:xfrm>
            <a:off x="4973365" y="1822032"/>
            <a:ext cx="215949" cy="342978"/>
          </a:xfrm>
          <a:prstGeom prst="rect">
            <a:avLst/>
          </a:prstGeom>
        </p:spPr>
      </p:pic>
      <p:pic>
        <p:nvPicPr>
          <p:cNvPr id="11" name="Picture 10">
            <a:extLst>
              <a:ext uri="{FF2B5EF4-FFF2-40B4-BE49-F238E27FC236}">
                <a16:creationId xmlns:a16="http://schemas.microsoft.com/office/drawing/2014/main" id="{D658D6CC-C996-4D0B-8213-20999D8C17B6}"/>
              </a:ext>
            </a:extLst>
          </p:cNvPr>
          <p:cNvPicPr>
            <a:picLocks noChangeAspect="1"/>
          </p:cNvPicPr>
          <p:nvPr/>
        </p:nvPicPr>
        <p:blipFill>
          <a:blip r:embed="rId4"/>
          <a:stretch>
            <a:fillRect/>
          </a:stretch>
        </p:blipFill>
        <p:spPr>
          <a:xfrm>
            <a:off x="3853985" y="4952148"/>
            <a:ext cx="1436030" cy="1059072"/>
          </a:xfrm>
          <a:prstGeom prst="rect">
            <a:avLst/>
          </a:prstGeom>
        </p:spPr>
      </p:pic>
      <p:pic>
        <p:nvPicPr>
          <p:cNvPr id="13" name="Picture 12">
            <a:extLst>
              <a:ext uri="{FF2B5EF4-FFF2-40B4-BE49-F238E27FC236}">
                <a16:creationId xmlns:a16="http://schemas.microsoft.com/office/drawing/2014/main" id="{CC940728-28F2-4C7E-A537-A5D0CCE171AC}"/>
              </a:ext>
            </a:extLst>
          </p:cNvPr>
          <p:cNvPicPr>
            <a:picLocks noChangeAspect="1"/>
          </p:cNvPicPr>
          <p:nvPr/>
        </p:nvPicPr>
        <p:blipFill>
          <a:blip r:embed="rId5"/>
          <a:stretch>
            <a:fillRect/>
          </a:stretch>
        </p:blipFill>
        <p:spPr>
          <a:xfrm>
            <a:off x="5558073" y="4355765"/>
            <a:ext cx="215949" cy="342978"/>
          </a:xfrm>
          <a:prstGeom prst="rect">
            <a:avLst/>
          </a:prstGeom>
        </p:spPr>
      </p:pic>
    </p:spTree>
    <p:extLst>
      <p:ext uri="{BB962C8B-B14F-4D97-AF65-F5344CB8AC3E}">
        <p14:creationId xmlns:p14="http://schemas.microsoft.com/office/powerpoint/2010/main" val="83072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177800" y="1500808"/>
            <a:ext cx="1039067"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Activity 1:</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48C377B-5F94-45A0-810D-11F49E8CF68F}"/>
              </a:ext>
            </a:extLst>
          </p:cNvPr>
          <p:cNvSpPr txBox="1"/>
          <p:nvPr/>
        </p:nvSpPr>
        <p:spPr>
          <a:xfrm>
            <a:off x="180830" y="1808585"/>
            <a:ext cx="8963170"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brown rod is worth 1 whole.</a:t>
            </a:r>
          </a:p>
          <a:p>
            <a:r>
              <a:rPr lang="en-GB" dirty="0">
                <a:latin typeface="Arial" panose="020B0604020202020204" pitchFamily="34" charset="0"/>
                <a:cs typeface="Arial" panose="020B0604020202020204" pitchFamily="34" charset="0"/>
              </a:rPr>
              <a:t>How many different ways can you make     ? </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							    	</a:t>
            </a:r>
          </a:p>
          <a:p>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8152B18-34F3-4A1F-86A1-C539AD0AB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61" y="3516745"/>
            <a:ext cx="2921093" cy="2498467"/>
          </a:xfrm>
          <a:prstGeom prst="rect">
            <a:avLst/>
          </a:prstGeom>
        </p:spPr>
      </p:pic>
      <p:pic>
        <p:nvPicPr>
          <p:cNvPr id="2" name="Picture 1">
            <a:extLst>
              <a:ext uri="{FF2B5EF4-FFF2-40B4-BE49-F238E27FC236}">
                <a16:creationId xmlns:a16="http://schemas.microsoft.com/office/drawing/2014/main" id="{1AA7A477-C418-4B3C-81CF-C1C39A515EB0}"/>
              </a:ext>
            </a:extLst>
          </p:cNvPr>
          <p:cNvPicPr>
            <a:picLocks noChangeAspect="1"/>
          </p:cNvPicPr>
          <p:nvPr/>
        </p:nvPicPr>
        <p:blipFill>
          <a:blip r:embed="rId3"/>
          <a:stretch>
            <a:fillRect/>
          </a:stretch>
        </p:blipFill>
        <p:spPr>
          <a:xfrm>
            <a:off x="4342604" y="2081266"/>
            <a:ext cx="215949" cy="342978"/>
          </a:xfrm>
          <a:prstGeom prst="rect">
            <a:avLst/>
          </a:prstGeom>
        </p:spPr>
      </p:pic>
    </p:spTree>
    <p:extLst>
      <p:ext uri="{BB962C8B-B14F-4D97-AF65-F5344CB8AC3E}">
        <p14:creationId xmlns:p14="http://schemas.microsoft.com/office/powerpoint/2010/main" val="15106521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27354</TotalTime>
  <Words>1123</Words>
  <Application>Microsoft Office PowerPoint</Application>
  <PresentationFormat>On-screen Show (4:3)</PresentationFormat>
  <Paragraphs>241</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Bryant Bold</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Sparky Teaching</dc:creator>
  <cp:lastModifiedBy>Hannah Searle</cp:lastModifiedBy>
  <cp:revision>584</cp:revision>
  <dcterms:created xsi:type="dcterms:W3CDTF">2018-09-08T23:27:11Z</dcterms:created>
  <dcterms:modified xsi:type="dcterms:W3CDTF">2020-04-02T11:08:29Z</dcterms:modified>
</cp:coreProperties>
</file>