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showGuides="1">
      <p:cViewPr>
        <p:scale>
          <a:sx n="65" d="100"/>
          <a:sy n="65" d="100"/>
        </p:scale>
        <p:origin x="-135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1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254024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381075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ounded Rectangle 3">
            <a:extLst>
              <a:ext uri="{FF2B5EF4-FFF2-40B4-BE49-F238E27FC236}">
                <a16:creationId xmlns:a16="http://schemas.microsoft.com/office/drawing/2014/main" xmlns="" id="{657C6F4E-8F02-48A4-A11C-0067126AA9AD}"/>
              </a:ext>
            </a:extLst>
          </p:cNvPr>
          <p:cNvSpPr/>
          <p:nvPr userDrawn="1"/>
        </p:nvSpPr>
        <p:spPr bwMode="auto">
          <a:xfrm>
            <a:off x="457198" y="438151"/>
            <a:ext cx="8220075" cy="5957887"/>
          </a:xfrm>
          <a:prstGeom prst="roundRect">
            <a:avLst>
              <a:gd name="adj" fmla="val 2649"/>
            </a:avLst>
          </a:prstGeom>
          <a:solidFill>
            <a:schemeClr val="bg1">
              <a:alpha val="95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Rectangle 9">
            <a:extLst>
              <a:ext uri="{FF2B5EF4-FFF2-40B4-BE49-F238E27FC236}">
                <a16:creationId xmlns:a16="http://schemas.microsoft.com/office/drawing/2014/main" xmlns="" id="{B95DC0DF-9CD3-4722-B68E-678F05DAC4F0}"/>
              </a:ext>
            </a:extLst>
          </p:cNvPr>
          <p:cNvSpPr/>
          <p:nvPr userDrawn="1"/>
        </p:nvSpPr>
        <p:spPr>
          <a:xfrm>
            <a:off x="457198" y="567215"/>
            <a:ext cx="8229604" cy="863288"/>
          </a:xfrm>
          <a:prstGeom prst="rect">
            <a:avLst/>
          </a:prstGeom>
          <a:solidFill>
            <a:srgbClr val="7868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66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18892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255196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207955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307255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8429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5967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15/04/2021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311798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97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17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2" y="348775"/>
            <a:ext cx="6379255" cy="646331"/>
          </a:xfrm>
          <a:prstGeom prst="rect">
            <a:avLst/>
          </a:prstGeom>
          <a:noFill/>
        </p:spPr>
        <p:txBody>
          <a:bodyPr wrap="square" rtlCol="0">
            <a:spAutoFit/>
          </a:bodyPr>
          <a:lstStyle/>
          <a:p>
            <a:pPr>
              <a:spcAft>
                <a:spcPts val="600"/>
              </a:spcAft>
            </a:pPr>
            <a:r>
              <a:rPr lang="en-GB" sz="3600" b="1" dirty="0">
                <a:latin typeface="Twinkl" pitchFamily="2" charset="0"/>
              </a:rPr>
              <a:t>Who were The Suffragettes?</a:t>
            </a:r>
          </a:p>
        </p:txBody>
      </p:sp>
      <p:grpSp>
        <p:nvGrpSpPr>
          <p:cNvPr id="6" name="Group 5">
            <a:extLst>
              <a:ext uri="{FF2B5EF4-FFF2-40B4-BE49-F238E27FC236}">
                <a16:creationId xmlns:a16="http://schemas.microsoft.com/office/drawing/2014/main" xmlns="" id="{DB70976F-F41A-4CE8-A3D6-164668134504}"/>
              </a:ext>
            </a:extLst>
          </p:cNvPr>
          <p:cNvGrpSpPr/>
          <p:nvPr/>
        </p:nvGrpSpPr>
        <p:grpSpPr>
          <a:xfrm>
            <a:off x="1342440" y="1694111"/>
            <a:ext cx="6459120" cy="4543388"/>
            <a:chOff x="1342440" y="1694111"/>
            <a:chExt cx="6459120" cy="4543388"/>
          </a:xfrm>
        </p:grpSpPr>
        <p:pic>
          <p:nvPicPr>
            <p:cNvPr id="4" name="Picture 3">
              <a:extLst>
                <a:ext uri="{FF2B5EF4-FFF2-40B4-BE49-F238E27FC236}">
                  <a16:creationId xmlns:a16="http://schemas.microsoft.com/office/drawing/2014/main" xmlns="" id="{76272B52-90E4-48AE-AAEA-011E7F05D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440" y="1694111"/>
              <a:ext cx="6459120" cy="4048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xmlns="" id="{61151AD9-C91C-447B-89EC-5B1F7E7B7519}"/>
                </a:ext>
              </a:extLst>
            </p:cNvPr>
            <p:cNvSpPr txBox="1"/>
            <p:nvPr/>
          </p:nvSpPr>
          <p:spPr>
            <a:xfrm>
              <a:off x="2139695" y="6022055"/>
              <a:ext cx="5013525" cy="215444"/>
            </a:xfrm>
            <a:prstGeom prst="rect">
              <a:avLst/>
            </a:prstGeom>
            <a:noFill/>
          </p:spPr>
          <p:txBody>
            <a:bodyPr wrap="square">
              <a:spAutoFit/>
            </a:bodyPr>
            <a:lstStyle/>
            <a:p>
              <a:pPr algn="ctr" defTabSz="914400" eaLnBrk="1" hangingPunct="1">
                <a:spcBef>
                  <a:spcPct val="0"/>
                </a:spcBef>
                <a:buFontTx/>
                <a:buNone/>
                <a:defRPr/>
              </a:pPr>
              <a:r>
                <a:rPr lang="en-GB" altLang="en-US" sz="800" dirty="0">
                  <a:solidFill>
                    <a:schemeClr val="tx1">
                      <a:lumMod val="50000"/>
                      <a:lumOff val="50000"/>
                    </a:schemeClr>
                  </a:solidFill>
                  <a:latin typeface="Twinkl" pitchFamily="2" charset="0"/>
                  <a:cs typeface="Arial" panose="020B0604020202020204" pitchFamily="34" charset="0"/>
                </a:rPr>
                <a:t>Photo courtesy of Leonard Bentley (@flickr.com) - granted under creative commons licence - attribution</a:t>
              </a:r>
            </a:p>
          </p:txBody>
        </p:sp>
      </p:grpSp>
    </p:spTree>
    <p:extLst>
      <p:ext uri="{BB962C8B-B14F-4D97-AF65-F5344CB8AC3E}">
        <p14:creationId xmlns:p14="http://schemas.microsoft.com/office/powerpoint/2010/main" val="28447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3808580" y="662177"/>
            <a:ext cx="1526840" cy="646331"/>
          </a:xfrm>
          <a:prstGeom prst="rect">
            <a:avLst/>
          </a:prstGeom>
          <a:noFill/>
        </p:spPr>
        <p:txBody>
          <a:bodyPr wrap="square" rtlCol="0">
            <a:spAutoFit/>
          </a:bodyPr>
          <a:lstStyle/>
          <a:p>
            <a:pPr>
              <a:spcAft>
                <a:spcPts val="600"/>
              </a:spcAft>
            </a:pPr>
            <a:r>
              <a:rPr lang="en-GB" sz="3600" b="1" dirty="0">
                <a:latin typeface="Twinkl" pitchFamily="2" charset="0"/>
              </a:rPr>
              <a:t>Task 1</a:t>
            </a:r>
          </a:p>
        </p:txBody>
      </p:sp>
      <p:pic>
        <p:nvPicPr>
          <p:cNvPr id="3" name="Picture 1">
            <a:extLst>
              <a:ext uri="{FF2B5EF4-FFF2-40B4-BE49-F238E27FC236}">
                <a16:creationId xmlns:a16="http://schemas.microsoft.com/office/drawing/2014/main" xmlns="" id="{44327CAC-9CB2-40DA-9DDD-D0757F364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76"/>
            <a:ext cx="9144000" cy="619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2B2C3C22-1566-4F92-BD06-71793DC980D5}"/>
              </a:ext>
            </a:extLst>
          </p:cNvPr>
          <p:cNvSpPr/>
          <p:nvPr/>
        </p:nvSpPr>
        <p:spPr>
          <a:xfrm>
            <a:off x="-10633" y="1"/>
            <a:ext cx="9144000" cy="215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28575">
                <a:solidFill>
                  <a:srgbClr val="7868AC"/>
                </a:solidFill>
              </a:ln>
            </a:endParaRPr>
          </a:p>
        </p:txBody>
      </p:sp>
      <p:sp>
        <p:nvSpPr>
          <p:cNvPr id="5" name="TextBox 4">
            <a:extLst>
              <a:ext uri="{FF2B5EF4-FFF2-40B4-BE49-F238E27FC236}">
                <a16:creationId xmlns:a16="http://schemas.microsoft.com/office/drawing/2014/main" xmlns="" id="{82E15567-0372-45C9-88E1-94194BC98D32}"/>
              </a:ext>
            </a:extLst>
          </p:cNvPr>
          <p:cNvSpPr txBox="1"/>
          <p:nvPr/>
        </p:nvSpPr>
        <p:spPr>
          <a:xfrm>
            <a:off x="3808580" y="375156"/>
            <a:ext cx="1791234" cy="646331"/>
          </a:xfrm>
          <a:prstGeom prst="rect">
            <a:avLst/>
          </a:prstGeom>
          <a:noFill/>
        </p:spPr>
        <p:txBody>
          <a:bodyPr wrap="square" rtlCol="0">
            <a:spAutoFit/>
          </a:bodyPr>
          <a:lstStyle/>
          <a:p>
            <a:pPr>
              <a:spcAft>
                <a:spcPts val="600"/>
              </a:spcAft>
            </a:pPr>
            <a:r>
              <a:rPr lang="en-GB" sz="3600" b="1" dirty="0">
                <a:latin typeface="Twinkl" pitchFamily="2" charset="0"/>
              </a:rPr>
              <a:t>Task 2</a:t>
            </a:r>
          </a:p>
        </p:txBody>
      </p:sp>
      <p:sp>
        <p:nvSpPr>
          <p:cNvPr id="26" name="TextBox 25">
            <a:extLst>
              <a:ext uri="{FF2B5EF4-FFF2-40B4-BE49-F238E27FC236}">
                <a16:creationId xmlns:a16="http://schemas.microsoft.com/office/drawing/2014/main" xmlns="" id="{9738C08B-3E6A-443E-A572-EDFD5577169C}"/>
              </a:ext>
            </a:extLst>
          </p:cNvPr>
          <p:cNvSpPr txBox="1"/>
          <p:nvPr/>
        </p:nvSpPr>
        <p:spPr>
          <a:xfrm>
            <a:off x="856434" y="1446437"/>
            <a:ext cx="7219509" cy="877163"/>
          </a:xfrm>
          <a:prstGeom prst="rect">
            <a:avLst/>
          </a:prstGeom>
          <a:noFill/>
        </p:spPr>
        <p:txBody>
          <a:bodyPr wrap="square">
            <a:spAutoFit/>
          </a:bodyPr>
          <a:lstStyle/>
          <a:p>
            <a:pPr algn="ctr">
              <a:lnSpc>
                <a:spcPct val="150000"/>
              </a:lnSpc>
              <a:spcBef>
                <a:spcPct val="0"/>
              </a:spcBef>
              <a:buFontTx/>
              <a:buNone/>
            </a:pPr>
            <a:r>
              <a:rPr lang="en-US" altLang="en-US" sz="1800" dirty="0">
                <a:latin typeface="Twinkl" pitchFamily="2" charset="0"/>
                <a:ea typeface="Sassoon Infant Rg" pitchFamily="50" charset="0"/>
                <a:cs typeface="Sassoon Infant Rg" pitchFamily="50" charset="0"/>
              </a:rPr>
              <a:t>Design a poster that could be used by the Suffragettes on one of their </a:t>
            </a:r>
          </a:p>
          <a:p>
            <a:pPr algn="ctr">
              <a:lnSpc>
                <a:spcPct val="150000"/>
              </a:lnSpc>
              <a:spcBef>
                <a:spcPct val="0"/>
              </a:spcBef>
              <a:buFontTx/>
              <a:buNone/>
            </a:pPr>
            <a:r>
              <a:rPr lang="en-US" altLang="en-US" sz="1800" dirty="0">
                <a:latin typeface="Twinkl" pitchFamily="2" charset="0"/>
                <a:ea typeface="Sassoon Infant Rg" pitchFamily="50" charset="0"/>
                <a:cs typeface="Sassoon Infant Rg" pitchFamily="50" charset="0"/>
              </a:rPr>
              <a:t>protest marches. Use the design sheet to help.</a:t>
            </a:r>
          </a:p>
        </p:txBody>
      </p:sp>
      <p:sp>
        <p:nvSpPr>
          <p:cNvPr id="9" name="Rectangle 8">
            <a:extLst>
              <a:ext uri="{FF2B5EF4-FFF2-40B4-BE49-F238E27FC236}">
                <a16:creationId xmlns:a16="http://schemas.microsoft.com/office/drawing/2014/main" xmlns="" id="{F92F9B6A-26A4-40C3-BA99-593983519BF9}"/>
              </a:ext>
            </a:extLst>
          </p:cNvPr>
          <p:cNvSpPr/>
          <p:nvPr/>
        </p:nvSpPr>
        <p:spPr>
          <a:xfrm>
            <a:off x="-10633" y="15328"/>
            <a:ext cx="9144000" cy="719655"/>
          </a:xfrm>
          <a:prstGeom prst="rect">
            <a:avLst/>
          </a:prstGeom>
          <a:solidFill>
            <a:srgbClr val="7868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xmlns="" id="{883452E9-6300-41C9-83A9-100C709337B5}"/>
              </a:ext>
            </a:extLst>
          </p:cNvPr>
          <p:cNvSpPr txBox="1"/>
          <p:nvPr/>
        </p:nvSpPr>
        <p:spPr>
          <a:xfrm>
            <a:off x="-249869" y="1971938"/>
            <a:ext cx="4572000" cy="200055"/>
          </a:xfrm>
          <a:prstGeom prst="rect">
            <a:avLst/>
          </a:prstGeom>
          <a:noFill/>
        </p:spPr>
        <p:txBody>
          <a:bodyPr wrap="square">
            <a:spAutoFit/>
          </a:bodyPr>
          <a:lstStyle/>
          <a:p>
            <a:pPr algn="ctr" defTabSz="914400" eaLnBrk="1" hangingPunct="1">
              <a:spcBef>
                <a:spcPct val="0"/>
              </a:spcBef>
              <a:buFontTx/>
              <a:buNone/>
              <a:defRPr/>
            </a:pPr>
            <a:r>
              <a:rPr lang="en-GB" altLang="en-US" sz="700" dirty="0">
                <a:solidFill>
                  <a:schemeClr val="tx1">
                    <a:lumMod val="50000"/>
                    <a:lumOff val="50000"/>
                  </a:schemeClr>
                </a:solidFill>
                <a:latin typeface="Twinkl" pitchFamily="2" charset="0"/>
                <a:cs typeface="Arial" panose="020B0604020202020204" pitchFamily="34" charset="0"/>
              </a:rPr>
              <a:t>Photo courtesy of BBC Radio 4 (@flickr.com) - granted under creative commons licence - attribution</a:t>
            </a:r>
          </a:p>
        </p:txBody>
      </p:sp>
    </p:spTree>
    <p:extLst>
      <p:ext uri="{BB962C8B-B14F-4D97-AF65-F5344CB8AC3E}">
        <p14:creationId xmlns:p14="http://schemas.microsoft.com/office/powerpoint/2010/main" val="24169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5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2501978" y="675534"/>
            <a:ext cx="4454194" cy="646331"/>
          </a:xfrm>
          <a:prstGeom prst="rect">
            <a:avLst/>
          </a:prstGeom>
          <a:noFill/>
        </p:spPr>
        <p:txBody>
          <a:bodyPr wrap="square" rtlCol="0">
            <a:spAutoFit/>
          </a:bodyPr>
          <a:lstStyle/>
          <a:p>
            <a:r>
              <a:rPr lang="en-GB" sz="3600" b="1" dirty="0">
                <a:latin typeface="Twinkl" pitchFamily="2" charset="0"/>
              </a:rPr>
              <a:t>Learning Objectives</a:t>
            </a:r>
          </a:p>
        </p:txBody>
      </p:sp>
      <p:sp>
        <p:nvSpPr>
          <p:cNvPr id="3" name="TextBox 2">
            <a:extLst>
              <a:ext uri="{FF2B5EF4-FFF2-40B4-BE49-F238E27FC236}">
                <a16:creationId xmlns:a16="http://schemas.microsoft.com/office/drawing/2014/main" xmlns="" id="{8EC709EA-CDC9-4415-B990-3F22D208889A}"/>
              </a:ext>
            </a:extLst>
          </p:cNvPr>
          <p:cNvSpPr txBox="1"/>
          <p:nvPr/>
        </p:nvSpPr>
        <p:spPr>
          <a:xfrm>
            <a:off x="873071" y="1591688"/>
            <a:ext cx="5616345" cy="646331"/>
          </a:xfrm>
          <a:prstGeom prst="rect">
            <a:avLst/>
          </a:prstGeom>
          <a:noFill/>
        </p:spPr>
        <p:txBody>
          <a:bodyPr wrap="square" rtlCol="0">
            <a:spAutoFit/>
          </a:bodyPr>
          <a:lstStyle/>
          <a:p>
            <a:r>
              <a:rPr lang="en-GB" dirty="0">
                <a:latin typeface="Twinkl" pitchFamily="2" charset="0"/>
              </a:rPr>
              <a:t>To know about the Suffragettes Emmeline Pankhurst and Emily Davison.</a:t>
            </a:r>
          </a:p>
        </p:txBody>
      </p:sp>
      <p:sp>
        <p:nvSpPr>
          <p:cNvPr id="9" name="TextBox 8">
            <a:extLst>
              <a:ext uri="{FF2B5EF4-FFF2-40B4-BE49-F238E27FC236}">
                <a16:creationId xmlns:a16="http://schemas.microsoft.com/office/drawing/2014/main" xmlns="" id="{552320E2-7852-43AA-AD81-7B9EB74E01C6}"/>
              </a:ext>
            </a:extLst>
          </p:cNvPr>
          <p:cNvSpPr txBox="1"/>
          <p:nvPr/>
        </p:nvSpPr>
        <p:spPr>
          <a:xfrm>
            <a:off x="873071" y="2495014"/>
            <a:ext cx="5088610" cy="1200329"/>
          </a:xfrm>
          <a:prstGeom prst="rect">
            <a:avLst/>
          </a:prstGeom>
          <a:noFill/>
        </p:spPr>
        <p:txBody>
          <a:bodyPr wrap="square">
            <a:spAutoFit/>
          </a:bodyPr>
          <a:lstStyle/>
          <a:p>
            <a:pPr marL="285750" indent="-285750">
              <a:buFont typeface="Arial" panose="020B0604020202020204" pitchFamily="34" charset="0"/>
              <a:buChar char="•"/>
            </a:pPr>
            <a:r>
              <a:rPr lang="en-GB" dirty="0">
                <a:latin typeface="Twinkl" pitchFamily="2" charset="0"/>
              </a:rPr>
              <a:t>To know who Emmeline Pankhurst was.</a:t>
            </a:r>
          </a:p>
          <a:p>
            <a:pPr marL="285750" indent="-285750">
              <a:buFont typeface="Arial" panose="020B0604020202020204" pitchFamily="34" charset="0"/>
              <a:buChar char="•"/>
            </a:pPr>
            <a:r>
              <a:rPr lang="en-GB" dirty="0" smtClean="0">
                <a:latin typeface="Twinkl" pitchFamily="2" charset="0"/>
              </a:rPr>
              <a:t>To </a:t>
            </a:r>
            <a:r>
              <a:rPr lang="en-GB" dirty="0">
                <a:latin typeface="Twinkl" pitchFamily="2" charset="0"/>
              </a:rPr>
              <a:t>know </a:t>
            </a:r>
            <a:r>
              <a:rPr lang="en-GB" dirty="0" smtClean="0">
                <a:latin typeface="Twinkl" pitchFamily="2" charset="0"/>
              </a:rPr>
              <a:t>why she was </a:t>
            </a:r>
            <a:r>
              <a:rPr lang="en-GB" dirty="0">
                <a:latin typeface="Twinkl" pitchFamily="2" charset="0"/>
              </a:rPr>
              <a:t>important to Britain.</a:t>
            </a:r>
          </a:p>
        </p:txBody>
      </p:sp>
      <p:grpSp>
        <p:nvGrpSpPr>
          <p:cNvPr id="23" name="Group 22">
            <a:extLst>
              <a:ext uri="{FF2B5EF4-FFF2-40B4-BE49-F238E27FC236}">
                <a16:creationId xmlns:a16="http://schemas.microsoft.com/office/drawing/2014/main" xmlns="" id="{7247C96E-3771-4456-B040-F66E516B8377}"/>
              </a:ext>
            </a:extLst>
          </p:cNvPr>
          <p:cNvGrpSpPr/>
          <p:nvPr/>
        </p:nvGrpSpPr>
        <p:grpSpPr>
          <a:xfrm>
            <a:off x="2501978" y="3741820"/>
            <a:ext cx="4063757" cy="2454530"/>
            <a:chOff x="2501978" y="3741820"/>
            <a:chExt cx="4063757" cy="2454530"/>
          </a:xfrm>
        </p:grpSpPr>
        <p:pic>
          <p:nvPicPr>
            <p:cNvPr id="17" name="Picture 20" descr="9022384752_3d98c2fca5">
              <a:extLst>
                <a:ext uri="{FF2B5EF4-FFF2-40B4-BE49-F238E27FC236}">
                  <a16:creationId xmlns:a16="http://schemas.microsoft.com/office/drawing/2014/main" xmlns="" id="{553E9BA8-5670-4DB1-899B-40ABEA719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326" y="3741820"/>
              <a:ext cx="1921409" cy="245453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xmlns="" id="{0B3D6A71-A3AB-4EE0-AC29-132396E3E8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52"/>
            <a:stretch/>
          </p:blipFill>
          <p:spPr bwMode="auto">
            <a:xfrm>
              <a:off x="2501978" y="3741820"/>
              <a:ext cx="1905196" cy="244064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xmlns="" id="{EDEBDA49-1029-4135-B230-B880AD997F61}"/>
              </a:ext>
            </a:extLst>
          </p:cNvPr>
          <p:cNvSpPr txBox="1"/>
          <p:nvPr/>
        </p:nvSpPr>
        <p:spPr>
          <a:xfrm>
            <a:off x="4279735" y="6222539"/>
            <a:ext cx="4572000" cy="200055"/>
          </a:xfrm>
          <a:prstGeom prst="rect">
            <a:avLst/>
          </a:prstGeom>
          <a:noFill/>
        </p:spPr>
        <p:txBody>
          <a:bodyPr wrap="square">
            <a:spAutoFit/>
          </a:bodyPr>
          <a:lstStyle/>
          <a:p>
            <a:pPr algn="ctr" defTabSz="914400" eaLnBrk="1" hangingPunct="1">
              <a:spcBef>
                <a:spcPct val="0"/>
              </a:spcBef>
              <a:buFontTx/>
              <a:buNone/>
              <a:defRPr/>
            </a:pPr>
            <a:r>
              <a:rPr lang="en-GB" altLang="en-US" sz="700" dirty="0">
                <a:solidFill>
                  <a:schemeClr val="tx1">
                    <a:lumMod val="50000"/>
                    <a:lumOff val="50000"/>
                  </a:schemeClr>
                </a:solidFill>
                <a:latin typeface="Twinkl" pitchFamily="2" charset="0"/>
                <a:cs typeface="Arial" panose="020B0604020202020204" pitchFamily="34" charset="0"/>
              </a:rPr>
              <a:t>Photo courtesy of BBC Radio 4 (@flickr.com) - granted under creative commons licence - attribution</a:t>
            </a:r>
          </a:p>
        </p:txBody>
      </p:sp>
    </p:spTree>
    <p:extLst>
      <p:ext uri="{BB962C8B-B14F-4D97-AF65-F5344CB8AC3E}">
        <p14:creationId xmlns:p14="http://schemas.microsoft.com/office/powerpoint/2010/main" val="31930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355103" y="683584"/>
            <a:ext cx="7225792" cy="646331"/>
          </a:xfrm>
          <a:prstGeom prst="rect">
            <a:avLst/>
          </a:prstGeom>
          <a:noFill/>
        </p:spPr>
        <p:txBody>
          <a:bodyPr wrap="square" rtlCol="0">
            <a:spAutoFit/>
          </a:bodyPr>
          <a:lstStyle/>
          <a:p>
            <a:r>
              <a:rPr lang="en-GB" sz="3600" b="1">
                <a:latin typeface="Twinkl" pitchFamily="2" charset="0"/>
              </a:rPr>
              <a:t>Who was Emmeline Pankhurst?</a:t>
            </a:r>
            <a:endParaRPr lang="en-GB" sz="3600" b="1" dirty="0">
              <a:latin typeface="Twinkl" pitchFamily="2" charset="0"/>
            </a:endParaRPr>
          </a:p>
        </p:txBody>
      </p:sp>
      <p:sp>
        <p:nvSpPr>
          <p:cNvPr id="3" name="TextBox 2">
            <a:extLst>
              <a:ext uri="{FF2B5EF4-FFF2-40B4-BE49-F238E27FC236}">
                <a16:creationId xmlns:a16="http://schemas.microsoft.com/office/drawing/2014/main" xmlns="" id="{8EC709EA-CDC9-4415-B990-3F22D208889A}"/>
              </a:ext>
            </a:extLst>
          </p:cNvPr>
          <p:cNvSpPr txBox="1"/>
          <p:nvPr/>
        </p:nvSpPr>
        <p:spPr>
          <a:xfrm>
            <a:off x="856242" y="1692906"/>
            <a:ext cx="7328480" cy="1754326"/>
          </a:xfrm>
          <a:prstGeom prst="rect">
            <a:avLst/>
          </a:prstGeom>
          <a:noFill/>
        </p:spPr>
        <p:txBody>
          <a:bodyPr wrap="square" rtlCol="0">
            <a:spAutoFit/>
          </a:bodyPr>
          <a:lstStyle/>
          <a:p>
            <a:pPr>
              <a:buFont typeface="Arial" panose="020B0604020202020204" pitchFamily="34" charset="0"/>
              <a:buNone/>
            </a:pPr>
            <a:r>
              <a:rPr lang="en-US" altLang="en-US" dirty="0">
                <a:latin typeface="Twinkl" pitchFamily="2" charset="0"/>
                <a:ea typeface="Sassoon Infant Rg" pitchFamily="50" charset="0"/>
                <a:cs typeface="Sassoon Infant Rg" pitchFamily="50" charset="0"/>
              </a:rPr>
              <a:t>Emmeline Pankhurst was a British woman who campaigned for women's rights.</a:t>
            </a:r>
          </a:p>
          <a:p>
            <a:pPr>
              <a:buFont typeface="Arial" panose="020B0604020202020204" pitchFamily="34" charset="0"/>
              <a:buNone/>
            </a:pPr>
            <a:endParaRPr lang="en-US" altLang="en-US" dirty="0">
              <a:latin typeface="Twinkl" pitchFamily="2" charset="0"/>
              <a:ea typeface="Sassoon Infant Rg" pitchFamily="50" charset="0"/>
              <a:cs typeface="Sassoon Infant Rg" pitchFamily="50" charset="0"/>
            </a:endParaRPr>
          </a:p>
          <a:p>
            <a:pPr>
              <a:buFont typeface="Arial" panose="020B0604020202020204" pitchFamily="34" charset="0"/>
              <a:buNone/>
            </a:pPr>
            <a:r>
              <a:rPr lang="en-US" altLang="en-US" dirty="0">
                <a:latin typeface="Twinkl" pitchFamily="2" charset="0"/>
                <a:ea typeface="Sassoon Infant Rg" pitchFamily="50" charset="0"/>
                <a:cs typeface="Sassoon Infant Rg" pitchFamily="50" charset="0"/>
              </a:rPr>
              <a:t>She is most famous for founding the Suffragette organization</a:t>
            </a:r>
          </a:p>
          <a:p>
            <a:pPr>
              <a:buFont typeface="Arial" panose="020B0604020202020204" pitchFamily="34" charset="0"/>
              <a:buNone/>
            </a:pPr>
            <a:r>
              <a:rPr lang="en-US" altLang="en-US" dirty="0">
                <a:latin typeface="Twinkl" pitchFamily="2" charset="0"/>
                <a:ea typeface="Sassoon Infant Rg" pitchFamily="50" charset="0"/>
                <a:cs typeface="Sassoon Infant Rg" pitchFamily="50" charset="0"/>
              </a:rPr>
              <a:t>which fought for women to have the right to vote.</a:t>
            </a:r>
          </a:p>
          <a:p>
            <a:endParaRPr lang="en-GB" dirty="0">
              <a:latin typeface="Twinkl" pitchFamily="2" charset="0"/>
            </a:endParaRPr>
          </a:p>
        </p:txBody>
      </p:sp>
      <p:grpSp>
        <p:nvGrpSpPr>
          <p:cNvPr id="8" name="Group 7">
            <a:extLst>
              <a:ext uri="{FF2B5EF4-FFF2-40B4-BE49-F238E27FC236}">
                <a16:creationId xmlns:a16="http://schemas.microsoft.com/office/drawing/2014/main" xmlns="" id="{9B5EFE6F-16DE-416B-8A80-15FFB830C676}"/>
              </a:ext>
            </a:extLst>
          </p:cNvPr>
          <p:cNvGrpSpPr/>
          <p:nvPr/>
        </p:nvGrpSpPr>
        <p:grpSpPr>
          <a:xfrm>
            <a:off x="2121913" y="3429000"/>
            <a:ext cx="4900174" cy="2756952"/>
            <a:chOff x="3994267" y="3611570"/>
            <a:chExt cx="4900174" cy="2756952"/>
          </a:xfrm>
        </p:grpSpPr>
        <p:pic>
          <p:nvPicPr>
            <p:cNvPr id="6" name="Picture 5">
              <a:extLst>
                <a:ext uri="{FF2B5EF4-FFF2-40B4-BE49-F238E27FC236}">
                  <a16:creationId xmlns:a16="http://schemas.microsoft.com/office/drawing/2014/main" xmlns="" id="{20EBF112-8ED8-414B-B5CB-DD854143A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11570"/>
              <a:ext cx="3744708" cy="2428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xmlns="" id="{E594600D-0574-4D49-9FFA-195C22B9B599}"/>
                </a:ext>
              </a:extLst>
            </p:cNvPr>
            <p:cNvSpPr txBox="1"/>
            <p:nvPr/>
          </p:nvSpPr>
          <p:spPr>
            <a:xfrm>
              <a:off x="3994267" y="6168467"/>
              <a:ext cx="4900174" cy="200055"/>
            </a:xfrm>
            <a:prstGeom prst="rect">
              <a:avLst/>
            </a:prstGeom>
            <a:noFill/>
          </p:spPr>
          <p:txBody>
            <a:bodyPr wrap="square">
              <a:spAutoFit/>
            </a:bodyPr>
            <a:lstStyle/>
            <a:p>
              <a:pPr algn="ctr" defTabSz="914400" eaLnBrk="1" hangingPunct="1">
                <a:spcBef>
                  <a:spcPct val="0"/>
                </a:spcBef>
                <a:buFontTx/>
                <a:buNone/>
                <a:defRPr/>
              </a:pPr>
              <a:r>
                <a:rPr lang="en-GB" altLang="en-US" sz="700" dirty="0">
                  <a:solidFill>
                    <a:schemeClr val="tx1">
                      <a:lumMod val="50000"/>
                      <a:lumOff val="50000"/>
                    </a:schemeClr>
                  </a:solidFill>
                  <a:latin typeface="Twinkl" pitchFamily="2" charset="0"/>
                  <a:cs typeface="Arial" panose="020B0604020202020204" pitchFamily="34" charset="0"/>
                </a:rPr>
                <a:t>Photo courtesy of Leonard Bentley (@flickr.com) - granted under creative commons licence - attribution</a:t>
              </a:r>
            </a:p>
          </p:txBody>
        </p:sp>
      </p:grpSp>
    </p:spTree>
    <p:extLst>
      <p:ext uri="{BB962C8B-B14F-4D97-AF65-F5344CB8AC3E}">
        <p14:creationId xmlns:p14="http://schemas.microsoft.com/office/powerpoint/2010/main" val="320140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3" y="660435"/>
            <a:ext cx="5713170" cy="646331"/>
          </a:xfrm>
          <a:prstGeom prst="rect">
            <a:avLst/>
          </a:prstGeom>
          <a:noFill/>
        </p:spPr>
        <p:txBody>
          <a:bodyPr wrap="square" rtlCol="0">
            <a:spAutoFit/>
          </a:bodyPr>
          <a:lstStyle/>
          <a:p>
            <a:pPr>
              <a:spcAft>
                <a:spcPts val="600"/>
              </a:spcAft>
            </a:pPr>
            <a:r>
              <a:rPr lang="en-GB" sz="3600" b="1" dirty="0">
                <a:latin typeface="Twinkl" pitchFamily="2" charset="0"/>
              </a:rPr>
              <a:t>Emmeline Pankhurst’s Life</a:t>
            </a:r>
          </a:p>
        </p:txBody>
      </p:sp>
      <p:sp>
        <p:nvSpPr>
          <p:cNvPr id="9" name="TextBox 8">
            <a:extLst>
              <a:ext uri="{FF2B5EF4-FFF2-40B4-BE49-F238E27FC236}">
                <a16:creationId xmlns:a16="http://schemas.microsoft.com/office/drawing/2014/main" xmlns="" id="{7B256296-47FA-4051-95D6-AE4C2722F3C2}"/>
              </a:ext>
            </a:extLst>
          </p:cNvPr>
          <p:cNvSpPr txBox="1"/>
          <p:nvPr/>
        </p:nvSpPr>
        <p:spPr>
          <a:xfrm>
            <a:off x="884714" y="2174414"/>
            <a:ext cx="4588038" cy="301621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Emmeline </a:t>
            </a:r>
            <a:r>
              <a:rPr lang="en-US" altLang="en-US" dirty="0" err="1">
                <a:latin typeface="Twinkl" pitchFamily="2" charset="0"/>
                <a:ea typeface="Sassoon Infant Rg" pitchFamily="50" charset="0"/>
                <a:cs typeface="Sassoon Infant Rg" pitchFamily="50" charset="0"/>
              </a:rPr>
              <a:t>Goulden</a:t>
            </a:r>
            <a:r>
              <a:rPr lang="en-US" altLang="en-US" dirty="0">
                <a:latin typeface="Twinkl" pitchFamily="2" charset="0"/>
                <a:ea typeface="Sassoon Infant Rg" pitchFamily="50" charset="0"/>
                <a:cs typeface="Sassoon Infant Rg" pitchFamily="50" charset="0"/>
              </a:rPr>
              <a:t> was born on 15 July 1858 in Manchester.</a:t>
            </a:r>
          </a:p>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Her parents were involved in politics and she was first told about the suffrage movement when she was just 8 years old.</a:t>
            </a:r>
          </a:p>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In 1879, when she was 21, she married Richard Pankhurst. He was 24 years older than Emmeline and he was also involved in politics.</a:t>
            </a:r>
          </a:p>
        </p:txBody>
      </p:sp>
      <p:pic>
        <p:nvPicPr>
          <p:cNvPr id="7" name="Picture 6" descr="A picture containing text, book&#10;&#10;Description automatically generated">
            <a:extLst>
              <a:ext uri="{FF2B5EF4-FFF2-40B4-BE49-F238E27FC236}">
                <a16:creationId xmlns:a16="http://schemas.microsoft.com/office/drawing/2014/main" xmlns="" id="{4F460D84-4814-4913-8156-827D1AB8D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198" y="2925170"/>
            <a:ext cx="3590986" cy="3496101"/>
          </a:xfrm>
          <a:prstGeom prst="rect">
            <a:avLst/>
          </a:prstGeom>
        </p:spPr>
      </p:pic>
    </p:spTree>
    <p:extLst>
      <p:ext uri="{BB962C8B-B14F-4D97-AF65-F5344CB8AC3E}">
        <p14:creationId xmlns:p14="http://schemas.microsoft.com/office/powerpoint/2010/main" val="6457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3" y="660435"/>
            <a:ext cx="5713170" cy="646331"/>
          </a:xfrm>
          <a:prstGeom prst="rect">
            <a:avLst/>
          </a:prstGeom>
          <a:noFill/>
        </p:spPr>
        <p:txBody>
          <a:bodyPr wrap="square" rtlCol="0">
            <a:spAutoFit/>
          </a:bodyPr>
          <a:lstStyle/>
          <a:p>
            <a:pPr>
              <a:spcAft>
                <a:spcPts val="600"/>
              </a:spcAft>
            </a:pPr>
            <a:r>
              <a:rPr lang="en-GB" sz="3600" b="1" dirty="0">
                <a:latin typeface="Twinkl" pitchFamily="2" charset="0"/>
              </a:rPr>
              <a:t>Emmeline Pankhurst’s Life</a:t>
            </a:r>
          </a:p>
        </p:txBody>
      </p:sp>
      <p:sp>
        <p:nvSpPr>
          <p:cNvPr id="9" name="TextBox 8">
            <a:extLst>
              <a:ext uri="{FF2B5EF4-FFF2-40B4-BE49-F238E27FC236}">
                <a16:creationId xmlns:a16="http://schemas.microsoft.com/office/drawing/2014/main" xmlns="" id="{7B256296-47FA-4051-95D6-AE4C2722F3C2}"/>
              </a:ext>
            </a:extLst>
          </p:cNvPr>
          <p:cNvSpPr txBox="1"/>
          <p:nvPr/>
        </p:nvSpPr>
        <p:spPr>
          <a:xfrm>
            <a:off x="884714" y="2174414"/>
            <a:ext cx="4588038" cy="3416320"/>
          </a:xfrm>
          <a:prstGeom prst="rect">
            <a:avLst/>
          </a:prstGeom>
          <a:noFill/>
        </p:spPr>
        <p:txBody>
          <a:bodyPr wrap="square">
            <a:spAutoFit/>
          </a:bodyPr>
          <a:lstStyle/>
          <a:p>
            <a:pPr marL="285750" indent="-285750">
              <a:buFont typeface="Arial" panose="020B0604020202020204" pitchFamily="34" charset="0"/>
              <a:buChar char="•"/>
              <a:defRPr/>
            </a:pPr>
            <a:r>
              <a:rPr lang="en-US" altLang="en-US" dirty="0">
                <a:latin typeface="Twinkl" pitchFamily="2" charset="0"/>
                <a:ea typeface="Sassoon Infant Rg" panose="02000503030000020003" pitchFamily="50" charset="0"/>
              </a:rPr>
              <a:t>Children: On 22 October 1880 her eldest daughter, Christabel was born.  In the years that followed Richard and Emmeline had 4 more children, 2 girls and 2 boys. Sadly the elder boy became ill and died.</a:t>
            </a:r>
          </a:p>
          <a:p>
            <a:pPr marL="285750" indent="-285750">
              <a:buFont typeface="Arial" panose="020B0604020202020204" pitchFamily="34" charset="0"/>
              <a:buChar char="•"/>
              <a:defRPr/>
            </a:pPr>
            <a:endParaRPr lang="en-US" altLang="en-US" dirty="0">
              <a:latin typeface="Twinkl" pitchFamily="2" charset="0"/>
              <a:ea typeface="Sassoon Infant Rg" panose="02000503030000020003" pitchFamily="50" charset="0"/>
            </a:endParaRPr>
          </a:p>
          <a:p>
            <a:pPr marL="285750" indent="-285750">
              <a:buFont typeface="Arial" panose="020B0604020202020204" pitchFamily="34" charset="0"/>
              <a:buChar char="•"/>
              <a:defRPr/>
            </a:pPr>
            <a:r>
              <a:rPr lang="en-US" altLang="en-US" dirty="0">
                <a:latin typeface="Twinkl" pitchFamily="2" charset="0"/>
                <a:ea typeface="Sassoon Infant Rg" panose="02000503030000020003" pitchFamily="50" charset="0"/>
              </a:rPr>
              <a:t>In 1898 Richard died and it was left to Emmeline to look after the family. However, she still remained heavily involved in politics and women’s rights.</a:t>
            </a:r>
          </a:p>
          <a:p>
            <a:pPr marL="285750" indent="-285750">
              <a:spcAft>
                <a:spcPts val="600"/>
              </a:spcAft>
              <a:buFont typeface="Arial" panose="020B0604020202020204" pitchFamily="34" charset="0"/>
              <a:buChar char="•"/>
            </a:pPr>
            <a:endParaRPr lang="en-US" altLang="en-US" dirty="0">
              <a:latin typeface="Twinkl" pitchFamily="2" charset="0"/>
              <a:ea typeface="Sassoon Infant Rg" pitchFamily="50" charset="0"/>
              <a:cs typeface="Sassoon Infant Rg" pitchFamily="50" charset="0"/>
            </a:endParaRPr>
          </a:p>
        </p:txBody>
      </p:sp>
      <p:pic>
        <p:nvPicPr>
          <p:cNvPr id="7" name="Picture 6" descr="A picture containing text, book&#10;&#10;Description automatically generated">
            <a:extLst>
              <a:ext uri="{FF2B5EF4-FFF2-40B4-BE49-F238E27FC236}">
                <a16:creationId xmlns:a16="http://schemas.microsoft.com/office/drawing/2014/main" xmlns="" id="{4F460D84-4814-4913-8156-827D1AB8D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198" y="2925170"/>
            <a:ext cx="3590986" cy="3496101"/>
          </a:xfrm>
          <a:prstGeom prst="rect">
            <a:avLst/>
          </a:prstGeom>
        </p:spPr>
      </p:pic>
    </p:spTree>
    <p:extLst>
      <p:ext uri="{BB962C8B-B14F-4D97-AF65-F5344CB8AC3E}">
        <p14:creationId xmlns:p14="http://schemas.microsoft.com/office/powerpoint/2010/main" val="9514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3" y="660435"/>
            <a:ext cx="5713170" cy="646331"/>
          </a:xfrm>
          <a:prstGeom prst="rect">
            <a:avLst/>
          </a:prstGeom>
          <a:noFill/>
        </p:spPr>
        <p:txBody>
          <a:bodyPr wrap="square" rtlCol="0">
            <a:spAutoFit/>
          </a:bodyPr>
          <a:lstStyle/>
          <a:p>
            <a:pPr>
              <a:spcAft>
                <a:spcPts val="600"/>
              </a:spcAft>
            </a:pPr>
            <a:r>
              <a:rPr lang="en-GB" sz="3600" b="1" dirty="0">
                <a:latin typeface="Twinkl" pitchFamily="2" charset="0"/>
              </a:rPr>
              <a:t>Emmeline Pankhurst’s Life</a:t>
            </a:r>
          </a:p>
        </p:txBody>
      </p:sp>
      <p:sp>
        <p:nvSpPr>
          <p:cNvPr id="9" name="TextBox 8">
            <a:extLst>
              <a:ext uri="{FF2B5EF4-FFF2-40B4-BE49-F238E27FC236}">
                <a16:creationId xmlns:a16="http://schemas.microsoft.com/office/drawing/2014/main" xmlns="" id="{7B256296-47FA-4051-95D6-AE4C2722F3C2}"/>
              </a:ext>
            </a:extLst>
          </p:cNvPr>
          <p:cNvSpPr txBox="1"/>
          <p:nvPr/>
        </p:nvSpPr>
        <p:spPr>
          <a:xfrm>
            <a:off x="1001210" y="1896621"/>
            <a:ext cx="7141580" cy="509370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In 1905 Emmeline Pankhurst founded the Women’s Social and Political Union (WSPU) they later became known as the Suffragettes.</a:t>
            </a:r>
          </a:p>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The WSPU was more forceful than the other women’s rights groups before it. Their motto was ‘</a:t>
            </a:r>
            <a:r>
              <a:rPr lang="en-US" altLang="en-US" b="1" dirty="0">
                <a:latin typeface="Twinkl" pitchFamily="2" charset="0"/>
                <a:ea typeface="Sassoon Infant Rg" pitchFamily="50" charset="0"/>
                <a:cs typeface="Sassoon Infant Rg" pitchFamily="50" charset="0"/>
              </a:rPr>
              <a:t>Deeds, not words</a:t>
            </a:r>
            <a:r>
              <a:rPr lang="en-US" altLang="en-US" dirty="0">
                <a:latin typeface="Twinkl" pitchFamily="2" charset="0"/>
                <a:ea typeface="Sassoon Infant Rg" pitchFamily="50" charset="0"/>
                <a:cs typeface="Sassoon Infant Rg" pitchFamily="50" charset="0"/>
              </a:rPr>
              <a:t>.’</a:t>
            </a:r>
          </a:p>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The WSPU made speeches, </a:t>
            </a:r>
            <a:r>
              <a:rPr lang="en-US" altLang="en-US" dirty="0" err="1">
                <a:latin typeface="Twinkl" pitchFamily="2" charset="0"/>
                <a:ea typeface="Sassoon Infant Rg" pitchFamily="50" charset="0"/>
                <a:cs typeface="Sassoon Infant Rg" pitchFamily="50" charset="0"/>
              </a:rPr>
              <a:t>organised</a:t>
            </a:r>
            <a:r>
              <a:rPr lang="en-US" altLang="en-US" dirty="0">
                <a:latin typeface="Twinkl" pitchFamily="2" charset="0"/>
                <a:ea typeface="Sassoon Infant Rg" pitchFamily="50" charset="0"/>
                <a:cs typeface="Sassoon Infant Rg" pitchFamily="50" charset="0"/>
              </a:rPr>
              <a:t> rallies and protests but soon they became violent. They threw rocks, smashed windows and set fire to postboxes.</a:t>
            </a:r>
          </a:p>
          <a:p>
            <a:pPr marL="285750" indent="-285750">
              <a:spcAft>
                <a:spcPts val="600"/>
              </a:spcAft>
              <a:buFont typeface="Arial" panose="020B0604020202020204" pitchFamily="34" charset="0"/>
              <a:buChar char="•"/>
            </a:pPr>
            <a:r>
              <a:rPr lang="en-US" altLang="en-US" dirty="0">
                <a:latin typeface="Twinkl" pitchFamily="2" charset="0"/>
                <a:ea typeface="Sassoon Infant Rg" pitchFamily="50" charset="0"/>
                <a:cs typeface="Sassoon Infant Rg" pitchFamily="50" charset="0"/>
              </a:rPr>
              <a:t>As a result of the violence Emmeline was arrested many times and was sent to prison. Like many other suffragettes in prison she protested by going on ‘hunger strike’ and was force fed through tubes, which was painful</a:t>
            </a:r>
            <a:r>
              <a:rPr lang="en-US" altLang="en-US" sz="2000" dirty="0">
                <a:latin typeface="Twinkl" pitchFamily="2" charset="0"/>
                <a:ea typeface="Sassoon Infant Rg" pitchFamily="50" charset="0"/>
                <a:cs typeface="Sassoon Infant Rg" pitchFamily="50" charset="0"/>
              </a:rPr>
              <a:t>. </a:t>
            </a:r>
          </a:p>
          <a:p>
            <a:pPr marL="285750" indent="-285750">
              <a:spcAft>
                <a:spcPts val="600"/>
              </a:spcAft>
              <a:buFont typeface="Arial" panose="020B0604020202020204" pitchFamily="34" charset="0"/>
              <a:buChar char="•"/>
            </a:pPr>
            <a:endParaRPr lang="en-US" altLang="en-US" dirty="0">
              <a:latin typeface="Twinkl" pitchFamily="2" charset="0"/>
              <a:ea typeface="Sassoon Infant Rg" pitchFamily="50" charset="0"/>
              <a:cs typeface="Sassoon Infant Rg" pitchFamily="50" charset="0"/>
            </a:endParaRPr>
          </a:p>
          <a:p>
            <a:pPr marL="285750" indent="-285750">
              <a:spcAft>
                <a:spcPts val="600"/>
              </a:spcAft>
              <a:buFont typeface="Arial" panose="020B0604020202020204" pitchFamily="34" charset="0"/>
              <a:buChar char="•"/>
            </a:pPr>
            <a:endParaRPr lang="en-US" altLang="en-US" dirty="0">
              <a:latin typeface="Twinkl" pitchFamily="2" charset="0"/>
              <a:ea typeface="Sassoon Infant Rg" pitchFamily="50" charset="0"/>
              <a:cs typeface="Sassoon Infant Rg" pitchFamily="50" charset="0"/>
            </a:endParaRPr>
          </a:p>
          <a:p>
            <a:pPr marL="285750" indent="-285750">
              <a:spcAft>
                <a:spcPts val="600"/>
              </a:spcAft>
              <a:buFont typeface="Arial" panose="020B0604020202020204" pitchFamily="34" charset="0"/>
              <a:buChar char="•"/>
            </a:pPr>
            <a:endParaRPr lang="en-US" altLang="en-US" dirty="0">
              <a:latin typeface="Twinkl" pitchFamily="2" charset="0"/>
              <a:ea typeface="Sassoon Infant Rg" pitchFamily="50" charset="0"/>
              <a:cs typeface="Sassoon Infant Rg" pitchFamily="50" charset="0"/>
            </a:endParaRPr>
          </a:p>
          <a:p>
            <a:pPr marL="285750" indent="-285750">
              <a:spcAft>
                <a:spcPts val="600"/>
              </a:spcAft>
              <a:buFont typeface="Arial" panose="020B0604020202020204" pitchFamily="34" charset="0"/>
              <a:buChar char="•"/>
            </a:pPr>
            <a:endParaRPr lang="en-US" altLang="en-US" dirty="0">
              <a:latin typeface="Twinkl" pitchFamily="2" charset="0"/>
              <a:ea typeface="Sassoon Infant Rg" pitchFamily="50" charset="0"/>
              <a:cs typeface="Sassoon Infant Rg" pitchFamily="50" charset="0"/>
            </a:endParaRPr>
          </a:p>
        </p:txBody>
      </p:sp>
    </p:spTree>
    <p:extLst>
      <p:ext uri="{BB962C8B-B14F-4D97-AF65-F5344CB8AC3E}">
        <p14:creationId xmlns:p14="http://schemas.microsoft.com/office/powerpoint/2010/main" val="122445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3" y="660435"/>
            <a:ext cx="5713170" cy="646331"/>
          </a:xfrm>
          <a:prstGeom prst="rect">
            <a:avLst/>
          </a:prstGeom>
          <a:noFill/>
        </p:spPr>
        <p:txBody>
          <a:bodyPr wrap="square" rtlCol="0">
            <a:spAutoFit/>
          </a:bodyPr>
          <a:lstStyle/>
          <a:p>
            <a:pPr>
              <a:spcAft>
                <a:spcPts val="600"/>
              </a:spcAft>
            </a:pPr>
            <a:r>
              <a:rPr lang="en-GB" sz="3600" b="1" dirty="0">
                <a:latin typeface="Twinkl" pitchFamily="2" charset="0"/>
              </a:rPr>
              <a:t>Emmeline Pankhurst’s Life</a:t>
            </a:r>
          </a:p>
        </p:txBody>
      </p:sp>
      <p:pic>
        <p:nvPicPr>
          <p:cNvPr id="4" name="Picture 3" descr="A picture containing building, outdoor, street, person&#10;&#10;Description automatically generated">
            <a:extLst>
              <a:ext uri="{FF2B5EF4-FFF2-40B4-BE49-F238E27FC236}">
                <a16:creationId xmlns:a16="http://schemas.microsoft.com/office/drawing/2014/main" xmlns="" id="{070DA0AA-F354-4434-B88B-10CC00971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8182" y="1717158"/>
            <a:ext cx="6210980" cy="4391880"/>
          </a:xfrm>
          <a:prstGeom prst="rect">
            <a:avLst/>
          </a:prstGeom>
          <a:ln w="28575">
            <a:solidFill>
              <a:schemeClr val="tx1"/>
            </a:solidFill>
          </a:ln>
        </p:spPr>
      </p:pic>
    </p:spTree>
    <p:extLst>
      <p:ext uri="{BB962C8B-B14F-4D97-AF65-F5344CB8AC3E}">
        <p14:creationId xmlns:p14="http://schemas.microsoft.com/office/powerpoint/2010/main" val="3386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3" y="660435"/>
            <a:ext cx="5713170" cy="646331"/>
          </a:xfrm>
          <a:prstGeom prst="rect">
            <a:avLst/>
          </a:prstGeom>
          <a:noFill/>
        </p:spPr>
        <p:txBody>
          <a:bodyPr wrap="square" rtlCol="0">
            <a:spAutoFit/>
          </a:bodyPr>
          <a:lstStyle/>
          <a:p>
            <a:pPr>
              <a:spcAft>
                <a:spcPts val="600"/>
              </a:spcAft>
            </a:pPr>
            <a:r>
              <a:rPr lang="en-GB" sz="3600" b="1" dirty="0">
                <a:latin typeface="Twinkl" pitchFamily="2" charset="0"/>
              </a:rPr>
              <a:t>Emmeline Pankhurst’s Life</a:t>
            </a:r>
          </a:p>
        </p:txBody>
      </p:sp>
      <p:sp>
        <p:nvSpPr>
          <p:cNvPr id="5" name="TextBox 4">
            <a:extLst>
              <a:ext uri="{FF2B5EF4-FFF2-40B4-BE49-F238E27FC236}">
                <a16:creationId xmlns:a16="http://schemas.microsoft.com/office/drawing/2014/main" xmlns="" id="{396FB160-9111-4B33-9DD4-28956B455A0E}"/>
              </a:ext>
            </a:extLst>
          </p:cNvPr>
          <p:cNvSpPr txBox="1"/>
          <p:nvPr/>
        </p:nvSpPr>
        <p:spPr>
          <a:xfrm>
            <a:off x="609600" y="1602924"/>
            <a:ext cx="7884695" cy="327782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en-US" dirty="0">
                <a:latin typeface="Twinkl" pitchFamily="2" charset="0"/>
                <a:ea typeface="Sassoon Infant Rg" panose="02000503030000020003" pitchFamily="50" charset="0"/>
                <a:cs typeface="Sassoon Infant Rg" panose="02000503030000020003" pitchFamily="50" charset="0"/>
              </a:rPr>
              <a:t>In 1914 World War I began. The Suffragettes had to stop their campaign to help with the war effort. Emmeline helped women go to work to do the jobs normally done by the men, while they were away fighting in the army.</a:t>
            </a:r>
          </a:p>
          <a:p>
            <a:pPr marL="285750" indent="-285750">
              <a:spcAft>
                <a:spcPts val="600"/>
              </a:spcAft>
              <a:buFont typeface="Arial" panose="020B0604020202020204" pitchFamily="34" charset="0"/>
              <a:buChar char="•"/>
            </a:pPr>
            <a:r>
              <a:rPr lang="en-US" altLang="en-US" sz="1800" dirty="0">
                <a:latin typeface="Twinkl" pitchFamily="2" charset="0"/>
                <a:ea typeface="Sassoon Infant Rg" panose="02000503030000020003" pitchFamily="50" charset="0"/>
                <a:cs typeface="Sassoon Infant Rg" panose="02000503030000020003" pitchFamily="50" charset="0"/>
              </a:rPr>
              <a:t>In 1918, when the war was over, the Prime Minister David Lloyd George passed a law which allowed married women over the age of 30 to vote.</a:t>
            </a:r>
          </a:p>
          <a:p>
            <a:pPr marL="285750" indent="-285750">
              <a:spcAft>
                <a:spcPts val="600"/>
              </a:spcAft>
              <a:buFont typeface="Arial" panose="020B0604020202020204" pitchFamily="34" charset="0"/>
              <a:buChar char="•"/>
            </a:pPr>
            <a:endParaRPr lang="en-US" altLang="en-US" sz="1800" dirty="0">
              <a:latin typeface="Twinkl" pitchFamily="2" charset="0"/>
              <a:ea typeface="Sassoon Infant Rg" panose="02000503030000020003" pitchFamily="50" charset="0"/>
              <a:cs typeface="Sassoon Infant Rg" panose="02000503030000020003" pitchFamily="50" charset="0"/>
            </a:endParaRPr>
          </a:p>
          <a:p>
            <a:pPr marL="285750" indent="-285750">
              <a:spcAft>
                <a:spcPts val="600"/>
              </a:spcAft>
              <a:buFont typeface="Arial" panose="020B0604020202020204" pitchFamily="34" charset="0"/>
              <a:buChar char="•"/>
            </a:pPr>
            <a:endParaRPr lang="en-US" altLang="en-US" sz="1800" dirty="0">
              <a:latin typeface="Twinkl" pitchFamily="2" charset="0"/>
              <a:ea typeface="Sassoon Infant Rg" panose="02000503030000020003" pitchFamily="50" charset="0"/>
              <a:cs typeface="Sassoon Infant Rg" panose="02000503030000020003" pitchFamily="50" charset="0"/>
            </a:endParaRPr>
          </a:p>
          <a:p>
            <a:pPr marL="285750" indent="-285750">
              <a:spcAft>
                <a:spcPts val="600"/>
              </a:spcAft>
              <a:buFont typeface="Arial" panose="020B0604020202020204" pitchFamily="34" charset="0"/>
              <a:buChar char="•"/>
            </a:pPr>
            <a:endParaRPr lang="en-US" altLang="en-US" dirty="0">
              <a:latin typeface="Twinkl" pitchFamily="2" charset="0"/>
              <a:ea typeface="Sassoon Infant Rg" panose="02000503030000020003" pitchFamily="50" charset="0"/>
              <a:cs typeface="Sassoon Infant Rg" panose="02000503030000020003" pitchFamily="50" charset="0"/>
            </a:endParaRPr>
          </a:p>
          <a:p>
            <a:pPr marL="285750" indent="-285750">
              <a:spcAft>
                <a:spcPts val="600"/>
              </a:spcAft>
              <a:buFont typeface="Arial" panose="020B0604020202020204" pitchFamily="34" charset="0"/>
              <a:buChar char="•"/>
            </a:pPr>
            <a:endParaRPr lang="en-US" altLang="en-US" sz="2000" dirty="0">
              <a:latin typeface="Twinkl" pitchFamily="2" charset="0"/>
              <a:ea typeface="Sassoon Infant Rg" pitchFamily="50" charset="0"/>
              <a:cs typeface="Sassoon Infant Rg" pitchFamily="50" charset="0"/>
            </a:endParaRPr>
          </a:p>
        </p:txBody>
      </p:sp>
      <p:sp>
        <p:nvSpPr>
          <p:cNvPr id="9" name="TextBox 8">
            <a:extLst>
              <a:ext uri="{FF2B5EF4-FFF2-40B4-BE49-F238E27FC236}">
                <a16:creationId xmlns:a16="http://schemas.microsoft.com/office/drawing/2014/main" xmlns="" id="{4A2A1545-9443-4DAB-81D7-9039805986AA}"/>
              </a:ext>
            </a:extLst>
          </p:cNvPr>
          <p:cNvSpPr txBox="1"/>
          <p:nvPr/>
        </p:nvSpPr>
        <p:spPr>
          <a:xfrm>
            <a:off x="609600" y="3994464"/>
            <a:ext cx="4572000" cy="247760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ltLang="en-US" sz="1800" dirty="0">
                <a:latin typeface="Twinkl" pitchFamily="2" charset="0"/>
                <a:ea typeface="Sassoon Infant Rg" panose="02000503030000020003" pitchFamily="50" charset="0"/>
                <a:cs typeface="Sassoon Infant Rg" panose="02000503030000020003" pitchFamily="50" charset="0"/>
              </a:rPr>
              <a:t>In 1928 the </a:t>
            </a:r>
            <a:r>
              <a:rPr lang="en-US" altLang="en-US" sz="1800" i="1" dirty="0">
                <a:latin typeface="Twinkl" pitchFamily="2" charset="0"/>
                <a:ea typeface="Sassoon Infant Rg" panose="02000503030000020003" pitchFamily="50" charset="0"/>
                <a:cs typeface="Sassoon Infant Rg" panose="02000503030000020003" pitchFamily="50" charset="0"/>
              </a:rPr>
              <a:t>Equal Franchise Act</a:t>
            </a:r>
            <a:r>
              <a:rPr lang="en-US" altLang="en-US" sz="1800" dirty="0">
                <a:latin typeface="Twinkl" pitchFamily="2" charset="0"/>
                <a:ea typeface="Sassoon Infant Rg" panose="02000503030000020003" pitchFamily="50" charset="0"/>
                <a:cs typeface="Sassoon Infant Rg" panose="02000503030000020003" pitchFamily="50" charset="0"/>
              </a:rPr>
              <a:t> was passed and became law on 2 July that all women could vote from 21 years old, giving them equal rights with men.</a:t>
            </a:r>
          </a:p>
          <a:p>
            <a:pPr marL="285750" indent="-285750">
              <a:spcAft>
                <a:spcPts val="600"/>
              </a:spcAft>
              <a:buFont typeface="Arial" panose="020B0604020202020204" pitchFamily="34" charset="0"/>
              <a:buChar char="•"/>
            </a:pPr>
            <a:r>
              <a:rPr lang="en-US" altLang="en-US" sz="1400" dirty="0">
                <a:latin typeface="Twinkl" pitchFamily="2" charset="0"/>
                <a:ea typeface="Sassoon Infant Rg" panose="02000503030000020003" pitchFamily="50" charset="0"/>
                <a:cs typeface="Sassoon Infant Rg" panose="02000503030000020003" pitchFamily="50" charset="0"/>
              </a:rPr>
              <a:t>Just a few days later, on 14 July 1928 Emmeline Pankhurst died, aged 69 at a nursing home in Hampstead.</a:t>
            </a:r>
          </a:p>
        </p:txBody>
      </p:sp>
      <p:grpSp>
        <p:nvGrpSpPr>
          <p:cNvPr id="12" name="Group 11">
            <a:extLst>
              <a:ext uri="{FF2B5EF4-FFF2-40B4-BE49-F238E27FC236}">
                <a16:creationId xmlns:a16="http://schemas.microsoft.com/office/drawing/2014/main" xmlns="" id="{FA0B8F48-482C-4760-89A6-294EB7400D4C}"/>
              </a:ext>
            </a:extLst>
          </p:cNvPr>
          <p:cNvGrpSpPr/>
          <p:nvPr/>
        </p:nvGrpSpPr>
        <p:grpSpPr>
          <a:xfrm>
            <a:off x="4033964" y="4167587"/>
            <a:ext cx="4572000" cy="2536619"/>
            <a:chOff x="3871732" y="3666142"/>
            <a:chExt cx="4572000" cy="2536619"/>
          </a:xfrm>
        </p:grpSpPr>
        <p:pic>
          <p:nvPicPr>
            <p:cNvPr id="7" name="Picture 6">
              <a:extLst>
                <a:ext uri="{FF2B5EF4-FFF2-40B4-BE49-F238E27FC236}">
                  <a16:creationId xmlns:a16="http://schemas.microsoft.com/office/drawing/2014/main" xmlns="" id="{AD3A9715-4FA2-43C2-9A3B-F91EFA50C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808" y="3666142"/>
              <a:ext cx="3021599" cy="2006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xmlns="" id="{26DD5A46-7DAB-42A4-A676-051B4BFE61B8}"/>
                </a:ext>
              </a:extLst>
            </p:cNvPr>
            <p:cNvSpPr txBox="1"/>
            <p:nvPr/>
          </p:nvSpPr>
          <p:spPr>
            <a:xfrm>
              <a:off x="3871732" y="6002706"/>
              <a:ext cx="4572000" cy="200055"/>
            </a:xfrm>
            <a:prstGeom prst="rect">
              <a:avLst/>
            </a:prstGeom>
            <a:noFill/>
          </p:spPr>
          <p:txBody>
            <a:bodyPr wrap="square">
              <a:spAutoFit/>
            </a:bodyPr>
            <a:lstStyle/>
            <a:p>
              <a:pPr algn="ctr" defTabSz="914400" eaLnBrk="1" hangingPunct="1">
                <a:spcBef>
                  <a:spcPct val="0"/>
                </a:spcBef>
                <a:buFontTx/>
                <a:buNone/>
                <a:defRPr/>
              </a:pPr>
              <a:r>
                <a:rPr lang="en-GB" altLang="en-US" sz="700" dirty="0">
                  <a:solidFill>
                    <a:schemeClr val="tx1">
                      <a:lumMod val="50000"/>
                      <a:lumOff val="50000"/>
                    </a:schemeClr>
                  </a:solidFill>
                  <a:latin typeface="Twinkl" pitchFamily="2" charset="0"/>
                  <a:cs typeface="Arial" panose="020B0604020202020204" pitchFamily="34" charset="0"/>
                </a:rPr>
                <a:t>Photo courtesy of </a:t>
              </a:r>
              <a:r>
                <a:rPr lang="en-GB" altLang="en-US" sz="700" dirty="0" err="1">
                  <a:solidFill>
                    <a:schemeClr val="tx1">
                      <a:lumMod val="50000"/>
                      <a:lumOff val="50000"/>
                    </a:schemeClr>
                  </a:solidFill>
                  <a:latin typeface="Twinkl" pitchFamily="2" charset="0"/>
                  <a:cs typeface="Arial" panose="020B0604020202020204" pitchFamily="34" charset="0"/>
                </a:rPr>
                <a:t>incurable_hippie</a:t>
              </a:r>
              <a:r>
                <a:rPr lang="en-GB" altLang="en-US" sz="700" dirty="0">
                  <a:solidFill>
                    <a:schemeClr val="tx1">
                      <a:lumMod val="50000"/>
                      <a:lumOff val="50000"/>
                    </a:schemeClr>
                  </a:solidFill>
                  <a:latin typeface="Twinkl" pitchFamily="2" charset="0"/>
                  <a:cs typeface="Arial" panose="020B0604020202020204" pitchFamily="34" charset="0"/>
                </a:rPr>
                <a:t> (@flickr.com) - granted under creative commons licence - attribution</a:t>
              </a:r>
            </a:p>
          </p:txBody>
        </p:sp>
      </p:grpSp>
    </p:spTree>
    <p:extLst>
      <p:ext uri="{BB962C8B-B14F-4D97-AF65-F5344CB8AC3E}">
        <p14:creationId xmlns:p14="http://schemas.microsoft.com/office/powerpoint/2010/main" val="40552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424756-CAF2-4AC7-B0F4-2A3D83565520}"/>
              </a:ext>
            </a:extLst>
          </p:cNvPr>
          <p:cNvSpPr txBox="1"/>
          <p:nvPr/>
        </p:nvSpPr>
        <p:spPr>
          <a:xfrm>
            <a:off x="1594312" y="201290"/>
            <a:ext cx="6379255" cy="646331"/>
          </a:xfrm>
          <a:prstGeom prst="rect">
            <a:avLst/>
          </a:prstGeom>
          <a:noFill/>
        </p:spPr>
        <p:txBody>
          <a:bodyPr wrap="square" rtlCol="0">
            <a:spAutoFit/>
          </a:bodyPr>
          <a:lstStyle/>
          <a:p>
            <a:pPr>
              <a:spcAft>
                <a:spcPts val="600"/>
              </a:spcAft>
            </a:pPr>
            <a:r>
              <a:rPr lang="en-GB" sz="3600" b="1" dirty="0">
                <a:latin typeface="Twinkl" pitchFamily="2" charset="0"/>
              </a:rPr>
              <a:t>Who were The Suffragettes?</a:t>
            </a:r>
          </a:p>
        </p:txBody>
      </p:sp>
      <p:sp>
        <p:nvSpPr>
          <p:cNvPr id="3" name="TextBox 2">
            <a:extLst>
              <a:ext uri="{FF2B5EF4-FFF2-40B4-BE49-F238E27FC236}">
                <a16:creationId xmlns:a16="http://schemas.microsoft.com/office/drawing/2014/main" xmlns="" id="{EA58E6EC-E134-4CEF-B1AD-A81EF3EE0A80}"/>
              </a:ext>
            </a:extLst>
          </p:cNvPr>
          <p:cNvSpPr txBox="1"/>
          <p:nvPr/>
        </p:nvSpPr>
        <p:spPr>
          <a:xfrm>
            <a:off x="706925" y="1498620"/>
            <a:ext cx="7736807" cy="369332"/>
          </a:xfrm>
          <a:prstGeom prst="rect">
            <a:avLst/>
          </a:prstGeom>
          <a:noFill/>
        </p:spPr>
        <p:txBody>
          <a:bodyPr wrap="square" rtlCol="0">
            <a:spAutoFit/>
          </a:bodyPr>
          <a:lstStyle/>
          <a:p>
            <a:r>
              <a:rPr lang="en-GB" dirty="0">
                <a:latin typeface="Twinkl" pitchFamily="2" charset="0"/>
              </a:rPr>
              <a:t>The word </a:t>
            </a:r>
            <a:r>
              <a:rPr lang="en-GB" b="1" dirty="0">
                <a:latin typeface="Twinkl" pitchFamily="2" charset="0"/>
              </a:rPr>
              <a:t>Suffrage</a:t>
            </a:r>
            <a:r>
              <a:rPr lang="en-GB" dirty="0">
                <a:latin typeface="Twinkl" pitchFamily="2" charset="0"/>
              </a:rPr>
              <a:t> means having the right to vote.</a:t>
            </a:r>
          </a:p>
        </p:txBody>
      </p:sp>
      <p:sp>
        <p:nvSpPr>
          <p:cNvPr id="10" name="TextBox 9">
            <a:extLst>
              <a:ext uri="{FF2B5EF4-FFF2-40B4-BE49-F238E27FC236}">
                <a16:creationId xmlns:a16="http://schemas.microsoft.com/office/drawing/2014/main" xmlns="" id="{832D77F3-4595-4A45-94D3-CA42DB721C2C}"/>
              </a:ext>
            </a:extLst>
          </p:cNvPr>
          <p:cNvSpPr txBox="1"/>
          <p:nvPr/>
        </p:nvSpPr>
        <p:spPr>
          <a:xfrm>
            <a:off x="704338" y="1887902"/>
            <a:ext cx="7736806" cy="646331"/>
          </a:xfrm>
          <a:prstGeom prst="rect">
            <a:avLst/>
          </a:prstGeom>
          <a:noFill/>
        </p:spPr>
        <p:txBody>
          <a:bodyPr wrap="square">
            <a:spAutoFit/>
          </a:bodyPr>
          <a:lstStyle/>
          <a:p>
            <a:pPr>
              <a:spcBef>
                <a:spcPct val="50000"/>
              </a:spcBef>
              <a:buFont typeface="Arial" panose="020B0604020202020204" pitchFamily="34" charset="0"/>
              <a:buNone/>
              <a:defRPr/>
            </a:pPr>
            <a:r>
              <a:rPr lang="en-GB" altLang="en-US" sz="1800" dirty="0">
                <a:latin typeface="Twinkl" pitchFamily="2" charset="0"/>
                <a:ea typeface="Sassoon Infant Rg" panose="02000503030000020003" pitchFamily="50" charset="0"/>
                <a:cs typeface="Sassoon Infant Rg" panose="02000503030000020003" pitchFamily="50" charset="0"/>
              </a:rPr>
              <a:t>The Suffragettes campaigned for women to be allowed to vote by organising rallies and protests and giving speeches. </a:t>
            </a:r>
          </a:p>
        </p:txBody>
      </p:sp>
      <p:sp>
        <p:nvSpPr>
          <p:cNvPr id="13" name="TextBox 12">
            <a:extLst>
              <a:ext uri="{FF2B5EF4-FFF2-40B4-BE49-F238E27FC236}">
                <a16:creationId xmlns:a16="http://schemas.microsoft.com/office/drawing/2014/main" xmlns="" id="{73FA1876-E1D7-474D-AACB-960F7B17764E}"/>
              </a:ext>
            </a:extLst>
          </p:cNvPr>
          <p:cNvSpPr txBox="1"/>
          <p:nvPr/>
        </p:nvSpPr>
        <p:spPr>
          <a:xfrm>
            <a:off x="706926" y="2759361"/>
            <a:ext cx="7736806" cy="646331"/>
          </a:xfrm>
          <a:prstGeom prst="rect">
            <a:avLst/>
          </a:prstGeom>
          <a:noFill/>
        </p:spPr>
        <p:txBody>
          <a:bodyPr wrap="square">
            <a:spAutoFit/>
          </a:bodyPr>
          <a:lstStyle/>
          <a:p>
            <a:pPr>
              <a:spcBef>
                <a:spcPct val="50000"/>
              </a:spcBef>
              <a:buFont typeface="Arial" panose="020B0604020202020204" pitchFamily="34" charset="0"/>
              <a:buNone/>
              <a:defRPr/>
            </a:pPr>
            <a:r>
              <a:rPr lang="en-GB" altLang="en-US" sz="1800" dirty="0">
                <a:latin typeface="Twinkl" pitchFamily="2" charset="0"/>
                <a:ea typeface="Sassoon Infant Rg" panose="02000503030000020003" pitchFamily="50" charset="0"/>
                <a:cs typeface="Sassoon Infant Rg" panose="02000503030000020003" pitchFamily="50" charset="0"/>
              </a:rPr>
              <a:t>Before the first war women were not treated the same as men, they were not thought of being equal to men.</a:t>
            </a:r>
          </a:p>
        </p:txBody>
      </p:sp>
      <p:sp>
        <p:nvSpPr>
          <p:cNvPr id="14" name="TextBox 13">
            <a:extLst>
              <a:ext uri="{FF2B5EF4-FFF2-40B4-BE49-F238E27FC236}">
                <a16:creationId xmlns:a16="http://schemas.microsoft.com/office/drawing/2014/main" xmlns="" id="{31B2180B-5514-47D0-BC27-EAC9438E0090}"/>
              </a:ext>
            </a:extLst>
          </p:cNvPr>
          <p:cNvSpPr txBox="1"/>
          <p:nvPr/>
        </p:nvSpPr>
        <p:spPr>
          <a:xfrm>
            <a:off x="700270" y="3251643"/>
            <a:ext cx="7743462" cy="3139321"/>
          </a:xfrm>
          <a:prstGeom prst="rect">
            <a:avLst/>
          </a:prstGeom>
          <a:noFill/>
        </p:spPr>
        <p:txBody>
          <a:bodyPr wrap="square">
            <a:spAutoFit/>
          </a:bodyPr>
          <a:lstStyle/>
          <a:p>
            <a:pPr>
              <a:spcBef>
                <a:spcPct val="50000"/>
              </a:spcBef>
              <a:buFont typeface="Arial" panose="020B0604020202020204" pitchFamily="34" charset="0"/>
              <a:buNone/>
              <a:defRPr/>
            </a:pPr>
            <a:r>
              <a:rPr lang="en-GB" altLang="en-US" sz="1800" dirty="0">
                <a:latin typeface="Twinkl" pitchFamily="2" charset="0"/>
                <a:ea typeface="Sassoon Infant Rg" panose="02000503030000020003" pitchFamily="50" charset="0"/>
                <a:cs typeface="Sassoon Infant Rg" panose="02000503030000020003" pitchFamily="50" charset="0"/>
              </a:rPr>
              <a:t>Women were not allowed to:</a:t>
            </a:r>
          </a:p>
          <a:p>
            <a:pPr marL="285750" indent="-285750">
              <a:spcBef>
                <a:spcPts val="0"/>
              </a:spcBef>
              <a:buFont typeface="Arial" panose="020B0604020202020204" pitchFamily="34" charset="0"/>
              <a:buChar char="•"/>
              <a:tabLst>
                <a:tab pos="88900" algn="l"/>
              </a:tabLst>
              <a:defRPr/>
            </a:pPr>
            <a:r>
              <a:rPr lang="en-GB" altLang="en-US" sz="1800" b="1" dirty="0">
                <a:latin typeface="Twinkl" pitchFamily="2" charset="0"/>
                <a:ea typeface="Sassoon Infant Rg" panose="02000503030000020003" pitchFamily="50" charset="0"/>
                <a:cs typeface="Sassoon Infant Rg" panose="02000503030000020003" pitchFamily="50" charset="0"/>
              </a:rPr>
              <a:t>vote</a:t>
            </a:r>
            <a:r>
              <a:rPr lang="en-GB" altLang="en-US" sz="1800" dirty="0">
                <a:latin typeface="Twinkl" pitchFamily="2" charset="0"/>
                <a:ea typeface="Sassoon Infant Rg" panose="02000503030000020003" pitchFamily="50" charset="0"/>
                <a:cs typeface="Sassoon Infant Rg" panose="02000503030000020003" pitchFamily="50" charset="0"/>
              </a:rPr>
              <a:t> (it was thought that they weren’t intelligent enough to understand what went on in the world of politics.)     </a:t>
            </a:r>
          </a:p>
          <a:p>
            <a:pPr marL="285750" indent="-285750">
              <a:spcBef>
                <a:spcPts val="0"/>
              </a:spcBef>
              <a:buFont typeface="Arial" panose="020B0604020202020204" pitchFamily="34" charset="0"/>
              <a:buChar char="•"/>
              <a:tabLst>
                <a:tab pos="88900" algn="l"/>
              </a:tabLst>
              <a:defRPr/>
            </a:pPr>
            <a:r>
              <a:rPr lang="en-GB" altLang="en-US" sz="1800" b="1" dirty="0">
                <a:latin typeface="Twinkl" pitchFamily="2" charset="0"/>
                <a:ea typeface="Sassoon Infant Rg" panose="02000503030000020003" pitchFamily="50" charset="0"/>
                <a:cs typeface="Sassoon Infant Rg" panose="02000503030000020003" pitchFamily="50" charset="0"/>
              </a:rPr>
              <a:t>own property </a:t>
            </a:r>
            <a:r>
              <a:rPr lang="en-GB" altLang="en-US" sz="1800" dirty="0">
                <a:latin typeface="Twinkl" pitchFamily="2" charset="0"/>
                <a:ea typeface="Sassoon Infant Rg" panose="02000503030000020003" pitchFamily="50" charset="0"/>
                <a:cs typeface="Sassoon Infant Rg" panose="02000503030000020003" pitchFamily="50" charset="0"/>
              </a:rPr>
              <a:t>like houses.	</a:t>
            </a:r>
          </a:p>
          <a:p>
            <a:pPr marL="285750" indent="-285750">
              <a:spcBef>
                <a:spcPts val="0"/>
              </a:spcBef>
              <a:buFont typeface="Arial" panose="020B0604020202020204" pitchFamily="34" charset="0"/>
              <a:buChar char="•"/>
              <a:tabLst>
                <a:tab pos="88900" algn="l"/>
              </a:tabLst>
              <a:defRPr/>
            </a:pPr>
            <a:r>
              <a:rPr lang="en-GB" altLang="en-US" sz="1800" dirty="0">
                <a:latin typeface="Twinkl" pitchFamily="2" charset="0"/>
                <a:ea typeface="Sassoon Infant Rg" panose="02000503030000020003" pitchFamily="50" charset="0"/>
                <a:cs typeface="Sassoon Infant Rg" panose="02000503030000020003" pitchFamily="50" charset="0"/>
              </a:rPr>
              <a:t>do ‘important’ </a:t>
            </a:r>
            <a:r>
              <a:rPr lang="en-GB" altLang="en-US" sz="1800" b="1" dirty="0">
                <a:latin typeface="Twinkl" pitchFamily="2" charset="0"/>
                <a:ea typeface="Sassoon Infant Rg" panose="02000503030000020003" pitchFamily="50" charset="0"/>
                <a:cs typeface="Sassoon Infant Rg" panose="02000503030000020003" pitchFamily="50" charset="0"/>
              </a:rPr>
              <a:t>jobs</a:t>
            </a:r>
            <a:r>
              <a:rPr lang="en-GB" altLang="en-US" sz="1800" dirty="0">
                <a:latin typeface="Twinkl" pitchFamily="2" charset="0"/>
                <a:ea typeface="Sassoon Infant Rg" panose="02000503030000020003" pitchFamily="50" charset="0"/>
                <a:cs typeface="Sassoon Infant Rg" panose="02000503030000020003" pitchFamily="50" charset="0"/>
              </a:rPr>
              <a:t>, e.g. doctors or lawyers.			</a:t>
            </a:r>
          </a:p>
          <a:p>
            <a:pPr marL="285750" indent="-285750">
              <a:spcBef>
                <a:spcPts val="0"/>
              </a:spcBef>
              <a:buFont typeface="Arial" panose="020B0604020202020204" pitchFamily="34" charset="0"/>
              <a:buChar char="•"/>
              <a:tabLst>
                <a:tab pos="88900" algn="l"/>
              </a:tabLst>
              <a:defRPr/>
            </a:pPr>
            <a:endParaRPr lang="en-GB" altLang="en-US" sz="1800" dirty="0" smtClean="0">
              <a:latin typeface="Twinkl" pitchFamily="2" charset="0"/>
              <a:ea typeface="Sassoon Infant Rg" panose="02000503030000020003" pitchFamily="50" charset="0"/>
              <a:cs typeface="Sassoon Infant Rg" panose="02000503030000020003" pitchFamily="50" charset="0"/>
            </a:endParaRPr>
          </a:p>
          <a:p>
            <a:pPr marL="285750" indent="-285750">
              <a:spcBef>
                <a:spcPts val="0"/>
              </a:spcBef>
              <a:buFont typeface="Arial" panose="020B0604020202020204" pitchFamily="34" charset="0"/>
              <a:buChar char="•"/>
              <a:tabLst>
                <a:tab pos="88900" algn="l"/>
              </a:tabLst>
              <a:defRPr/>
            </a:pPr>
            <a:endParaRPr lang="en-GB" altLang="en-US" dirty="0">
              <a:latin typeface="Twinkl" pitchFamily="2" charset="0"/>
              <a:ea typeface="Sassoon Infant Rg" panose="02000503030000020003" pitchFamily="50" charset="0"/>
              <a:cs typeface="Sassoon Infant Rg" panose="02000503030000020003" pitchFamily="50" charset="0"/>
            </a:endParaRPr>
          </a:p>
          <a:p>
            <a:pPr marL="285750" indent="-285750">
              <a:spcBef>
                <a:spcPts val="0"/>
              </a:spcBef>
              <a:buFont typeface="Arial" panose="020B0604020202020204" pitchFamily="34" charset="0"/>
              <a:buChar char="•"/>
              <a:tabLst>
                <a:tab pos="88900" algn="l"/>
              </a:tabLst>
              <a:defRPr/>
            </a:pPr>
            <a:r>
              <a:rPr lang="en-GB" altLang="en-US" dirty="0">
                <a:latin typeface="Twinkl" pitchFamily="2" charset="0"/>
                <a:ea typeface="Sassoon Infant Rg" panose="02000503030000020003" pitchFamily="50" charset="0"/>
                <a:cs typeface="Sassoon Infant Rg" panose="02000503030000020003" pitchFamily="50" charset="0"/>
              </a:rPr>
              <a:t> </a:t>
            </a:r>
            <a:r>
              <a:rPr lang="en-GB" altLang="en-US" sz="1800" dirty="0" smtClean="0">
                <a:latin typeface="Twinkl" pitchFamily="2" charset="0"/>
                <a:ea typeface="Sassoon Infant Rg" panose="02000503030000020003" pitchFamily="50" charset="0"/>
                <a:cs typeface="Sassoon Infant Rg" panose="02000503030000020003" pitchFamily="50" charset="0"/>
              </a:rPr>
              <a:t>it </a:t>
            </a:r>
            <a:r>
              <a:rPr lang="en-GB" altLang="en-US" sz="1800" dirty="0">
                <a:latin typeface="Twinkl" pitchFamily="2" charset="0"/>
                <a:ea typeface="Sassoon Infant Rg" panose="02000503030000020003" pitchFamily="50" charset="0"/>
                <a:cs typeface="Sassoon Infant Rg" panose="02000503030000020003" pitchFamily="50" charset="0"/>
              </a:rPr>
              <a:t>was not seen as important for girls and young women to go to </a:t>
            </a:r>
            <a:r>
              <a:rPr lang="en-GB" altLang="en-US" sz="1800" b="1" dirty="0">
                <a:latin typeface="Twinkl" pitchFamily="2" charset="0"/>
                <a:ea typeface="Sassoon Infant Rg" panose="02000503030000020003" pitchFamily="50" charset="0"/>
                <a:cs typeface="Sassoon Infant Rg" panose="02000503030000020003" pitchFamily="50" charset="0"/>
              </a:rPr>
              <a:t>school and university</a:t>
            </a:r>
            <a:r>
              <a:rPr lang="en-GB" altLang="en-US" sz="1800" dirty="0">
                <a:latin typeface="Twinkl" pitchFamily="2" charset="0"/>
                <a:ea typeface="Sassoon Infant Rg" panose="02000503030000020003" pitchFamily="50" charset="0"/>
                <a:cs typeface="Sassoon Infant Rg" panose="02000503030000020003" pitchFamily="50" charset="0"/>
              </a:rPr>
              <a:t>.</a:t>
            </a:r>
          </a:p>
        </p:txBody>
      </p:sp>
      <p:sp>
        <p:nvSpPr>
          <p:cNvPr id="4" name="Rectangle 3"/>
          <p:cNvSpPr/>
          <p:nvPr/>
        </p:nvSpPr>
        <p:spPr>
          <a:xfrm>
            <a:off x="884902" y="4983590"/>
            <a:ext cx="7698657" cy="923330"/>
          </a:xfrm>
          <a:prstGeom prst="rect">
            <a:avLst/>
          </a:prstGeom>
        </p:spPr>
        <p:txBody>
          <a:bodyPr wrap="square">
            <a:spAutoFit/>
          </a:bodyPr>
          <a:lstStyle/>
          <a:p>
            <a:pPr>
              <a:spcBef>
                <a:spcPct val="50000"/>
              </a:spcBef>
              <a:defRPr/>
            </a:pPr>
            <a:r>
              <a:rPr lang="en-GB" altLang="en-US" dirty="0">
                <a:latin typeface="Twinkl" pitchFamily="2" charset="0"/>
                <a:ea typeface="Sassoon Infant Rg" panose="02000503030000020003" pitchFamily="50" charset="0"/>
                <a:cs typeface="Sassoon Infant Rg" panose="02000503030000020003" pitchFamily="50" charset="0"/>
              </a:rPr>
              <a:t>The Suffragettes went to extreme measures to continue their campaign; they smashed windows, burned down churches and chained themselves to buildings.</a:t>
            </a:r>
            <a:endParaRPr lang="en-GB" altLang="en-US" dirty="0">
              <a:latin typeface="Twinkl" pitchFamily="2" charset="0"/>
              <a:ea typeface="Sassoon Infant Rg" panose="02000503030000020003" pitchFamily="50" charset="0"/>
              <a:cs typeface="Sassoon Infant Rg" panose="02000503030000020003" pitchFamily="50" charset="0"/>
            </a:endParaRPr>
          </a:p>
        </p:txBody>
      </p:sp>
    </p:spTree>
    <p:extLst>
      <p:ext uri="{BB962C8B-B14F-4D97-AF65-F5344CB8AC3E}">
        <p14:creationId xmlns:p14="http://schemas.microsoft.com/office/powerpoint/2010/main" val="21233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fade">
                                      <p:cBhvr>
                                        <p:cTn id="4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686</Words>
  <Application>Microsoft Office PowerPoint</Application>
  <PresentationFormat>On-screen Show (4:3)</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Dowson, Laura</dc:creator>
  <cp:lastModifiedBy>Lynne Young</cp:lastModifiedBy>
  <cp:revision>12</cp:revision>
  <dcterms:created xsi:type="dcterms:W3CDTF">2020-07-30T10:16:12Z</dcterms:created>
  <dcterms:modified xsi:type="dcterms:W3CDTF">2021-04-15T11:30:48Z</dcterms:modified>
</cp:coreProperties>
</file>