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79F5"/>
    <a:srgbClr val="00BC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7" autoAdjust="0"/>
    <p:restoredTop sz="77673" autoAdjust="0"/>
  </p:normalViewPr>
  <p:slideViewPr>
    <p:cSldViewPr snapToGrid="0">
      <p:cViewPr varScale="1">
        <p:scale>
          <a:sx n="88" d="100"/>
          <a:sy n="88" d="100"/>
        </p:scale>
        <p:origin x="14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40FC2-0D5E-4545-A568-B9ADF4973A94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3756C-5607-4619-9E39-03A9E56C5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292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⅗ = 0.6 (use ⅕ = 0.2)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6/20 = 0.30 or 0.3 (6/20 = 30/100)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24/50 = 0.48 (24/50 = 48/100)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16/25 = 0.64 (16/25 = 64/100)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⅖ = 0.4 (⅕ = 0.2)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⅔ = 0.66 (⅓ = 0.33)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10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d1170ded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g8d1170deda_0_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Pupils may convert the decimal or fractions in a different way. However, the most efficient would be:</a:t>
            </a:r>
            <a:endParaRPr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3/5 = 0.60         0.68 &gt;  0.60    so 0.68 is larger than 3/5 </a:t>
            </a:r>
            <a:endParaRPr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Concrete resources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a place value chart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 Questions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How will we compare them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 Which one should we convert?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Misconceptions/ Common Errors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P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upils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 need prompting to convert one of them in order to compare.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Further Practice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C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ompare different sets of numbers.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Extension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 incre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ase the amount of numbers to compare - order rather than compare.</a:t>
            </a:r>
            <a:endParaRPr sz="1200" b="0" i="0" u="none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39;g8d1170deda_0_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8d1170deda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g8d1170deda_0_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lphaLcPeriod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&gt;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lphaLcPeriod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&gt;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lphaLcPeriod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&lt;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lphaLcPeriod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=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lphaLcPeriod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⅔   ¾  0.78  ⅘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lphaLcPeriod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¼    0.24  ⅕  0.025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g8d1170deda_0_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d1170deda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g8d1170deda_0_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Concrete resources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lace value chart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 Questions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Is each one correct? How do you know? Can you prove your answer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 What is a place holder? How does the position of zero change the value of a number?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Misconceptions/ Common Errors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Pupils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 confuse hundredths and tenths.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Further Practice/E</a:t>
            </a:r>
            <a:r>
              <a:rPr lang="en-GB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xtension</a:t>
            </a: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Can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pupils substitute the numbers to make the problem still true?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3" name="Google Shape;153;g8d1170deda_0_3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8d1170deda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g8d1170deda_0_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lphaLcPeriod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True 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lphaLcPeriod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True 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False: 4/20 = 20/100 = 0.20 or 0.2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False: 80/100 = 0.80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False: each could be divided by 5. 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350/500 = 70/100 = 0.70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g8d1170deda_0_4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 Questions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What two denomi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nators could be helpful? How would we make them equivalent? How does that help us?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Misconceptions/ Common Errors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 have con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centrated on simplifying and so pupils may not think to increase the denominator in the equivalent fraction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9" name="Google Shape;169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9" name="Google Shape;179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16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latin typeface="Arial"/>
                <a:ea typeface="Arial"/>
                <a:cs typeface="Arial"/>
                <a:sym typeface="Arial"/>
              </a:rPr>
              <a:t>How and when to use these slides </a:t>
            </a:r>
            <a:r>
              <a:rPr lang="en-GB" b="0" dirty="0"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en-GB" b="0" dirty="0">
                <a:latin typeface="Arial"/>
                <a:ea typeface="Arial"/>
                <a:cs typeface="Arial"/>
                <a:sym typeface="Arial"/>
              </a:rPr>
              <a:t>se thes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e slides to revise decimals to fractions using pictorial representations to begin with. This could be used as a whole class introduction (start of this lesson or plenary of the previous lesson) or could be used in a smaller group who next extra support.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Concrete resources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 pictorial representations could be replicated with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same concrete resources.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 Questions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What does each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show? How would that be written as a fraction? What does this look like as a decimal? How would you say this out loud?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Misconceptions/ Common Errors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Pupils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 conf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hundredths and thousandths and may need support with this.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Further Practice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hange what the representations show, ask the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pupils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create their own question.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6" name="Google Shape;186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17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8d1170deda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6" name="Google Shape;206;g8d1170deda_0_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b="1" dirty="0">
                <a:latin typeface="Arial"/>
                <a:ea typeface="Arial"/>
                <a:cs typeface="Arial"/>
                <a:sym typeface="Arial"/>
              </a:rPr>
              <a:t>How and when to use these slides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– Use these slides to revise decimals to fractions using pictorial representations to begin with. This could be used as a whole class introduction (start of this lesson or plenary of the previous lesson) or could be used in a smaller group who next extra support.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b="1" dirty="0">
                <a:latin typeface="Arial"/>
                <a:ea typeface="Arial"/>
                <a:cs typeface="Arial"/>
                <a:sym typeface="Arial"/>
              </a:rPr>
              <a:t>Concrete resources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– The pictorial representations could be replicated with the same concrete resources.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b="1" dirty="0">
                <a:latin typeface="Arial"/>
                <a:ea typeface="Arial"/>
                <a:cs typeface="Arial"/>
                <a:sym typeface="Arial"/>
              </a:rPr>
              <a:t>Key Questions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– What does each show? How would that be written as a fraction? What does this look like as a decimal?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b="1" dirty="0">
                <a:latin typeface="Arial"/>
                <a:ea typeface="Arial"/>
                <a:cs typeface="Arial"/>
                <a:sym typeface="Arial"/>
              </a:rPr>
              <a:t>Misconceptions/ Common Errors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– Pupils may confuse hundredths and thousandths and may need support with this.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b="1" dirty="0">
                <a:latin typeface="Arial"/>
                <a:ea typeface="Arial"/>
                <a:cs typeface="Arial"/>
                <a:sym typeface="Arial"/>
              </a:rPr>
              <a:t>Further Practice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– Change what the representations show, ask the pupils to create their own question.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7" name="Google Shape;207;g8d1170deda_0_4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18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Assessment point for the lesson – ask the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pupils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vote for the answer they think is correct.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– Cor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 – 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ncorrect - The pupil may not understand zero as a place holder in 0.60.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 – Incorrect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The pupil may not understand how to convert from a fraction to a decimal.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 – Inc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orrect - The pupil may not understand how to convert from a fraction to a decimal. They may also not understand the language used to describe the columns to the right of the decimal point (tenths etc) as this would give them a clue as to this answer being correct.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answers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are given, pupils may require extra support through small group or 1:1 discussions. There are support slides covering lessons from the previous year group at the end of these slides. </a:t>
            </a:r>
            <a:endParaRPr i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79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6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This will build on the pupils knowledge of simple equivalences and support their thinking when using other fractions and decimals.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Concrete resources </a:t>
            </a:r>
            <a:r>
              <a:rPr lang="en-GB" sz="120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GB" sz="120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 value charts may support some pupils 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 Questions </a:t>
            </a:r>
            <a:r>
              <a:rPr lang="en-GB" sz="120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How would we say the fraction? Which 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ecimal shows the same as this? How can we convert between decimals and fractions? 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Extension</a:t>
            </a:r>
            <a:r>
              <a:rPr lang="en-GB" sz="120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the pupils think of other equivalences that they already know about.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7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 Questions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How would we make it equi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valent? Why would a denominator of 100 help us? Why can’t we make it equivalent to a fraction over 10?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Misconceptions/ Common Errors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Pupils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 need to revise makin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 equivalent fractions, they may need support with their multiplication.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Further Practice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 other fractions to apply the same knowledge.</a:t>
            </a:r>
            <a:endParaRPr sz="1200" b="0" i="0" u="none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14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8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Concrete resources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 value charts may support some learners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 Questions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Do we know any facts that would he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lp us with this question? If we don’t, can we make it equivalent to a tenth or a hundredth? How will this help to find the answer? How would we write this as a decimal?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Misconceptions/ Common Errors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Pupils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 need resources showing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facts that they should know but have difficulty in recalling.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Further Practice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Practice with other numbers.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Extension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pupils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give a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fraction to fit both methods?</a:t>
            </a:r>
            <a:endParaRPr sz="1200" b="0" i="0" u="none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" name="Google Shape;122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9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duction and LO/ SC">
  <p:cSld name="Introduction and LO/ SC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779F5"/>
          </a:solidFill>
          <a:ln w="12700" cap="flat" cmpd="sng">
            <a:solidFill>
              <a:srgbClr val="2779F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927638" y="351075"/>
            <a:ext cx="962025" cy="1257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727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mmary">
  <p:cSld name="Summar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357100" y="343800"/>
            <a:ext cx="10923600" cy="4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357100" y="814900"/>
            <a:ext cx="11662200" cy="53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258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eneral Slides 1">
  <p:cSld name="General Slides 1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47950" y="805750"/>
            <a:ext cx="62607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None/>
              <a:defRPr sz="1600">
                <a:solidFill>
                  <a:srgbClr val="2779F5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2"/>
          </p:nvPr>
        </p:nvSpPr>
        <p:spPr>
          <a:xfrm>
            <a:off x="347950" y="1166150"/>
            <a:ext cx="11527800" cy="47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/>
          <p:nvPr/>
        </p:nvSpPr>
        <p:spPr>
          <a:xfrm>
            <a:off x="347950" y="365850"/>
            <a:ext cx="1098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2779F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convert fractions to decimals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8253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inge Question">
  <p:cSld name="Hinge Ques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/>
        </p:nvSpPr>
        <p:spPr>
          <a:xfrm>
            <a:off x="347948" y="3363680"/>
            <a:ext cx="356100" cy="369300"/>
          </a:xfrm>
          <a:prstGeom prst="rect">
            <a:avLst/>
          </a:prstGeom>
          <a:solidFill>
            <a:srgbClr val="398CDC"/>
          </a:solidFill>
          <a:ln w="9525" cap="flat" cmpd="sng">
            <a:solidFill>
              <a:srgbClr val="398C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endParaRPr/>
          </a:p>
        </p:txBody>
      </p:sp>
      <p:sp>
        <p:nvSpPr>
          <p:cNvPr id="27" name="Google Shape;27;p5"/>
          <p:cNvSpPr txBox="1"/>
          <p:nvPr/>
        </p:nvSpPr>
        <p:spPr>
          <a:xfrm>
            <a:off x="347948" y="4625788"/>
            <a:ext cx="317700" cy="369300"/>
          </a:xfrm>
          <a:prstGeom prst="rect">
            <a:avLst/>
          </a:prstGeom>
          <a:solidFill>
            <a:srgbClr val="66DEBE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</a:t>
            </a:r>
            <a:endParaRPr/>
          </a:p>
        </p:txBody>
      </p:sp>
      <p:sp>
        <p:nvSpPr>
          <p:cNvPr id="28" name="Google Shape;28;p5"/>
          <p:cNvSpPr txBox="1"/>
          <p:nvPr/>
        </p:nvSpPr>
        <p:spPr>
          <a:xfrm>
            <a:off x="5988065" y="3363680"/>
            <a:ext cx="372300" cy="369300"/>
          </a:xfrm>
          <a:prstGeom prst="rect">
            <a:avLst/>
          </a:prstGeom>
          <a:solidFill>
            <a:srgbClr val="F9DD4A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endParaRPr/>
          </a:p>
        </p:txBody>
      </p:sp>
      <p:sp>
        <p:nvSpPr>
          <p:cNvPr id="29" name="Google Shape;29;p5"/>
          <p:cNvSpPr txBox="1"/>
          <p:nvPr/>
        </p:nvSpPr>
        <p:spPr>
          <a:xfrm>
            <a:off x="5988065" y="4625788"/>
            <a:ext cx="356100" cy="369300"/>
          </a:xfrm>
          <a:prstGeom prst="rect">
            <a:avLst/>
          </a:prstGeom>
          <a:solidFill>
            <a:srgbClr val="91D95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</a:t>
            </a:r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751347" y="3363680"/>
            <a:ext cx="5137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751346" y="4636144"/>
            <a:ext cx="5137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3"/>
          </p:nvPr>
        </p:nvSpPr>
        <p:spPr>
          <a:xfrm>
            <a:off x="6391462" y="3363680"/>
            <a:ext cx="5137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4"/>
          </p:nvPr>
        </p:nvSpPr>
        <p:spPr>
          <a:xfrm>
            <a:off x="6391461" y="4636144"/>
            <a:ext cx="5137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5"/>
          </p:nvPr>
        </p:nvSpPr>
        <p:spPr>
          <a:xfrm>
            <a:off x="347950" y="805750"/>
            <a:ext cx="62607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None/>
              <a:defRPr sz="1600">
                <a:solidFill>
                  <a:srgbClr val="2779F5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6"/>
          </p:nvPr>
        </p:nvSpPr>
        <p:spPr>
          <a:xfrm>
            <a:off x="347950" y="1166150"/>
            <a:ext cx="11527800" cy="16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/>
          <p:nvPr/>
        </p:nvSpPr>
        <p:spPr>
          <a:xfrm>
            <a:off x="347950" y="365850"/>
            <a:ext cx="1098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2779F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convert fractions to decimals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4928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eneral Slides 2">
  <p:cSld name="General Slides 2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347950" y="814900"/>
            <a:ext cx="11536800" cy="51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/>
          <p:nvPr/>
        </p:nvSpPr>
        <p:spPr>
          <a:xfrm>
            <a:off x="347950" y="365850"/>
            <a:ext cx="1098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2779F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convert fractions to decimals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4295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pport Slide Introduction">
  <p:cSld name="Support Slide Introduc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357100" y="3952875"/>
            <a:ext cx="11518500" cy="22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/>
          <p:nvPr/>
        </p:nvSpPr>
        <p:spPr>
          <a:xfrm>
            <a:off x="4821623" y="2324823"/>
            <a:ext cx="257955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2779F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Support Slides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7590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pport Slides 1">
  <p:cSld name="Support Slides 1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body" idx="1"/>
          </p:nvPr>
        </p:nvSpPr>
        <p:spPr>
          <a:xfrm>
            <a:off x="347950" y="814900"/>
            <a:ext cx="11536800" cy="51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/>
          <p:nvPr/>
        </p:nvSpPr>
        <p:spPr>
          <a:xfrm>
            <a:off x="347950" y="365850"/>
            <a:ext cx="1098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0" i="0" u="none" strike="noStrike" cap="none">
                <a:solidFill>
                  <a:srgbClr val="2779F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</a:t>
            </a:r>
            <a:r>
              <a:rPr lang="en-GB" sz="2000">
                <a:solidFill>
                  <a:srgbClr val="2779F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 converts decimals to fractions</a:t>
            </a:r>
            <a:endParaRPr sz="2000">
              <a:solidFill>
                <a:srgbClr val="2779F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2779F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99180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387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CED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48100" y="365125"/>
            <a:ext cx="11005800" cy="3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48000" y="906475"/>
            <a:ext cx="11005800" cy="52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Google Shape;12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86266" y="6594475"/>
            <a:ext cx="1601399" cy="135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1" descr="A close up of a logo&#10;&#10;Description automatically generated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1538065" y="-1"/>
            <a:ext cx="653936" cy="70753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 txBox="1"/>
          <p:nvPr/>
        </p:nvSpPr>
        <p:spPr>
          <a:xfrm>
            <a:off x="347950" y="362325"/>
            <a:ext cx="11005800" cy="3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9104034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/>
        </p:nvSpPr>
        <p:spPr>
          <a:xfrm>
            <a:off x="9323853" y="6122986"/>
            <a:ext cx="2556300" cy="4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2544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Spring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2" name="Google Shape;52;p10"/>
          <p:cNvSpPr txBox="1"/>
          <p:nvPr/>
        </p:nvSpPr>
        <p:spPr>
          <a:xfrm>
            <a:off x="1946763" y="1513840"/>
            <a:ext cx="8298474" cy="2892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  <a:tabLst/>
              <a:defRPr/>
            </a:pPr>
            <a:r>
              <a:rPr kumimoji="0" lang="en-GB" sz="4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Ready-to-go Lesson Slides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  <a:tabLst/>
              <a:defRPr/>
            </a:pPr>
            <a:r>
              <a:rPr kumimoji="0" lang="en-GB" sz="4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Year 6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  <a:tabLst/>
              <a:defRPr/>
            </a:pPr>
            <a:r>
              <a:rPr kumimoji="0" lang="en-GB" sz="4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Decimals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3" name="Google Shape;53;p10"/>
          <p:cNvSpPr txBox="1"/>
          <p:nvPr/>
        </p:nvSpPr>
        <p:spPr>
          <a:xfrm>
            <a:off x="360000" y="5624547"/>
            <a:ext cx="7206000" cy="9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Lesson 8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To convert fractions to decimals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body" idx="1"/>
          </p:nvPr>
        </p:nvSpPr>
        <p:spPr>
          <a:xfrm>
            <a:off x="347950" y="805750"/>
            <a:ext cx="62607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None/>
            </a:pPr>
            <a:r>
              <a:rPr lang="en-GB" b="1"/>
              <a:t>Independent Practice: </a:t>
            </a:r>
            <a:endParaRPr b="1"/>
          </a:p>
        </p:txBody>
      </p:sp>
      <p:pic>
        <p:nvPicPr>
          <p:cNvPr id="135" name="Google Shape;13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000" y="1260000"/>
            <a:ext cx="11519999" cy="3945099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>
            <a:spLocks noGrp="1"/>
          </p:cNvSpPr>
          <p:nvPr>
            <p:ph type="body" idx="1"/>
          </p:nvPr>
        </p:nvSpPr>
        <p:spPr>
          <a:xfrm>
            <a:off x="347950" y="805750"/>
            <a:ext cx="62607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None/>
            </a:pPr>
            <a:r>
              <a:rPr lang="en-GB" b="1"/>
              <a:t>Guided Practice:</a:t>
            </a:r>
            <a:endParaRPr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Google Shape;142;p20"/>
              <p:cNvSpPr txBox="1">
                <a:spLocks noGrp="1"/>
              </p:cNvSpPr>
              <p:nvPr>
                <p:ph type="body" idx="2"/>
              </p:nvPr>
            </p:nvSpPr>
            <p:spPr>
              <a:xfrm>
                <a:off x="347950" y="1166150"/>
                <a:ext cx="11527800" cy="240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r>
                  <a:rPr lang="en-GB" b="1" dirty="0"/>
                  <a:t>Which of these is the largest?</a:t>
                </a:r>
                <a:endParaRPr b="1"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endParaRPr dirty="0"/>
              </a:p>
              <a:p>
                <a:pPr marL="0" lvl="0" indent="0" algn="ctr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r>
                  <a:rPr lang="en-GB" dirty="0"/>
                  <a:t>0.68	or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rPr>
                          <m:t>5 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</a:t>
                </a:r>
                <a:endParaRPr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endParaRPr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r>
                  <a:rPr lang="en-GB" dirty="0"/>
                  <a:t>Show how you know.</a:t>
                </a:r>
                <a:endParaRPr dirty="0"/>
              </a:p>
            </p:txBody>
          </p:sp>
        </mc:Choice>
        <mc:Fallback xmlns="">
          <p:sp>
            <p:nvSpPr>
              <p:cNvPr id="142" name="Google Shape;142;p20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xfrm>
                <a:off x="347950" y="1166150"/>
                <a:ext cx="11527800" cy="2403900"/>
              </a:xfrm>
              <a:prstGeom prst="rect">
                <a:avLst/>
              </a:prstGeom>
              <a:blipFill>
                <a:blip r:embed="rId3"/>
                <a:stretch>
                  <a:fillRect l="-423" b="-278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>
            <a:spLocks noGrp="1"/>
          </p:cNvSpPr>
          <p:nvPr>
            <p:ph type="body" idx="1"/>
          </p:nvPr>
        </p:nvSpPr>
        <p:spPr>
          <a:xfrm>
            <a:off x="347950" y="805750"/>
            <a:ext cx="62607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None/>
            </a:pPr>
            <a:r>
              <a:rPr lang="en-GB" b="1"/>
              <a:t>Independent Practice: </a:t>
            </a:r>
            <a:endParaRPr b="1"/>
          </a:p>
        </p:txBody>
      </p:sp>
      <p:pic>
        <p:nvPicPr>
          <p:cNvPr id="149" name="Google Shape;14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000" y="1260000"/>
            <a:ext cx="10373745" cy="528562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 txBox="1">
            <a:spLocks noGrp="1"/>
          </p:cNvSpPr>
          <p:nvPr>
            <p:ph type="body" idx="1"/>
          </p:nvPr>
        </p:nvSpPr>
        <p:spPr>
          <a:xfrm>
            <a:off x="347950" y="805750"/>
            <a:ext cx="62607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None/>
            </a:pPr>
            <a:r>
              <a:rPr lang="en-GB" b="1"/>
              <a:t>Guided Practice:</a:t>
            </a:r>
            <a:endParaRPr b="1"/>
          </a:p>
        </p:txBody>
      </p:sp>
      <p:sp>
        <p:nvSpPr>
          <p:cNvPr id="156" name="Google Shape;156;p22"/>
          <p:cNvSpPr txBox="1">
            <a:spLocks noGrp="1"/>
          </p:cNvSpPr>
          <p:nvPr>
            <p:ph type="body" idx="2"/>
          </p:nvPr>
        </p:nvSpPr>
        <p:spPr>
          <a:xfrm>
            <a:off x="347950" y="1166150"/>
            <a:ext cx="11527800" cy="329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dirty="0"/>
              <a:t>Hamza says, “The decimal 0.30 can be read as 3 tenths.”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dirty="0"/>
              <a:t>Jessica says, “It can be written as 0.3.”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dirty="0"/>
              <a:t>Ben says, “It can be read as 30 hundredths.”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b="1" dirty="0"/>
              <a:t>Who is correct? </a:t>
            </a:r>
            <a:endParaRPr b="1"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dirty="0"/>
              <a:t>Explain why.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/>
          </a:p>
        </p:txBody>
      </p:sp>
      <p:sp>
        <p:nvSpPr>
          <p:cNvPr id="158" name="Google Shape;158;p22"/>
          <p:cNvSpPr txBox="1"/>
          <p:nvPr/>
        </p:nvSpPr>
        <p:spPr>
          <a:xfrm>
            <a:off x="347950" y="4766075"/>
            <a:ext cx="11532000" cy="16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BC8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All three children are correct.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BC89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BC8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There is only a 3 in the tenths place, so we can say that the number is 3 tenths.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BC89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BC8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The zero on the end is simply showing that there are no hundredths, so we do not need to write it.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BC89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BC8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3 tenths are the same as 30 hundredths.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BC89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B49E52A-A240-449C-9E6B-ABE75716FE20}"/>
              </a:ext>
            </a:extLst>
          </p:cNvPr>
          <p:cNvSpPr/>
          <p:nvPr/>
        </p:nvSpPr>
        <p:spPr>
          <a:xfrm>
            <a:off x="10721950" y="6166603"/>
            <a:ext cx="1140448" cy="385253"/>
          </a:xfrm>
          <a:prstGeom prst="roundRect">
            <a:avLst/>
          </a:prstGeom>
          <a:solidFill>
            <a:srgbClr val="2779F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Answers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3"/>
          <p:cNvSpPr txBox="1">
            <a:spLocks noGrp="1"/>
          </p:cNvSpPr>
          <p:nvPr>
            <p:ph type="body" idx="1"/>
          </p:nvPr>
        </p:nvSpPr>
        <p:spPr>
          <a:xfrm>
            <a:off x="347950" y="805750"/>
            <a:ext cx="62607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None/>
            </a:pPr>
            <a:r>
              <a:rPr lang="en-GB" b="1"/>
              <a:t>Independent Practice: </a:t>
            </a:r>
            <a:endParaRPr b="1"/>
          </a:p>
        </p:txBody>
      </p:sp>
      <p:pic>
        <p:nvPicPr>
          <p:cNvPr id="165" name="Google Shape;16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000" y="1260000"/>
            <a:ext cx="11520002" cy="374948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4"/>
          <p:cNvSpPr txBox="1">
            <a:spLocks noGrp="1"/>
          </p:cNvSpPr>
          <p:nvPr>
            <p:ph type="body" idx="1"/>
          </p:nvPr>
        </p:nvSpPr>
        <p:spPr>
          <a:xfrm>
            <a:off x="347950" y="805750"/>
            <a:ext cx="62607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None/>
            </a:pPr>
            <a:r>
              <a:rPr lang="en-GB" b="1"/>
              <a:t>Let’s Reflect:</a:t>
            </a:r>
            <a:endParaRPr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Google Shape;172;p24"/>
              <p:cNvSpPr txBox="1">
                <a:spLocks noGrp="1"/>
              </p:cNvSpPr>
              <p:nvPr>
                <p:ph type="body" idx="2"/>
              </p:nvPr>
            </p:nvSpPr>
            <p:spPr>
              <a:xfrm>
                <a:off x="347950" y="1166150"/>
                <a:ext cx="11527800" cy="1103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rPr lang="en-GB" dirty="0">
                    <a:solidFill>
                      <a:srgbClr val="2779F5"/>
                    </a:solidFill>
                  </a:rPr>
                  <a:t>Alice and Nia want to convert the fraction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i="1" smtClean="0">
                            <a:solidFill>
                              <a:srgbClr val="2779F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2779F5"/>
                            </a:solidFill>
                            <a:latin typeface="Century Gothic" panose="020B0502020202020204" pitchFamily="34" charset="0"/>
                          </a:rPr>
                          <m:t>20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2779F5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2779F5"/>
                            </a:solidFill>
                            <a:latin typeface="Century Gothic" panose="020B0502020202020204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2779F5"/>
                            </a:solidFill>
                            <a:latin typeface="Century Gothic" panose="020B0502020202020204" pitchFamily="34" charset="0"/>
                          </a:rPr>
                          <m:t>00 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rgbClr val="2779F5"/>
                    </a:solidFill>
                  </a:rPr>
                  <a:t> into a decimal.</a:t>
                </a:r>
                <a:endParaRPr dirty="0">
                  <a:solidFill>
                    <a:srgbClr val="2779F5"/>
                  </a:solidFill>
                </a:endParaRPr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endParaRPr dirty="0">
                  <a:solidFill>
                    <a:srgbClr val="2779F5"/>
                  </a:solidFill>
                </a:endParaRPr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None/>
                </a:pPr>
                <a:r>
                  <a:rPr lang="en-GB" dirty="0">
                    <a:solidFill>
                      <a:srgbClr val="2779F5"/>
                    </a:solidFill>
                  </a:rPr>
                  <a:t>Find two different ways to do this.</a:t>
                </a:r>
                <a:endParaRPr dirty="0">
                  <a:solidFill>
                    <a:srgbClr val="00BC89"/>
                  </a:solidFill>
                </a:endParaRPr>
              </a:p>
            </p:txBody>
          </p:sp>
        </mc:Choice>
        <mc:Fallback xmlns="">
          <p:sp>
            <p:nvSpPr>
              <p:cNvPr id="172" name="Google Shape;172;p2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xfrm>
                <a:off x="347950" y="1166150"/>
                <a:ext cx="11527800" cy="1103400"/>
              </a:xfrm>
              <a:prstGeom prst="rect">
                <a:avLst/>
              </a:prstGeom>
              <a:blipFill>
                <a:blip r:embed="rId3"/>
                <a:stretch>
                  <a:fillRect l="-423" b="-5027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4" name="Google Shape;174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14324" y="577822"/>
            <a:ext cx="2060350" cy="206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303974" y="704613"/>
            <a:ext cx="1758625" cy="180680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Google Shape;176;p24"/>
              <p:cNvSpPr txBox="1"/>
              <p:nvPr/>
            </p:nvSpPr>
            <p:spPr>
              <a:xfrm>
                <a:off x="347950" y="2638200"/>
                <a:ext cx="11527800" cy="364197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Method 1:</a:t>
                </a: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  <a:p>
                <a:pPr lvl="0">
                  <a:lnSpc>
                    <a:spcPct val="150000"/>
                  </a:lnSpc>
                  <a:buClr>
                    <a:srgbClr val="000000"/>
                  </a:buClr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Double the numerator and denominator so that the fraction shows an amount of thousandths. </a:t>
                </a:r>
              </a:p>
              <a:p>
                <a:pPr lvl="0">
                  <a:lnSpc>
                    <a:spcPct val="150000"/>
                  </a:lnSpc>
                  <a:buClr>
                    <a:srgbClr val="000000"/>
                  </a:buCl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ar-AE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40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00</m:t>
                        </m:r>
                      </m:den>
                    </m:f>
                    <m:r>
                      <a:rPr lang="en-US" i="1">
                        <a:solidFill>
                          <a:srgbClr val="00BC89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is the same as 0.040 or 0.04.</a:t>
                </a: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Method 2:</a:t>
                </a: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  <a:p>
                <a:pPr lvl="0">
                  <a:lnSpc>
                    <a:spcPct val="150000"/>
                  </a:lnSpc>
                  <a:buClr>
                    <a:srgbClr val="000000"/>
                  </a:buClr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Divide the numerator and denominator by 5 so that the fraction shows an amount of hundredths. </a:t>
                </a:r>
              </a:p>
              <a:p>
                <a:pPr lvl="0">
                  <a:lnSpc>
                    <a:spcPct val="150000"/>
                  </a:lnSpc>
                  <a:buClr>
                    <a:srgbClr val="000000"/>
                  </a:buCl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ar-AE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100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is the same as 0.04.</a:t>
                </a:r>
                <a:endPara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mc:Choice>
        <mc:Fallback xmlns="">
          <p:sp>
            <p:nvSpPr>
              <p:cNvPr id="176" name="Google Shape;176;p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50" y="2638200"/>
                <a:ext cx="11527800" cy="3641978"/>
              </a:xfrm>
              <a:prstGeom prst="rect">
                <a:avLst/>
              </a:prstGeom>
              <a:blipFill>
                <a:blip r:embed="rId6"/>
                <a:stretch>
                  <a:fillRect l="-42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F424CC4-D3BC-48E3-A141-BD611540F585}"/>
              </a:ext>
            </a:extLst>
          </p:cNvPr>
          <p:cNvSpPr/>
          <p:nvPr/>
        </p:nvSpPr>
        <p:spPr>
          <a:xfrm>
            <a:off x="10721950" y="6166603"/>
            <a:ext cx="1140448" cy="385253"/>
          </a:xfrm>
          <a:prstGeom prst="roundRect">
            <a:avLst/>
          </a:prstGeom>
          <a:solidFill>
            <a:srgbClr val="2779F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Answers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5"/>
          <p:cNvSpPr txBox="1">
            <a:spLocks noGrp="1"/>
          </p:cNvSpPr>
          <p:nvPr>
            <p:ph type="body" idx="4294967295"/>
          </p:nvPr>
        </p:nvSpPr>
        <p:spPr>
          <a:xfrm>
            <a:off x="838200" y="3505199"/>
            <a:ext cx="10515600" cy="267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The following slides are based on Year 5 Decimals and Percentages – Decimals as fractions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6"/>
          <p:cNvSpPr txBox="1">
            <a:spLocks noGrp="1"/>
          </p:cNvSpPr>
          <p:nvPr>
            <p:ph type="body" idx="1"/>
          </p:nvPr>
        </p:nvSpPr>
        <p:spPr>
          <a:xfrm>
            <a:off x="347950" y="814900"/>
            <a:ext cx="11536800" cy="16857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Write each of these representations as a decimal and a fraction: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				            Each square is 0.01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Google Shape;190;p26"/>
              <p:cNvSpPr txBox="1"/>
              <p:nvPr/>
            </p:nvSpPr>
            <p:spPr>
              <a:xfrm>
                <a:off x="360000" y="3312025"/>
                <a:ext cx="2328771" cy="9225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>
                  <a:lnSpc>
                    <a:spcPct val="150000"/>
                  </a:lnSpc>
                  <a:buClr>
                    <a:srgbClr val="000000"/>
                  </a:buClr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0.3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</m:t>
                        </m:r>
                        <m:r>
                          <a:rPr lang="en-US" b="0" i="1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</m:oMath>
                </a14:m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mc:Choice>
        <mc:Fallback xmlns="">
          <p:sp>
            <p:nvSpPr>
              <p:cNvPr id="190" name="Google Shape;190;p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3312025"/>
                <a:ext cx="2328771" cy="922518"/>
              </a:xfrm>
              <a:prstGeom prst="rect">
                <a:avLst/>
              </a:prstGeom>
              <a:blipFill>
                <a:blip r:embed="rId3"/>
                <a:stretch>
                  <a:fillRect l="-20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1" name="Google Shape;191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950" y="1436650"/>
            <a:ext cx="961325" cy="961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9275" y="1436650"/>
            <a:ext cx="961325" cy="961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6450" y="2397975"/>
            <a:ext cx="961325" cy="9613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94" name="Google Shape;194;p26"/>
          <p:cNvGraphicFramePr/>
          <p:nvPr/>
        </p:nvGraphicFramePr>
        <p:xfrm>
          <a:off x="7847388" y="1317963"/>
          <a:ext cx="2700000" cy="10800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95" name="Google Shape;195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47400" y="1317975"/>
            <a:ext cx="5400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87400" y="1317975"/>
            <a:ext cx="5400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927400" y="1317975"/>
            <a:ext cx="5400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467400" y="1317975"/>
            <a:ext cx="5400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007400" y="1317975"/>
            <a:ext cx="5400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47400" y="1857975"/>
            <a:ext cx="5400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87400" y="1857975"/>
            <a:ext cx="5400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927400" y="1857975"/>
            <a:ext cx="540000" cy="540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03" name="Google Shape;203;p26"/>
          <p:cNvGraphicFramePr/>
          <p:nvPr>
            <p:extLst>
              <p:ext uri="{D42A27DB-BD31-4B8C-83A1-F6EECF244321}">
                <p14:modId xmlns:p14="http://schemas.microsoft.com/office/powerpoint/2010/main" val="4291953032"/>
              </p:ext>
            </p:extLst>
          </p:nvPr>
        </p:nvGraphicFramePr>
        <p:xfrm>
          <a:off x="3872579" y="2500650"/>
          <a:ext cx="3828500" cy="39621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69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66DEB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66DEB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66DEB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66DEB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66DEB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66DEB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66DEB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66DEB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66DEB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7E19D89-17CA-46AA-B267-18A0CDBACA2E}"/>
              </a:ext>
            </a:extLst>
          </p:cNvPr>
          <p:cNvSpPr/>
          <p:nvPr/>
        </p:nvSpPr>
        <p:spPr>
          <a:xfrm>
            <a:off x="10721950" y="6166603"/>
            <a:ext cx="1140448" cy="385253"/>
          </a:xfrm>
          <a:prstGeom prst="roundRect">
            <a:avLst/>
          </a:prstGeom>
          <a:solidFill>
            <a:srgbClr val="2779F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Answers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6E31092-D2C0-4997-B9E3-7B0EE7449B02}"/>
                  </a:ext>
                </a:extLst>
              </p:cNvPr>
              <p:cNvSpPr txBox="1"/>
              <p:nvPr/>
            </p:nvSpPr>
            <p:spPr>
              <a:xfrm>
                <a:off x="7847388" y="2381076"/>
                <a:ext cx="3048000" cy="7382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  <a:buClr>
                    <a:srgbClr val="000000"/>
                  </a:buClr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0.8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80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</m:t>
                        </m:r>
                        <m:r>
                          <a:rPr lang="en-US" b="0" i="1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5 </m:t>
                        </m:r>
                        <m:r>
                          <a:rPr lang="en-US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</m:oMath>
                </a14:m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6E31092-D2C0-4997-B9E3-7B0EE7449B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7388" y="2381076"/>
                <a:ext cx="3048000" cy="738279"/>
              </a:xfrm>
              <a:prstGeom prst="rect">
                <a:avLst/>
              </a:prstGeom>
              <a:blipFill>
                <a:blip r:embed="rId6"/>
                <a:stretch>
                  <a:fillRect l="-1600" b="-1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8238BCB-251E-4789-86D7-9FBD57C4CE4C}"/>
                  </a:ext>
                </a:extLst>
              </p:cNvPr>
              <p:cNvSpPr txBox="1"/>
              <p:nvPr/>
            </p:nvSpPr>
            <p:spPr>
              <a:xfrm>
                <a:off x="7701079" y="4112368"/>
                <a:ext cx="3407229" cy="5620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0.40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40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</m:t>
                        </m:r>
                        <m:r>
                          <a:rPr lang="en-US" b="0" i="1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5 </m:t>
                        </m:r>
                        <m:r>
                          <a:rPr lang="en-US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</m:oMath>
                </a14:m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8238BCB-251E-4789-86D7-9FBD57C4CE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1079" y="4112368"/>
                <a:ext cx="3407229" cy="562077"/>
              </a:xfrm>
              <a:prstGeom prst="rect">
                <a:avLst/>
              </a:prstGeom>
              <a:blipFill>
                <a:blip r:embed="rId7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7"/>
          <p:cNvSpPr txBox="1">
            <a:spLocks noGrp="1"/>
          </p:cNvSpPr>
          <p:nvPr>
            <p:ph type="body" idx="1"/>
          </p:nvPr>
        </p:nvSpPr>
        <p:spPr>
          <a:xfrm>
            <a:off x="347950" y="814900"/>
            <a:ext cx="11536800" cy="522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Write each number from the middle column as a decimal and as a fraction.</a:t>
            </a:r>
            <a:endParaRPr b="1" dirty="0"/>
          </a:p>
        </p:txBody>
      </p:sp>
      <p:graphicFrame>
        <p:nvGraphicFramePr>
          <p:cNvPr id="211" name="Google Shape;211;p27"/>
          <p:cNvGraphicFramePr/>
          <p:nvPr>
            <p:extLst>
              <p:ext uri="{D42A27DB-BD31-4B8C-83A1-F6EECF244321}">
                <p14:modId xmlns:p14="http://schemas.microsoft.com/office/powerpoint/2010/main" val="3518082825"/>
              </p:ext>
            </p:extLst>
          </p:nvPr>
        </p:nvGraphicFramePr>
        <p:xfrm>
          <a:off x="952500" y="1712687"/>
          <a:ext cx="10287000" cy="396965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393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2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Decimal</a:t>
                      </a:r>
                      <a:endParaRPr sz="22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Number</a:t>
                      </a:r>
                      <a:endParaRPr sz="22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2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Fraction</a:t>
                      </a:r>
                      <a:endParaRPr sz="22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93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2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25 hundredths</a:t>
                      </a:r>
                      <a:endParaRPr sz="22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93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2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6 tenths</a:t>
                      </a:r>
                      <a:endParaRPr sz="22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93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2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78 hundredths</a:t>
                      </a:r>
                      <a:endParaRPr sz="22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393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2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 thousandths</a:t>
                      </a:r>
                      <a:endParaRPr sz="22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DEB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12" name="Google Shape;212;p27"/>
          <p:cNvGraphicFramePr/>
          <p:nvPr>
            <p:extLst>
              <p:ext uri="{D42A27DB-BD31-4B8C-83A1-F6EECF244321}">
                <p14:modId xmlns:p14="http://schemas.microsoft.com/office/powerpoint/2010/main" val="3025673580"/>
              </p:ext>
            </p:extLst>
          </p:nvPr>
        </p:nvGraphicFramePr>
        <p:xfrm>
          <a:off x="952501" y="2507154"/>
          <a:ext cx="3429000" cy="317518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379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200" dirty="0">
                          <a:solidFill>
                            <a:srgbClr val="00BC89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0.25</a:t>
                      </a:r>
                      <a:endParaRPr sz="2200" dirty="0">
                        <a:solidFill>
                          <a:srgbClr val="00BC89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79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200">
                          <a:solidFill>
                            <a:srgbClr val="00BC89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0.6 or 0.60</a:t>
                      </a:r>
                      <a:endParaRPr sz="2200">
                        <a:solidFill>
                          <a:srgbClr val="00BC89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79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200">
                          <a:solidFill>
                            <a:srgbClr val="00BC89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0.78</a:t>
                      </a:r>
                      <a:endParaRPr sz="2200">
                        <a:solidFill>
                          <a:srgbClr val="00BC89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79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200" dirty="0">
                          <a:solidFill>
                            <a:srgbClr val="00BC89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0.09</a:t>
                      </a:r>
                      <a:endParaRPr sz="2200" dirty="0">
                        <a:solidFill>
                          <a:srgbClr val="00BC89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3" name="Google Shape;213;p27"/>
              <p:cNvGraphicFramePr/>
              <p:nvPr>
                <p:extLst>
                  <p:ext uri="{D42A27DB-BD31-4B8C-83A1-F6EECF244321}">
                    <p14:modId xmlns:p14="http://schemas.microsoft.com/office/powerpoint/2010/main" val="339412613"/>
                  </p:ext>
                </p:extLst>
              </p:nvPr>
            </p:nvGraphicFramePr>
            <p:xfrm>
              <a:off x="7810502" y="2507154"/>
              <a:ext cx="3429000" cy="3168658"/>
            </p:xfrm>
            <a:graphic>
              <a:graphicData uri="http://schemas.openxmlformats.org/drawingml/2006/table">
                <a:tbl>
                  <a:tblPr>
                    <a:noFill/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731810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2200" i="1" smtClean="0">
                                      <a:solidFill>
                                        <a:srgbClr val="00BC8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2200" b="0" i="0" smtClean="0">
                                      <a:solidFill>
                                        <a:srgbClr val="00BC89"/>
                                      </a:solidFill>
                                      <a:latin typeface="Century Gothic" panose="020B0502020202020204" pitchFamily="34" charset="0"/>
                                    </a:rPr>
                                    <m:t>25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2200" b="0" i="0" smtClean="0">
                                      <a:solidFill>
                                        <a:srgbClr val="00BC89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200" smtClean="0">
                                      <a:solidFill>
                                        <a:srgbClr val="00BC89"/>
                                      </a:solidFill>
                                      <a:latin typeface="Century Gothic" panose="020B0502020202020204" pitchFamily="34" charset="0"/>
                                    </a:rPr>
                                    <m:t>1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200" b="0" i="0" smtClean="0">
                                      <a:solidFill>
                                        <a:srgbClr val="00BC89"/>
                                      </a:solidFill>
                                      <a:latin typeface="Century Gothic" panose="020B0502020202020204" pitchFamily="34" charset="0"/>
                                    </a:rPr>
                                    <m:t>0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200">
                                      <a:solidFill>
                                        <a:srgbClr val="00BC89"/>
                                      </a:solidFill>
                                      <a:latin typeface="Century Gothic" panose="020B0502020202020204" pitchFamily="34" charset="0"/>
                                    </a:rPr>
                                    <m:t>0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200" b="0" i="0" smtClean="0">
                                      <a:solidFill>
                                        <a:srgbClr val="00BC89"/>
                                      </a:solidFill>
                                      <a:latin typeface="Century Gothic" panose="020B0502020202020204" pitchFamily="34" charset="0"/>
                                    </a:rPr>
                                    <m:t> 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dirty="0">
                              <a:solidFill>
                                <a:srgbClr val="00BC89"/>
                              </a:solidFill>
                              <a:latin typeface="Century Gothic"/>
                              <a:ea typeface="Century Gothic"/>
                              <a:cs typeface="Century Gothic"/>
                              <a:sym typeface="Century Gothic"/>
                            </a:rPr>
                            <a:t> 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2200" i="1" smtClean="0">
                                      <a:solidFill>
                                        <a:srgbClr val="00BC8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2200" b="0" i="0" smtClean="0">
                                      <a:solidFill>
                                        <a:srgbClr val="00BC89"/>
                                      </a:solidFill>
                                      <a:latin typeface="Century Gothic" panose="020B0502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2200" b="0" i="0" smtClean="0">
                                      <a:solidFill>
                                        <a:srgbClr val="00BC89"/>
                                      </a:solidFill>
                                      <a:latin typeface="Cambria Math" panose="02040503050406030204" pitchFamily="18" charset="0"/>
                                    </a:rPr>
                                    <m:t>  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200" b="0" i="0" smtClean="0">
                                      <a:solidFill>
                                        <a:srgbClr val="00BC89"/>
                                      </a:solidFill>
                                      <a:latin typeface="Century Gothic" panose="020B0502020202020204" pitchFamily="34" charset="0"/>
                                    </a:rPr>
                                    <m:t>4  </m:t>
                                  </m:r>
                                  <m:r>
                                    <a:rPr lang="en-US" sz="2200" b="0" i="1" smtClean="0">
                                      <a:solidFill>
                                        <a:srgbClr val="00BC89"/>
                                      </a:solidFill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</m:den>
                              </m:f>
                            </m:oMath>
                          </a14:m>
                          <a:endParaRPr sz="2200" dirty="0">
                            <a:solidFill>
                              <a:srgbClr val="00BC89"/>
                            </a:solidFill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1810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2200" i="1" smtClean="0">
                                      <a:solidFill>
                                        <a:srgbClr val="00BC8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2200" b="0" i="0" smtClean="0">
                                      <a:solidFill>
                                        <a:srgbClr val="00BC89"/>
                                      </a:solidFill>
                                      <a:latin typeface="Century Gothic" panose="020B0502020202020204" pitchFamily="34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2200" b="0" i="0" smtClean="0">
                                      <a:solidFill>
                                        <a:srgbClr val="00BC89"/>
                                      </a:solidFill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200" smtClean="0">
                                      <a:solidFill>
                                        <a:srgbClr val="00BC89"/>
                                      </a:solidFill>
                                      <a:latin typeface="Century Gothic" panose="020B0502020202020204" pitchFamily="34" charset="0"/>
                                    </a:rPr>
                                    <m:t>1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200" b="0" i="0" smtClean="0">
                                      <a:solidFill>
                                        <a:srgbClr val="00BC89"/>
                                      </a:solidFill>
                                      <a:latin typeface="Century Gothic" panose="020B0502020202020204" pitchFamily="34" charset="0"/>
                                    </a:rPr>
                                    <m:t>0</m:t>
                                  </m:r>
                                  <m:r>
                                    <a:rPr lang="en-US" sz="2200" b="0" i="1" smtClean="0">
                                      <a:solidFill>
                                        <a:srgbClr val="00BC89"/>
                                      </a:solidFill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dirty="0">
                              <a:solidFill>
                                <a:srgbClr val="00BC89"/>
                              </a:solidFill>
                              <a:latin typeface="Century Gothic"/>
                              <a:ea typeface="Century Gothic"/>
                              <a:cs typeface="Century Gothic"/>
                              <a:sym typeface="Century Gothic"/>
                            </a:rPr>
                            <a:t> 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2200" i="1" smtClean="0">
                                      <a:solidFill>
                                        <a:srgbClr val="00BC8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2200" b="0" i="0" smtClean="0">
                                      <a:solidFill>
                                        <a:srgbClr val="00BC89"/>
                                      </a:solidFill>
                                      <a:latin typeface="Century Gothic" panose="020B0502020202020204" pitchFamily="34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2200" b="0" i="0" smtClean="0">
                                      <a:solidFill>
                                        <a:srgbClr val="00BC89"/>
                                      </a:solidFill>
                                      <a:latin typeface="Cambria Math" panose="02040503050406030204" pitchFamily="18" charset="0"/>
                                    </a:rPr>
                                    <m:t>  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200" b="0" i="0" smtClean="0">
                                      <a:solidFill>
                                        <a:srgbClr val="00BC89"/>
                                      </a:solidFill>
                                      <a:latin typeface="Century Gothic" panose="020B0502020202020204" pitchFamily="34" charset="0"/>
                                    </a:rPr>
                                    <m:t>5  </m:t>
                                  </m:r>
                                  <m:r>
                                    <a:rPr lang="en-US" sz="2200" b="0" i="1" smtClean="0">
                                      <a:solidFill>
                                        <a:srgbClr val="00BC89"/>
                                      </a:solidFill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</m:den>
                              </m:f>
                            </m:oMath>
                          </a14:m>
                          <a:endParaRPr sz="2200" dirty="0">
                            <a:solidFill>
                              <a:srgbClr val="00BC89"/>
                            </a:solidFill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11154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AE" sz="2200" i="1" smtClean="0">
                                        <a:solidFill>
                                          <a:srgbClr val="00BC8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US" sz="2200" b="0" i="0" smtClean="0">
                                        <a:solidFill>
                                          <a:srgbClr val="00BC89"/>
                                        </a:solidFill>
                                        <a:latin typeface="Century Gothic" panose="020B0502020202020204" pitchFamily="34" charset="0"/>
                                      </a:rPr>
                                      <m:t>78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US" sz="2200" b="0" i="0" smtClean="0">
                                        <a:solidFill>
                                          <a:srgbClr val="00BC8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200" smtClean="0">
                                        <a:solidFill>
                                          <a:srgbClr val="00BC89"/>
                                        </a:solidFill>
                                        <a:latin typeface="Century Gothic" panose="020B0502020202020204" pitchFamily="34" charset="0"/>
                                      </a:rPr>
                                      <m:t>1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200" b="0" i="0" smtClean="0">
                                        <a:solidFill>
                                          <a:srgbClr val="00BC89"/>
                                        </a:solidFill>
                                        <a:latin typeface="Century Gothic" panose="020B0502020202020204" pitchFamily="34" charset="0"/>
                                      </a:rPr>
                                      <m:t>0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200">
                                        <a:solidFill>
                                          <a:srgbClr val="00BC89"/>
                                        </a:solidFill>
                                        <a:latin typeface="Century Gothic" panose="020B0502020202020204" pitchFamily="34" charset="0"/>
                                      </a:rPr>
                                      <m:t>0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200" b="0" i="0" smtClean="0">
                                        <a:solidFill>
                                          <a:srgbClr val="00BC89"/>
                                        </a:solidFill>
                                        <a:latin typeface="Century Gothic" panose="020B0502020202020204" pitchFamily="34" charset="0"/>
                                      </a:rPr>
                                      <m:t> 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sz="2200" dirty="0">
                            <a:solidFill>
                              <a:srgbClr val="00BC89"/>
                            </a:solidFill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11154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AE" sz="2200" i="1" smtClean="0">
                                        <a:solidFill>
                                          <a:srgbClr val="00BC8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US" sz="2200" b="0" i="0" smtClean="0">
                                        <a:solidFill>
                                          <a:srgbClr val="00BC89"/>
                                        </a:solidFill>
                                        <a:latin typeface="Century Gothic" panose="020B0502020202020204" pitchFamily="34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US" sz="2200" smtClean="0">
                                        <a:solidFill>
                                          <a:srgbClr val="00BC89"/>
                                        </a:solidFill>
                                        <a:latin typeface="Century Gothic" panose="020B0502020202020204" pitchFamily="34" charset="0"/>
                                      </a:rPr>
                                      <m:t>1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200" b="0" i="0" smtClean="0">
                                        <a:solidFill>
                                          <a:srgbClr val="00BC89"/>
                                        </a:solidFill>
                                        <a:latin typeface="Century Gothic" panose="020B0502020202020204" pitchFamily="34" charset="0"/>
                                      </a:rPr>
                                      <m:t>00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200">
                                        <a:solidFill>
                                          <a:srgbClr val="00BC89"/>
                                        </a:solidFill>
                                        <a:latin typeface="Century Gothic" panose="020B0502020202020204" pitchFamily="34" charset="0"/>
                                      </a:rPr>
                                      <m:t>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sz="2200" dirty="0">
                            <a:solidFill>
                              <a:srgbClr val="00BC89"/>
                            </a:solidFill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3" name="Google Shape;213;p27"/>
              <p:cNvGraphicFramePr/>
              <p:nvPr>
                <p:extLst>
                  <p:ext uri="{D42A27DB-BD31-4B8C-83A1-F6EECF244321}">
                    <p14:modId xmlns:p14="http://schemas.microsoft.com/office/powerpoint/2010/main" val="339412613"/>
                  </p:ext>
                </p:extLst>
              </p:nvPr>
            </p:nvGraphicFramePr>
            <p:xfrm>
              <a:off x="7810502" y="2507154"/>
              <a:ext cx="3429000" cy="3168658"/>
            </p:xfrm>
            <a:graphic>
              <a:graphicData uri="http://schemas.openxmlformats.org/drawingml/2006/table">
                <a:tbl>
                  <a:tblPr>
                    <a:noFill/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7514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78" t="-806" r="-355" b="-3209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514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78" t="-101626" r="-355" b="-2235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329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78" t="-181022" r="-355" b="-1007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329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78" t="-281022" r="-355" b="-7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2FE73C5-2A5B-42D2-AB8D-9E218003F129}"/>
              </a:ext>
            </a:extLst>
          </p:cNvPr>
          <p:cNvSpPr/>
          <p:nvPr/>
        </p:nvSpPr>
        <p:spPr>
          <a:xfrm>
            <a:off x="10721950" y="6166603"/>
            <a:ext cx="1140448" cy="385253"/>
          </a:xfrm>
          <a:prstGeom prst="roundRect">
            <a:avLst/>
          </a:prstGeom>
          <a:solidFill>
            <a:srgbClr val="2779F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Answers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/>
          </p:nvPr>
        </p:nvSpPr>
        <p:spPr>
          <a:xfrm>
            <a:off x="357100" y="343800"/>
            <a:ext cx="10923600" cy="4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</a:pPr>
            <a:r>
              <a:rPr lang="en-GB"/>
              <a:t>Summary</a:t>
            </a:r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357100" y="814900"/>
            <a:ext cx="11662200" cy="53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Key Vocabulary and Sentence Stems 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Process Steps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Hinge Question (Assessment Point)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Lesson Introduction Slide (Learning Objective and Success Criteria)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Starter – Match fractions to equivalent decimals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Key Concept Introduction 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Guided Practice – Using derived facts and equivalent fractions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Independent Practice 1 – Using derived facts and equivalent fractions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Guided Practice – Comparing fractions and decimals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Independent Practice 2 – Comparing fractions and decimals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Guided Practice – Explaining reasoning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Independent Practice 3 – Explaining reasoning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Let’s Reflect 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Support Slides – Based on Year 5 Decimals and fractions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>
            <a:spLocks noGrp="1"/>
          </p:cNvSpPr>
          <p:nvPr>
            <p:ph type="body" idx="1"/>
          </p:nvPr>
        </p:nvSpPr>
        <p:spPr>
          <a:xfrm>
            <a:off x="347950" y="805750"/>
            <a:ext cx="62607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None/>
            </a:pPr>
            <a:r>
              <a:rPr lang="en-GB" b="1"/>
              <a:t>Key Vocabulary:</a:t>
            </a:r>
            <a:endParaRPr b="1"/>
          </a:p>
        </p:txBody>
      </p:sp>
      <p:sp>
        <p:nvSpPr>
          <p:cNvPr id="66" name="Google Shape;66;p12"/>
          <p:cNvSpPr txBox="1">
            <a:spLocks noGrp="1"/>
          </p:cNvSpPr>
          <p:nvPr>
            <p:ph type="body" idx="2"/>
          </p:nvPr>
        </p:nvSpPr>
        <p:spPr>
          <a:xfrm>
            <a:off x="347950" y="3905500"/>
            <a:ext cx="11527800" cy="20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The fraction (fraction) is the same as (decimal).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-	The fraction 15/1,000 is the same as 0.015.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(number) hundredths is/are larger than (number) thousandths.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-	2 hundredths are larger than 2 thousandths. </a:t>
            </a:r>
            <a:endParaRPr dirty="0"/>
          </a:p>
        </p:txBody>
      </p:sp>
      <p:sp>
        <p:nvSpPr>
          <p:cNvPr id="67" name="Google Shape;67;p12"/>
          <p:cNvSpPr txBox="1"/>
          <p:nvPr/>
        </p:nvSpPr>
        <p:spPr>
          <a:xfrm>
            <a:off x="359998" y="3575188"/>
            <a:ext cx="6435600" cy="3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Font typeface="Arial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srgbClr val="2779F5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Sentence Stems:</a:t>
            </a:r>
            <a:endParaRPr kumimoji="0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68" name="Google Shape;68;p12"/>
          <p:cNvGraphicFramePr/>
          <p:nvPr/>
        </p:nvGraphicFramePr>
        <p:xfrm>
          <a:off x="360000" y="1126450"/>
          <a:ext cx="6085550" cy="137151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042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2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tenth</a:t>
                      </a:r>
                      <a:endParaRPr sz="1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8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hundredth</a:t>
                      </a:r>
                      <a:endParaRPr sz="1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equivalent</a:t>
                      </a:r>
                      <a:endParaRPr sz="1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8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fraction</a:t>
                      </a:r>
                      <a:endParaRPr sz="1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decimal</a:t>
                      </a:r>
                      <a:endParaRPr sz="1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>
            <a:spLocks noGrp="1"/>
          </p:cNvSpPr>
          <p:nvPr>
            <p:ph type="body" idx="2"/>
          </p:nvPr>
        </p:nvSpPr>
        <p:spPr>
          <a:xfrm>
            <a:off x="347950" y="1166150"/>
            <a:ext cx="11527800" cy="47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en-GB" dirty="0"/>
              <a:t>Use a known fact to derive the new fact.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en-GB" dirty="0"/>
              <a:t>Make the fraction equivalent to a fraction with a denominator or 10 or 100.</a:t>
            </a:r>
            <a:endParaRPr dirty="0"/>
          </a:p>
        </p:txBody>
      </p:sp>
      <p:sp>
        <p:nvSpPr>
          <p:cNvPr id="75" name="Google Shape;75;p13"/>
          <p:cNvSpPr txBox="1">
            <a:spLocks noGrp="1"/>
          </p:cNvSpPr>
          <p:nvPr>
            <p:ph type="body" idx="1"/>
          </p:nvPr>
        </p:nvSpPr>
        <p:spPr>
          <a:xfrm>
            <a:off x="347950" y="805750"/>
            <a:ext cx="62607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None/>
            </a:pPr>
            <a:r>
              <a:rPr lang="en-GB" b="1"/>
              <a:t>Process Steps:</a:t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1" name="Google Shape;81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751347" y="3178618"/>
                <a:ext cx="51372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228600" lvl="0" indent="-22860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r>
                  <a:rPr lang="en-GB" sz="2200" dirty="0"/>
                  <a:t>0.90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200" b="0" i="0" smtClean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200" smtClean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200" b="0" i="0" smtClean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en-US" sz="220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rPr>
                          <m:t>0</m:t>
                        </m:r>
                      </m:den>
                    </m:f>
                  </m:oMath>
                </a14:m>
                <a:endParaRPr sz="2200" dirty="0"/>
              </a:p>
            </p:txBody>
          </p:sp>
        </mc:Choice>
        <mc:Fallback xmlns="">
          <p:sp>
            <p:nvSpPr>
              <p:cNvPr id="81" name="Google Shape;81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51347" y="3178618"/>
                <a:ext cx="5137200" cy="369300"/>
              </a:xfrm>
              <a:prstGeom prst="rect">
                <a:avLst/>
              </a:prstGeom>
              <a:blipFill>
                <a:blip r:embed="rId3"/>
                <a:stretch>
                  <a:fillRect l="-1542" b="-8524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Google Shape;82;p14"/>
              <p:cNvSpPr txBox="1">
                <a:spLocks noGrp="1"/>
              </p:cNvSpPr>
              <p:nvPr>
                <p:ph type="body" idx="2"/>
              </p:nvPr>
            </p:nvSpPr>
            <p:spPr>
              <a:xfrm>
                <a:off x="751346" y="4451082"/>
                <a:ext cx="51372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228600" lvl="0" indent="-22860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r>
                  <a:rPr lang="en-GB" sz="2200" dirty="0"/>
                  <a:t>0.60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200" b="0" i="0" smtClean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200" smtClean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200" b="0" i="0" smtClean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rPr>
                          <m:t>0 </m:t>
                        </m:r>
                      </m:den>
                    </m:f>
                  </m:oMath>
                </a14:m>
                <a:endParaRPr sz="2200" dirty="0"/>
              </a:p>
            </p:txBody>
          </p:sp>
        </mc:Choice>
        <mc:Fallback xmlns="">
          <p:sp>
            <p:nvSpPr>
              <p:cNvPr id="82" name="Google Shape;82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xfrm>
                <a:off x="751346" y="4451082"/>
                <a:ext cx="5137200" cy="369300"/>
              </a:xfrm>
              <a:prstGeom prst="rect">
                <a:avLst/>
              </a:prstGeom>
              <a:blipFill>
                <a:blip r:embed="rId4"/>
                <a:stretch>
                  <a:fillRect l="-1542" b="-8524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Google Shape;83;p14"/>
              <p:cNvSpPr txBox="1">
                <a:spLocks noGrp="1"/>
              </p:cNvSpPr>
              <p:nvPr>
                <p:ph type="body" idx="3"/>
              </p:nvPr>
            </p:nvSpPr>
            <p:spPr>
              <a:xfrm>
                <a:off x="6391462" y="3178618"/>
                <a:ext cx="51372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228600" lvl="0" indent="-22860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ar-AE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200" b="0" i="0" smtClean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rPr>
                          <m:t>75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200" smtClean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200" b="0" i="0" smtClean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en-US" sz="220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rPr>
                          <m:t>0</m:t>
                        </m:r>
                      </m:den>
                    </m:f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200" dirty="0"/>
                  <a:t>= 0.75</a:t>
                </a:r>
                <a:endParaRPr sz="2200" dirty="0"/>
              </a:p>
            </p:txBody>
          </p:sp>
        </mc:Choice>
        <mc:Fallback xmlns="">
          <p:sp>
            <p:nvSpPr>
              <p:cNvPr id="83" name="Google Shape;83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3"/>
              </p:nvPr>
            </p:nvSpPr>
            <p:spPr>
              <a:xfrm>
                <a:off x="6391462" y="3178618"/>
                <a:ext cx="5137200" cy="369300"/>
              </a:xfrm>
              <a:prstGeom prst="rect">
                <a:avLst/>
              </a:prstGeom>
              <a:blipFill>
                <a:blip r:embed="rId5"/>
                <a:stretch>
                  <a:fillRect b="-8360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Google Shape;84;p14"/>
              <p:cNvSpPr txBox="1">
                <a:spLocks noGrp="1"/>
              </p:cNvSpPr>
              <p:nvPr>
                <p:ph type="body" idx="4"/>
              </p:nvPr>
            </p:nvSpPr>
            <p:spPr>
              <a:xfrm>
                <a:off x="6391461" y="4451082"/>
                <a:ext cx="51372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228600" lvl="0" indent="-22860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ar-AE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200" b="0" i="0" smtClean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200" smtClean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200" b="0" i="0" smtClean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rPr>
                          <m:t>0 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200" dirty="0"/>
                  <a:t>= 0.1</a:t>
                </a:r>
                <a:endParaRPr sz="2200" dirty="0"/>
              </a:p>
            </p:txBody>
          </p:sp>
        </mc:Choice>
        <mc:Fallback xmlns="">
          <p:sp>
            <p:nvSpPr>
              <p:cNvPr id="84" name="Google Shape;84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"/>
              </p:nvPr>
            </p:nvSpPr>
            <p:spPr>
              <a:xfrm>
                <a:off x="6391461" y="4451082"/>
                <a:ext cx="5137200" cy="369300"/>
              </a:xfrm>
              <a:prstGeom prst="rect">
                <a:avLst/>
              </a:prstGeom>
              <a:blipFill>
                <a:blip r:embed="rId6"/>
                <a:stretch>
                  <a:fillRect b="-8360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Google Shape;85;p14"/>
          <p:cNvSpPr txBox="1">
            <a:spLocks noGrp="1"/>
          </p:cNvSpPr>
          <p:nvPr>
            <p:ph type="body" idx="5"/>
          </p:nvPr>
        </p:nvSpPr>
        <p:spPr>
          <a:xfrm>
            <a:off x="347950" y="805750"/>
            <a:ext cx="6260700" cy="320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Hinge Question:</a:t>
            </a:r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6"/>
          </p:nvPr>
        </p:nvSpPr>
        <p:spPr>
          <a:xfrm>
            <a:off x="347950" y="1166150"/>
            <a:ext cx="11527800" cy="1635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Which of these statements is false?</a:t>
            </a:r>
            <a:endParaRPr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/>
          <p:nvPr/>
        </p:nvSpPr>
        <p:spPr>
          <a:xfrm>
            <a:off x="1412240" y="767620"/>
            <a:ext cx="7670800" cy="1924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To convert fractions to decimals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aphicFrame>
        <p:nvGraphicFramePr>
          <p:cNvPr id="93" name="Google Shape;93;p15"/>
          <p:cNvGraphicFramePr/>
          <p:nvPr/>
        </p:nvGraphicFramePr>
        <p:xfrm>
          <a:off x="1412240" y="3429000"/>
          <a:ext cx="9367525" cy="16154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9367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25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entury Gothic"/>
                        <a:buNone/>
                      </a:pPr>
                      <a:r>
                        <a:rPr lang="en-GB" sz="2000" b="0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Success Criteria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endParaRPr sz="2000" b="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Noto Sans Symbols"/>
                        <a:buChar char="❑"/>
                      </a:pPr>
                      <a:r>
                        <a:rPr lang="en-GB" sz="2000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 can use known facts to derive a new fact.</a:t>
                      </a:r>
                      <a:endParaRPr sz="20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entury Gothic"/>
                        <a:buChar char="❑"/>
                      </a:pPr>
                      <a:r>
                        <a:rPr lang="en-GB" sz="2000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 can make equivalent fractions with denominator of 10 and 100.</a:t>
                      </a:r>
                      <a:endParaRPr sz="20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entury Gothic"/>
                        <a:buChar char="❑"/>
                      </a:pPr>
                      <a:r>
                        <a:rPr lang="en-GB" sz="2000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 can explain my reasoning in problems.</a:t>
                      </a:r>
                      <a:endParaRPr sz="20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body" idx="2"/>
          </p:nvPr>
        </p:nvSpPr>
        <p:spPr>
          <a:xfrm>
            <a:off x="347950" y="1166150"/>
            <a:ext cx="11527800" cy="5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b="1"/>
              <a:t>Match the fraction cards to their equivalent fractions.</a:t>
            </a:r>
            <a:endParaRPr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Google Shape;101;p16"/>
              <p:cNvSpPr txBox="1"/>
              <p:nvPr/>
            </p:nvSpPr>
            <p:spPr>
              <a:xfrm>
                <a:off x="347950" y="5494787"/>
                <a:ext cx="11532000" cy="6620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ar-AE" sz="1800" i="1" kern="0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  <a:sym typeface="Century Gothic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800" b="0" i="0" kern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  <a:sym typeface="Century Gothic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b="0" i="0" kern="0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  <a:sym typeface="Century Gothic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lang="en-US" sz="1800" ker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  <a:sym typeface="Century Gothic"/>
                          </a:rPr>
                          <m:t>10</m:t>
                        </m:r>
                        <m:r>
                          <a:rPr lang="en-US" sz="1800" b="0" i="1" kern="0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  <a:sym typeface="Century Gothic"/>
                          </a:rPr>
                          <m:t>  </m:t>
                        </m:r>
                        <m:r>
                          <a:rPr lang="en-US" sz="1800" i="1" ker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  <a:sym typeface="Century Gothic"/>
                          </a:rPr>
                          <m:t> 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= 0.1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sz="1800" i="1" kern="0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  <a:sym typeface="Century Gothic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800" b="0" i="0" kern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  <a:sym typeface="Century Gothic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b="0" i="0" kern="0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  <a:sym typeface="Century Gothic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lang="en-US" sz="1800" ker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  <a:sym typeface="Century Gothic"/>
                          </a:rPr>
                          <m:t>10</m:t>
                        </m:r>
                        <m:r>
                          <a:rPr lang="en-US" sz="1800" b="0" i="1" kern="0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  <a:sym typeface="Century Gothic"/>
                          </a:rPr>
                          <m:t>  </m:t>
                        </m:r>
                        <m:r>
                          <a:rPr lang="en-US" sz="1800" i="1" ker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  <a:sym typeface="Century Gothic"/>
                          </a:rPr>
                          <m:t> 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= 0.5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sz="1800" i="1" kern="0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  <a:sym typeface="Century Gothic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800" b="0" i="0" kern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  <a:sym typeface="Century Gothic"/>
                          </a:rPr>
                          <m:t>14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b="0" i="0" kern="0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  <a:sym typeface="Century Gothic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800" ker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  <a:sym typeface="Century Gothic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1800" b="0" i="0" kern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  <a:sym typeface="Century Gothic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en-US" sz="1800" ker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  <a:sym typeface="Century Gothic"/>
                          </a:rPr>
                          <m:t>0</m:t>
                        </m:r>
                        <m:r>
                          <a:rPr lang="en-US" sz="1800" b="0" i="1" kern="0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  <a:sym typeface="Century Gothic"/>
                          </a:rPr>
                          <m:t> </m:t>
                        </m:r>
                        <m:r>
                          <a:rPr lang="en-US" sz="1800" i="1" ker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  <a:sym typeface="Century Gothic"/>
                          </a:rPr>
                          <m:t> 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= 0.14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sz="1800" i="1" kern="0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  <a:sym typeface="Century Gothic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800" b="0" i="0" kern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  <a:sym typeface="Century Gothic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ker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  <a:sym typeface="Century Gothic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1800" b="0" i="0" kern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  <a:sym typeface="Century Gothic"/>
                          </a:rPr>
                          <m:t>00</m:t>
                        </m:r>
                        <m:r>
                          <m:rPr>
                            <m:nor/>
                          </m:rPr>
                          <a:rPr lang="en-US" sz="1800" ker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  <a:sym typeface="Century Gothic"/>
                          </a:rPr>
                          <m:t>0</m:t>
                        </m:r>
                        <m:r>
                          <a:rPr lang="en-US" sz="1800" i="1" ker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  <a:sym typeface="Century Gothic"/>
                          </a:rPr>
                          <m:t> 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= 0.004</a:t>
                </a: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mc:Choice>
        <mc:Fallback xmlns="">
          <p:sp>
            <p:nvSpPr>
              <p:cNvPr id="101" name="Google Shape;101;p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50" y="5494787"/>
                <a:ext cx="11532000" cy="6620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Google Shape;102;p16"/>
          <p:cNvSpPr txBox="1">
            <a:spLocks noGrp="1"/>
          </p:cNvSpPr>
          <p:nvPr>
            <p:ph type="body" idx="1"/>
          </p:nvPr>
        </p:nvSpPr>
        <p:spPr>
          <a:xfrm>
            <a:off x="347950" y="805750"/>
            <a:ext cx="62607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None/>
            </a:pPr>
            <a:r>
              <a:rPr lang="en-GB" b="1"/>
              <a:t>Starter:</a:t>
            </a:r>
            <a:endParaRPr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Google Shape;103;p16"/>
              <p:cNvSpPr/>
              <p:nvPr/>
            </p:nvSpPr>
            <p:spPr>
              <a:xfrm>
                <a:off x="1653700" y="1888563"/>
                <a:ext cx="1623300" cy="1041000"/>
              </a:xfrm>
              <a:prstGeom prst="roundRect">
                <a:avLst>
                  <a:gd name="adj" fmla="val 16667"/>
                </a:avLst>
              </a:prstGeom>
              <a:solidFill>
                <a:srgbClr val="66DEBE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AE" sz="28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Century Gothic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0" i="0" kern="0" smtClean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  <a:sym typeface="Century Gothic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0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Century Gothic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en-US" sz="2800" kern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  <a:sym typeface="Century Gothic"/>
                            </a:rPr>
                            <m:t>10</m:t>
                          </m:r>
                          <m:r>
                            <a:rPr lang="en-US" sz="28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Century Gothic"/>
                            </a:rPr>
                            <m:t>  </m:t>
                          </m:r>
                          <m:r>
                            <a:rPr lang="en-US" sz="28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Century Gothic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kumimoji="0" lang="en-GB" sz="3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mc:Choice>
        <mc:Fallback xmlns="">
          <p:sp>
            <p:nvSpPr>
              <p:cNvPr id="103" name="Google Shape;103;p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3700" y="1888563"/>
                <a:ext cx="1623300" cy="1041000"/>
              </a:xfrm>
              <a:prstGeom prst="roundRect">
                <a:avLst>
                  <a:gd name="adj" fmla="val 16667"/>
                </a:avLst>
              </a:prstGeom>
              <a:blipFill>
                <a:blip r:embed="rId4"/>
                <a:stretch>
                  <a:fillRect/>
                </a:stretch>
              </a:blip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Google Shape;104;p16"/>
              <p:cNvSpPr/>
              <p:nvPr/>
            </p:nvSpPr>
            <p:spPr>
              <a:xfrm>
                <a:off x="2604900" y="4410475"/>
                <a:ext cx="1623300" cy="1041000"/>
              </a:xfrm>
              <a:prstGeom prst="roundRect">
                <a:avLst>
                  <a:gd name="adj" fmla="val 16667"/>
                </a:avLst>
              </a:prstGeom>
              <a:solidFill>
                <a:srgbClr val="66DEBE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ar-AE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sym typeface="Century Gothic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US" sz="28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  <a:sym typeface="Century Gothic"/>
                            </a:rPr>
                            <m:t>14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US" sz="28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Century Gothic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kumimoji="0" lang="en-US" sz="2800" b="0" i="0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  <a:sym typeface="Century Gothic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kumimoji="0" lang="en-US" sz="28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  <a:sym typeface="Century Gothic"/>
                            </a:rPr>
                            <m:t>0</m:t>
                          </m:r>
                          <m:r>
                            <m:rPr>
                              <m:nor/>
                            </m:rPr>
                            <a:rPr kumimoji="0" lang="en-US" sz="2800" b="0" i="0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  <a:sym typeface="Century Gothic"/>
                            </a:rPr>
                            <m:t>0</m:t>
                          </m:r>
                          <m:r>
                            <a:rPr kumimoji="0" lang="en-US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Century Gothic"/>
                            </a:rPr>
                            <m:t> </m:t>
                          </m:r>
                          <m:r>
                            <a:rPr kumimoji="0" lang="en-US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Century Gothic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kumimoji="0" lang="en-GB" sz="3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mc:Choice>
        <mc:Fallback xmlns="">
          <p:sp>
            <p:nvSpPr>
              <p:cNvPr id="104" name="Google Shape;104;p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4900" y="4410475"/>
                <a:ext cx="1623300" cy="1041000"/>
              </a:xfrm>
              <a:prstGeom prst="roundRect">
                <a:avLst>
                  <a:gd name="adj" fmla="val 16667"/>
                </a:avLst>
              </a:prstGeom>
              <a:blipFill>
                <a:blip r:embed="rId5"/>
                <a:stretch>
                  <a:fillRect/>
                </a:stretch>
              </a:blip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Google Shape;105;p16"/>
              <p:cNvSpPr/>
              <p:nvPr/>
            </p:nvSpPr>
            <p:spPr>
              <a:xfrm>
                <a:off x="4679976" y="2972875"/>
                <a:ext cx="1623300" cy="1041000"/>
              </a:xfrm>
              <a:prstGeom prst="roundRect">
                <a:avLst>
                  <a:gd name="adj" fmla="val 16667"/>
                </a:avLst>
              </a:prstGeom>
              <a:solidFill>
                <a:srgbClr val="66DEBE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ar-AE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sym typeface="Century Gothic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US" sz="28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  <a:sym typeface="Century Gothic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US" sz="28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Century Gothic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kumimoji="0" lang="en-US" sz="2800" b="0" i="0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  <a:sym typeface="Century Gothic"/>
                            </a:rPr>
                            <m:t>10</m:t>
                          </m:r>
                          <m:r>
                            <a:rPr kumimoji="0" lang="en-US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Century Gothic"/>
                            </a:rPr>
                            <m:t>  </m:t>
                          </m:r>
                          <m:r>
                            <a:rPr kumimoji="0" lang="en-US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Century Gothic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kumimoji="0" lang="en-GB" sz="3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mc:Choice>
        <mc:Fallback xmlns="">
          <p:sp>
            <p:nvSpPr>
              <p:cNvPr id="105" name="Google Shape;105;p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976" y="2972875"/>
                <a:ext cx="1623300" cy="1041000"/>
              </a:xfrm>
              <a:prstGeom prst="roundRect">
                <a:avLst>
                  <a:gd name="adj" fmla="val 16667"/>
                </a:avLst>
              </a:prstGeom>
              <a:blipFill>
                <a:blip r:embed="rId6"/>
                <a:stretch>
                  <a:fillRect/>
                </a:stretch>
              </a:blip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Google Shape;106;p16"/>
              <p:cNvSpPr/>
              <p:nvPr/>
            </p:nvSpPr>
            <p:spPr>
              <a:xfrm>
                <a:off x="6822475" y="1931875"/>
                <a:ext cx="1623300" cy="1041000"/>
              </a:xfrm>
              <a:prstGeom prst="roundRect">
                <a:avLst>
                  <a:gd name="adj" fmla="val 16667"/>
                </a:avLst>
              </a:prstGeom>
              <a:solidFill>
                <a:srgbClr val="66DEBE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ar-AE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sym typeface="Century Gothic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US" sz="28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  <a:sym typeface="Century Gothic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US" sz="2800" b="0" i="0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  <a:sym typeface="Century Gothic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kumimoji="0" lang="en-US" sz="28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  <a:sym typeface="Century Gothic"/>
                            </a:rPr>
                            <m:t>00</m:t>
                          </m:r>
                          <m:r>
                            <m:rPr>
                              <m:nor/>
                            </m:rPr>
                            <a:rPr kumimoji="0" lang="en-US" sz="2800" b="0" i="0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  <a:sym typeface="Century Gothic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kumimoji="0" lang="en-GB" sz="3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mc:Choice>
        <mc:Fallback xmlns="">
          <p:sp>
            <p:nvSpPr>
              <p:cNvPr id="106" name="Google Shape;106;p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2475" y="1931875"/>
                <a:ext cx="1623300" cy="1041000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/>
                </a:stretch>
              </a:blip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Google Shape;107;p16"/>
          <p:cNvSpPr/>
          <p:nvPr/>
        </p:nvSpPr>
        <p:spPr>
          <a:xfrm>
            <a:off x="9496250" y="5018122"/>
            <a:ext cx="1623300" cy="1041000"/>
          </a:xfrm>
          <a:prstGeom prst="roundRect">
            <a:avLst>
              <a:gd name="adj" fmla="val 16667"/>
            </a:avLst>
          </a:prstGeom>
          <a:solidFill>
            <a:srgbClr val="66DEBE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3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0.1</a:t>
            </a: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8" name="Google Shape;108;p16"/>
          <p:cNvSpPr/>
          <p:nvPr/>
        </p:nvSpPr>
        <p:spPr>
          <a:xfrm>
            <a:off x="9848751" y="2195666"/>
            <a:ext cx="1623300" cy="1041000"/>
          </a:xfrm>
          <a:prstGeom prst="roundRect">
            <a:avLst>
              <a:gd name="adj" fmla="val 16667"/>
            </a:avLst>
          </a:prstGeom>
          <a:solidFill>
            <a:srgbClr val="66DEBE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3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0.5</a:t>
            </a: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9" name="Google Shape;109;p16"/>
          <p:cNvSpPr/>
          <p:nvPr/>
        </p:nvSpPr>
        <p:spPr>
          <a:xfrm>
            <a:off x="347949" y="3691675"/>
            <a:ext cx="1623299" cy="1041000"/>
          </a:xfrm>
          <a:prstGeom prst="roundRect">
            <a:avLst>
              <a:gd name="adj" fmla="val 16667"/>
            </a:avLst>
          </a:prstGeom>
          <a:solidFill>
            <a:srgbClr val="66DEBE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3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0.004</a:t>
            </a: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0" name="Google Shape;110;p16"/>
          <p:cNvSpPr/>
          <p:nvPr/>
        </p:nvSpPr>
        <p:spPr>
          <a:xfrm>
            <a:off x="7634125" y="3682062"/>
            <a:ext cx="1623299" cy="1041000"/>
          </a:xfrm>
          <a:prstGeom prst="roundRect">
            <a:avLst>
              <a:gd name="adj" fmla="val 16667"/>
            </a:avLst>
          </a:prstGeom>
          <a:solidFill>
            <a:srgbClr val="66DEBE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3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0.14</a:t>
            </a: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232CD06-2423-4A09-881B-DD36886AEA11}"/>
              </a:ext>
            </a:extLst>
          </p:cNvPr>
          <p:cNvSpPr/>
          <p:nvPr/>
        </p:nvSpPr>
        <p:spPr>
          <a:xfrm>
            <a:off x="10721950" y="6166603"/>
            <a:ext cx="1140448" cy="385253"/>
          </a:xfrm>
          <a:prstGeom prst="roundRect">
            <a:avLst/>
          </a:prstGeom>
          <a:solidFill>
            <a:srgbClr val="2779F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Answers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Google Shape;116;p17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347950" y="814900"/>
                <a:ext cx="11536800" cy="2792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/>
                <a:r>
                  <a:rPr lang="en-GB" dirty="0"/>
                  <a:t>Tom wants to write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solidFill>
                              <a:srgbClr val="000000"/>
                            </a:solidFill>
                            <a:latin typeface="Century Gothic" panose="020B0502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0000"/>
                            </a:solidFill>
                            <a:latin typeface="Century Gothic" panose="020B0502020202020204" pitchFamily="34" charset="0"/>
                          </a:rPr>
                          <m:t>25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</m:oMath>
                </a14:m>
                <a:r>
                  <a:rPr lang="en-GB" dirty="0"/>
                  <a:t> as a decimal.</a:t>
                </a:r>
                <a:endParaRPr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r>
                  <a:rPr lang="en-GB" b="1" dirty="0"/>
                  <a:t>He says that if the denominator was 10 or 100, he would know how to write it as a decimal. Can you help him? </a:t>
                </a:r>
                <a:endParaRPr b="1"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endParaRPr dirty="0"/>
              </a:p>
              <a:p>
                <a:pPr marL="0" lvl="0" indent="0"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ar-A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entury Gothic" panose="020B0502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entury Gothic" panose="020B0502020202020204" pitchFamily="34" charset="0"/>
                          </a:rPr>
                          <m:t>25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0" smtClean="0">
                            <a:solidFill>
                              <a:srgbClr val="000000"/>
                            </a:solidFill>
                            <a:latin typeface="Century Gothic" panose="020B0502020202020204" pitchFamily="34" charset="0"/>
                          </a:rPr>
                          <m:t>?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entury Gothic" panose="020B0502020202020204" pitchFamily="34" charset="0"/>
                          </a:rPr>
                          <m:t>100</m:t>
                        </m:r>
                      </m:den>
                    </m:f>
                  </m:oMath>
                </a14:m>
                <a:endParaRPr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endParaRPr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r>
                  <a:rPr lang="en-GB" b="1" dirty="0"/>
                  <a:t>How would we write this as a decimal?</a:t>
                </a:r>
                <a:endParaRPr b="1"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endParaRPr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endParaRPr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endParaRPr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endParaRPr dirty="0"/>
              </a:p>
            </p:txBody>
          </p:sp>
        </mc:Choice>
        <mc:Fallback xmlns="">
          <p:sp>
            <p:nvSpPr>
              <p:cNvPr id="116" name="Google Shape;116;p17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47950" y="814900"/>
                <a:ext cx="11536800" cy="2792100"/>
              </a:xfrm>
              <a:prstGeom prst="rect">
                <a:avLst/>
              </a:prstGeom>
              <a:blipFill>
                <a:blip r:embed="rId3"/>
                <a:stretch>
                  <a:fillRect l="-423" b="-2008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Google Shape;118;p17"/>
              <p:cNvSpPr txBox="1"/>
              <p:nvPr/>
            </p:nvSpPr>
            <p:spPr>
              <a:xfrm>
                <a:off x="347950" y="4766075"/>
                <a:ext cx="11532000" cy="1390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>
                  <a:buClr>
                    <a:srgbClr val="000000"/>
                  </a:buCl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ar-AE" i="1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25</m:t>
                        </m:r>
                        <m:r>
                          <a:rPr lang="en-US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100</m:t>
                        </m:r>
                      </m:den>
                    </m:f>
                    <m:r>
                      <a:rPr lang="en-US" i="1">
                        <a:solidFill>
                          <a:srgbClr val="00BC89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  <a:p>
                <a:pPr lvl="0">
                  <a:lnSpc>
                    <a:spcPct val="150000"/>
                  </a:lnSpc>
                  <a:buClr>
                    <a:srgbClr val="000000"/>
                  </a:buCl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ar-AE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= 0.04 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25</m:t>
                        </m:r>
                        <m:r>
                          <a:rPr lang="en-US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= 0.04</a:t>
                </a: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mc:Choice>
        <mc:Fallback xmlns="">
          <p:sp>
            <p:nvSpPr>
              <p:cNvPr id="118" name="Google Shape;118;p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50" y="4766075"/>
                <a:ext cx="11532000" cy="13908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B0736F6-7F1A-45FF-873F-CAEB75B5E065}"/>
              </a:ext>
            </a:extLst>
          </p:cNvPr>
          <p:cNvSpPr/>
          <p:nvPr/>
        </p:nvSpPr>
        <p:spPr>
          <a:xfrm>
            <a:off x="10721950" y="6166603"/>
            <a:ext cx="1140448" cy="385253"/>
          </a:xfrm>
          <a:prstGeom prst="roundRect">
            <a:avLst/>
          </a:prstGeom>
          <a:solidFill>
            <a:srgbClr val="2779F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Answers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>
            <a:spLocks noGrp="1"/>
          </p:cNvSpPr>
          <p:nvPr>
            <p:ph type="body" idx="1"/>
          </p:nvPr>
        </p:nvSpPr>
        <p:spPr>
          <a:xfrm>
            <a:off x="347950" y="805750"/>
            <a:ext cx="62607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None/>
            </a:pPr>
            <a:r>
              <a:rPr lang="en-GB" b="1"/>
              <a:t>Guided Practice:</a:t>
            </a:r>
            <a:endParaRPr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Google Shape;125;p18"/>
              <p:cNvSpPr txBox="1">
                <a:spLocks noGrp="1"/>
              </p:cNvSpPr>
              <p:nvPr>
                <p:ph type="body" idx="2"/>
              </p:nvPr>
            </p:nvSpPr>
            <p:spPr>
              <a:xfrm>
                <a:off x="347950" y="1166150"/>
                <a:ext cx="11527800" cy="2894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/>
                <a:r>
                  <a:rPr lang="en-GB" b="1" dirty="0"/>
                  <a:t>If I know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0" smtClean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b="1" i="0" smtClean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GB" b="1" dirty="0"/>
                  <a:t> = 0.2, 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b="1" i="0" smtClean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chemeClr val="tx1"/>
                    </a:solidFill>
                  </a:rPr>
                  <a:t> </a:t>
                </a:r>
                <a:r>
                  <a:rPr lang="en-GB" b="1" dirty="0"/>
                  <a:t>as a decimal? </a:t>
                </a:r>
                <a:endParaRPr b="1"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r>
                  <a:rPr lang="en-GB" dirty="0"/>
                  <a:t>Explain what you have done to calculate the answer.</a:t>
                </a:r>
                <a:endParaRPr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endParaRPr dirty="0">
                  <a:solidFill>
                    <a:srgbClr val="00BC89"/>
                  </a:solidFill>
                </a:endParaRPr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endParaRPr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endParaRPr dirty="0"/>
              </a:p>
              <a:p>
                <a:pPr marL="0" lvl="0" indent="0"/>
                <a:r>
                  <a:rPr lang="en-GB" dirty="0"/>
                  <a:t>What method would we use to write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rPr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rPr>
                          <m:t>50 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</a:t>
                </a:r>
                <a:r>
                  <a:rPr lang="en-GB" dirty="0"/>
                  <a:t>as a decimal? </a:t>
                </a:r>
                <a:endParaRPr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r>
                  <a:rPr lang="en-GB" dirty="0"/>
                  <a:t>What would it be as a decimal?</a:t>
                </a:r>
                <a:endParaRPr dirty="0">
                  <a:solidFill>
                    <a:srgbClr val="00BC89"/>
                  </a:solidFill>
                </a:endParaRPr>
              </a:p>
            </p:txBody>
          </p:sp>
        </mc:Choice>
        <mc:Fallback xmlns="">
          <p:sp>
            <p:nvSpPr>
              <p:cNvPr id="125" name="Google Shape;125;p18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xfrm>
                <a:off x="347950" y="1166150"/>
                <a:ext cx="11527800" cy="2894700"/>
              </a:xfrm>
              <a:prstGeom prst="rect">
                <a:avLst/>
              </a:prstGeom>
              <a:blipFill>
                <a:blip r:embed="rId3"/>
                <a:stretch>
                  <a:fillRect l="-423" b="-235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Google Shape;127;p18"/>
              <p:cNvSpPr txBox="1"/>
              <p:nvPr/>
            </p:nvSpPr>
            <p:spPr>
              <a:xfrm>
                <a:off x="347950" y="2329542"/>
                <a:ext cx="11527800" cy="10994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>
                  <a:buClr>
                    <a:srgbClr val="000000"/>
                  </a:buCl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ar-AE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5  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= 0.8</a:t>
                </a: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  <a:p>
                <a:pPr lvl="0">
                  <a:lnSpc>
                    <a:spcPct val="150000"/>
                  </a:lnSpc>
                  <a:buClr>
                    <a:srgbClr val="000000"/>
                  </a:buClr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We know this because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is four lots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is the same as 0.2 Four lots of 0.2 = 0.8</a:t>
                </a:r>
                <a:endPara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mc:Choice>
        <mc:Fallback xmlns="">
          <p:sp>
            <p:nvSpPr>
              <p:cNvPr id="127" name="Google Shape;127;p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50" y="2329542"/>
                <a:ext cx="11527800" cy="1099457"/>
              </a:xfrm>
              <a:prstGeom prst="rect">
                <a:avLst/>
              </a:prstGeom>
              <a:blipFill>
                <a:blip r:embed="rId4"/>
                <a:stretch>
                  <a:fillRect l="-423" b="-144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Google Shape;128;p18"/>
              <p:cNvSpPr txBox="1"/>
              <p:nvPr/>
            </p:nvSpPr>
            <p:spPr>
              <a:xfrm>
                <a:off x="360000" y="4506686"/>
                <a:ext cx="11527800" cy="16599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First, we would make the fraction equivalent to a fraction with a denominator of 100.</a:t>
                </a: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  <a:p>
                <a:pPr lvl="0">
                  <a:lnSpc>
                    <a:spcPct val="150000"/>
                  </a:lnSpc>
                  <a:buClr>
                    <a:srgbClr val="000000"/>
                  </a:buCl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ar-AE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0 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30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100</m:t>
                        </m:r>
                      </m:den>
                    </m:f>
                    <m:r>
                      <a:rPr lang="en-US" i="1">
                        <a:solidFill>
                          <a:srgbClr val="00BC89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  <a:p>
                <a:pPr lvl="0">
                  <a:lnSpc>
                    <a:spcPct val="150000"/>
                  </a:lnSpc>
                  <a:buClr>
                    <a:srgbClr val="000000"/>
                  </a:buClr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That means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50 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as a decimal is 0.30 or 0.3.</a:t>
                </a:r>
                <a:endPara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mc:Choice>
        <mc:Fallback xmlns="">
          <p:sp>
            <p:nvSpPr>
              <p:cNvPr id="128" name="Google Shape;128;p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4506686"/>
                <a:ext cx="11527800" cy="1659917"/>
              </a:xfrm>
              <a:prstGeom prst="rect">
                <a:avLst/>
              </a:prstGeom>
              <a:blipFill>
                <a:blip r:embed="rId5"/>
                <a:stretch>
                  <a:fillRect l="-423" b="-142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BABD6B3-4DDE-4FEE-9547-CFF21D287483}"/>
              </a:ext>
            </a:extLst>
          </p:cNvPr>
          <p:cNvSpPr/>
          <p:nvPr/>
        </p:nvSpPr>
        <p:spPr>
          <a:xfrm>
            <a:off x="10721950" y="6166603"/>
            <a:ext cx="1140448" cy="385253"/>
          </a:xfrm>
          <a:prstGeom prst="roundRect">
            <a:avLst/>
          </a:prstGeom>
          <a:solidFill>
            <a:srgbClr val="2779F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Answers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1761</Words>
  <Application>Microsoft Office PowerPoint</Application>
  <PresentationFormat>Widescreen</PresentationFormat>
  <Paragraphs>224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Century Gothic</vt:lpstr>
      <vt:lpstr>Noto Sans Symbols</vt:lpstr>
      <vt:lpstr>1_office theme</vt:lpstr>
      <vt:lpstr>PowerPoint Presentation</vt:lpstr>
      <vt:lpstr>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Searle</dc:creator>
  <cp:lastModifiedBy>Hannah Searle</cp:lastModifiedBy>
  <cp:revision>7</cp:revision>
  <dcterms:created xsi:type="dcterms:W3CDTF">2020-12-07T15:52:48Z</dcterms:created>
  <dcterms:modified xsi:type="dcterms:W3CDTF">2020-12-08T16:18:07Z</dcterms:modified>
</cp:coreProperties>
</file>