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6" autoAdjust="0"/>
    <p:restoredTop sz="81481" autoAdjust="0"/>
  </p:normalViewPr>
  <p:slideViewPr>
    <p:cSldViewPr snapToGrid="0">
      <p:cViewPr varScale="1">
        <p:scale>
          <a:sx n="89" d="100"/>
          <a:sy n="89" d="100"/>
        </p:scale>
        <p:origin x="46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342E63-3470-473F-9566-5C37E4A45ED4}" type="datetimeFigureOut">
              <a:rPr lang="en-GB" smtClean="0"/>
              <a:t>02/06/2021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D063E4-2AAA-4A7D-8A90-ADEC9C06B2B3}" type="slidenum">
              <a:rPr lang="en-GB" smtClean="0"/>
              <a:t>‹#›</a:t>
            </a:fld>
            <a:endParaRPr lang="en-GB"/>
          </a:p>
        </p:txBody>
      </p:sp>
    </p:spTree>
    <p:extLst>
      <p:ext uri="{BB962C8B-B14F-4D97-AF65-F5344CB8AC3E}">
        <p14:creationId xmlns:p14="http://schemas.microsoft.com/office/powerpoint/2010/main" val="728266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9" name="Google Shape;4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c727f05e3c_0_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6" name="Google Shape;306;gc727f05e3c_0_2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Concrete resources </a:t>
            </a:r>
            <a:r>
              <a:rPr lang="en-GB" sz="1200" b="0" i="0" u="none" strike="noStrike" dirty="0">
                <a:solidFill>
                  <a:srgbClr val="000000"/>
                </a:solidFill>
                <a:latin typeface="Arial"/>
                <a:ea typeface="Arial"/>
                <a:cs typeface="Arial"/>
                <a:sym typeface="Arial"/>
              </a:rPr>
              <a:t>– squared paper</a:t>
            </a:r>
            <a:endParaRPr dirty="0"/>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Key Questions </a:t>
            </a:r>
            <a:r>
              <a:rPr lang="en-GB" sz="1200" b="0" i="0" u="none" strike="noStrike" dirty="0">
                <a:solidFill>
                  <a:srgbClr val="000000"/>
                </a:solidFill>
                <a:latin typeface="Arial"/>
                <a:ea typeface="Arial"/>
                <a:cs typeface="Arial"/>
                <a:sym typeface="Arial"/>
              </a:rPr>
              <a:t>– </a:t>
            </a:r>
            <a:r>
              <a:rPr lang="en-GB" dirty="0">
                <a:latin typeface="Arial"/>
                <a:ea typeface="Arial"/>
                <a:cs typeface="Arial"/>
                <a:sym typeface="Arial"/>
              </a:rPr>
              <a:t>How will you work out how far the triangle needs to move? How can counting the squares from each vertex help you to plot the translation accurately?  Have the dimensions of the shape changed as a result of the translation? Has the orientation of the shape changed as a result of the translation? Does it still face the same way? What has changed about the shape as a result of the translation?</a:t>
            </a:r>
            <a:endParaRPr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Misconceptions/ Common Errors </a:t>
            </a:r>
            <a:r>
              <a:rPr lang="en-GB" sz="1200" b="0" i="0" u="none" strike="noStrike" dirty="0">
                <a:solidFill>
                  <a:srgbClr val="000000"/>
                </a:solidFill>
                <a:latin typeface="Arial"/>
                <a:ea typeface="Arial"/>
                <a:cs typeface="Arial"/>
                <a:sym typeface="Arial"/>
              </a:rPr>
              <a:t>– </a:t>
            </a:r>
            <a:r>
              <a:rPr lang="en-GB" dirty="0">
                <a:latin typeface="Arial"/>
                <a:ea typeface="Arial"/>
                <a:cs typeface="Arial"/>
                <a:sym typeface="Arial"/>
              </a:rPr>
              <a:t>Pupils may not count the movement of each vertex of the shape to find the new position e.g. instead of recognising that each vertex in A should move 3 squares right to draw shape B, they may try to count 3 clear squares between the two shapes instead. They should be reminded that they should move each vertex before drawing the shape in its new position through extensive modelling.</a:t>
            </a:r>
            <a:endParaRPr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Further Practice </a:t>
            </a:r>
            <a:r>
              <a:rPr lang="en-GB" sz="1200" b="0" i="0" u="none" strike="noStrike" dirty="0">
                <a:solidFill>
                  <a:srgbClr val="000000"/>
                </a:solidFill>
                <a:latin typeface="Arial"/>
                <a:ea typeface="Arial"/>
                <a:cs typeface="Arial"/>
                <a:sym typeface="Arial"/>
              </a:rPr>
              <a:t>– </a:t>
            </a:r>
            <a:r>
              <a:rPr lang="en-GB" dirty="0">
                <a:latin typeface="Arial"/>
                <a:ea typeface="Arial"/>
                <a:cs typeface="Arial"/>
                <a:sym typeface="Arial"/>
              </a:rPr>
              <a:t>Are there any other ways we could get these shapes to their new positions? How many ways can you find?</a:t>
            </a:r>
            <a:endParaRPr dirty="0"/>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Extension</a:t>
            </a:r>
            <a:r>
              <a:rPr lang="en-GB" sz="1200" b="0" i="0" u="none" strike="noStrike" dirty="0">
                <a:solidFill>
                  <a:srgbClr val="000000"/>
                </a:solidFill>
                <a:latin typeface="Arial"/>
                <a:ea typeface="Arial"/>
                <a:cs typeface="Arial"/>
                <a:sym typeface="Arial"/>
              </a:rPr>
              <a:t> –  Is it </a:t>
            </a:r>
            <a:r>
              <a:rPr lang="en-GB" dirty="0">
                <a:solidFill>
                  <a:srgbClr val="000000"/>
                </a:solidFill>
                <a:latin typeface="Arial"/>
                <a:ea typeface="Arial"/>
                <a:cs typeface="Arial"/>
                <a:sym typeface="Arial"/>
              </a:rPr>
              <a:t>correct</a:t>
            </a:r>
            <a:r>
              <a:rPr lang="en-GB" sz="1200" b="0" i="0" u="none" strike="noStrike" dirty="0">
                <a:solidFill>
                  <a:srgbClr val="000000"/>
                </a:solidFill>
                <a:latin typeface="Arial"/>
                <a:ea typeface="Arial"/>
                <a:cs typeface="Arial"/>
                <a:sym typeface="Arial"/>
              </a:rPr>
              <a:t> to </a:t>
            </a:r>
            <a:r>
              <a:rPr lang="en-GB" dirty="0">
                <a:solidFill>
                  <a:srgbClr val="000000"/>
                </a:solidFill>
                <a:latin typeface="Arial"/>
                <a:ea typeface="Arial"/>
                <a:cs typeface="Arial"/>
                <a:sym typeface="Arial"/>
              </a:rPr>
              <a:t>write</a:t>
            </a:r>
            <a:r>
              <a:rPr lang="en-GB" sz="1200" b="0" i="0" u="none" strike="noStrike" dirty="0">
                <a:solidFill>
                  <a:srgbClr val="000000"/>
                </a:solidFill>
                <a:latin typeface="Arial"/>
                <a:ea typeface="Arial"/>
                <a:cs typeface="Arial"/>
                <a:sym typeface="Arial"/>
              </a:rPr>
              <a:t> a 3 step translation e.g.3 squares left</a:t>
            </a:r>
            <a:r>
              <a:rPr lang="en-GB" dirty="0">
                <a:solidFill>
                  <a:srgbClr val="000000"/>
                </a:solidFill>
                <a:latin typeface="Arial"/>
                <a:ea typeface="Arial"/>
                <a:cs typeface="Arial"/>
                <a:sym typeface="Arial"/>
              </a:rPr>
              <a:t>, 2 squares right, 4 squares up or can this be written more efficiently? Explain your answer with examples.</a:t>
            </a:r>
            <a:endParaRPr sz="1200" b="0" i="0" u="none" strike="noStrike" dirty="0">
              <a:solidFill>
                <a:srgbClr val="000000"/>
              </a:solidFill>
              <a:latin typeface="Arial"/>
              <a:ea typeface="Arial"/>
              <a:cs typeface="Arial"/>
              <a:sym typeface="Arial"/>
            </a:endParaRPr>
          </a:p>
          <a:p>
            <a:pPr marL="0" lvl="0" indent="0" algn="l" rtl="0">
              <a:spcBef>
                <a:spcPts val="0"/>
              </a:spcBef>
              <a:spcAft>
                <a:spcPts val="0"/>
              </a:spcAft>
              <a:buNone/>
            </a:pPr>
            <a:endParaRPr dirty="0"/>
          </a:p>
        </p:txBody>
      </p:sp>
      <p:sp>
        <p:nvSpPr>
          <p:cNvPr id="307" name="Google Shape;307;gc727f05e3c_0_2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10</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gc727f05e3c_0_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0" name="Google Shape;360;gc727f05e3c_0_3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dirty="0">
                <a:latin typeface="Arial"/>
                <a:ea typeface="Arial"/>
                <a:cs typeface="Arial"/>
                <a:sym typeface="Arial"/>
              </a:rPr>
              <a:t>After translation, shapes should be drawn at the following positions:</a:t>
            </a:r>
            <a:endParaRPr dirty="0">
              <a:latin typeface="Arial"/>
              <a:ea typeface="Arial"/>
              <a:cs typeface="Arial"/>
              <a:sym typeface="Arial"/>
            </a:endParaRPr>
          </a:p>
          <a:p>
            <a:pPr marL="0" lvl="0" indent="0" algn="l" rtl="0">
              <a:spcBef>
                <a:spcPts val="0"/>
              </a:spcBef>
              <a:spcAft>
                <a:spcPts val="0"/>
              </a:spcAft>
              <a:buNone/>
            </a:pPr>
            <a:endParaRPr dirty="0">
              <a:latin typeface="Arial"/>
              <a:ea typeface="Arial"/>
              <a:cs typeface="Arial"/>
              <a:sym typeface="Arial"/>
            </a:endParaRPr>
          </a:p>
          <a:p>
            <a:pPr marL="0" lvl="0" indent="0" algn="l" rtl="0">
              <a:spcBef>
                <a:spcPts val="0"/>
              </a:spcBef>
              <a:spcAft>
                <a:spcPts val="0"/>
              </a:spcAft>
              <a:buNone/>
            </a:pPr>
            <a:r>
              <a:rPr lang="en-GB" dirty="0">
                <a:latin typeface="Arial"/>
                <a:ea typeface="Arial"/>
                <a:cs typeface="Arial"/>
                <a:sym typeface="Arial"/>
              </a:rPr>
              <a:t>Shape B	(6,4) (9,4) (10,6) (7,6)</a:t>
            </a:r>
            <a:endParaRPr dirty="0">
              <a:latin typeface="Arial"/>
              <a:ea typeface="Arial"/>
              <a:cs typeface="Arial"/>
              <a:sym typeface="Arial"/>
            </a:endParaRPr>
          </a:p>
          <a:p>
            <a:pPr marL="0" lvl="0" indent="0" algn="l" rtl="0">
              <a:spcBef>
                <a:spcPts val="0"/>
              </a:spcBef>
              <a:spcAft>
                <a:spcPts val="0"/>
              </a:spcAft>
              <a:buNone/>
            </a:pPr>
            <a:r>
              <a:rPr lang="en-GB" dirty="0">
                <a:latin typeface="Arial"/>
                <a:ea typeface="Arial"/>
                <a:cs typeface="Arial"/>
                <a:sym typeface="Arial"/>
              </a:rPr>
              <a:t>Shape C	(1,4) (4,4) (2,6) (5,6)</a:t>
            </a:r>
            <a:endParaRPr dirty="0">
              <a:latin typeface="Arial"/>
              <a:ea typeface="Arial"/>
              <a:cs typeface="Arial"/>
              <a:sym typeface="Arial"/>
            </a:endParaRPr>
          </a:p>
          <a:p>
            <a:pPr marL="0" lvl="0" indent="0" algn="l" rtl="0">
              <a:spcBef>
                <a:spcPts val="0"/>
              </a:spcBef>
              <a:spcAft>
                <a:spcPts val="0"/>
              </a:spcAft>
              <a:buNone/>
            </a:pPr>
            <a:r>
              <a:rPr lang="en-GB" dirty="0">
                <a:latin typeface="Arial"/>
                <a:ea typeface="Arial"/>
                <a:cs typeface="Arial"/>
                <a:sym typeface="Arial"/>
              </a:rPr>
              <a:t>Shape D	(3,1) (6,1) (7,3) (4,3)</a:t>
            </a:r>
            <a:endParaRPr dirty="0">
              <a:latin typeface="Arial"/>
              <a:ea typeface="Arial"/>
              <a:cs typeface="Arial"/>
              <a:sym typeface="Arial"/>
            </a:endParaRPr>
          </a:p>
          <a:p>
            <a:pPr marL="0" lvl="0" indent="0" algn="l" rtl="0">
              <a:spcBef>
                <a:spcPts val="0"/>
              </a:spcBef>
              <a:spcAft>
                <a:spcPts val="0"/>
              </a:spcAft>
              <a:buNone/>
            </a:pPr>
            <a:r>
              <a:rPr lang="en-GB" dirty="0">
                <a:latin typeface="Arial"/>
                <a:ea typeface="Arial"/>
                <a:cs typeface="Arial"/>
                <a:sym typeface="Arial"/>
              </a:rPr>
              <a:t>Shape E	(4,8) (7,8) (8,10) (5,10)</a:t>
            </a:r>
            <a:endParaRPr dirty="0">
              <a:latin typeface="Arial"/>
              <a:ea typeface="Arial"/>
              <a:cs typeface="Arial"/>
              <a:sym typeface="Arial"/>
            </a:endParaRPr>
          </a:p>
          <a:p>
            <a:pPr marL="0" lvl="0" indent="0" algn="l" rtl="0">
              <a:spcBef>
                <a:spcPts val="0"/>
              </a:spcBef>
              <a:spcAft>
                <a:spcPts val="0"/>
              </a:spcAft>
              <a:buClr>
                <a:schemeClr val="dk1"/>
              </a:buClr>
              <a:buFont typeface="Arial"/>
              <a:buNone/>
            </a:pPr>
            <a:r>
              <a:rPr lang="en-GB" dirty="0">
                <a:latin typeface="Arial"/>
                <a:ea typeface="Arial"/>
                <a:cs typeface="Arial"/>
                <a:sym typeface="Arial"/>
              </a:rPr>
              <a:t>Shape F	(0,0) (3,0) (4,2) (1,2)</a:t>
            </a:r>
            <a:endParaRPr dirty="0">
              <a:latin typeface="Arial"/>
              <a:ea typeface="Arial"/>
              <a:cs typeface="Arial"/>
              <a:sym typeface="Arial"/>
            </a:endParaRPr>
          </a:p>
        </p:txBody>
      </p:sp>
      <p:sp>
        <p:nvSpPr>
          <p:cNvPr id="361" name="Google Shape;361;gc727f05e3c_0_3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c727f05e3c_0_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7" name="Google Shape;367;gc727f05e3c_0_4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Concrete resources </a:t>
            </a:r>
            <a:r>
              <a:rPr lang="en-GB" sz="1200" b="0" i="0" u="none" strike="noStrike" dirty="0">
                <a:solidFill>
                  <a:srgbClr val="000000"/>
                </a:solidFill>
                <a:latin typeface="Arial"/>
                <a:ea typeface="Arial"/>
                <a:cs typeface="Arial"/>
                <a:sym typeface="Arial"/>
              </a:rPr>
              <a:t>– squared paper</a:t>
            </a:r>
            <a:endParaRPr dirty="0"/>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Key Questions </a:t>
            </a:r>
            <a:r>
              <a:rPr lang="en-GB" sz="1200" b="0" i="0" u="none" strike="noStrike" dirty="0">
                <a:solidFill>
                  <a:srgbClr val="000000"/>
                </a:solidFill>
                <a:latin typeface="Arial"/>
                <a:ea typeface="Arial"/>
                <a:cs typeface="Arial"/>
                <a:sym typeface="Arial"/>
              </a:rPr>
              <a:t>– </a:t>
            </a:r>
            <a:r>
              <a:rPr lang="en-GB" dirty="0">
                <a:latin typeface="Arial"/>
                <a:ea typeface="Arial"/>
                <a:cs typeface="Arial"/>
                <a:sym typeface="Arial"/>
              </a:rPr>
              <a:t>How will you work out how far Levi’s triangle has moved? How can counting the squares from vertex A help you to mark the other vertices accurately?  How will you work out the translated positions of the other vertices of the trapezium? Will the counting squares method help? When you are describing the translation, will you give the up/down instruction or the left/right instruction first?</a:t>
            </a:r>
            <a:endParaRPr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Misconceptions/ Common Errors </a:t>
            </a:r>
            <a:r>
              <a:rPr lang="en-GB" sz="1200" b="0" i="0" u="none" strike="noStrike" dirty="0">
                <a:solidFill>
                  <a:srgbClr val="000000"/>
                </a:solidFill>
                <a:latin typeface="Arial"/>
                <a:ea typeface="Arial"/>
                <a:cs typeface="Arial"/>
                <a:sym typeface="Arial"/>
              </a:rPr>
              <a:t>– </a:t>
            </a:r>
            <a:r>
              <a:rPr lang="en-GB" dirty="0">
                <a:latin typeface="Arial"/>
                <a:ea typeface="Arial"/>
                <a:cs typeface="Arial"/>
                <a:sym typeface="Arial"/>
              </a:rPr>
              <a:t>Pupils may not count the movement of each vertex of the shape to find the new position and may not recognise that vertex A has moved 2 squares right and 2 squares down to point D. They should be reminded that they should move each vertex before drawing the shape in its new position.</a:t>
            </a:r>
            <a:endParaRPr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Extension</a:t>
            </a:r>
            <a:r>
              <a:rPr lang="en-GB" sz="1200" b="0" i="0" u="none" strike="noStrike" dirty="0">
                <a:solidFill>
                  <a:srgbClr val="000000"/>
                </a:solidFill>
                <a:latin typeface="Arial"/>
                <a:ea typeface="Arial"/>
                <a:cs typeface="Arial"/>
                <a:sym typeface="Arial"/>
              </a:rPr>
              <a:t> – </a:t>
            </a:r>
            <a:r>
              <a:rPr lang="en-GB" dirty="0">
                <a:latin typeface="Arial"/>
                <a:ea typeface="Arial"/>
                <a:cs typeface="Arial"/>
                <a:sym typeface="Arial"/>
              </a:rPr>
              <a:t>Describe the maximum translation Levi can make moving his shape to the left on this grid.</a:t>
            </a:r>
            <a:endParaRPr dirty="0">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dirty="0">
                <a:latin typeface="Arial"/>
                <a:ea typeface="Arial"/>
                <a:cs typeface="Arial"/>
                <a:sym typeface="Arial"/>
              </a:rPr>
              <a:t>Describe the maximum translation Levi can make moving his shape to the right on this grid.</a:t>
            </a:r>
            <a:endParaRPr dirty="0">
              <a:latin typeface="Arial"/>
              <a:ea typeface="Arial"/>
              <a:cs typeface="Arial"/>
              <a:sym typeface="Arial"/>
            </a:endParaRPr>
          </a:p>
          <a:p>
            <a:pPr marL="0" lvl="0" indent="0" algn="l" rtl="0">
              <a:spcBef>
                <a:spcPts val="0"/>
              </a:spcBef>
              <a:spcAft>
                <a:spcPts val="0"/>
              </a:spcAft>
              <a:buClr>
                <a:schemeClr val="dk1"/>
              </a:buClr>
              <a:buSzPts val="1200"/>
              <a:buFont typeface="Arial"/>
              <a:buNone/>
            </a:pPr>
            <a:r>
              <a:rPr lang="en-GB" dirty="0">
                <a:latin typeface="Arial"/>
                <a:ea typeface="Arial"/>
                <a:cs typeface="Arial"/>
                <a:sym typeface="Arial"/>
              </a:rPr>
              <a:t>Describe the maximum translation Levi can make moving his shape down on this grid.</a:t>
            </a:r>
            <a:endParaRPr dirty="0">
              <a:latin typeface="Arial"/>
              <a:ea typeface="Arial"/>
              <a:cs typeface="Arial"/>
              <a:sym typeface="Arial"/>
            </a:endParaRPr>
          </a:p>
          <a:p>
            <a:pPr marL="0" lvl="0" indent="0" algn="l" rtl="0">
              <a:spcBef>
                <a:spcPts val="0"/>
              </a:spcBef>
              <a:spcAft>
                <a:spcPts val="0"/>
              </a:spcAft>
              <a:buClr>
                <a:schemeClr val="dk1"/>
              </a:buClr>
              <a:buSzPts val="1200"/>
              <a:buFont typeface="Arial"/>
              <a:buNone/>
            </a:pPr>
            <a:r>
              <a:rPr lang="en-GB" dirty="0">
                <a:latin typeface="Arial"/>
                <a:ea typeface="Arial"/>
                <a:cs typeface="Arial"/>
                <a:sym typeface="Arial"/>
              </a:rPr>
              <a:t>Describe the maximum translation Levi can make moving his shape up on this grid.</a:t>
            </a:r>
            <a:endParaRPr dirty="0">
              <a:latin typeface="Arial"/>
              <a:ea typeface="Arial"/>
              <a:cs typeface="Arial"/>
              <a:sym typeface="Arial"/>
            </a:endParaRPr>
          </a:p>
          <a:p>
            <a:pPr marL="0" lvl="0" indent="0" algn="l" rtl="0">
              <a:spcBef>
                <a:spcPts val="0"/>
              </a:spcBef>
              <a:spcAft>
                <a:spcPts val="0"/>
              </a:spcAft>
              <a:buClr>
                <a:schemeClr val="dk1"/>
              </a:buClr>
              <a:buSzPts val="1200"/>
              <a:buFont typeface="Arial"/>
              <a:buNone/>
            </a:pPr>
            <a:r>
              <a:rPr lang="en-GB" dirty="0">
                <a:latin typeface="Arial"/>
                <a:ea typeface="Arial"/>
                <a:cs typeface="Arial"/>
                <a:sym typeface="Arial"/>
              </a:rPr>
              <a:t>Can you find a translation that Levi cannot do because the triangle will not fit on the grid? </a:t>
            </a:r>
            <a:endParaRPr dirty="0"/>
          </a:p>
        </p:txBody>
      </p:sp>
      <p:sp>
        <p:nvSpPr>
          <p:cNvPr id="368" name="Google Shape;368;gc727f05e3c_0_4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12</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gc727f05e3c_0_5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44" name="Google Shape;444;gc727f05e3c_0_5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457200" lvl="0" indent="-317500" algn="l" rtl="0">
              <a:spcBef>
                <a:spcPts val="0"/>
              </a:spcBef>
              <a:spcAft>
                <a:spcPts val="0"/>
              </a:spcAft>
              <a:buSzPts val="1400"/>
              <a:buFont typeface="Arial"/>
              <a:buAutoNum type="alphaLcPeriod"/>
            </a:pPr>
            <a:r>
              <a:rPr lang="en-GB" dirty="0">
                <a:latin typeface="Arial"/>
                <a:ea typeface="Arial"/>
                <a:cs typeface="Arial"/>
                <a:sym typeface="Arial"/>
              </a:rPr>
              <a:t>Ava is correct, she cannot draw the shape in the new position on this grid because the base of the triangle is 6 squares long, and there are only 5 squares to the right of point D on this grid. It would be possible to translate the triangle if the x axis on this grid extended beyond 10.</a:t>
            </a:r>
            <a:endParaRPr dirty="0">
              <a:latin typeface="Arial"/>
              <a:ea typeface="Arial"/>
              <a:cs typeface="Arial"/>
              <a:sym typeface="Arial"/>
            </a:endParaRPr>
          </a:p>
          <a:p>
            <a:pPr marL="457200" lvl="0" indent="-317500" algn="l" rtl="0">
              <a:spcBef>
                <a:spcPts val="0"/>
              </a:spcBef>
              <a:spcAft>
                <a:spcPts val="0"/>
              </a:spcAft>
              <a:buSzPts val="1400"/>
              <a:buFont typeface="Arial"/>
              <a:buAutoNum type="alphaLcPeriod"/>
            </a:pPr>
            <a:r>
              <a:rPr lang="en-GB" dirty="0">
                <a:latin typeface="Arial"/>
                <a:ea typeface="Arial"/>
                <a:cs typeface="Arial"/>
                <a:sym typeface="Arial"/>
              </a:rPr>
              <a:t>The parallelogram will have these coordinates after translation: (0,7) (5,7) (7,8) (2,8). The shape has been translated 3 squares left and 6 squares up.</a:t>
            </a:r>
            <a:endParaRPr dirty="0">
              <a:latin typeface="Arial"/>
              <a:ea typeface="Arial"/>
              <a:cs typeface="Arial"/>
              <a:sym typeface="Arial"/>
            </a:endParaRPr>
          </a:p>
        </p:txBody>
      </p:sp>
      <p:sp>
        <p:nvSpPr>
          <p:cNvPr id="445" name="Google Shape;445;gc727f05e3c_0_5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13</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9"/>
        <p:cNvGrpSpPr/>
        <p:nvPr/>
      </p:nvGrpSpPr>
      <p:grpSpPr>
        <a:xfrm>
          <a:off x="0" y="0"/>
          <a:ext cx="0" cy="0"/>
          <a:chOff x="0" y="0"/>
          <a:chExt cx="0" cy="0"/>
        </a:xfrm>
      </p:grpSpPr>
      <p:sp>
        <p:nvSpPr>
          <p:cNvPr id="450" name="Google Shape;450;gc727f05e3c_0_5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51" name="Google Shape;451;gc727f05e3c_0_5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Key Questions </a:t>
            </a:r>
            <a:r>
              <a:rPr lang="en-GB" sz="1200" b="0" i="0" u="none" strike="noStrike" dirty="0">
                <a:solidFill>
                  <a:srgbClr val="000000"/>
                </a:solidFill>
                <a:latin typeface="Arial"/>
                <a:ea typeface="Arial"/>
                <a:cs typeface="Arial"/>
                <a:sym typeface="Arial"/>
              </a:rPr>
              <a:t>– Has James performed a single step translation or a two step translation? How do you know? </a:t>
            </a:r>
            <a:r>
              <a:rPr lang="en-GB" dirty="0">
                <a:latin typeface="Arial"/>
                <a:ea typeface="Arial"/>
                <a:cs typeface="Arial"/>
                <a:sym typeface="Arial"/>
              </a:rPr>
              <a:t>How will you work out how far James’ rectangle has moved? How can counting the squares from a vertex help you to work out which translation has been  applied? When you are describing the translation, should you give the up/down instruction or the left/right instruction first? What would you say to James to explain his mistake and to make sure he performs the translation correctly next time? What would you say to James to explain his mistake and to make sure he describes the translation correctly next time?</a:t>
            </a:r>
            <a:endParaRPr dirty="0">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Misconceptions/ Common Errors </a:t>
            </a:r>
            <a:r>
              <a:rPr lang="en-GB" sz="1200" b="0" i="0" u="none" strike="noStrike" dirty="0">
                <a:solidFill>
                  <a:srgbClr val="000000"/>
                </a:solidFill>
                <a:latin typeface="Arial"/>
                <a:ea typeface="Arial"/>
                <a:cs typeface="Arial"/>
                <a:sym typeface="Arial"/>
              </a:rPr>
              <a:t>– Pupils may </a:t>
            </a:r>
            <a:r>
              <a:rPr lang="en-GB" dirty="0">
                <a:solidFill>
                  <a:srgbClr val="000000"/>
                </a:solidFill>
                <a:latin typeface="Arial"/>
                <a:ea typeface="Arial"/>
                <a:cs typeface="Arial"/>
                <a:sym typeface="Arial"/>
              </a:rPr>
              <a:t>need squared paper and a paper rectangle to move on the grid to work out which translation James has actually carried out. They may think he is correct because they are not moving the vertices of the shape but have counted the 3 clear squares above the shape and the 2 clear squares to the right of the shape. Pupils may not recognise that the left/right movement should be described before the up/down movement.</a:t>
            </a:r>
            <a:endParaRPr dirty="0"/>
          </a:p>
          <a:p>
            <a:pPr marL="0" lvl="0" indent="0" algn="l" rtl="0">
              <a:spcBef>
                <a:spcPts val="0"/>
              </a:spcBef>
              <a:spcAft>
                <a:spcPts val="0"/>
              </a:spcAft>
              <a:buNone/>
            </a:pPr>
            <a:endParaRPr dirty="0"/>
          </a:p>
        </p:txBody>
      </p:sp>
      <p:sp>
        <p:nvSpPr>
          <p:cNvPr id="452" name="Google Shape;452;gc727f05e3c_0_5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14</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6"/>
        <p:cNvGrpSpPr/>
        <p:nvPr/>
      </p:nvGrpSpPr>
      <p:grpSpPr>
        <a:xfrm>
          <a:off x="0" y="0"/>
          <a:ext cx="0" cy="0"/>
          <a:chOff x="0" y="0"/>
          <a:chExt cx="0" cy="0"/>
        </a:xfrm>
      </p:grpSpPr>
      <p:sp>
        <p:nvSpPr>
          <p:cNvPr id="497" name="Google Shape;497;gc727f05e3c_0_6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8" name="Google Shape;498;gc727f05e3c_0_6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99" name="Google Shape;499;gc727f05e3c_0_6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15</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gc727f05e3c_0_7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4" name="Google Shape;504;gc727f05e3c_0_7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b="1" dirty="0">
                <a:latin typeface="Arial"/>
                <a:ea typeface="Arial"/>
                <a:cs typeface="Arial"/>
                <a:sym typeface="Arial"/>
              </a:rPr>
              <a:t>How and when to use these slides </a:t>
            </a:r>
            <a:r>
              <a:rPr lang="en-GB" b="0" dirty="0">
                <a:latin typeface="Arial"/>
                <a:ea typeface="Arial"/>
                <a:cs typeface="Arial"/>
                <a:sym typeface="Arial"/>
              </a:rPr>
              <a:t>– This slide is based on Year 4 Summer - </a:t>
            </a:r>
            <a:r>
              <a:rPr lang="en-GB" dirty="0">
                <a:latin typeface="Arial"/>
                <a:ea typeface="Arial"/>
                <a:cs typeface="Arial"/>
                <a:sym typeface="Arial"/>
              </a:rPr>
              <a:t>move on a grid and provides pupils with the opportunity to move equipment on a coordinate grid following specific directions and using language such as up/down and left/right. Pupils apply their understanding of coordinates to describe the position of an object after translation.</a:t>
            </a:r>
            <a:endParaRPr dirty="0"/>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Concrete resources </a:t>
            </a:r>
            <a:r>
              <a:rPr lang="en-GB" sz="1200" b="0" i="0" u="none" strike="noStrike" dirty="0">
                <a:solidFill>
                  <a:srgbClr val="000000"/>
                </a:solidFill>
                <a:latin typeface="Arial"/>
                <a:ea typeface="Arial"/>
                <a:cs typeface="Arial"/>
                <a:sym typeface="Arial"/>
              </a:rPr>
              <a:t>– blank labelled grids, cube</a:t>
            </a:r>
            <a:endParaRPr dirty="0"/>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Key Questions </a:t>
            </a:r>
            <a:r>
              <a:rPr lang="en-GB" sz="1200" b="0" i="0" u="none" strike="noStrike" dirty="0">
                <a:solidFill>
                  <a:srgbClr val="000000"/>
                </a:solidFill>
                <a:latin typeface="Arial"/>
                <a:ea typeface="Arial"/>
                <a:cs typeface="Arial"/>
                <a:sym typeface="Arial"/>
              </a:rPr>
              <a:t>– </a:t>
            </a:r>
            <a:r>
              <a:rPr lang="en-GB" dirty="0">
                <a:solidFill>
                  <a:srgbClr val="000000"/>
                </a:solidFill>
                <a:latin typeface="Arial"/>
                <a:ea typeface="Arial"/>
                <a:cs typeface="Arial"/>
                <a:sym typeface="Arial"/>
              </a:rPr>
              <a:t>Where is the origin? Can you describe the translation? Can you describe the translation in reverse? Why should we always describe the left and right movement before describing the up and down movement in a translation?</a:t>
            </a:r>
            <a:endParaRPr dirty="0"/>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Misconceptions/ Common Errors </a:t>
            </a:r>
            <a:r>
              <a:rPr lang="en-GB" sz="1200" b="0" i="0" u="none" strike="noStrike" dirty="0">
                <a:solidFill>
                  <a:srgbClr val="000000"/>
                </a:solidFill>
                <a:latin typeface="Arial"/>
                <a:ea typeface="Arial"/>
                <a:cs typeface="Arial"/>
                <a:sym typeface="Arial"/>
              </a:rPr>
              <a:t>– Pupils may not recognise that translations should be described as changes in the x </a:t>
            </a:r>
            <a:r>
              <a:rPr lang="en-GB" dirty="0">
                <a:solidFill>
                  <a:srgbClr val="000000"/>
                </a:solidFill>
                <a:latin typeface="Arial"/>
                <a:ea typeface="Arial"/>
                <a:cs typeface="Arial"/>
                <a:sym typeface="Arial"/>
              </a:rPr>
              <a:t>direction before describing changes in the y direction.</a:t>
            </a:r>
            <a:endParaRPr dirty="0"/>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Further Practice </a:t>
            </a:r>
            <a:r>
              <a:rPr lang="en-GB" sz="1200" b="0" i="0" u="none" strike="noStrike" dirty="0">
                <a:solidFill>
                  <a:srgbClr val="000000"/>
                </a:solidFill>
                <a:latin typeface="Arial"/>
                <a:ea typeface="Arial"/>
                <a:cs typeface="Arial"/>
                <a:sym typeface="Arial"/>
              </a:rPr>
              <a:t>– Create a translation with your cube on th</a:t>
            </a:r>
            <a:r>
              <a:rPr lang="en-GB" dirty="0">
                <a:solidFill>
                  <a:srgbClr val="000000"/>
                </a:solidFill>
                <a:latin typeface="Arial"/>
                <a:ea typeface="Arial"/>
                <a:cs typeface="Arial"/>
                <a:sym typeface="Arial"/>
              </a:rPr>
              <a:t>e grid for your partner to solve. Give your partner the starting position and the finishing position as a coordinate. Can they describe the translation? Is it possible that they may have a different answer to yours? Why?</a:t>
            </a:r>
            <a:endParaRPr dirty="0"/>
          </a:p>
        </p:txBody>
      </p:sp>
      <p:sp>
        <p:nvSpPr>
          <p:cNvPr id="505" name="Google Shape;505;gc727f05e3c_0_7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16</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0"/>
        <p:cNvGrpSpPr/>
        <p:nvPr/>
      </p:nvGrpSpPr>
      <p:grpSpPr>
        <a:xfrm>
          <a:off x="0" y="0"/>
          <a:ext cx="0" cy="0"/>
          <a:chOff x="0" y="0"/>
          <a:chExt cx="0" cy="0"/>
        </a:xfrm>
      </p:grpSpPr>
      <p:sp>
        <p:nvSpPr>
          <p:cNvPr id="511" name="Google Shape;511;gc727f05e3c_0_7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12" name="Google Shape;512;gc727f05e3c_0_7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b="1" dirty="0">
                <a:latin typeface="Arial"/>
                <a:ea typeface="Arial"/>
                <a:cs typeface="Arial"/>
                <a:sym typeface="Arial"/>
              </a:rPr>
              <a:t>How and when to use these slides </a:t>
            </a:r>
            <a:r>
              <a:rPr lang="en-GB" b="0" dirty="0">
                <a:latin typeface="Arial"/>
                <a:ea typeface="Arial"/>
                <a:cs typeface="Arial"/>
                <a:sym typeface="Arial"/>
              </a:rPr>
              <a:t>– </a:t>
            </a:r>
            <a:r>
              <a:rPr lang="en-GB" dirty="0">
                <a:latin typeface="Arial"/>
                <a:ea typeface="Arial"/>
                <a:cs typeface="Arial"/>
                <a:sym typeface="Arial"/>
              </a:rPr>
              <a:t>This slide is based on Year 4 Summer - move on a grid, and provides pupils with practice in writing coordinates to describe the position of the vertices of shapes and specific points and in following specific directions using language such as up/down and left/right to perform translations.</a:t>
            </a:r>
            <a:endParaRPr dirty="0">
              <a:latin typeface="Arial"/>
              <a:ea typeface="Arial"/>
              <a:cs typeface="Arial"/>
              <a:sym typeface="Arial"/>
            </a:endParaRPr>
          </a:p>
          <a:p>
            <a:pPr marL="0" lvl="0" indent="0" algn="l" rtl="0">
              <a:spcBef>
                <a:spcPts val="0"/>
              </a:spcBef>
              <a:spcAft>
                <a:spcPts val="0"/>
              </a:spcAft>
              <a:buNone/>
            </a:pPr>
            <a:r>
              <a:rPr lang="en-GB" sz="1200" b="1" i="0" u="none" strike="noStrike" dirty="0">
                <a:solidFill>
                  <a:srgbClr val="000000"/>
                </a:solidFill>
                <a:latin typeface="Arial"/>
                <a:ea typeface="Arial"/>
                <a:cs typeface="Arial"/>
                <a:sym typeface="Arial"/>
              </a:rPr>
              <a:t>Concrete resources </a:t>
            </a:r>
            <a:r>
              <a:rPr lang="en-GB" sz="1200" b="0" i="0" u="none" strike="noStrike" dirty="0">
                <a:solidFill>
                  <a:srgbClr val="000000"/>
                </a:solidFill>
                <a:latin typeface="Arial"/>
                <a:ea typeface="Arial"/>
                <a:cs typeface="Arial"/>
                <a:sym typeface="Arial"/>
              </a:rPr>
              <a:t>– </a:t>
            </a:r>
            <a:r>
              <a:rPr lang="en-GB" dirty="0">
                <a:latin typeface="Arial"/>
                <a:ea typeface="Arial"/>
                <a:cs typeface="Arial"/>
                <a:sym typeface="Arial"/>
              </a:rPr>
              <a:t>blank labelled grids, small cubes are required for the further practice activity</a:t>
            </a:r>
            <a:endParaRPr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Key Questions </a:t>
            </a:r>
            <a:r>
              <a:rPr lang="en-GB" sz="1200" b="0" i="0" u="none" strike="noStrike" dirty="0">
                <a:solidFill>
                  <a:srgbClr val="000000"/>
                </a:solidFill>
                <a:latin typeface="Arial"/>
                <a:ea typeface="Arial"/>
                <a:cs typeface="Arial"/>
                <a:sym typeface="Arial"/>
              </a:rPr>
              <a:t>– </a:t>
            </a:r>
            <a:r>
              <a:rPr lang="en-GB" dirty="0">
                <a:latin typeface="Arial"/>
                <a:ea typeface="Arial"/>
                <a:cs typeface="Arial"/>
                <a:sym typeface="Arial"/>
              </a:rPr>
              <a:t>What is the x coordinate for this vertex? What is the y coordinate for this vertex? What do you notice about the change in the value of the x coordinate and the movement left/right?  What do you notice about the change in the value of the y coordinate and the movement up/down?  Can you explain your observations?</a:t>
            </a:r>
            <a:endParaRPr dirty="0">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Misconceptions/ Common Errors </a:t>
            </a:r>
            <a:r>
              <a:rPr lang="en-GB" sz="1200" b="0" i="0" u="none" strike="noStrike" dirty="0">
                <a:solidFill>
                  <a:srgbClr val="000000"/>
                </a:solidFill>
                <a:latin typeface="Arial"/>
                <a:ea typeface="Arial"/>
                <a:cs typeface="Arial"/>
                <a:sym typeface="Arial"/>
              </a:rPr>
              <a:t>– </a:t>
            </a:r>
            <a:r>
              <a:rPr lang="en-GB" dirty="0">
                <a:latin typeface="Arial"/>
                <a:ea typeface="Arial"/>
                <a:cs typeface="Arial"/>
                <a:sym typeface="Arial"/>
              </a:rPr>
              <a:t>Pupils may not recognises that translations should be described as changes in the x direction before describing changes in the y direction.</a:t>
            </a:r>
            <a:endParaRPr dirty="0"/>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Further Practice </a:t>
            </a:r>
            <a:r>
              <a:rPr lang="en-GB" sz="1200" b="0" i="0" u="none" strike="noStrike" dirty="0">
                <a:solidFill>
                  <a:srgbClr val="000000"/>
                </a:solidFill>
                <a:latin typeface="Arial"/>
                <a:ea typeface="Arial"/>
                <a:cs typeface="Arial"/>
                <a:sym typeface="Arial"/>
              </a:rPr>
              <a:t>– Here is a game to play with a partner:</a:t>
            </a:r>
            <a:endParaRPr sz="1200" b="0" i="0" u="none" strike="noStrik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dirty="0">
                <a:solidFill>
                  <a:srgbClr val="000000"/>
                </a:solidFill>
                <a:latin typeface="Arial"/>
                <a:ea typeface="Arial"/>
                <a:cs typeface="Arial"/>
                <a:sym typeface="Arial"/>
              </a:rPr>
              <a:t>Each player needs 1 small cube and a grid.</a:t>
            </a:r>
            <a:endParaRPr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dirty="0">
                <a:solidFill>
                  <a:srgbClr val="000000"/>
                </a:solidFill>
                <a:latin typeface="Arial"/>
                <a:ea typeface="Arial"/>
                <a:cs typeface="Arial"/>
                <a:sym typeface="Arial"/>
              </a:rPr>
              <a:t>Keep your grid hidden from your partner.</a:t>
            </a:r>
            <a:endParaRPr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dirty="0">
                <a:solidFill>
                  <a:srgbClr val="000000"/>
                </a:solidFill>
                <a:latin typeface="Arial"/>
                <a:ea typeface="Arial"/>
                <a:cs typeface="Arial"/>
                <a:sym typeface="Arial"/>
              </a:rPr>
              <a:t>Agree a starting coordinate and both player place their cubes in that position.</a:t>
            </a:r>
            <a:endParaRPr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dirty="0">
                <a:solidFill>
                  <a:srgbClr val="000000"/>
                </a:solidFill>
                <a:latin typeface="Arial"/>
                <a:ea typeface="Arial"/>
                <a:cs typeface="Arial"/>
                <a:sym typeface="Arial"/>
              </a:rPr>
              <a:t>Player 1 performs a translation and describes it to player 2.</a:t>
            </a:r>
            <a:endParaRPr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dirty="0">
                <a:solidFill>
                  <a:srgbClr val="000000"/>
                </a:solidFill>
                <a:latin typeface="Arial"/>
                <a:ea typeface="Arial"/>
                <a:cs typeface="Arial"/>
                <a:sym typeface="Arial"/>
              </a:rPr>
              <a:t>Player 2 listens to the instructions and moves their cube as described by player 1.</a:t>
            </a:r>
            <a:endParaRPr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dirty="0">
                <a:solidFill>
                  <a:srgbClr val="000000"/>
                </a:solidFill>
                <a:latin typeface="Arial"/>
                <a:ea typeface="Arial"/>
                <a:cs typeface="Arial"/>
                <a:sym typeface="Arial"/>
              </a:rPr>
              <a:t>Player 1 gives the coordinates for their cube after the translation and reveals their position..</a:t>
            </a:r>
            <a:endParaRPr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dirty="0">
                <a:solidFill>
                  <a:srgbClr val="000000"/>
                </a:solidFill>
                <a:latin typeface="Arial"/>
                <a:ea typeface="Arial"/>
                <a:cs typeface="Arial"/>
                <a:sym typeface="Arial"/>
              </a:rPr>
              <a:t>If player 2 has correctly followed the instructions and their cube is in the same position a player 1, they score 1 point.</a:t>
            </a:r>
            <a:endParaRPr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dirty="0">
                <a:solidFill>
                  <a:srgbClr val="000000"/>
                </a:solidFill>
                <a:latin typeface="Arial"/>
                <a:ea typeface="Arial"/>
                <a:cs typeface="Arial"/>
                <a:sym typeface="Arial"/>
              </a:rPr>
              <a:t>Now it is player 2’s turn to describe the translation from the new starting point.</a:t>
            </a:r>
            <a:endParaRPr dirty="0">
              <a:solidFill>
                <a:srgbClr val="000000"/>
              </a:solidFill>
              <a:latin typeface="Arial"/>
              <a:ea typeface="Arial"/>
              <a:cs typeface="Arial"/>
              <a:sym typeface="Arial"/>
            </a:endParaRPr>
          </a:p>
          <a:p>
            <a:pPr marL="0" lvl="0" indent="0" algn="l" rtl="0">
              <a:spcBef>
                <a:spcPts val="0"/>
              </a:spcBef>
              <a:spcAft>
                <a:spcPts val="0"/>
              </a:spcAft>
              <a:buNone/>
            </a:pPr>
            <a:endParaRPr dirty="0"/>
          </a:p>
        </p:txBody>
      </p:sp>
      <p:sp>
        <p:nvSpPr>
          <p:cNvPr id="513" name="Google Shape;513;gc727f05e3c_0_7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17</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 name="Google Shape;5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2" name="Google Shape;6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3" name="Google Shape;63;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1" name="Google Shape;71;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1200" b="0" i="0" u="none" strike="noStrike" dirty="0">
                <a:solidFill>
                  <a:srgbClr val="000000"/>
                </a:solidFill>
                <a:latin typeface="Arial"/>
                <a:ea typeface="Arial"/>
                <a:cs typeface="Arial"/>
                <a:sym typeface="Arial"/>
              </a:rPr>
              <a:t>Assessment point for the lesson – ask the </a:t>
            </a:r>
            <a:r>
              <a:rPr lang="en-GB" dirty="0">
                <a:solidFill>
                  <a:srgbClr val="000000"/>
                </a:solidFill>
                <a:latin typeface="Arial"/>
                <a:ea typeface="Arial"/>
                <a:cs typeface="Arial"/>
                <a:sym typeface="Arial"/>
              </a:rPr>
              <a:t>pupils </a:t>
            </a:r>
            <a:r>
              <a:rPr lang="en-GB" sz="1200" b="0" i="0" u="none" strike="noStrike" dirty="0">
                <a:solidFill>
                  <a:srgbClr val="000000"/>
                </a:solidFill>
                <a:latin typeface="Arial"/>
                <a:ea typeface="Arial"/>
                <a:cs typeface="Arial"/>
                <a:sym typeface="Arial"/>
              </a:rPr>
              <a:t>to vote for the answer they think is correct. </a:t>
            </a:r>
            <a:endParaRPr dirty="0"/>
          </a:p>
          <a:p>
            <a:pPr marL="0" lvl="0" indent="0" algn="l" rtl="0">
              <a:spcBef>
                <a:spcPts val="0"/>
              </a:spcBef>
              <a:spcAft>
                <a:spcPts val="0"/>
              </a:spcAft>
              <a:buNone/>
            </a:pPr>
            <a:endParaRPr sz="1200" b="0" i="0" u="none" strike="noStrike" dirty="0">
              <a:solidFill>
                <a:srgbClr val="000000"/>
              </a:solidFill>
              <a:latin typeface="Arial"/>
              <a:ea typeface="Arial"/>
              <a:cs typeface="Arial"/>
              <a:sym typeface="Arial"/>
            </a:endParaRPr>
          </a:p>
          <a:p>
            <a:pPr marL="0" lvl="0" indent="0" algn="l" rtl="0">
              <a:spcBef>
                <a:spcPts val="0"/>
              </a:spcBef>
              <a:spcAft>
                <a:spcPts val="0"/>
              </a:spcAft>
              <a:buNone/>
            </a:pPr>
            <a:r>
              <a:rPr lang="en-GB" sz="1200" b="0" i="0" u="none" strike="noStrike" dirty="0">
                <a:solidFill>
                  <a:srgbClr val="000000"/>
                </a:solidFill>
                <a:latin typeface="Arial"/>
                <a:ea typeface="Arial"/>
                <a:cs typeface="Arial"/>
                <a:sym typeface="Arial"/>
              </a:rPr>
              <a:t>A – Pupil has written the coordinate values in the wrong order (</a:t>
            </a:r>
            <a:r>
              <a:rPr lang="en-GB" sz="1200" b="0" i="0" u="none" strike="noStrike" dirty="0" err="1">
                <a:solidFill>
                  <a:srgbClr val="000000"/>
                </a:solidFill>
                <a:latin typeface="Arial"/>
                <a:ea typeface="Arial"/>
                <a:cs typeface="Arial"/>
                <a:sym typeface="Arial"/>
              </a:rPr>
              <a:t>y,x</a:t>
            </a:r>
            <a:r>
              <a:rPr lang="en-GB" sz="1200" b="0" i="0" u="none" strike="noStrike" dirty="0">
                <a:solidFill>
                  <a:srgbClr val="000000"/>
                </a:solidFill>
                <a:latin typeface="Arial"/>
                <a:ea typeface="Arial"/>
                <a:cs typeface="Arial"/>
                <a:sym typeface="Arial"/>
              </a:rPr>
              <a:t>) instead of (</a:t>
            </a:r>
            <a:r>
              <a:rPr lang="en-GB" sz="1200" b="0" i="0" u="none" strike="noStrike" dirty="0" err="1">
                <a:solidFill>
                  <a:srgbClr val="000000"/>
                </a:solidFill>
                <a:latin typeface="Arial"/>
                <a:ea typeface="Arial"/>
                <a:cs typeface="Arial"/>
                <a:sym typeface="Arial"/>
              </a:rPr>
              <a:t>x,y</a:t>
            </a:r>
            <a:r>
              <a:rPr lang="en-GB" sz="1200" b="0" i="0" u="none" strike="noStrike" dirty="0">
                <a:solidFill>
                  <a:srgbClr val="000000"/>
                </a:solidFill>
                <a:latin typeface="Arial"/>
                <a:ea typeface="Arial"/>
                <a:cs typeface="Arial"/>
                <a:sym typeface="Arial"/>
              </a:rPr>
              <a:t>).</a:t>
            </a:r>
            <a:endParaRPr dirty="0"/>
          </a:p>
          <a:p>
            <a:pPr marL="0" lvl="0" indent="0" algn="l" rtl="0">
              <a:spcBef>
                <a:spcPts val="0"/>
              </a:spcBef>
              <a:spcAft>
                <a:spcPts val="0"/>
              </a:spcAft>
              <a:buNone/>
            </a:pPr>
            <a:r>
              <a:rPr lang="en-GB" sz="1200" b="0" i="0" u="none" strike="noStrike" dirty="0">
                <a:solidFill>
                  <a:srgbClr val="000000"/>
                </a:solidFill>
                <a:latin typeface="Arial"/>
                <a:ea typeface="Arial"/>
                <a:cs typeface="Arial"/>
                <a:sym typeface="Arial"/>
              </a:rPr>
              <a:t>B – Pupil has moved the incor</a:t>
            </a:r>
            <a:r>
              <a:rPr lang="en-GB" dirty="0">
                <a:solidFill>
                  <a:srgbClr val="000000"/>
                </a:solidFill>
                <a:latin typeface="Arial"/>
                <a:ea typeface="Arial"/>
                <a:cs typeface="Arial"/>
                <a:sym typeface="Arial"/>
              </a:rPr>
              <a:t>rect vertex to the new position and </a:t>
            </a:r>
            <a:r>
              <a:rPr lang="en-GB" dirty="0">
                <a:latin typeface="Arial"/>
                <a:ea typeface="Arial"/>
                <a:cs typeface="Arial"/>
                <a:sym typeface="Arial"/>
              </a:rPr>
              <a:t>has written the coordinate values in the wrong order (</a:t>
            </a:r>
            <a:r>
              <a:rPr lang="en-GB" dirty="0" err="1">
                <a:latin typeface="Arial"/>
                <a:ea typeface="Arial"/>
                <a:cs typeface="Arial"/>
                <a:sym typeface="Arial"/>
              </a:rPr>
              <a:t>y,x</a:t>
            </a:r>
            <a:r>
              <a:rPr lang="en-GB" dirty="0">
                <a:latin typeface="Arial"/>
                <a:ea typeface="Arial"/>
                <a:cs typeface="Arial"/>
                <a:sym typeface="Arial"/>
              </a:rPr>
              <a:t>).</a:t>
            </a:r>
            <a:endParaRPr dirty="0">
              <a:latin typeface="Arial"/>
              <a:ea typeface="Arial"/>
              <a:cs typeface="Arial"/>
              <a:sym typeface="Arial"/>
            </a:endParaRPr>
          </a:p>
          <a:p>
            <a:pPr marL="0" lvl="0" indent="0" algn="l" rtl="0">
              <a:spcBef>
                <a:spcPts val="0"/>
              </a:spcBef>
              <a:spcAft>
                <a:spcPts val="0"/>
              </a:spcAft>
              <a:buNone/>
            </a:pPr>
            <a:r>
              <a:rPr lang="en-GB" sz="1200" b="0" i="0" u="none" strike="noStrike" dirty="0">
                <a:solidFill>
                  <a:srgbClr val="000000"/>
                </a:solidFill>
                <a:latin typeface="Arial"/>
                <a:ea typeface="Arial"/>
                <a:cs typeface="Arial"/>
                <a:sym typeface="Arial"/>
              </a:rPr>
              <a:t>C – Pupil has moved the </a:t>
            </a:r>
            <a:r>
              <a:rPr lang="en-GB" dirty="0">
                <a:solidFill>
                  <a:srgbClr val="000000"/>
                </a:solidFill>
                <a:latin typeface="Arial"/>
                <a:ea typeface="Arial"/>
                <a:cs typeface="Arial"/>
                <a:sym typeface="Arial"/>
              </a:rPr>
              <a:t>incorrect vertex to the new position.</a:t>
            </a:r>
            <a:endParaRPr dirty="0"/>
          </a:p>
          <a:p>
            <a:pPr marL="0" lvl="0" indent="0" algn="l" rtl="0">
              <a:spcBef>
                <a:spcPts val="0"/>
              </a:spcBef>
              <a:spcAft>
                <a:spcPts val="0"/>
              </a:spcAft>
              <a:buNone/>
            </a:pPr>
            <a:r>
              <a:rPr lang="en-GB" sz="1200" b="0" i="0" u="none" strike="noStrike" dirty="0">
                <a:solidFill>
                  <a:srgbClr val="000000"/>
                </a:solidFill>
                <a:latin typeface="Arial"/>
                <a:ea typeface="Arial"/>
                <a:cs typeface="Arial"/>
                <a:sym typeface="Arial"/>
              </a:rPr>
              <a:t>D – </a:t>
            </a:r>
            <a:r>
              <a:rPr lang="en-GB" dirty="0">
                <a:solidFill>
                  <a:srgbClr val="000000"/>
                </a:solidFill>
                <a:latin typeface="Arial"/>
                <a:ea typeface="Arial"/>
                <a:cs typeface="Arial"/>
                <a:sym typeface="Arial"/>
              </a:rPr>
              <a:t>C</a:t>
            </a:r>
            <a:r>
              <a:rPr lang="en-GB" sz="1200" b="0" i="0" u="none" strike="noStrike" dirty="0">
                <a:solidFill>
                  <a:srgbClr val="000000"/>
                </a:solidFill>
                <a:latin typeface="Arial"/>
                <a:ea typeface="Arial"/>
                <a:cs typeface="Arial"/>
                <a:sym typeface="Arial"/>
              </a:rPr>
              <a:t>orrect answer</a:t>
            </a:r>
            <a:endParaRPr dirty="0"/>
          </a:p>
          <a:p>
            <a:pPr marL="0" lvl="0" indent="0" algn="l" rtl="0">
              <a:spcBef>
                <a:spcPts val="0"/>
              </a:spcBef>
              <a:spcAft>
                <a:spcPts val="0"/>
              </a:spcAft>
              <a:buNone/>
            </a:pPr>
            <a:endParaRPr sz="1200" b="0" i="0" u="none" strike="noStrike" dirty="0">
              <a:solidFill>
                <a:srgbClr val="000000"/>
              </a:solidFill>
              <a:latin typeface="Arial"/>
              <a:ea typeface="Arial"/>
              <a:cs typeface="Arial"/>
              <a:sym typeface="Arial"/>
            </a:endParaRPr>
          </a:p>
          <a:p>
            <a:pPr marL="0" lvl="0" indent="0" algn="l" rtl="0">
              <a:spcBef>
                <a:spcPts val="0"/>
              </a:spcBef>
              <a:spcAft>
                <a:spcPts val="0"/>
              </a:spcAft>
              <a:buNone/>
            </a:pPr>
            <a:r>
              <a:rPr lang="en-GB" sz="1200" b="0" i="0" u="none" strike="noStrike" dirty="0">
                <a:solidFill>
                  <a:srgbClr val="000000"/>
                </a:solidFill>
                <a:latin typeface="Arial"/>
                <a:ea typeface="Arial"/>
                <a:cs typeface="Arial"/>
                <a:sym typeface="Arial"/>
              </a:rPr>
              <a:t>If answers </a:t>
            </a:r>
            <a:r>
              <a:rPr lang="en-GB" dirty="0">
                <a:solidFill>
                  <a:srgbClr val="000000"/>
                </a:solidFill>
                <a:latin typeface="Arial"/>
                <a:ea typeface="Arial"/>
                <a:cs typeface="Arial"/>
                <a:sym typeface="Arial"/>
              </a:rPr>
              <a:t>A</a:t>
            </a:r>
            <a:r>
              <a:rPr lang="en-GB" sz="1200" b="0" i="0" u="none" strike="noStrike" dirty="0">
                <a:solidFill>
                  <a:srgbClr val="000000"/>
                </a:solidFill>
                <a:latin typeface="Arial"/>
                <a:ea typeface="Arial"/>
                <a:cs typeface="Arial"/>
                <a:sym typeface="Arial"/>
              </a:rPr>
              <a:t>, </a:t>
            </a:r>
            <a:r>
              <a:rPr lang="en-GB" dirty="0">
                <a:solidFill>
                  <a:srgbClr val="000000"/>
                </a:solidFill>
                <a:latin typeface="Arial"/>
                <a:ea typeface="Arial"/>
                <a:cs typeface="Arial"/>
                <a:sym typeface="Arial"/>
              </a:rPr>
              <a:t>B</a:t>
            </a:r>
            <a:r>
              <a:rPr lang="en-GB" sz="1200" b="0" i="0" u="none" strike="noStrike" dirty="0">
                <a:solidFill>
                  <a:srgbClr val="000000"/>
                </a:solidFill>
                <a:latin typeface="Arial"/>
                <a:ea typeface="Arial"/>
                <a:cs typeface="Arial"/>
                <a:sym typeface="Arial"/>
              </a:rPr>
              <a:t> or </a:t>
            </a:r>
            <a:r>
              <a:rPr lang="en-GB" dirty="0">
                <a:solidFill>
                  <a:srgbClr val="000000"/>
                </a:solidFill>
                <a:latin typeface="Arial"/>
                <a:ea typeface="Arial"/>
                <a:cs typeface="Arial"/>
                <a:sym typeface="Arial"/>
              </a:rPr>
              <a:t>C</a:t>
            </a:r>
            <a:r>
              <a:rPr lang="en-GB" sz="1200" b="0" i="0" u="none" strike="noStrike" dirty="0">
                <a:solidFill>
                  <a:srgbClr val="000000"/>
                </a:solidFill>
                <a:latin typeface="Arial"/>
                <a:ea typeface="Arial"/>
                <a:cs typeface="Arial"/>
                <a:sym typeface="Arial"/>
              </a:rPr>
              <a:t> are given, pupils may require extra support through small group or 1:1 discussions. There are support slides covering lessons from the previous year group at the end of these slides. </a:t>
            </a:r>
            <a:endParaRPr i="0" dirty="0"/>
          </a:p>
          <a:p>
            <a:pPr marL="0" lvl="0" indent="0" algn="l" rtl="0">
              <a:spcBef>
                <a:spcPts val="0"/>
              </a:spcBef>
              <a:spcAft>
                <a:spcPts val="0"/>
              </a:spcAft>
              <a:buNone/>
            </a:pPr>
            <a:endParaRPr dirty="0"/>
          </a:p>
        </p:txBody>
      </p:sp>
      <p:sp>
        <p:nvSpPr>
          <p:cNvPr id="72" name="Google Shape;72;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c727f05e3c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gc727f05e3c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dirty="0">
                <a:latin typeface="Arial"/>
                <a:ea typeface="Arial"/>
                <a:cs typeface="Arial"/>
                <a:sym typeface="Arial"/>
              </a:rPr>
              <a:t>Based on Year 5 Summer - regular and irregular polygons</a:t>
            </a:r>
            <a:endParaRPr dirty="0">
              <a:latin typeface="Arial"/>
              <a:ea typeface="Arial"/>
              <a:cs typeface="Arial"/>
              <a:sym typeface="Arial"/>
            </a:endParaRPr>
          </a:p>
          <a:p>
            <a:pPr marL="0" lvl="0" indent="0" algn="l" rtl="0">
              <a:spcBef>
                <a:spcPts val="0"/>
              </a:spcBef>
              <a:spcAft>
                <a:spcPts val="0"/>
              </a:spcAft>
              <a:buNone/>
            </a:pPr>
            <a:endParaRPr dirty="0">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Concrete resources </a:t>
            </a:r>
            <a:r>
              <a:rPr lang="en-GB" sz="1200" i="0" u="none" strike="noStrike" dirty="0">
                <a:solidFill>
                  <a:srgbClr val="000000"/>
                </a:solidFill>
                <a:latin typeface="Arial"/>
                <a:ea typeface="Arial"/>
                <a:cs typeface="Arial"/>
                <a:sym typeface="Arial"/>
              </a:rPr>
              <a:t>– isometric paper</a:t>
            </a:r>
            <a:endParaRPr dirty="0">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Key Questions </a:t>
            </a:r>
            <a:r>
              <a:rPr lang="en-GB" sz="1200" i="0" u="none" strike="noStrike" dirty="0">
                <a:solidFill>
                  <a:srgbClr val="000000"/>
                </a:solidFill>
                <a:latin typeface="Arial"/>
                <a:ea typeface="Arial"/>
                <a:cs typeface="Arial"/>
                <a:sym typeface="Arial"/>
              </a:rPr>
              <a:t>– What are the properties of a _____? What</a:t>
            </a:r>
            <a:r>
              <a:rPr lang="en-GB" dirty="0">
                <a:solidFill>
                  <a:srgbClr val="000000"/>
                </a:solidFill>
                <a:latin typeface="Arial"/>
                <a:ea typeface="Arial"/>
                <a:cs typeface="Arial"/>
                <a:sym typeface="Arial"/>
              </a:rPr>
              <a:t>’s the same and what’s different about an equilateral triangle and an isosceles triangle? What is a regular polygon? What is an irregular polygon? How many sides does a _____ have? Which shapes on this list will never contain a right angle?</a:t>
            </a:r>
            <a:endParaRPr dirty="0">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Extension</a:t>
            </a:r>
            <a:r>
              <a:rPr lang="en-GB" sz="1200" i="0" u="none" strike="noStrike" dirty="0">
                <a:solidFill>
                  <a:srgbClr val="000000"/>
                </a:solidFill>
                <a:latin typeface="Arial"/>
                <a:ea typeface="Arial"/>
                <a:cs typeface="Arial"/>
                <a:sym typeface="Arial"/>
              </a:rPr>
              <a:t> –  Create a shape on the isom</a:t>
            </a:r>
            <a:r>
              <a:rPr lang="en-GB" dirty="0">
                <a:solidFill>
                  <a:srgbClr val="000000"/>
                </a:solidFill>
                <a:latin typeface="Arial"/>
                <a:ea typeface="Arial"/>
                <a:cs typeface="Arial"/>
                <a:sym typeface="Arial"/>
              </a:rPr>
              <a:t>e</a:t>
            </a:r>
            <a:r>
              <a:rPr lang="en-GB" sz="1200" i="0" u="none" strike="noStrike" dirty="0">
                <a:solidFill>
                  <a:srgbClr val="000000"/>
                </a:solidFill>
                <a:latin typeface="Arial"/>
                <a:ea typeface="Arial"/>
                <a:cs typeface="Arial"/>
                <a:sym typeface="Arial"/>
              </a:rPr>
              <a:t>tric shape for your partner to investigate. Can they n</a:t>
            </a:r>
            <a:r>
              <a:rPr lang="en-GB" dirty="0">
                <a:solidFill>
                  <a:srgbClr val="000000"/>
                </a:solidFill>
                <a:latin typeface="Arial"/>
                <a:ea typeface="Arial"/>
                <a:cs typeface="Arial"/>
                <a:sym typeface="Arial"/>
              </a:rPr>
              <a:t>ame your shape and list its properties?</a:t>
            </a:r>
            <a:endParaRPr dirty="0">
              <a:latin typeface="Arial"/>
              <a:ea typeface="Arial"/>
              <a:cs typeface="Arial"/>
              <a:sym typeface="Arial"/>
            </a:endParaRPr>
          </a:p>
        </p:txBody>
      </p:sp>
      <p:sp>
        <p:nvSpPr>
          <p:cNvPr id="119" name="Google Shape;119;gc727f05e3c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6</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c727f05e3c_0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gc727f05e3c_0_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Concrete resources </a:t>
            </a:r>
            <a:r>
              <a:rPr lang="en-GB" sz="1200" b="0" i="0" u="none" strike="noStrike" dirty="0">
                <a:solidFill>
                  <a:srgbClr val="000000"/>
                </a:solidFill>
                <a:latin typeface="Arial"/>
                <a:ea typeface="Arial"/>
                <a:cs typeface="Arial"/>
                <a:sym typeface="Arial"/>
              </a:rPr>
              <a:t>– squared paper</a:t>
            </a:r>
            <a:endParaRPr dirty="0"/>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Key Questions </a:t>
            </a:r>
            <a:r>
              <a:rPr lang="en-GB" sz="1200" b="0" i="0" u="none" strike="noStrike" dirty="0">
                <a:solidFill>
                  <a:srgbClr val="000000"/>
                </a:solidFill>
                <a:latin typeface="Arial"/>
                <a:ea typeface="Arial"/>
                <a:cs typeface="Arial"/>
                <a:sym typeface="Arial"/>
              </a:rPr>
              <a:t>– What does translate mean?</a:t>
            </a:r>
            <a:r>
              <a:rPr lang="en-GB" dirty="0">
                <a:solidFill>
                  <a:srgbClr val="000000"/>
                </a:solidFill>
                <a:latin typeface="Arial"/>
                <a:ea typeface="Arial"/>
                <a:cs typeface="Arial"/>
                <a:sym typeface="Arial"/>
              </a:rPr>
              <a:t> </a:t>
            </a:r>
            <a:r>
              <a:rPr lang="en-GB" dirty="0">
                <a:latin typeface="Arial"/>
                <a:ea typeface="Arial"/>
                <a:cs typeface="Arial"/>
                <a:sym typeface="Arial"/>
              </a:rPr>
              <a:t>Why should we always describe the left and right movement before describing the up and down movement in a translation? Have the dimensions of the shape changed as a result of the translation? Has the orientation of the shape changed as a result of the translation? Does it still face the same way? What has changed about the shape as a result of the translation?</a:t>
            </a:r>
            <a:endParaRPr dirty="0">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Misconceptions/ Common Errors </a:t>
            </a:r>
            <a:r>
              <a:rPr lang="en-GB" sz="1200" b="0" i="0" u="none" strike="noStrike" dirty="0">
                <a:solidFill>
                  <a:srgbClr val="000000"/>
                </a:solidFill>
                <a:latin typeface="Arial"/>
                <a:ea typeface="Arial"/>
                <a:cs typeface="Arial"/>
                <a:sym typeface="Arial"/>
              </a:rPr>
              <a:t>– Pupils </a:t>
            </a:r>
            <a:r>
              <a:rPr lang="en-GB" dirty="0">
                <a:solidFill>
                  <a:srgbClr val="000000"/>
                </a:solidFill>
                <a:latin typeface="Arial"/>
                <a:ea typeface="Arial"/>
                <a:cs typeface="Arial"/>
                <a:sym typeface="Arial"/>
              </a:rPr>
              <a:t>may not count the movement of each vertex of the shape to find the new position e.g. instead of recognising that each vertex in A has moved 5 squares left to B, they may count the 2 squares between the two shapes instead. They should be reminded that they should move each vertex separately through extensive modelling.</a:t>
            </a:r>
            <a:endParaRPr dirty="0"/>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Further Practice </a:t>
            </a:r>
            <a:r>
              <a:rPr lang="en-GB" sz="1200" b="0" i="0" u="none" strike="noStrike" dirty="0">
                <a:solidFill>
                  <a:srgbClr val="000000"/>
                </a:solidFill>
                <a:latin typeface="Arial"/>
                <a:ea typeface="Arial"/>
                <a:cs typeface="Arial"/>
                <a:sym typeface="Arial"/>
              </a:rPr>
              <a:t>– Draw a </a:t>
            </a:r>
            <a:r>
              <a:rPr lang="en-GB" dirty="0">
                <a:solidFill>
                  <a:srgbClr val="000000"/>
                </a:solidFill>
                <a:latin typeface="Arial"/>
                <a:ea typeface="Arial"/>
                <a:cs typeface="Arial"/>
                <a:sym typeface="Arial"/>
              </a:rPr>
              <a:t>square 2 squares wide on a blank grid. Ask a partner to draw your square in a new position on your grid. Can you identify the translation needed to get your square to its new position? Remember that you should describe the </a:t>
            </a:r>
            <a:r>
              <a:rPr lang="en-GB" dirty="0">
                <a:latin typeface="Arial"/>
                <a:ea typeface="Arial"/>
                <a:cs typeface="Arial"/>
                <a:sym typeface="Arial"/>
              </a:rPr>
              <a:t>left and right movement before describing the up and down movement in a translation.</a:t>
            </a:r>
            <a:endParaRPr sz="1200" b="0" i="0" u="none" strike="noStrike" dirty="0">
              <a:solidFill>
                <a:srgbClr val="000000"/>
              </a:solidFill>
              <a:latin typeface="Arial"/>
              <a:ea typeface="Arial"/>
              <a:cs typeface="Arial"/>
              <a:sym typeface="Arial"/>
            </a:endParaRPr>
          </a:p>
          <a:p>
            <a:pPr marL="0" lvl="0" indent="0" algn="l" rtl="0">
              <a:spcBef>
                <a:spcPts val="0"/>
              </a:spcBef>
              <a:spcAft>
                <a:spcPts val="0"/>
              </a:spcAft>
              <a:buNone/>
            </a:pPr>
            <a:endParaRPr dirty="0"/>
          </a:p>
        </p:txBody>
      </p:sp>
      <p:sp>
        <p:nvSpPr>
          <p:cNvPr id="128" name="Google Shape;128;gc727f05e3c_0_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c727f05e3c_0_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0" name="Google Shape;200;gc727f05e3c_0_1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Concrete resources </a:t>
            </a:r>
            <a:r>
              <a:rPr lang="en-GB" sz="1200" b="0" i="0" u="none" strike="noStrike" dirty="0">
                <a:solidFill>
                  <a:srgbClr val="000000"/>
                </a:solidFill>
                <a:latin typeface="Arial"/>
                <a:ea typeface="Arial"/>
                <a:cs typeface="Arial"/>
                <a:sym typeface="Arial"/>
              </a:rPr>
              <a:t>– squared paper</a:t>
            </a:r>
            <a:endParaRPr dirty="0"/>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Key Questions </a:t>
            </a:r>
            <a:r>
              <a:rPr lang="en-GB" sz="1200" b="0" i="0" u="none" strike="noStrike" dirty="0">
                <a:solidFill>
                  <a:srgbClr val="000000"/>
                </a:solidFill>
                <a:latin typeface="Arial"/>
                <a:ea typeface="Arial"/>
                <a:cs typeface="Arial"/>
                <a:sym typeface="Arial"/>
              </a:rPr>
              <a:t>– How will you work out how far </a:t>
            </a:r>
            <a:r>
              <a:rPr lang="en-GB" dirty="0">
                <a:solidFill>
                  <a:srgbClr val="000000"/>
                </a:solidFill>
                <a:latin typeface="Arial"/>
                <a:ea typeface="Arial"/>
                <a:cs typeface="Arial"/>
                <a:sym typeface="Arial"/>
              </a:rPr>
              <a:t>the rectangle has moved? How can counting the squares from each vertex help you to describe the translation accurately? </a:t>
            </a:r>
            <a:r>
              <a:rPr lang="en-GB" dirty="0">
                <a:latin typeface="Arial"/>
                <a:ea typeface="Arial"/>
                <a:cs typeface="Arial"/>
                <a:sym typeface="Arial"/>
              </a:rPr>
              <a:t> Have the dimensions of the shape changed as a result of the translation? Has the orientation of the shape changed as a result of the translation? Does it still face the same way? What has changed about the shape as a result of the translation?</a:t>
            </a:r>
            <a:endParaRPr dirty="0">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Misconceptions/ Common Errors </a:t>
            </a:r>
            <a:r>
              <a:rPr lang="en-GB" sz="1200" b="0" i="0" u="none" strike="noStrike" dirty="0">
                <a:solidFill>
                  <a:srgbClr val="000000"/>
                </a:solidFill>
                <a:latin typeface="Arial"/>
                <a:ea typeface="Arial"/>
                <a:cs typeface="Arial"/>
                <a:sym typeface="Arial"/>
              </a:rPr>
              <a:t>– </a:t>
            </a:r>
            <a:r>
              <a:rPr lang="en-GB" dirty="0">
                <a:latin typeface="Arial"/>
                <a:ea typeface="Arial"/>
                <a:cs typeface="Arial"/>
                <a:sym typeface="Arial"/>
              </a:rPr>
              <a:t>Pupils may not count the movement of each vertex of the shape to find the new position e.g. instead of recognising that each vertex in A has moved 4 squares down to B, they may count the 2 squares between the two shapes instead. They should be reminded that they should move each vertex separately through extensive modelling.</a:t>
            </a:r>
            <a:endParaRPr dirty="0"/>
          </a:p>
          <a:p>
            <a:pPr marL="0" marR="0" lvl="0" indent="0" algn="l" rtl="0">
              <a:lnSpc>
                <a:spcPct val="100000"/>
              </a:lnSpc>
              <a:spcBef>
                <a:spcPts val="0"/>
              </a:spcBef>
              <a:spcAft>
                <a:spcPts val="0"/>
              </a:spcAft>
              <a:buClr>
                <a:srgbClr val="000000"/>
              </a:buClr>
              <a:buSzPts val="1200"/>
              <a:buFont typeface="Arial"/>
              <a:buNone/>
            </a:pPr>
            <a:r>
              <a:rPr lang="en-GB" sz="1200" b="1" i="0" u="none" strike="noStrike" dirty="0">
                <a:solidFill>
                  <a:srgbClr val="000000"/>
                </a:solidFill>
                <a:latin typeface="Arial"/>
                <a:ea typeface="Arial"/>
                <a:cs typeface="Arial"/>
                <a:sym typeface="Arial"/>
              </a:rPr>
              <a:t>Further Practice </a:t>
            </a:r>
            <a:r>
              <a:rPr lang="en-GB" sz="1200" b="0" i="0" u="none" strike="noStrike" dirty="0">
                <a:solidFill>
                  <a:srgbClr val="000000"/>
                </a:solidFill>
                <a:latin typeface="Arial"/>
                <a:ea typeface="Arial"/>
                <a:cs typeface="Arial"/>
                <a:sym typeface="Arial"/>
              </a:rPr>
              <a:t>– Write more translations that c</a:t>
            </a:r>
            <a:r>
              <a:rPr lang="en-GB" dirty="0">
                <a:solidFill>
                  <a:srgbClr val="000000"/>
                </a:solidFill>
                <a:latin typeface="Arial"/>
                <a:ea typeface="Arial"/>
                <a:cs typeface="Arial"/>
                <a:sym typeface="Arial"/>
              </a:rPr>
              <a:t>ould match the coloured squares on question 2. Can your partner work out which coloured squares your translations match?</a:t>
            </a:r>
            <a:endParaRPr dirty="0">
              <a:solidFill>
                <a:srgbClr val="000000"/>
              </a:solidFill>
              <a:latin typeface="Arial"/>
              <a:ea typeface="Arial"/>
              <a:cs typeface="Arial"/>
              <a:sym typeface="Arial"/>
            </a:endParaRPr>
          </a:p>
          <a:p>
            <a:pPr marL="0" lvl="0" indent="0" algn="l" rtl="0">
              <a:spcBef>
                <a:spcPts val="0"/>
              </a:spcBef>
              <a:spcAft>
                <a:spcPts val="0"/>
              </a:spcAft>
              <a:buClr>
                <a:schemeClr val="dk1"/>
              </a:buClr>
              <a:buSzPts val="1200"/>
              <a:buFont typeface="Arial"/>
              <a:buNone/>
            </a:pPr>
            <a:r>
              <a:rPr lang="en-GB" b="1" dirty="0">
                <a:latin typeface="Arial"/>
                <a:ea typeface="Arial"/>
                <a:cs typeface="Arial"/>
                <a:sym typeface="Arial"/>
              </a:rPr>
              <a:t>Extension</a:t>
            </a:r>
            <a:r>
              <a:rPr lang="en-GB" dirty="0">
                <a:latin typeface="Arial"/>
                <a:ea typeface="Arial"/>
                <a:cs typeface="Arial"/>
                <a:sym typeface="Arial"/>
              </a:rPr>
              <a:t> –  Are there any other ways we could get these shapes to their new positions? How many ways can you find?</a:t>
            </a:r>
            <a:endParaRPr dirty="0">
              <a:solidFill>
                <a:srgbClr val="000000"/>
              </a:solidFill>
              <a:latin typeface="Arial"/>
              <a:ea typeface="Arial"/>
              <a:cs typeface="Arial"/>
              <a:sym typeface="Arial"/>
            </a:endParaRPr>
          </a:p>
        </p:txBody>
      </p:sp>
      <p:sp>
        <p:nvSpPr>
          <p:cNvPr id="201" name="Google Shape;201;gc727f05e3c_0_1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8</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c727f05e3c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9" name="Google Shape;299;gc727f05e3c_0_2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457200" lvl="0" indent="-317500" algn="l" rtl="0">
              <a:spcBef>
                <a:spcPts val="0"/>
              </a:spcBef>
              <a:spcAft>
                <a:spcPts val="0"/>
              </a:spcAft>
              <a:buSzPts val="1400"/>
              <a:buFont typeface="Arial"/>
              <a:buAutoNum type="alphaLcPeriod"/>
            </a:pPr>
            <a:r>
              <a:rPr lang="en-GB" dirty="0">
                <a:latin typeface="Arial"/>
                <a:ea typeface="Arial"/>
                <a:cs typeface="Arial"/>
                <a:sym typeface="Arial"/>
              </a:rPr>
              <a:t>Shape A has been translated 4 squares right and 3 squares up</a:t>
            </a:r>
            <a:endParaRPr dirty="0">
              <a:latin typeface="Arial"/>
              <a:ea typeface="Arial"/>
              <a:cs typeface="Arial"/>
              <a:sym typeface="Arial"/>
            </a:endParaRPr>
          </a:p>
          <a:p>
            <a:pPr marL="457200" lvl="0" indent="-317500" algn="l" rtl="0">
              <a:spcBef>
                <a:spcPts val="0"/>
              </a:spcBef>
              <a:spcAft>
                <a:spcPts val="0"/>
              </a:spcAft>
              <a:buSzPts val="1400"/>
              <a:buFont typeface="Arial"/>
              <a:buAutoNum type="alphaLcPeriod"/>
            </a:pPr>
            <a:r>
              <a:rPr lang="en-GB" dirty="0">
                <a:latin typeface="Arial"/>
                <a:ea typeface="Arial"/>
                <a:cs typeface="Arial"/>
                <a:sym typeface="Arial"/>
              </a:rPr>
              <a:t>Shape A has been translated 4 squares left and 2 squares up</a:t>
            </a:r>
            <a:endParaRPr dirty="0">
              <a:latin typeface="Arial"/>
              <a:ea typeface="Arial"/>
              <a:cs typeface="Arial"/>
              <a:sym typeface="Arial"/>
            </a:endParaRPr>
          </a:p>
          <a:p>
            <a:pPr marL="457200" lvl="0" indent="-317500" algn="l" rtl="0">
              <a:spcBef>
                <a:spcPts val="0"/>
              </a:spcBef>
              <a:spcAft>
                <a:spcPts val="0"/>
              </a:spcAft>
              <a:buSzPts val="1400"/>
              <a:buFont typeface="Arial"/>
              <a:buAutoNum type="alphaLcPeriod"/>
            </a:pPr>
            <a:r>
              <a:rPr lang="en-GB" dirty="0">
                <a:latin typeface="Arial"/>
                <a:ea typeface="Arial"/>
                <a:cs typeface="Arial"/>
                <a:sym typeface="Arial"/>
              </a:rPr>
              <a:t>Shape A has been translated 1 square right and 2 squares down</a:t>
            </a:r>
            <a:endParaRPr dirty="0">
              <a:latin typeface="Arial"/>
              <a:ea typeface="Arial"/>
              <a:cs typeface="Arial"/>
              <a:sym typeface="Arial"/>
            </a:endParaRPr>
          </a:p>
          <a:p>
            <a:pPr marL="457200" lvl="0" indent="-317500" algn="l" rtl="0">
              <a:spcBef>
                <a:spcPts val="0"/>
              </a:spcBef>
              <a:spcAft>
                <a:spcPts val="0"/>
              </a:spcAft>
              <a:buClr>
                <a:schemeClr val="dk1"/>
              </a:buClr>
              <a:buSzPts val="1400"/>
              <a:buAutoNum type="alphaLcPeriod"/>
            </a:pPr>
            <a:r>
              <a:rPr lang="en-GB" dirty="0">
                <a:latin typeface="Arial"/>
                <a:ea typeface="Arial"/>
                <a:cs typeface="Arial"/>
                <a:sym typeface="Arial"/>
              </a:rPr>
              <a:t>Turquoise to Grey: 5 left and 1 down</a:t>
            </a:r>
            <a:endParaRPr dirty="0">
              <a:latin typeface="Arial"/>
              <a:ea typeface="Arial"/>
              <a:cs typeface="Arial"/>
              <a:sym typeface="Arial"/>
            </a:endParaRPr>
          </a:p>
          <a:p>
            <a:pPr marL="0" lvl="0" indent="457200" algn="l" rtl="0">
              <a:spcBef>
                <a:spcPts val="0"/>
              </a:spcBef>
              <a:spcAft>
                <a:spcPts val="0"/>
              </a:spcAft>
              <a:buNone/>
            </a:pPr>
            <a:r>
              <a:rPr lang="en-GB" dirty="0">
                <a:latin typeface="Arial"/>
                <a:ea typeface="Arial"/>
                <a:cs typeface="Arial"/>
                <a:sym typeface="Arial"/>
              </a:rPr>
              <a:t>Green to Blue: 2 right and 4 down</a:t>
            </a:r>
            <a:endParaRPr dirty="0">
              <a:latin typeface="Arial"/>
              <a:ea typeface="Arial"/>
              <a:cs typeface="Arial"/>
              <a:sym typeface="Arial"/>
            </a:endParaRPr>
          </a:p>
          <a:p>
            <a:pPr marL="0" lvl="0" indent="457200" algn="l" rtl="0">
              <a:spcBef>
                <a:spcPts val="0"/>
              </a:spcBef>
              <a:spcAft>
                <a:spcPts val="0"/>
              </a:spcAft>
              <a:buNone/>
            </a:pPr>
            <a:r>
              <a:rPr lang="en-GB" dirty="0">
                <a:latin typeface="Arial"/>
                <a:ea typeface="Arial"/>
                <a:cs typeface="Arial"/>
                <a:sym typeface="Arial"/>
              </a:rPr>
              <a:t>Blue to Yellow: 1 left and 7 up</a:t>
            </a:r>
            <a:endParaRPr dirty="0">
              <a:latin typeface="Arial"/>
              <a:ea typeface="Arial"/>
              <a:cs typeface="Arial"/>
              <a:sym typeface="Arial"/>
            </a:endParaRPr>
          </a:p>
        </p:txBody>
      </p:sp>
      <p:sp>
        <p:nvSpPr>
          <p:cNvPr id="300" name="Google Shape;300;gc727f05e3c_0_2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9</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Introduction and LO/ SC">
  <p:cSld name="Introduction and LO/ SC">
    <p:spTree>
      <p:nvGrpSpPr>
        <p:cNvPr id="1" name="Shape 15"/>
        <p:cNvGrpSpPr/>
        <p:nvPr/>
      </p:nvGrpSpPr>
      <p:grpSpPr>
        <a:xfrm>
          <a:off x="0" y="0"/>
          <a:ext cx="0" cy="0"/>
          <a:chOff x="0" y="0"/>
          <a:chExt cx="0" cy="0"/>
        </a:xfrm>
      </p:grpSpPr>
      <p:sp>
        <p:nvSpPr>
          <p:cNvPr id="16" name="Google Shape;16;p2"/>
          <p:cNvSpPr/>
          <p:nvPr/>
        </p:nvSpPr>
        <p:spPr>
          <a:xfrm>
            <a:off x="0" y="0"/>
            <a:ext cx="12192000" cy="6858000"/>
          </a:xfrm>
          <a:prstGeom prst="rect">
            <a:avLst/>
          </a:prstGeom>
          <a:solidFill>
            <a:srgbClr val="2779F5"/>
          </a:solidFill>
          <a:ln w="12700" cap="flat" cmpd="sng">
            <a:solidFill>
              <a:srgbClr val="2779F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17" name="Google Shape;17;p2"/>
          <p:cNvPicPr preferRelativeResize="0"/>
          <p:nvPr/>
        </p:nvPicPr>
        <p:blipFill>
          <a:blip r:embed="rId2">
            <a:alphaModFix/>
          </a:blip>
          <a:stretch>
            <a:fillRect/>
          </a:stretch>
        </p:blipFill>
        <p:spPr>
          <a:xfrm>
            <a:off x="10927638" y="351075"/>
            <a:ext cx="962025" cy="1257300"/>
          </a:xfrm>
          <a:prstGeom prst="rect">
            <a:avLst/>
          </a:prstGeom>
          <a:noFill/>
          <a:ln>
            <a:noFill/>
          </a:ln>
        </p:spPr>
      </p:pic>
    </p:spTree>
    <p:extLst>
      <p:ext uri="{BB962C8B-B14F-4D97-AF65-F5344CB8AC3E}">
        <p14:creationId xmlns:p14="http://schemas.microsoft.com/office/powerpoint/2010/main" val="1005010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mmary">
  <p:cSld name="Summary">
    <p:spTree>
      <p:nvGrpSpPr>
        <p:cNvPr id="1" name="Shape 18"/>
        <p:cNvGrpSpPr/>
        <p:nvPr/>
      </p:nvGrpSpPr>
      <p:grpSpPr>
        <a:xfrm>
          <a:off x="0" y="0"/>
          <a:ext cx="0" cy="0"/>
          <a:chOff x="0" y="0"/>
          <a:chExt cx="0" cy="0"/>
        </a:xfrm>
      </p:grpSpPr>
      <p:sp>
        <p:nvSpPr>
          <p:cNvPr id="19" name="Google Shape;19;p3"/>
          <p:cNvSpPr txBox="1">
            <a:spLocks noGrp="1"/>
          </p:cNvSpPr>
          <p:nvPr>
            <p:ph type="title"/>
          </p:nvPr>
        </p:nvSpPr>
        <p:spPr>
          <a:xfrm>
            <a:off x="357100" y="343800"/>
            <a:ext cx="10923600" cy="407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chemeClr val="dk1"/>
              </a:buClr>
              <a:buSzPts val="2800"/>
              <a:buFont typeface="Century Gothic"/>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3"/>
          <p:cNvSpPr txBox="1">
            <a:spLocks noGrp="1"/>
          </p:cNvSpPr>
          <p:nvPr>
            <p:ph type="body" idx="1"/>
          </p:nvPr>
        </p:nvSpPr>
        <p:spPr>
          <a:xfrm>
            <a:off x="357100" y="814900"/>
            <a:ext cx="11662200" cy="5362200"/>
          </a:xfrm>
          <a:prstGeom prst="rect">
            <a:avLst/>
          </a:prstGeom>
          <a:noFill/>
          <a:ln>
            <a:noFill/>
          </a:ln>
        </p:spPr>
        <p:txBody>
          <a:bodyPr spcFirstLastPara="1" wrap="square" lIns="91425" tIns="45700" rIns="91425" bIns="45700" anchor="t" anchorCtr="0">
            <a:noAutofit/>
          </a:bodyPr>
          <a:lstStyle>
            <a:lvl1pPr marL="457200" lvl="0" indent="-228600" algn="l">
              <a:lnSpc>
                <a:spcPct val="150000"/>
              </a:lnSpc>
              <a:spcBef>
                <a:spcPts val="0"/>
              </a:spcBef>
              <a:spcAft>
                <a:spcPts val="0"/>
              </a:spcAft>
              <a:buClr>
                <a:schemeClr val="dk1"/>
              </a:buClr>
              <a:buSzPts val="1800"/>
              <a:buNone/>
              <a:defRPr sz="1800"/>
            </a:lvl1pPr>
            <a:lvl2pPr marL="914400" lvl="1" indent="-228600" algn="l">
              <a:lnSpc>
                <a:spcPct val="100000"/>
              </a:lnSpc>
              <a:spcBef>
                <a:spcPts val="0"/>
              </a:spcBef>
              <a:spcAft>
                <a:spcPts val="0"/>
              </a:spcAft>
              <a:buClr>
                <a:schemeClr val="dk1"/>
              </a:buClr>
              <a:buSzPts val="1800"/>
              <a:buNone/>
              <a:defRPr/>
            </a:lvl2pPr>
            <a:lvl3pPr marL="1371600" lvl="2" indent="-228600" algn="l">
              <a:lnSpc>
                <a:spcPct val="100000"/>
              </a:lnSpc>
              <a:spcBef>
                <a:spcPts val="500"/>
              </a:spcBef>
              <a:spcAft>
                <a:spcPts val="0"/>
              </a:spcAft>
              <a:buClr>
                <a:schemeClr val="dk1"/>
              </a:buClr>
              <a:buSzPts val="1800"/>
              <a:buNone/>
              <a:defRPr/>
            </a:lvl3pPr>
            <a:lvl4pPr marL="1828800" lvl="3" indent="-228600" algn="l">
              <a:lnSpc>
                <a:spcPct val="100000"/>
              </a:lnSpc>
              <a:spcBef>
                <a:spcPts val="500"/>
              </a:spcBef>
              <a:spcAft>
                <a:spcPts val="0"/>
              </a:spcAft>
              <a:buClr>
                <a:schemeClr val="dk1"/>
              </a:buClr>
              <a:buSzPts val="1800"/>
              <a:buNone/>
              <a:defRPr/>
            </a:lvl4pPr>
            <a:lvl5pPr marL="2286000" lvl="4" indent="-228600" algn="l">
              <a:lnSpc>
                <a:spcPct val="100000"/>
              </a:lnSpc>
              <a:spcBef>
                <a:spcPts val="500"/>
              </a:spcBef>
              <a:spcAft>
                <a:spcPts val="0"/>
              </a:spcAft>
              <a:buClr>
                <a:schemeClr val="dk1"/>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498938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General Slides 1">
  <p:cSld name="General Slides 1">
    <p:spTree>
      <p:nvGrpSpPr>
        <p:cNvPr id="1" name="Shape 21"/>
        <p:cNvGrpSpPr/>
        <p:nvPr/>
      </p:nvGrpSpPr>
      <p:grpSpPr>
        <a:xfrm>
          <a:off x="0" y="0"/>
          <a:ext cx="0" cy="0"/>
          <a:chOff x="0" y="0"/>
          <a:chExt cx="0" cy="0"/>
        </a:xfrm>
      </p:grpSpPr>
      <p:sp>
        <p:nvSpPr>
          <p:cNvPr id="22" name="Google Shape;22;p4"/>
          <p:cNvSpPr txBox="1">
            <a:spLocks noGrp="1"/>
          </p:cNvSpPr>
          <p:nvPr>
            <p:ph type="body" idx="1"/>
          </p:nvPr>
        </p:nvSpPr>
        <p:spPr>
          <a:xfrm>
            <a:off x="347950" y="805750"/>
            <a:ext cx="6260700" cy="320700"/>
          </a:xfrm>
          <a:prstGeom prst="rect">
            <a:avLst/>
          </a:prstGeom>
          <a:noFill/>
          <a:ln>
            <a:noFill/>
          </a:ln>
        </p:spPr>
        <p:txBody>
          <a:bodyPr spcFirstLastPara="1" wrap="square" lIns="91425" tIns="45700" rIns="91425" bIns="45700" anchor="t" anchorCtr="0">
            <a:noAutofit/>
          </a:bodyPr>
          <a:lstStyle>
            <a:lvl1pPr marL="457200" lvl="0" indent="-228600" algn="l">
              <a:lnSpc>
                <a:spcPct val="150000"/>
              </a:lnSpc>
              <a:spcBef>
                <a:spcPts val="0"/>
              </a:spcBef>
              <a:spcAft>
                <a:spcPts val="0"/>
              </a:spcAft>
              <a:buClr>
                <a:srgbClr val="2779F5"/>
              </a:buClr>
              <a:buSzPts val="1600"/>
              <a:buNone/>
              <a:defRPr sz="1600">
                <a:solidFill>
                  <a:srgbClr val="2779F5"/>
                </a:solidFill>
              </a:defRPr>
            </a:lvl1pPr>
            <a:lvl2pPr marL="914400" lvl="1" indent="-228600" algn="l">
              <a:lnSpc>
                <a:spcPct val="100000"/>
              </a:lnSpc>
              <a:spcBef>
                <a:spcPts val="0"/>
              </a:spcBef>
              <a:spcAft>
                <a:spcPts val="0"/>
              </a:spcAft>
              <a:buClr>
                <a:schemeClr val="dk1"/>
              </a:buClr>
              <a:buSzPts val="1800"/>
              <a:buNone/>
              <a:defRPr/>
            </a:lvl2pPr>
            <a:lvl3pPr marL="1371600" lvl="2" indent="-228600" algn="l">
              <a:lnSpc>
                <a:spcPct val="100000"/>
              </a:lnSpc>
              <a:spcBef>
                <a:spcPts val="500"/>
              </a:spcBef>
              <a:spcAft>
                <a:spcPts val="0"/>
              </a:spcAft>
              <a:buClr>
                <a:schemeClr val="dk1"/>
              </a:buClr>
              <a:buSzPts val="1800"/>
              <a:buNone/>
              <a:defRPr/>
            </a:lvl3pPr>
            <a:lvl4pPr marL="1828800" lvl="3" indent="-228600" algn="l">
              <a:lnSpc>
                <a:spcPct val="100000"/>
              </a:lnSpc>
              <a:spcBef>
                <a:spcPts val="500"/>
              </a:spcBef>
              <a:spcAft>
                <a:spcPts val="0"/>
              </a:spcAft>
              <a:buClr>
                <a:schemeClr val="dk1"/>
              </a:buClr>
              <a:buSzPts val="1800"/>
              <a:buNone/>
              <a:defRPr/>
            </a:lvl4pPr>
            <a:lvl5pPr marL="2286000" lvl="4" indent="-228600" algn="l">
              <a:lnSpc>
                <a:spcPct val="100000"/>
              </a:lnSpc>
              <a:spcBef>
                <a:spcPts val="500"/>
              </a:spcBef>
              <a:spcAft>
                <a:spcPts val="0"/>
              </a:spcAft>
              <a:buClr>
                <a:schemeClr val="dk1"/>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3" name="Google Shape;23;p4"/>
          <p:cNvSpPr txBox="1">
            <a:spLocks noGrp="1"/>
          </p:cNvSpPr>
          <p:nvPr>
            <p:ph type="body" idx="2"/>
          </p:nvPr>
        </p:nvSpPr>
        <p:spPr>
          <a:xfrm>
            <a:off x="347950" y="1166150"/>
            <a:ext cx="11527800" cy="4777200"/>
          </a:xfrm>
          <a:prstGeom prst="rect">
            <a:avLst/>
          </a:prstGeom>
          <a:noFill/>
          <a:ln>
            <a:noFill/>
          </a:ln>
        </p:spPr>
        <p:txBody>
          <a:bodyPr spcFirstLastPara="1" wrap="square" lIns="91425" tIns="45700" rIns="91425" bIns="45700" anchor="t" anchorCtr="0">
            <a:noAutofit/>
          </a:bodyPr>
          <a:lstStyle>
            <a:lvl1pPr marL="457200" lvl="0" indent="-228600" algn="l">
              <a:lnSpc>
                <a:spcPct val="150000"/>
              </a:lnSpc>
              <a:spcBef>
                <a:spcPts val="0"/>
              </a:spcBef>
              <a:spcAft>
                <a:spcPts val="0"/>
              </a:spcAft>
              <a:buClr>
                <a:schemeClr val="dk1"/>
              </a:buClr>
              <a:buSzPts val="1800"/>
              <a:buNone/>
              <a:defRPr sz="1800"/>
            </a:lvl1pPr>
            <a:lvl2pPr marL="914400" lvl="1" indent="-228600" algn="l">
              <a:lnSpc>
                <a:spcPct val="100000"/>
              </a:lnSpc>
              <a:spcBef>
                <a:spcPts val="0"/>
              </a:spcBef>
              <a:spcAft>
                <a:spcPts val="0"/>
              </a:spcAft>
              <a:buClr>
                <a:schemeClr val="dk1"/>
              </a:buClr>
              <a:buSzPts val="1800"/>
              <a:buNone/>
              <a:defRPr/>
            </a:lvl2pPr>
            <a:lvl3pPr marL="1371600" lvl="2" indent="-228600" algn="l">
              <a:lnSpc>
                <a:spcPct val="100000"/>
              </a:lnSpc>
              <a:spcBef>
                <a:spcPts val="500"/>
              </a:spcBef>
              <a:spcAft>
                <a:spcPts val="0"/>
              </a:spcAft>
              <a:buClr>
                <a:schemeClr val="dk1"/>
              </a:buClr>
              <a:buSzPts val="1800"/>
              <a:buNone/>
              <a:defRPr/>
            </a:lvl3pPr>
            <a:lvl4pPr marL="1828800" lvl="3" indent="-228600" algn="l">
              <a:lnSpc>
                <a:spcPct val="100000"/>
              </a:lnSpc>
              <a:spcBef>
                <a:spcPts val="500"/>
              </a:spcBef>
              <a:spcAft>
                <a:spcPts val="0"/>
              </a:spcAft>
              <a:buClr>
                <a:schemeClr val="dk1"/>
              </a:buClr>
              <a:buSzPts val="1800"/>
              <a:buNone/>
              <a:defRPr/>
            </a:lvl4pPr>
            <a:lvl5pPr marL="2286000" lvl="4" indent="-228600" algn="l">
              <a:lnSpc>
                <a:spcPct val="100000"/>
              </a:lnSpc>
              <a:spcBef>
                <a:spcPts val="500"/>
              </a:spcBef>
              <a:spcAft>
                <a:spcPts val="0"/>
              </a:spcAft>
              <a:buClr>
                <a:schemeClr val="dk1"/>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4"/>
          <p:cNvSpPr txBox="1"/>
          <p:nvPr/>
        </p:nvSpPr>
        <p:spPr>
          <a:xfrm>
            <a:off x="347950" y="365850"/>
            <a:ext cx="10987500" cy="400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2000">
                <a:solidFill>
                  <a:srgbClr val="2779F5"/>
                </a:solidFill>
                <a:latin typeface="Century Gothic"/>
                <a:ea typeface="Century Gothic"/>
                <a:cs typeface="Century Gothic"/>
                <a:sym typeface="Century Gothic"/>
              </a:rPr>
              <a:t>To translate shapes in the first quadrant</a:t>
            </a:r>
            <a:endParaRPr/>
          </a:p>
        </p:txBody>
      </p:sp>
    </p:spTree>
    <p:extLst>
      <p:ext uri="{BB962C8B-B14F-4D97-AF65-F5344CB8AC3E}">
        <p14:creationId xmlns:p14="http://schemas.microsoft.com/office/powerpoint/2010/main" val="3263036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Hinge Question">
  <p:cSld name="Hinge Question">
    <p:spTree>
      <p:nvGrpSpPr>
        <p:cNvPr id="1" name="Shape 25"/>
        <p:cNvGrpSpPr/>
        <p:nvPr/>
      </p:nvGrpSpPr>
      <p:grpSpPr>
        <a:xfrm>
          <a:off x="0" y="0"/>
          <a:ext cx="0" cy="0"/>
          <a:chOff x="0" y="0"/>
          <a:chExt cx="0" cy="0"/>
        </a:xfrm>
      </p:grpSpPr>
      <p:sp>
        <p:nvSpPr>
          <p:cNvPr id="26" name="Google Shape;26;p5"/>
          <p:cNvSpPr txBox="1"/>
          <p:nvPr/>
        </p:nvSpPr>
        <p:spPr>
          <a:xfrm>
            <a:off x="321835" y="4718330"/>
            <a:ext cx="356100" cy="369300"/>
          </a:xfrm>
          <a:prstGeom prst="rect">
            <a:avLst/>
          </a:prstGeom>
          <a:solidFill>
            <a:srgbClr val="398CDC"/>
          </a:solidFill>
          <a:ln w="9525" cap="flat" cmpd="sng">
            <a:solidFill>
              <a:srgbClr val="398CDC"/>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1800"/>
              <a:buFont typeface="Century Gothic"/>
              <a:buNone/>
            </a:pPr>
            <a:r>
              <a:rPr lang="en-GB" sz="1800" b="0" i="0" u="none" strike="noStrike" cap="none">
                <a:solidFill>
                  <a:srgbClr val="FFFFFF"/>
                </a:solidFill>
                <a:latin typeface="Century Gothic"/>
                <a:ea typeface="Century Gothic"/>
                <a:cs typeface="Century Gothic"/>
                <a:sym typeface="Century Gothic"/>
              </a:rPr>
              <a:t>A</a:t>
            </a:r>
            <a:endParaRPr/>
          </a:p>
        </p:txBody>
      </p:sp>
      <p:sp>
        <p:nvSpPr>
          <p:cNvPr id="27" name="Google Shape;27;p5"/>
          <p:cNvSpPr txBox="1"/>
          <p:nvPr/>
        </p:nvSpPr>
        <p:spPr>
          <a:xfrm>
            <a:off x="321838" y="5980450"/>
            <a:ext cx="356100" cy="369300"/>
          </a:xfrm>
          <a:prstGeom prst="rect">
            <a:avLst/>
          </a:prstGeom>
          <a:solidFill>
            <a:srgbClr val="66DEBE"/>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800"/>
              <a:buFont typeface="Century Gothic"/>
              <a:buNone/>
            </a:pPr>
            <a:r>
              <a:rPr lang="en-GB" sz="1800" b="0" i="0" u="none" strike="noStrike" cap="none">
                <a:solidFill>
                  <a:srgbClr val="FFFFFF"/>
                </a:solidFill>
                <a:latin typeface="Century Gothic"/>
                <a:ea typeface="Century Gothic"/>
                <a:cs typeface="Century Gothic"/>
                <a:sym typeface="Century Gothic"/>
              </a:rPr>
              <a:t>B</a:t>
            </a:r>
            <a:endParaRPr/>
          </a:p>
        </p:txBody>
      </p:sp>
      <p:sp>
        <p:nvSpPr>
          <p:cNvPr id="28" name="Google Shape;28;p5"/>
          <p:cNvSpPr txBox="1"/>
          <p:nvPr/>
        </p:nvSpPr>
        <p:spPr>
          <a:xfrm>
            <a:off x="5961961" y="4718325"/>
            <a:ext cx="356100" cy="369300"/>
          </a:xfrm>
          <a:prstGeom prst="rect">
            <a:avLst/>
          </a:prstGeom>
          <a:solidFill>
            <a:srgbClr val="F9DD4A"/>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1800"/>
              <a:buFont typeface="Century Gothic"/>
              <a:buNone/>
            </a:pPr>
            <a:r>
              <a:rPr lang="en-GB" sz="1800" b="0" i="0" u="none" strike="noStrike" cap="none">
                <a:solidFill>
                  <a:srgbClr val="FFFFFF"/>
                </a:solidFill>
                <a:latin typeface="Century Gothic"/>
                <a:ea typeface="Century Gothic"/>
                <a:cs typeface="Century Gothic"/>
                <a:sym typeface="Century Gothic"/>
              </a:rPr>
              <a:t>C</a:t>
            </a:r>
            <a:endParaRPr/>
          </a:p>
        </p:txBody>
      </p:sp>
      <p:sp>
        <p:nvSpPr>
          <p:cNvPr id="29" name="Google Shape;29;p5"/>
          <p:cNvSpPr txBox="1"/>
          <p:nvPr/>
        </p:nvSpPr>
        <p:spPr>
          <a:xfrm>
            <a:off x="5961952" y="5980438"/>
            <a:ext cx="356100" cy="369300"/>
          </a:xfrm>
          <a:prstGeom prst="rect">
            <a:avLst/>
          </a:prstGeom>
          <a:solidFill>
            <a:srgbClr val="91D95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1800"/>
              <a:buFont typeface="Century Gothic"/>
              <a:buNone/>
            </a:pPr>
            <a:r>
              <a:rPr lang="en-GB" sz="1800" b="0" i="0" u="none" strike="noStrike" cap="none">
                <a:solidFill>
                  <a:srgbClr val="FFFFFF"/>
                </a:solidFill>
                <a:latin typeface="Century Gothic"/>
                <a:ea typeface="Century Gothic"/>
                <a:cs typeface="Century Gothic"/>
                <a:sym typeface="Century Gothic"/>
              </a:rPr>
              <a:t>D</a:t>
            </a:r>
            <a:endParaRPr/>
          </a:p>
        </p:txBody>
      </p:sp>
      <p:sp>
        <p:nvSpPr>
          <p:cNvPr id="30" name="Google Shape;30;p5"/>
          <p:cNvSpPr txBox="1">
            <a:spLocks noGrp="1"/>
          </p:cNvSpPr>
          <p:nvPr>
            <p:ph type="body" idx="1"/>
          </p:nvPr>
        </p:nvSpPr>
        <p:spPr>
          <a:xfrm>
            <a:off x="751347" y="4718330"/>
            <a:ext cx="5137200" cy="3693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Clr>
                <a:schemeClr val="dk1"/>
              </a:buClr>
              <a:buSzPts val="1800"/>
              <a:buNone/>
              <a:defRPr sz="1800"/>
            </a:lvl1pPr>
            <a:lvl2pPr marL="914400" lvl="1" indent="-228600" algn="l">
              <a:lnSpc>
                <a:spcPct val="100000"/>
              </a:lnSpc>
              <a:spcBef>
                <a:spcPts val="0"/>
              </a:spcBef>
              <a:spcAft>
                <a:spcPts val="0"/>
              </a:spcAft>
              <a:buClr>
                <a:schemeClr val="dk1"/>
              </a:buClr>
              <a:buSzPts val="1800"/>
              <a:buNone/>
              <a:defRPr/>
            </a:lvl2pPr>
            <a:lvl3pPr marL="1371600" lvl="2" indent="-228600" algn="l">
              <a:lnSpc>
                <a:spcPct val="100000"/>
              </a:lnSpc>
              <a:spcBef>
                <a:spcPts val="500"/>
              </a:spcBef>
              <a:spcAft>
                <a:spcPts val="0"/>
              </a:spcAft>
              <a:buClr>
                <a:schemeClr val="dk1"/>
              </a:buClr>
              <a:buSzPts val="1800"/>
              <a:buNone/>
              <a:defRPr/>
            </a:lvl3pPr>
            <a:lvl4pPr marL="1828800" lvl="3" indent="-228600" algn="l">
              <a:lnSpc>
                <a:spcPct val="100000"/>
              </a:lnSpc>
              <a:spcBef>
                <a:spcPts val="500"/>
              </a:spcBef>
              <a:spcAft>
                <a:spcPts val="0"/>
              </a:spcAft>
              <a:buClr>
                <a:schemeClr val="dk1"/>
              </a:buClr>
              <a:buSzPts val="1800"/>
              <a:buNone/>
              <a:defRPr/>
            </a:lvl4pPr>
            <a:lvl5pPr marL="2286000" lvl="4" indent="-228600" algn="l">
              <a:lnSpc>
                <a:spcPct val="100000"/>
              </a:lnSpc>
              <a:spcBef>
                <a:spcPts val="500"/>
              </a:spcBef>
              <a:spcAft>
                <a:spcPts val="0"/>
              </a:spcAft>
              <a:buClr>
                <a:schemeClr val="dk1"/>
              </a:buClr>
              <a:buSzPts val="1800"/>
              <a:buNone/>
              <a:defRPr/>
            </a:lvl5pPr>
            <a:lvl6pPr marL="2743200" lvl="5" indent="-342900" algn="l">
              <a:lnSpc>
                <a:spcPct val="100000"/>
              </a:lnSpc>
              <a:spcBef>
                <a:spcPts val="500"/>
              </a:spcBef>
              <a:spcAft>
                <a:spcPts val="0"/>
              </a:spcAft>
              <a:buClr>
                <a:schemeClr val="dk1"/>
              </a:buClr>
              <a:buSzPts val="1800"/>
              <a:buChar char="•"/>
              <a:defRPr/>
            </a:lvl6pPr>
            <a:lvl7pPr marL="3200400" lvl="6" indent="-342900" algn="l">
              <a:lnSpc>
                <a:spcPct val="100000"/>
              </a:lnSpc>
              <a:spcBef>
                <a:spcPts val="500"/>
              </a:spcBef>
              <a:spcAft>
                <a:spcPts val="0"/>
              </a:spcAft>
              <a:buClr>
                <a:schemeClr val="dk1"/>
              </a:buClr>
              <a:buSzPts val="1800"/>
              <a:buChar char="•"/>
              <a:defRPr/>
            </a:lvl7pPr>
            <a:lvl8pPr marL="3657600" lvl="7" indent="-342900" algn="l">
              <a:lnSpc>
                <a:spcPct val="100000"/>
              </a:lnSpc>
              <a:spcBef>
                <a:spcPts val="500"/>
              </a:spcBef>
              <a:spcAft>
                <a:spcPts val="0"/>
              </a:spcAft>
              <a:buClr>
                <a:schemeClr val="dk1"/>
              </a:buClr>
              <a:buSzPts val="1800"/>
              <a:buChar char="•"/>
              <a:defRPr/>
            </a:lvl8pPr>
            <a:lvl9pPr marL="4114800" lvl="8" indent="-342900" algn="l">
              <a:lnSpc>
                <a:spcPct val="100000"/>
              </a:lnSpc>
              <a:spcBef>
                <a:spcPts val="500"/>
              </a:spcBef>
              <a:spcAft>
                <a:spcPts val="0"/>
              </a:spcAft>
              <a:buClr>
                <a:schemeClr val="dk1"/>
              </a:buClr>
              <a:buSzPts val="1800"/>
              <a:buChar char="•"/>
              <a:defRPr/>
            </a:lvl9pPr>
          </a:lstStyle>
          <a:p>
            <a:endParaRPr/>
          </a:p>
        </p:txBody>
      </p:sp>
      <p:sp>
        <p:nvSpPr>
          <p:cNvPr id="31" name="Google Shape;31;p5"/>
          <p:cNvSpPr txBox="1">
            <a:spLocks noGrp="1"/>
          </p:cNvSpPr>
          <p:nvPr>
            <p:ph type="body" idx="2"/>
          </p:nvPr>
        </p:nvSpPr>
        <p:spPr>
          <a:xfrm>
            <a:off x="751346" y="5990794"/>
            <a:ext cx="5137200" cy="3693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Clr>
                <a:schemeClr val="dk1"/>
              </a:buClr>
              <a:buSzPts val="1800"/>
              <a:buNone/>
              <a:defRPr sz="1800"/>
            </a:lvl1pPr>
            <a:lvl2pPr marL="914400" lvl="1" indent="-228600" algn="l">
              <a:lnSpc>
                <a:spcPct val="100000"/>
              </a:lnSpc>
              <a:spcBef>
                <a:spcPts val="0"/>
              </a:spcBef>
              <a:spcAft>
                <a:spcPts val="0"/>
              </a:spcAft>
              <a:buClr>
                <a:schemeClr val="dk1"/>
              </a:buClr>
              <a:buSzPts val="1800"/>
              <a:buNone/>
              <a:defRPr/>
            </a:lvl2pPr>
            <a:lvl3pPr marL="1371600" lvl="2" indent="-228600" algn="l">
              <a:lnSpc>
                <a:spcPct val="100000"/>
              </a:lnSpc>
              <a:spcBef>
                <a:spcPts val="500"/>
              </a:spcBef>
              <a:spcAft>
                <a:spcPts val="0"/>
              </a:spcAft>
              <a:buClr>
                <a:schemeClr val="dk1"/>
              </a:buClr>
              <a:buSzPts val="1800"/>
              <a:buNone/>
              <a:defRPr/>
            </a:lvl3pPr>
            <a:lvl4pPr marL="1828800" lvl="3" indent="-228600" algn="l">
              <a:lnSpc>
                <a:spcPct val="100000"/>
              </a:lnSpc>
              <a:spcBef>
                <a:spcPts val="500"/>
              </a:spcBef>
              <a:spcAft>
                <a:spcPts val="0"/>
              </a:spcAft>
              <a:buClr>
                <a:schemeClr val="dk1"/>
              </a:buClr>
              <a:buSzPts val="1800"/>
              <a:buNone/>
              <a:defRPr/>
            </a:lvl4pPr>
            <a:lvl5pPr marL="2286000" lvl="4" indent="-228600" algn="l">
              <a:lnSpc>
                <a:spcPct val="100000"/>
              </a:lnSpc>
              <a:spcBef>
                <a:spcPts val="500"/>
              </a:spcBef>
              <a:spcAft>
                <a:spcPts val="0"/>
              </a:spcAft>
              <a:buClr>
                <a:schemeClr val="dk1"/>
              </a:buClr>
              <a:buSzPts val="1800"/>
              <a:buNone/>
              <a:defRPr/>
            </a:lvl5pPr>
            <a:lvl6pPr marL="2743200" lvl="5" indent="-342900" algn="l">
              <a:lnSpc>
                <a:spcPct val="100000"/>
              </a:lnSpc>
              <a:spcBef>
                <a:spcPts val="500"/>
              </a:spcBef>
              <a:spcAft>
                <a:spcPts val="0"/>
              </a:spcAft>
              <a:buClr>
                <a:schemeClr val="dk1"/>
              </a:buClr>
              <a:buSzPts val="1800"/>
              <a:buChar char="•"/>
              <a:defRPr/>
            </a:lvl6pPr>
            <a:lvl7pPr marL="3200400" lvl="6" indent="-342900" algn="l">
              <a:lnSpc>
                <a:spcPct val="100000"/>
              </a:lnSpc>
              <a:spcBef>
                <a:spcPts val="500"/>
              </a:spcBef>
              <a:spcAft>
                <a:spcPts val="0"/>
              </a:spcAft>
              <a:buClr>
                <a:schemeClr val="dk1"/>
              </a:buClr>
              <a:buSzPts val="1800"/>
              <a:buChar char="•"/>
              <a:defRPr/>
            </a:lvl7pPr>
            <a:lvl8pPr marL="3657600" lvl="7" indent="-342900" algn="l">
              <a:lnSpc>
                <a:spcPct val="100000"/>
              </a:lnSpc>
              <a:spcBef>
                <a:spcPts val="500"/>
              </a:spcBef>
              <a:spcAft>
                <a:spcPts val="0"/>
              </a:spcAft>
              <a:buClr>
                <a:schemeClr val="dk1"/>
              </a:buClr>
              <a:buSzPts val="1800"/>
              <a:buChar char="•"/>
              <a:defRPr/>
            </a:lvl8pPr>
            <a:lvl9pPr marL="4114800" lvl="8" indent="-342900" algn="l">
              <a:lnSpc>
                <a:spcPct val="100000"/>
              </a:lnSpc>
              <a:spcBef>
                <a:spcPts val="500"/>
              </a:spcBef>
              <a:spcAft>
                <a:spcPts val="0"/>
              </a:spcAft>
              <a:buClr>
                <a:schemeClr val="dk1"/>
              </a:buClr>
              <a:buSzPts val="1800"/>
              <a:buChar char="•"/>
              <a:defRPr/>
            </a:lvl9pPr>
          </a:lstStyle>
          <a:p>
            <a:endParaRPr/>
          </a:p>
        </p:txBody>
      </p:sp>
      <p:sp>
        <p:nvSpPr>
          <p:cNvPr id="32" name="Google Shape;32;p5"/>
          <p:cNvSpPr txBox="1">
            <a:spLocks noGrp="1"/>
          </p:cNvSpPr>
          <p:nvPr>
            <p:ph type="body" idx="3"/>
          </p:nvPr>
        </p:nvSpPr>
        <p:spPr>
          <a:xfrm>
            <a:off x="6391462" y="4718330"/>
            <a:ext cx="5137200" cy="3693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Clr>
                <a:schemeClr val="dk1"/>
              </a:buClr>
              <a:buSzPts val="1800"/>
              <a:buNone/>
              <a:defRPr sz="1800"/>
            </a:lvl1pPr>
            <a:lvl2pPr marL="914400" lvl="1" indent="-228600" algn="l">
              <a:lnSpc>
                <a:spcPct val="100000"/>
              </a:lnSpc>
              <a:spcBef>
                <a:spcPts val="0"/>
              </a:spcBef>
              <a:spcAft>
                <a:spcPts val="0"/>
              </a:spcAft>
              <a:buClr>
                <a:schemeClr val="dk1"/>
              </a:buClr>
              <a:buSzPts val="1800"/>
              <a:buNone/>
              <a:defRPr/>
            </a:lvl2pPr>
            <a:lvl3pPr marL="1371600" lvl="2" indent="-228600" algn="l">
              <a:lnSpc>
                <a:spcPct val="100000"/>
              </a:lnSpc>
              <a:spcBef>
                <a:spcPts val="500"/>
              </a:spcBef>
              <a:spcAft>
                <a:spcPts val="0"/>
              </a:spcAft>
              <a:buClr>
                <a:schemeClr val="dk1"/>
              </a:buClr>
              <a:buSzPts val="1800"/>
              <a:buNone/>
              <a:defRPr/>
            </a:lvl3pPr>
            <a:lvl4pPr marL="1828800" lvl="3" indent="-228600" algn="l">
              <a:lnSpc>
                <a:spcPct val="100000"/>
              </a:lnSpc>
              <a:spcBef>
                <a:spcPts val="500"/>
              </a:spcBef>
              <a:spcAft>
                <a:spcPts val="0"/>
              </a:spcAft>
              <a:buClr>
                <a:schemeClr val="dk1"/>
              </a:buClr>
              <a:buSzPts val="1800"/>
              <a:buNone/>
              <a:defRPr/>
            </a:lvl4pPr>
            <a:lvl5pPr marL="2286000" lvl="4" indent="-228600" algn="l">
              <a:lnSpc>
                <a:spcPct val="100000"/>
              </a:lnSpc>
              <a:spcBef>
                <a:spcPts val="500"/>
              </a:spcBef>
              <a:spcAft>
                <a:spcPts val="0"/>
              </a:spcAft>
              <a:buClr>
                <a:schemeClr val="dk1"/>
              </a:buClr>
              <a:buSzPts val="1800"/>
              <a:buNone/>
              <a:defRPr/>
            </a:lvl5pPr>
            <a:lvl6pPr marL="2743200" lvl="5" indent="-342900" algn="l">
              <a:lnSpc>
                <a:spcPct val="100000"/>
              </a:lnSpc>
              <a:spcBef>
                <a:spcPts val="500"/>
              </a:spcBef>
              <a:spcAft>
                <a:spcPts val="0"/>
              </a:spcAft>
              <a:buClr>
                <a:schemeClr val="dk1"/>
              </a:buClr>
              <a:buSzPts val="1800"/>
              <a:buChar char="•"/>
              <a:defRPr/>
            </a:lvl6pPr>
            <a:lvl7pPr marL="3200400" lvl="6" indent="-342900" algn="l">
              <a:lnSpc>
                <a:spcPct val="100000"/>
              </a:lnSpc>
              <a:spcBef>
                <a:spcPts val="500"/>
              </a:spcBef>
              <a:spcAft>
                <a:spcPts val="0"/>
              </a:spcAft>
              <a:buClr>
                <a:schemeClr val="dk1"/>
              </a:buClr>
              <a:buSzPts val="1800"/>
              <a:buChar char="•"/>
              <a:defRPr/>
            </a:lvl7pPr>
            <a:lvl8pPr marL="3657600" lvl="7" indent="-342900" algn="l">
              <a:lnSpc>
                <a:spcPct val="100000"/>
              </a:lnSpc>
              <a:spcBef>
                <a:spcPts val="500"/>
              </a:spcBef>
              <a:spcAft>
                <a:spcPts val="0"/>
              </a:spcAft>
              <a:buClr>
                <a:schemeClr val="dk1"/>
              </a:buClr>
              <a:buSzPts val="1800"/>
              <a:buChar char="•"/>
              <a:defRPr/>
            </a:lvl8pPr>
            <a:lvl9pPr marL="4114800" lvl="8" indent="-342900" algn="l">
              <a:lnSpc>
                <a:spcPct val="100000"/>
              </a:lnSpc>
              <a:spcBef>
                <a:spcPts val="500"/>
              </a:spcBef>
              <a:spcAft>
                <a:spcPts val="0"/>
              </a:spcAft>
              <a:buClr>
                <a:schemeClr val="dk1"/>
              </a:buClr>
              <a:buSzPts val="1800"/>
              <a:buChar char="•"/>
              <a:defRPr/>
            </a:lvl9pPr>
          </a:lstStyle>
          <a:p>
            <a:endParaRPr/>
          </a:p>
        </p:txBody>
      </p:sp>
      <p:sp>
        <p:nvSpPr>
          <p:cNvPr id="33" name="Google Shape;33;p5"/>
          <p:cNvSpPr txBox="1">
            <a:spLocks noGrp="1"/>
          </p:cNvSpPr>
          <p:nvPr>
            <p:ph type="body" idx="4"/>
          </p:nvPr>
        </p:nvSpPr>
        <p:spPr>
          <a:xfrm>
            <a:off x="6391461" y="5990794"/>
            <a:ext cx="5137200" cy="36930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Clr>
                <a:schemeClr val="dk1"/>
              </a:buClr>
              <a:buSzPts val="1800"/>
              <a:buNone/>
              <a:defRPr sz="1800"/>
            </a:lvl1pPr>
            <a:lvl2pPr marL="914400" lvl="1" indent="-228600" algn="l">
              <a:lnSpc>
                <a:spcPct val="100000"/>
              </a:lnSpc>
              <a:spcBef>
                <a:spcPts val="0"/>
              </a:spcBef>
              <a:spcAft>
                <a:spcPts val="0"/>
              </a:spcAft>
              <a:buClr>
                <a:schemeClr val="dk1"/>
              </a:buClr>
              <a:buSzPts val="1800"/>
              <a:buNone/>
              <a:defRPr/>
            </a:lvl2pPr>
            <a:lvl3pPr marL="1371600" lvl="2" indent="-228600" algn="l">
              <a:lnSpc>
                <a:spcPct val="100000"/>
              </a:lnSpc>
              <a:spcBef>
                <a:spcPts val="500"/>
              </a:spcBef>
              <a:spcAft>
                <a:spcPts val="0"/>
              </a:spcAft>
              <a:buClr>
                <a:schemeClr val="dk1"/>
              </a:buClr>
              <a:buSzPts val="1800"/>
              <a:buNone/>
              <a:defRPr/>
            </a:lvl3pPr>
            <a:lvl4pPr marL="1828800" lvl="3" indent="-228600" algn="l">
              <a:lnSpc>
                <a:spcPct val="100000"/>
              </a:lnSpc>
              <a:spcBef>
                <a:spcPts val="500"/>
              </a:spcBef>
              <a:spcAft>
                <a:spcPts val="0"/>
              </a:spcAft>
              <a:buClr>
                <a:schemeClr val="dk1"/>
              </a:buClr>
              <a:buSzPts val="1800"/>
              <a:buNone/>
              <a:defRPr/>
            </a:lvl4pPr>
            <a:lvl5pPr marL="2286000" lvl="4" indent="-228600" algn="l">
              <a:lnSpc>
                <a:spcPct val="100000"/>
              </a:lnSpc>
              <a:spcBef>
                <a:spcPts val="500"/>
              </a:spcBef>
              <a:spcAft>
                <a:spcPts val="0"/>
              </a:spcAft>
              <a:buClr>
                <a:schemeClr val="dk1"/>
              </a:buClr>
              <a:buSzPts val="1800"/>
              <a:buNone/>
              <a:defRPr/>
            </a:lvl5pPr>
            <a:lvl6pPr marL="2743200" lvl="5" indent="-342900" algn="l">
              <a:lnSpc>
                <a:spcPct val="100000"/>
              </a:lnSpc>
              <a:spcBef>
                <a:spcPts val="500"/>
              </a:spcBef>
              <a:spcAft>
                <a:spcPts val="0"/>
              </a:spcAft>
              <a:buClr>
                <a:schemeClr val="dk1"/>
              </a:buClr>
              <a:buSzPts val="1800"/>
              <a:buChar char="•"/>
              <a:defRPr/>
            </a:lvl6pPr>
            <a:lvl7pPr marL="3200400" lvl="6" indent="-342900" algn="l">
              <a:lnSpc>
                <a:spcPct val="100000"/>
              </a:lnSpc>
              <a:spcBef>
                <a:spcPts val="500"/>
              </a:spcBef>
              <a:spcAft>
                <a:spcPts val="0"/>
              </a:spcAft>
              <a:buClr>
                <a:schemeClr val="dk1"/>
              </a:buClr>
              <a:buSzPts val="1800"/>
              <a:buChar char="•"/>
              <a:defRPr/>
            </a:lvl7pPr>
            <a:lvl8pPr marL="3657600" lvl="7" indent="-342900" algn="l">
              <a:lnSpc>
                <a:spcPct val="100000"/>
              </a:lnSpc>
              <a:spcBef>
                <a:spcPts val="500"/>
              </a:spcBef>
              <a:spcAft>
                <a:spcPts val="0"/>
              </a:spcAft>
              <a:buClr>
                <a:schemeClr val="dk1"/>
              </a:buClr>
              <a:buSzPts val="1800"/>
              <a:buChar char="•"/>
              <a:defRPr/>
            </a:lvl8pPr>
            <a:lvl9pPr marL="4114800" lvl="8" indent="-342900" algn="l">
              <a:lnSpc>
                <a:spcPct val="100000"/>
              </a:lnSpc>
              <a:spcBef>
                <a:spcPts val="500"/>
              </a:spcBef>
              <a:spcAft>
                <a:spcPts val="0"/>
              </a:spcAft>
              <a:buClr>
                <a:schemeClr val="dk1"/>
              </a:buClr>
              <a:buSzPts val="1800"/>
              <a:buChar char="•"/>
              <a:defRPr/>
            </a:lvl9pPr>
          </a:lstStyle>
          <a:p>
            <a:endParaRPr/>
          </a:p>
        </p:txBody>
      </p:sp>
      <p:sp>
        <p:nvSpPr>
          <p:cNvPr id="34" name="Google Shape;34;p5"/>
          <p:cNvSpPr txBox="1">
            <a:spLocks noGrp="1"/>
          </p:cNvSpPr>
          <p:nvPr>
            <p:ph type="body" idx="5"/>
          </p:nvPr>
        </p:nvSpPr>
        <p:spPr>
          <a:xfrm>
            <a:off x="347950" y="805750"/>
            <a:ext cx="6260700" cy="320700"/>
          </a:xfrm>
          <a:prstGeom prst="rect">
            <a:avLst/>
          </a:prstGeom>
          <a:noFill/>
          <a:ln>
            <a:noFill/>
          </a:ln>
        </p:spPr>
        <p:txBody>
          <a:bodyPr spcFirstLastPara="1" wrap="square" lIns="91425" tIns="45700" rIns="91425" bIns="45700" anchor="t" anchorCtr="0">
            <a:noAutofit/>
          </a:bodyPr>
          <a:lstStyle>
            <a:lvl1pPr marL="457200" lvl="0" indent="-228600" algn="l" rtl="0">
              <a:lnSpc>
                <a:spcPct val="150000"/>
              </a:lnSpc>
              <a:spcBef>
                <a:spcPts val="0"/>
              </a:spcBef>
              <a:spcAft>
                <a:spcPts val="0"/>
              </a:spcAft>
              <a:buClr>
                <a:srgbClr val="2779F5"/>
              </a:buClr>
              <a:buSzPts val="1600"/>
              <a:buNone/>
              <a:defRPr sz="1600">
                <a:solidFill>
                  <a:srgbClr val="2779F5"/>
                </a:solidFill>
              </a:defRPr>
            </a:lvl1pPr>
            <a:lvl2pPr marL="914400" lvl="1" indent="-228600" algn="l" rtl="0">
              <a:lnSpc>
                <a:spcPct val="100000"/>
              </a:lnSpc>
              <a:spcBef>
                <a:spcPts val="0"/>
              </a:spcBef>
              <a:spcAft>
                <a:spcPts val="0"/>
              </a:spcAft>
              <a:buClr>
                <a:schemeClr val="dk1"/>
              </a:buClr>
              <a:buSzPts val="1800"/>
              <a:buNone/>
              <a:defRPr/>
            </a:lvl2pPr>
            <a:lvl3pPr marL="1371600" lvl="2" indent="-228600" algn="l" rtl="0">
              <a:lnSpc>
                <a:spcPct val="100000"/>
              </a:lnSpc>
              <a:spcBef>
                <a:spcPts val="500"/>
              </a:spcBef>
              <a:spcAft>
                <a:spcPts val="0"/>
              </a:spcAft>
              <a:buClr>
                <a:schemeClr val="dk1"/>
              </a:buClr>
              <a:buSzPts val="1800"/>
              <a:buNone/>
              <a:defRPr/>
            </a:lvl3pPr>
            <a:lvl4pPr marL="1828800" lvl="3" indent="-228600" algn="l" rtl="0">
              <a:lnSpc>
                <a:spcPct val="100000"/>
              </a:lnSpc>
              <a:spcBef>
                <a:spcPts val="500"/>
              </a:spcBef>
              <a:spcAft>
                <a:spcPts val="0"/>
              </a:spcAft>
              <a:buClr>
                <a:schemeClr val="dk1"/>
              </a:buClr>
              <a:buSzPts val="1800"/>
              <a:buNone/>
              <a:defRPr/>
            </a:lvl4pPr>
            <a:lvl5pPr marL="2286000" lvl="4" indent="-228600" algn="l" rtl="0">
              <a:lnSpc>
                <a:spcPct val="100000"/>
              </a:lnSpc>
              <a:spcBef>
                <a:spcPts val="500"/>
              </a:spcBef>
              <a:spcAft>
                <a:spcPts val="0"/>
              </a:spcAft>
              <a:buClr>
                <a:schemeClr val="dk1"/>
              </a:buClr>
              <a:buSzPts val="1800"/>
              <a:buNone/>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35" name="Google Shape;35;p5"/>
          <p:cNvSpPr txBox="1">
            <a:spLocks noGrp="1"/>
          </p:cNvSpPr>
          <p:nvPr>
            <p:ph type="body" idx="6"/>
          </p:nvPr>
        </p:nvSpPr>
        <p:spPr>
          <a:xfrm>
            <a:off x="347950" y="1166150"/>
            <a:ext cx="11527800" cy="1635600"/>
          </a:xfrm>
          <a:prstGeom prst="rect">
            <a:avLst/>
          </a:prstGeom>
          <a:noFill/>
          <a:ln>
            <a:noFill/>
          </a:ln>
        </p:spPr>
        <p:txBody>
          <a:bodyPr spcFirstLastPara="1" wrap="square" lIns="91425" tIns="45700" rIns="91425" bIns="45700" anchor="t" anchorCtr="0">
            <a:noAutofit/>
          </a:bodyPr>
          <a:lstStyle>
            <a:lvl1pPr marL="457200" lvl="0" indent="-228600" algn="l" rtl="0">
              <a:lnSpc>
                <a:spcPct val="150000"/>
              </a:lnSpc>
              <a:spcBef>
                <a:spcPts val="0"/>
              </a:spcBef>
              <a:spcAft>
                <a:spcPts val="0"/>
              </a:spcAft>
              <a:buClr>
                <a:schemeClr val="dk1"/>
              </a:buClr>
              <a:buSzPts val="1800"/>
              <a:buNone/>
              <a:defRPr sz="1800"/>
            </a:lvl1pPr>
            <a:lvl2pPr marL="914400" lvl="1" indent="-228600" algn="l" rtl="0">
              <a:lnSpc>
                <a:spcPct val="100000"/>
              </a:lnSpc>
              <a:spcBef>
                <a:spcPts val="0"/>
              </a:spcBef>
              <a:spcAft>
                <a:spcPts val="0"/>
              </a:spcAft>
              <a:buClr>
                <a:schemeClr val="dk1"/>
              </a:buClr>
              <a:buSzPts val="1800"/>
              <a:buNone/>
              <a:defRPr/>
            </a:lvl2pPr>
            <a:lvl3pPr marL="1371600" lvl="2" indent="-228600" algn="l" rtl="0">
              <a:lnSpc>
                <a:spcPct val="100000"/>
              </a:lnSpc>
              <a:spcBef>
                <a:spcPts val="500"/>
              </a:spcBef>
              <a:spcAft>
                <a:spcPts val="0"/>
              </a:spcAft>
              <a:buClr>
                <a:schemeClr val="dk1"/>
              </a:buClr>
              <a:buSzPts val="1800"/>
              <a:buNone/>
              <a:defRPr/>
            </a:lvl3pPr>
            <a:lvl4pPr marL="1828800" lvl="3" indent="-228600" algn="l" rtl="0">
              <a:lnSpc>
                <a:spcPct val="100000"/>
              </a:lnSpc>
              <a:spcBef>
                <a:spcPts val="500"/>
              </a:spcBef>
              <a:spcAft>
                <a:spcPts val="0"/>
              </a:spcAft>
              <a:buClr>
                <a:schemeClr val="dk1"/>
              </a:buClr>
              <a:buSzPts val="1800"/>
              <a:buNone/>
              <a:defRPr/>
            </a:lvl4pPr>
            <a:lvl5pPr marL="2286000" lvl="4" indent="-228600" algn="l" rtl="0">
              <a:lnSpc>
                <a:spcPct val="100000"/>
              </a:lnSpc>
              <a:spcBef>
                <a:spcPts val="500"/>
              </a:spcBef>
              <a:spcAft>
                <a:spcPts val="0"/>
              </a:spcAft>
              <a:buClr>
                <a:schemeClr val="dk1"/>
              </a:buClr>
              <a:buSzPts val="1800"/>
              <a:buNone/>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36" name="Google Shape;36;p5"/>
          <p:cNvSpPr txBox="1"/>
          <p:nvPr/>
        </p:nvSpPr>
        <p:spPr>
          <a:xfrm>
            <a:off x="347950" y="365850"/>
            <a:ext cx="10987500" cy="400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Font typeface="Arial"/>
              <a:buNone/>
            </a:pPr>
            <a:r>
              <a:rPr lang="en-GB" sz="2000">
                <a:solidFill>
                  <a:srgbClr val="2779F5"/>
                </a:solidFill>
                <a:latin typeface="Century Gothic"/>
                <a:ea typeface="Century Gothic"/>
                <a:cs typeface="Century Gothic"/>
                <a:sym typeface="Century Gothic"/>
              </a:rPr>
              <a:t>To translate shapes in the first quadrant</a:t>
            </a:r>
            <a:endParaRPr/>
          </a:p>
        </p:txBody>
      </p:sp>
    </p:spTree>
    <p:extLst>
      <p:ext uri="{BB962C8B-B14F-4D97-AF65-F5344CB8AC3E}">
        <p14:creationId xmlns:p14="http://schemas.microsoft.com/office/powerpoint/2010/main" val="1840333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General Slides 2">
  <p:cSld name="General Slides 2">
    <p:spTree>
      <p:nvGrpSpPr>
        <p:cNvPr id="1" name="Shape 37"/>
        <p:cNvGrpSpPr/>
        <p:nvPr/>
      </p:nvGrpSpPr>
      <p:grpSpPr>
        <a:xfrm>
          <a:off x="0" y="0"/>
          <a:ext cx="0" cy="0"/>
          <a:chOff x="0" y="0"/>
          <a:chExt cx="0" cy="0"/>
        </a:xfrm>
      </p:grpSpPr>
      <p:sp>
        <p:nvSpPr>
          <p:cNvPr id="38" name="Google Shape;38;p6"/>
          <p:cNvSpPr txBox="1">
            <a:spLocks noGrp="1"/>
          </p:cNvSpPr>
          <p:nvPr>
            <p:ph type="body" idx="1"/>
          </p:nvPr>
        </p:nvSpPr>
        <p:spPr>
          <a:xfrm>
            <a:off x="347950" y="814900"/>
            <a:ext cx="11536800" cy="5128500"/>
          </a:xfrm>
          <a:prstGeom prst="rect">
            <a:avLst/>
          </a:prstGeom>
          <a:noFill/>
          <a:ln>
            <a:noFill/>
          </a:ln>
        </p:spPr>
        <p:txBody>
          <a:bodyPr spcFirstLastPara="1" wrap="square" lIns="91425" tIns="45700" rIns="91425" bIns="45700" anchor="t" anchorCtr="0">
            <a:noAutofit/>
          </a:bodyPr>
          <a:lstStyle>
            <a:lvl1pPr marL="457200" lvl="0" indent="-228600" algn="l">
              <a:lnSpc>
                <a:spcPct val="150000"/>
              </a:lnSpc>
              <a:spcBef>
                <a:spcPts val="0"/>
              </a:spcBef>
              <a:spcAft>
                <a:spcPts val="0"/>
              </a:spcAft>
              <a:buClr>
                <a:schemeClr val="dk1"/>
              </a:buClr>
              <a:buSzPts val="1800"/>
              <a:buNone/>
              <a:defRPr sz="1800"/>
            </a:lvl1pPr>
            <a:lvl2pPr marL="914400" lvl="1" indent="-228600" algn="l">
              <a:lnSpc>
                <a:spcPct val="100000"/>
              </a:lnSpc>
              <a:spcBef>
                <a:spcPts val="0"/>
              </a:spcBef>
              <a:spcAft>
                <a:spcPts val="0"/>
              </a:spcAft>
              <a:buClr>
                <a:schemeClr val="dk1"/>
              </a:buClr>
              <a:buSzPts val="1800"/>
              <a:buNone/>
              <a:defRPr/>
            </a:lvl2pPr>
            <a:lvl3pPr marL="1371600" lvl="2" indent="-228600" algn="l">
              <a:lnSpc>
                <a:spcPct val="100000"/>
              </a:lnSpc>
              <a:spcBef>
                <a:spcPts val="500"/>
              </a:spcBef>
              <a:spcAft>
                <a:spcPts val="0"/>
              </a:spcAft>
              <a:buClr>
                <a:schemeClr val="dk1"/>
              </a:buClr>
              <a:buSzPts val="1800"/>
              <a:buNone/>
              <a:defRPr/>
            </a:lvl3pPr>
            <a:lvl4pPr marL="1828800" lvl="3" indent="-228600" algn="l">
              <a:lnSpc>
                <a:spcPct val="100000"/>
              </a:lnSpc>
              <a:spcBef>
                <a:spcPts val="500"/>
              </a:spcBef>
              <a:spcAft>
                <a:spcPts val="0"/>
              </a:spcAft>
              <a:buClr>
                <a:schemeClr val="dk1"/>
              </a:buClr>
              <a:buSzPts val="1800"/>
              <a:buNone/>
              <a:defRPr/>
            </a:lvl4pPr>
            <a:lvl5pPr marL="2286000" lvl="4" indent="-228600" algn="l">
              <a:lnSpc>
                <a:spcPct val="100000"/>
              </a:lnSpc>
              <a:spcBef>
                <a:spcPts val="500"/>
              </a:spcBef>
              <a:spcAft>
                <a:spcPts val="0"/>
              </a:spcAft>
              <a:buClr>
                <a:schemeClr val="dk1"/>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6"/>
          <p:cNvSpPr txBox="1"/>
          <p:nvPr/>
        </p:nvSpPr>
        <p:spPr>
          <a:xfrm>
            <a:off x="347950" y="365850"/>
            <a:ext cx="10987500" cy="400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Font typeface="Arial"/>
              <a:buNone/>
            </a:pPr>
            <a:r>
              <a:rPr lang="en-GB" sz="2000">
                <a:solidFill>
                  <a:srgbClr val="2779F5"/>
                </a:solidFill>
                <a:latin typeface="Century Gothic"/>
                <a:ea typeface="Century Gothic"/>
                <a:cs typeface="Century Gothic"/>
                <a:sym typeface="Century Gothic"/>
              </a:rPr>
              <a:t>To translate shapes in the first quadrant</a:t>
            </a:r>
            <a:endParaRPr/>
          </a:p>
        </p:txBody>
      </p:sp>
    </p:spTree>
    <p:extLst>
      <p:ext uri="{BB962C8B-B14F-4D97-AF65-F5344CB8AC3E}">
        <p14:creationId xmlns:p14="http://schemas.microsoft.com/office/powerpoint/2010/main" val="877109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upport Slide Introduction">
  <p:cSld name="Support Slide Introduction">
    <p:spTree>
      <p:nvGrpSpPr>
        <p:cNvPr id="1" name="Shape 40"/>
        <p:cNvGrpSpPr/>
        <p:nvPr/>
      </p:nvGrpSpPr>
      <p:grpSpPr>
        <a:xfrm>
          <a:off x="0" y="0"/>
          <a:ext cx="0" cy="0"/>
          <a:chOff x="0" y="0"/>
          <a:chExt cx="0" cy="0"/>
        </a:xfrm>
      </p:grpSpPr>
      <p:sp>
        <p:nvSpPr>
          <p:cNvPr id="41" name="Google Shape;41;p7"/>
          <p:cNvSpPr txBox="1">
            <a:spLocks noGrp="1"/>
          </p:cNvSpPr>
          <p:nvPr>
            <p:ph type="body" idx="1"/>
          </p:nvPr>
        </p:nvSpPr>
        <p:spPr>
          <a:xfrm>
            <a:off x="357100" y="3952875"/>
            <a:ext cx="11518500" cy="2224200"/>
          </a:xfrm>
          <a:prstGeom prst="rect">
            <a:avLst/>
          </a:prstGeom>
          <a:noFill/>
          <a:ln>
            <a:noFill/>
          </a:ln>
        </p:spPr>
        <p:txBody>
          <a:bodyPr spcFirstLastPara="1" wrap="square" lIns="91425" tIns="45700" rIns="91425" bIns="45700" anchor="t" anchorCtr="0">
            <a:noAutofit/>
          </a:bodyPr>
          <a:lstStyle>
            <a:lvl1pPr marL="457200" lvl="0" indent="-228600" algn="ctr">
              <a:lnSpc>
                <a:spcPct val="150000"/>
              </a:lnSpc>
              <a:spcBef>
                <a:spcPts val="0"/>
              </a:spcBef>
              <a:spcAft>
                <a:spcPts val="0"/>
              </a:spcAft>
              <a:buClr>
                <a:schemeClr val="dk1"/>
              </a:buClr>
              <a:buSzPts val="1600"/>
              <a:buNone/>
              <a:defRPr sz="1600"/>
            </a:lvl1pPr>
            <a:lvl2pPr marL="914400" lvl="1" indent="-228600" algn="l">
              <a:lnSpc>
                <a:spcPct val="100000"/>
              </a:lnSpc>
              <a:spcBef>
                <a:spcPts val="0"/>
              </a:spcBef>
              <a:spcAft>
                <a:spcPts val="0"/>
              </a:spcAft>
              <a:buClr>
                <a:schemeClr val="dk1"/>
              </a:buClr>
              <a:buSzPts val="1800"/>
              <a:buNone/>
              <a:defRPr/>
            </a:lvl2pPr>
            <a:lvl3pPr marL="1371600" lvl="2" indent="-228600" algn="l">
              <a:lnSpc>
                <a:spcPct val="100000"/>
              </a:lnSpc>
              <a:spcBef>
                <a:spcPts val="500"/>
              </a:spcBef>
              <a:spcAft>
                <a:spcPts val="0"/>
              </a:spcAft>
              <a:buClr>
                <a:schemeClr val="dk1"/>
              </a:buClr>
              <a:buSzPts val="1800"/>
              <a:buNone/>
              <a:defRPr/>
            </a:lvl3pPr>
            <a:lvl4pPr marL="1828800" lvl="3" indent="-228600" algn="l">
              <a:lnSpc>
                <a:spcPct val="100000"/>
              </a:lnSpc>
              <a:spcBef>
                <a:spcPts val="500"/>
              </a:spcBef>
              <a:spcAft>
                <a:spcPts val="0"/>
              </a:spcAft>
              <a:buClr>
                <a:schemeClr val="dk1"/>
              </a:buClr>
              <a:buSzPts val="1800"/>
              <a:buNone/>
              <a:defRPr/>
            </a:lvl4pPr>
            <a:lvl5pPr marL="2286000" lvl="4" indent="-228600" algn="l">
              <a:lnSpc>
                <a:spcPct val="100000"/>
              </a:lnSpc>
              <a:spcBef>
                <a:spcPts val="500"/>
              </a:spcBef>
              <a:spcAft>
                <a:spcPts val="0"/>
              </a:spcAft>
              <a:buClr>
                <a:schemeClr val="dk1"/>
              </a:buClr>
              <a:buSzPts val="18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7"/>
          <p:cNvSpPr txBox="1"/>
          <p:nvPr/>
        </p:nvSpPr>
        <p:spPr>
          <a:xfrm>
            <a:off x="4821623" y="2324823"/>
            <a:ext cx="2579552" cy="52322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GB" sz="2800">
                <a:solidFill>
                  <a:srgbClr val="2779F5"/>
                </a:solidFill>
                <a:latin typeface="Century Gothic"/>
                <a:ea typeface="Century Gothic"/>
                <a:cs typeface="Century Gothic"/>
                <a:sym typeface="Century Gothic"/>
              </a:rPr>
              <a:t>Support Slides</a:t>
            </a:r>
            <a:endParaRPr/>
          </a:p>
        </p:txBody>
      </p:sp>
    </p:spTree>
    <p:extLst>
      <p:ext uri="{BB962C8B-B14F-4D97-AF65-F5344CB8AC3E}">
        <p14:creationId xmlns:p14="http://schemas.microsoft.com/office/powerpoint/2010/main" val="3237453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upport Slides 1">
  <p:cSld name="Support Slides 1">
    <p:spTree>
      <p:nvGrpSpPr>
        <p:cNvPr id="1" name="Shape 43"/>
        <p:cNvGrpSpPr/>
        <p:nvPr/>
      </p:nvGrpSpPr>
      <p:grpSpPr>
        <a:xfrm>
          <a:off x="0" y="0"/>
          <a:ext cx="0" cy="0"/>
          <a:chOff x="0" y="0"/>
          <a:chExt cx="0" cy="0"/>
        </a:xfrm>
      </p:grpSpPr>
      <p:sp>
        <p:nvSpPr>
          <p:cNvPr id="44" name="Google Shape;44;p8"/>
          <p:cNvSpPr txBox="1">
            <a:spLocks noGrp="1"/>
          </p:cNvSpPr>
          <p:nvPr>
            <p:ph type="body" idx="1"/>
          </p:nvPr>
        </p:nvSpPr>
        <p:spPr>
          <a:xfrm>
            <a:off x="347950" y="814900"/>
            <a:ext cx="11536800" cy="5128800"/>
          </a:xfrm>
          <a:prstGeom prst="rect">
            <a:avLst/>
          </a:prstGeom>
          <a:noFill/>
          <a:ln>
            <a:noFill/>
          </a:ln>
        </p:spPr>
        <p:txBody>
          <a:bodyPr spcFirstLastPara="1" wrap="square" lIns="91425" tIns="45700" rIns="91425" bIns="45700" anchor="t" anchorCtr="0">
            <a:noAutofit/>
          </a:bodyPr>
          <a:lstStyle>
            <a:lvl1pPr marL="457200" lvl="0" indent="-228600" algn="l" rtl="0">
              <a:lnSpc>
                <a:spcPct val="150000"/>
              </a:lnSpc>
              <a:spcBef>
                <a:spcPts val="0"/>
              </a:spcBef>
              <a:spcAft>
                <a:spcPts val="0"/>
              </a:spcAft>
              <a:buClr>
                <a:schemeClr val="dk1"/>
              </a:buClr>
              <a:buSzPts val="1800"/>
              <a:buNone/>
              <a:defRPr sz="1800"/>
            </a:lvl1pPr>
            <a:lvl2pPr marL="914400" lvl="1" indent="-228600" algn="l" rtl="0">
              <a:lnSpc>
                <a:spcPct val="100000"/>
              </a:lnSpc>
              <a:spcBef>
                <a:spcPts val="0"/>
              </a:spcBef>
              <a:spcAft>
                <a:spcPts val="0"/>
              </a:spcAft>
              <a:buClr>
                <a:schemeClr val="dk1"/>
              </a:buClr>
              <a:buSzPts val="1800"/>
              <a:buNone/>
              <a:defRPr/>
            </a:lvl2pPr>
            <a:lvl3pPr marL="1371600" lvl="2" indent="-228600" algn="l" rtl="0">
              <a:lnSpc>
                <a:spcPct val="100000"/>
              </a:lnSpc>
              <a:spcBef>
                <a:spcPts val="500"/>
              </a:spcBef>
              <a:spcAft>
                <a:spcPts val="0"/>
              </a:spcAft>
              <a:buClr>
                <a:schemeClr val="dk1"/>
              </a:buClr>
              <a:buSzPts val="1800"/>
              <a:buNone/>
              <a:defRPr/>
            </a:lvl3pPr>
            <a:lvl4pPr marL="1828800" lvl="3" indent="-228600" algn="l" rtl="0">
              <a:lnSpc>
                <a:spcPct val="100000"/>
              </a:lnSpc>
              <a:spcBef>
                <a:spcPts val="500"/>
              </a:spcBef>
              <a:spcAft>
                <a:spcPts val="0"/>
              </a:spcAft>
              <a:buClr>
                <a:schemeClr val="dk1"/>
              </a:buClr>
              <a:buSzPts val="1800"/>
              <a:buNone/>
              <a:defRPr/>
            </a:lvl4pPr>
            <a:lvl5pPr marL="2286000" lvl="4" indent="-228600" algn="l" rtl="0">
              <a:lnSpc>
                <a:spcPct val="100000"/>
              </a:lnSpc>
              <a:spcBef>
                <a:spcPts val="500"/>
              </a:spcBef>
              <a:spcAft>
                <a:spcPts val="0"/>
              </a:spcAft>
              <a:buClr>
                <a:schemeClr val="dk1"/>
              </a:buClr>
              <a:buSzPts val="1800"/>
              <a:buNone/>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45" name="Google Shape;45;p8"/>
          <p:cNvSpPr txBox="1"/>
          <p:nvPr/>
        </p:nvSpPr>
        <p:spPr>
          <a:xfrm>
            <a:off x="347950" y="365850"/>
            <a:ext cx="10987500" cy="400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2000">
                <a:solidFill>
                  <a:srgbClr val="2779F5"/>
                </a:solidFill>
                <a:latin typeface="Century Gothic"/>
                <a:ea typeface="Century Gothic"/>
                <a:cs typeface="Century Gothic"/>
                <a:sym typeface="Century Gothic"/>
              </a:rPr>
              <a:t>To move shapes and points on a grid</a:t>
            </a:r>
            <a:endParaRPr/>
          </a:p>
        </p:txBody>
      </p:sp>
    </p:spTree>
    <p:extLst>
      <p:ext uri="{BB962C8B-B14F-4D97-AF65-F5344CB8AC3E}">
        <p14:creationId xmlns:p14="http://schemas.microsoft.com/office/powerpoint/2010/main" val="3738988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6"/>
        <p:cNvGrpSpPr/>
        <p:nvPr/>
      </p:nvGrpSpPr>
      <p:grpSpPr>
        <a:xfrm>
          <a:off x="0" y="0"/>
          <a:ext cx="0" cy="0"/>
          <a:chOff x="0" y="0"/>
          <a:chExt cx="0" cy="0"/>
        </a:xfrm>
      </p:grpSpPr>
    </p:spTree>
    <p:extLst>
      <p:ext uri="{BB962C8B-B14F-4D97-AF65-F5344CB8AC3E}">
        <p14:creationId xmlns:p14="http://schemas.microsoft.com/office/powerpoint/2010/main" val="1171543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EFCED"/>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348100" y="365125"/>
            <a:ext cx="11005800" cy="3453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chemeClr val="dk1"/>
              </a:buClr>
              <a:buSzPts val="2800"/>
              <a:buFont typeface="Century Gothic"/>
              <a:buNone/>
              <a:defRPr sz="2800" b="0" i="0" u="none" strike="noStrike" cap="none">
                <a:solidFill>
                  <a:schemeClr val="dk1"/>
                </a:solidFill>
                <a:latin typeface="Century Gothic"/>
                <a:ea typeface="Century Gothic"/>
                <a:cs typeface="Century Gothic"/>
                <a:sym typeface="Century Gothic"/>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348000" y="906475"/>
            <a:ext cx="11005800" cy="52704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50000"/>
              </a:lnSpc>
              <a:spcBef>
                <a:spcPts val="0"/>
              </a:spcBef>
              <a:spcAft>
                <a:spcPts val="0"/>
              </a:spcAft>
              <a:buClr>
                <a:schemeClr val="dk1"/>
              </a:buClr>
              <a:buSzPts val="1800"/>
              <a:buFont typeface="Arial"/>
              <a:buNone/>
              <a:defRPr sz="1800" b="0" i="0" u="none" strike="noStrike" cap="none">
                <a:solidFill>
                  <a:schemeClr val="dk1"/>
                </a:solidFill>
                <a:latin typeface="Century Gothic"/>
                <a:ea typeface="Century Gothic"/>
                <a:cs typeface="Century Gothic"/>
                <a:sym typeface="Century Gothic"/>
              </a:defRPr>
            </a:lvl1pPr>
            <a:lvl2pPr marL="914400" marR="0" lvl="1" indent="-228600" algn="l" rtl="0">
              <a:lnSpc>
                <a:spcPct val="100000"/>
              </a:lnSpc>
              <a:spcBef>
                <a:spcPts val="0"/>
              </a:spcBef>
              <a:spcAft>
                <a:spcPts val="0"/>
              </a:spcAft>
              <a:buClr>
                <a:schemeClr val="dk1"/>
              </a:buClr>
              <a:buSzPts val="1600"/>
              <a:buFont typeface="Arial"/>
              <a:buNone/>
              <a:defRPr sz="1600" b="0" i="0" u="none" strike="noStrike" cap="none">
                <a:solidFill>
                  <a:schemeClr val="dk1"/>
                </a:solidFill>
                <a:latin typeface="Century Gothic"/>
                <a:ea typeface="Century Gothic"/>
                <a:cs typeface="Century Gothic"/>
                <a:sym typeface="Century Gothic"/>
              </a:defRPr>
            </a:lvl2pPr>
            <a:lvl3pPr marL="1371600" marR="0" lvl="2" indent="-228600" algn="l" rtl="0">
              <a:lnSpc>
                <a:spcPct val="100000"/>
              </a:lnSpc>
              <a:spcBef>
                <a:spcPts val="500"/>
              </a:spcBef>
              <a:spcAft>
                <a:spcPts val="0"/>
              </a:spcAft>
              <a:buClr>
                <a:schemeClr val="dk1"/>
              </a:buClr>
              <a:buSzPts val="1400"/>
              <a:buFont typeface="Arial"/>
              <a:buNone/>
              <a:defRPr sz="1400" b="0" i="0" u="none" strike="noStrike" cap="none">
                <a:solidFill>
                  <a:schemeClr val="dk1"/>
                </a:solidFill>
                <a:latin typeface="Century Gothic"/>
                <a:ea typeface="Century Gothic"/>
                <a:cs typeface="Century Gothic"/>
                <a:sym typeface="Century Gothic"/>
              </a:defRPr>
            </a:lvl3pPr>
            <a:lvl4pPr marL="1828800" marR="0" lvl="3" indent="-228600" algn="l" rtl="0">
              <a:lnSpc>
                <a:spcPct val="100000"/>
              </a:lnSpc>
              <a:spcBef>
                <a:spcPts val="500"/>
              </a:spcBef>
              <a:spcAft>
                <a:spcPts val="0"/>
              </a:spcAft>
              <a:buClr>
                <a:schemeClr val="dk1"/>
              </a:buClr>
              <a:buSzPts val="1200"/>
              <a:buFont typeface="Arial"/>
              <a:buNone/>
              <a:defRPr sz="1200" b="0" i="0" u="none" strike="noStrike" cap="none">
                <a:solidFill>
                  <a:schemeClr val="dk1"/>
                </a:solidFill>
                <a:latin typeface="Century Gothic"/>
                <a:ea typeface="Century Gothic"/>
                <a:cs typeface="Century Gothic"/>
                <a:sym typeface="Century Gothic"/>
              </a:defRPr>
            </a:lvl4pPr>
            <a:lvl5pPr marL="2286000" marR="0" lvl="4" indent="-228600" algn="l" rtl="0">
              <a:lnSpc>
                <a:spcPct val="100000"/>
              </a:lnSpc>
              <a:spcBef>
                <a:spcPts val="500"/>
              </a:spcBef>
              <a:spcAft>
                <a:spcPts val="0"/>
              </a:spcAft>
              <a:buClr>
                <a:schemeClr val="dk1"/>
              </a:buClr>
              <a:buSzPts val="1200"/>
              <a:buFont typeface="Arial"/>
              <a:buNone/>
              <a:defRPr sz="1200" b="0" i="0" u="none" strike="noStrike" cap="none">
                <a:solidFill>
                  <a:schemeClr val="dk1"/>
                </a:solidFill>
                <a:latin typeface="Century Gothic"/>
                <a:ea typeface="Century Gothic"/>
                <a:cs typeface="Century Gothic"/>
                <a:sym typeface="Century Gothic"/>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12" name="Google Shape;12;p1"/>
          <p:cNvPicPr preferRelativeResize="0"/>
          <p:nvPr/>
        </p:nvPicPr>
        <p:blipFill rotWithShape="1">
          <a:blip r:embed="rId10">
            <a:alphaModFix/>
          </a:blip>
          <a:srcRect/>
          <a:stretch/>
        </p:blipFill>
        <p:spPr>
          <a:xfrm>
            <a:off x="186266" y="6594475"/>
            <a:ext cx="1601399" cy="135466"/>
          </a:xfrm>
          <a:prstGeom prst="rect">
            <a:avLst/>
          </a:prstGeom>
          <a:noFill/>
          <a:ln>
            <a:noFill/>
          </a:ln>
        </p:spPr>
      </p:pic>
      <p:pic>
        <p:nvPicPr>
          <p:cNvPr id="13" name="Google Shape;13;p1" descr="A close up of a logo&#10;&#10;Description automatically generated"/>
          <p:cNvPicPr preferRelativeResize="0"/>
          <p:nvPr/>
        </p:nvPicPr>
        <p:blipFill rotWithShape="1">
          <a:blip r:embed="rId11">
            <a:alphaModFix/>
          </a:blip>
          <a:srcRect/>
          <a:stretch/>
        </p:blipFill>
        <p:spPr>
          <a:xfrm>
            <a:off x="11538065" y="-1"/>
            <a:ext cx="653936" cy="707537"/>
          </a:xfrm>
          <a:prstGeom prst="rect">
            <a:avLst/>
          </a:prstGeom>
          <a:noFill/>
          <a:ln>
            <a:noFill/>
          </a:ln>
        </p:spPr>
      </p:pic>
      <p:sp>
        <p:nvSpPr>
          <p:cNvPr id="14" name="Google Shape;14;p1"/>
          <p:cNvSpPr txBox="1"/>
          <p:nvPr/>
        </p:nvSpPr>
        <p:spPr>
          <a:xfrm>
            <a:off x="347950" y="362325"/>
            <a:ext cx="11005800" cy="3453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2800">
              <a:solidFill>
                <a:srgbClr val="000000"/>
              </a:solidFill>
              <a:latin typeface="Century Gothic"/>
              <a:ea typeface="Century Gothic"/>
              <a:cs typeface="Century Gothic"/>
              <a:sym typeface="Century Gothic"/>
            </a:endParaRPr>
          </a:p>
        </p:txBody>
      </p:sp>
    </p:spTree>
    <p:extLst>
      <p:ext uri="{BB962C8B-B14F-4D97-AF65-F5344CB8AC3E}">
        <p14:creationId xmlns:p14="http://schemas.microsoft.com/office/powerpoint/2010/main" val="1181862217"/>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Google Shape;51;p10"/>
          <p:cNvSpPr txBox="1"/>
          <p:nvPr/>
        </p:nvSpPr>
        <p:spPr>
          <a:xfrm>
            <a:off x="9323853" y="6122986"/>
            <a:ext cx="2556300" cy="422700"/>
          </a:xfrm>
          <a:prstGeom prst="rect">
            <a:avLst/>
          </a:prstGeom>
          <a:noFill/>
          <a:ln>
            <a:noFill/>
          </a:ln>
        </p:spPr>
        <p:txBody>
          <a:bodyPr spcFirstLastPara="1" wrap="square" lIns="91425" tIns="45700" rIns="91425" bIns="45700" anchor="t" anchorCtr="0">
            <a:noAutofit/>
          </a:bodyPr>
          <a:lstStyle/>
          <a:p>
            <a:pPr marL="112544" marR="0" lvl="0" indent="0" algn="r" defTabSz="914400" rtl="0" eaLnBrk="1" fontAlgn="auto" latinLnBrk="0" hangingPunct="1">
              <a:lnSpc>
                <a:spcPct val="90000"/>
              </a:lnSpc>
              <a:spcBef>
                <a:spcPts val="0"/>
              </a:spcBef>
              <a:spcAft>
                <a:spcPts val="0"/>
              </a:spcAft>
              <a:buClr>
                <a:srgbClr val="FFFFFF"/>
              </a:buClr>
              <a:buSzPts val="2400"/>
              <a:buFont typeface="Arial"/>
              <a:buNone/>
              <a:tabLst/>
              <a:defRPr/>
            </a:pPr>
            <a:r>
              <a:rPr kumimoji="0" lang="en-GB" sz="2400" b="0" i="0" u="none" strike="noStrike" kern="0" cap="none" spc="0" normalizeH="0" baseline="0" noProof="0">
                <a:ln>
                  <a:noFill/>
                </a:ln>
                <a:solidFill>
                  <a:srgbClr val="FFFFFF"/>
                </a:solidFill>
                <a:effectLst/>
                <a:uLnTx/>
                <a:uFillTx/>
                <a:latin typeface="Century Gothic"/>
                <a:ea typeface="Century Gothic"/>
                <a:cs typeface="Century Gothic"/>
                <a:sym typeface="Century Gothic"/>
              </a:rPr>
              <a:t>Summer</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2" name="Google Shape;52;p10"/>
          <p:cNvSpPr txBox="1"/>
          <p:nvPr/>
        </p:nvSpPr>
        <p:spPr>
          <a:xfrm>
            <a:off x="1946763" y="1513840"/>
            <a:ext cx="8298474" cy="2892848"/>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50000"/>
              </a:lnSpc>
              <a:spcBef>
                <a:spcPts val="0"/>
              </a:spcBef>
              <a:spcAft>
                <a:spcPts val="0"/>
              </a:spcAft>
              <a:buClr>
                <a:srgbClr val="FFFFFF"/>
              </a:buClr>
              <a:buSzPts val="4000"/>
              <a:buFont typeface="Arial"/>
              <a:buNone/>
              <a:tabLst/>
              <a:defRPr/>
            </a:pPr>
            <a:r>
              <a:rPr kumimoji="0" lang="en-GB" sz="4000" b="0" i="0" u="none" strike="noStrike" kern="0" cap="none" spc="0" normalizeH="0" baseline="0" noProof="0">
                <a:ln>
                  <a:noFill/>
                </a:ln>
                <a:solidFill>
                  <a:srgbClr val="FFFFFF"/>
                </a:solidFill>
                <a:effectLst/>
                <a:uLnTx/>
                <a:uFillTx/>
                <a:latin typeface="Century Gothic"/>
                <a:ea typeface="Century Gothic"/>
                <a:cs typeface="Century Gothic"/>
                <a:sym typeface="Century Gothic"/>
              </a:rPr>
              <a:t>Ready-to-go Lesson Slides</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ctr" defTabSz="914400" rtl="0" eaLnBrk="1" fontAlgn="auto" latinLnBrk="0" hangingPunct="1">
              <a:lnSpc>
                <a:spcPct val="150000"/>
              </a:lnSpc>
              <a:spcBef>
                <a:spcPts val="0"/>
              </a:spcBef>
              <a:spcAft>
                <a:spcPts val="0"/>
              </a:spcAft>
              <a:buClr>
                <a:srgbClr val="FFFFFF"/>
              </a:buClr>
              <a:buSzPts val="4000"/>
              <a:buFont typeface="Arial"/>
              <a:buNone/>
              <a:tabLst/>
              <a:defRPr/>
            </a:pPr>
            <a:r>
              <a:rPr kumimoji="0" lang="en-GB" sz="4000" b="0" i="0" u="none" strike="noStrike" kern="0" cap="none" spc="0" normalizeH="0" baseline="0" noProof="0">
                <a:ln>
                  <a:noFill/>
                </a:ln>
                <a:solidFill>
                  <a:srgbClr val="FFFFFF"/>
                </a:solidFill>
                <a:effectLst/>
                <a:uLnTx/>
                <a:uFillTx/>
                <a:latin typeface="Century Gothic"/>
                <a:ea typeface="Century Gothic"/>
                <a:cs typeface="Century Gothic"/>
                <a:sym typeface="Century Gothic"/>
              </a:rPr>
              <a:t>Year 5</a:t>
            </a:r>
            <a:endParaRPr kumimoji="0" sz="1400" b="0" i="0" u="none" strike="noStrike" kern="0" cap="none" spc="0" normalizeH="0" baseline="0" noProof="0">
              <a:ln>
                <a:noFill/>
              </a:ln>
              <a:solidFill>
                <a:srgbClr val="000000"/>
              </a:solidFill>
              <a:effectLst/>
              <a:uLnTx/>
              <a:uFillTx/>
              <a:latin typeface="Arial"/>
              <a:cs typeface="Arial"/>
              <a:sym typeface="Arial"/>
            </a:endParaRPr>
          </a:p>
          <a:p>
            <a:pPr marL="0" marR="0" lvl="0" indent="0" algn="ctr" defTabSz="914400" rtl="0" eaLnBrk="1" fontAlgn="auto" latinLnBrk="0" hangingPunct="1">
              <a:lnSpc>
                <a:spcPct val="150000"/>
              </a:lnSpc>
              <a:spcBef>
                <a:spcPts val="0"/>
              </a:spcBef>
              <a:spcAft>
                <a:spcPts val="0"/>
              </a:spcAft>
              <a:buClr>
                <a:srgbClr val="FFFFFF"/>
              </a:buClr>
              <a:buSzPts val="4000"/>
              <a:buFont typeface="Arial"/>
              <a:buNone/>
              <a:tabLst/>
              <a:defRPr/>
            </a:pPr>
            <a:r>
              <a:rPr kumimoji="0" lang="en-GB" sz="4000" b="0" i="0" u="none" strike="noStrike" kern="0" cap="none" spc="0" normalizeH="0" baseline="0" noProof="0">
                <a:ln>
                  <a:noFill/>
                </a:ln>
                <a:solidFill>
                  <a:srgbClr val="FFFFFF"/>
                </a:solidFill>
                <a:effectLst/>
                <a:uLnTx/>
                <a:uFillTx/>
                <a:latin typeface="Century Gothic"/>
                <a:ea typeface="Century Gothic"/>
                <a:cs typeface="Century Gothic"/>
                <a:sym typeface="Century Gothic"/>
              </a:rPr>
              <a:t>Position and Direction</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3" name="Google Shape;53;p10"/>
          <p:cNvSpPr txBox="1"/>
          <p:nvPr/>
        </p:nvSpPr>
        <p:spPr>
          <a:xfrm>
            <a:off x="360000" y="5604798"/>
            <a:ext cx="7206000" cy="9408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2800"/>
              <a:buFont typeface="Arial"/>
              <a:buNone/>
              <a:tabLst/>
              <a:defRPr/>
            </a:pPr>
            <a:r>
              <a:rPr kumimoji="0" lang="en-GB" sz="2800" b="0" i="0" u="none" strike="noStrike" kern="0" cap="none" spc="0" normalizeH="0" baseline="0" noProof="0" dirty="0">
                <a:ln>
                  <a:noFill/>
                </a:ln>
                <a:solidFill>
                  <a:srgbClr val="FFFFFF"/>
                </a:solidFill>
                <a:effectLst/>
                <a:uLnTx/>
                <a:uFillTx/>
                <a:latin typeface="Century Gothic"/>
                <a:ea typeface="Century Gothic"/>
                <a:cs typeface="Century Gothic"/>
                <a:sym typeface="Century Gothic"/>
              </a:rPr>
              <a:t>Lesson 4</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FFFFFF"/>
              </a:buClr>
              <a:buSzPts val="2800"/>
              <a:buFont typeface="Arial"/>
              <a:buNone/>
              <a:tabLst/>
              <a:defRPr/>
            </a:pPr>
            <a:r>
              <a:rPr kumimoji="0" lang="en-GB" sz="2800" b="0" i="0" u="none" strike="noStrike" kern="0" cap="none" spc="0" normalizeH="0" baseline="0" noProof="0" dirty="0">
                <a:ln>
                  <a:noFill/>
                </a:ln>
                <a:solidFill>
                  <a:srgbClr val="FFFFFF"/>
                </a:solidFill>
                <a:effectLst/>
                <a:uLnTx/>
                <a:uFillTx/>
                <a:latin typeface="Century Gothic"/>
                <a:ea typeface="Century Gothic"/>
                <a:cs typeface="Century Gothic"/>
                <a:sym typeface="Century Gothic"/>
              </a:rPr>
              <a:t>To translate shapes in the first quadrant</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19"/>
          <p:cNvSpPr txBox="1">
            <a:spLocks noGrp="1"/>
          </p:cNvSpPr>
          <p:nvPr>
            <p:ph type="body" idx="1"/>
          </p:nvPr>
        </p:nvSpPr>
        <p:spPr>
          <a:xfrm>
            <a:off x="347950" y="805750"/>
            <a:ext cx="6260700" cy="3207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rgbClr val="2779F5"/>
              </a:buClr>
              <a:buSzPts val="1600"/>
              <a:buNone/>
            </a:pPr>
            <a:r>
              <a:rPr lang="en-GB" b="1"/>
              <a:t>Guided Practice:</a:t>
            </a:r>
            <a:endParaRPr b="1"/>
          </a:p>
        </p:txBody>
      </p:sp>
      <p:sp>
        <p:nvSpPr>
          <p:cNvPr id="310" name="Google Shape;310;p19"/>
          <p:cNvSpPr txBox="1">
            <a:spLocks noGrp="1"/>
          </p:cNvSpPr>
          <p:nvPr>
            <p:ph type="body" idx="2"/>
          </p:nvPr>
        </p:nvSpPr>
        <p:spPr>
          <a:xfrm>
            <a:off x="347950" y="1166150"/>
            <a:ext cx="11527800" cy="3852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chemeClr val="dk1"/>
              </a:buClr>
              <a:buSzPts val="1800"/>
              <a:buNone/>
            </a:pPr>
            <a:r>
              <a:rPr lang="en-GB" b="1" dirty="0"/>
              <a:t>Draw shape A in the new positions on the grid after these translations and label the new shapes:</a:t>
            </a:r>
            <a:endParaRPr b="1" dirty="0"/>
          </a:p>
        </p:txBody>
      </p:sp>
      <p:grpSp>
        <p:nvGrpSpPr>
          <p:cNvPr id="312" name="Google Shape;312;p19"/>
          <p:cNvGrpSpPr/>
          <p:nvPr/>
        </p:nvGrpSpPr>
        <p:grpSpPr>
          <a:xfrm>
            <a:off x="6819561" y="1592813"/>
            <a:ext cx="4260606" cy="4314968"/>
            <a:chOff x="7276925" y="1304025"/>
            <a:chExt cx="4603075" cy="4639750"/>
          </a:xfrm>
        </p:grpSpPr>
        <p:pic>
          <p:nvPicPr>
            <p:cNvPr id="313" name="Google Shape;313;p19"/>
            <p:cNvPicPr preferRelativeResize="0"/>
            <p:nvPr/>
          </p:nvPicPr>
          <p:blipFill>
            <a:blip r:embed="rId3">
              <a:alphaModFix/>
            </a:blip>
            <a:stretch>
              <a:fillRect/>
            </a:stretch>
          </p:blipFill>
          <p:spPr>
            <a:xfrm>
              <a:off x="7694100" y="1779062"/>
              <a:ext cx="3873600" cy="3864416"/>
            </a:xfrm>
            <a:prstGeom prst="rect">
              <a:avLst/>
            </a:prstGeom>
            <a:noFill/>
            <a:ln>
              <a:noFill/>
            </a:ln>
          </p:spPr>
        </p:pic>
        <p:sp>
          <p:nvSpPr>
            <p:cNvPr id="314" name="Google Shape;314;p19"/>
            <p:cNvSpPr txBox="1"/>
            <p:nvPr/>
          </p:nvSpPr>
          <p:spPr>
            <a:xfrm>
              <a:off x="7361100" y="54343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15" name="Google Shape;315;p19"/>
            <p:cNvSpPr txBox="1"/>
            <p:nvPr/>
          </p:nvSpPr>
          <p:spPr>
            <a:xfrm>
              <a:off x="7361100" y="50341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16" name="Google Shape;316;p19"/>
            <p:cNvSpPr txBox="1"/>
            <p:nvPr/>
          </p:nvSpPr>
          <p:spPr>
            <a:xfrm>
              <a:off x="7361100" y="46340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17" name="Google Shape;317;p19"/>
            <p:cNvSpPr txBox="1"/>
            <p:nvPr/>
          </p:nvSpPr>
          <p:spPr>
            <a:xfrm>
              <a:off x="7361100" y="42338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18" name="Google Shape;318;p19"/>
            <p:cNvSpPr txBox="1"/>
            <p:nvPr/>
          </p:nvSpPr>
          <p:spPr>
            <a:xfrm>
              <a:off x="7361100" y="38829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19" name="Google Shape;319;p19"/>
            <p:cNvSpPr txBox="1"/>
            <p:nvPr/>
          </p:nvSpPr>
          <p:spPr>
            <a:xfrm>
              <a:off x="7361100" y="35074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20" name="Google Shape;320;p19"/>
            <p:cNvSpPr txBox="1"/>
            <p:nvPr/>
          </p:nvSpPr>
          <p:spPr>
            <a:xfrm>
              <a:off x="7361100" y="31319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21" name="Google Shape;321;p19"/>
            <p:cNvSpPr txBox="1"/>
            <p:nvPr/>
          </p:nvSpPr>
          <p:spPr>
            <a:xfrm>
              <a:off x="7361100" y="27563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22" name="Google Shape;322;p19"/>
            <p:cNvSpPr txBox="1"/>
            <p:nvPr/>
          </p:nvSpPr>
          <p:spPr>
            <a:xfrm>
              <a:off x="7361100" y="23808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23" name="Google Shape;323;p19"/>
            <p:cNvSpPr txBox="1"/>
            <p:nvPr/>
          </p:nvSpPr>
          <p:spPr>
            <a:xfrm>
              <a:off x="7361100" y="20053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24" name="Google Shape;324;p19"/>
            <p:cNvSpPr txBox="1"/>
            <p:nvPr/>
          </p:nvSpPr>
          <p:spPr>
            <a:xfrm>
              <a:off x="7276925" y="1629800"/>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25" name="Google Shape;325;p19"/>
            <p:cNvSpPr txBox="1"/>
            <p:nvPr/>
          </p:nvSpPr>
          <p:spPr>
            <a:xfrm>
              <a:off x="79378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26" name="Google Shape;326;p19"/>
            <p:cNvSpPr txBox="1"/>
            <p:nvPr/>
          </p:nvSpPr>
          <p:spPr>
            <a:xfrm>
              <a:off x="83102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27" name="Google Shape;327;p19"/>
            <p:cNvSpPr txBox="1"/>
            <p:nvPr/>
          </p:nvSpPr>
          <p:spPr>
            <a:xfrm>
              <a:off x="86919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28" name="Google Shape;328;p19"/>
            <p:cNvSpPr txBox="1"/>
            <p:nvPr/>
          </p:nvSpPr>
          <p:spPr>
            <a:xfrm>
              <a:off x="90735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29" name="Google Shape;329;p19"/>
            <p:cNvSpPr txBox="1"/>
            <p:nvPr/>
          </p:nvSpPr>
          <p:spPr>
            <a:xfrm>
              <a:off x="94644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30" name="Google Shape;330;p19"/>
            <p:cNvSpPr txBox="1"/>
            <p:nvPr/>
          </p:nvSpPr>
          <p:spPr>
            <a:xfrm>
              <a:off x="98368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31" name="Google Shape;331;p19"/>
            <p:cNvSpPr txBox="1"/>
            <p:nvPr/>
          </p:nvSpPr>
          <p:spPr>
            <a:xfrm>
              <a:off x="1020935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32" name="Google Shape;332;p19"/>
            <p:cNvSpPr txBox="1"/>
            <p:nvPr/>
          </p:nvSpPr>
          <p:spPr>
            <a:xfrm>
              <a:off x="105818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33" name="Google Shape;333;p19"/>
            <p:cNvSpPr txBox="1"/>
            <p:nvPr/>
          </p:nvSpPr>
          <p:spPr>
            <a:xfrm>
              <a:off x="109543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34" name="Google Shape;334;p19"/>
            <p:cNvSpPr txBox="1"/>
            <p:nvPr/>
          </p:nvSpPr>
          <p:spPr>
            <a:xfrm>
              <a:off x="11287300" y="5643463"/>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35" name="Google Shape;335;p19"/>
            <p:cNvSpPr txBox="1"/>
            <p:nvPr/>
          </p:nvSpPr>
          <p:spPr>
            <a:xfrm>
              <a:off x="7565325" y="56434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36" name="Google Shape;336;p19"/>
            <p:cNvSpPr txBox="1"/>
            <p:nvPr/>
          </p:nvSpPr>
          <p:spPr>
            <a:xfrm>
              <a:off x="11541300" y="5276550"/>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𝑥</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sp>
          <p:nvSpPr>
            <p:cNvPr id="337" name="Google Shape;337;p19"/>
            <p:cNvSpPr txBox="1"/>
            <p:nvPr/>
          </p:nvSpPr>
          <p:spPr>
            <a:xfrm>
              <a:off x="7569550" y="1304025"/>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𝑦</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338" name="Google Shape;338;p19"/>
          <p:cNvGrpSpPr/>
          <p:nvPr/>
        </p:nvGrpSpPr>
        <p:grpSpPr>
          <a:xfrm>
            <a:off x="8645110" y="4165000"/>
            <a:ext cx="1050382" cy="705900"/>
            <a:chOff x="8083125" y="4287925"/>
            <a:chExt cx="1105200" cy="705900"/>
          </a:xfrm>
        </p:grpSpPr>
        <p:sp>
          <p:nvSpPr>
            <p:cNvPr id="339" name="Google Shape;339;p19"/>
            <p:cNvSpPr/>
            <p:nvPr/>
          </p:nvSpPr>
          <p:spPr>
            <a:xfrm>
              <a:off x="8083125" y="4287925"/>
              <a:ext cx="1105200" cy="705900"/>
            </a:xfrm>
            <a:prstGeom prst="rtTriangle">
              <a:avLst/>
            </a:prstGeom>
            <a:noFill/>
            <a:ln w="19050" cap="flat" cmpd="sng">
              <a:solidFill>
                <a:srgbClr val="2779F5"/>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40" name="Google Shape;340;p19"/>
            <p:cNvSpPr txBox="1"/>
            <p:nvPr/>
          </p:nvSpPr>
          <p:spPr>
            <a:xfrm>
              <a:off x="8149700" y="4532125"/>
              <a:ext cx="346200" cy="4617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A</a:t>
              </a:r>
              <a:endParaRPr kumimoji="0"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grpSp>
      <p:grpSp>
        <p:nvGrpSpPr>
          <p:cNvPr id="341" name="Google Shape;341;p19"/>
          <p:cNvGrpSpPr/>
          <p:nvPr/>
        </p:nvGrpSpPr>
        <p:grpSpPr>
          <a:xfrm>
            <a:off x="7594719" y="2040925"/>
            <a:ext cx="3150632" cy="3172875"/>
            <a:chOff x="7032969" y="2163850"/>
            <a:chExt cx="3150632" cy="3172875"/>
          </a:xfrm>
        </p:grpSpPr>
        <p:grpSp>
          <p:nvGrpSpPr>
            <p:cNvPr id="342" name="Google Shape;342;p19"/>
            <p:cNvGrpSpPr/>
            <p:nvPr/>
          </p:nvGrpSpPr>
          <p:grpSpPr>
            <a:xfrm>
              <a:off x="9133219" y="4287925"/>
              <a:ext cx="1050382" cy="705900"/>
              <a:chOff x="8083125" y="4287925"/>
              <a:chExt cx="1105200" cy="705900"/>
            </a:xfrm>
          </p:grpSpPr>
          <p:sp>
            <p:nvSpPr>
              <p:cNvPr id="343" name="Google Shape;343;p19"/>
              <p:cNvSpPr/>
              <p:nvPr/>
            </p:nvSpPr>
            <p:spPr>
              <a:xfrm>
                <a:off x="8083125" y="4287925"/>
                <a:ext cx="1105200" cy="705900"/>
              </a:xfrm>
              <a:prstGeom prst="rtTriangle">
                <a:avLst/>
              </a:prstGeom>
              <a:noFill/>
              <a:ln w="19050" cap="flat" cmpd="sng">
                <a:solidFill>
                  <a:srgbClr val="00BC8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44" name="Google Shape;344;p19"/>
              <p:cNvSpPr txBox="1"/>
              <p:nvPr/>
            </p:nvSpPr>
            <p:spPr>
              <a:xfrm>
                <a:off x="8149700" y="4532125"/>
                <a:ext cx="346200" cy="4617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BC89"/>
                    </a:solidFill>
                    <a:effectLst/>
                    <a:uLnTx/>
                    <a:uFillTx/>
                    <a:latin typeface="Century Gothic"/>
                    <a:ea typeface="Century Gothic"/>
                    <a:cs typeface="Century Gothic"/>
                    <a:sym typeface="Century Gothic"/>
                  </a:rPr>
                  <a:t>B</a:t>
                </a:r>
                <a:endParaRPr kumimoji="0" sz="1800" b="0" i="0" u="none" strike="noStrike" kern="0" cap="none" spc="0" normalizeH="0" baseline="0" noProof="0">
                  <a:ln>
                    <a:noFill/>
                  </a:ln>
                  <a:solidFill>
                    <a:srgbClr val="00BC89"/>
                  </a:solidFill>
                  <a:effectLst/>
                  <a:uLnTx/>
                  <a:uFillTx/>
                  <a:latin typeface="Century Gothic"/>
                  <a:ea typeface="Century Gothic"/>
                  <a:cs typeface="Century Gothic"/>
                  <a:sym typeface="Century Gothic"/>
                </a:endParaRPr>
              </a:p>
            </p:txBody>
          </p:sp>
        </p:grpSp>
        <p:grpSp>
          <p:nvGrpSpPr>
            <p:cNvPr id="345" name="Google Shape;345;p19"/>
            <p:cNvGrpSpPr/>
            <p:nvPr/>
          </p:nvGrpSpPr>
          <p:grpSpPr>
            <a:xfrm>
              <a:off x="7032969" y="4287925"/>
              <a:ext cx="1050382" cy="705900"/>
              <a:chOff x="8083125" y="4287925"/>
              <a:chExt cx="1105200" cy="705900"/>
            </a:xfrm>
          </p:grpSpPr>
          <p:sp>
            <p:nvSpPr>
              <p:cNvPr id="346" name="Google Shape;346;p19"/>
              <p:cNvSpPr/>
              <p:nvPr/>
            </p:nvSpPr>
            <p:spPr>
              <a:xfrm>
                <a:off x="8083125" y="4287925"/>
                <a:ext cx="1105200" cy="705900"/>
              </a:xfrm>
              <a:prstGeom prst="rtTriangle">
                <a:avLst/>
              </a:prstGeom>
              <a:noFill/>
              <a:ln w="19050" cap="flat" cmpd="sng">
                <a:solidFill>
                  <a:srgbClr val="00BC8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47" name="Google Shape;347;p19"/>
              <p:cNvSpPr txBox="1"/>
              <p:nvPr/>
            </p:nvSpPr>
            <p:spPr>
              <a:xfrm>
                <a:off x="8149700" y="4532125"/>
                <a:ext cx="346200" cy="4617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BC89"/>
                    </a:solidFill>
                    <a:effectLst/>
                    <a:uLnTx/>
                    <a:uFillTx/>
                    <a:latin typeface="Century Gothic"/>
                    <a:ea typeface="Century Gothic"/>
                    <a:cs typeface="Century Gothic"/>
                    <a:sym typeface="Century Gothic"/>
                  </a:rPr>
                  <a:t>C</a:t>
                </a:r>
                <a:endParaRPr kumimoji="0" sz="1800" b="0" i="0" u="none" strike="noStrike" kern="0" cap="none" spc="0" normalizeH="0" baseline="0" noProof="0">
                  <a:ln>
                    <a:noFill/>
                  </a:ln>
                  <a:solidFill>
                    <a:srgbClr val="00BC89"/>
                  </a:solidFill>
                  <a:effectLst/>
                  <a:uLnTx/>
                  <a:uFillTx/>
                  <a:latin typeface="Century Gothic"/>
                  <a:ea typeface="Century Gothic"/>
                  <a:cs typeface="Century Gothic"/>
                  <a:sym typeface="Century Gothic"/>
                </a:endParaRPr>
              </a:p>
            </p:txBody>
          </p:sp>
        </p:grpSp>
        <p:grpSp>
          <p:nvGrpSpPr>
            <p:cNvPr id="348" name="Google Shape;348;p19"/>
            <p:cNvGrpSpPr/>
            <p:nvPr/>
          </p:nvGrpSpPr>
          <p:grpSpPr>
            <a:xfrm>
              <a:off x="8083357" y="2163850"/>
              <a:ext cx="1050382" cy="705900"/>
              <a:chOff x="8083125" y="4287925"/>
              <a:chExt cx="1105200" cy="705900"/>
            </a:xfrm>
          </p:grpSpPr>
          <p:sp>
            <p:nvSpPr>
              <p:cNvPr id="349" name="Google Shape;349;p19"/>
              <p:cNvSpPr/>
              <p:nvPr/>
            </p:nvSpPr>
            <p:spPr>
              <a:xfrm>
                <a:off x="8083125" y="4287925"/>
                <a:ext cx="1105200" cy="705900"/>
              </a:xfrm>
              <a:prstGeom prst="rtTriangle">
                <a:avLst/>
              </a:prstGeom>
              <a:noFill/>
              <a:ln w="19050" cap="flat" cmpd="sng">
                <a:solidFill>
                  <a:srgbClr val="00BC8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50" name="Google Shape;350;p19"/>
              <p:cNvSpPr txBox="1"/>
              <p:nvPr/>
            </p:nvSpPr>
            <p:spPr>
              <a:xfrm>
                <a:off x="8149700" y="4532125"/>
                <a:ext cx="346200" cy="4617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BC89"/>
                    </a:solidFill>
                    <a:effectLst/>
                    <a:uLnTx/>
                    <a:uFillTx/>
                    <a:latin typeface="Century Gothic"/>
                    <a:ea typeface="Century Gothic"/>
                    <a:cs typeface="Century Gothic"/>
                    <a:sym typeface="Century Gothic"/>
                  </a:rPr>
                  <a:t>D</a:t>
                </a:r>
                <a:endParaRPr kumimoji="0" sz="1800" b="0" i="0" u="none" strike="noStrike" kern="0" cap="none" spc="0" normalizeH="0" baseline="0" noProof="0">
                  <a:ln>
                    <a:noFill/>
                  </a:ln>
                  <a:solidFill>
                    <a:srgbClr val="00BC89"/>
                  </a:solidFill>
                  <a:effectLst/>
                  <a:uLnTx/>
                  <a:uFillTx/>
                  <a:latin typeface="Century Gothic"/>
                  <a:ea typeface="Century Gothic"/>
                  <a:cs typeface="Century Gothic"/>
                  <a:sym typeface="Century Gothic"/>
                </a:endParaRPr>
              </a:p>
            </p:txBody>
          </p:sp>
        </p:grpSp>
        <p:grpSp>
          <p:nvGrpSpPr>
            <p:cNvPr id="351" name="Google Shape;351;p19"/>
            <p:cNvGrpSpPr/>
            <p:nvPr/>
          </p:nvGrpSpPr>
          <p:grpSpPr>
            <a:xfrm>
              <a:off x="8776044" y="2869750"/>
              <a:ext cx="1050382" cy="705900"/>
              <a:chOff x="8083125" y="4287925"/>
              <a:chExt cx="1105200" cy="705900"/>
            </a:xfrm>
          </p:grpSpPr>
          <p:sp>
            <p:nvSpPr>
              <p:cNvPr id="352" name="Google Shape;352;p19"/>
              <p:cNvSpPr/>
              <p:nvPr/>
            </p:nvSpPr>
            <p:spPr>
              <a:xfrm>
                <a:off x="8083125" y="4287925"/>
                <a:ext cx="1105200" cy="705900"/>
              </a:xfrm>
              <a:prstGeom prst="rtTriangle">
                <a:avLst/>
              </a:prstGeom>
              <a:noFill/>
              <a:ln w="19050" cap="flat" cmpd="sng">
                <a:solidFill>
                  <a:srgbClr val="00BC8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53" name="Google Shape;353;p19"/>
              <p:cNvSpPr txBox="1"/>
              <p:nvPr/>
            </p:nvSpPr>
            <p:spPr>
              <a:xfrm>
                <a:off x="8149700" y="4532125"/>
                <a:ext cx="346200" cy="4617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BC89"/>
                    </a:solidFill>
                    <a:effectLst/>
                    <a:uLnTx/>
                    <a:uFillTx/>
                    <a:latin typeface="Century Gothic"/>
                    <a:ea typeface="Century Gothic"/>
                    <a:cs typeface="Century Gothic"/>
                    <a:sym typeface="Century Gothic"/>
                  </a:rPr>
                  <a:t>E</a:t>
                </a:r>
                <a:endParaRPr kumimoji="0" sz="1800" b="0" i="0" u="none" strike="noStrike" kern="0" cap="none" spc="0" normalizeH="0" baseline="0" noProof="0">
                  <a:ln>
                    <a:noFill/>
                  </a:ln>
                  <a:solidFill>
                    <a:srgbClr val="00BC89"/>
                  </a:solidFill>
                  <a:effectLst/>
                  <a:uLnTx/>
                  <a:uFillTx/>
                  <a:latin typeface="Century Gothic"/>
                  <a:ea typeface="Century Gothic"/>
                  <a:cs typeface="Century Gothic"/>
                  <a:sym typeface="Century Gothic"/>
                </a:endParaRPr>
              </a:p>
            </p:txBody>
          </p:sp>
        </p:grpSp>
        <p:grpSp>
          <p:nvGrpSpPr>
            <p:cNvPr id="354" name="Google Shape;354;p19"/>
            <p:cNvGrpSpPr/>
            <p:nvPr/>
          </p:nvGrpSpPr>
          <p:grpSpPr>
            <a:xfrm>
              <a:off x="7375869" y="4630825"/>
              <a:ext cx="1050382" cy="705900"/>
              <a:chOff x="8083125" y="4287925"/>
              <a:chExt cx="1105200" cy="705900"/>
            </a:xfrm>
          </p:grpSpPr>
          <p:sp>
            <p:nvSpPr>
              <p:cNvPr id="355" name="Google Shape;355;p19"/>
              <p:cNvSpPr/>
              <p:nvPr/>
            </p:nvSpPr>
            <p:spPr>
              <a:xfrm>
                <a:off x="8083125" y="4287925"/>
                <a:ext cx="1105200" cy="705900"/>
              </a:xfrm>
              <a:prstGeom prst="rtTriangle">
                <a:avLst/>
              </a:prstGeom>
              <a:noFill/>
              <a:ln w="19050" cap="flat" cmpd="sng">
                <a:solidFill>
                  <a:srgbClr val="00BC8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56" name="Google Shape;356;p19"/>
              <p:cNvSpPr txBox="1"/>
              <p:nvPr/>
            </p:nvSpPr>
            <p:spPr>
              <a:xfrm>
                <a:off x="8149700" y="4532125"/>
                <a:ext cx="346200" cy="4617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BC89"/>
                    </a:solidFill>
                    <a:effectLst/>
                    <a:uLnTx/>
                    <a:uFillTx/>
                    <a:latin typeface="Century Gothic"/>
                    <a:ea typeface="Century Gothic"/>
                    <a:cs typeface="Century Gothic"/>
                    <a:sym typeface="Century Gothic"/>
                  </a:rPr>
                  <a:t>F</a:t>
                </a:r>
                <a:endParaRPr kumimoji="0" sz="1800" b="0" i="0" u="none" strike="noStrike" kern="0" cap="none" spc="0" normalizeH="0" baseline="0" noProof="0">
                  <a:ln>
                    <a:noFill/>
                  </a:ln>
                  <a:solidFill>
                    <a:srgbClr val="00BC89"/>
                  </a:solidFill>
                  <a:effectLst/>
                  <a:uLnTx/>
                  <a:uFillTx/>
                  <a:latin typeface="Century Gothic"/>
                  <a:ea typeface="Century Gothic"/>
                  <a:cs typeface="Century Gothic"/>
                  <a:sym typeface="Century Gothic"/>
                </a:endParaRPr>
              </a:p>
            </p:txBody>
          </p:sp>
        </p:grpSp>
      </p:grpSp>
      <p:sp>
        <p:nvSpPr>
          <p:cNvPr id="357" name="Google Shape;357;p19"/>
          <p:cNvSpPr txBox="1"/>
          <p:nvPr/>
        </p:nvSpPr>
        <p:spPr>
          <a:xfrm>
            <a:off x="360000" y="1649238"/>
            <a:ext cx="5960100" cy="4202100"/>
          </a:xfrm>
          <a:prstGeom prst="rect">
            <a:avLst/>
          </a:prstGeom>
          <a:noFill/>
          <a:ln>
            <a:noFill/>
          </a:ln>
        </p:spPr>
        <p:txBody>
          <a:bodyPr spcFirstLastPara="1" wrap="square" lIns="91425" tIns="91425" rIns="91425" bIns="91425" anchor="t" anchorCtr="0">
            <a:spAutoFit/>
          </a:bodyPr>
          <a:lstStyle/>
          <a:p>
            <a:pPr marL="457200" marR="0" lvl="0" indent="-342900" algn="l" defTabSz="914400" rtl="0" eaLnBrk="1" fontAlgn="auto" latinLnBrk="0" hangingPunct="1">
              <a:lnSpc>
                <a:spcPct val="150000"/>
              </a:lnSpc>
              <a:spcBef>
                <a:spcPts val="0"/>
              </a:spcBef>
              <a:spcAft>
                <a:spcPts val="0"/>
              </a:spcAft>
              <a:buClr>
                <a:srgbClr val="000000"/>
              </a:buClr>
              <a:buSzPts val="1800"/>
              <a:buFont typeface="Arial"/>
              <a:buChar char="●"/>
              <a:tabLst/>
              <a:defRPr/>
            </a:pPr>
            <a:r>
              <a:rPr kumimoji="0" lang="en-GB" sz="18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rPr>
              <a:t>Shape A is translated 3 squares right to become shape B.</a:t>
            </a:r>
            <a:endParaRPr kumimoji="0" sz="18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457200" marR="0" lvl="0" indent="-342900" algn="l" defTabSz="914400" rtl="0" eaLnBrk="1" fontAlgn="auto" latinLnBrk="0" hangingPunct="1">
              <a:lnSpc>
                <a:spcPct val="150000"/>
              </a:lnSpc>
              <a:spcBef>
                <a:spcPts val="0"/>
              </a:spcBef>
              <a:spcAft>
                <a:spcPts val="0"/>
              </a:spcAft>
              <a:buClr>
                <a:srgbClr val="000000"/>
              </a:buClr>
              <a:buSzPts val="1800"/>
              <a:buFont typeface="Arial"/>
              <a:buChar char="●"/>
              <a:tabLst/>
              <a:defRPr/>
            </a:pPr>
            <a:r>
              <a:rPr kumimoji="0" lang="en-GB" sz="18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rPr>
              <a:t>Shape A is translated 3 squares left to become shape C.</a:t>
            </a:r>
            <a:endParaRPr kumimoji="0" sz="18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457200" marR="0" lvl="0" indent="-342900" algn="l" defTabSz="914400" rtl="0" eaLnBrk="1" fontAlgn="auto" latinLnBrk="0" hangingPunct="1">
              <a:lnSpc>
                <a:spcPct val="150000"/>
              </a:lnSpc>
              <a:spcBef>
                <a:spcPts val="0"/>
              </a:spcBef>
              <a:spcAft>
                <a:spcPts val="0"/>
              </a:spcAft>
              <a:buClr>
                <a:srgbClr val="000000"/>
              </a:buClr>
              <a:buSzPts val="1800"/>
              <a:buFont typeface="Arial"/>
              <a:buChar char="●"/>
              <a:tabLst/>
              <a:defRPr/>
            </a:pPr>
            <a:r>
              <a:rPr kumimoji="0" lang="en-GB" sz="18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rPr>
              <a:t>Shape A is translated 6 squares up to become shape D.</a:t>
            </a:r>
            <a:endParaRPr kumimoji="0" sz="18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457200" marR="0" lvl="0" indent="-342900" algn="l" defTabSz="914400" rtl="0" eaLnBrk="1" fontAlgn="auto" latinLnBrk="0" hangingPunct="1">
              <a:lnSpc>
                <a:spcPct val="150000"/>
              </a:lnSpc>
              <a:spcBef>
                <a:spcPts val="0"/>
              </a:spcBef>
              <a:spcAft>
                <a:spcPts val="0"/>
              </a:spcAft>
              <a:buClr>
                <a:srgbClr val="000000"/>
              </a:buClr>
              <a:buSzPts val="1800"/>
              <a:buFont typeface="Arial"/>
              <a:buChar char="●"/>
              <a:tabLst/>
              <a:defRPr/>
            </a:pPr>
            <a:r>
              <a:rPr kumimoji="0" lang="en-GB" sz="18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rPr>
              <a:t>Shape A is translated 2 squares right and 4 squares up to become shape E.</a:t>
            </a:r>
            <a:endParaRPr kumimoji="0" sz="18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a:p>
            <a:pPr marL="457200" marR="0" lvl="0" indent="-342900" algn="l" defTabSz="914400" rtl="0" eaLnBrk="1" fontAlgn="auto" latinLnBrk="0" hangingPunct="1">
              <a:lnSpc>
                <a:spcPct val="150000"/>
              </a:lnSpc>
              <a:spcBef>
                <a:spcPts val="0"/>
              </a:spcBef>
              <a:spcAft>
                <a:spcPts val="0"/>
              </a:spcAft>
              <a:buClr>
                <a:srgbClr val="000000"/>
              </a:buClr>
              <a:buSzPts val="1800"/>
              <a:buFont typeface="Arial"/>
              <a:buChar char="●"/>
              <a:tabLst/>
              <a:defRPr/>
            </a:pPr>
            <a:r>
              <a:rPr kumimoji="0" lang="en-GB" sz="18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rPr>
              <a:t>Shape A is translated 2 squares left and 1 square down to become shape F.</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51" name="Rectangle: Rounded Corners 50">
            <a:extLst>
              <a:ext uri="{FF2B5EF4-FFF2-40B4-BE49-F238E27FC236}">
                <a16:creationId xmlns:a16="http://schemas.microsoft.com/office/drawing/2014/main" id="{689C47FE-40EC-49B8-93D6-7DB372DA7DF2}"/>
              </a:ext>
            </a:extLst>
          </p:cNvPr>
          <p:cNvSpPr/>
          <p:nvPr/>
        </p:nvSpPr>
        <p:spPr>
          <a:xfrm>
            <a:off x="10710075" y="6158792"/>
            <a:ext cx="1177575" cy="381385"/>
          </a:xfrm>
          <a:prstGeom prst="roundRect">
            <a:avLst/>
          </a:prstGeom>
          <a:solidFill>
            <a:srgbClr val="2779F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GB" sz="1800" b="0" i="0" u="none" strike="noStrike" kern="0" cap="none" spc="0" normalizeH="0" baseline="0" noProof="0" dirty="0">
                <a:ln>
                  <a:noFill/>
                </a:ln>
                <a:solidFill>
                  <a:srgbClr val="FFFFFF"/>
                </a:solidFill>
                <a:effectLst/>
                <a:uLnTx/>
                <a:uFillTx/>
                <a:latin typeface="Century Gothic"/>
                <a:ea typeface="Century Gothic"/>
                <a:cs typeface="Century Gothic"/>
                <a:sym typeface="Century Gothic"/>
              </a:rPr>
              <a:t>Answers</a:t>
            </a:r>
            <a:endParaRPr lang="en-GB"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1"/>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41"/>
                                        </p:tgtEl>
                                        <p:attrNameLst>
                                          <p:attrName>style.visibility</p:attrName>
                                        </p:attrNameLst>
                                      </p:cBhvr>
                                      <p:to>
                                        <p:strVal val="visible"/>
                                      </p:to>
                                    </p:set>
                                    <p:animEffect transition="in" filter="fade">
                                      <p:cBhvr>
                                        <p:cTn id="7" dur="1000"/>
                                        <p:tgtEl>
                                          <p:spTgt spid="341"/>
                                        </p:tgtEl>
                                      </p:cBhvr>
                                    </p:animEffect>
                                  </p:childTnLst>
                                </p:cTn>
                              </p:par>
                            </p:childTnLst>
                          </p:cTn>
                        </p:par>
                      </p:childTnLst>
                    </p:cTn>
                  </p:par>
                </p:childTnLst>
              </p:cTn>
              <p:nextCondLst>
                <p:cond evt="onClick" delay="0">
                  <p:tgtEl>
                    <p:spTgt spid="51"/>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Google Shape;363;p20"/>
          <p:cNvSpPr txBox="1">
            <a:spLocks noGrp="1"/>
          </p:cNvSpPr>
          <p:nvPr>
            <p:ph type="body" idx="1"/>
          </p:nvPr>
        </p:nvSpPr>
        <p:spPr>
          <a:xfrm>
            <a:off x="347950" y="805750"/>
            <a:ext cx="6260700" cy="3207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rgbClr val="2779F5"/>
              </a:buClr>
              <a:buSzPts val="1600"/>
              <a:buNone/>
            </a:pPr>
            <a:r>
              <a:rPr lang="en-GB" b="1"/>
              <a:t>Independent Practice: </a:t>
            </a:r>
            <a:endParaRPr b="1"/>
          </a:p>
        </p:txBody>
      </p:sp>
      <p:pic>
        <p:nvPicPr>
          <p:cNvPr id="364" name="Google Shape;364;p20"/>
          <p:cNvPicPr preferRelativeResize="0"/>
          <p:nvPr/>
        </p:nvPicPr>
        <p:blipFill>
          <a:blip r:embed="rId3">
            <a:alphaModFix/>
          </a:blip>
          <a:stretch>
            <a:fillRect/>
          </a:stretch>
        </p:blipFill>
        <p:spPr>
          <a:xfrm>
            <a:off x="360000" y="1260000"/>
            <a:ext cx="6756819" cy="5285624"/>
          </a:xfrm>
          <a:prstGeom prst="rect">
            <a:avLst/>
          </a:prstGeom>
          <a:noFill/>
          <a:ln>
            <a:noFill/>
          </a:ln>
          <a:effectLst>
            <a:outerShdw blurRad="57150" dist="19050" dir="5400000" algn="bl" rotWithShape="0">
              <a:srgbClr val="000000">
                <a:alpha val="50000"/>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69"/>
        <p:cNvGrpSpPr/>
        <p:nvPr/>
      </p:nvGrpSpPr>
      <p:grpSpPr>
        <a:xfrm>
          <a:off x="0" y="0"/>
          <a:ext cx="0" cy="0"/>
          <a:chOff x="0" y="0"/>
          <a:chExt cx="0" cy="0"/>
        </a:xfrm>
      </p:grpSpPr>
      <p:sp>
        <p:nvSpPr>
          <p:cNvPr id="370" name="Google Shape;370;p21"/>
          <p:cNvSpPr txBox="1">
            <a:spLocks noGrp="1"/>
          </p:cNvSpPr>
          <p:nvPr>
            <p:ph type="body" idx="2"/>
          </p:nvPr>
        </p:nvSpPr>
        <p:spPr>
          <a:xfrm>
            <a:off x="6249425" y="1043600"/>
            <a:ext cx="5630700" cy="20226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None/>
            </a:pPr>
            <a:r>
              <a:rPr lang="en-GB" dirty="0"/>
              <a:t>A trapezium is drawn on a grid. </a:t>
            </a:r>
            <a:endParaRPr dirty="0"/>
          </a:p>
          <a:p>
            <a:pPr marL="0" lvl="0" indent="0" algn="l" rtl="0">
              <a:lnSpc>
                <a:spcPct val="150000"/>
              </a:lnSpc>
              <a:spcBef>
                <a:spcPts val="0"/>
              </a:spcBef>
              <a:spcAft>
                <a:spcPts val="0"/>
              </a:spcAft>
              <a:buNone/>
            </a:pPr>
            <a:r>
              <a:rPr lang="en-GB" dirty="0"/>
              <a:t>It is translated so that the point A translates to point B. </a:t>
            </a:r>
            <a:r>
              <a:rPr lang="en-GB" b="1" dirty="0"/>
              <a:t>Draw the trapezium in its new position and write its new coordinates.</a:t>
            </a:r>
            <a:r>
              <a:rPr lang="en-GB" dirty="0"/>
              <a:t> </a:t>
            </a:r>
            <a:endParaRPr dirty="0"/>
          </a:p>
          <a:p>
            <a:pPr marL="0" lvl="0" indent="0" algn="l" rtl="0">
              <a:lnSpc>
                <a:spcPct val="150000"/>
              </a:lnSpc>
              <a:spcBef>
                <a:spcPts val="0"/>
              </a:spcBef>
              <a:spcAft>
                <a:spcPts val="0"/>
              </a:spcAft>
              <a:buNone/>
            </a:pPr>
            <a:r>
              <a:rPr lang="en-GB" dirty="0"/>
              <a:t>How would you describe the translation?						</a:t>
            </a:r>
            <a:endParaRPr dirty="0"/>
          </a:p>
        </p:txBody>
      </p:sp>
      <p:sp>
        <p:nvSpPr>
          <p:cNvPr id="371" name="Google Shape;371;p21"/>
          <p:cNvSpPr txBox="1">
            <a:spLocks noGrp="1"/>
          </p:cNvSpPr>
          <p:nvPr>
            <p:ph type="body" idx="1"/>
          </p:nvPr>
        </p:nvSpPr>
        <p:spPr>
          <a:xfrm>
            <a:off x="347950" y="741250"/>
            <a:ext cx="6260700" cy="3852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rgbClr val="2779F5"/>
              </a:buClr>
              <a:buSzPts val="1600"/>
              <a:buNone/>
            </a:pPr>
            <a:r>
              <a:rPr lang="en-GB" b="1"/>
              <a:t>Guided Practice:</a:t>
            </a:r>
            <a:endParaRPr b="1"/>
          </a:p>
        </p:txBody>
      </p:sp>
      <p:sp>
        <p:nvSpPr>
          <p:cNvPr id="372" name="Google Shape;372;p21"/>
          <p:cNvSpPr txBox="1">
            <a:spLocks noGrp="1"/>
          </p:cNvSpPr>
          <p:nvPr>
            <p:ph type="body" idx="2"/>
          </p:nvPr>
        </p:nvSpPr>
        <p:spPr>
          <a:xfrm>
            <a:off x="347950" y="1043600"/>
            <a:ext cx="5749200" cy="20226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None/>
            </a:pPr>
            <a:r>
              <a:rPr lang="en-GB" dirty="0"/>
              <a:t>Levi is translating shape ABC so that point A translates to point D. Levi says, ‘I can’t do this translation because the shape won’t fit on my grid.’ </a:t>
            </a:r>
            <a:endParaRPr dirty="0"/>
          </a:p>
          <a:p>
            <a:pPr marL="0" lvl="0" indent="0" algn="l" rtl="0">
              <a:lnSpc>
                <a:spcPct val="150000"/>
              </a:lnSpc>
              <a:spcBef>
                <a:spcPts val="0"/>
              </a:spcBef>
              <a:spcAft>
                <a:spcPts val="0"/>
              </a:spcAft>
              <a:buNone/>
            </a:pPr>
            <a:r>
              <a:rPr lang="en-GB" b="1" dirty="0"/>
              <a:t>Do you agree with Levi? </a:t>
            </a:r>
            <a:r>
              <a:rPr lang="en-GB" dirty="0"/>
              <a:t>Explain your answer.</a:t>
            </a:r>
            <a:endParaRPr dirty="0"/>
          </a:p>
        </p:txBody>
      </p:sp>
      <p:grpSp>
        <p:nvGrpSpPr>
          <p:cNvPr id="374" name="Google Shape;374;p21"/>
          <p:cNvGrpSpPr/>
          <p:nvPr/>
        </p:nvGrpSpPr>
        <p:grpSpPr>
          <a:xfrm>
            <a:off x="815925" y="3066188"/>
            <a:ext cx="3452306" cy="3479813"/>
            <a:chOff x="1341775" y="2961438"/>
            <a:chExt cx="3452306" cy="3479813"/>
          </a:xfrm>
        </p:grpSpPr>
        <p:grpSp>
          <p:nvGrpSpPr>
            <p:cNvPr id="375" name="Google Shape;375;p21"/>
            <p:cNvGrpSpPr/>
            <p:nvPr/>
          </p:nvGrpSpPr>
          <p:grpSpPr>
            <a:xfrm>
              <a:off x="1341775" y="2961438"/>
              <a:ext cx="3452306" cy="3479813"/>
              <a:chOff x="7276925" y="1304025"/>
              <a:chExt cx="4603075" cy="4639750"/>
            </a:xfrm>
          </p:grpSpPr>
          <p:pic>
            <p:nvPicPr>
              <p:cNvPr id="376" name="Google Shape;376;p21"/>
              <p:cNvPicPr preferRelativeResize="0"/>
              <p:nvPr/>
            </p:nvPicPr>
            <p:blipFill>
              <a:blip r:embed="rId3">
                <a:alphaModFix/>
              </a:blip>
              <a:stretch>
                <a:fillRect/>
              </a:stretch>
            </p:blipFill>
            <p:spPr>
              <a:xfrm>
                <a:off x="7694100" y="1779062"/>
                <a:ext cx="3873600" cy="3864416"/>
              </a:xfrm>
              <a:prstGeom prst="rect">
                <a:avLst/>
              </a:prstGeom>
              <a:noFill/>
              <a:ln>
                <a:noFill/>
              </a:ln>
            </p:spPr>
          </p:pic>
          <p:sp>
            <p:nvSpPr>
              <p:cNvPr id="377" name="Google Shape;377;p21"/>
              <p:cNvSpPr txBox="1"/>
              <p:nvPr/>
            </p:nvSpPr>
            <p:spPr>
              <a:xfrm>
                <a:off x="7361100" y="54343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78" name="Google Shape;378;p21"/>
              <p:cNvSpPr txBox="1"/>
              <p:nvPr/>
            </p:nvSpPr>
            <p:spPr>
              <a:xfrm>
                <a:off x="7361100" y="50341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79" name="Google Shape;379;p21"/>
              <p:cNvSpPr txBox="1"/>
              <p:nvPr/>
            </p:nvSpPr>
            <p:spPr>
              <a:xfrm>
                <a:off x="7361100" y="46340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80" name="Google Shape;380;p21"/>
              <p:cNvSpPr txBox="1"/>
              <p:nvPr/>
            </p:nvSpPr>
            <p:spPr>
              <a:xfrm>
                <a:off x="7361100" y="42338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81" name="Google Shape;381;p21"/>
              <p:cNvSpPr txBox="1"/>
              <p:nvPr/>
            </p:nvSpPr>
            <p:spPr>
              <a:xfrm>
                <a:off x="7361100" y="38829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82" name="Google Shape;382;p21"/>
              <p:cNvSpPr txBox="1"/>
              <p:nvPr/>
            </p:nvSpPr>
            <p:spPr>
              <a:xfrm>
                <a:off x="7361100" y="35074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83" name="Google Shape;383;p21"/>
              <p:cNvSpPr txBox="1"/>
              <p:nvPr/>
            </p:nvSpPr>
            <p:spPr>
              <a:xfrm>
                <a:off x="7361100" y="31319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84" name="Google Shape;384;p21"/>
              <p:cNvSpPr txBox="1"/>
              <p:nvPr/>
            </p:nvSpPr>
            <p:spPr>
              <a:xfrm>
                <a:off x="7361100" y="27563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85" name="Google Shape;385;p21"/>
              <p:cNvSpPr txBox="1"/>
              <p:nvPr/>
            </p:nvSpPr>
            <p:spPr>
              <a:xfrm>
                <a:off x="7361100" y="23808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86" name="Google Shape;386;p21"/>
              <p:cNvSpPr txBox="1"/>
              <p:nvPr/>
            </p:nvSpPr>
            <p:spPr>
              <a:xfrm>
                <a:off x="7361100" y="20053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87" name="Google Shape;387;p21"/>
              <p:cNvSpPr txBox="1"/>
              <p:nvPr/>
            </p:nvSpPr>
            <p:spPr>
              <a:xfrm>
                <a:off x="7276925" y="1629800"/>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88" name="Google Shape;388;p21"/>
              <p:cNvSpPr txBox="1"/>
              <p:nvPr/>
            </p:nvSpPr>
            <p:spPr>
              <a:xfrm>
                <a:off x="79378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89" name="Google Shape;389;p21"/>
              <p:cNvSpPr txBox="1"/>
              <p:nvPr/>
            </p:nvSpPr>
            <p:spPr>
              <a:xfrm>
                <a:off x="83102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90" name="Google Shape;390;p21"/>
              <p:cNvSpPr txBox="1"/>
              <p:nvPr/>
            </p:nvSpPr>
            <p:spPr>
              <a:xfrm>
                <a:off x="86919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91" name="Google Shape;391;p21"/>
              <p:cNvSpPr txBox="1"/>
              <p:nvPr/>
            </p:nvSpPr>
            <p:spPr>
              <a:xfrm>
                <a:off x="90735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92" name="Google Shape;392;p21"/>
              <p:cNvSpPr txBox="1"/>
              <p:nvPr/>
            </p:nvSpPr>
            <p:spPr>
              <a:xfrm>
                <a:off x="94644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93" name="Google Shape;393;p21"/>
              <p:cNvSpPr txBox="1"/>
              <p:nvPr/>
            </p:nvSpPr>
            <p:spPr>
              <a:xfrm>
                <a:off x="98368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94" name="Google Shape;394;p21"/>
              <p:cNvSpPr txBox="1"/>
              <p:nvPr/>
            </p:nvSpPr>
            <p:spPr>
              <a:xfrm>
                <a:off x="1020935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95" name="Google Shape;395;p21"/>
              <p:cNvSpPr txBox="1"/>
              <p:nvPr/>
            </p:nvSpPr>
            <p:spPr>
              <a:xfrm>
                <a:off x="105818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96" name="Google Shape;396;p21"/>
              <p:cNvSpPr txBox="1"/>
              <p:nvPr/>
            </p:nvSpPr>
            <p:spPr>
              <a:xfrm>
                <a:off x="109543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97" name="Google Shape;397;p21"/>
              <p:cNvSpPr txBox="1"/>
              <p:nvPr/>
            </p:nvSpPr>
            <p:spPr>
              <a:xfrm>
                <a:off x="11287300" y="5643463"/>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98" name="Google Shape;398;p21"/>
              <p:cNvSpPr txBox="1"/>
              <p:nvPr/>
            </p:nvSpPr>
            <p:spPr>
              <a:xfrm>
                <a:off x="7565325" y="56434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99" name="Google Shape;399;p21"/>
              <p:cNvSpPr txBox="1"/>
              <p:nvPr/>
            </p:nvSpPr>
            <p:spPr>
              <a:xfrm>
                <a:off x="11541300" y="5276550"/>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𝑥</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sp>
            <p:nvSpPr>
              <p:cNvPr id="400" name="Google Shape;400;p21"/>
              <p:cNvSpPr txBox="1"/>
              <p:nvPr/>
            </p:nvSpPr>
            <p:spPr>
              <a:xfrm>
                <a:off x="7569550" y="1304025"/>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𝑦</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grpSp>
        <p:sp>
          <p:nvSpPr>
            <p:cNvPr id="401" name="Google Shape;401;p21"/>
            <p:cNvSpPr/>
            <p:nvPr/>
          </p:nvSpPr>
          <p:spPr>
            <a:xfrm>
              <a:off x="3384275" y="4442800"/>
              <a:ext cx="581400" cy="1162800"/>
            </a:xfrm>
            <a:prstGeom prst="triangle">
              <a:avLst>
                <a:gd name="adj" fmla="val 50000"/>
              </a:avLst>
            </a:prstGeom>
            <a:noFill/>
            <a:ln w="19050" cap="flat" cmpd="sng">
              <a:solidFill>
                <a:srgbClr val="398CDC"/>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02" name="Google Shape;402;p21"/>
            <p:cNvSpPr txBox="1"/>
            <p:nvPr/>
          </p:nvSpPr>
          <p:spPr>
            <a:xfrm>
              <a:off x="3518375" y="4129700"/>
              <a:ext cx="313200" cy="431100"/>
            </a:xfrm>
            <a:prstGeom prst="rect">
              <a:avLst/>
            </a:prstGeom>
            <a:no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6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A</a:t>
              </a:r>
              <a:endParaRPr kumimoji="0" sz="16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03" name="Google Shape;403;p21"/>
            <p:cNvSpPr txBox="1"/>
            <p:nvPr/>
          </p:nvSpPr>
          <p:spPr>
            <a:xfrm>
              <a:off x="3071075" y="5340600"/>
              <a:ext cx="313200" cy="431100"/>
            </a:xfrm>
            <a:prstGeom prst="rect">
              <a:avLst/>
            </a:prstGeom>
            <a:no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6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B</a:t>
              </a:r>
              <a:endParaRPr kumimoji="0" sz="16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04" name="Google Shape;404;p21"/>
            <p:cNvSpPr txBox="1"/>
            <p:nvPr/>
          </p:nvSpPr>
          <p:spPr>
            <a:xfrm>
              <a:off x="3965675" y="5340600"/>
              <a:ext cx="313200" cy="431100"/>
            </a:xfrm>
            <a:prstGeom prst="rect">
              <a:avLst/>
            </a:prstGeom>
            <a:no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6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C</a:t>
              </a:r>
              <a:endParaRPr kumimoji="0" sz="16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05" name="Google Shape;405;p21"/>
            <p:cNvSpPr txBox="1"/>
            <p:nvPr/>
          </p:nvSpPr>
          <p:spPr>
            <a:xfrm>
              <a:off x="4088225" y="4808650"/>
              <a:ext cx="313200" cy="431100"/>
            </a:xfrm>
            <a:prstGeom prst="rect">
              <a:avLst/>
            </a:prstGeom>
            <a:no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600" b="1" i="0" u="none" strike="noStrike" kern="0" cap="none" spc="0" normalizeH="0" baseline="0" noProof="0">
                  <a:ln>
                    <a:noFill/>
                  </a:ln>
                  <a:solidFill>
                    <a:srgbClr val="000000"/>
                  </a:solidFill>
                  <a:effectLst/>
                  <a:uLnTx/>
                  <a:uFillTx/>
                  <a:latin typeface="Century Gothic"/>
                  <a:ea typeface="Century Gothic"/>
                  <a:cs typeface="Century Gothic"/>
                  <a:sym typeface="Century Gothic"/>
                </a:rPr>
                <a:t>x</a:t>
              </a:r>
              <a:endParaRPr kumimoji="0" sz="1600" b="1"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06" name="Google Shape;406;p21"/>
            <p:cNvSpPr txBox="1"/>
            <p:nvPr/>
          </p:nvSpPr>
          <p:spPr>
            <a:xfrm>
              <a:off x="4088225" y="4485800"/>
              <a:ext cx="313200" cy="431100"/>
            </a:xfrm>
            <a:prstGeom prst="rect">
              <a:avLst/>
            </a:prstGeom>
            <a:no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6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D</a:t>
              </a:r>
              <a:endParaRPr kumimoji="0" sz="16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grpSp>
      <p:grpSp>
        <p:nvGrpSpPr>
          <p:cNvPr id="407" name="Google Shape;407;p21"/>
          <p:cNvGrpSpPr/>
          <p:nvPr/>
        </p:nvGrpSpPr>
        <p:grpSpPr>
          <a:xfrm>
            <a:off x="6249425" y="2973138"/>
            <a:ext cx="3452306" cy="3479813"/>
            <a:chOff x="1341775" y="2961438"/>
            <a:chExt cx="3452306" cy="3479813"/>
          </a:xfrm>
        </p:grpSpPr>
        <p:grpSp>
          <p:nvGrpSpPr>
            <p:cNvPr id="408" name="Google Shape;408;p21"/>
            <p:cNvGrpSpPr/>
            <p:nvPr/>
          </p:nvGrpSpPr>
          <p:grpSpPr>
            <a:xfrm>
              <a:off x="1341775" y="2961438"/>
              <a:ext cx="3452306" cy="3479813"/>
              <a:chOff x="7276925" y="1304025"/>
              <a:chExt cx="4603075" cy="4639750"/>
            </a:xfrm>
          </p:grpSpPr>
          <p:pic>
            <p:nvPicPr>
              <p:cNvPr id="409" name="Google Shape;409;p21"/>
              <p:cNvPicPr preferRelativeResize="0"/>
              <p:nvPr/>
            </p:nvPicPr>
            <p:blipFill>
              <a:blip r:embed="rId3">
                <a:alphaModFix/>
              </a:blip>
              <a:stretch>
                <a:fillRect/>
              </a:stretch>
            </p:blipFill>
            <p:spPr>
              <a:xfrm>
                <a:off x="7694100" y="1779062"/>
                <a:ext cx="3873600" cy="3864416"/>
              </a:xfrm>
              <a:prstGeom prst="rect">
                <a:avLst/>
              </a:prstGeom>
              <a:noFill/>
              <a:ln>
                <a:noFill/>
              </a:ln>
            </p:spPr>
          </p:pic>
          <p:sp>
            <p:nvSpPr>
              <p:cNvPr id="410" name="Google Shape;410;p21"/>
              <p:cNvSpPr txBox="1"/>
              <p:nvPr/>
            </p:nvSpPr>
            <p:spPr>
              <a:xfrm>
                <a:off x="7361100" y="54343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11" name="Google Shape;411;p21"/>
              <p:cNvSpPr txBox="1"/>
              <p:nvPr/>
            </p:nvSpPr>
            <p:spPr>
              <a:xfrm>
                <a:off x="7361100" y="50341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12" name="Google Shape;412;p21"/>
              <p:cNvSpPr txBox="1"/>
              <p:nvPr/>
            </p:nvSpPr>
            <p:spPr>
              <a:xfrm>
                <a:off x="7361100" y="46340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13" name="Google Shape;413;p21"/>
              <p:cNvSpPr txBox="1"/>
              <p:nvPr/>
            </p:nvSpPr>
            <p:spPr>
              <a:xfrm>
                <a:off x="7361100" y="42338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14" name="Google Shape;414;p21"/>
              <p:cNvSpPr txBox="1"/>
              <p:nvPr/>
            </p:nvSpPr>
            <p:spPr>
              <a:xfrm>
                <a:off x="7361100" y="38829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15" name="Google Shape;415;p21"/>
              <p:cNvSpPr txBox="1"/>
              <p:nvPr/>
            </p:nvSpPr>
            <p:spPr>
              <a:xfrm>
                <a:off x="7361100" y="35074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16" name="Google Shape;416;p21"/>
              <p:cNvSpPr txBox="1"/>
              <p:nvPr/>
            </p:nvSpPr>
            <p:spPr>
              <a:xfrm>
                <a:off x="7361100" y="31319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17" name="Google Shape;417;p21"/>
              <p:cNvSpPr txBox="1"/>
              <p:nvPr/>
            </p:nvSpPr>
            <p:spPr>
              <a:xfrm>
                <a:off x="7361100" y="27563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18" name="Google Shape;418;p21"/>
              <p:cNvSpPr txBox="1"/>
              <p:nvPr/>
            </p:nvSpPr>
            <p:spPr>
              <a:xfrm>
                <a:off x="7361100" y="23808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19" name="Google Shape;419;p21"/>
              <p:cNvSpPr txBox="1"/>
              <p:nvPr/>
            </p:nvSpPr>
            <p:spPr>
              <a:xfrm>
                <a:off x="7361100" y="20053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20" name="Google Shape;420;p21"/>
              <p:cNvSpPr txBox="1"/>
              <p:nvPr/>
            </p:nvSpPr>
            <p:spPr>
              <a:xfrm>
                <a:off x="7276925" y="1629800"/>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21" name="Google Shape;421;p21"/>
              <p:cNvSpPr txBox="1"/>
              <p:nvPr/>
            </p:nvSpPr>
            <p:spPr>
              <a:xfrm>
                <a:off x="79378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22" name="Google Shape;422;p21"/>
              <p:cNvSpPr txBox="1"/>
              <p:nvPr/>
            </p:nvSpPr>
            <p:spPr>
              <a:xfrm>
                <a:off x="83102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23" name="Google Shape;423;p21"/>
              <p:cNvSpPr txBox="1"/>
              <p:nvPr/>
            </p:nvSpPr>
            <p:spPr>
              <a:xfrm>
                <a:off x="86919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24" name="Google Shape;424;p21"/>
              <p:cNvSpPr txBox="1"/>
              <p:nvPr/>
            </p:nvSpPr>
            <p:spPr>
              <a:xfrm>
                <a:off x="90735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25" name="Google Shape;425;p21"/>
              <p:cNvSpPr txBox="1"/>
              <p:nvPr/>
            </p:nvSpPr>
            <p:spPr>
              <a:xfrm>
                <a:off x="94644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26" name="Google Shape;426;p21"/>
              <p:cNvSpPr txBox="1"/>
              <p:nvPr/>
            </p:nvSpPr>
            <p:spPr>
              <a:xfrm>
                <a:off x="98368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27" name="Google Shape;427;p21"/>
              <p:cNvSpPr txBox="1"/>
              <p:nvPr/>
            </p:nvSpPr>
            <p:spPr>
              <a:xfrm>
                <a:off x="1020935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28" name="Google Shape;428;p21"/>
              <p:cNvSpPr txBox="1"/>
              <p:nvPr/>
            </p:nvSpPr>
            <p:spPr>
              <a:xfrm>
                <a:off x="105818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29" name="Google Shape;429;p21"/>
              <p:cNvSpPr txBox="1"/>
              <p:nvPr/>
            </p:nvSpPr>
            <p:spPr>
              <a:xfrm>
                <a:off x="109543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30" name="Google Shape;430;p21"/>
              <p:cNvSpPr txBox="1"/>
              <p:nvPr/>
            </p:nvSpPr>
            <p:spPr>
              <a:xfrm>
                <a:off x="11287300" y="5643463"/>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31" name="Google Shape;431;p21"/>
              <p:cNvSpPr txBox="1"/>
              <p:nvPr/>
            </p:nvSpPr>
            <p:spPr>
              <a:xfrm>
                <a:off x="7565325" y="56434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32" name="Google Shape;432;p21"/>
              <p:cNvSpPr txBox="1"/>
              <p:nvPr/>
            </p:nvSpPr>
            <p:spPr>
              <a:xfrm>
                <a:off x="11541300" y="5276550"/>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𝑥</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sp>
            <p:nvSpPr>
              <p:cNvPr id="433" name="Google Shape;433;p21"/>
              <p:cNvSpPr txBox="1"/>
              <p:nvPr/>
            </p:nvSpPr>
            <p:spPr>
              <a:xfrm>
                <a:off x="7569550" y="1304025"/>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𝑦</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grpSp>
        <p:sp>
          <p:nvSpPr>
            <p:cNvPr id="434" name="Google Shape;434;p21"/>
            <p:cNvSpPr txBox="1"/>
            <p:nvPr/>
          </p:nvSpPr>
          <p:spPr>
            <a:xfrm>
              <a:off x="4099800" y="4727700"/>
              <a:ext cx="313200" cy="431100"/>
            </a:xfrm>
            <a:prstGeom prst="rect">
              <a:avLst/>
            </a:prstGeom>
            <a:no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6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A</a:t>
              </a:r>
              <a:endParaRPr kumimoji="0" sz="16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35" name="Google Shape;435;p21"/>
            <p:cNvSpPr txBox="1"/>
            <p:nvPr/>
          </p:nvSpPr>
          <p:spPr>
            <a:xfrm>
              <a:off x="2371300" y="3384488"/>
              <a:ext cx="313200" cy="431100"/>
            </a:xfrm>
            <a:prstGeom prst="rect">
              <a:avLst/>
            </a:prstGeom>
            <a:no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6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B</a:t>
              </a:r>
              <a:endParaRPr kumimoji="0" sz="16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36" name="Google Shape;436;p21"/>
            <p:cNvSpPr txBox="1"/>
            <p:nvPr/>
          </p:nvSpPr>
          <p:spPr>
            <a:xfrm>
              <a:off x="2371300" y="3666100"/>
              <a:ext cx="313200" cy="431100"/>
            </a:xfrm>
            <a:prstGeom prst="rect">
              <a:avLst/>
            </a:prstGeom>
            <a:noFill/>
            <a:ln>
              <a:noFill/>
            </a:ln>
          </p:spPr>
          <p:txBody>
            <a:bodyPr spcFirstLastPara="1" wrap="square" lIns="91425" tIns="91425" rIns="91425" bIns="91425"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600" b="1" i="0" u="none" strike="noStrike" kern="0" cap="none" spc="0" normalizeH="0" baseline="0" noProof="0">
                  <a:ln>
                    <a:noFill/>
                  </a:ln>
                  <a:solidFill>
                    <a:srgbClr val="000000"/>
                  </a:solidFill>
                  <a:effectLst/>
                  <a:uLnTx/>
                  <a:uFillTx/>
                  <a:latin typeface="Century Gothic"/>
                  <a:ea typeface="Century Gothic"/>
                  <a:cs typeface="Century Gothic"/>
                  <a:sym typeface="Century Gothic"/>
                </a:rPr>
                <a:t>x</a:t>
              </a:r>
              <a:endParaRPr kumimoji="0" sz="1600" b="1"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grpSp>
      <p:sp>
        <p:nvSpPr>
          <p:cNvPr id="437" name="Google Shape;437;p21"/>
          <p:cNvSpPr/>
          <p:nvPr/>
        </p:nvSpPr>
        <p:spPr>
          <a:xfrm>
            <a:off x="8307675" y="5050850"/>
            <a:ext cx="1113900" cy="566400"/>
          </a:xfrm>
          <a:prstGeom prst="trapezoid">
            <a:avLst>
              <a:gd name="adj" fmla="val 50450"/>
            </a:avLst>
          </a:prstGeom>
          <a:noFill/>
          <a:ln w="19050" cap="flat" cmpd="sng">
            <a:solidFill>
              <a:srgbClr val="398CDC"/>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38" name="Google Shape;438;p21"/>
          <p:cNvSpPr/>
          <p:nvPr/>
        </p:nvSpPr>
        <p:spPr>
          <a:xfrm>
            <a:off x="3428250" y="5098825"/>
            <a:ext cx="581400" cy="1162800"/>
          </a:xfrm>
          <a:prstGeom prst="triangle">
            <a:avLst>
              <a:gd name="adj" fmla="val 50000"/>
            </a:avLst>
          </a:prstGeom>
          <a:noFill/>
          <a:ln w="19050" cap="flat" cmpd="sng">
            <a:solidFill>
              <a:srgbClr val="00BC8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39" name="Google Shape;439;p21"/>
          <p:cNvSpPr/>
          <p:nvPr/>
        </p:nvSpPr>
        <p:spPr>
          <a:xfrm>
            <a:off x="6608650" y="3915000"/>
            <a:ext cx="1113900" cy="566400"/>
          </a:xfrm>
          <a:prstGeom prst="trapezoid">
            <a:avLst>
              <a:gd name="adj" fmla="val 50450"/>
            </a:avLst>
          </a:prstGeom>
          <a:noFill/>
          <a:ln w="19050" cap="flat" cmpd="sng">
            <a:solidFill>
              <a:srgbClr val="00BC8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40" name="Google Shape;440;p21"/>
          <p:cNvSpPr txBox="1"/>
          <p:nvPr/>
        </p:nvSpPr>
        <p:spPr>
          <a:xfrm>
            <a:off x="4072675" y="2914625"/>
            <a:ext cx="2024400" cy="17085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Levi is incorrect, the shape will fit in the position shown.</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441" name="Google Shape;441;p21"/>
          <p:cNvSpPr txBox="1"/>
          <p:nvPr/>
        </p:nvSpPr>
        <p:spPr>
          <a:xfrm>
            <a:off x="9701725" y="3066200"/>
            <a:ext cx="2178300" cy="29553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The trapezium is now at (0,6)(4,6) (3,8) (1,8).  The trapezium was translated 6 squares left and 4 up.</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74" name="Rectangle: Rounded Corners 73">
            <a:extLst>
              <a:ext uri="{FF2B5EF4-FFF2-40B4-BE49-F238E27FC236}">
                <a16:creationId xmlns:a16="http://schemas.microsoft.com/office/drawing/2014/main" id="{DF58936F-831B-4312-96F7-00239A8AF935}"/>
              </a:ext>
            </a:extLst>
          </p:cNvPr>
          <p:cNvSpPr/>
          <p:nvPr/>
        </p:nvSpPr>
        <p:spPr>
          <a:xfrm>
            <a:off x="10710075" y="6158792"/>
            <a:ext cx="1177575" cy="381385"/>
          </a:xfrm>
          <a:prstGeom prst="roundRect">
            <a:avLst/>
          </a:prstGeom>
          <a:solidFill>
            <a:srgbClr val="2779F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GB" sz="1800" b="0" i="0" u="none" strike="noStrike" kern="0" cap="none" spc="0" normalizeH="0" baseline="0" noProof="0" dirty="0">
                <a:ln>
                  <a:noFill/>
                </a:ln>
                <a:solidFill>
                  <a:srgbClr val="FFFFFF"/>
                </a:solidFill>
                <a:effectLst/>
                <a:uLnTx/>
                <a:uFillTx/>
                <a:latin typeface="Century Gothic"/>
                <a:ea typeface="Century Gothic"/>
                <a:cs typeface="Century Gothic"/>
                <a:sym typeface="Century Gothic"/>
              </a:rPr>
              <a:t>Answers</a:t>
            </a:r>
            <a:endParaRPr lang="en-GB"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39"/>
                                        </p:tgtEl>
                                        <p:attrNameLst>
                                          <p:attrName>style.visibility</p:attrName>
                                        </p:attrNameLst>
                                      </p:cBhvr>
                                      <p:to>
                                        <p:strVal val="visible"/>
                                      </p:to>
                                    </p:set>
                                    <p:animEffect transition="in" filter="fade">
                                      <p:cBhvr>
                                        <p:cTn id="7" dur="1000"/>
                                        <p:tgtEl>
                                          <p:spTgt spid="439"/>
                                        </p:tgtEl>
                                      </p:cBhvr>
                                    </p:animEffect>
                                  </p:childTnLst>
                                </p:cTn>
                              </p:par>
                              <p:par>
                                <p:cTn id="8" presetID="10" presetClass="entr" presetSubtype="0" fill="hold" nodeType="withEffect">
                                  <p:stCondLst>
                                    <p:cond delay="0"/>
                                  </p:stCondLst>
                                  <p:childTnLst>
                                    <p:set>
                                      <p:cBhvr>
                                        <p:cTn id="9" dur="1" fill="hold">
                                          <p:stCondLst>
                                            <p:cond delay="0"/>
                                          </p:stCondLst>
                                        </p:cTn>
                                        <p:tgtEl>
                                          <p:spTgt spid="440"/>
                                        </p:tgtEl>
                                        <p:attrNameLst>
                                          <p:attrName>style.visibility</p:attrName>
                                        </p:attrNameLst>
                                      </p:cBhvr>
                                      <p:to>
                                        <p:strVal val="visible"/>
                                      </p:to>
                                    </p:set>
                                    <p:animEffect transition="in" filter="fade">
                                      <p:cBhvr>
                                        <p:cTn id="10" dur="1000"/>
                                        <p:tgtEl>
                                          <p:spTgt spid="440"/>
                                        </p:tgtEl>
                                      </p:cBhvr>
                                    </p:animEffect>
                                  </p:childTnLst>
                                </p:cTn>
                              </p:par>
                              <p:par>
                                <p:cTn id="11" presetID="10" presetClass="entr" presetSubtype="0" fill="hold" nodeType="withEffect">
                                  <p:stCondLst>
                                    <p:cond delay="0"/>
                                  </p:stCondLst>
                                  <p:childTnLst>
                                    <p:set>
                                      <p:cBhvr>
                                        <p:cTn id="12" dur="1" fill="hold">
                                          <p:stCondLst>
                                            <p:cond delay="0"/>
                                          </p:stCondLst>
                                        </p:cTn>
                                        <p:tgtEl>
                                          <p:spTgt spid="441"/>
                                        </p:tgtEl>
                                        <p:attrNameLst>
                                          <p:attrName>style.visibility</p:attrName>
                                        </p:attrNameLst>
                                      </p:cBhvr>
                                      <p:to>
                                        <p:strVal val="visible"/>
                                      </p:to>
                                    </p:set>
                                    <p:animEffect transition="in" filter="fade">
                                      <p:cBhvr>
                                        <p:cTn id="13" dur="1000"/>
                                        <p:tgtEl>
                                          <p:spTgt spid="441"/>
                                        </p:tgtEl>
                                      </p:cBhvr>
                                    </p:animEffect>
                                  </p:childTnLst>
                                </p:cTn>
                              </p:par>
                              <p:par>
                                <p:cTn id="14" presetID="10" presetClass="entr" presetSubtype="0" fill="hold" nodeType="withEffect">
                                  <p:stCondLst>
                                    <p:cond delay="0"/>
                                  </p:stCondLst>
                                  <p:childTnLst>
                                    <p:set>
                                      <p:cBhvr>
                                        <p:cTn id="15" dur="1" fill="hold">
                                          <p:stCondLst>
                                            <p:cond delay="0"/>
                                          </p:stCondLst>
                                        </p:cTn>
                                        <p:tgtEl>
                                          <p:spTgt spid="438"/>
                                        </p:tgtEl>
                                        <p:attrNameLst>
                                          <p:attrName>style.visibility</p:attrName>
                                        </p:attrNameLst>
                                      </p:cBhvr>
                                      <p:to>
                                        <p:strVal val="visible"/>
                                      </p:to>
                                    </p:set>
                                    <p:animEffect transition="in" filter="fade">
                                      <p:cBhvr>
                                        <p:cTn id="16" dur="1000"/>
                                        <p:tgtEl>
                                          <p:spTgt spid="438"/>
                                        </p:tgtEl>
                                      </p:cBhvr>
                                    </p:animEffect>
                                  </p:childTnLst>
                                </p:cTn>
                              </p:par>
                            </p:childTnLst>
                          </p:cTn>
                        </p:par>
                      </p:childTnLst>
                    </p:cTn>
                  </p:par>
                </p:childTnLst>
              </p:cTn>
              <p:nextCondLst>
                <p:cond evt="onClick" delay="0">
                  <p:tgtEl>
                    <p:spTgt spid="74"/>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46"/>
        <p:cNvGrpSpPr/>
        <p:nvPr/>
      </p:nvGrpSpPr>
      <p:grpSpPr>
        <a:xfrm>
          <a:off x="0" y="0"/>
          <a:ext cx="0" cy="0"/>
          <a:chOff x="0" y="0"/>
          <a:chExt cx="0" cy="0"/>
        </a:xfrm>
      </p:grpSpPr>
      <p:sp>
        <p:nvSpPr>
          <p:cNvPr id="447" name="Google Shape;447;p22"/>
          <p:cNvSpPr txBox="1">
            <a:spLocks noGrp="1"/>
          </p:cNvSpPr>
          <p:nvPr>
            <p:ph type="body" idx="1"/>
          </p:nvPr>
        </p:nvSpPr>
        <p:spPr>
          <a:xfrm>
            <a:off x="347950" y="805750"/>
            <a:ext cx="6260700" cy="3207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rgbClr val="2779F5"/>
              </a:buClr>
              <a:buSzPts val="1600"/>
              <a:buNone/>
            </a:pPr>
            <a:r>
              <a:rPr lang="en-GB" b="1"/>
              <a:t>Independent Practice: </a:t>
            </a:r>
            <a:endParaRPr b="1"/>
          </a:p>
        </p:txBody>
      </p:sp>
      <p:pic>
        <p:nvPicPr>
          <p:cNvPr id="448" name="Google Shape;448;p22"/>
          <p:cNvPicPr preferRelativeResize="0"/>
          <p:nvPr/>
        </p:nvPicPr>
        <p:blipFill>
          <a:blip r:embed="rId3">
            <a:alphaModFix/>
          </a:blip>
          <a:stretch>
            <a:fillRect/>
          </a:stretch>
        </p:blipFill>
        <p:spPr>
          <a:xfrm>
            <a:off x="360000" y="1260000"/>
            <a:ext cx="5146020" cy="5285624"/>
          </a:xfrm>
          <a:prstGeom prst="rect">
            <a:avLst/>
          </a:prstGeom>
          <a:noFill/>
          <a:ln>
            <a:noFill/>
          </a:ln>
          <a:effectLst>
            <a:outerShdw blurRad="57150" dist="19050" dir="5400000" algn="bl" rotWithShape="0">
              <a:srgbClr val="000000">
                <a:alpha val="50000"/>
              </a:srgbClr>
            </a:outerShdw>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sp>
        <p:nvSpPr>
          <p:cNvPr id="454" name="Google Shape;454;p23"/>
          <p:cNvSpPr txBox="1">
            <a:spLocks noGrp="1"/>
          </p:cNvSpPr>
          <p:nvPr>
            <p:ph type="body" idx="1"/>
          </p:nvPr>
        </p:nvSpPr>
        <p:spPr>
          <a:xfrm>
            <a:off x="347950" y="805750"/>
            <a:ext cx="6260700" cy="3207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rgbClr val="2779F5"/>
              </a:buClr>
              <a:buSzPts val="1600"/>
              <a:buNone/>
            </a:pPr>
            <a:r>
              <a:rPr lang="en-GB" b="1"/>
              <a:t>Let’s Reflect:</a:t>
            </a:r>
            <a:endParaRPr b="1"/>
          </a:p>
        </p:txBody>
      </p:sp>
      <p:sp>
        <p:nvSpPr>
          <p:cNvPr id="455" name="Google Shape;455;p23"/>
          <p:cNvSpPr txBox="1">
            <a:spLocks noGrp="1"/>
          </p:cNvSpPr>
          <p:nvPr>
            <p:ph type="body" idx="2"/>
          </p:nvPr>
        </p:nvSpPr>
        <p:spPr>
          <a:xfrm>
            <a:off x="290800" y="1126450"/>
            <a:ext cx="11527800" cy="47772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chemeClr val="dk1"/>
              </a:buClr>
              <a:buSzPts val="1800"/>
              <a:buNone/>
            </a:pPr>
            <a:r>
              <a:rPr lang="en-GB">
                <a:solidFill>
                  <a:srgbClr val="2779F5"/>
                </a:solidFill>
              </a:rPr>
              <a:t>James has been translating a shape but he has made 2 errors. Find and correct his mistakes.</a:t>
            </a:r>
            <a:endParaRPr>
              <a:solidFill>
                <a:srgbClr val="2779F5"/>
              </a:solidFill>
            </a:endParaRPr>
          </a:p>
        </p:txBody>
      </p:sp>
      <p:sp>
        <p:nvSpPr>
          <p:cNvPr id="457" name="Google Shape;457;p23"/>
          <p:cNvSpPr txBox="1"/>
          <p:nvPr/>
        </p:nvSpPr>
        <p:spPr>
          <a:xfrm>
            <a:off x="5605675" y="2117025"/>
            <a:ext cx="6082800" cy="1293000"/>
          </a:xfrm>
          <a:prstGeom prst="rect">
            <a:avLst/>
          </a:prstGeom>
          <a:noFill/>
          <a:ln w="19050" cap="flat" cmpd="sng">
            <a:solidFill>
              <a:srgbClr val="91D959"/>
            </a:solidFill>
            <a:prstDash val="solid"/>
            <a:round/>
            <a:headEnd type="none" w="sm" len="sm"/>
            <a:tailEnd type="none" w="sm" len="sm"/>
          </a:ln>
        </p:spPr>
        <p:txBody>
          <a:bodyPr spcFirstLastPara="1" wrap="square" lIns="91425" tIns="91425" rIns="91425" bIns="91425" anchor="t" anchorCtr="0">
            <a:spAutoFit/>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2779F5"/>
                </a:solidFill>
                <a:effectLst/>
                <a:uLnTx/>
                <a:uFillTx/>
                <a:latin typeface="Century Gothic"/>
                <a:ea typeface="Century Gothic"/>
                <a:cs typeface="Century Gothic"/>
                <a:sym typeface="Century Gothic"/>
              </a:rPr>
              <a:t>James says, “I have translated shape A to a new position, shape B. My translation was 3 squares up and 2 squares to the right.”</a:t>
            </a:r>
            <a:endParaRPr kumimoji="0" sz="1800" b="0" i="0" u="none" strike="noStrike" kern="0" cap="none" spc="0" normalizeH="0" baseline="0" noProof="0" dirty="0">
              <a:ln>
                <a:noFill/>
              </a:ln>
              <a:solidFill>
                <a:srgbClr val="2779F5"/>
              </a:solidFill>
              <a:effectLst/>
              <a:uLnTx/>
              <a:uFillTx/>
              <a:latin typeface="Century Gothic"/>
              <a:ea typeface="Century Gothic"/>
              <a:cs typeface="Century Gothic"/>
              <a:sym typeface="Century Gothic"/>
            </a:endParaRPr>
          </a:p>
        </p:txBody>
      </p:sp>
      <p:grpSp>
        <p:nvGrpSpPr>
          <p:cNvPr id="458" name="Google Shape;458;p23"/>
          <p:cNvGrpSpPr/>
          <p:nvPr/>
        </p:nvGrpSpPr>
        <p:grpSpPr>
          <a:xfrm>
            <a:off x="879056" y="1680700"/>
            <a:ext cx="4124816" cy="4175775"/>
            <a:chOff x="879056" y="1680700"/>
            <a:chExt cx="4124816" cy="4175775"/>
          </a:xfrm>
        </p:grpSpPr>
        <p:grpSp>
          <p:nvGrpSpPr>
            <p:cNvPr id="459" name="Google Shape;459;p23"/>
            <p:cNvGrpSpPr/>
            <p:nvPr/>
          </p:nvGrpSpPr>
          <p:grpSpPr>
            <a:xfrm>
              <a:off x="879056" y="1680700"/>
              <a:ext cx="4124816" cy="4175775"/>
              <a:chOff x="7276925" y="1304025"/>
              <a:chExt cx="4603075" cy="4639750"/>
            </a:xfrm>
          </p:grpSpPr>
          <p:pic>
            <p:nvPicPr>
              <p:cNvPr id="460" name="Google Shape;460;p23"/>
              <p:cNvPicPr preferRelativeResize="0"/>
              <p:nvPr/>
            </p:nvPicPr>
            <p:blipFill>
              <a:blip r:embed="rId3">
                <a:alphaModFix/>
              </a:blip>
              <a:stretch>
                <a:fillRect/>
              </a:stretch>
            </p:blipFill>
            <p:spPr>
              <a:xfrm>
                <a:off x="7694100" y="1779062"/>
                <a:ext cx="3873600" cy="3864416"/>
              </a:xfrm>
              <a:prstGeom prst="rect">
                <a:avLst/>
              </a:prstGeom>
              <a:noFill/>
              <a:ln>
                <a:noFill/>
              </a:ln>
            </p:spPr>
          </p:pic>
          <p:sp>
            <p:nvSpPr>
              <p:cNvPr id="461" name="Google Shape;461;p23"/>
              <p:cNvSpPr txBox="1"/>
              <p:nvPr/>
            </p:nvSpPr>
            <p:spPr>
              <a:xfrm>
                <a:off x="7361100" y="54343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62" name="Google Shape;462;p23"/>
              <p:cNvSpPr txBox="1"/>
              <p:nvPr/>
            </p:nvSpPr>
            <p:spPr>
              <a:xfrm>
                <a:off x="7361100" y="50341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63" name="Google Shape;463;p23"/>
              <p:cNvSpPr txBox="1"/>
              <p:nvPr/>
            </p:nvSpPr>
            <p:spPr>
              <a:xfrm>
                <a:off x="7361100" y="46340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64" name="Google Shape;464;p23"/>
              <p:cNvSpPr txBox="1"/>
              <p:nvPr/>
            </p:nvSpPr>
            <p:spPr>
              <a:xfrm>
                <a:off x="7361100" y="42338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65" name="Google Shape;465;p23"/>
              <p:cNvSpPr txBox="1"/>
              <p:nvPr/>
            </p:nvSpPr>
            <p:spPr>
              <a:xfrm>
                <a:off x="7361100" y="38829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66" name="Google Shape;466;p23"/>
              <p:cNvSpPr txBox="1"/>
              <p:nvPr/>
            </p:nvSpPr>
            <p:spPr>
              <a:xfrm>
                <a:off x="7361100" y="35074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67" name="Google Shape;467;p23"/>
              <p:cNvSpPr txBox="1"/>
              <p:nvPr/>
            </p:nvSpPr>
            <p:spPr>
              <a:xfrm>
                <a:off x="7361100" y="31319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68" name="Google Shape;468;p23"/>
              <p:cNvSpPr txBox="1"/>
              <p:nvPr/>
            </p:nvSpPr>
            <p:spPr>
              <a:xfrm>
                <a:off x="7361100" y="27563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69" name="Google Shape;469;p23"/>
              <p:cNvSpPr txBox="1"/>
              <p:nvPr/>
            </p:nvSpPr>
            <p:spPr>
              <a:xfrm>
                <a:off x="7361100" y="23808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70" name="Google Shape;470;p23"/>
              <p:cNvSpPr txBox="1"/>
              <p:nvPr/>
            </p:nvSpPr>
            <p:spPr>
              <a:xfrm>
                <a:off x="7361100" y="20053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71" name="Google Shape;471;p23"/>
              <p:cNvSpPr txBox="1"/>
              <p:nvPr/>
            </p:nvSpPr>
            <p:spPr>
              <a:xfrm>
                <a:off x="7276925" y="1629800"/>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72" name="Google Shape;472;p23"/>
              <p:cNvSpPr txBox="1"/>
              <p:nvPr/>
            </p:nvSpPr>
            <p:spPr>
              <a:xfrm>
                <a:off x="79378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73" name="Google Shape;473;p23"/>
              <p:cNvSpPr txBox="1"/>
              <p:nvPr/>
            </p:nvSpPr>
            <p:spPr>
              <a:xfrm>
                <a:off x="83102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74" name="Google Shape;474;p23"/>
              <p:cNvSpPr txBox="1"/>
              <p:nvPr/>
            </p:nvSpPr>
            <p:spPr>
              <a:xfrm>
                <a:off x="86919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75" name="Google Shape;475;p23"/>
              <p:cNvSpPr txBox="1"/>
              <p:nvPr/>
            </p:nvSpPr>
            <p:spPr>
              <a:xfrm>
                <a:off x="90735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76" name="Google Shape;476;p23"/>
              <p:cNvSpPr txBox="1"/>
              <p:nvPr/>
            </p:nvSpPr>
            <p:spPr>
              <a:xfrm>
                <a:off x="94644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77" name="Google Shape;477;p23"/>
              <p:cNvSpPr txBox="1"/>
              <p:nvPr/>
            </p:nvSpPr>
            <p:spPr>
              <a:xfrm>
                <a:off x="98368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78" name="Google Shape;478;p23"/>
              <p:cNvSpPr txBox="1"/>
              <p:nvPr/>
            </p:nvSpPr>
            <p:spPr>
              <a:xfrm>
                <a:off x="1020935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79" name="Google Shape;479;p23"/>
              <p:cNvSpPr txBox="1"/>
              <p:nvPr/>
            </p:nvSpPr>
            <p:spPr>
              <a:xfrm>
                <a:off x="105818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80" name="Google Shape;480;p23"/>
              <p:cNvSpPr txBox="1"/>
              <p:nvPr/>
            </p:nvSpPr>
            <p:spPr>
              <a:xfrm>
                <a:off x="109543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81" name="Google Shape;481;p23"/>
              <p:cNvSpPr txBox="1"/>
              <p:nvPr/>
            </p:nvSpPr>
            <p:spPr>
              <a:xfrm>
                <a:off x="11287300" y="5643463"/>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82" name="Google Shape;482;p23"/>
              <p:cNvSpPr txBox="1"/>
              <p:nvPr/>
            </p:nvSpPr>
            <p:spPr>
              <a:xfrm>
                <a:off x="7565325" y="56434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483" name="Google Shape;483;p23"/>
              <p:cNvSpPr txBox="1"/>
              <p:nvPr/>
            </p:nvSpPr>
            <p:spPr>
              <a:xfrm>
                <a:off x="11541300" y="5276550"/>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𝑥</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sp>
            <p:nvSpPr>
              <p:cNvPr id="484" name="Google Shape;484;p23"/>
              <p:cNvSpPr txBox="1"/>
              <p:nvPr/>
            </p:nvSpPr>
            <p:spPr>
              <a:xfrm>
                <a:off x="7569550" y="1304025"/>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𝑦</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485" name="Google Shape;485;p23"/>
            <p:cNvGrpSpPr/>
            <p:nvPr/>
          </p:nvGrpSpPr>
          <p:grpSpPr>
            <a:xfrm>
              <a:off x="1619250" y="4517325"/>
              <a:ext cx="1019700" cy="670800"/>
              <a:chOff x="1619250" y="4517325"/>
              <a:chExt cx="1019700" cy="670800"/>
            </a:xfrm>
          </p:grpSpPr>
          <p:sp>
            <p:nvSpPr>
              <p:cNvPr id="486" name="Google Shape;486;p23"/>
              <p:cNvSpPr/>
              <p:nvPr/>
            </p:nvSpPr>
            <p:spPr>
              <a:xfrm>
                <a:off x="1619250" y="4517325"/>
                <a:ext cx="1019700" cy="670800"/>
              </a:xfrm>
              <a:prstGeom prst="rect">
                <a:avLst/>
              </a:prstGeom>
              <a:solidFill>
                <a:srgbClr val="F9DD4A"/>
              </a:solidFill>
              <a:ln w="9525" cap="flat" cmpd="sng">
                <a:solidFill>
                  <a:srgbClr val="F9DD4A"/>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87" name="Google Shape;487;p23"/>
              <p:cNvSpPr txBox="1"/>
              <p:nvPr/>
            </p:nvSpPr>
            <p:spPr>
              <a:xfrm>
                <a:off x="1619250" y="4652625"/>
                <a:ext cx="1019700" cy="4002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A</a:t>
                </a:r>
                <a:endParaRPr kumimoji="0"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grpSp>
        <p:grpSp>
          <p:nvGrpSpPr>
            <p:cNvPr id="488" name="Google Shape;488;p23"/>
            <p:cNvGrpSpPr/>
            <p:nvPr/>
          </p:nvGrpSpPr>
          <p:grpSpPr>
            <a:xfrm>
              <a:off x="3324225" y="2793300"/>
              <a:ext cx="1019700" cy="670800"/>
              <a:chOff x="1619250" y="4517325"/>
              <a:chExt cx="1019700" cy="670800"/>
            </a:xfrm>
          </p:grpSpPr>
          <p:sp>
            <p:nvSpPr>
              <p:cNvPr id="489" name="Google Shape;489;p23"/>
              <p:cNvSpPr/>
              <p:nvPr/>
            </p:nvSpPr>
            <p:spPr>
              <a:xfrm>
                <a:off x="1619250" y="4517325"/>
                <a:ext cx="1019700" cy="670800"/>
              </a:xfrm>
              <a:prstGeom prst="rect">
                <a:avLst/>
              </a:prstGeom>
              <a:noFill/>
              <a:ln w="38100" cap="flat" cmpd="sng">
                <a:solidFill>
                  <a:srgbClr val="F9DD4A"/>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90" name="Google Shape;490;p23"/>
              <p:cNvSpPr txBox="1"/>
              <p:nvPr/>
            </p:nvSpPr>
            <p:spPr>
              <a:xfrm>
                <a:off x="1619250" y="4652625"/>
                <a:ext cx="1019700" cy="4002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B</a:t>
                </a:r>
                <a:endParaRPr kumimoji="0"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grpSp>
      </p:grpSp>
      <p:grpSp>
        <p:nvGrpSpPr>
          <p:cNvPr id="491" name="Google Shape;491;p23"/>
          <p:cNvGrpSpPr/>
          <p:nvPr/>
        </p:nvGrpSpPr>
        <p:grpSpPr>
          <a:xfrm>
            <a:off x="2304525" y="3481200"/>
            <a:ext cx="9575575" cy="2578803"/>
            <a:chOff x="2304525" y="3481200"/>
            <a:chExt cx="9575575" cy="2578803"/>
          </a:xfrm>
        </p:grpSpPr>
        <p:sp>
          <p:nvSpPr>
            <p:cNvPr id="492" name="Google Shape;492;p23"/>
            <p:cNvSpPr txBox="1"/>
            <p:nvPr/>
          </p:nvSpPr>
          <p:spPr>
            <a:xfrm>
              <a:off x="5513500" y="3590103"/>
              <a:ext cx="6366600" cy="24699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James has not counted the movement from one corner to the same corner. He has actually translated the shape 5 squares to the right and 5 squares up. “ squares right and 3 squares up would be in the position shown. James has also described his translation in the wrong order.  It should be left/right first, then up/down.</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p:txBody>
        </p:sp>
        <p:grpSp>
          <p:nvGrpSpPr>
            <p:cNvPr id="493" name="Google Shape;493;p23"/>
            <p:cNvGrpSpPr/>
            <p:nvPr/>
          </p:nvGrpSpPr>
          <p:grpSpPr>
            <a:xfrm>
              <a:off x="2304525" y="3481200"/>
              <a:ext cx="1019700" cy="670800"/>
              <a:chOff x="447150" y="5052825"/>
              <a:chExt cx="1019700" cy="670800"/>
            </a:xfrm>
          </p:grpSpPr>
          <p:sp>
            <p:nvSpPr>
              <p:cNvPr id="494" name="Google Shape;494;p23"/>
              <p:cNvSpPr/>
              <p:nvPr/>
            </p:nvSpPr>
            <p:spPr>
              <a:xfrm>
                <a:off x="447150" y="5052825"/>
                <a:ext cx="1019700" cy="670800"/>
              </a:xfrm>
              <a:prstGeom prst="rect">
                <a:avLst/>
              </a:prstGeom>
              <a:noFill/>
              <a:ln w="38100" cap="flat" cmpd="sng">
                <a:solidFill>
                  <a:srgbClr val="00BC8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95" name="Google Shape;495;p23"/>
              <p:cNvSpPr txBox="1"/>
              <p:nvPr/>
            </p:nvSpPr>
            <p:spPr>
              <a:xfrm>
                <a:off x="447150" y="5188125"/>
                <a:ext cx="1019700" cy="4002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BC89"/>
                    </a:solidFill>
                    <a:effectLst/>
                    <a:uLnTx/>
                    <a:uFillTx/>
                    <a:latin typeface="Century Gothic"/>
                    <a:ea typeface="Century Gothic"/>
                    <a:cs typeface="Century Gothic"/>
                    <a:sym typeface="Century Gothic"/>
                  </a:rPr>
                  <a:t>B</a:t>
                </a:r>
                <a:endParaRPr kumimoji="0" sz="1800" b="0" i="0" u="none" strike="noStrike" kern="0" cap="none" spc="0" normalizeH="0" baseline="0" noProof="0">
                  <a:ln>
                    <a:noFill/>
                  </a:ln>
                  <a:solidFill>
                    <a:srgbClr val="00BC89"/>
                  </a:solidFill>
                  <a:effectLst/>
                  <a:uLnTx/>
                  <a:uFillTx/>
                  <a:latin typeface="Century Gothic"/>
                  <a:ea typeface="Century Gothic"/>
                  <a:cs typeface="Century Gothic"/>
                  <a:sym typeface="Century Gothic"/>
                </a:endParaRPr>
              </a:p>
            </p:txBody>
          </p:sp>
        </p:grpSp>
      </p:grpSp>
      <p:sp>
        <p:nvSpPr>
          <p:cNvPr id="44" name="Rectangle: Rounded Corners 43">
            <a:extLst>
              <a:ext uri="{FF2B5EF4-FFF2-40B4-BE49-F238E27FC236}">
                <a16:creationId xmlns:a16="http://schemas.microsoft.com/office/drawing/2014/main" id="{8617D47F-5B93-4814-98A8-2FE3237FEBD0}"/>
              </a:ext>
            </a:extLst>
          </p:cNvPr>
          <p:cNvSpPr/>
          <p:nvPr/>
        </p:nvSpPr>
        <p:spPr>
          <a:xfrm>
            <a:off x="10710075" y="6158792"/>
            <a:ext cx="1177575" cy="381385"/>
          </a:xfrm>
          <a:prstGeom prst="roundRect">
            <a:avLst/>
          </a:prstGeom>
          <a:solidFill>
            <a:srgbClr val="2779F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GB" sz="1800" b="0" i="0" u="none" strike="noStrike" kern="0" cap="none" spc="0" normalizeH="0" baseline="0" noProof="0" dirty="0">
                <a:ln>
                  <a:noFill/>
                </a:ln>
                <a:solidFill>
                  <a:srgbClr val="FFFFFF"/>
                </a:solidFill>
                <a:effectLst/>
                <a:uLnTx/>
                <a:uFillTx/>
                <a:latin typeface="Century Gothic"/>
                <a:ea typeface="Century Gothic"/>
                <a:cs typeface="Century Gothic"/>
                <a:sym typeface="Century Gothic"/>
              </a:rPr>
              <a:t>Answers</a:t>
            </a:r>
            <a:endParaRPr lang="en-GB"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91"/>
                                        </p:tgtEl>
                                        <p:attrNameLst>
                                          <p:attrName>style.visibility</p:attrName>
                                        </p:attrNameLst>
                                      </p:cBhvr>
                                      <p:to>
                                        <p:strVal val="visible"/>
                                      </p:to>
                                    </p:set>
                                    <p:animEffect transition="in" filter="fade">
                                      <p:cBhvr>
                                        <p:cTn id="7" dur="1000"/>
                                        <p:tgtEl>
                                          <p:spTgt spid="491"/>
                                        </p:tgtEl>
                                      </p:cBhvr>
                                    </p:animEffect>
                                  </p:childTnLst>
                                </p:cTn>
                              </p:par>
                            </p:childTnLst>
                          </p:cTn>
                        </p:par>
                      </p:childTnLst>
                    </p:cTn>
                  </p:par>
                </p:childTnLst>
              </p:cTn>
              <p:nextCondLst>
                <p:cond evt="onClick" delay="0">
                  <p:tgtEl>
                    <p:spTgt spid="44"/>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00"/>
        <p:cNvGrpSpPr/>
        <p:nvPr/>
      </p:nvGrpSpPr>
      <p:grpSpPr>
        <a:xfrm>
          <a:off x="0" y="0"/>
          <a:ext cx="0" cy="0"/>
          <a:chOff x="0" y="0"/>
          <a:chExt cx="0" cy="0"/>
        </a:xfrm>
      </p:grpSpPr>
      <p:sp>
        <p:nvSpPr>
          <p:cNvPr id="501" name="Google Shape;501;p24"/>
          <p:cNvSpPr txBox="1">
            <a:spLocks noGrp="1"/>
          </p:cNvSpPr>
          <p:nvPr>
            <p:ph type="body" idx="4294967295"/>
          </p:nvPr>
        </p:nvSpPr>
        <p:spPr>
          <a:xfrm>
            <a:off x="838200" y="3505199"/>
            <a:ext cx="10515600" cy="2671800"/>
          </a:xfrm>
          <a:prstGeom prst="rect">
            <a:avLst/>
          </a:prstGeom>
          <a:noFill/>
          <a:ln>
            <a:noFill/>
          </a:ln>
        </p:spPr>
        <p:txBody>
          <a:bodyPr spcFirstLastPara="1" wrap="square" lIns="91425" tIns="45700" rIns="91425" bIns="45700" anchor="t" anchorCtr="0">
            <a:noAutofit/>
          </a:bodyPr>
          <a:lstStyle/>
          <a:p>
            <a:pPr marL="0" lvl="0" indent="0" algn="ctr" rtl="0">
              <a:lnSpc>
                <a:spcPct val="150000"/>
              </a:lnSpc>
              <a:spcBef>
                <a:spcPts val="0"/>
              </a:spcBef>
              <a:spcAft>
                <a:spcPts val="0"/>
              </a:spcAft>
              <a:buClr>
                <a:schemeClr val="dk1"/>
              </a:buClr>
              <a:buSzPts val="1800"/>
              <a:buNone/>
            </a:pPr>
            <a:r>
              <a:rPr lang="en-GB"/>
              <a:t>The following slides are based on Year 4 Position and Direction - Move on a grid</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06"/>
        <p:cNvGrpSpPr/>
        <p:nvPr/>
      </p:nvGrpSpPr>
      <p:grpSpPr>
        <a:xfrm>
          <a:off x="0" y="0"/>
          <a:ext cx="0" cy="0"/>
          <a:chOff x="0" y="0"/>
          <a:chExt cx="0" cy="0"/>
        </a:xfrm>
      </p:grpSpPr>
      <p:sp>
        <p:nvSpPr>
          <p:cNvPr id="507" name="Google Shape;507;p25"/>
          <p:cNvSpPr txBox="1">
            <a:spLocks noGrp="1"/>
          </p:cNvSpPr>
          <p:nvPr>
            <p:ph type="body" idx="1"/>
          </p:nvPr>
        </p:nvSpPr>
        <p:spPr>
          <a:xfrm>
            <a:off x="347950" y="814900"/>
            <a:ext cx="11536800" cy="5128800"/>
          </a:xfrm>
          <a:prstGeom prst="rect">
            <a:avLst/>
          </a:prstGeom>
        </p:spPr>
        <p:txBody>
          <a:bodyPr spcFirstLastPara="1" wrap="square" lIns="91425" tIns="45700" rIns="91425" bIns="45700" anchor="t" anchorCtr="0">
            <a:noAutofit/>
          </a:bodyPr>
          <a:lstStyle/>
          <a:p>
            <a:pPr marL="0" lvl="0" indent="0" algn="l" rtl="0">
              <a:lnSpc>
                <a:spcPct val="150000"/>
              </a:lnSpc>
              <a:spcBef>
                <a:spcPts val="0"/>
              </a:spcBef>
              <a:spcAft>
                <a:spcPts val="0"/>
              </a:spcAft>
              <a:buNone/>
            </a:pPr>
            <a:r>
              <a:rPr lang="en-GB" dirty="0"/>
              <a:t>You will need a small cube and a grid. Each time start at (0,0).</a:t>
            </a:r>
            <a:endParaRPr dirty="0"/>
          </a:p>
          <a:p>
            <a:pPr marL="457200" lvl="0" indent="-342900" algn="l" rtl="0">
              <a:lnSpc>
                <a:spcPct val="150000"/>
              </a:lnSpc>
              <a:spcBef>
                <a:spcPts val="0"/>
              </a:spcBef>
              <a:spcAft>
                <a:spcPts val="0"/>
              </a:spcAft>
              <a:buSzPts val="1800"/>
              <a:buChar char="●"/>
            </a:pPr>
            <a:r>
              <a:rPr lang="en-GB" dirty="0"/>
              <a:t>Move your cube 5 squares to the right, next move it 5 squares to the left. What do you notice?</a:t>
            </a:r>
            <a:endParaRPr dirty="0"/>
          </a:p>
          <a:p>
            <a:pPr marL="0" lvl="0" indent="0" algn="l" rtl="0">
              <a:lnSpc>
                <a:spcPct val="150000"/>
              </a:lnSpc>
              <a:spcBef>
                <a:spcPts val="0"/>
              </a:spcBef>
              <a:spcAft>
                <a:spcPts val="0"/>
              </a:spcAft>
              <a:buNone/>
            </a:pPr>
            <a:endParaRPr dirty="0"/>
          </a:p>
          <a:p>
            <a:pPr marL="457200" lvl="0" indent="-342900" algn="l" rtl="0">
              <a:lnSpc>
                <a:spcPct val="150000"/>
              </a:lnSpc>
              <a:spcBef>
                <a:spcPts val="0"/>
              </a:spcBef>
              <a:spcAft>
                <a:spcPts val="0"/>
              </a:spcAft>
              <a:buSzPts val="1800"/>
              <a:buChar char="●"/>
            </a:pPr>
            <a:r>
              <a:rPr lang="en-GB" dirty="0"/>
              <a:t>Move your cube 4 squares up, next move your cube 4 squares down. What do you notice?</a:t>
            </a:r>
            <a:endParaRPr dirty="0"/>
          </a:p>
          <a:p>
            <a:pPr marL="914400" lvl="0" indent="0" algn="l" rtl="0">
              <a:lnSpc>
                <a:spcPct val="150000"/>
              </a:lnSpc>
              <a:spcBef>
                <a:spcPts val="0"/>
              </a:spcBef>
              <a:spcAft>
                <a:spcPts val="0"/>
              </a:spcAft>
              <a:buNone/>
            </a:pPr>
            <a:endParaRPr dirty="0"/>
          </a:p>
          <a:p>
            <a:pPr marL="457200" lvl="0" indent="-342900" algn="l" rtl="0">
              <a:lnSpc>
                <a:spcPct val="150000"/>
              </a:lnSpc>
              <a:spcBef>
                <a:spcPts val="0"/>
              </a:spcBef>
              <a:spcAft>
                <a:spcPts val="0"/>
              </a:spcAft>
              <a:buSzPts val="1800"/>
              <a:buChar char="●"/>
            </a:pPr>
            <a:r>
              <a:rPr lang="en-GB" dirty="0"/>
              <a:t>Move your cube 5 squares right, next move your cube 3 squares left. Is there a quicker way to reach the same position?</a:t>
            </a:r>
            <a:endParaRPr dirty="0"/>
          </a:p>
          <a:p>
            <a:pPr marL="0" lvl="0" indent="0" algn="l" rtl="0">
              <a:lnSpc>
                <a:spcPct val="150000"/>
              </a:lnSpc>
              <a:spcBef>
                <a:spcPts val="0"/>
              </a:spcBef>
              <a:spcAft>
                <a:spcPts val="0"/>
              </a:spcAft>
              <a:buNone/>
            </a:pPr>
            <a:endParaRPr dirty="0"/>
          </a:p>
          <a:p>
            <a:pPr marL="457200" lvl="0" indent="-342900" algn="l" rtl="0">
              <a:lnSpc>
                <a:spcPct val="150000"/>
              </a:lnSpc>
              <a:spcBef>
                <a:spcPts val="0"/>
              </a:spcBef>
              <a:spcAft>
                <a:spcPts val="0"/>
              </a:spcAft>
              <a:buSzPts val="1800"/>
              <a:buChar char="●"/>
            </a:pPr>
            <a:r>
              <a:rPr lang="en-GB" dirty="0"/>
              <a:t>Your cube is translated and its finishing position is (5,5). How many different ways can you find to translate the cube so that it starts at the origin and finishes at (5,5)?</a:t>
            </a:r>
            <a:endParaRPr dirty="0"/>
          </a:p>
          <a:p>
            <a:pPr marL="0" lvl="0" indent="0" algn="l" rtl="0">
              <a:lnSpc>
                <a:spcPct val="150000"/>
              </a:lnSpc>
              <a:spcBef>
                <a:spcPts val="0"/>
              </a:spcBef>
              <a:spcAft>
                <a:spcPts val="0"/>
              </a:spcAft>
              <a:buNone/>
            </a:pPr>
            <a:endParaRPr dirty="0"/>
          </a:p>
          <a:p>
            <a:pPr marL="457200" lvl="0" indent="-342900" algn="l" rtl="0">
              <a:lnSpc>
                <a:spcPct val="150000"/>
              </a:lnSpc>
              <a:spcBef>
                <a:spcPts val="0"/>
              </a:spcBef>
              <a:spcAft>
                <a:spcPts val="0"/>
              </a:spcAft>
              <a:buSzPts val="1800"/>
              <a:buChar char="●"/>
            </a:pPr>
            <a:r>
              <a:rPr lang="en-GB" dirty="0"/>
              <a:t>It is translated 2 squares right and 3 squares up. Write the coordinates of the cube after the translation.</a:t>
            </a:r>
            <a:endParaRPr dirty="0"/>
          </a:p>
        </p:txBody>
      </p:sp>
      <p:sp>
        <p:nvSpPr>
          <p:cNvPr id="509" name="Google Shape;509;p25"/>
          <p:cNvSpPr txBox="1"/>
          <p:nvPr/>
        </p:nvSpPr>
        <p:spPr>
          <a:xfrm>
            <a:off x="360000" y="1556500"/>
            <a:ext cx="3990900" cy="49893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It is back to the starting position</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It is back to the starting position</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Move 2 squares right</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Many answers are possible</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50000"/>
              </a:lnSpc>
              <a:spcBef>
                <a:spcPts val="0"/>
              </a:spcBef>
              <a:spcAft>
                <a:spcPts val="0"/>
              </a:spcAft>
              <a:buClr>
                <a:srgbClr val="000000"/>
              </a:buClr>
              <a:buSzPts val="1100"/>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(2,3)</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p:txBody>
      </p:sp>
      <p:sp>
        <p:nvSpPr>
          <p:cNvPr id="5" name="Rectangle: Rounded Corners 4">
            <a:extLst>
              <a:ext uri="{FF2B5EF4-FFF2-40B4-BE49-F238E27FC236}">
                <a16:creationId xmlns:a16="http://schemas.microsoft.com/office/drawing/2014/main" id="{4BB80353-9038-4B04-B562-0031AC1832E8}"/>
              </a:ext>
            </a:extLst>
          </p:cNvPr>
          <p:cNvSpPr/>
          <p:nvPr/>
        </p:nvSpPr>
        <p:spPr>
          <a:xfrm>
            <a:off x="10710075" y="6158792"/>
            <a:ext cx="1177575" cy="381385"/>
          </a:xfrm>
          <a:prstGeom prst="roundRect">
            <a:avLst/>
          </a:prstGeom>
          <a:solidFill>
            <a:srgbClr val="2779F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GB" sz="1800" b="0" i="0" u="none" strike="noStrike" kern="0" cap="none" spc="0" normalizeH="0" baseline="0" noProof="0" dirty="0">
                <a:ln>
                  <a:noFill/>
                </a:ln>
                <a:solidFill>
                  <a:srgbClr val="FFFFFF"/>
                </a:solidFill>
                <a:effectLst/>
                <a:uLnTx/>
                <a:uFillTx/>
                <a:latin typeface="Century Gothic"/>
                <a:ea typeface="Century Gothic"/>
                <a:cs typeface="Century Gothic"/>
                <a:sym typeface="Century Gothic"/>
              </a:rPr>
              <a:t>Answers</a:t>
            </a:r>
            <a:endParaRPr lang="en-GB"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09"/>
                                        </p:tgtEl>
                                        <p:attrNameLst>
                                          <p:attrName>style.visibility</p:attrName>
                                        </p:attrNameLst>
                                      </p:cBhvr>
                                      <p:to>
                                        <p:strVal val="visible"/>
                                      </p:to>
                                    </p:set>
                                    <p:animEffect transition="in" filter="fade">
                                      <p:cBhvr>
                                        <p:cTn id="7" dur="1000"/>
                                        <p:tgtEl>
                                          <p:spTgt spid="509"/>
                                        </p:tgtEl>
                                      </p:cBhvr>
                                    </p:animEffect>
                                  </p:childTnLst>
                                </p:cTn>
                              </p:par>
                            </p:childTnLst>
                          </p:cTn>
                        </p:par>
                      </p:childTnLst>
                    </p:cTn>
                  </p:par>
                </p:childTnLst>
              </p:cTn>
              <p:nextCondLst>
                <p:cond evt="onClick" delay="0">
                  <p:tgtEl>
                    <p:spTgt spid="5"/>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14"/>
        <p:cNvGrpSpPr/>
        <p:nvPr/>
      </p:nvGrpSpPr>
      <p:grpSpPr>
        <a:xfrm>
          <a:off x="0" y="0"/>
          <a:ext cx="0" cy="0"/>
          <a:chOff x="0" y="0"/>
          <a:chExt cx="0" cy="0"/>
        </a:xfrm>
      </p:grpSpPr>
      <p:sp>
        <p:nvSpPr>
          <p:cNvPr id="515" name="Google Shape;515;p26"/>
          <p:cNvSpPr txBox="1">
            <a:spLocks noGrp="1"/>
          </p:cNvSpPr>
          <p:nvPr>
            <p:ph type="body" idx="1"/>
          </p:nvPr>
        </p:nvSpPr>
        <p:spPr>
          <a:xfrm>
            <a:off x="347950" y="814900"/>
            <a:ext cx="5749500" cy="16077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a:t>Translate the rectangle 3 squares left and 4 squares up. </a:t>
            </a:r>
            <a:endParaRPr dirty="0"/>
          </a:p>
          <a:p>
            <a:pPr marL="0" lvl="0" indent="0" algn="l" rtl="0">
              <a:spcBef>
                <a:spcPts val="0"/>
              </a:spcBef>
              <a:spcAft>
                <a:spcPts val="0"/>
              </a:spcAft>
              <a:buNone/>
            </a:pPr>
            <a:r>
              <a:rPr lang="en-GB" b="1" dirty="0"/>
              <a:t>Write the coordinates of each vertex before and after the translation.</a:t>
            </a:r>
            <a:endParaRPr b="1" dirty="0"/>
          </a:p>
        </p:txBody>
      </p:sp>
      <p:sp>
        <p:nvSpPr>
          <p:cNvPr id="517" name="Google Shape;517;p26"/>
          <p:cNvSpPr txBox="1"/>
          <p:nvPr/>
        </p:nvSpPr>
        <p:spPr>
          <a:xfrm>
            <a:off x="9982725" y="2984425"/>
            <a:ext cx="1897200" cy="26763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50000"/>
              </a:lnSpc>
              <a:spcBef>
                <a:spcPts val="0"/>
              </a:spcBef>
              <a:spcAft>
                <a:spcPts val="0"/>
              </a:spcAft>
              <a:buClr>
                <a:srgbClr val="000000"/>
              </a:buClr>
              <a:buSzPts val="1100"/>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Before:  A (8,8)</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50000"/>
              </a:lnSpc>
              <a:spcBef>
                <a:spcPts val="0"/>
              </a:spcBef>
              <a:spcAft>
                <a:spcPts val="0"/>
              </a:spcAft>
              <a:buClr>
                <a:srgbClr val="000000"/>
              </a:buClr>
              <a:buSzPts val="1100"/>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B (7,2)</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50000"/>
              </a:lnSpc>
              <a:spcBef>
                <a:spcPts val="0"/>
              </a:spcBef>
              <a:spcAft>
                <a:spcPts val="0"/>
              </a:spcAft>
              <a:buClr>
                <a:srgbClr val="000000"/>
              </a:buClr>
              <a:buSzPts val="1100"/>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C (8,10)</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50000"/>
              </a:lnSpc>
              <a:spcBef>
                <a:spcPts val="0"/>
              </a:spcBef>
              <a:spcAft>
                <a:spcPts val="0"/>
              </a:spcAft>
              <a:buClr>
                <a:srgbClr val="000000"/>
              </a:buClr>
              <a:buSzPts val="1100"/>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After: A (2,5)</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50000"/>
              </a:lnSpc>
              <a:spcBef>
                <a:spcPts val="0"/>
              </a:spcBef>
              <a:spcAft>
                <a:spcPts val="0"/>
              </a:spcAft>
              <a:buClr>
                <a:srgbClr val="000000"/>
              </a:buClr>
              <a:buSzPts val="1100"/>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B (10,6)</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50000"/>
              </a:lnSpc>
              <a:spcBef>
                <a:spcPts val="0"/>
              </a:spcBef>
              <a:spcAft>
                <a:spcPts val="0"/>
              </a:spcAft>
              <a:buClr>
                <a:srgbClr val="000000"/>
              </a:buClr>
              <a:buSzPts val="1100"/>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C (9,3)</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p:txBody>
      </p:sp>
      <p:grpSp>
        <p:nvGrpSpPr>
          <p:cNvPr id="518" name="Google Shape;518;p26"/>
          <p:cNvGrpSpPr/>
          <p:nvPr/>
        </p:nvGrpSpPr>
        <p:grpSpPr>
          <a:xfrm>
            <a:off x="6233831" y="2851052"/>
            <a:ext cx="3381879" cy="3411144"/>
            <a:chOff x="7276925" y="1304025"/>
            <a:chExt cx="4603075" cy="4639750"/>
          </a:xfrm>
        </p:grpSpPr>
        <p:pic>
          <p:nvPicPr>
            <p:cNvPr id="519" name="Google Shape;519;p26"/>
            <p:cNvPicPr preferRelativeResize="0"/>
            <p:nvPr/>
          </p:nvPicPr>
          <p:blipFill>
            <a:blip r:embed="rId3">
              <a:alphaModFix/>
            </a:blip>
            <a:stretch>
              <a:fillRect/>
            </a:stretch>
          </p:blipFill>
          <p:spPr>
            <a:xfrm>
              <a:off x="7694100" y="1779062"/>
              <a:ext cx="3873600" cy="3864416"/>
            </a:xfrm>
            <a:prstGeom prst="rect">
              <a:avLst/>
            </a:prstGeom>
            <a:noFill/>
            <a:ln>
              <a:noFill/>
            </a:ln>
          </p:spPr>
        </p:pic>
        <p:sp>
          <p:nvSpPr>
            <p:cNvPr id="520" name="Google Shape;520;p26"/>
            <p:cNvSpPr txBox="1"/>
            <p:nvPr/>
          </p:nvSpPr>
          <p:spPr>
            <a:xfrm>
              <a:off x="7361100" y="54343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21" name="Google Shape;521;p26"/>
            <p:cNvSpPr txBox="1"/>
            <p:nvPr/>
          </p:nvSpPr>
          <p:spPr>
            <a:xfrm>
              <a:off x="7361100" y="50341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22" name="Google Shape;522;p26"/>
            <p:cNvSpPr txBox="1"/>
            <p:nvPr/>
          </p:nvSpPr>
          <p:spPr>
            <a:xfrm>
              <a:off x="7361100" y="46340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23" name="Google Shape;523;p26"/>
            <p:cNvSpPr txBox="1"/>
            <p:nvPr/>
          </p:nvSpPr>
          <p:spPr>
            <a:xfrm>
              <a:off x="7361100" y="42338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24" name="Google Shape;524;p26"/>
            <p:cNvSpPr txBox="1"/>
            <p:nvPr/>
          </p:nvSpPr>
          <p:spPr>
            <a:xfrm>
              <a:off x="7361100" y="38829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25" name="Google Shape;525;p26"/>
            <p:cNvSpPr txBox="1"/>
            <p:nvPr/>
          </p:nvSpPr>
          <p:spPr>
            <a:xfrm>
              <a:off x="7361100" y="35074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26" name="Google Shape;526;p26"/>
            <p:cNvSpPr txBox="1"/>
            <p:nvPr/>
          </p:nvSpPr>
          <p:spPr>
            <a:xfrm>
              <a:off x="7361100" y="31319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27" name="Google Shape;527;p26"/>
            <p:cNvSpPr txBox="1"/>
            <p:nvPr/>
          </p:nvSpPr>
          <p:spPr>
            <a:xfrm>
              <a:off x="7361100" y="27563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28" name="Google Shape;528;p26"/>
            <p:cNvSpPr txBox="1"/>
            <p:nvPr/>
          </p:nvSpPr>
          <p:spPr>
            <a:xfrm>
              <a:off x="7361100" y="23808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29" name="Google Shape;529;p26"/>
            <p:cNvSpPr txBox="1"/>
            <p:nvPr/>
          </p:nvSpPr>
          <p:spPr>
            <a:xfrm>
              <a:off x="7361100" y="20053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30" name="Google Shape;530;p26"/>
            <p:cNvSpPr txBox="1"/>
            <p:nvPr/>
          </p:nvSpPr>
          <p:spPr>
            <a:xfrm>
              <a:off x="7276925" y="1629800"/>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31" name="Google Shape;531;p26"/>
            <p:cNvSpPr txBox="1"/>
            <p:nvPr/>
          </p:nvSpPr>
          <p:spPr>
            <a:xfrm>
              <a:off x="79378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32" name="Google Shape;532;p26"/>
            <p:cNvSpPr txBox="1"/>
            <p:nvPr/>
          </p:nvSpPr>
          <p:spPr>
            <a:xfrm>
              <a:off x="83102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33" name="Google Shape;533;p26"/>
            <p:cNvSpPr txBox="1"/>
            <p:nvPr/>
          </p:nvSpPr>
          <p:spPr>
            <a:xfrm>
              <a:off x="86919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34" name="Google Shape;534;p26"/>
            <p:cNvSpPr txBox="1"/>
            <p:nvPr/>
          </p:nvSpPr>
          <p:spPr>
            <a:xfrm>
              <a:off x="90735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35" name="Google Shape;535;p26"/>
            <p:cNvSpPr txBox="1"/>
            <p:nvPr/>
          </p:nvSpPr>
          <p:spPr>
            <a:xfrm>
              <a:off x="94644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36" name="Google Shape;536;p26"/>
            <p:cNvSpPr txBox="1"/>
            <p:nvPr/>
          </p:nvSpPr>
          <p:spPr>
            <a:xfrm>
              <a:off x="98368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37" name="Google Shape;537;p26"/>
            <p:cNvSpPr txBox="1"/>
            <p:nvPr/>
          </p:nvSpPr>
          <p:spPr>
            <a:xfrm>
              <a:off x="1020935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38" name="Google Shape;538;p26"/>
            <p:cNvSpPr txBox="1"/>
            <p:nvPr/>
          </p:nvSpPr>
          <p:spPr>
            <a:xfrm>
              <a:off x="105818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39" name="Google Shape;539;p26"/>
            <p:cNvSpPr txBox="1"/>
            <p:nvPr/>
          </p:nvSpPr>
          <p:spPr>
            <a:xfrm>
              <a:off x="109543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40" name="Google Shape;540;p26"/>
            <p:cNvSpPr txBox="1"/>
            <p:nvPr/>
          </p:nvSpPr>
          <p:spPr>
            <a:xfrm>
              <a:off x="11287300" y="5643463"/>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41" name="Google Shape;541;p26"/>
            <p:cNvSpPr txBox="1"/>
            <p:nvPr/>
          </p:nvSpPr>
          <p:spPr>
            <a:xfrm>
              <a:off x="7565325" y="56434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42" name="Google Shape;542;p26"/>
            <p:cNvSpPr txBox="1"/>
            <p:nvPr/>
          </p:nvSpPr>
          <p:spPr>
            <a:xfrm>
              <a:off x="11541300" y="5276550"/>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𝑥</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sp>
          <p:nvSpPr>
            <p:cNvPr id="543" name="Google Shape;543;p26"/>
            <p:cNvSpPr txBox="1"/>
            <p:nvPr/>
          </p:nvSpPr>
          <p:spPr>
            <a:xfrm>
              <a:off x="7569550" y="1304025"/>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𝑦</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544" name="Google Shape;544;p26"/>
          <p:cNvGrpSpPr/>
          <p:nvPr/>
        </p:nvGrpSpPr>
        <p:grpSpPr>
          <a:xfrm>
            <a:off x="1531756" y="2344452"/>
            <a:ext cx="3381879" cy="3411144"/>
            <a:chOff x="7276925" y="1304025"/>
            <a:chExt cx="4603075" cy="4639750"/>
          </a:xfrm>
        </p:grpSpPr>
        <p:pic>
          <p:nvPicPr>
            <p:cNvPr id="545" name="Google Shape;545;p26"/>
            <p:cNvPicPr preferRelativeResize="0"/>
            <p:nvPr/>
          </p:nvPicPr>
          <p:blipFill>
            <a:blip r:embed="rId3">
              <a:alphaModFix/>
            </a:blip>
            <a:stretch>
              <a:fillRect/>
            </a:stretch>
          </p:blipFill>
          <p:spPr>
            <a:xfrm>
              <a:off x="7694100" y="1779062"/>
              <a:ext cx="3873600" cy="3864416"/>
            </a:xfrm>
            <a:prstGeom prst="rect">
              <a:avLst/>
            </a:prstGeom>
            <a:noFill/>
            <a:ln>
              <a:noFill/>
            </a:ln>
          </p:spPr>
        </p:pic>
        <p:sp>
          <p:nvSpPr>
            <p:cNvPr id="546" name="Google Shape;546;p26"/>
            <p:cNvSpPr txBox="1"/>
            <p:nvPr/>
          </p:nvSpPr>
          <p:spPr>
            <a:xfrm>
              <a:off x="7361100" y="54343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47" name="Google Shape;547;p26"/>
            <p:cNvSpPr txBox="1"/>
            <p:nvPr/>
          </p:nvSpPr>
          <p:spPr>
            <a:xfrm>
              <a:off x="7361100" y="50341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48" name="Google Shape;548;p26"/>
            <p:cNvSpPr txBox="1"/>
            <p:nvPr/>
          </p:nvSpPr>
          <p:spPr>
            <a:xfrm>
              <a:off x="7361100" y="46340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49" name="Google Shape;549;p26"/>
            <p:cNvSpPr txBox="1"/>
            <p:nvPr/>
          </p:nvSpPr>
          <p:spPr>
            <a:xfrm>
              <a:off x="7361100" y="42338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50" name="Google Shape;550;p26"/>
            <p:cNvSpPr txBox="1"/>
            <p:nvPr/>
          </p:nvSpPr>
          <p:spPr>
            <a:xfrm>
              <a:off x="7361100" y="38829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51" name="Google Shape;551;p26"/>
            <p:cNvSpPr txBox="1"/>
            <p:nvPr/>
          </p:nvSpPr>
          <p:spPr>
            <a:xfrm>
              <a:off x="7361100" y="35074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52" name="Google Shape;552;p26"/>
            <p:cNvSpPr txBox="1"/>
            <p:nvPr/>
          </p:nvSpPr>
          <p:spPr>
            <a:xfrm>
              <a:off x="7361100" y="31319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53" name="Google Shape;553;p26"/>
            <p:cNvSpPr txBox="1"/>
            <p:nvPr/>
          </p:nvSpPr>
          <p:spPr>
            <a:xfrm>
              <a:off x="7361100" y="27563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54" name="Google Shape;554;p26"/>
            <p:cNvSpPr txBox="1"/>
            <p:nvPr/>
          </p:nvSpPr>
          <p:spPr>
            <a:xfrm>
              <a:off x="7361100" y="23808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55" name="Google Shape;555;p26"/>
            <p:cNvSpPr txBox="1"/>
            <p:nvPr/>
          </p:nvSpPr>
          <p:spPr>
            <a:xfrm>
              <a:off x="7361100" y="20053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56" name="Google Shape;556;p26"/>
            <p:cNvSpPr txBox="1"/>
            <p:nvPr/>
          </p:nvSpPr>
          <p:spPr>
            <a:xfrm>
              <a:off x="7276925" y="1629800"/>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57" name="Google Shape;557;p26"/>
            <p:cNvSpPr txBox="1"/>
            <p:nvPr/>
          </p:nvSpPr>
          <p:spPr>
            <a:xfrm>
              <a:off x="79378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58" name="Google Shape;558;p26"/>
            <p:cNvSpPr txBox="1"/>
            <p:nvPr/>
          </p:nvSpPr>
          <p:spPr>
            <a:xfrm>
              <a:off x="83102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59" name="Google Shape;559;p26"/>
            <p:cNvSpPr txBox="1"/>
            <p:nvPr/>
          </p:nvSpPr>
          <p:spPr>
            <a:xfrm>
              <a:off x="86919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60" name="Google Shape;560;p26"/>
            <p:cNvSpPr txBox="1"/>
            <p:nvPr/>
          </p:nvSpPr>
          <p:spPr>
            <a:xfrm>
              <a:off x="90735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61" name="Google Shape;561;p26"/>
            <p:cNvSpPr txBox="1"/>
            <p:nvPr/>
          </p:nvSpPr>
          <p:spPr>
            <a:xfrm>
              <a:off x="94644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62" name="Google Shape;562;p26"/>
            <p:cNvSpPr txBox="1"/>
            <p:nvPr/>
          </p:nvSpPr>
          <p:spPr>
            <a:xfrm>
              <a:off x="98368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63" name="Google Shape;563;p26"/>
            <p:cNvSpPr txBox="1"/>
            <p:nvPr/>
          </p:nvSpPr>
          <p:spPr>
            <a:xfrm>
              <a:off x="1020935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64" name="Google Shape;564;p26"/>
            <p:cNvSpPr txBox="1"/>
            <p:nvPr/>
          </p:nvSpPr>
          <p:spPr>
            <a:xfrm>
              <a:off x="105818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65" name="Google Shape;565;p26"/>
            <p:cNvSpPr txBox="1"/>
            <p:nvPr/>
          </p:nvSpPr>
          <p:spPr>
            <a:xfrm>
              <a:off x="109543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66" name="Google Shape;566;p26"/>
            <p:cNvSpPr txBox="1"/>
            <p:nvPr/>
          </p:nvSpPr>
          <p:spPr>
            <a:xfrm>
              <a:off x="11287300" y="5643463"/>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67" name="Google Shape;567;p26"/>
            <p:cNvSpPr txBox="1"/>
            <p:nvPr/>
          </p:nvSpPr>
          <p:spPr>
            <a:xfrm>
              <a:off x="7565325" y="56434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68" name="Google Shape;568;p26"/>
            <p:cNvSpPr txBox="1"/>
            <p:nvPr/>
          </p:nvSpPr>
          <p:spPr>
            <a:xfrm>
              <a:off x="11541300" y="5276550"/>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𝑥</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sp>
          <p:nvSpPr>
            <p:cNvPr id="569" name="Google Shape;569;p26"/>
            <p:cNvSpPr txBox="1"/>
            <p:nvPr/>
          </p:nvSpPr>
          <p:spPr>
            <a:xfrm>
              <a:off x="7569550" y="1304025"/>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𝑦</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grpSp>
      <p:sp>
        <p:nvSpPr>
          <p:cNvPr id="570" name="Google Shape;570;p26"/>
          <p:cNvSpPr/>
          <p:nvPr/>
        </p:nvSpPr>
        <p:spPr>
          <a:xfrm>
            <a:off x="2418975" y="4371325"/>
            <a:ext cx="852900" cy="273000"/>
          </a:xfrm>
          <a:prstGeom prst="rect">
            <a:avLst/>
          </a:prstGeom>
          <a:solidFill>
            <a:srgbClr val="91D959"/>
          </a:solidFill>
          <a:ln w="9525" cap="flat" cmpd="sng">
            <a:solidFill>
              <a:srgbClr val="91D95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71" name="Google Shape;571;p26"/>
          <p:cNvSpPr/>
          <p:nvPr/>
        </p:nvSpPr>
        <p:spPr>
          <a:xfrm>
            <a:off x="8738600" y="3688875"/>
            <a:ext cx="122400" cy="123900"/>
          </a:xfrm>
          <a:prstGeom prst="ellipse">
            <a:avLst/>
          </a:prstGeom>
          <a:solidFill>
            <a:srgbClr val="2779F5"/>
          </a:solidFill>
          <a:ln w="9525" cap="flat" cmpd="sng">
            <a:solidFill>
              <a:srgbClr val="2779F5"/>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72" name="Google Shape;572;p26"/>
          <p:cNvSpPr/>
          <p:nvPr/>
        </p:nvSpPr>
        <p:spPr>
          <a:xfrm>
            <a:off x="8467125" y="5367875"/>
            <a:ext cx="122400" cy="123900"/>
          </a:xfrm>
          <a:prstGeom prst="ellipse">
            <a:avLst/>
          </a:prstGeom>
          <a:solidFill>
            <a:srgbClr val="91D959"/>
          </a:solidFill>
          <a:ln w="9525" cap="flat" cmpd="sng">
            <a:solidFill>
              <a:srgbClr val="91D95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73" name="Google Shape;573;p26"/>
          <p:cNvSpPr txBox="1"/>
          <p:nvPr/>
        </p:nvSpPr>
        <p:spPr>
          <a:xfrm>
            <a:off x="8467125" y="3519975"/>
            <a:ext cx="190500" cy="4617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A</a:t>
            </a:r>
            <a:endParaRPr kumimoji="0"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74" name="Google Shape;574;p26"/>
          <p:cNvSpPr txBox="1"/>
          <p:nvPr/>
        </p:nvSpPr>
        <p:spPr>
          <a:xfrm>
            <a:off x="8186125" y="5198975"/>
            <a:ext cx="190500" cy="4617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B</a:t>
            </a:r>
            <a:endParaRPr kumimoji="0"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75" name="Google Shape;575;p26"/>
          <p:cNvSpPr/>
          <p:nvPr/>
        </p:nvSpPr>
        <p:spPr>
          <a:xfrm>
            <a:off x="8738600" y="3153325"/>
            <a:ext cx="122400" cy="123900"/>
          </a:xfrm>
          <a:prstGeom prst="ellipse">
            <a:avLst/>
          </a:prstGeom>
          <a:solidFill>
            <a:srgbClr val="F9DD4A"/>
          </a:solidFill>
          <a:ln w="9525" cap="flat" cmpd="sng">
            <a:solidFill>
              <a:srgbClr val="F9DD4A"/>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76" name="Google Shape;576;p26"/>
          <p:cNvSpPr txBox="1"/>
          <p:nvPr/>
        </p:nvSpPr>
        <p:spPr>
          <a:xfrm>
            <a:off x="8399025" y="2984425"/>
            <a:ext cx="190500" cy="4617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C</a:t>
            </a:r>
            <a:endParaRPr kumimoji="0"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577" name="Google Shape;577;p26"/>
          <p:cNvSpPr txBox="1">
            <a:spLocks noGrp="1"/>
          </p:cNvSpPr>
          <p:nvPr>
            <p:ph type="body" idx="1"/>
          </p:nvPr>
        </p:nvSpPr>
        <p:spPr>
          <a:xfrm>
            <a:off x="6233825" y="814900"/>
            <a:ext cx="5646000" cy="1930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a:t>Translate point A 6 left and 3 down. </a:t>
            </a:r>
            <a:endParaRPr dirty="0"/>
          </a:p>
          <a:p>
            <a:pPr marL="0" lvl="0" indent="0" algn="l" rtl="0">
              <a:spcBef>
                <a:spcPts val="0"/>
              </a:spcBef>
              <a:spcAft>
                <a:spcPts val="0"/>
              </a:spcAft>
              <a:buNone/>
            </a:pPr>
            <a:r>
              <a:rPr lang="en-GB" dirty="0"/>
              <a:t>Translate point B 3 right and 4 up. </a:t>
            </a:r>
            <a:endParaRPr dirty="0"/>
          </a:p>
          <a:p>
            <a:pPr marL="0" lvl="0" indent="0" algn="l" rtl="0">
              <a:spcBef>
                <a:spcPts val="0"/>
              </a:spcBef>
              <a:spcAft>
                <a:spcPts val="0"/>
              </a:spcAft>
              <a:buNone/>
            </a:pPr>
            <a:r>
              <a:rPr lang="en-GB" dirty="0"/>
              <a:t>Translate point C 1 right and 7 down. </a:t>
            </a:r>
            <a:endParaRPr dirty="0"/>
          </a:p>
          <a:p>
            <a:pPr marL="0" lvl="0" indent="0" algn="l" rtl="0">
              <a:spcBef>
                <a:spcPts val="0"/>
              </a:spcBef>
              <a:spcAft>
                <a:spcPts val="0"/>
              </a:spcAft>
              <a:buNone/>
            </a:pPr>
            <a:r>
              <a:rPr lang="en-GB" b="1" dirty="0"/>
              <a:t>Write the coordinates of each point before and after the translation.</a:t>
            </a:r>
            <a:endParaRPr b="1" dirty="0"/>
          </a:p>
        </p:txBody>
      </p:sp>
      <p:sp>
        <p:nvSpPr>
          <p:cNvPr id="578" name="Google Shape;578;p26"/>
          <p:cNvSpPr txBox="1"/>
          <p:nvPr/>
        </p:nvSpPr>
        <p:spPr>
          <a:xfrm>
            <a:off x="360000" y="5675925"/>
            <a:ext cx="3253500" cy="8697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BC89"/>
                </a:solidFill>
                <a:effectLst/>
                <a:uLnTx/>
                <a:uFillTx/>
                <a:latin typeface="Century Gothic"/>
                <a:ea typeface="Century Gothic"/>
                <a:cs typeface="Century Gothic"/>
                <a:sym typeface="Century Gothic"/>
              </a:rPr>
              <a:t>Before: (2,3) (5,3) (2,4) (5,4)</a:t>
            </a:r>
            <a:endParaRPr kumimoji="0" sz="1800" b="0" i="0" u="none" strike="noStrike" kern="0" cap="none" spc="0" normalizeH="0" baseline="0" noProof="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50000"/>
              </a:lnSpc>
              <a:spcBef>
                <a:spcPts val="0"/>
              </a:spcBef>
              <a:spcAft>
                <a:spcPts val="0"/>
              </a:spcAft>
              <a:buClr>
                <a:srgbClr val="000000"/>
              </a:buClr>
              <a:buSzPts val="1100"/>
              <a:buFont typeface="Arial"/>
              <a:buNone/>
              <a:tabLst/>
              <a:defRPr/>
            </a:pPr>
            <a:r>
              <a:rPr kumimoji="0" lang="en-GB" sz="1800" b="0" i="0" u="none" strike="noStrike" kern="0" cap="none" spc="0" normalizeH="0" baseline="0" noProof="0">
                <a:ln>
                  <a:noFill/>
                </a:ln>
                <a:solidFill>
                  <a:srgbClr val="00BC89"/>
                </a:solidFill>
                <a:effectLst/>
                <a:uLnTx/>
                <a:uFillTx/>
                <a:latin typeface="Century Gothic"/>
                <a:ea typeface="Century Gothic"/>
                <a:cs typeface="Century Gothic"/>
                <a:sym typeface="Century Gothic"/>
              </a:rPr>
              <a:t>After:  (5,7) (8,7) (5,8) (8,8)</a:t>
            </a:r>
            <a:endParaRPr kumimoji="0" sz="1800" b="0" i="0" u="none" strike="noStrike" kern="0" cap="none" spc="0" normalizeH="0" baseline="0" noProof="0">
              <a:ln>
                <a:noFill/>
              </a:ln>
              <a:solidFill>
                <a:srgbClr val="00BC89"/>
              </a:solidFill>
              <a:effectLst/>
              <a:uLnTx/>
              <a:uFillTx/>
              <a:latin typeface="Century Gothic"/>
              <a:ea typeface="Century Gothic"/>
              <a:cs typeface="Century Gothic"/>
              <a:sym typeface="Century Gothic"/>
            </a:endParaRPr>
          </a:p>
        </p:txBody>
      </p:sp>
      <p:sp>
        <p:nvSpPr>
          <p:cNvPr id="66" name="Rectangle: Rounded Corners 65">
            <a:extLst>
              <a:ext uri="{FF2B5EF4-FFF2-40B4-BE49-F238E27FC236}">
                <a16:creationId xmlns:a16="http://schemas.microsoft.com/office/drawing/2014/main" id="{61D83A89-EF7B-413A-B8E0-C98FEDD2C56A}"/>
              </a:ext>
            </a:extLst>
          </p:cNvPr>
          <p:cNvSpPr/>
          <p:nvPr/>
        </p:nvSpPr>
        <p:spPr>
          <a:xfrm>
            <a:off x="10710075" y="6158792"/>
            <a:ext cx="1177575" cy="381385"/>
          </a:xfrm>
          <a:prstGeom prst="roundRect">
            <a:avLst/>
          </a:prstGeom>
          <a:solidFill>
            <a:srgbClr val="2779F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GB" sz="1800" b="0" i="0" u="none" strike="noStrike" kern="0" cap="none" spc="0" normalizeH="0" baseline="0" noProof="0" dirty="0">
                <a:ln>
                  <a:noFill/>
                </a:ln>
                <a:solidFill>
                  <a:srgbClr val="FFFFFF"/>
                </a:solidFill>
                <a:effectLst/>
                <a:uLnTx/>
                <a:uFillTx/>
                <a:latin typeface="Century Gothic"/>
                <a:ea typeface="Century Gothic"/>
                <a:cs typeface="Century Gothic"/>
                <a:sym typeface="Century Gothic"/>
              </a:rPr>
              <a:t>Answers</a:t>
            </a:r>
            <a:endParaRPr lang="en-GB"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6"/>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7"/>
                                        </p:tgtEl>
                                        <p:attrNameLst>
                                          <p:attrName>style.visibility</p:attrName>
                                        </p:attrNameLst>
                                      </p:cBhvr>
                                      <p:to>
                                        <p:strVal val="visible"/>
                                      </p:to>
                                    </p:set>
                                    <p:animEffect transition="in" filter="fade">
                                      <p:cBhvr>
                                        <p:cTn id="7" dur="1000"/>
                                        <p:tgtEl>
                                          <p:spTgt spid="517"/>
                                        </p:tgtEl>
                                      </p:cBhvr>
                                    </p:animEffect>
                                  </p:childTnLst>
                                </p:cTn>
                              </p:par>
                              <p:par>
                                <p:cTn id="8" presetID="10" presetClass="entr" presetSubtype="0" fill="hold" nodeType="withEffect">
                                  <p:stCondLst>
                                    <p:cond delay="0"/>
                                  </p:stCondLst>
                                  <p:childTnLst>
                                    <p:set>
                                      <p:cBhvr>
                                        <p:cTn id="9" dur="1" fill="hold">
                                          <p:stCondLst>
                                            <p:cond delay="0"/>
                                          </p:stCondLst>
                                        </p:cTn>
                                        <p:tgtEl>
                                          <p:spTgt spid="578"/>
                                        </p:tgtEl>
                                        <p:attrNameLst>
                                          <p:attrName>style.visibility</p:attrName>
                                        </p:attrNameLst>
                                      </p:cBhvr>
                                      <p:to>
                                        <p:strVal val="visible"/>
                                      </p:to>
                                    </p:set>
                                    <p:animEffect transition="in" filter="fade">
                                      <p:cBhvr>
                                        <p:cTn id="10" dur="1000"/>
                                        <p:tgtEl>
                                          <p:spTgt spid="578"/>
                                        </p:tgtEl>
                                      </p:cBhvr>
                                    </p:animEffect>
                                  </p:childTnLst>
                                </p:cTn>
                              </p:par>
                            </p:childTnLst>
                          </p:cTn>
                        </p:par>
                      </p:childTnLst>
                    </p:cTn>
                  </p:par>
                </p:childTnLst>
              </p:cTn>
              <p:nextCondLst>
                <p:cond evt="onClick" delay="0">
                  <p:tgtEl>
                    <p:spTgt spid="66"/>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1"/>
          <p:cNvSpPr txBox="1">
            <a:spLocks noGrp="1"/>
          </p:cNvSpPr>
          <p:nvPr>
            <p:ph type="title"/>
          </p:nvPr>
        </p:nvSpPr>
        <p:spPr>
          <a:xfrm>
            <a:off x="357100" y="343800"/>
            <a:ext cx="10923600" cy="4071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2800"/>
              <a:buFont typeface="Century Gothic"/>
              <a:buNone/>
            </a:pPr>
            <a:r>
              <a:rPr lang="en-GB"/>
              <a:t>Summary</a:t>
            </a:r>
            <a:endParaRPr/>
          </a:p>
        </p:txBody>
      </p:sp>
      <p:sp>
        <p:nvSpPr>
          <p:cNvPr id="59" name="Google Shape;59;p11"/>
          <p:cNvSpPr txBox="1">
            <a:spLocks noGrp="1"/>
          </p:cNvSpPr>
          <p:nvPr>
            <p:ph type="body" idx="1"/>
          </p:nvPr>
        </p:nvSpPr>
        <p:spPr>
          <a:xfrm>
            <a:off x="357100" y="814900"/>
            <a:ext cx="11662200" cy="53622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800"/>
              <a:buNone/>
            </a:pPr>
            <a:r>
              <a:rPr lang="en-GB" dirty="0"/>
              <a:t>Key Vocabulary and Sentence Stems </a:t>
            </a:r>
            <a:endParaRPr dirty="0"/>
          </a:p>
          <a:p>
            <a:pPr marL="0" lvl="0" indent="0" algn="l" rtl="0">
              <a:lnSpc>
                <a:spcPct val="115000"/>
              </a:lnSpc>
              <a:spcBef>
                <a:spcPts val="600"/>
              </a:spcBef>
              <a:spcAft>
                <a:spcPts val="0"/>
              </a:spcAft>
              <a:buClr>
                <a:schemeClr val="dk1"/>
              </a:buClr>
              <a:buSzPts val="1800"/>
              <a:buNone/>
            </a:pPr>
            <a:r>
              <a:rPr lang="en-GB" dirty="0"/>
              <a:t>Hinge Question (Assessment Point)</a:t>
            </a:r>
            <a:endParaRPr dirty="0"/>
          </a:p>
          <a:p>
            <a:pPr marL="0" lvl="0" indent="0" algn="l" rtl="0">
              <a:lnSpc>
                <a:spcPct val="115000"/>
              </a:lnSpc>
              <a:spcBef>
                <a:spcPts val="600"/>
              </a:spcBef>
              <a:spcAft>
                <a:spcPts val="0"/>
              </a:spcAft>
              <a:buClr>
                <a:schemeClr val="dk1"/>
              </a:buClr>
              <a:buSzPts val="1800"/>
              <a:buNone/>
            </a:pPr>
            <a:r>
              <a:rPr lang="en-GB" dirty="0"/>
              <a:t>Lesson Introduction Slide (Learning Objective and Success Criteria)</a:t>
            </a:r>
            <a:endParaRPr dirty="0"/>
          </a:p>
          <a:p>
            <a:pPr marL="0" lvl="0" indent="0" algn="l" rtl="0">
              <a:lnSpc>
                <a:spcPct val="115000"/>
              </a:lnSpc>
              <a:spcBef>
                <a:spcPts val="600"/>
              </a:spcBef>
              <a:spcAft>
                <a:spcPts val="0"/>
              </a:spcAft>
              <a:buClr>
                <a:schemeClr val="dk1"/>
              </a:buClr>
              <a:buSzPts val="1800"/>
              <a:buNone/>
            </a:pPr>
            <a:r>
              <a:rPr lang="en-GB" dirty="0"/>
              <a:t>Starter – Based on Year 5 - Regular and irregular polygons</a:t>
            </a:r>
            <a:endParaRPr dirty="0"/>
          </a:p>
          <a:p>
            <a:pPr marL="0" lvl="0" indent="0" algn="l" rtl="0">
              <a:lnSpc>
                <a:spcPct val="115000"/>
              </a:lnSpc>
              <a:spcBef>
                <a:spcPts val="600"/>
              </a:spcBef>
              <a:spcAft>
                <a:spcPts val="0"/>
              </a:spcAft>
              <a:buClr>
                <a:schemeClr val="dk1"/>
              </a:buClr>
              <a:buSzPts val="1800"/>
              <a:buNone/>
            </a:pPr>
            <a:r>
              <a:rPr lang="en-GB" dirty="0"/>
              <a:t>Key Concept Introduction </a:t>
            </a:r>
            <a:endParaRPr dirty="0"/>
          </a:p>
          <a:p>
            <a:pPr marL="0" lvl="0" indent="0" algn="l" rtl="0">
              <a:lnSpc>
                <a:spcPct val="115000"/>
              </a:lnSpc>
              <a:spcBef>
                <a:spcPts val="600"/>
              </a:spcBef>
              <a:spcAft>
                <a:spcPts val="0"/>
              </a:spcAft>
              <a:buClr>
                <a:schemeClr val="dk1"/>
              </a:buClr>
              <a:buSzPts val="1800"/>
              <a:buNone/>
            </a:pPr>
            <a:r>
              <a:rPr lang="en-GB" dirty="0"/>
              <a:t>Guided Practice – Describe given translations using correct convention</a:t>
            </a:r>
            <a:endParaRPr dirty="0"/>
          </a:p>
          <a:p>
            <a:pPr marL="0" lvl="0" indent="0" algn="l" rtl="0">
              <a:lnSpc>
                <a:spcPct val="115000"/>
              </a:lnSpc>
              <a:spcBef>
                <a:spcPts val="600"/>
              </a:spcBef>
              <a:spcAft>
                <a:spcPts val="0"/>
              </a:spcAft>
              <a:buClr>
                <a:schemeClr val="dk1"/>
              </a:buClr>
              <a:buSzPts val="1800"/>
              <a:buNone/>
            </a:pPr>
            <a:r>
              <a:rPr lang="en-GB" dirty="0"/>
              <a:t>Independent Practice 1 – Describe given translations using correct convention</a:t>
            </a:r>
            <a:endParaRPr dirty="0"/>
          </a:p>
          <a:p>
            <a:pPr marL="0" lvl="0" indent="0" algn="l" rtl="0">
              <a:lnSpc>
                <a:spcPct val="115000"/>
              </a:lnSpc>
              <a:spcBef>
                <a:spcPts val="600"/>
              </a:spcBef>
              <a:spcAft>
                <a:spcPts val="0"/>
              </a:spcAft>
              <a:buClr>
                <a:schemeClr val="dk1"/>
              </a:buClr>
              <a:buSzPts val="1800"/>
              <a:buNone/>
            </a:pPr>
            <a:r>
              <a:rPr lang="en-GB" dirty="0"/>
              <a:t>Guided Practice – Draw shapes in new positions for a given translation</a:t>
            </a:r>
            <a:endParaRPr dirty="0"/>
          </a:p>
          <a:p>
            <a:pPr marL="0" lvl="0" indent="0" algn="l" rtl="0">
              <a:lnSpc>
                <a:spcPct val="115000"/>
              </a:lnSpc>
              <a:spcBef>
                <a:spcPts val="600"/>
              </a:spcBef>
              <a:spcAft>
                <a:spcPts val="0"/>
              </a:spcAft>
              <a:buClr>
                <a:schemeClr val="dk1"/>
              </a:buClr>
              <a:buSzPts val="1800"/>
              <a:buNone/>
            </a:pPr>
            <a:r>
              <a:rPr lang="en-GB" dirty="0"/>
              <a:t>Independent Practice 2 – Draw shapes in new positions for a given translation</a:t>
            </a:r>
            <a:endParaRPr dirty="0"/>
          </a:p>
          <a:p>
            <a:pPr marL="0" lvl="0" indent="0" algn="l" rtl="0">
              <a:lnSpc>
                <a:spcPct val="115000"/>
              </a:lnSpc>
              <a:spcBef>
                <a:spcPts val="600"/>
              </a:spcBef>
              <a:spcAft>
                <a:spcPts val="0"/>
              </a:spcAft>
              <a:buClr>
                <a:schemeClr val="dk1"/>
              </a:buClr>
              <a:buSzPts val="1800"/>
              <a:buNone/>
            </a:pPr>
            <a:r>
              <a:rPr lang="en-GB" dirty="0"/>
              <a:t>Guided Practice – Reasoning and problem solving</a:t>
            </a:r>
            <a:endParaRPr dirty="0"/>
          </a:p>
          <a:p>
            <a:pPr marL="0" lvl="0" indent="0" algn="l" rtl="0">
              <a:lnSpc>
                <a:spcPct val="115000"/>
              </a:lnSpc>
              <a:spcBef>
                <a:spcPts val="600"/>
              </a:spcBef>
              <a:spcAft>
                <a:spcPts val="0"/>
              </a:spcAft>
              <a:buClr>
                <a:schemeClr val="dk1"/>
              </a:buClr>
              <a:buSzPts val="1800"/>
              <a:buNone/>
            </a:pPr>
            <a:r>
              <a:rPr lang="en-GB" dirty="0"/>
              <a:t>Independent Practice 3 – Reasoning and problem solving</a:t>
            </a:r>
            <a:endParaRPr dirty="0"/>
          </a:p>
          <a:p>
            <a:pPr marL="0" lvl="0" indent="0" algn="l" rtl="0">
              <a:lnSpc>
                <a:spcPct val="115000"/>
              </a:lnSpc>
              <a:spcBef>
                <a:spcPts val="600"/>
              </a:spcBef>
              <a:spcAft>
                <a:spcPts val="0"/>
              </a:spcAft>
              <a:buClr>
                <a:schemeClr val="dk1"/>
              </a:buClr>
              <a:buSzPts val="1800"/>
              <a:buNone/>
            </a:pPr>
            <a:r>
              <a:rPr lang="en-GB" dirty="0"/>
              <a:t>Let’s Reflect </a:t>
            </a:r>
            <a:endParaRPr dirty="0"/>
          </a:p>
          <a:p>
            <a:pPr marL="0" lvl="0" indent="0" algn="l" rtl="0">
              <a:lnSpc>
                <a:spcPct val="115000"/>
              </a:lnSpc>
              <a:spcBef>
                <a:spcPts val="600"/>
              </a:spcBef>
              <a:spcAft>
                <a:spcPts val="0"/>
              </a:spcAft>
              <a:buClr>
                <a:schemeClr val="dk1"/>
              </a:buClr>
              <a:buSzPts val="1800"/>
              <a:buNone/>
            </a:pPr>
            <a:r>
              <a:rPr lang="en-GB" dirty="0"/>
              <a:t>Support Slides – Based on Year 4 - Move on a grid</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2"/>
          <p:cNvSpPr txBox="1">
            <a:spLocks noGrp="1"/>
          </p:cNvSpPr>
          <p:nvPr>
            <p:ph type="body" idx="1"/>
          </p:nvPr>
        </p:nvSpPr>
        <p:spPr>
          <a:xfrm>
            <a:off x="347950" y="805750"/>
            <a:ext cx="6260700" cy="3207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2779F5"/>
              </a:buClr>
              <a:buSzPts val="1600"/>
              <a:buNone/>
            </a:pPr>
            <a:r>
              <a:rPr lang="en-GB" b="1" dirty="0"/>
              <a:t>Key Vocabulary:</a:t>
            </a:r>
            <a:endParaRPr b="1" dirty="0"/>
          </a:p>
        </p:txBody>
      </p:sp>
      <p:sp>
        <p:nvSpPr>
          <p:cNvPr id="66" name="Google Shape;66;p12"/>
          <p:cNvSpPr txBox="1">
            <a:spLocks noGrp="1"/>
          </p:cNvSpPr>
          <p:nvPr>
            <p:ph type="body" idx="2"/>
          </p:nvPr>
        </p:nvSpPr>
        <p:spPr>
          <a:xfrm>
            <a:off x="347950" y="3595450"/>
            <a:ext cx="11527800" cy="23481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chemeClr val="dk1"/>
              </a:buClr>
              <a:buSzPts val="1100"/>
              <a:buNone/>
            </a:pPr>
            <a:r>
              <a:rPr lang="en-GB" dirty="0"/>
              <a:t>The x-axis is the horizontal axis.</a:t>
            </a:r>
            <a:endParaRPr dirty="0"/>
          </a:p>
          <a:p>
            <a:pPr marL="0" lvl="0" indent="0" algn="l" rtl="0">
              <a:lnSpc>
                <a:spcPct val="150000"/>
              </a:lnSpc>
              <a:spcBef>
                <a:spcPts val="0"/>
              </a:spcBef>
              <a:spcAft>
                <a:spcPts val="0"/>
              </a:spcAft>
              <a:buClr>
                <a:schemeClr val="dk1"/>
              </a:buClr>
              <a:buSzPts val="1100"/>
              <a:buNone/>
            </a:pPr>
            <a:r>
              <a:rPr lang="en-GB" dirty="0"/>
              <a:t>The y-axis is the vertical axis. </a:t>
            </a:r>
            <a:endParaRPr dirty="0"/>
          </a:p>
          <a:p>
            <a:pPr marL="0" lvl="0" indent="0" algn="l" rtl="0">
              <a:lnSpc>
                <a:spcPct val="150000"/>
              </a:lnSpc>
              <a:spcBef>
                <a:spcPts val="0"/>
              </a:spcBef>
              <a:spcAft>
                <a:spcPts val="0"/>
              </a:spcAft>
              <a:buClr>
                <a:schemeClr val="dk1"/>
              </a:buClr>
              <a:buSzPts val="1100"/>
              <a:buNone/>
            </a:pPr>
            <a:r>
              <a:rPr lang="en-GB" dirty="0"/>
              <a:t>Coordinates are fixed points plotted on the grid lines and are written (x-axis, y-axis).</a:t>
            </a:r>
            <a:endParaRPr dirty="0"/>
          </a:p>
          <a:p>
            <a:pPr marL="0" lvl="0" indent="0" algn="l" rtl="0">
              <a:lnSpc>
                <a:spcPct val="150000"/>
              </a:lnSpc>
              <a:spcBef>
                <a:spcPts val="0"/>
              </a:spcBef>
              <a:spcAft>
                <a:spcPts val="0"/>
              </a:spcAft>
              <a:buClr>
                <a:schemeClr val="dk1"/>
              </a:buClr>
              <a:buSzPts val="1100"/>
              <a:buNone/>
            </a:pPr>
            <a:r>
              <a:rPr lang="en-GB" dirty="0"/>
              <a:t>Read the x-axis then the y-axis.</a:t>
            </a:r>
            <a:endParaRPr dirty="0"/>
          </a:p>
          <a:p>
            <a:pPr marL="0" lvl="0" indent="0" algn="l" rtl="0">
              <a:lnSpc>
                <a:spcPct val="150000"/>
              </a:lnSpc>
              <a:spcBef>
                <a:spcPts val="0"/>
              </a:spcBef>
              <a:spcAft>
                <a:spcPts val="0"/>
              </a:spcAft>
              <a:buClr>
                <a:schemeClr val="dk1"/>
              </a:buClr>
              <a:buSzPts val="1100"/>
              <a:buNone/>
            </a:pPr>
            <a:r>
              <a:rPr lang="en-GB" dirty="0"/>
              <a:t>Translate means to move. Shapes do not change when translated.</a:t>
            </a:r>
            <a:endParaRPr dirty="0"/>
          </a:p>
          <a:p>
            <a:pPr marL="0" lvl="0" indent="0" algn="l" rtl="0">
              <a:lnSpc>
                <a:spcPct val="150000"/>
              </a:lnSpc>
              <a:spcBef>
                <a:spcPts val="0"/>
              </a:spcBef>
              <a:spcAft>
                <a:spcPts val="0"/>
              </a:spcAft>
              <a:buClr>
                <a:schemeClr val="dk1"/>
              </a:buClr>
              <a:buSzPts val="1100"/>
              <a:buNone/>
            </a:pPr>
            <a:r>
              <a:rPr lang="en-GB" dirty="0"/>
              <a:t>Translations are described as moving  units to the </a:t>
            </a:r>
            <a:r>
              <a:rPr lang="en-GB" i="1" dirty="0"/>
              <a:t>(left/ right</a:t>
            </a:r>
            <a:r>
              <a:rPr lang="en-GB" dirty="0"/>
              <a:t>) and units (</a:t>
            </a:r>
            <a:r>
              <a:rPr lang="en-GB" i="1" dirty="0"/>
              <a:t>up/down</a:t>
            </a:r>
            <a:r>
              <a:rPr lang="en-GB" dirty="0"/>
              <a:t>), for example, translate 3 units to the left and 3 units down.</a:t>
            </a:r>
            <a:endParaRPr dirty="0"/>
          </a:p>
        </p:txBody>
      </p:sp>
      <p:sp>
        <p:nvSpPr>
          <p:cNvPr id="67" name="Google Shape;67;p12"/>
          <p:cNvSpPr txBox="1"/>
          <p:nvPr/>
        </p:nvSpPr>
        <p:spPr>
          <a:xfrm>
            <a:off x="347948" y="3175688"/>
            <a:ext cx="6435600" cy="3303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2779F5"/>
              </a:buClr>
              <a:buSzPts val="1600"/>
              <a:buFont typeface="Arial"/>
              <a:buNone/>
              <a:tabLst/>
              <a:defRPr/>
            </a:pPr>
            <a:r>
              <a:rPr kumimoji="0" lang="en-GB" sz="1600" b="1" i="0" u="none" strike="noStrike" kern="0" cap="none" spc="0" normalizeH="0" baseline="0" noProof="0">
                <a:ln>
                  <a:noFill/>
                </a:ln>
                <a:solidFill>
                  <a:srgbClr val="2779F5"/>
                </a:solidFill>
                <a:effectLst/>
                <a:uLnTx/>
                <a:uFillTx/>
                <a:latin typeface="Century Gothic"/>
                <a:ea typeface="Century Gothic"/>
                <a:cs typeface="Century Gothic"/>
                <a:sym typeface="Century Gothic"/>
              </a:rPr>
              <a:t>Sentence Stems:</a:t>
            </a:r>
            <a:endParaRPr kumimoji="0" sz="1800" b="1"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graphicFrame>
        <p:nvGraphicFramePr>
          <p:cNvPr id="68" name="Google Shape;68;p12"/>
          <p:cNvGraphicFramePr/>
          <p:nvPr>
            <p:extLst>
              <p:ext uri="{D42A27DB-BD31-4B8C-83A1-F6EECF244321}">
                <p14:modId xmlns:p14="http://schemas.microsoft.com/office/powerpoint/2010/main" val="1089508883"/>
              </p:ext>
            </p:extLst>
          </p:nvPr>
        </p:nvGraphicFramePr>
        <p:xfrm>
          <a:off x="360000" y="1180240"/>
          <a:ext cx="3042775" cy="1828680"/>
        </p:xfrm>
        <a:graphic>
          <a:graphicData uri="http://schemas.openxmlformats.org/drawingml/2006/table">
            <a:tbl>
              <a:tblPr>
                <a:noFill/>
              </a:tblPr>
              <a:tblGrid>
                <a:gridCol w="3042775">
                  <a:extLst>
                    <a:ext uri="{9D8B030D-6E8A-4147-A177-3AD203B41FA5}">
                      <a16:colId xmlns:a16="http://schemas.microsoft.com/office/drawing/2014/main" val="20000"/>
                    </a:ext>
                  </a:extLst>
                </a:gridCol>
              </a:tblGrid>
              <a:tr h="381000">
                <a:tc>
                  <a:txBody>
                    <a:bodyPr/>
                    <a:lstStyle/>
                    <a:p>
                      <a:pPr marL="0" lvl="0" indent="0" algn="l" rtl="0">
                        <a:spcBef>
                          <a:spcPts val="0"/>
                        </a:spcBef>
                        <a:spcAft>
                          <a:spcPts val="0"/>
                        </a:spcAft>
                        <a:buClr>
                          <a:srgbClr val="000000"/>
                        </a:buClr>
                        <a:buSzPts val="1100"/>
                        <a:buFont typeface="Arial"/>
                        <a:buNone/>
                      </a:pPr>
                      <a:r>
                        <a:rPr lang="en-GB" sz="1800" dirty="0">
                          <a:solidFill>
                            <a:srgbClr val="000000"/>
                          </a:solidFill>
                          <a:latin typeface="Century Gothic"/>
                          <a:ea typeface="Century Gothic"/>
                          <a:cs typeface="Century Gothic"/>
                          <a:sym typeface="Century Gothic"/>
                        </a:rPr>
                        <a:t>coordinates</a:t>
                      </a:r>
                      <a:endParaRPr sz="1800" dirty="0">
                        <a:latin typeface="Century Gothic"/>
                        <a:ea typeface="Century Gothic"/>
                        <a:cs typeface="Century Gothic"/>
                        <a:sym typeface="Century Gothic"/>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Clr>
                          <a:srgbClr val="000000"/>
                        </a:buClr>
                        <a:buSzPts val="1100"/>
                        <a:buFont typeface="Arial"/>
                        <a:buNone/>
                      </a:pPr>
                      <a:r>
                        <a:rPr lang="en-GB" sz="1800" dirty="0">
                          <a:solidFill>
                            <a:srgbClr val="000000"/>
                          </a:solidFill>
                          <a:latin typeface="Century Gothic"/>
                          <a:ea typeface="Century Gothic"/>
                          <a:cs typeface="Century Gothic"/>
                          <a:sym typeface="Century Gothic"/>
                        </a:rPr>
                        <a:t>x-axis</a:t>
                      </a:r>
                      <a:endParaRPr sz="1800" dirty="0">
                        <a:latin typeface="Century Gothic"/>
                        <a:ea typeface="Century Gothic"/>
                        <a:cs typeface="Century Gothic"/>
                        <a:sym typeface="Century Gothic"/>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Clr>
                          <a:srgbClr val="000000"/>
                        </a:buClr>
                        <a:buSzPts val="1100"/>
                        <a:buFont typeface="Arial"/>
                        <a:buNone/>
                      </a:pPr>
                      <a:r>
                        <a:rPr lang="en-GB" sz="1800" dirty="0">
                          <a:solidFill>
                            <a:srgbClr val="000000"/>
                          </a:solidFill>
                          <a:latin typeface="Century Gothic"/>
                          <a:ea typeface="Century Gothic"/>
                          <a:cs typeface="Century Gothic"/>
                          <a:sym typeface="Century Gothic"/>
                        </a:rPr>
                        <a:t>y-axis</a:t>
                      </a:r>
                      <a:endParaRPr sz="1800" dirty="0">
                        <a:latin typeface="Century Gothic"/>
                        <a:ea typeface="Century Gothic"/>
                        <a:cs typeface="Century Gothic"/>
                        <a:sym typeface="Century Gothic"/>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GB" sz="1800" dirty="0">
                          <a:latin typeface="Century Gothic"/>
                          <a:ea typeface="Century Gothic"/>
                          <a:cs typeface="Century Gothic"/>
                          <a:sym typeface="Century Gothic"/>
                        </a:rPr>
                        <a:t>translate</a:t>
                      </a:r>
                      <a:endParaRPr sz="1800" dirty="0">
                        <a:latin typeface="Century Gothic"/>
                        <a:ea typeface="Century Gothic"/>
                        <a:cs typeface="Century Gothic"/>
                        <a:sym typeface="Century Gothic"/>
                      </a:endParaRPr>
                    </a:p>
                  </a:txBody>
                  <a:tcPr marL="91425" marR="91425" marT="91425" marB="914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3"/>
          <p:cNvSpPr txBox="1">
            <a:spLocks noGrp="1"/>
          </p:cNvSpPr>
          <p:nvPr>
            <p:ph type="body" idx="1"/>
          </p:nvPr>
        </p:nvSpPr>
        <p:spPr>
          <a:xfrm>
            <a:off x="751347" y="4718330"/>
            <a:ext cx="5137200" cy="369300"/>
          </a:xfrm>
          <a:prstGeom prst="rect">
            <a:avLst/>
          </a:prstGeom>
          <a:noFill/>
          <a:ln>
            <a:noFill/>
          </a:ln>
        </p:spPr>
        <p:txBody>
          <a:bodyPr spcFirstLastPara="1" wrap="square" lIns="91425" tIns="45700" rIns="91425" bIns="45700" anchor="t" anchorCtr="0">
            <a:noAutofit/>
          </a:bodyPr>
          <a:lstStyle/>
          <a:p>
            <a:pPr marL="228600" lvl="0" indent="-228600" algn="l" rtl="0">
              <a:spcBef>
                <a:spcPts val="0"/>
              </a:spcBef>
              <a:spcAft>
                <a:spcPts val="0"/>
              </a:spcAft>
              <a:buClr>
                <a:schemeClr val="dk1"/>
              </a:buClr>
              <a:buSzPts val="1800"/>
              <a:buNone/>
            </a:pPr>
            <a:r>
              <a:rPr lang="en-GB" sz="2200"/>
              <a:t>(8,5)   (5,7)</a:t>
            </a:r>
            <a:endParaRPr sz="2200"/>
          </a:p>
        </p:txBody>
      </p:sp>
      <p:sp>
        <p:nvSpPr>
          <p:cNvPr id="75" name="Google Shape;75;p13"/>
          <p:cNvSpPr txBox="1">
            <a:spLocks noGrp="1"/>
          </p:cNvSpPr>
          <p:nvPr>
            <p:ph type="body" idx="2"/>
          </p:nvPr>
        </p:nvSpPr>
        <p:spPr>
          <a:xfrm>
            <a:off x="751346" y="5990794"/>
            <a:ext cx="5137200" cy="369300"/>
          </a:xfrm>
          <a:prstGeom prst="rect">
            <a:avLst/>
          </a:prstGeom>
          <a:noFill/>
          <a:ln>
            <a:noFill/>
          </a:ln>
        </p:spPr>
        <p:txBody>
          <a:bodyPr spcFirstLastPara="1" wrap="square" lIns="91425" tIns="45700" rIns="91425" bIns="45700" anchor="t" anchorCtr="0">
            <a:noAutofit/>
          </a:bodyPr>
          <a:lstStyle/>
          <a:p>
            <a:pPr marL="228600" lvl="0" indent="-228600" algn="l" rtl="0">
              <a:spcBef>
                <a:spcPts val="0"/>
              </a:spcBef>
              <a:spcAft>
                <a:spcPts val="0"/>
              </a:spcAft>
              <a:buClr>
                <a:schemeClr val="dk1"/>
              </a:buClr>
              <a:buSzPts val="1800"/>
              <a:buNone/>
            </a:pPr>
            <a:r>
              <a:rPr lang="en-GB" sz="2200"/>
              <a:t>(2,5)   (2,7)</a:t>
            </a:r>
            <a:endParaRPr sz="2200"/>
          </a:p>
        </p:txBody>
      </p:sp>
      <p:sp>
        <p:nvSpPr>
          <p:cNvPr id="76" name="Google Shape;76;p13"/>
          <p:cNvSpPr txBox="1">
            <a:spLocks noGrp="1"/>
          </p:cNvSpPr>
          <p:nvPr>
            <p:ph type="body" idx="3"/>
          </p:nvPr>
        </p:nvSpPr>
        <p:spPr>
          <a:xfrm>
            <a:off x="6391462" y="4718330"/>
            <a:ext cx="5137200" cy="369300"/>
          </a:xfrm>
          <a:prstGeom prst="rect">
            <a:avLst/>
          </a:prstGeom>
          <a:noFill/>
          <a:ln>
            <a:noFill/>
          </a:ln>
        </p:spPr>
        <p:txBody>
          <a:bodyPr spcFirstLastPara="1" wrap="square" lIns="91425" tIns="45700" rIns="91425" bIns="45700" anchor="t" anchorCtr="0">
            <a:noAutofit/>
          </a:bodyPr>
          <a:lstStyle/>
          <a:p>
            <a:pPr marL="228600" lvl="0" indent="-228600" algn="l" rtl="0">
              <a:spcBef>
                <a:spcPts val="0"/>
              </a:spcBef>
              <a:spcAft>
                <a:spcPts val="0"/>
              </a:spcAft>
              <a:buClr>
                <a:schemeClr val="dk1"/>
              </a:buClr>
              <a:buSzPts val="1800"/>
              <a:buNone/>
            </a:pPr>
            <a:r>
              <a:rPr lang="en-GB" sz="2200"/>
              <a:t>(5,2)   (7,2)</a:t>
            </a:r>
            <a:endParaRPr sz="2200"/>
          </a:p>
        </p:txBody>
      </p:sp>
      <p:sp>
        <p:nvSpPr>
          <p:cNvPr id="77" name="Google Shape;77;p13"/>
          <p:cNvSpPr txBox="1">
            <a:spLocks noGrp="1"/>
          </p:cNvSpPr>
          <p:nvPr>
            <p:ph type="body" idx="4"/>
          </p:nvPr>
        </p:nvSpPr>
        <p:spPr>
          <a:xfrm>
            <a:off x="6391461" y="5990794"/>
            <a:ext cx="5137200" cy="369300"/>
          </a:xfrm>
          <a:prstGeom prst="rect">
            <a:avLst/>
          </a:prstGeom>
          <a:noFill/>
          <a:ln>
            <a:noFill/>
          </a:ln>
        </p:spPr>
        <p:txBody>
          <a:bodyPr spcFirstLastPara="1" wrap="square" lIns="91425" tIns="45700" rIns="91425" bIns="45700" anchor="t" anchorCtr="0">
            <a:noAutofit/>
          </a:bodyPr>
          <a:lstStyle/>
          <a:p>
            <a:pPr marL="228600" lvl="0" indent="-228600" algn="l" rtl="0">
              <a:spcBef>
                <a:spcPts val="0"/>
              </a:spcBef>
              <a:spcAft>
                <a:spcPts val="0"/>
              </a:spcAft>
              <a:buClr>
                <a:schemeClr val="dk1"/>
              </a:buClr>
              <a:buSzPts val="1800"/>
              <a:buNone/>
            </a:pPr>
            <a:r>
              <a:rPr lang="en-GB" sz="2200"/>
              <a:t>(5,8)   (7,5)</a:t>
            </a:r>
            <a:endParaRPr sz="2200"/>
          </a:p>
        </p:txBody>
      </p:sp>
      <p:sp>
        <p:nvSpPr>
          <p:cNvPr id="78" name="Google Shape;78;p13"/>
          <p:cNvSpPr txBox="1">
            <a:spLocks noGrp="1"/>
          </p:cNvSpPr>
          <p:nvPr>
            <p:ph type="body" idx="5"/>
          </p:nvPr>
        </p:nvSpPr>
        <p:spPr>
          <a:xfrm>
            <a:off x="347950" y="805750"/>
            <a:ext cx="6260700" cy="320700"/>
          </a:xfrm>
          <a:prstGeom prst="rect">
            <a:avLst/>
          </a:prstGeom>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n-GB" b="1" dirty="0"/>
              <a:t>Hinge Question:</a:t>
            </a:r>
            <a:endParaRPr dirty="0"/>
          </a:p>
        </p:txBody>
      </p:sp>
      <p:sp>
        <p:nvSpPr>
          <p:cNvPr id="79" name="Google Shape;79;p13"/>
          <p:cNvSpPr txBox="1">
            <a:spLocks noGrp="1"/>
          </p:cNvSpPr>
          <p:nvPr>
            <p:ph type="body" idx="6"/>
          </p:nvPr>
        </p:nvSpPr>
        <p:spPr>
          <a:xfrm>
            <a:off x="347950" y="1166150"/>
            <a:ext cx="6568500" cy="20172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a:t>A triangle is drawn on the grid.</a:t>
            </a:r>
            <a:endParaRPr dirty="0"/>
          </a:p>
          <a:p>
            <a:pPr marL="0" lvl="0" indent="0" algn="l" rtl="0">
              <a:spcBef>
                <a:spcPts val="0"/>
              </a:spcBef>
              <a:spcAft>
                <a:spcPts val="0"/>
              </a:spcAft>
              <a:buNone/>
            </a:pPr>
            <a:r>
              <a:rPr lang="en-GB" dirty="0"/>
              <a:t>It is translated so that point A translates to point B.</a:t>
            </a:r>
            <a:endParaRPr dirty="0"/>
          </a:p>
          <a:p>
            <a:pPr marL="0" lvl="0" indent="0" algn="l" rtl="0">
              <a:spcBef>
                <a:spcPts val="0"/>
              </a:spcBef>
              <a:spcAft>
                <a:spcPts val="0"/>
              </a:spcAft>
              <a:buNone/>
            </a:pPr>
            <a:endParaRPr b="1" dirty="0"/>
          </a:p>
          <a:p>
            <a:pPr marL="0" lvl="0" indent="0" algn="l" rtl="0">
              <a:spcBef>
                <a:spcPts val="0"/>
              </a:spcBef>
              <a:spcAft>
                <a:spcPts val="0"/>
              </a:spcAft>
              <a:buNone/>
            </a:pPr>
            <a:r>
              <a:rPr lang="en-GB" b="1" dirty="0"/>
              <a:t>What would be the coordinates of the other vertices of the translated triangle?</a:t>
            </a:r>
            <a:endParaRPr b="1" dirty="0"/>
          </a:p>
        </p:txBody>
      </p:sp>
      <p:grpSp>
        <p:nvGrpSpPr>
          <p:cNvPr id="80" name="Google Shape;80;p13"/>
          <p:cNvGrpSpPr/>
          <p:nvPr/>
        </p:nvGrpSpPr>
        <p:grpSpPr>
          <a:xfrm>
            <a:off x="7048856" y="442037"/>
            <a:ext cx="3822393" cy="3862592"/>
            <a:chOff x="7276925" y="1304025"/>
            <a:chExt cx="4603075" cy="4639750"/>
          </a:xfrm>
        </p:grpSpPr>
        <p:pic>
          <p:nvPicPr>
            <p:cNvPr id="81" name="Google Shape;81;p13"/>
            <p:cNvPicPr preferRelativeResize="0"/>
            <p:nvPr/>
          </p:nvPicPr>
          <p:blipFill>
            <a:blip r:embed="rId3">
              <a:alphaModFix/>
            </a:blip>
            <a:stretch>
              <a:fillRect/>
            </a:stretch>
          </p:blipFill>
          <p:spPr>
            <a:xfrm>
              <a:off x="7694100" y="1779062"/>
              <a:ext cx="3873600" cy="3864416"/>
            </a:xfrm>
            <a:prstGeom prst="rect">
              <a:avLst/>
            </a:prstGeom>
            <a:noFill/>
            <a:ln>
              <a:noFill/>
            </a:ln>
          </p:spPr>
        </p:pic>
        <p:sp>
          <p:nvSpPr>
            <p:cNvPr id="82" name="Google Shape;82;p13"/>
            <p:cNvSpPr txBox="1"/>
            <p:nvPr/>
          </p:nvSpPr>
          <p:spPr>
            <a:xfrm>
              <a:off x="7361100" y="54343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83" name="Google Shape;83;p13"/>
            <p:cNvSpPr txBox="1"/>
            <p:nvPr/>
          </p:nvSpPr>
          <p:spPr>
            <a:xfrm>
              <a:off x="7361100" y="50341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84" name="Google Shape;84;p13"/>
            <p:cNvSpPr txBox="1"/>
            <p:nvPr/>
          </p:nvSpPr>
          <p:spPr>
            <a:xfrm>
              <a:off x="7361100" y="46340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85" name="Google Shape;85;p13"/>
            <p:cNvSpPr txBox="1"/>
            <p:nvPr/>
          </p:nvSpPr>
          <p:spPr>
            <a:xfrm>
              <a:off x="7361100" y="42338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86" name="Google Shape;86;p13"/>
            <p:cNvSpPr txBox="1"/>
            <p:nvPr/>
          </p:nvSpPr>
          <p:spPr>
            <a:xfrm>
              <a:off x="7361100" y="38829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87" name="Google Shape;87;p13"/>
            <p:cNvSpPr txBox="1"/>
            <p:nvPr/>
          </p:nvSpPr>
          <p:spPr>
            <a:xfrm>
              <a:off x="7361100" y="35074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88" name="Google Shape;88;p13"/>
            <p:cNvSpPr txBox="1"/>
            <p:nvPr/>
          </p:nvSpPr>
          <p:spPr>
            <a:xfrm>
              <a:off x="7361100" y="31319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89" name="Google Shape;89;p13"/>
            <p:cNvSpPr txBox="1"/>
            <p:nvPr/>
          </p:nvSpPr>
          <p:spPr>
            <a:xfrm>
              <a:off x="7361100" y="27563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90" name="Google Shape;90;p13"/>
            <p:cNvSpPr txBox="1"/>
            <p:nvPr/>
          </p:nvSpPr>
          <p:spPr>
            <a:xfrm>
              <a:off x="7361100" y="23808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91" name="Google Shape;91;p13"/>
            <p:cNvSpPr txBox="1"/>
            <p:nvPr/>
          </p:nvSpPr>
          <p:spPr>
            <a:xfrm>
              <a:off x="7361100" y="20053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92" name="Google Shape;92;p13"/>
            <p:cNvSpPr txBox="1"/>
            <p:nvPr/>
          </p:nvSpPr>
          <p:spPr>
            <a:xfrm>
              <a:off x="7276925" y="1629800"/>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93" name="Google Shape;93;p13"/>
            <p:cNvSpPr txBox="1"/>
            <p:nvPr/>
          </p:nvSpPr>
          <p:spPr>
            <a:xfrm>
              <a:off x="79378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94" name="Google Shape;94;p13"/>
            <p:cNvSpPr txBox="1"/>
            <p:nvPr/>
          </p:nvSpPr>
          <p:spPr>
            <a:xfrm>
              <a:off x="83102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95" name="Google Shape;95;p13"/>
            <p:cNvSpPr txBox="1"/>
            <p:nvPr/>
          </p:nvSpPr>
          <p:spPr>
            <a:xfrm>
              <a:off x="86919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96" name="Google Shape;96;p13"/>
            <p:cNvSpPr txBox="1"/>
            <p:nvPr/>
          </p:nvSpPr>
          <p:spPr>
            <a:xfrm>
              <a:off x="90735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97" name="Google Shape;97;p13"/>
            <p:cNvSpPr txBox="1"/>
            <p:nvPr/>
          </p:nvSpPr>
          <p:spPr>
            <a:xfrm>
              <a:off x="94644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98" name="Google Shape;98;p13"/>
            <p:cNvSpPr txBox="1"/>
            <p:nvPr/>
          </p:nvSpPr>
          <p:spPr>
            <a:xfrm>
              <a:off x="98368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99" name="Google Shape;99;p13"/>
            <p:cNvSpPr txBox="1"/>
            <p:nvPr/>
          </p:nvSpPr>
          <p:spPr>
            <a:xfrm>
              <a:off x="1020935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00" name="Google Shape;100;p13"/>
            <p:cNvSpPr txBox="1"/>
            <p:nvPr/>
          </p:nvSpPr>
          <p:spPr>
            <a:xfrm>
              <a:off x="105818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01" name="Google Shape;101;p13"/>
            <p:cNvSpPr txBox="1"/>
            <p:nvPr/>
          </p:nvSpPr>
          <p:spPr>
            <a:xfrm>
              <a:off x="109543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02" name="Google Shape;102;p13"/>
            <p:cNvSpPr txBox="1"/>
            <p:nvPr/>
          </p:nvSpPr>
          <p:spPr>
            <a:xfrm>
              <a:off x="11287300" y="5643463"/>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03" name="Google Shape;103;p13"/>
            <p:cNvSpPr txBox="1"/>
            <p:nvPr/>
          </p:nvSpPr>
          <p:spPr>
            <a:xfrm>
              <a:off x="7565325" y="56434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04" name="Google Shape;104;p13"/>
            <p:cNvSpPr txBox="1"/>
            <p:nvPr/>
          </p:nvSpPr>
          <p:spPr>
            <a:xfrm>
              <a:off x="11541300" y="5276550"/>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𝑥</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sp>
          <p:nvSpPr>
            <p:cNvPr id="105" name="Google Shape;105;p13"/>
            <p:cNvSpPr txBox="1"/>
            <p:nvPr/>
          </p:nvSpPr>
          <p:spPr>
            <a:xfrm>
              <a:off x="7569550" y="1304025"/>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𝑦</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grpSp>
      <p:sp>
        <p:nvSpPr>
          <p:cNvPr id="106" name="Google Shape;106;p13"/>
          <p:cNvSpPr/>
          <p:nvPr/>
        </p:nvSpPr>
        <p:spPr>
          <a:xfrm>
            <a:off x="9637642" y="1152250"/>
            <a:ext cx="610800" cy="957900"/>
          </a:xfrm>
          <a:prstGeom prst="rtTriangle">
            <a:avLst/>
          </a:prstGeom>
          <a:solidFill>
            <a:srgbClr val="91D959"/>
          </a:solidFill>
          <a:ln w="9525" cap="flat" cmpd="sng">
            <a:solidFill>
              <a:srgbClr val="91D95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7" name="Google Shape;107;p13"/>
          <p:cNvSpPr txBox="1"/>
          <p:nvPr/>
        </p:nvSpPr>
        <p:spPr>
          <a:xfrm>
            <a:off x="9426275" y="1873625"/>
            <a:ext cx="360900" cy="4617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A</a:t>
            </a:r>
            <a:endParaRPr kumimoji="0"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08" name="Google Shape;108;p13"/>
          <p:cNvSpPr txBox="1"/>
          <p:nvPr/>
        </p:nvSpPr>
        <p:spPr>
          <a:xfrm>
            <a:off x="8860175" y="2142488"/>
            <a:ext cx="471900" cy="4617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1" i="0" u="none" strike="noStrike" kern="0" cap="none" spc="0" normalizeH="0" baseline="0" noProof="0">
                <a:ln>
                  <a:noFill/>
                </a:ln>
                <a:solidFill>
                  <a:srgbClr val="000000"/>
                </a:solidFill>
                <a:effectLst/>
                <a:uLnTx/>
                <a:uFillTx/>
                <a:latin typeface="Century Gothic"/>
                <a:ea typeface="Century Gothic"/>
                <a:cs typeface="Century Gothic"/>
                <a:sym typeface="Century Gothic"/>
              </a:rPr>
              <a:t>x</a:t>
            </a:r>
            <a:endParaRPr kumimoji="0" sz="1800" b="1"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37" name="Google Shape;107;p13">
            <a:extLst>
              <a:ext uri="{FF2B5EF4-FFF2-40B4-BE49-F238E27FC236}">
                <a16:creationId xmlns:a16="http://schemas.microsoft.com/office/drawing/2014/main" id="{131A1F48-3DEA-4D50-BEB2-AE323897DF5A}"/>
              </a:ext>
            </a:extLst>
          </p:cNvPr>
          <p:cNvSpPr txBox="1"/>
          <p:nvPr/>
        </p:nvSpPr>
        <p:spPr>
          <a:xfrm>
            <a:off x="8672061" y="2087364"/>
            <a:ext cx="360900" cy="4617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rPr>
              <a:t>B</a:t>
            </a:r>
            <a:endParaRPr kumimoji="0" sz="18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4"/>
          <p:cNvSpPr txBox="1"/>
          <p:nvPr/>
        </p:nvSpPr>
        <p:spPr>
          <a:xfrm>
            <a:off x="1412240" y="767620"/>
            <a:ext cx="7670800" cy="1924779"/>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FFFFFF"/>
              </a:buClr>
              <a:buSzPts val="3600"/>
              <a:buFont typeface="Arial"/>
              <a:buNone/>
              <a:tabLst/>
              <a:defRPr/>
            </a:pPr>
            <a:r>
              <a:rPr kumimoji="0" lang="en-GB" sz="3600" b="0" i="0" u="none" strike="noStrike" kern="0" cap="none" spc="0" normalizeH="0" baseline="0" noProof="0">
                <a:ln>
                  <a:noFill/>
                </a:ln>
                <a:solidFill>
                  <a:srgbClr val="FFFFFF"/>
                </a:solidFill>
                <a:effectLst/>
                <a:uLnTx/>
                <a:uFillTx/>
                <a:latin typeface="Century Gothic"/>
                <a:ea typeface="Century Gothic"/>
                <a:cs typeface="Century Gothic"/>
                <a:sym typeface="Century Gothic"/>
              </a:rPr>
              <a:t>To translate shapes in the first quadrant</a:t>
            </a: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aphicFrame>
        <p:nvGraphicFramePr>
          <p:cNvPr id="115" name="Google Shape;115;p14"/>
          <p:cNvGraphicFramePr/>
          <p:nvPr/>
        </p:nvGraphicFramePr>
        <p:xfrm>
          <a:off x="1412240" y="3429000"/>
          <a:ext cx="9367525" cy="1920250"/>
        </p:xfrm>
        <a:graphic>
          <a:graphicData uri="http://schemas.openxmlformats.org/drawingml/2006/table">
            <a:tbl>
              <a:tblPr firstRow="1" bandRow="1">
                <a:noFill/>
              </a:tblPr>
              <a:tblGrid>
                <a:gridCol w="9367525">
                  <a:extLst>
                    <a:ext uri="{9D8B030D-6E8A-4147-A177-3AD203B41FA5}">
                      <a16:colId xmlns:a16="http://schemas.microsoft.com/office/drawing/2014/main" val="20000"/>
                    </a:ext>
                  </a:extLst>
                </a:gridCol>
              </a:tblGrid>
              <a:tr h="1525425">
                <a:tc>
                  <a:txBody>
                    <a:bodyPr/>
                    <a:lstStyle/>
                    <a:p>
                      <a:pPr marL="0" marR="0" lvl="0" indent="0" algn="l" rtl="0">
                        <a:spcBef>
                          <a:spcPts val="0"/>
                        </a:spcBef>
                        <a:spcAft>
                          <a:spcPts val="0"/>
                        </a:spcAft>
                        <a:buClr>
                          <a:schemeClr val="lt1"/>
                        </a:buClr>
                        <a:buSzPts val="2000"/>
                        <a:buFont typeface="Century Gothic"/>
                        <a:buNone/>
                      </a:pPr>
                      <a:r>
                        <a:rPr lang="en-GB" sz="2000" b="0" dirty="0">
                          <a:solidFill>
                            <a:schemeClr val="lt1"/>
                          </a:solidFill>
                          <a:latin typeface="Century Gothic"/>
                          <a:ea typeface="Century Gothic"/>
                          <a:cs typeface="Century Gothic"/>
                          <a:sym typeface="Century Gothic"/>
                        </a:rPr>
                        <a:t>Success Criteria</a:t>
                      </a:r>
                      <a:endParaRPr dirty="0"/>
                    </a:p>
                    <a:p>
                      <a:pPr marL="0" marR="0" lvl="0" indent="0" algn="l" rtl="0">
                        <a:spcBef>
                          <a:spcPts val="0"/>
                        </a:spcBef>
                        <a:spcAft>
                          <a:spcPts val="0"/>
                        </a:spcAft>
                        <a:buNone/>
                      </a:pPr>
                      <a:endParaRPr sz="2000" dirty="0">
                        <a:solidFill>
                          <a:schemeClr val="lt1"/>
                        </a:solidFill>
                        <a:latin typeface="Century Gothic"/>
                        <a:ea typeface="Century Gothic"/>
                        <a:cs typeface="Century Gothic"/>
                        <a:sym typeface="Century Gothic"/>
                      </a:endParaRPr>
                    </a:p>
                    <a:p>
                      <a:pPr marL="285750" marR="0" lvl="0" indent="-285750" algn="l" rtl="0">
                        <a:spcBef>
                          <a:spcPts val="0"/>
                        </a:spcBef>
                        <a:spcAft>
                          <a:spcPts val="0"/>
                        </a:spcAft>
                        <a:buClr>
                          <a:schemeClr val="lt1"/>
                        </a:buClr>
                        <a:buSzPts val="2000"/>
                        <a:buFont typeface="Noto Sans Symbols"/>
                        <a:buChar char="❑"/>
                      </a:pPr>
                      <a:r>
                        <a:rPr lang="en-GB" sz="2000" dirty="0">
                          <a:solidFill>
                            <a:schemeClr val="lt1"/>
                          </a:solidFill>
                          <a:latin typeface="Century Gothic"/>
                          <a:ea typeface="Century Gothic"/>
                          <a:cs typeface="Century Gothic"/>
                          <a:sym typeface="Century Gothic"/>
                        </a:rPr>
                        <a:t>I can describe how a shape has been translated on a grid given the starting and finishing positions. </a:t>
                      </a:r>
                      <a:endParaRPr sz="2000" dirty="0">
                        <a:solidFill>
                          <a:schemeClr val="lt1"/>
                        </a:solidFill>
                        <a:latin typeface="Century Gothic"/>
                        <a:ea typeface="Century Gothic"/>
                        <a:cs typeface="Century Gothic"/>
                        <a:sym typeface="Century Gothic"/>
                      </a:endParaRPr>
                    </a:p>
                    <a:p>
                      <a:pPr marL="285750" marR="0" lvl="0" indent="-285750" algn="l" rtl="0">
                        <a:spcBef>
                          <a:spcPts val="0"/>
                        </a:spcBef>
                        <a:spcAft>
                          <a:spcPts val="0"/>
                        </a:spcAft>
                        <a:buClr>
                          <a:schemeClr val="lt1"/>
                        </a:buClr>
                        <a:buSzPts val="2000"/>
                        <a:buFont typeface="Noto Sans Symbols"/>
                        <a:buChar char="❑"/>
                      </a:pPr>
                      <a:r>
                        <a:rPr lang="en-GB" sz="2000" dirty="0">
                          <a:solidFill>
                            <a:schemeClr val="lt1"/>
                          </a:solidFill>
                          <a:latin typeface="Century Gothic"/>
                          <a:ea typeface="Century Gothic"/>
                          <a:cs typeface="Century Gothic"/>
                          <a:sym typeface="Century Gothic"/>
                        </a:rPr>
                        <a:t>I can complete a multiple step translation on a grid by moving one vertex of a shape at a time.</a:t>
                      </a:r>
                      <a:endParaRPr sz="2000" dirty="0">
                        <a:solidFill>
                          <a:schemeClr val="lt1"/>
                        </a:solidFill>
                        <a:latin typeface="Century Gothic"/>
                        <a:ea typeface="Century Gothic"/>
                        <a:cs typeface="Century Gothic"/>
                        <a:sym typeface="Century Gothic"/>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5"/>
          <p:cNvSpPr txBox="1">
            <a:spLocks noGrp="1"/>
          </p:cNvSpPr>
          <p:nvPr>
            <p:ph type="body" idx="2"/>
          </p:nvPr>
        </p:nvSpPr>
        <p:spPr>
          <a:xfrm>
            <a:off x="332100" y="1073175"/>
            <a:ext cx="7789800" cy="5469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800"/>
              <a:buNone/>
            </a:pPr>
            <a:r>
              <a:rPr lang="en-GB" b="1" dirty="0"/>
              <a:t>Using isometric paper, how many of these polygons can you draw?</a:t>
            </a:r>
            <a:endParaRPr b="1" dirty="0"/>
          </a:p>
          <a:p>
            <a:pPr marL="457200" lvl="0" indent="-342900" algn="l" rtl="0">
              <a:spcBef>
                <a:spcPts val="0"/>
              </a:spcBef>
              <a:spcAft>
                <a:spcPts val="0"/>
              </a:spcAft>
              <a:buSzPts val="1800"/>
              <a:buChar char="●"/>
            </a:pPr>
            <a:r>
              <a:rPr lang="en-GB" dirty="0"/>
              <a:t>A rectangle</a:t>
            </a:r>
            <a:endParaRPr dirty="0"/>
          </a:p>
          <a:p>
            <a:pPr marL="457200" lvl="0" indent="-342900" algn="l" rtl="0">
              <a:spcBef>
                <a:spcPts val="0"/>
              </a:spcBef>
              <a:spcAft>
                <a:spcPts val="0"/>
              </a:spcAft>
              <a:buSzPts val="1800"/>
              <a:buChar char="●"/>
            </a:pPr>
            <a:r>
              <a:rPr lang="en-GB" dirty="0"/>
              <a:t>A parallelogram that is not a rectangle</a:t>
            </a:r>
            <a:endParaRPr dirty="0"/>
          </a:p>
          <a:p>
            <a:pPr marL="457200" lvl="0" indent="-342900" algn="l" rtl="0">
              <a:spcBef>
                <a:spcPts val="0"/>
              </a:spcBef>
              <a:spcAft>
                <a:spcPts val="0"/>
              </a:spcAft>
              <a:buSzPts val="1800"/>
              <a:buChar char="●"/>
            </a:pPr>
            <a:r>
              <a:rPr lang="en-GB" dirty="0"/>
              <a:t>An equilateral triangle</a:t>
            </a:r>
            <a:endParaRPr dirty="0"/>
          </a:p>
          <a:p>
            <a:pPr marL="457200" lvl="0" indent="-342900" algn="l" rtl="0">
              <a:spcBef>
                <a:spcPts val="0"/>
              </a:spcBef>
              <a:spcAft>
                <a:spcPts val="0"/>
              </a:spcAft>
              <a:buSzPts val="1800"/>
              <a:buChar char="●"/>
            </a:pPr>
            <a:r>
              <a:rPr lang="en-GB" dirty="0"/>
              <a:t>A right angled triangle</a:t>
            </a:r>
            <a:endParaRPr dirty="0"/>
          </a:p>
          <a:p>
            <a:pPr marL="457200" lvl="0" indent="-342900" algn="l" rtl="0">
              <a:spcBef>
                <a:spcPts val="0"/>
              </a:spcBef>
              <a:spcAft>
                <a:spcPts val="0"/>
              </a:spcAft>
              <a:buSzPts val="1800"/>
              <a:buChar char="●"/>
            </a:pPr>
            <a:r>
              <a:rPr lang="en-GB" dirty="0"/>
              <a:t>A scalene triangle</a:t>
            </a:r>
            <a:endParaRPr dirty="0"/>
          </a:p>
          <a:p>
            <a:pPr marL="457200" lvl="0" indent="-342900" algn="l" rtl="0">
              <a:spcBef>
                <a:spcPts val="0"/>
              </a:spcBef>
              <a:spcAft>
                <a:spcPts val="0"/>
              </a:spcAft>
              <a:buSzPts val="1800"/>
              <a:buChar char="●"/>
            </a:pPr>
            <a:r>
              <a:rPr lang="en-GB" dirty="0"/>
              <a:t>An isosceles triangle that is not an equilateral triangle</a:t>
            </a:r>
            <a:endParaRPr dirty="0"/>
          </a:p>
          <a:p>
            <a:pPr marL="457200" lvl="0" indent="-342900" algn="l" rtl="0">
              <a:spcBef>
                <a:spcPts val="0"/>
              </a:spcBef>
              <a:spcAft>
                <a:spcPts val="0"/>
              </a:spcAft>
              <a:buSzPts val="1800"/>
              <a:buChar char="●"/>
            </a:pPr>
            <a:r>
              <a:rPr lang="en-GB" dirty="0"/>
              <a:t>A pentagon</a:t>
            </a:r>
            <a:endParaRPr dirty="0"/>
          </a:p>
          <a:p>
            <a:pPr marL="457200" lvl="0" indent="-342900" algn="l" rtl="0">
              <a:spcBef>
                <a:spcPts val="0"/>
              </a:spcBef>
              <a:spcAft>
                <a:spcPts val="0"/>
              </a:spcAft>
              <a:buSzPts val="1800"/>
              <a:buChar char="●"/>
            </a:pPr>
            <a:r>
              <a:rPr lang="en-GB" dirty="0"/>
              <a:t>A hexagon</a:t>
            </a:r>
            <a:endParaRPr dirty="0"/>
          </a:p>
          <a:p>
            <a:pPr marL="457200" lvl="0" indent="-342900" algn="l" rtl="0">
              <a:spcBef>
                <a:spcPts val="0"/>
              </a:spcBef>
              <a:spcAft>
                <a:spcPts val="0"/>
              </a:spcAft>
              <a:buSzPts val="1800"/>
              <a:buChar char="●"/>
            </a:pPr>
            <a:r>
              <a:rPr lang="en-GB" dirty="0"/>
              <a:t>A heptagon</a:t>
            </a:r>
            <a:endParaRPr dirty="0"/>
          </a:p>
          <a:p>
            <a:pPr marL="457200" lvl="0" indent="-342900" algn="l" rtl="0">
              <a:spcBef>
                <a:spcPts val="0"/>
              </a:spcBef>
              <a:spcAft>
                <a:spcPts val="0"/>
              </a:spcAft>
              <a:buSzPts val="1800"/>
              <a:buChar char="●"/>
            </a:pPr>
            <a:r>
              <a:rPr lang="en-GB" dirty="0"/>
              <a:t>An octagon</a:t>
            </a:r>
            <a:endParaRPr dirty="0"/>
          </a:p>
          <a:p>
            <a:pPr marL="457200" lvl="0" indent="-342900" algn="l" rtl="0">
              <a:spcBef>
                <a:spcPts val="0"/>
              </a:spcBef>
              <a:spcAft>
                <a:spcPts val="0"/>
              </a:spcAft>
              <a:buSzPts val="1800"/>
              <a:buChar char="●"/>
            </a:pPr>
            <a:r>
              <a:rPr lang="en-GB" dirty="0"/>
              <a:t>A rhombus</a:t>
            </a:r>
            <a:endParaRPr dirty="0"/>
          </a:p>
          <a:p>
            <a:pPr marL="457200" lvl="0" indent="-342900" algn="l" rtl="0">
              <a:spcBef>
                <a:spcPts val="0"/>
              </a:spcBef>
              <a:spcAft>
                <a:spcPts val="0"/>
              </a:spcAft>
              <a:buSzPts val="1800"/>
              <a:buChar char="●"/>
            </a:pPr>
            <a:r>
              <a:rPr lang="en-GB" dirty="0"/>
              <a:t>A trapezium</a:t>
            </a:r>
            <a:endParaRPr dirty="0"/>
          </a:p>
          <a:p>
            <a:pPr marL="0" lvl="0" indent="0" algn="l" rtl="0">
              <a:spcBef>
                <a:spcPts val="0"/>
              </a:spcBef>
              <a:spcAft>
                <a:spcPts val="0"/>
              </a:spcAft>
              <a:buClr>
                <a:schemeClr val="dk1"/>
              </a:buClr>
              <a:buSzPts val="1800"/>
              <a:buNone/>
            </a:pPr>
            <a:endParaRPr dirty="0"/>
          </a:p>
        </p:txBody>
      </p:sp>
      <p:sp>
        <p:nvSpPr>
          <p:cNvPr id="123" name="Google Shape;123;p15"/>
          <p:cNvSpPr txBox="1">
            <a:spLocks noGrp="1"/>
          </p:cNvSpPr>
          <p:nvPr>
            <p:ph type="body" idx="1"/>
          </p:nvPr>
        </p:nvSpPr>
        <p:spPr>
          <a:xfrm>
            <a:off x="360000" y="752475"/>
            <a:ext cx="6260700" cy="3207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779F5"/>
              </a:buClr>
              <a:buSzPts val="1600"/>
              <a:buNone/>
            </a:pPr>
            <a:r>
              <a:rPr lang="en-GB" b="1"/>
              <a:t>Starter:</a:t>
            </a:r>
            <a:endParaRPr b="1"/>
          </a:p>
        </p:txBody>
      </p:sp>
      <p:pic>
        <p:nvPicPr>
          <p:cNvPr id="124" name="Google Shape;124;p15"/>
          <p:cNvPicPr preferRelativeResize="0"/>
          <p:nvPr/>
        </p:nvPicPr>
        <p:blipFill>
          <a:blip r:embed="rId3">
            <a:alphaModFix/>
          </a:blip>
          <a:stretch>
            <a:fillRect/>
          </a:stretch>
        </p:blipFill>
        <p:spPr>
          <a:xfrm>
            <a:off x="7566500" y="1646636"/>
            <a:ext cx="4293394" cy="430053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6"/>
          <p:cNvSpPr txBox="1">
            <a:spLocks noGrp="1"/>
          </p:cNvSpPr>
          <p:nvPr>
            <p:ph type="body" idx="1"/>
          </p:nvPr>
        </p:nvSpPr>
        <p:spPr>
          <a:xfrm>
            <a:off x="347950" y="814900"/>
            <a:ext cx="6673800" cy="8118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None/>
            </a:pPr>
            <a:r>
              <a:rPr lang="en-GB" dirty="0"/>
              <a:t>This square is translated 4 squares left and 3 squares down. </a:t>
            </a:r>
            <a:endParaRPr dirty="0"/>
          </a:p>
          <a:p>
            <a:pPr marL="0" lvl="0" indent="0" algn="l" rtl="0">
              <a:lnSpc>
                <a:spcPct val="150000"/>
              </a:lnSpc>
              <a:spcBef>
                <a:spcPts val="0"/>
              </a:spcBef>
              <a:spcAft>
                <a:spcPts val="0"/>
              </a:spcAft>
              <a:buNone/>
            </a:pPr>
            <a:r>
              <a:rPr lang="en-GB" dirty="0"/>
              <a:t>Draw the new position of the square.</a:t>
            </a:r>
            <a:endParaRPr dirty="0"/>
          </a:p>
        </p:txBody>
      </p:sp>
      <p:grpSp>
        <p:nvGrpSpPr>
          <p:cNvPr id="132" name="Google Shape;132;p16"/>
          <p:cNvGrpSpPr/>
          <p:nvPr/>
        </p:nvGrpSpPr>
        <p:grpSpPr>
          <a:xfrm>
            <a:off x="7160850" y="359988"/>
            <a:ext cx="3452306" cy="3479813"/>
            <a:chOff x="899925" y="2143088"/>
            <a:chExt cx="3452306" cy="3479813"/>
          </a:xfrm>
        </p:grpSpPr>
        <p:grpSp>
          <p:nvGrpSpPr>
            <p:cNvPr id="133" name="Google Shape;133;p16"/>
            <p:cNvGrpSpPr/>
            <p:nvPr/>
          </p:nvGrpSpPr>
          <p:grpSpPr>
            <a:xfrm>
              <a:off x="899925" y="2143088"/>
              <a:ext cx="3452306" cy="3479813"/>
              <a:chOff x="7276925" y="1304025"/>
              <a:chExt cx="4603075" cy="4639750"/>
            </a:xfrm>
          </p:grpSpPr>
          <p:pic>
            <p:nvPicPr>
              <p:cNvPr id="134" name="Google Shape;134;p16"/>
              <p:cNvPicPr preferRelativeResize="0"/>
              <p:nvPr/>
            </p:nvPicPr>
            <p:blipFill>
              <a:blip r:embed="rId3">
                <a:alphaModFix/>
              </a:blip>
              <a:stretch>
                <a:fillRect/>
              </a:stretch>
            </p:blipFill>
            <p:spPr>
              <a:xfrm>
                <a:off x="7694100" y="1779062"/>
                <a:ext cx="3873600" cy="3864416"/>
              </a:xfrm>
              <a:prstGeom prst="rect">
                <a:avLst/>
              </a:prstGeom>
              <a:noFill/>
              <a:ln>
                <a:noFill/>
              </a:ln>
            </p:spPr>
          </p:pic>
          <p:sp>
            <p:nvSpPr>
              <p:cNvPr id="135" name="Google Shape;135;p16"/>
              <p:cNvSpPr txBox="1"/>
              <p:nvPr/>
            </p:nvSpPr>
            <p:spPr>
              <a:xfrm>
                <a:off x="7361100" y="54343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36" name="Google Shape;136;p16"/>
              <p:cNvSpPr txBox="1"/>
              <p:nvPr/>
            </p:nvSpPr>
            <p:spPr>
              <a:xfrm>
                <a:off x="7361100" y="50341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37" name="Google Shape;137;p16"/>
              <p:cNvSpPr txBox="1"/>
              <p:nvPr/>
            </p:nvSpPr>
            <p:spPr>
              <a:xfrm>
                <a:off x="7361100" y="46340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38" name="Google Shape;138;p16"/>
              <p:cNvSpPr txBox="1"/>
              <p:nvPr/>
            </p:nvSpPr>
            <p:spPr>
              <a:xfrm>
                <a:off x="7361100" y="42338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39" name="Google Shape;139;p16"/>
              <p:cNvSpPr txBox="1"/>
              <p:nvPr/>
            </p:nvSpPr>
            <p:spPr>
              <a:xfrm>
                <a:off x="7361100" y="38829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40" name="Google Shape;140;p16"/>
              <p:cNvSpPr txBox="1"/>
              <p:nvPr/>
            </p:nvSpPr>
            <p:spPr>
              <a:xfrm>
                <a:off x="7361100" y="35074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41" name="Google Shape;141;p16"/>
              <p:cNvSpPr txBox="1"/>
              <p:nvPr/>
            </p:nvSpPr>
            <p:spPr>
              <a:xfrm>
                <a:off x="7361100" y="31319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42" name="Google Shape;142;p16"/>
              <p:cNvSpPr txBox="1"/>
              <p:nvPr/>
            </p:nvSpPr>
            <p:spPr>
              <a:xfrm>
                <a:off x="7361100" y="27563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43" name="Google Shape;143;p16"/>
              <p:cNvSpPr txBox="1"/>
              <p:nvPr/>
            </p:nvSpPr>
            <p:spPr>
              <a:xfrm>
                <a:off x="7361100" y="23808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44" name="Google Shape;144;p16"/>
              <p:cNvSpPr txBox="1"/>
              <p:nvPr/>
            </p:nvSpPr>
            <p:spPr>
              <a:xfrm>
                <a:off x="7361100" y="20053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45" name="Google Shape;145;p16"/>
              <p:cNvSpPr txBox="1"/>
              <p:nvPr/>
            </p:nvSpPr>
            <p:spPr>
              <a:xfrm>
                <a:off x="7276925" y="1629800"/>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46" name="Google Shape;146;p16"/>
              <p:cNvSpPr txBox="1"/>
              <p:nvPr/>
            </p:nvSpPr>
            <p:spPr>
              <a:xfrm>
                <a:off x="79378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47" name="Google Shape;147;p16"/>
              <p:cNvSpPr txBox="1"/>
              <p:nvPr/>
            </p:nvSpPr>
            <p:spPr>
              <a:xfrm>
                <a:off x="83102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48" name="Google Shape;148;p16"/>
              <p:cNvSpPr txBox="1"/>
              <p:nvPr/>
            </p:nvSpPr>
            <p:spPr>
              <a:xfrm>
                <a:off x="86919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49" name="Google Shape;149;p16"/>
              <p:cNvSpPr txBox="1"/>
              <p:nvPr/>
            </p:nvSpPr>
            <p:spPr>
              <a:xfrm>
                <a:off x="90735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50" name="Google Shape;150;p16"/>
              <p:cNvSpPr txBox="1"/>
              <p:nvPr/>
            </p:nvSpPr>
            <p:spPr>
              <a:xfrm>
                <a:off x="94644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51" name="Google Shape;151;p16"/>
              <p:cNvSpPr txBox="1"/>
              <p:nvPr/>
            </p:nvSpPr>
            <p:spPr>
              <a:xfrm>
                <a:off x="98368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52" name="Google Shape;152;p16"/>
              <p:cNvSpPr txBox="1"/>
              <p:nvPr/>
            </p:nvSpPr>
            <p:spPr>
              <a:xfrm>
                <a:off x="1020935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53" name="Google Shape;153;p16"/>
              <p:cNvSpPr txBox="1"/>
              <p:nvPr/>
            </p:nvSpPr>
            <p:spPr>
              <a:xfrm>
                <a:off x="105818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54" name="Google Shape;154;p16"/>
              <p:cNvSpPr txBox="1"/>
              <p:nvPr/>
            </p:nvSpPr>
            <p:spPr>
              <a:xfrm>
                <a:off x="109543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55" name="Google Shape;155;p16"/>
              <p:cNvSpPr txBox="1"/>
              <p:nvPr/>
            </p:nvSpPr>
            <p:spPr>
              <a:xfrm>
                <a:off x="11287300" y="5643463"/>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56" name="Google Shape;156;p16"/>
              <p:cNvSpPr txBox="1"/>
              <p:nvPr/>
            </p:nvSpPr>
            <p:spPr>
              <a:xfrm>
                <a:off x="7565325" y="56434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57" name="Google Shape;157;p16"/>
              <p:cNvSpPr txBox="1"/>
              <p:nvPr/>
            </p:nvSpPr>
            <p:spPr>
              <a:xfrm>
                <a:off x="11541300" y="5276550"/>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𝑥</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sp>
            <p:nvSpPr>
              <p:cNvPr id="158" name="Google Shape;158;p16"/>
              <p:cNvSpPr txBox="1"/>
              <p:nvPr/>
            </p:nvSpPr>
            <p:spPr>
              <a:xfrm>
                <a:off x="7569550" y="1304025"/>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𝑦</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grpSp>
        <p:sp>
          <p:nvSpPr>
            <p:cNvPr id="159" name="Google Shape;159;p16"/>
            <p:cNvSpPr/>
            <p:nvPr/>
          </p:nvSpPr>
          <p:spPr>
            <a:xfrm>
              <a:off x="2948000" y="3087650"/>
              <a:ext cx="279300" cy="279300"/>
            </a:xfrm>
            <a:prstGeom prst="rect">
              <a:avLst/>
            </a:prstGeom>
            <a:solidFill>
              <a:srgbClr val="2779F5"/>
            </a:solidFill>
            <a:ln w="9525" cap="flat" cmpd="sng">
              <a:solidFill>
                <a:srgbClr val="2779F5"/>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60" name="Google Shape;160;p16"/>
          <p:cNvGrpSpPr/>
          <p:nvPr/>
        </p:nvGrpSpPr>
        <p:grpSpPr>
          <a:xfrm>
            <a:off x="3461075" y="3065813"/>
            <a:ext cx="3452306" cy="3479813"/>
            <a:chOff x="6700125" y="2463588"/>
            <a:chExt cx="3452306" cy="3479813"/>
          </a:xfrm>
        </p:grpSpPr>
        <p:grpSp>
          <p:nvGrpSpPr>
            <p:cNvPr id="161" name="Google Shape;161;p16"/>
            <p:cNvGrpSpPr/>
            <p:nvPr/>
          </p:nvGrpSpPr>
          <p:grpSpPr>
            <a:xfrm>
              <a:off x="6700125" y="2463588"/>
              <a:ext cx="3452306" cy="3479813"/>
              <a:chOff x="7276925" y="1304025"/>
              <a:chExt cx="4603075" cy="4639750"/>
            </a:xfrm>
          </p:grpSpPr>
          <p:pic>
            <p:nvPicPr>
              <p:cNvPr id="162" name="Google Shape;162;p16"/>
              <p:cNvPicPr preferRelativeResize="0"/>
              <p:nvPr/>
            </p:nvPicPr>
            <p:blipFill>
              <a:blip r:embed="rId3">
                <a:alphaModFix/>
              </a:blip>
              <a:stretch>
                <a:fillRect/>
              </a:stretch>
            </p:blipFill>
            <p:spPr>
              <a:xfrm>
                <a:off x="7694100" y="1779062"/>
                <a:ext cx="3873600" cy="3864416"/>
              </a:xfrm>
              <a:prstGeom prst="rect">
                <a:avLst/>
              </a:prstGeom>
              <a:noFill/>
              <a:ln>
                <a:noFill/>
              </a:ln>
            </p:spPr>
          </p:pic>
          <p:sp>
            <p:nvSpPr>
              <p:cNvPr id="163" name="Google Shape;163;p16"/>
              <p:cNvSpPr txBox="1"/>
              <p:nvPr/>
            </p:nvSpPr>
            <p:spPr>
              <a:xfrm>
                <a:off x="7361100" y="54343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64" name="Google Shape;164;p16"/>
              <p:cNvSpPr txBox="1"/>
              <p:nvPr/>
            </p:nvSpPr>
            <p:spPr>
              <a:xfrm>
                <a:off x="7361100" y="50341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65" name="Google Shape;165;p16"/>
              <p:cNvSpPr txBox="1"/>
              <p:nvPr/>
            </p:nvSpPr>
            <p:spPr>
              <a:xfrm>
                <a:off x="7361100" y="46340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66" name="Google Shape;166;p16"/>
              <p:cNvSpPr txBox="1"/>
              <p:nvPr/>
            </p:nvSpPr>
            <p:spPr>
              <a:xfrm>
                <a:off x="7361100" y="42338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67" name="Google Shape;167;p16"/>
              <p:cNvSpPr txBox="1"/>
              <p:nvPr/>
            </p:nvSpPr>
            <p:spPr>
              <a:xfrm>
                <a:off x="7361100" y="38829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68" name="Google Shape;168;p16"/>
              <p:cNvSpPr txBox="1"/>
              <p:nvPr/>
            </p:nvSpPr>
            <p:spPr>
              <a:xfrm>
                <a:off x="7361100" y="35074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69" name="Google Shape;169;p16"/>
              <p:cNvSpPr txBox="1"/>
              <p:nvPr/>
            </p:nvSpPr>
            <p:spPr>
              <a:xfrm>
                <a:off x="7361100" y="31319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70" name="Google Shape;170;p16"/>
              <p:cNvSpPr txBox="1"/>
              <p:nvPr/>
            </p:nvSpPr>
            <p:spPr>
              <a:xfrm>
                <a:off x="7361100" y="27563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71" name="Google Shape;171;p16"/>
              <p:cNvSpPr txBox="1"/>
              <p:nvPr/>
            </p:nvSpPr>
            <p:spPr>
              <a:xfrm>
                <a:off x="7361100" y="23808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72" name="Google Shape;172;p16"/>
              <p:cNvSpPr txBox="1"/>
              <p:nvPr/>
            </p:nvSpPr>
            <p:spPr>
              <a:xfrm>
                <a:off x="7361100" y="20053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73" name="Google Shape;173;p16"/>
              <p:cNvSpPr txBox="1"/>
              <p:nvPr/>
            </p:nvSpPr>
            <p:spPr>
              <a:xfrm>
                <a:off x="7276925" y="1629800"/>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74" name="Google Shape;174;p16"/>
              <p:cNvSpPr txBox="1"/>
              <p:nvPr/>
            </p:nvSpPr>
            <p:spPr>
              <a:xfrm>
                <a:off x="79378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75" name="Google Shape;175;p16"/>
              <p:cNvSpPr txBox="1"/>
              <p:nvPr/>
            </p:nvSpPr>
            <p:spPr>
              <a:xfrm>
                <a:off x="83102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76" name="Google Shape;176;p16"/>
              <p:cNvSpPr txBox="1"/>
              <p:nvPr/>
            </p:nvSpPr>
            <p:spPr>
              <a:xfrm>
                <a:off x="86919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77" name="Google Shape;177;p16"/>
              <p:cNvSpPr txBox="1"/>
              <p:nvPr/>
            </p:nvSpPr>
            <p:spPr>
              <a:xfrm>
                <a:off x="90735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78" name="Google Shape;178;p16"/>
              <p:cNvSpPr txBox="1"/>
              <p:nvPr/>
            </p:nvSpPr>
            <p:spPr>
              <a:xfrm>
                <a:off x="94644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79" name="Google Shape;179;p16"/>
              <p:cNvSpPr txBox="1"/>
              <p:nvPr/>
            </p:nvSpPr>
            <p:spPr>
              <a:xfrm>
                <a:off x="98368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80" name="Google Shape;180;p16"/>
              <p:cNvSpPr txBox="1"/>
              <p:nvPr/>
            </p:nvSpPr>
            <p:spPr>
              <a:xfrm>
                <a:off x="1020935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81" name="Google Shape;181;p16"/>
              <p:cNvSpPr txBox="1"/>
              <p:nvPr/>
            </p:nvSpPr>
            <p:spPr>
              <a:xfrm>
                <a:off x="105818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82" name="Google Shape;182;p16"/>
              <p:cNvSpPr txBox="1"/>
              <p:nvPr/>
            </p:nvSpPr>
            <p:spPr>
              <a:xfrm>
                <a:off x="109543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83" name="Google Shape;183;p16"/>
              <p:cNvSpPr txBox="1"/>
              <p:nvPr/>
            </p:nvSpPr>
            <p:spPr>
              <a:xfrm>
                <a:off x="11287300" y="5643463"/>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84" name="Google Shape;184;p16"/>
              <p:cNvSpPr txBox="1"/>
              <p:nvPr/>
            </p:nvSpPr>
            <p:spPr>
              <a:xfrm>
                <a:off x="7565325" y="56434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85" name="Google Shape;185;p16"/>
              <p:cNvSpPr txBox="1"/>
              <p:nvPr/>
            </p:nvSpPr>
            <p:spPr>
              <a:xfrm>
                <a:off x="11541300" y="5276550"/>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𝑥</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sp>
            <p:nvSpPr>
              <p:cNvPr id="186" name="Google Shape;186;p16"/>
              <p:cNvSpPr txBox="1"/>
              <p:nvPr/>
            </p:nvSpPr>
            <p:spPr>
              <a:xfrm>
                <a:off x="7569550" y="1304025"/>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𝑦</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grpSp>
        <p:sp>
          <p:nvSpPr>
            <p:cNvPr id="187" name="Google Shape;187;p16"/>
            <p:cNvSpPr/>
            <p:nvPr/>
          </p:nvSpPr>
          <p:spPr>
            <a:xfrm>
              <a:off x="8763000" y="3118675"/>
              <a:ext cx="856800" cy="843600"/>
            </a:xfrm>
            <a:prstGeom prst="rtTriangl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8" name="Google Shape;188;p16"/>
            <p:cNvSpPr/>
            <p:nvPr/>
          </p:nvSpPr>
          <p:spPr>
            <a:xfrm>
              <a:off x="8763000" y="4261675"/>
              <a:ext cx="856800" cy="843600"/>
            </a:xfrm>
            <a:prstGeom prst="rtTriangle">
              <a:avLst/>
            </a:prstGeom>
            <a:noFill/>
            <a:ln w="19050" cap="flat" cmpd="sng">
              <a:solidFill>
                <a:srgbClr val="2779F5"/>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9" name="Google Shape;189;p16"/>
            <p:cNvSpPr/>
            <p:nvPr/>
          </p:nvSpPr>
          <p:spPr>
            <a:xfrm>
              <a:off x="7906200" y="4537900"/>
              <a:ext cx="856800" cy="843600"/>
            </a:xfrm>
            <a:prstGeom prst="rtTriangle">
              <a:avLst/>
            </a:prstGeom>
            <a:noFill/>
            <a:ln w="19050" cap="flat" cmpd="sng">
              <a:solidFill>
                <a:srgbClr val="F9DD4A"/>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0" name="Google Shape;190;p16"/>
            <p:cNvSpPr/>
            <p:nvPr/>
          </p:nvSpPr>
          <p:spPr>
            <a:xfrm>
              <a:off x="7334700" y="3118675"/>
              <a:ext cx="856800" cy="843600"/>
            </a:xfrm>
            <a:prstGeom prst="rtTriangle">
              <a:avLst/>
            </a:prstGeom>
            <a:noFill/>
            <a:ln w="19050" cap="flat" cmpd="sng">
              <a:solidFill>
                <a:srgbClr val="91D95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1" name="Google Shape;191;p16"/>
            <p:cNvSpPr txBox="1"/>
            <p:nvPr/>
          </p:nvSpPr>
          <p:spPr>
            <a:xfrm>
              <a:off x="7410450" y="3457575"/>
              <a:ext cx="314400" cy="4002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B</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92" name="Google Shape;192;p16"/>
            <p:cNvSpPr txBox="1"/>
            <p:nvPr/>
          </p:nvSpPr>
          <p:spPr>
            <a:xfrm>
              <a:off x="8867775" y="3457575"/>
              <a:ext cx="314400" cy="4002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A</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93" name="Google Shape;193;p16"/>
            <p:cNvSpPr txBox="1"/>
            <p:nvPr/>
          </p:nvSpPr>
          <p:spPr>
            <a:xfrm>
              <a:off x="8867775" y="4648200"/>
              <a:ext cx="314400" cy="4002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C</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194" name="Google Shape;194;p16"/>
            <p:cNvSpPr txBox="1"/>
            <p:nvPr/>
          </p:nvSpPr>
          <p:spPr>
            <a:xfrm>
              <a:off x="7991475" y="4867275"/>
              <a:ext cx="314400" cy="4002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D</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grpSp>
      <p:sp>
        <p:nvSpPr>
          <p:cNvPr id="195" name="Google Shape;195;p16"/>
          <p:cNvSpPr txBox="1"/>
          <p:nvPr/>
        </p:nvSpPr>
        <p:spPr>
          <a:xfrm>
            <a:off x="6903250" y="4010600"/>
            <a:ext cx="4976700" cy="22431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a) Shape A has been translated 5 squares left</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b) Shape A has been translated 4 squares down</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c) Shape A has been translated 3 squares left and 5 squares down.</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p:txBody>
      </p:sp>
      <p:sp>
        <p:nvSpPr>
          <p:cNvPr id="196" name="Google Shape;196;p16"/>
          <p:cNvSpPr/>
          <p:nvPr/>
        </p:nvSpPr>
        <p:spPr>
          <a:xfrm>
            <a:off x="8076225" y="2139675"/>
            <a:ext cx="279300" cy="279300"/>
          </a:xfrm>
          <a:prstGeom prst="rect">
            <a:avLst/>
          </a:prstGeom>
          <a:solidFill>
            <a:srgbClr val="00BC89"/>
          </a:solidFill>
          <a:ln w="9525" cap="flat" cmpd="sng">
            <a:solidFill>
              <a:srgbClr val="00BC8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7" name="Google Shape;197;p16"/>
          <p:cNvSpPr txBox="1">
            <a:spLocks noGrp="1"/>
          </p:cNvSpPr>
          <p:nvPr>
            <p:ph type="body" idx="1"/>
          </p:nvPr>
        </p:nvSpPr>
        <p:spPr>
          <a:xfrm>
            <a:off x="347950" y="3696700"/>
            <a:ext cx="3209700" cy="17481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None/>
            </a:pPr>
            <a:r>
              <a:rPr lang="en-GB" dirty="0"/>
              <a:t>Describe the translation of: </a:t>
            </a:r>
            <a:endParaRPr dirty="0"/>
          </a:p>
          <a:p>
            <a:pPr marL="0" lvl="0" indent="0" algn="l" rtl="0">
              <a:lnSpc>
                <a:spcPct val="150000"/>
              </a:lnSpc>
              <a:spcBef>
                <a:spcPts val="0"/>
              </a:spcBef>
              <a:spcAft>
                <a:spcPts val="0"/>
              </a:spcAft>
              <a:buNone/>
            </a:pPr>
            <a:r>
              <a:rPr lang="en-GB" dirty="0"/>
              <a:t>a) Shape A to shape B.</a:t>
            </a:r>
            <a:endParaRPr dirty="0"/>
          </a:p>
          <a:p>
            <a:pPr marL="0" lvl="0" indent="0" algn="l" rtl="0">
              <a:lnSpc>
                <a:spcPct val="150000"/>
              </a:lnSpc>
              <a:spcBef>
                <a:spcPts val="0"/>
              </a:spcBef>
              <a:spcAft>
                <a:spcPts val="0"/>
              </a:spcAft>
              <a:buNone/>
            </a:pPr>
            <a:r>
              <a:rPr lang="en-GB" dirty="0"/>
              <a:t>b) Shape A to shape C.</a:t>
            </a:r>
            <a:endParaRPr dirty="0"/>
          </a:p>
          <a:p>
            <a:pPr marL="0" lvl="0" indent="0" algn="l" rtl="0">
              <a:lnSpc>
                <a:spcPct val="150000"/>
              </a:lnSpc>
              <a:spcBef>
                <a:spcPts val="0"/>
              </a:spcBef>
              <a:spcAft>
                <a:spcPts val="0"/>
              </a:spcAft>
              <a:buNone/>
            </a:pPr>
            <a:r>
              <a:rPr lang="en-GB" dirty="0"/>
              <a:t>c) Shape A to shape D.</a:t>
            </a:r>
            <a:endParaRPr dirty="0"/>
          </a:p>
        </p:txBody>
      </p:sp>
      <p:sp>
        <p:nvSpPr>
          <p:cNvPr id="70" name="Rectangle: Rounded Corners 69">
            <a:extLst>
              <a:ext uri="{FF2B5EF4-FFF2-40B4-BE49-F238E27FC236}">
                <a16:creationId xmlns:a16="http://schemas.microsoft.com/office/drawing/2014/main" id="{41705301-C07D-430B-B1B1-9733ACC2D4FD}"/>
              </a:ext>
            </a:extLst>
          </p:cNvPr>
          <p:cNvSpPr/>
          <p:nvPr/>
        </p:nvSpPr>
        <p:spPr>
          <a:xfrm>
            <a:off x="10710075" y="6158792"/>
            <a:ext cx="1177575" cy="381385"/>
          </a:xfrm>
          <a:prstGeom prst="roundRect">
            <a:avLst/>
          </a:prstGeom>
          <a:solidFill>
            <a:srgbClr val="2779F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GB" sz="1800" b="0" i="0" u="none" strike="noStrike" kern="0" cap="none" spc="0" normalizeH="0" baseline="0" noProof="0" dirty="0">
                <a:ln>
                  <a:noFill/>
                </a:ln>
                <a:solidFill>
                  <a:srgbClr val="FFFFFF"/>
                </a:solidFill>
                <a:effectLst/>
                <a:uLnTx/>
                <a:uFillTx/>
                <a:latin typeface="Century Gothic"/>
                <a:ea typeface="Century Gothic"/>
                <a:cs typeface="Century Gothic"/>
                <a:sym typeface="Century Gothic"/>
              </a:rPr>
              <a:t>Answers</a:t>
            </a:r>
            <a:endParaRPr lang="en-GB"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0"/>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6"/>
                                        </p:tgtEl>
                                        <p:attrNameLst>
                                          <p:attrName>style.visibility</p:attrName>
                                        </p:attrNameLst>
                                      </p:cBhvr>
                                      <p:to>
                                        <p:strVal val="visible"/>
                                      </p:to>
                                    </p:set>
                                    <p:animEffect transition="in" filter="fade">
                                      <p:cBhvr>
                                        <p:cTn id="7" dur="1000"/>
                                        <p:tgtEl>
                                          <p:spTgt spid="196"/>
                                        </p:tgtEl>
                                      </p:cBhvr>
                                    </p:animEffect>
                                  </p:childTnLst>
                                </p:cTn>
                              </p:par>
                              <p:par>
                                <p:cTn id="8" presetID="10" presetClass="entr" presetSubtype="0" fill="hold" nodeType="withEffect">
                                  <p:stCondLst>
                                    <p:cond delay="0"/>
                                  </p:stCondLst>
                                  <p:childTnLst>
                                    <p:set>
                                      <p:cBhvr>
                                        <p:cTn id="9" dur="1" fill="hold">
                                          <p:stCondLst>
                                            <p:cond delay="0"/>
                                          </p:stCondLst>
                                        </p:cTn>
                                        <p:tgtEl>
                                          <p:spTgt spid="195"/>
                                        </p:tgtEl>
                                        <p:attrNameLst>
                                          <p:attrName>style.visibility</p:attrName>
                                        </p:attrNameLst>
                                      </p:cBhvr>
                                      <p:to>
                                        <p:strVal val="visible"/>
                                      </p:to>
                                    </p:set>
                                    <p:animEffect transition="in" filter="fade">
                                      <p:cBhvr>
                                        <p:cTn id="10" dur="1000"/>
                                        <p:tgtEl>
                                          <p:spTgt spid="195"/>
                                        </p:tgtEl>
                                      </p:cBhvr>
                                    </p:animEffect>
                                  </p:childTnLst>
                                </p:cTn>
                              </p:par>
                            </p:childTnLst>
                          </p:cTn>
                        </p:par>
                      </p:childTnLst>
                    </p:cTn>
                  </p:par>
                </p:childTnLst>
              </p:cTn>
              <p:nextCondLst>
                <p:cond evt="onClick" delay="0">
                  <p:tgtEl>
                    <p:spTgt spid="70"/>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17"/>
          <p:cNvSpPr txBox="1">
            <a:spLocks noGrp="1"/>
          </p:cNvSpPr>
          <p:nvPr>
            <p:ph type="body" idx="1"/>
          </p:nvPr>
        </p:nvSpPr>
        <p:spPr>
          <a:xfrm>
            <a:off x="347950" y="805750"/>
            <a:ext cx="6260700" cy="3207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rgbClr val="2779F5"/>
              </a:buClr>
              <a:buSzPts val="1600"/>
              <a:buNone/>
            </a:pPr>
            <a:r>
              <a:rPr lang="en-GB" b="1"/>
              <a:t>Guided Practice:</a:t>
            </a:r>
            <a:endParaRPr b="1"/>
          </a:p>
        </p:txBody>
      </p:sp>
      <p:sp>
        <p:nvSpPr>
          <p:cNvPr id="204" name="Google Shape;204;p17"/>
          <p:cNvSpPr txBox="1">
            <a:spLocks noGrp="1"/>
          </p:cNvSpPr>
          <p:nvPr>
            <p:ph type="body" idx="2"/>
          </p:nvPr>
        </p:nvSpPr>
        <p:spPr>
          <a:xfrm>
            <a:off x="347950" y="1166150"/>
            <a:ext cx="3452400" cy="15987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dirty="0"/>
              <a:t>Describe the translation of:</a:t>
            </a:r>
            <a:endParaRPr dirty="0"/>
          </a:p>
          <a:p>
            <a:pPr marL="0" lvl="0" indent="0" algn="l" rtl="0">
              <a:spcBef>
                <a:spcPts val="0"/>
              </a:spcBef>
              <a:spcAft>
                <a:spcPts val="0"/>
              </a:spcAft>
              <a:buNone/>
            </a:pPr>
            <a:r>
              <a:rPr lang="en-GB" dirty="0"/>
              <a:t>a) Shape A to shape B.</a:t>
            </a:r>
            <a:endParaRPr dirty="0"/>
          </a:p>
          <a:p>
            <a:pPr marL="0" lvl="0" indent="0" algn="l" rtl="0">
              <a:spcBef>
                <a:spcPts val="0"/>
              </a:spcBef>
              <a:spcAft>
                <a:spcPts val="0"/>
              </a:spcAft>
              <a:buClr>
                <a:schemeClr val="dk1"/>
              </a:buClr>
              <a:buSzPts val="1100"/>
              <a:buFont typeface="Arial"/>
              <a:buNone/>
            </a:pPr>
            <a:r>
              <a:rPr lang="en-GB" dirty="0"/>
              <a:t>b) Shape A to shape C.</a:t>
            </a:r>
            <a:endParaRPr dirty="0"/>
          </a:p>
          <a:p>
            <a:pPr marL="0" lvl="0" indent="0" algn="l" rtl="0">
              <a:spcBef>
                <a:spcPts val="0"/>
              </a:spcBef>
              <a:spcAft>
                <a:spcPts val="0"/>
              </a:spcAft>
              <a:buNone/>
            </a:pPr>
            <a:r>
              <a:rPr lang="en-GB" dirty="0"/>
              <a:t>c) Shape A to shape D.</a:t>
            </a:r>
            <a:endParaRPr dirty="0"/>
          </a:p>
        </p:txBody>
      </p:sp>
      <p:grpSp>
        <p:nvGrpSpPr>
          <p:cNvPr id="206" name="Google Shape;206;p17"/>
          <p:cNvGrpSpPr/>
          <p:nvPr/>
        </p:nvGrpSpPr>
        <p:grpSpPr>
          <a:xfrm>
            <a:off x="360000" y="2720095"/>
            <a:ext cx="3452306" cy="3479813"/>
            <a:chOff x="870100" y="2866488"/>
            <a:chExt cx="3452306" cy="3479813"/>
          </a:xfrm>
        </p:grpSpPr>
        <p:grpSp>
          <p:nvGrpSpPr>
            <p:cNvPr id="207" name="Google Shape;207;p17"/>
            <p:cNvGrpSpPr/>
            <p:nvPr/>
          </p:nvGrpSpPr>
          <p:grpSpPr>
            <a:xfrm>
              <a:off x="870100" y="2866488"/>
              <a:ext cx="3452306" cy="3479813"/>
              <a:chOff x="6700125" y="2463588"/>
              <a:chExt cx="3452306" cy="3479813"/>
            </a:xfrm>
          </p:grpSpPr>
          <p:grpSp>
            <p:nvGrpSpPr>
              <p:cNvPr id="208" name="Google Shape;208;p17"/>
              <p:cNvGrpSpPr/>
              <p:nvPr/>
            </p:nvGrpSpPr>
            <p:grpSpPr>
              <a:xfrm>
                <a:off x="6700125" y="2463588"/>
                <a:ext cx="3452306" cy="3479813"/>
                <a:chOff x="7276925" y="1304025"/>
                <a:chExt cx="4603075" cy="4639750"/>
              </a:xfrm>
            </p:grpSpPr>
            <p:pic>
              <p:nvPicPr>
                <p:cNvPr id="209" name="Google Shape;209;p17"/>
                <p:cNvPicPr preferRelativeResize="0"/>
                <p:nvPr/>
              </p:nvPicPr>
              <p:blipFill>
                <a:blip r:embed="rId3">
                  <a:alphaModFix/>
                </a:blip>
                <a:stretch>
                  <a:fillRect/>
                </a:stretch>
              </p:blipFill>
              <p:spPr>
                <a:xfrm>
                  <a:off x="7694100" y="1779062"/>
                  <a:ext cx="3873600" cy="3864416"/>
                </a:xfrm>
                <a:prstGeom prst="rect">
                  <a:avLst/>
                </a:prstGeom>
                <a:noFill/>
                <a:ln>
                  <a:noFill/>
                </a:ln>
              </p:spPr>
            </p:pic>
            <p:sp>
              <p:nvSpPr>
                <p:cNvPr id="210" name="Google Shape;210;p17"/>
                <p:cNvSpPr txBox="1"/>
                <p:nvPr/>
              </p:nvSpPr>
              <p:spPr>
                <a:xfrm>
                  <a:off x="7361100" y="54343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11" name="Google Shape;211;p17"/>
                <p:cNvSpPr txBox="1"/>
                <p:nvPr/>
              </p:nvSpPr>
              <p:spPr>
                <a:xfrm>
                  <a:off x="7361100" y="50341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12" name="Google Shape;212;p17"/>
                <p:cNvSpPr txBox="1"/>
                <p:nvPr/>
              </p:nvSpPr>
              <p:spPr>
                <a:xfrm>
                  <a:off x="7361100" y="46340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13" name="Google Shape;213;p17"/>
                <p:cNvSpPr txBox="1"/>
                <p:nvPr/>
              </p:nvSpPr>
              <p:spPr>
                <a:xfrm>
                  <a:off x="7361100" y="42338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14" name="Google Shape;214;p17"/>
                <p:cNvSpPr txBox="1"/>
                <p:nvPr/>
              </p:nvSpPr>
              <p:spPr>
                <a:xfrm>
                  <a:off x="7361100" y="38829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15" name="Google Shape;215;p17"/>
                <p:cNvSpPr txBox="1"/>
                <p:nvPr/>
              </p:nvSpPr>
              <p:spPr>
                <a:xfrm>
                  <a:off x="7361100" y="35074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16" name="Google Shape;216;p17"/>
                <p:cNvSpPr txBox="1"/>
                <p:nvPr/>
              </p:nvSpPr>
              <p:spPr>
                <a:xfrm>
                  <a:off x="7361100" y="31319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17" name="Google Shape;217;p17"/>
                <p:cNvSpPr txBox="1"/>
                <p:nvPr/>
              </p:nvSpPr>
              <p:spPr>
                <a:xfrm>
                  <a:off x="7361100" y="27563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18" name="Google Shape;218;p17"/>
                <p:cNvSpPr txBox="1"/>
                <p:nvPr/>
              </p:nvSpPr>
              <p:spPr>
                <a:xfrm>
                  <a:off x="7361100" y="23808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19" name="Google Shape;219;p17"/>
                <p:cNvSpPr txBox="1"/>
                <p:nvPr/>
              </p:nvSpPr>
              <p:spPr>
                <a:xfrm>
                  <a:off x="7361100" y="20053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20" name="Google Shape;220;p17"/>
                <p:cNvSpPr txBox="1"/>
                <p:nvPr/>
              </p:nvSpPr>
              <p:spPr>
                <a:xfrm>
                  <a:off x="7276925" y="1629800"/>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21" name="Google Shape;221;p17"/>
                <p:cNvSpPr txBox="1"/>
                <p:nvPr/>
              </p:nvSpPr>
              <p:spPr>
                <a:xfrm>
                  <a:off x="79378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22" name="Google Shape;222;p17"/>
                <p:cNvSpPr txBox="1"/>
                <p:nvPr/>
              </p:nvSpPr>
              <p:spPr>
                <a:xfrm>
                  <a:off x="83102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23" name="Google Shape;223;p17"/>
                <p:cNvSpPr txBox="1"/>
                <p:nvPr/>
              </p:nvSpPr>
              <p:spPr>
                <a:xfrm>
                  <a:off x="86919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24" name="Google Shape;224;p17"/>
                <p:cNvSpPr txBox="1"/>
                <p:nvPr/>
              </p:nvSpPr>
              <p:spPr>
                <a:xfrm>
                  <a:off x="90735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25" name="Google Shape;225;p17"/>
                <p:cNvSpPr txBox="1"/>
                <p:nvPr/>
              </p:nvSpPr>
              <p:spPr>
                <a:xfrm>
                  <a:off x="94644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26" name="Google Shape;226;p17"/>
                <p:cNvSpPr txBox="1"/>
                <p:nvPr/>
              </p:nvSpPr>
              <p:spPr>
                <a:xfrm>
                  <a:off x="98368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27" name="Google Shape;227;p17"/>
                <p:cNvSpPr txBox="1"/>
                <p:nvPr/>
              </p:nvSpPr>
              <p:spPr>
                <a:xfrm>
                  <a:off x="1020935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28" name="Google Shape;228;p17"/>
                <p:cNvSpPr txBox="1"/>
                <p:nvPr/>
              </p:nvSpPr>
              <p:spPr>
                <a:xfrm>
                  <a:off x="105818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29" name="Google Shape;229;p17"/>
                <p:cNvSpPr txBox="1"/>
                <p:nvPr/>
              </p:nvSpPr>
              <p:spPr>
                <a:xfrm>
                  <a:off x="109543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30" name="Google Shape;230;p17"/>
                <p:cNvSpPr txBox="1"/>
                <p:nvPr/>
              </p:nvSpPr>
              <p:spPr>
                <a:xfrm>
                  <a:off x="11287300" y="5643463"/>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31" name="Google Shape;231;p17"/>
                <p:cNvSpPr txBox="1"/>
                <p:nvPr/>
              </p:nvSpPr>
              <p:spPr>
                <a:xfrm>
                  <a:off x="7565325" y="56434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32" name="Google Shape;232;p17"/>
                <p:cNvSpPr txBox="1"/>
                <p:nvPr/>
              </p:nvSpPr>
              <p:spPr>
                <a:xfrm>
                  <a:off x="11541300" y="5276550"/>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𝑥</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sp>
              <p:nvSpPr>
                <p:cNvPr id="233" name="Google Shape;233;p17"/>
                <p:cNvSpPr txBox="1"/>
                <p:nvPr/>
              </p:nvSpPr>
              <p:spPr>
                <a:xfrm>
                  <a:off x="7569550" y="1304025"/>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𝑦</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grpSp>
          <p:sp>
            <p:nvSpPr>
              <p:cNvPr id="234" name="Google Shape;234;p17"/>
              <p:cNvSpPr txBox="1"/>
              <p:nvPr/>
            </p:nvSpPr>
            <p:spPr>
              <a:xfrm>
                <a:off x="7620000" y="4222800"/>
                <a:ext cx="314400" cy="4002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B</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35" name="Google Shape;235;p17"/>
              <p:cNvSpPr txBox="1"/>
              <p:nvPr/>
            </p:nvSpPr>
            <p:spPr>
              <a:xfrm>
                <a:off x="7620000" y="3183713"/>
                <a:ext cx="314400" cy="4002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A</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36" name="Google Shape;236;p17"/>
              <p:cNvSpPr txBox="1"/>
              <p:nvPr/>
            </p:nvSpPr>
            <p:spPr>
              <a:xfrm>
                <a:off x="8587775" y="3747013"/>
                <a:ext cx="314400" cy="4002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C</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37" name="Google Shape;237;p17"/>
              <p:cNvSpPr txBox="1"/>
              <p:nvPr/>
            </p:nvSpPr>
            <p:spPr>
              <a:xfrm>
                <a:off x="9229725" y="5042775"/>
                <a:ext cx="314400" cy="4002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D</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grpSp>
        <p:sp>
          <p:nvSpPr>
            <p:cNvPr id="238" name="Google Shape;238;p17"/>
            <p:cNvSpPr/>
            <p:nvPr/>
          </p:nvSpPr>
          <p:spPr>
            <a:xfrm>
              <a:off x="1483200" y="4647600"/>
              <a:ext cx="851700" cy="591000"/>
            </a:xfrm>
            <a:prstGeom prst="rect">
              <a:avLst/>
            </a:prstGeom>
            <a:noFill/>
            <a:ln w="19050" cap="flat" cmpd="sng">
              <a:solidFill>
                <a:srgbClr val="2779F5"/>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39" name="Google Shape;239;p17"/>
            <p:cNvSpPr/>
            <p:nvPr/>
          </p:nvSpPr>
          <p:spPr>
            <a:xfrm>
              <a:off x="1483200" y="3495075"/>
              <a:ext cx="851700" cy="591000"/>
            </a:xfrm>
            <a:prstGeom prst="rect">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0" name="Google Shape;240;p17"/>
            <p:cNvSpPr/>
            <p:nvPr/>
          </p:nvSpPr>
          <p:spPr>
            <a:xfrm>
              <a:off x="2626200" y="4086075"/>
              <a:ext cx="851700" cy="591000"/>
            </a:xfrm>
            <a:prstGeom prst="rect">
              <a:avLst/>
            </a:prstGeom>
            <a:noFill/>
            <a:ln w="19050" cap="flat" cmpd="sng">
              <a:solidFill>
                <a:srgbClr val="91D95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1" name="Google Shape;241;p17"/>
            <p:cNvSpPr/>
            <p:nvPr/>
          </p:nvSpPr>
          <p:spPr>
            <a:xfrm>
              <a:off x="3197700" y="5495775"/>
              <a:ext cx="851700" cy="591000"/>
            </a:xfrm>
            <a:prstGeom prst="rect">
              <a:avLst/>
            </a:prstGeom>
            <a:noFill/>
            <a:ln w="19050" cap="flat" cmpd="sng">
              <a:solidFill>
                <a:srgbClr val="E69138"/>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242" name="Google Shape;242;p17"/>
          <p:cNvSpPr txBox="1"/>
          <p:nvPr/>
        </p:nvSpPr>
        <p:spPr>
          <a:xfrm>
            <a:off x="7856375" y="5513966"/>
            <a:ext cx="1967700" cy="642900"/>
          </a:xfrm>
          <a:prstGeom prst="rect">
            <a:avLst/>
          </a:prstGeom>
          <a:noFill/>
          <a:ln w="19050" cap="flat" cmpd="sng">
            <a:solidFill>
              <a:srgbClr val="9E9E9E"/>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 left and 1 down</a:t>
            </a:r>
            <a:endParaRPr kumimoji="0"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43" name="Google Shape;243;p17"/>
          <p:cNvSpPr txBox="1"/>
          <p:nvPr/>
        </p:nvSpPr>
        <p:spPr>
          <a:xfrm>
            <a:off x="5800450" y="5513967"/>
            <a:ext cx="1967700" cy="642900"/>
          </a:xfrm>
          <a:prstGeom prst="rect">
            <a:avLst/>
          </a:prstGeom>
          <a:noFill/>
          <a:ln w="19050" cap="flat" cmpd="sng">
            <a:solidFill>
              <a:srgbClr val="9E9E9E"/>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 left and 2 up</a:t>
            </a:r>
            <a:endParaRPr kumimoji="0"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44" name="Google Shape;244;p17"/>
          <p:cNvSpPr txBox="1"/>
          <p:nvPr/>
        </p:nvSpPr>
        <p:spPr>
          <a:xfrm>
            <a:off x="9912300" y="5513966"/>
            <a:ext cx="1967700" cy="642900"/>
          </a:xfrm>
          <a:prstGeom prst="rect">
            <a:avLst/>
          </a:prstGeom>
          <a:noFill/>
          <a:ln w="19050" cap="flat" cmpd="sng">
            <a:solidFill>
              <a:srgbClr val="9E9E9E"/>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 right and 3 down</a:t>
            </a:r>
            <a:endParaRPr kumimoji="0"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grpSp>
        <p:nvGrpSpPr>
          <p:cNvPr id="245" name="Google Shape;245;p17"/>
          <p:cNvGrpSpPr/>
          <p:nvPr/>
        </p:nvGrpSpPr>
        <p:grpSpPr>
          <a:xfrm>
            <a:off x="10058025" y="4748600"/>
            <a:ext cx="1643400" cy="461700"/>
            <a:chOff x="10218600" y="3596225"/>
            <a:chExt cx="1643400" cy="461700"/>
          </a:xfrm>
        </p:grpSpPr>
        <p:sp>
          <p:nvSpPr>
            <p:cNvPr id="246" name="Google Shape;246;p17"/>
            <p:cNvSpPr txBox="1"/>
            <p:nvPr/>
          </p:nvSpPr>
          <p:spPr>
            <a:xfrm>
              <a:off x="10218600" y="3596225"/>
              <a:ext cx="1643400" cy="461700"/>
            </a:xfrm>
            <a:prstGeom prst="rect">
              <a:avLst/>
            </a:prstGeom>
            <a:noFill/>
            <a:ln w="19050" cap="flat" cmpd="sng">
              <a:solidFill>
                <a:srgbClr val="9E9E9E"/>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to</a:t>
              </a:r>
              <a:endParaRPr kumimoji="0"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47" name="Google Shape;247;p17"/>
            <p:cNvSpPr/>
            <p:nvPr/>
          </p:nvSpPr>
          <p:spPr>
            <a:xfrm>
              <a:off x="10442650" y="3693650"/>
              <a:ext cx="279300" cy="279300"/>
            </a:xfrm>
            <a:prstGeom prst="rect">
              <a:avLst/>
            </a:prstGeom>
            <a:solidFill>
              <a:srgbClr val="2779F5"/>
            </a:solidFill>
            <a:ln w="9525" cap="flat" cmpd="sng">
              <a:solidFill>
                <a:srgbClr val="2779F5"/>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8" name="Google Shape;248;p17"/>
            <p:cNvSpPr/>
            <p:nvPr/>
          </p:nvSpPr>
          <p:spPr>
            <a:xfrm>
              <a:off x="11367825" y="3693650"/>
              <a:ext cx="279300" cy="279300"/>
            </a:xfrm>
            <a:prstGeom prst="rect">
              <a:avLst/>
            </a:prstGeom>
            <a:solidFill>
              <a:srgbClr val="F9DD4A"/>
            </a:solidFill>
            <a:ln w="9525" cap="flat" cmpd="sng">
              <a:solidFill>
                <a:srgbClr val="F9DD4A"/>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49" name="Google Shape;249;p17"/>
          <p:cNvGrpSpPr/>
          <p:nvPr/>
        </p:nvGrpSpPr>
        <p:grpSpPr>
          <a:xfrm>
            <a:off x="5979025" y="4748600"/>
            <a:ext cx="1643400" cy="461700"/>
            <a:chOff x="10218600" y="2500575"/>
            <a:chExt cx="1643400" cy="461700"/>
          </a:xfrm>
        </p:grpSpPr>
        <p:sp>
          <p:nvSpPr>
            <p:cNvPr id="250" name="Google Shape;250;p17"/>
            <p:cNvSpPr txBox="1"/>
            <p:nvPr/>
          </p:nvSpPr>
          <p:spPr>
            <a:xfrm>
              <a:off x="10218600" y="2500575"/>
              <a:ext cx="1643400" cy="461700"/>
            </a:xfrm>
            <a:prstGeom prst="rect">
              <a:avLst/>
            </a:prstGeom>
            <a:noFill/>
            <a:ln w="19050" cap="flat" cmpd="sng">
              <a:solidFill>
                <a:srgbClr val="9E9E9E"/>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to</a:t>
              </a:r>
              <a:endParaRPr kumimoji="0"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51" name="Google Shape;251;p17"/>
            <p:cNvSpPr/>
            <p:nvPr/>
          </p:nvSpPr>
          <p:spPr>
            <a:xfrm>
              <a:off x="10442650" y="2573975"/>
              <a:ext cx="279300" cy="279300"/>
            </a:xfrm>
            <a:prstGeom prst="rect">
              <a:avLst/>
            </a:prstGeom>
            <a:solidFill>
              <a:srgbClr val="F9DD4A"/>
            </a:solidFill>
            <a:ln w="9525" cap="flat" cmpd="sng">
              <a:solidFill>
                <a:srgbClr val="F9DD4A"/>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2" name="Google Shape;252;p17"/>
            <p:cNvSpPr/>
            <p:nvPr/>
          </p:nvSpPr>
          <p:spPr>
            <a:xfrm>
              <a:off x="11367825" y="2588650"/>
              <a:ext cx="279300" cy="279300"/>
            </a:xfrm>
            <a:prstGeom prst="rect">
              <a:avLst/>
            </a:prstGeom>
            <a:solidFill>
              <a:srgbClr val="66DEBE"/>
            </a:solidFill>
            <a:ln w="9525" cap="flat" cmpd="sng">
              <a:solidFill>
                <a:srgbClr val="66DEBE"/>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53" name="Google Shape;253;p17"/>
          <p:cNvGrpSpPr/>
          <p:nvPr/>
        </p:nvGrpSpPr>
        <p:grpSpPr>
          <a:xfrm>
            <a:off x="8018525" y="4748600"/>
            <a:ext cx="1643400" cy="461700"/>
            <a:chOff x="10218600" y="3048400"/>
            <a:chExt cx="1643400" cy="461700"/>
          </a:xfrm>
        </p:grpSpPr>
        <p:sp>
          <p:nvSpPr>
            <p:cNvPr id="254" name="Google Shape;254;p17"/>
            <p:cNvSpPr txBox="1"/>
            <p:nvPr/>
          </p:nvSpPr>
          <p:spPr>
            <a:xfrm>
              <a:off x="10218600" y="3048400"/>
              <a:ext cx="1643400" cy="461700"/>
            </a:xfrm>
            <a:prstGeom prst="rect">
              <a:avLst/>
            </a:prstGeom>
            <a:noFill/>
            <a:ln w="19050" cap="flat" cmpd="sng">
              <a:solidFill>
                <a:srgbClr val="9E9E9E"/>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to</a:t>
              </a:r>
              <a:endParaRPr kumimoji="0" sz="18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55" name="Google Shape;255;p17"/>
            <p:cNvSpPr/>
            <p:nvPr/>
          </p:nvSpPr>
          <p:spPr>
            <a:xfrm>
              <a:off x="10442650" y="3133813"/>
              <a:ext cx="279300" cy="279300"/>
            </a:xfrm>
            <a:prstGeom prst="rect">
              <a:avLst/>
            </a:prstGeom>
            <a:solidFill>
              <a:srgbClr val="66DEBE"/>
            </a:solidFill>
            <a:ln w="9525" cap="flat" cmpd="sng">
              <a:solidFill>
                <a:srgbClr val="66DEBE"/>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6" name="Google Shape;256;p17"/>
            <p:cNvSpPr/>
            <p:nvPr/>
          </p:nvSpPr>
          <p:spPr>
            <a:xfrm>
              <a:off x="11367825" y="3141150"/>
              <a:ext cx="279300" cy="279300"/>
            </a:xfrm>
            <a:prstGeom prst="rect">
              <a:avLst/>
            </a:pr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57" name="Google Shape;257;p17"/>
          <p:cNvGrpSpPr/>
          <p:nvPr/>
        </p:nvGrpSpPr>
        <p:grpSpPr>
          <a:xfrm>
            <a:off x="7033700" y="1250238"/>
            <a:ext cx="3452306" cy="3479813"/>
            <a:chOff x="6432125" y="1539338"/>
            <a:chExt cx="3452306" cy="3479813"/>
          </a:xfrm>
        </p:grpSpPr>
        <p:grpSp>
          <p:nvGrpSpPr>
            <p:cNvPr id="258" name="Google Shape;258;p17"/>
            <p:cNvGrpSpPr/>
            <p:nvPr/>
          </p:nvGrpSpPr>
          <p:grpSpPr>
            <a:xfrm>
              <a:off x="6432125" y="1539338"/>
              <a:ext cx="3452306" cy="3479813"/>
              <a:chOff x="7276925" y="1304025"/>
              <a:chExt cx="4603075" cy="4639750"/>
            </a:xfrm>
          </p:grpSpPr>
          <p:pic>
            <p:nvPicPr>
              <p:cNvPr id="259" name="Google Shape;259;p17"/>
              <p:cNvPicPr preferRelativeResize="0"/>
              <p:nvPr/>
            </p:nvPicPr>
            <p:blipFill>
              <a:blip r:embed="rId3">
                <a:alphaModFix/>
              </a:blip>
              <a:stretch>
                <a:fillRect/>
              </a:stretch>
            </p:blipFill>
            <p:spPr>
              <a:xfrm>
                <a:off x="7694100" y="1779062"/>
                <a:ext cx="3873600" cy="3864416"/>
              </a:xfrm>
              <a:prstGeom prst="rect">
                <a:avLst/>
              </a:prstGeom>
              <a:noFill/>
              <a:ln>
                <a:noFill/>
              </a:ln>
            </p:spPr>
          </p:pic>
          <p:sp>
            <p:nvSpPr>
              <p:cNvPr id="260" name="Google Shape;260;p17"/>
              <p:cNvSpPr txBox="1"/>
              <p:nvPr/>
            </p:nvSpPr>
            <p:spPr>
              <a:xfrm>
                <a:off x="7361100" y="54343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61" name="Google Shape;261;p17"/>
              <p:cNvSpPr txBox="1"/>
              <p:nvPr/>
            </p:nvSpPr>
            <p:spPr>
              <a:xfrm>
                <a:off x="7361100" y="50341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62" name="Google Shape;262;p17"/>
              <p:cNvSpPr txBox="1"/>
              <p:nvPr/>
            </p:nvSpPr>
            <p:spPr>
              <a:xfrm>
                <a:off x="7361100" y="46340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63" name="Google Shape;263;p17"/>
              <p:cNvSpPr txBox="1"/>
              <p:nvPr/>
            </p:nvSpPr>
            <p:spPr>
              <a:xfrm>
                <a:off x="7361100" y="42338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64" name="Google Shape;264;p17"/>
              <p:cNvSpPr txBox="1"/>
              <p:nvPr/>
            </p:nvSpPr>
            <p:spPr>
              <a:xfrm>
                <a:off x="7361100" y="38829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65" name="Google Shape;265;p17"/>
              <p:cNvSpPr txBox="1"/>
              <p:nvPr/>
            </p:nvSpPr>
            <p:spPr>
              <a:xfrm>
                <a:off x="7361100" y="35074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66" name="Google Shape;266;p17"/>
              <p:cNvSpPr txBox="1"/>
              <p:nvPr/>
            </p:nvSpPr>
            <p:spPr>
              <a:xfrm>
                <a:off x="7361100" y="313190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67" name="Google Shape;267;p17"/>
              <p:cNvSpPr txBox="1"/>
              <p:nvPr/>
            </p:nvSpPr>
            <p:spPr>
              <a:xfrm>
                <a:off x="7361100" y="27563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68" name="Google Shape;268;p17"/>
              <p:cNvSpPr txBox="1"/>
              <p:nvPr/>
            </p:nvSpPr>
            <p:spPr>
              <a:xfrm>
                <a:off x="7361100" y="2380850"/>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69" name="Google Shape;269;p17"/>
              <p:cNvSpPr txBox="1"/>
              <p:nvPr/>
            </p:nvSpPr>
            <p:spPr>
              <a:xfrm>
                <a:off x="7361100" y="200532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70" name="Google Shape;270;p17"/>
              <p:cNvSpPr txBox="1"/>
              <p:nvPr/>
            </p:nvSpPr>
            <p:spPr>
              <a:xfrm>
                <a:off x="7276925" y="1629800"/>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71" name="Google Shape;271;p17"/>
              <p:cNvSpPr txBox="1"/>
              <p:nvPr/>
            </p:nvSpPr>
            <p:spPr>
              <a:xfrm>
                <a:off x="79378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72" name="Google Shape;272;p17"/>
              <p:cNvSpPr txBox="1"/>
              <p:nvPr/>
            </p:nvSpPr>
            <p:spPr>
              <a:xfrm>
                <a:off x="83102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2</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73" name="Google Shape;273;p17"/>
              <p:cNvSpPr txBox="1"/>
              <p:nvPr/>
            </p:nvSpPr>
            <p:spPr>
              <a:xfrm>
                <a:off x="86919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3</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74" name="Google Shape;274;p17"/>
              <p:cNvSpPr txBox="1"/>
              <p:nvPr/>
            </p:nvSpPr>
            <p:spPr>
              <a:xfrm>
                <a:off x="90735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4</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75" name="Google Shape;275;p17"/>
              <p:cNvSpPr txBox="1"/>
              <p:nvPr/>
            </p:nvSpPr>
            <p:spPr>
              <a:xfrm>
                <a:off x="94644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5</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76" name="Google Shape;276;p17"/>
              <p:cNvSpPr txBox="1"/>
              <p:nvPr/>
            </p:nvSpPr>
            <p:spPr>
              <a:xfrm>
                <a:off x="983687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6</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77" name="Google Shape;277;p17"/>
              <p:cNvSpPr txBox="1"/>
              <p:nvPr/>
            </p:nvSpPr>
            <p:spPr>
              <a:xfrm>
                <a:off x="1020935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7</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78" name="Google Shape;278;p17"/>
              <p:cNvSpPr txBox="1"/>
              <p:nvPr/>
            </p:nvSpPr>
            <p:spPr>
              <a:xfrm>
                <a:off x="10581825"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8</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79" name="Google Shape;279;p17"/>
              <p:cNvSpPr txBox="1"/>
              <p:nvPr/>
            </p:nvSpPr>
            <p:spPr>
              <a:xfrm>
                <a:off x="10954300" y="5643463"/>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9</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80" name="Google Shape;280;p17"/>
              <p:cNvSpPr txBox="1"/>
              <p:nvPr/>
            </p:nvSpPr>
            <p:spPr>
              <a:xfrm>
                <a:off x="11287300" y="5643463"/>
                <a:ext cx="4935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10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81" name="Google Shape;281;p17"/>
              <p:cNvSpPr txBox="1"/>
              <p:nvPr/>
            </p:nvSpPr>
            <p:spPr>
              <a:xfrm>
                <a:off x="7565325" y="5643475"/>
                <a:ext cx="333000" cy="300300"/>
              </a:xfrm>
              <a:prstGeom prst="rect">
                <a:avLst/>
              </a:prstGeom>
              <a:noFill/>
              <a:ln>
                <a:noFill/>
              </a:ln>
            </p:spPr>
            <p:txBody>
              <a:bodyPr spcFirstLastPara="1" wrap="square" lIns="68575" tIns="34275" rIns="68575" bIns="342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0</a:t>
                </a:r>
                <a:endParaRPr kumimoji="0"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endParaRPr>
              </a:p>
            </p:txBody>
          </p:sp>
          <p:sp>
            <p:nvSpPr>
              <p:cNvPr id="282" name="Google Shape;282;p17"/>
              <p:cNvSpPr txBox="1"/>
              <p:nvPr/>
            </p:nvSpPr>
            <p:spPr>
              <a:xfrm>
                <a:off x="11541300" y="5276550"/>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𝑥</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sp>
            <p:nvSpPr>
              <p:cNvPr id="283" name="Google Shape;283;p17"/>
              <p:cNvSpPr txBox="1"/>
              <p:nvPr/>
            </p:nvSpPr>
            <p:spPr>
              <a:xfrm>
                <a:off x="7569550" y="1304025"/>
                <a:ext cx="338700" cy="466800"/>
              </a:xfrm>
              <a:prstGeom prst="rect">
                <a:avLst/>
              </a:prstGeom>
              <a:noFill/>
              <a:ln>
                <a:noFill/>
              </a:ln>
            </p:spPr>
            <p:txBody>
              <a:bodyPr spcFirstLastPara="1" wrap="square" lIns="68575" tIns="68575" rIns="68575" bIns="68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a:ln>
                      <a:noFill/>
                    </a:ln>
                    <a:solidFill>
                      <a:srgbClr val="000000"/>
                    </a:solidFill>
                    <a:effectLst/>
                    <a:uLnTx/>
                    <a:uFillTx/>
                    <a:latin typeface="Century Gothic"/>
                    <a:ea typeface="Century Gothic"/>
                    <a:cs typeface="Century Gothic"/>
                    <a:sym typeface="Century Gothic"/>
                  </a:rPr>
                  <a:t>𝑦</a:t>
                </a:r>
                <a:endParaRPr kumimoji="0" sz="1100" b="0" i="0" u="none" strike="noStrike" kern="0" cap="none" spc="0" normalizeH="0" baseline="0" noProof="0">
                  <a:ln>
                    <a:noFill/>
                  </a:ln>
                  <a:solidFill>
                    <a:srgbClr val="000000"/>
                  </a:solidFill>
                  <a:effectLst/>
                  <a:uLnTx/>
                  <a:uFillTx/>
                  <a:latin typeface="Arial"/>
                  <a:cs typeface="Arial"/>
                  <a:sym typeface="Arial"/>
                </a:endParaRPr>
              </a:p>
            </p:txBody>
          </p:sp>
        </p:grpSp>
        <p:sp>
          <p:nvSpPr>
            <p:cNvPr id="284" name="Google Shape;284;p17"/>
            <p:cNvSpPr/>
            <p:nvPr/>
          </p:nvSpPr>
          <p:spPr>
            <a:xfrm>
              <a:off x="8480200" y="2483900"/>
              <a:ext cx="279300" cy="279300"/>
            </a:xfrm>
            <a:prstGeom prst="rect">
              <a:avLst/>
            </a:prstGeom>
            <a:solidFill>
              <a:srgbClr val="2779F5"/>
            </a:solidFill>
            <a:ln w="9525" cap="flat" cmpd="sng">
              <a:solidFill>
                <a:srgbClr val="2779F5"/>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85" name="Google Shape;285;p17"/>
            <p:cNvSpPr/>
            <p:nvPr/>
          </p:nvSpPr>
          <p:spPr>
            <a:xfrm>
              <a:off x="7628625" y="1907600"/>
              <a:ext cx="279300" cy="279300"/>
            </a:xfrm>
            <a:prstGeom prst="rect">
              <a:avLst/>
            </a:prstGeom>
            <a:solidFill>
              <a:srgbClr val="F9DD4A"/>
            </a:solidFill>
            <a:ln w="9525" cap="flat" cmpd="sng">
              <a:solidFill>
                <a:srgbClr val="F9DD4A"/>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86" name="Google Shape;286;p17"/>
            <p:cNvSpPr/>
            <p:nvPr/>
          </p:nvSpPr>
          <p:spPr>
            <a:xfrm>
              <a:off x="8192225" y="2764900"/>
              <a:ext cx="279300" cy="279300"/>
            </a:xfrm>
            <a:prstGeom prst="rect">
              <a:avLst/>
            </a:prstGeom>
            <a:solidFill>
              <a:srgbClr val="66DEBE"/>
            </a:solidFill>
            <a:ln w="9525" cap="flat" cmpd="sng">
              <a:solidFill>
                <a:srgbClr val="66DEBE"/>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87" name="Google Shape;287;p17"/>
            <p:cNvSpPr/>
            <p:nvPr/>
          </p:nvSpPr>
          <p:spPr>
            <a:xfrm>
              <a:off x="7349325" y="3348100"/>
              <a:ext cx="279300" cy="279300"/>
            </a:xfrm>
            <a:prstGeom prst="rect">
              <a:avLst/>
            </a:prstGeom>
            <a:solidFill>
              <a:srgbClr val="91D959"/>
            </a:solidFill>
            <a:ln w="9525" cap="flat" cmpd="sng">
              <a:solidFill>
                <a:srgbClr val="91D959"/>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88" name="Google Shape;288;p17"/>
            <p:cNvSpPr/>
            <p:nvPr/>
          </p:nvSpPr>
          <p:spPr>
            <a:xfrm>
              <a:off x="7907925" y="4440325"/>
              <a:ext cx="279300" cy="279300"/>
            </a:xfrm>
            <a:prstGeom prst="rect">
              <a:avLst/>
            </a:prstGeom>
            <a:solidFill>
              <a:srgbClr val="9E9E9E"/>
            </a:solidFill>
            <a:ln w="9525" cap="flat" cmpd="sng">
              <a:solidFill>
                <a:srgbClr val="9E9E9E"/>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89" name="Google Shape;289;p17"/>
            <p:cNvSpPr/>
            <p:nvPr/>
          </p:nvSpPr>
          <p:spPr>
            <a:xfrm>
              <a:off x="9352625" y="1907600"/>
              <a:ext cx="279300" cy="279300"/>
            </a:xfrm>
            <a:prstGeom prst="rect">
              <a:avLst/>
            </a:prstGeom>
            <a:solidFill>
              <a:srgbClr val="C27BA0"/>
            </a:solidFill>
            <a:ln w="9525" cap="flat" cmpd="sng">
              <a:solidFill>
                <a:srgbClr val="C27BA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90" name="Google Shape;290;p17"/>
            <p:cNvSpPr/>
            <p:nvPr/>
          </p:nvSpPr>
          <p:spPr>
            <a:xfrm>
              <a:off x="6782150" y="3044200"/>
              <a:ext cx="279300" cy="279300"/>
            </a:xfrm>
            <a:prstGeom prst="rect">
              <a:avLst/>
            </a:pr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91" name="Google Shape;291;p17"/>
            <p:cNvSpPr/>
            <p:nvPr/>
          </p:nvSpPr>
          <p:spPr>
            <a:xfrm>
              <a:off x="9352625" y="4161025"/>
              <a:ext cx="279300" cy="279300"/>
            </a:xfrm>
            <a:prstGeom prst="rect">
              <a:avLst/>
            </a:prstGeom>
            <a:solidFill>
              <a:srgbClr val="FF0000"/>
            </a:solid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292" name="Google Shape;292;p17"/>
          <p:cNvSpPr txBox="1">
            <a:spLocks noGrp="1"/>
          </p:cNvSpPr>
          <p:nvPr>
            <p:ph type="body" idx="2"/>
          </p:nvPr>
        </p:nvSpPr>
        <p:spPr>
          <a:xfrm>
            <a:off x="7446850" y="1126450"/>
            <a:ext cx="2730000" cy="385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b="1"/>
              <a:t>Match the translations.</a:t>
            </a:r>
            <a:endParaRPr b="1"/>
          </a:p>
        </p:txBody>
      </p:sp>
      <p:sp>
        <p:nvSpPr>
          <p:cNvPr id="293" name="Google Shape;293;p17"/>
          <p:cNvSpPr txBox="1"/>
          <p:nvPr/>
        </p:nvSpPr>
        <p:spPr>
          <a:xfrm>
            <a:off x="3581125" y="1166150"/>
            <a:ext cx="3119606" cy="2733026"/>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a) Shape A has been translated 4 squares down                                                                                    </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b) Shape A has been translated 4 squares right and 2 squares down</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kumimoji="0" lang="en-GB"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rPr>
              <a:t>c) Shape A has been translated 6 squares right and 7 squares down.</a:t>
            </a:r>
            <a:endParaRPr kumimoji="0" sz="1800" b="0" i="0" u="none" strike="noStrike" kern="0" cap="none" spc="0" normalizeH="0" baseline="0" noProof="0" dirty="0">
              <a:ln>
                <a:noFill/>
              </a:ln>
              <a:solidFill>
                <a:srgbClr val="00BC89"/>
              </a:solidFill>
              <a:effectLst/>
              <a:uLnTx/>
              <a:uFillTx/>
              <a:latin typeface="Century Gothic"/>
              <a:ea typeface="Century Gothic"/>
              <a:cs typeface="Century Gothic"/>
              <a:sym typeface="Century Gothic"/>
            </a:endParaRPr>
          </a:p>
        </p:txBody>
      </p:sp>
      <p:cxnSp>
        <p:nvCxnSpPr>
          <p:cNvPr id="294" name="Google Shape;294;p17"/>
          <p:cNvCxnSpPr>
            <a:stCxn id="250" idx="2"/>
            <a:endCxn id="244" idx="0"/>
          </p:cNvCxnSpPr>
          <p:nvPr/>
        </p:nvCxnSpPr>
        <p:spPr>
          <a:xfrm>
            <a:off x="6800725" y="5210300"/>
            <a:ext cx="4095300" cy="303600"/>
          </a:xfrm>
          <a:prstGeom prst="straightConnector1">
            <a:avLst/>
          </a:prstGeom>
          <a:noFill/>
          <a:ln w="28575" cap="flat" cmpd="sng">
            <a:solidFill>
              <a:srgbClr val="00BC89"/>
            </a:solidFill>
            <a:prstDash val="solid"/>
            <a:round/>
            <a:headEnd type="none" w="med" len="med"/>
            <a:tailEnd type="none" w="med" len="med"/>
          </a:ln>
        </p:spPr>
      </p:cxnSp>
      <p:cxnSp>
        <p:nvCxnSpPr>
          <p:cNvPr id="295" name="Google Shape;295;p17"/>
          <p:cNvCxnSpPr>
            <a:stCxn id="254" idx="2"/>
            <a:endCxn id="242" idx="0"/>
          </p:cNvCxnSpPr>
          <p:nvPr/>
        </p:nvCxnSpPr>
        <p:spPr>
          <a:xfrm>
            <a:off x="8840225" y="5210300"/>
            <a:ext cx="0" cy="303600"/>
          </a:xfrm>
          <a:prstGeom prst="straightConnector1">
            <a:avLst/>
          </a:prstGeom>
          <a:noFill/>
          <a:ln w="28575" cap="flat" cmpd="sng">
            <a:solidFill>
              <a:srgbClr val="00BC89"/>
            </a:solidFill>
            <a:prstDash val="solid"/>
            <a:round/>
            <a:headEnd type="none" w="med" len="med"/>
            <a:tailEnd type="none" w="med" len="med"/>
          </a:ln>
        </p:spPr>
      </p:cxnSp>
      <p:cxnSp>
        <p:nvCxnSpPr>
          <p:cNvPr id="296" name="Google Shape;296;p17"/>
          <p:cNvCxnSpPr>
            <a:stCxn id="246" idx="2"/>
            <a:endCxn id="243" idx="0"/>
          </p:cNvCxnSpPr>
          <p:nvPr/>
        </p:nvCxnSpPr>
        <p:spPr>
          <a:xfrm flipH="1">
            <a:off x="6784425" y="5210300"/>
            <a:ext cx="4095300" cy="303600"/>
          </a:xfrm>
          <a:prstGeom prst="straightConnector1">
            <a:avLst/>
          </a:prstGeom>
          <a:noFill/>
          <a:ln w="28575" cap="flat" cmpd="sng">
            <a:solidFill>
              <a:srgbClr val="00BC89"/>
            </a:solidFill>
            <a:prstDash val="solid"/>
            <a:round/>
            <a:headEnd type="none" w="med" len="med"/>
            <a:tailEnd type="none" w="med" len="med"/>
          </a:ln>
        </p:spPr>
      </p:cxnSp>
      <p:sp>
        <p:nvSpPr>
          <p:cNvPr id="96" name="Rectangle: Rounded Corners 95">
            <a:extLst>
              <a:ext uri="{FF2B5EF4-FFF2-40B4-BE49-F238E27FC236}">
                <a16:creationId xmlns:a16="http://schemas.microsoft.com/office/drawing/2014/main" id="{211F00F8-BEFF-4A03-BD14-3BA324B2701B}"/>
              </a:ext>
            </a:extLst>
          </p:cNvPr>
          <p:cNvSpPr/>
          <p:nvPr/>
        </p:nvSpPr>
        <p:spPr>
          <a:xfrm>
            <a:off x="10710075" y="6158792"/>
            <a:ext cx="1177575" cy="381385"/>
          </a:xfrm>
          <a:prstGeom prst="roundRect">
            <a:avLst/>
          </a:prstGeom>
          <a:solidFill>
            <a:srgbClr val="2779F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GB" sz="1800" b="0" i="0" u="none" strike="noStrike" kern="0" cap="none" spc="0" normalizeH="0" baseline="0" noProof="0" dirty="0">
                <a:ln>
                  <a:noFill/>
                </a:ln>
                <a:solidFill>
                  <a:srgbClr val="FFFFFF"/>
                </a:solidFill>
                <a:effectLst/>
                <a:uLnTx/>
                <a:uFillTx/>
                <a:latin typeface="Century Gothic"/>
                <a:ea typeface="Century Gothic"/>
                <a:cs typeface="Century Gothic"/>
                <a:sym typeface="Century Gothic"/>
              </a:rPr>
              <a:t>Answers</a:t>
            </a:r>
            <a:endParaRPr lang="en-GB"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6"/>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4"/>
                                        </p:tgtEl>
                                        <p:attrNameLst>
                                          <p:attrName>style.visibility</p:attrName>
                                        </p:attrNameLst>
                                      </p:cBhvr>
                                      <p:to>
                                        <p:strVal val="visible"/>
                                      </p:to>
                                    </p:set>
                                    <p:animEffect transition="in" filter="fade">
                                      <p:cBhvr>
                                        <p:cTn id="7" dur="1000"/>
                                        <p:tgtEl>
                                          <p:spTgt spid="294"/>
                                        </p:tgtEl>
                                      </p:cBhvr>
                                    </p:animEffect>
                                  </p:childTnLst>
                                </p:cTn>
                              </p:par>
                              <p:par>
                                <p:cTn id="8" presetID="10" presetClass="entr" presetSubtype="0" fill="hold" nodeType="withEffect">
                                  <p:stCondLst>
                                    <p:cond delay="0"/>
                                  </p:stCondLst>
                                  <p:childTnLst>
                                    <p:set>
                                      <p:cBhvr>
                                        <p:cTn id="9" dur="1" fill="hold">
                                          <p:stCondLst>
                                            <p:cond delay="0"/>
                                          </p:stCondLst>
                                        </p:cTn>
                                        <p:tgtEl>
                                          <p:spTgt spid="295"/>
                                        </p:tgtEl>
                                        <p:attrNameLst>
                                          <p:attrName>style.visibility</p:attrName>
                                        </p:attrNameLst>
                                      </p:cBhvr>
                                      <p:to>
                                        <p:strVal val="visible"/>
                                      </p:to>
                                    </p:set>
                                    <p:animEffect transition="in" filter="fade">
                                      <p:cBhvr>
                                        <p:cTn id="10" dur="1000"/>
                                        <p:tgtEl>
                                          <p:spTgt spid="295"/>
                                        </p:tgtEl>
                                      </p:cBhvr>
                                    </p:animEffect>
                                  </p:childTnLst>
                                </p:cTn>
                              </p:par>
                              <p:par>
                                <p:cTn id="11" presetID="10" presetClass="entr" presetSubtype="0" fill="hold" nodeType="withEffect">
                                  <p:stCondLst>
                                    <p:cond delay="0"/>
                                  </p:stCondLst>
                                  <p:childTnLst>
                                    <p:set>
                                      <p:cBhvr>
                                        <p:cTn id="12" dur="1" fill="hold">
                                          <p:stCondLst>
                                            <p:cond delay="0"/>
                                          </p:stCondLst>
                                        </p:cTn>
                                        <p:tgtEl>
                                          <p:spTgt spid="296"/>
                                        </p:tgtEl>
                                        <p:attrNameLst>
                                          <p:attrName>style.visibility</p:attrName>
                                        </p:attrNameLst>
                                      </p:cBhvr>
                                      <p:to>
                                        <p:strVal val="visible"/>
                                      </p:to>
                                    </p:set>
                                    <p:animEffect transition="in" filter="fade">
                                      <p:cBhvr>
                                        <p:cTn id="13" dur="1000"/>
                                        <p:tgtEl>
                                          <p:spTgt spid="296"/>
                                        </p:tgtEl>
                                      </p:cBhvr>
                                    </p:animEffect>
                                  </p:childTnLst>
                                </p:cTn>
                              </p:par>
                              <p:par>
                                <p:cTn id="14" presetID="10" presetClass="entr" presetSubtype="0" fill="hold" nodeType="withEffect">
                                  <p:stCondLst>
                                    <p:cond delay="0"/>
                                  </p:stCondLst>
                                  <p:childTnLst>
                                    <p:set>
                                      <p:cBhvr>
                                        <p:cTn id="15" dur="1" fill="hold">
                                          <p:stCondLst>
                                            <p:cond delay="0"/>
                                          </p:stCondLst>
                                        </p:cTn>
                                        <p:tgtEl>
                                          <p:spTgt spid="293"/>
                                        </p:tgtEl>
                                        <p:attrNameLst>
                                          <p:attrName>style.visibility</p:attrName>
                                        </p:attrNameLst>
                                      </p:cBhvr>
                                      <p:to>
                                        <p:strVal val="visible"/>
                                      </p:to>
                                    </p:set>
                                    <p:animEffect transition="in" filter="fade">
                                      <p:cBhvr>
                                        <p:cTn id="16" dur="1000"/>
                                        <p:tgtEl>
                                          <p:spTgt spid="293"/>
                                        </p:tgtEl>
                                      </p:cBhvr>
                                    </p:animEffect>
                                  </p:childTnLst>
                                </p:cTn>
                              </p:par>
                            </p:childTnLst>
                          </p:cTn>
                        </p:par>
                      </p:childTnLst>
                    </p:cTn>
                  </p:par>
                </p:childTnLst>
              </p:cTn>
              <p:nextCondLst>
                <p:cond evt="onClick" delay="0">
                  <p:tgtEl>
                    <p:spTgt spid="96"/>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18"/>
          <p:cNvSpPr txBox="1">
            <a:spLocks noGrp="1"/>
          </p:cNvSpPr>
          <p:nvPr>
            <p:ph type="body" idx="1"/>
          </p:nvPr>
        </p:nvSpPr>
        <p:spPr>
          <a:xfrm>
            <a:off x="347950" y="805750"/>
            <a:ext cx="6260700" cy="3207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rgbClr val="2779F5"/>
              </a:buClr>
              <a:buSzPts val="1600"/>
              <a:buNone/>
            </a:pPr>
            <a:r>
              <a:rPr lang="en-GB" b="1"/>
              <a:t>Independent Practice: </a:t>
            </a:r>
            <a:endParaRPr b="1"/>
          </a:p>
        </p:txBody>
      </p:sp>
      <p:pic>
        <p:nvPicPr>
          <p:cNvPr id="303" name="Google Shape;303;p18"/>
          <p:cNvPicPr preferRelativeResize="0"/>
          <p:nvPr/>
        </p:nvPicPr>
        <p:blipFill>
          <a:blip r:embed="rId3">
            <a:alphaModFix/>
          </a:blip>
          <a:stretch>
            <a:fillRect/>
          </a:stretch>
        </p:blipFill>
        <p:spPr>
          <a:xfrm>
            <a:off x="360000" y="1260000"/>
            <a:ext cx="6964256" cy="5285624"/>
          </a:xfrm>
          <a:prstGeom prst="rect">
            <a:avLst/>
          </a:prstGeom>
          <a:noFill/>
          <a:ln>
            <a:noFill/>
          </a:ln>
          <a:effectLst>
            <a:outerShdw blurRad="57150" dist="19050" dir="5400000" algn="bl" rotWithShape="0">
              <a:srgbClr val="000000">
                <a:alpha val="50000"/>
              </a:srgbClr>
            </a:outerShdw>
          </a:effectLst>
        </p:spPr>
      </p:pic>
    </p:spTree>
  </p:cSld>
  <p:clrMapOvr>
    <a:masterClrMapping/>
  </p:clrMapOvr>
</p:sld>
</file>

<file path=ppt/theme/theme1.xml><?xml version="1.0" encoding="utf-8"?>
<a:theme xmlns:a="http://schemas.openxmlformats.org/drawingml/2006/main" name="1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3597</Words>
  <Application>Microsoft Office PowerPoint</Application>
  <PresentationFormat>Widescreen</PresentationFormat>
  <Paragraphs>530</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Century Gothic</vt:lpstr>
      <vt:lpstr>Noto Sans Symbols</vt:lpstr>
      <vt:lpstr>1_office theme</vt:lpstr>
      <vt:lpstr>PowerPoint Presentation</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Searle</dc:creator>
  <cp:lastModifiedBy>Hannah Searle</cp:lastModifiedBy>
  <cp:revision>4</cp:revision>
  <dcterms:created xsi:type="dcterms:W3CDTF">2021-06-01T14:48:07Z</dcterms:created>
  <dcterms:modified xsi:type="dcterms:W3CDTF">2021-06-02T08:46:28Z</dcterms:modified>
</cp:coreProperties>
</file>