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handoutMasterIdLst>
    <p:handoutMasterId r:id="rId33"/>
  </p:handoutMasterIdLst>
  <p:sldIdLst>
    <p:sldId id="268" r:id="rId2"/>
    <p:sldId id="269" r:id="rId3"/>
    <p:sldId id="270" r:id="rId4"/>
    <p:sldId id="271" r:id="rId5"/>
    <p:sldId id="272" r:id="rId6"/>
    <p:sldId id="273" r:id="rId7"/>
    <p:sldId id="275" r:id="rId8"/>
    <p:sldId id="276" r:id="rId9"/>
    <p:sldId id="274"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7" r:id="rId26"/>
    <p:sldId id="298" r:id="rId27"/>
    <p:sldId id="299" r:id="rId28"/>
    <p:sldId id="300" r:id="rId29"/>
    <p:sldId id="301" r:id="rId30"/>
    <p:sldId id="267" r:id="rId31"/>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Roboto" panose="020B0604020202020204" charset="0"/>
      <p:regular r:id="rId38"/>
      <p:bold r:id="rId39"/>
      <p:italic r:id="rId40"/>
      <p:boldItalic r:id="rId41"/>
    </p:embeddedFont>
    <p:embeddedFont>
      <p:font typeface="Twinkl" panose="020B060402020202020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9059"/>
    <a:srgbClr val="F6A251"/>
    <a:srgbClr val="E3A149"/>
    <a:srgbClr val="007AC3"/>
    <a:srgbClr val="A873AF"/>
    <a:srgbClr val="0076B0"/>
    <a:srgbClr val="009386"/>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2" d="100"/>
          <a:sy n="72" d="100"/>
        </p:scale>
        <p:origin x="130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ks2-subjects/ks2-art/ks2-art-paintin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ks2-subjects/ks2-art/ks2-art-painting"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1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618491" y="724888"/>
            <a:ext cx="8220075" cy="994306"/>
          </a:xfrm>
        </p:spPr>
        <p:txBody>
          <a:bodyPr/>
          <a:lstStyle/>
          <a:p>
            <a:pPr algn="ctr"/>
            <a:r>
              <a:rPr lang="en-GB" sz="3600" dirty="0">
                <a:solidFill>
                  <a:srgbClr val="C99059"/>
                </a:solidFill>
              </a:rPr>
              <a:t>Puppet Theatre</a:t>
            </a:r>
          </a:p>
        </p:txBody>
      </p:sp>
      <p:sp>
        <p:nvSpPr>
          <p:cNvPr id="10" name="Rectangle 9"/>
          <p:cNvSpPr/>
          <p:nvPr/>
        </p:nvSpPr>
        <p:spPr>
          <a:xfrm>
            <a:off x="4448014" y="1019352"/>
            <a:ext cx="4138046" cy="5068054"/>
          </a:xfrm>
          <a:prstGeom prst="rect">
            <a:avLst/>
          </a:prstGeom>
        </p:spPr>
        <p:txBody>
          <a:bodyPr wrap="square">
            <a:spAutoFit/>
          </a:bodyPr>
          <a:lstStyle/>
          <a:p>
            <a:pPr lvl="0" algn="just"/>
            <a:r>
              <a:rPr lang="en-GB" dirty="0"/>
              <a:t>Indonesian puppet theatre is thought to have started in about AD 860.</a:t>
            </a:r>
          </a:p>
          <a:p>
            <a:pPr lvl="0" algn="just">
              <a:spcBef>
                <a:spcPts val="1600"/>
              </a:spcBef>
            </a:pPr>
            <a:r>
              <a:rPr lang="en-GB" dirty="0"/>
              <a:t>Performances can last up to six hours.</a:t>
            </a:r>
          </a:p>
          <a:p>
            <a:pPr lvl="0" algn="just">
              <a:spcBef>
                <a:spcPts val="1600"/>
              </a:spcBef>
            </a:pPr>
            <a:r>
              <a:rPr lang="en-GB" dirty="0"/>
              <a:t>In Indonesia, the puppets are made from dried buffalo hide. They have moveable joints, which can be controlled by rods attached to the arms and legs of the puppet.</a:t>
            </a:r>
          </a:p>
          <a:p>
            <a:pPr lvl="0" algn="just">
              <a:spcBef>
                <a:spcPts val="1600"/>
              </a:spcBef>
            </a:pPr>
            <a:r>
              <a:rPr lang="en-GB" dirty="0"/>
              <a:t>The puppets are held behind an illuminated screen to create shadows, which are then used to tell stories.</a:t>
            </a:r>
          </a:p>
          <a:p>
            <a:pPr lvl="0" algn="just">
              <a:spcBef>
                <a:spcPts val="1600"/>
              </a:spcBef>
              <a:spcAft>
                <a:spcPts val="1600"/>
              </a:spcAft>
            </a:pPr>
            <a:r>
              <a:rPr lang="en-GB" dirty="0"/>
              <a:t>On the Indonesian island of Java, a puppet show may be accompanied by a gamelan orchestra, who use mallets to play percussion instruments.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4962" y="1796685"/>
            <a:ext cx="3367717" cy="4030678"/>
          </a:xfrm>
          <a:prstGeom prst="rect">
            <a:avLst/>
          </a:prstGeom>
          <a:ln w="28575">
            <a:solidFill>
              <a:schemeClr val="tx1"/>
            </a:solidFill>
          </a:ln>
        </p:spPr>
      </p:pic>
    </p:spTree>
    <p:extLst>
      <p:ext uri="{BB962C8B-B14F-4D97-AF65-F5344CB8AC3E}">
        <p14:creationId xmlns:p14="http://schemas.microsoft.com/office/powerpoint/2010/main" val="144146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21625" y="742080"/>
            <a:ext cx="7393954" cy="830997"/>
          </a:xfrm>
          <a:prstGeom prst="rect">
            <a:avLst/>
          </a:prstGeom>
        </p:spPr>
        <p:txBody>
          <a:bodyPr wrap="square">
            <a:spAutoFit/>
          </a:bodyPr>
          <a:lstStyle/>
          <a:p>
            <a:pPr lvl="0"/>
            <a:r>
              <a:rPr lang="en-GB" sz="2400" dirty="0"/>
              <a:t>The ‘</a:t>
            </a:r>
            <a:r>
              <a:rPr lang="en-GB" sz="2400" dirty="0" err="1"/>
              <a:t>dalang</a:t>
            </a:r>
            <a:r>
              <a:rPr lang="en-GB" sz="2400" dirty="0"/>
              <a:t>’ (puppet master) skilfully manipulates the puppets using the rods attached to their limbs.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1625" y="1721972"/>
            <a:ext cx="6950455" cy="4254723"/>
          </a:xfrm>
          <a:prstGeom prst="rect">
            <a:avLst/>
          </a:prstGeom>
          <a:ln w="28575">
            <a:solidFill>
              <a:schemeClr val="tx1"/>
            </a:solidFill>
          </a:ln>
        </p:spPr>
      </p:pic>
      <p:sp>
        <p:nvSpPr>
          <p:cNvPr id="7" name="TextBox 21"/>
          <p:cNvSpPr txBox="1">
            <a:spLocks noChangeArrowheads="1"/>
          </p:cNvSpPr>
          <p:nvPr/>
        </p:nvSpPr>
        <p:spPr bwMode="auto">
          <a:xfrm>
            <a:off x="2789545" y="6163832"/>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Roboto" panose="02000000000000000000" pitchFamily="2" charset="0"/>
                <a:ea typeface="Roboto" panose="02000000000000000000" pitchFamily="2" charset="0"/>
                <a:cs typeface="Arial" panose="020B0604020202020204" pitchFamily="34" charset="0"/>
              </a:rPr>
              <a:t>“</a:t>
            </a:r>
            <a:r>
              <a:rPr lang="nn-NO" sz="500" b="1" dirty="0">
                <a:latin typeface="Roboto" panose="02000000000000000000" pitchFamily="2" charset="0"/>
                <a:ea typeface="Roboto" panose="02000000000000000000" pitchFamily="2" charset="0"/>
              </a:rPr>
              <a:t>Ki Sigit Ariyanto Dalang Wayang Kulit</a:t>
            </a:r>
            <a:r>
              <a:rPr lang="en-GB" altLang="en-US" sz="500" b="1" dirty="0">
                <a:latin typeface="Roboto" panose="02000000000000000000" pitchFamily="2" charset="0"/>
                <a:ea typeface="Roboto" panose="02000000000000000000" pitchFamily="2" charset="0"/>
                <a:cs typeface="Arial" panose="020B0604020202020204" pitchFamily="34"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by [</a:t>
            </a:r>
            <a:r>
              <a:rPr lang="en-GB" altLang="en-US" sz="500" b="1" dirty="0">
                <a:latin typeface="Roboto" panose="02000000000000000000" pitchFamily="2" charset="0"/>
                <a:ea typeface="Roboto" panose="02000000000000000000" pitchFamily="2" charset="0"/>
                <a:cs typeface="Arial" panose="020B0604020202020204" pitchFamily="34" charset="0"/>
              </a:rPr>
              <a:t>PL 05 SIGIT</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BY-SA 4.0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1719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9442" y="2636194"/>
            <a:ext cx="2896522" cy="1200329"/>
          </a:xfrm>
          <a:prstGeom prst="rect">
            <a:avLst/>
          </a:prstGeom>
        </p:spPr>
        <p:txBody>
          <a:bodyPr wrap="square">
            <a:spAutoFit/>
          </a:bodyPr>
          <a:lstStyle/>
          <a:p>
            <a:pPr lvl="0"/>
            <a:r>
              <a:rPr lang="en-GB" sz="2400" dirty="0"/>
              <a:t>The intricate puppets are cut from buffalo hide.</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7061" y="824559"/>
            <a:ext cx="3610639" cy="5233971"/>
          </a:xfrm>
          <a:prstGeom prst="rect">
            <a:avLst/>
          </a:prstGeom>
          <a:ln w="28575">
            <a:solidFill>
              <a:schemeClr val="tx1"/>
            </a:solidFill>
          </a:ln>
        </p:spPr>
      </p:pic>
    </p:spTree>
    <p:extLst>
      <p:ext uri="{BB962C8B-B14F-4D97-AF65-F5344CB8AC3E}">
        <p14:creationId xmlns:p14="http://schemas.microsoft.com/office/powerpoint/2010/main" val="219352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6276" y="1011726"/>
            <a:ext cx="7291448" cy="4834547"/>
          </a:xfrm>
          <a:prstGeom prst="rect">
            <a:avLst/>
          </a:prstGeom>
          <a:ln w="28575">
            <a:solidFill>
              <a:schemeClr val="tx1"/>
            </a:solidFill>
          </a:ln>
        </p:spPr>
      </p:pic>
    </p:spTree>
    <p:extLst>
      <p:ext uri="{BB962C8B-B14F-4D97-AF65-F5344CB8AC3E}">
        <p14:creationId xmlns:p14="http://schemas.microsoft.com/office/powerpoint/2010/main" val="2310196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98487"/>
            <a:ext cx="8220075" cy="994306"/>
          </a:xfrm>
        </p:spPr>
        <p:txBody>
          <a:bodyPr/>
          <a:lstStyle/>
          <a:p>
            <a:pPr algn="ctr"/>
            <a:r>
              <a:rPr lang="en-GB" sz="3600" dirty="0" err="1">
                <a:solidFill>
                  <a:srgbClr val="C99059"/>
                </a:solidFill>
              </a:rPr>
              <a:t>Rangoli</a:t>
            </a:r>
            <a:endParaRPr lang="en-GB" sz="3600" dirty="0">
              <a:solidFill>
                <a:srgbClr val="C99059"/>
              </a:solidFill>
            </a:endParaRPr>
          </a:p>
        </p:txBody>
      </p:sp>
      <p:sp>
        <p:nvSpPr>
          <p:cNvPr id="10" name="Rectangle 9"/>
          <p:cNvSpPr/>
          <p:nvPr/>
        </p:nvSpPr>
        <p:spPr>
          <a:xfrm>
            <a:off x="802989" y="1591130"/>
            <a:ext cx="4079254" cy="4308872"/>
          </a:xfrm>
          <a:prstGeom prst="rect">
            <a:avLst/>
          </a:prstGeom>
        </p:spPr>
        <p:txBody>
          <a:bodyPr wrap="square">
            <a:spAutoFit/>
          </a:bodyPr>
          <a:lstStyle/>
          <a:p>
            <a:pPr lvl="0"/>
            <a:r>
              <a:rPr lang="en-GB" dirty="0" err="1"/>
              <a:t>Rangoli</a:t>
            </a:r>
            <a:r>
              <a:rPr lang="en-GB" dirty="0"/>
              <a:t> is an art form originating in India.</a:t>
            </a:r>
          </a:p>
          <a:p>
            <a:pPr lvl="0">
              <a:spcBef>
                <a:spcPts val="1600"/>
              </a:spcBef>
            </a:pPr>
            <a:r>
              <a:rPr lang="en-GB" dirty="0"/>
              <a:t>A </a:t>
            </a:r>
            <a:r>
              <a:rPr lang="en-GB" dirty="0" err="1"/>
              <a:t>rangoli</a:t>
            </a:r>
            <a:r>
              <a:rPr lang="en-GB" dirty="0"/>
              <a:t> is a colourful pattern created on the ground using materials such as coloured sand, flower petals, flour and coloured rice.</a:t>
            </a:r>
          </a:p>
          <a:p>
            <a:pPr lvl="0">
              <a:spcBef>
                <a:spcPts val="1600"/>
              </a:spcBef>
            </a:pPr>
            <a:r>
              <a:rPr lang="en-GB" dirty="0"/>
              <a:t>Traditionally, they are created by girls or women. </a:t>
            </a:r>
          </a:p>
          <a:p>
            <a:pPr lvl="0">
              <a:spcBef>
                <a:spcPts val="1600"/>
              </a:spcBef>
            </a:pPr>
            <a:r>
              <a:rPr lang="en-GB" dirty="0"/>
              <a:t>A </a:t>
            </a:r>
            <a:r>
              <a:rPr lang="en-GB" dirty="0" err="1"/>
              <a:t>rangoli</a:t>
            </a:r>
            <a:r>
              <a:rPr lang="en-GB" dirty="0"/>
              <a:t> pattern may be created at the entrance to a house to welcome guests. They are thought to bring good luck and demonstrate strength and generosity.</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3311" y="1623789"/>
            <a:ext cx="3295647" cy="2197098"/>
          </a:xfrm>
          <a:prstGeom prst="rect">
            <a:avLst/>
          </a:prstGeom>
          <a:ln w="28575">
            <a:solidFill>
              <a:schemeClr val="tx1"/>
            </a:solidFill>
          </a:ln>
        </p:spPr>
      </p:pic>
      <p:sp>
        <p:nvSpPr>
          <p:cNvPr id="4" name="Rectangle 3"/>
          <p:cNvSpPr/>
          <p:nvPr/>
        </p:nvSpPr>
        <p:spPr>
          <a:xfrm>
            <a:off x="4839958" y="4086136"/>
            <a:ext cx="3429000" cy="1477328"/>
          </a:xfrm>
          <a:prstGeom prst="rect">
            <a:avLst/>
          </a:prstGeom>
        </p:spPr>
        <p:txBody>
          <a:bodyPr wrap="square">
            <a:spAutoFit/>
          </a:bodyPr>
          <a:lstStyle/>
          <a:p>
            <a:pPr lvl="0">
              <a:spcBef>
                <a:spcPts val="1600"/>
              </a:spcBef>
              <a:spcAft>
                <a:spcPts val="1600"/>
              </a:spcAft>
            </a:pPr>
            <a:r>
              <a:rPr lang="en-GB" dirty="0"/>
              <a:t>Hindus often create </a:t>
            </a:r>
            <a:r>
              <a:rPr lang="en-GB" dirty="0" err="1"/>
              <a:t>rangolis</a:t>
            </a:r>
            <a:r>
              <a:rPr lang="en-GB" dirty="0"/>
              <a:t> during religious festivals, such as Diwali. Hindus believe they will encourage the goddess Lakshmi into their homes.</a:t>
            </a:r>
          </a:p>
        </p:txBody>
      </p:sp>
    </p:spTree>
    <p:extLst>
      <p:ext uri="{BB962C8B-B14F-4D97-AF65-F5344CB8AC3E}">
        <p14:creationId xmlns:p14="http://schemas.microsoft.com/office/powerpoint/2010/main" val="107617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98487"/>
            <a:ext cx="8220075" cy="994306"/>
          </a:xfrm>
        </p:spPr>
        <p:txBody>
          <a:bodyPr/>
          <a:lstStyle/>
          <a:p>
            <a:pPr algn="ctr"/>
            <a:r>
              <a:rPr lang="en-GB" sz="3600" dirty="0">
                <a:solidFill>
                  <a:srgbClr val="C99059"/>
                </a:solidFill>
              </a:rPr>
              <a:t>How Are </a:t>
            </a:r>
            <a:r>
              <a:rPr lang="en-GB" sz="3600" dirty="0" err="1">
                <a:solidFill>
                  <a:srgbClr val="C99059"/>
                </a:solidFill>
              </a:rPr>
              <a:t>Rangolis</a:t>
            </a:r>
            <a:r>
              <a:rPr lang="en-GB" sz="3600" dirty="0">
                <a:solidFill>
                  <a:srgbClr val="C99059"/>
                </a:solidFill>
              </a:rPr>
              <a:t> Created?</a:t>
            </a:r>
          </a:p>
        </p:txBody>
      </p:sp>
      <p:sp>
        <p:nvSpPr>
          <p:cNvPr id="10" name="Rectangle 9"/>
          <p:cNvSpPr/>
          <p:nvPr/>
        </p:nvSpPr>
        <p:spPr>
          <a:xfrm>
            <a:off x="802990" y="1591129"/>
            <a:ext cx="4030267" cy="3621504"/>
          </a:xfrm>
          <a:prstGeom prst="rect">
            <a:avLst/>
          </a:prstGeom>
        </p:spPr>
        <p:txBody>
          <a:bodyPr wrap="square">
            <a:spAutoFit/>
          </a:bodyPr>
          <a:lstStyle/>
          <a:p>
            <a:pPr lvl="0" algn="just"/>
            <a:r>
              <a:rPr lang="en-GB" dirty="0"/>
              <a:t>There are many different designs. Some </a:t>
            </a:r>
            <a:r>
              <a:rPr lang="en-GB" dirty="0" err="1"/>
              <a:t>rangolis</a:t>
            </a:r>
            <a:r>
              <a:rPr lang="en-GB" dirty="0"/>
              <a:t> are made using simple geometric shapes; others are formed using flower and petal outlines. The design of a </a:t>
            </a:r>
            <a:r>
              <a:rPr lang="en-GB" dirty="0" err="1"/>
              <a:t>rangoli</a:t>
            </a:r>
            <a:r>
              <a:rPr lang="en-GB" dirty="0"/>
              <a:t> pattern may be handed down through families, from one generation to the next.</a:t>
            </a:r>
          </a:p>
          <a:p>
            <a:pPr lvl="0" algn="just">
              <a:spcBef>
                <a:spcPts val="1600"/>
              </a:spcBef>
              <a:spcAft>
                <a:spcPts val="1600"/>
              </a:spcAft>
            </a:pPr>
            <a:r>
              <a:rPr lang="en-GB" dirty="0" err="1"/>
              <a:t>Rangolis</a:t>
            </a:r>
            <a:r>
              <a:rPr lang="en-GB" dirty="0"/>
              <a:t> can be created using wet or dry materials. The outline of the pattern is created first using items like chalk, flour or sand. The outline is then filled with colourful materials.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79049" y="1591129"/>
            <a:ext cx="2793014" cy="4172857"/>
          </a:xfrm>
          <a:prstGeom prst="rect">
            <a:avLst/>
          </a:prstGeom>
          <a:ln w="28575">
            <a:solidFill>
              <a:schemeClr val="tx1"/>
            </a:solidFill>
          </a:ln>
        </p:spPr>
      </p:pic>
    </p:spTree>
    <p:extLst>
      <p:ext uri="{BB962C8B-B14F-4D97-AF65-F5344CB8AC3E}">
        <p14:creationId xmlns:p14="http://schemas.microsoft.com/office/powerpoint/2010/main" val="1991456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5899" y="5178548"/>
            <a:ext cx="6172200" cy="830997"/>
          </a:xfrm>
          <a:prstGeom prst="rect">
            <a:avLst/>
          </a:prstGeom>
        </p:spPr>
        <p:txBody>
          <a:bodyPr wrap="square">
            <a:spAutoFit/>
          </a:bodyPr>
          <a:lstStyle/>
          <a:p>
            <a:pPr lvl="0" algn="ctr"/>
            <a:r>
              <a:rPr lang="en-GB" sz="2400" dirty="0"/>
              <a:t>Look closely at this </a:t>
            </a:r>
            <a:r>
              <a:rPr lang="en-GB" sz="2400" dirty="0" err="1"/>
              <a:t>rangoli</a:t>
            </a:r>
            <a:r>
              <a:rPr lang="en-GB" sz="2400" dirty="0"/>
              <a:t> pattern. What natural materials have been used?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5183" y="953635"/>
            <a:ext cx="5913633" cy="3938357"/>
          </a:xfrm>
          <a:prstGeom prst="rect">
            <a:avLst/>
          </a:prstGeom>
          <a:ln w="28575">
            <a:solidFill>
              <a:schemeClr val="tx1"/>
            </a:solidFill>
          </a:ln>
        </p:spPr>
      </p:pic>
    </p:spTree>
    <p:extLst>
      <p:ext uri="{BB962C8B-B14F-4D97-AF65-F5344CB8AC3E}">
        <p14:creationId xmlns:p14="http://schemas.microsoft.com/office/powerpoint/2010/main" val="126644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2057" y="5113234"/>
            <a:ext cx="6079884" cy="1200329"/>
          </a:xfrm>
          <a:prstGeom prst="rect">
            <a:avLst/>
          </a:prstGeom>
        </p:spPr>
        <p:txBody>
          <a:bodyPr wrap="square">
            <a:spAutoFit/>
          </a:bodyPr>
          <a:lstStyle/>
          <a:p>
            <a:pPr lvl="0" algn="ctr"/>
            <a:r>
              <a:rPr lang="en-GB" sz="2400" dirty="0"/>
              <a:t>This </a:t>
            </a:r>
            <a:r>
              <a:rPr lang="en-GB" sz="2400" dirty="0" err="1"/>
              <a:t>rangoli</a:t>
            </a:r>
            <a:r>
              <a:rPr lang="en-GB" sz="2400" dirty="0"/>
              <a:t> has been created to celebrate the annual holiday and harvest festival of Onam (celebrated in Kerala, India).</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8821" y="835647"/>
            <a:ext cx="5606355" cy="4197759"/>
          </a:xfrm>
          <a:prstGeom prst="rect">
            <a:avLst/>
          </a:prstGeom>
          <a:ln w="28575">
            <a:solidFill>
              <a:schemeClr val="tx1"/>
            </a:solidFill>
          </a:ln>
        </p:spPr>
      </p:pic>
    </p:spTree>
    <p:extLst>
      <p:ext uri="{BB962C8B-B14F-4D97-AF65-F5344CB8AC3E}">
        <p14:creationId xmlns:p14="http://schemas.microsoft.com/office/powerpoint/2010/main" val="107132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2813" y="1423242"/>
            <a:ext cx="6718374" cy="4011516"/>
          </a:xfrm>
          <a:prstGeom prst="rect">
            <a:avLst/>
          </a:prstGeom>
          <a:ln w="28575">
            <a:solidFill>
              <a:schemeClr val="tx1"/>
            </a:solidFill>
          </a:ln>
        </p:spPr>
      </p:pic>
    </p:spTree>
    <p:extLst>
      <p:ext uri="{BB962C8B-B14F-4D97-AF65-F5344CB8AC3E}">
        <p14:creationId xmlns:p14="http://schemas.microsoft.com/office/powerpoint/2010/main" val="4138068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51526"/>
            <a:ext cx="8220075" cy="994306"/>
          </a:xfrm>
        </p:spPr>
        <p:txBody>
          <a:bodyPr/>
          <a:lstStyle/>
          <a:p>
            <a:pPr algn="ctr"/>
            <a:r>
              <a:rPr lang="en-GB" sz="3600" dirty="0">
                <a:solidFill>
                  <a:srgbClr val="C99059"/>
                </a:solidFill>
              </a:rPr>
              <a:t>Manga</a:t>
            </a:r>
          </a:p>
        </p:txBody>
      </p:sp>
      <p:sp>
        <p:nvSpPr>
          <p:cNvPr id="10" name="Rectangle 9"/>
          <p:cNvSpPr/>
          <p:nvPr/>
        </p:nvSpPr>
        <p:spPr>
          <a:xfrm>
            <a:off x="802990" y="1462161"/>
            <a:ext cx="7410281" cy="4791055"/>
          </a:xfrm>
          <a:prstGeom prst="rect">
            <a:avLst/>
          </a:prstGeom>
        </p:spPr>
        <p:txBody>
          <a:bodyPr wrap="square">
            <a:spAutoFit/>
          </a:bodyPr>
          <a:lstStyle/>
          <a:p>
            <a:pPr lvl="0" algn="just"/>
            <a:r>
              <a:rPr lang="en-GB" dirty="0"/>
              <a:t>Manga is a Japanese art form that combines storytelling with a unique style of artwork (using simple lines and characterised features). The word manga is used to describe the comic books and graphic novels produced in this style.</a:t>
            </a:r>
          </a:p>
          <a:p>
            <a:pPr lvl="0" algn="just">
              <a:spcBef>
                <a:spcPts val="1600"/>
              </a:spcBef>
            </a:pPr>
            <a:r>
              <a:rPr lang="en-GB" dirty="0"/>
              <a:t>Japanese manga is almost always black and white. Stories are published weekly or monthly in magazines and black and white images are cheaper and quicker to produce. Manga stories are read from right to left.</a:t>
            </a:r>
          </a:p>
          <a:p>
            <a:pPr lvl="0" algn="just">
              <a:spcBef>
                <a:spcPts val="1600"/>
              </a:spcBef>
            </a:pPr>
            <a:r>
              <a:rPr lang="en-GB" dirty="0"/>
              <a:t>The Japanese word for a manga artist is ‘</a:t>
            </a:r>
            <a:r>
              <a:rPr lang="en-GB" dirty="0" err="1"/>
              <a:t>mangaka</a:t>
            </a:r>
            <a:r>
              <a:rPr lang="en-GB" dirty="0"/>
              <a:t>’. A </a:t>
            </a:r>
            <a:r>
              <a:rPr lang="en-GB" dirty="0" err="1"/>
              <a:t>mangaka</a:t>
            </a:r>
            <a:r>
              <a:rPr lang="en-GB" dirty="0"/>
              <a:t> will create the artwork and write the story.</a:t>
            </a:r>
          </a:p>
          <a:p>
            <a:pPr lvl="0" algn="just">
              <a:spcBef>
                <a:spcPts val="1600"/>
              </a:spcBef>
            </a:pPr>
            <a:r>
              <a:rPr lang="en-GB" dirty="0"/>
              <a:t>Manga is widely read in Japan (by people of all ages) and is becoming increasingly popular internationally.</a:t>
            </a:r>
          </a:p>
          <a:p>
            <a:pPr lvl="0" algn="just">
              <a:spcBef>
                <a:spcPts val="1600"/>
              </a:spcBef>
              <a:spcAft>
                <a:spcPts val="1600"/>
              </a:spcAft>
            </a:pPr>
            <a:r>
              <a:rPr lang="en-GB" dirty="0"/>
              <a:t>A best selling manga series may be made into an animated film, known in Japan as ‘anime’.</a:t>
            </a:r>
          </a:p>
        </p:txBody>
      </p:sp>
    </p:spTree>
    <p:extLst>
      <p:ext uri="{BB962C8B-B14F-4D97-AF65-F5344CB8AC3E}">
        <p14:creationId xmlns:p14="http://schemas.microsoft.com/office/powerpoint/2010/main" val="3297608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98487"/>
            <a:ext cx="8220075" cy="994306"/>
          </a:xfrm>
        </p:spPr>
        <p:txBody>
          <a:bodyPr/>
          <a:lstStyle/>
          <a:p>
            <a:pPr algn="ctr"/>
            <a:r>
              <a:rPr lang="en-GB" sz="3600" dirty="0">
                <a:solidFill>
                  <a:srgbClr val="C99059"/>
                </a:solidFill>
              </a:rPr>
              <a:t>What Is Asian Art?</a:t>
            </a:r>
          </a:p>
        </p:txBody>
      </p:sp>
      <p:sp>
        <p:nvSpPr>
          <p:cNvPr id="10" name="Rectangle 9"/>
          <p:cNvSpPr/>
          <p:nvPr/>
        </p:nvSpPr>
        <p:spPr>
          <a:xfrm>
            <a:off x="1008176" y="1592793"/>
            <a:ext cx="7118118" cy="1682512"/>
          </a:xfrm>
          <a:prstGeom prst="rect">
            <a:avLst/>
          </a:prstGeom>
        </p:spPr>
        <p:txBody>
          <a:bodyPr wrap="square">
            <a:spAutoFit/>
          </a:bodyPr>
          <a:lstStyle/>
          <a:p>
            <a:pPr lvl="0" algn="just"/>
            <a:r>
              <a:rPr lang="en-GB" dirty="0"/>
              <a:t>Asian art is a broad title. </a:t>
            </a:r>
          </a:p>
          <a:p>
            <a:pPr lvl="0" algn="just"/>
            <a:r>
              <a:rPr lang="en-GB" dirty="0"/>
              <a:t>It refers to any art originating in a country within the continent of Asia </a:t>
            </a:r>
            <a:r>
              <a:rPr lang="en-GB"/>
              <a:t>or artwork </a:t>
            </a:r>
            <a:r>
              <a:rPr lang="en-GB" dirty="0"/>
              <a:t>produced by an Asian artist. </a:t>
            </a:r>
          </a:p>
          <a:p>
            <a:pPr lvl="0" algn="just">
              <a:spcBef>
                <a:spcPts val="1600"/>
              </a:spcBef>
            </a:pPr>
            <a:r>
              <a:rPr lang="en-GB" dirty="0"/>
              <a:t>There are many different types and styles of Asian art, from a variety of time periods.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85775" y="3480701"/>
            <a:ext cx="2554445" cy="2554445"/>
          </a:xfrm>
          <a:prstGeom prst="ellipse">
            <a:avLst/>
          </a:prstGeom>
          <a:ln w="28575">
            <a:solidFill>
              <a:schemeClr val="tx1"/>
            </a:solidFill>
          </a:ln>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8572" y="3447169"/>
            <a:ext cx="2621507" cy="2621507"/>
          </a:xfrm>
          <a:prstGeom prst="ellipse">
            <a:avLst/>
          </a:prstGeom>
          <a:ln w="28575">
            <a:solidFill>
              <a:schemeClr val="tx1"/>
            </a:solidFill>
          </a:ln>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8431" y="3514232"/>
            <a:ext cx="2520913" cy="2520913"/>
          </a:xfrm>
          <a:prstGeom prst="ellipse">
            <a:avLst/>
          </a:prstGeom>
          <a:ln w="28575">
            <a:solidFill>
              <a:schemeClr val="tx1"/>
            </a:solidFill>
          </a:ln>
        </p:spPr>
      </p:pic>
    </p:spTree>
    <p:extLst>
      <p:ext uri="{BB962C8B-B14F-4D97-AF65-F5344CB8AC3E}">
        <p14:creationId xmlns:p14="http://schemas.microsoft.com/office/powerpoint/2010/main" val="4077221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51526"/>
            <a:ext cx="8220075" cy="994306"/>
          </a:xfrm>
        </p:spPr>
        <p:txBody>
          <a:bodyPr/>
          <a:lstStyle/>
          <a:p>
            <a:pPr algn="ctr"/>
            <a:r>
              <a:rPr lang="en-GB" sz="3600" dirty="0">
                <a:solidFill>
                  <a:srgbClr val="C99059"/>
                </a:solidFill>
              </a:rPr>
              <a:t>Who Made Manga Famous?</a:t>
            </a:r>
          </a:p>
        </p:txBody>
      </p:sp>
      <p:sp>
        <p:nvSpPr>
          <p:cNvPr id="10" name="Rectangle 9"/>
          <p:cNvSpPr/>
          <p:nvPr/>
        </p:nvSpPr>
        <p:spPr>
          <a:xfrm>
            <a:off x="802990" y="1717756"/>
            <a:ext cx="3801667" cy="3067506"/>
          </a:xfrm>
          <a:prstGeom prst="rect">
            <a:avLst/>
          </a:prstGeom>
        </p:spPr>
        <p:txBody>
          <a:bodyPr wrap="square">
            <a:spAutoFit/>
          </a:bodyPr>
          <a:lstStyle/>
          <a:p>
            <a:pPr lvl="0" algn="just"/>
            <a:r>
              <a:rPr lang="en-GB" b="1" dirty="0"/>
              <a:t>Osamu </a:t>
            </a:r>
            <a:r>
              <a:rPr lang="en-GB" b="1" dirty="0" err="1"/>
              <a:t>Tezuka</a:t>
            </a:r>
            <a:r>
              <a:rPr lang="en-GB" b="1" dirty="0"/>
              <a:t> </a:t>
            </a:r>
            <a:r>
              <a:rPr lang="en-GB" dirty="0"/>
              <a:t>(1928 - 1989) was a pioneering manga artist, cartoonist and animator. He is sometimes called the ‘godfather of manga’ and has been described as ‘Japan’s Walt Disney’.</a:t>
            </a:r>
          </a:p>
          <a:p>
            <a:pPr lvl="0" algn="just">
              <a:spcBef>
                <a:spcPts val="1600"/>
              </a:spcBef>
              <a:spcAft>
                <a:spcPts val="1600"/>
              </a:spcAft>
            </a:pPr>
            <a:r>
              <a:rPr lang="en-GB" dirty="0"/>
              <a:t>He created a manga revolution in Japan with his children's books including ‘New Treasure Island’ and ‘Astro Boy’.</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3157" r="11464"/>
          <a:stretch/>
        </p:blipFill>
        <p:spPr>
          <a:xfrm>
            <a:off x="4947557" y="1717756"/>
            <a:ext cx="3314700" cy="3755486"/>
          </a:xfrm>
          <a:prstGeom prst="rect">
            <a:avLst/>
          </a:prstGeom>
          <a:ln w="28575">
            <a:solidFill>
              <a:schemeClr val="tx1"/>
            </a:solidFill>
          </a:ln>
        </p:spPr>
      </p:pic>
    </p:spTree>
    <p:extLst>
      <p:ext uri="{BB962C8B-B14F-4D97-AF65-F5344CB8AC3E}">
        <p14:creationId xmlns:p14="http://schemas.microsoft.com/office/powerpoint/2010/main" val="864231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3603" y="-342405"/>
            <a:ext cx="6763722" cy="6755202"/>
          </a:xfrm>
          <a:prstGeom prst="rect">
            <a:avLst/>
          </a:prstGeom>
        </p:spPr>
      </p:pic>
    </p:spTree>
    <p:extLst>
      <p:ext uri="{BB962C8B-B14F-4D97-AF65-F5344CB8AC3E}">
        <p14:creationId xmlns:p14="http://schemas.microsoft.com/office/powerpoint/2010/main" val="3584042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7639" y="5276519"/>
            <a:ext cx="6079884" cy="830997"/>
          </a:xfrm>
          <a:prstGeom prst="rect">
            <a:avLst/>
          </a:prstGeom>
        </p:spPr>
        <p:txBody>
          <a:bodyPr wrap="square">
            <a:spAutoFit/>
          </a:bodyPr>
          <a:lstStyle/>
          <a:p>
            <a:pPr lvl="0"/>
            <a:r>
              <a:rPr lang="en-GB" sz="2400" dirty="0"/>
              <a:t>A </a:t>
            </a:r>
            <a:r>
              <a:rPr lang="en-GB" sz="2400" dirty="0" err="1"/>
              <a:t>mangaka</a:t>
            </a:r>
            <a:r>
              <a:rPr lang="en-GB" sz="2400" dirty="0"/>
              <a:t> creates the art work and the storyline for a manga.</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7639" y="1046850"/>
            <a:ext cx="6108721" cy="4066384"/>
          </a:xfrm>
          <a:prstGeom prst="rect">
            <a:avLst/>
          </a:prstGeom>
          <a:ln w="28575">
            <a:solidFill>
              <a:schemeClr val="tx1"/>
            </a:solidFill>
          </a:ln>
        </p:spPr>
      </p:pic>
    </p:spTree>
    <p:extLst>
      <p:ext uri="{BB962C8B-B14F-4D97-AF65-F5344CB8AC3E}">
        <p14:creationId xmlns:p14="http://schemas.microsoft.com/office/powerpoint/2010/main" val="4057104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3872" y="819084"/>
            <a:ext cx="5961467" cy="4462623"/>
          </a:xfrm>
          <a:prstGeom prst="rect">
            <a:avLst/>
          </a:prstGeom>
          <a:ln w="28575">
            <a:solidFill>
              <a:schemeClr val="tx1"/>
            </a:solidFill>
          </a:ln>
        </p:spPr>
      </p:pic>
      <p:sp>
        <p:nvSpPr>
          <p:cNvPr id="5" name="Rectangle 4"/>
          <p:cNvSpPr/>
          <p:nvPr/>
        </p:nvSpPr>
        <p:spPr>
          <a:xfrm>
            <a:off x="1413191" y="5424492"/>
            <a:ext cx="6302828" cy="830997"/>
          </a:xfrm>
          <a:prstGeom prst="rect">
            <a:avLst/>
          </a:prstGeom>
        </p:spPr>
        <p:txBody>
          <a:bodyPr wrap="square">
            <a:spAutoFit/>
          </a:bodyPr>
          <a:lstStyle/>
          <a:p>
            <a:pPr lvl="0"/>
            <a:r>
              <a:rPr lang="en-GB" sz="2400" dirty="0"/>
              <a:t>Manga and anime images have been used to decorate this train in Japan.</a:t>
            </a:r>
          </a:p>
        </p:txBody>
      </p:sp>
    </p:spTree>
    <p:extLst>
      <p:ext uri="{BB962C8B-B14F-4D97-AF65-F5344CB8AC3E}">
        <p14:creationId xmlns:p14="http://schemas.microsoft.com/office/powerpoint/2010/main" val="1815573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9544" y="1011726"/>
            <a:ext cx="7004911" cy="4834547"/>
          </a:xfrm>
          <a:prstGeom prst="roundRect">
            <a:avLst/>
          </a:prstGeom>
        </p:spPr>
      </p:pic>
    </p:spTree>
    <p:extLst>
      <p:ext uri="{BB962C8B-B14F-4D97-AF65-F5344CB8AC3E}">
        <p14:creationId xmlns:p14="http://schemas.microsoft.com/office/powerpoint/2010/main" val="378662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7488"/>
            <a:ext cx="8220075" cy="994306"/>
          </a:xfrm>
        </p:spPr>
        <p:txBody>
          <a:bodyPr/>
          <a:lstStyle/>
          <a:p>
            <a:pPr algn="ctr"/>
            <a:r>
              <a:rPr lang="en-GB" sz="3600" dirty="0">
                <a:solidFill>
                  <a:srgbClr val="C99059"/>
                </a:solidFill>
              </a:rPr>
              <a:t>Batik</a:t>
            </a:r>
          </a:p>
        </p:txBody>
      </p:sp>
      <p:sp>
        <p:nvSpPr>
          <p:cNvPr id="10" name="Rectangle 9"/>
          <p:cNvSpPr/>
          <p:nvPr/>
        </p:nvSpPr>
        <p:spPr>
          <a:xfrm>
            <a:off x="802992" y="1688355"/>
            <a:ext cx="3393452" cy="4380686"/>
          </a:xfrm>
          <a:prstGeom prst="rect">
            <a:avLst/>
          </a:prstGeom>
        </p:spPr>
        <p:txBody>
          <a:bodyPr wrap="square">
            <a:spAutoFit/>
          </a:bodyPr>
          <a:lstStyle/>
          <a:p>
            <a:pPr lvl="0"/>
            <a:r>
              <a:rPr lang="en-GB" dirty="0"/>
              <a:t>Batik is an art form originating on the island of Java, in Indonesia. It is a technique of decorating cloth using wax and dye and has been around for centuries.</a:t>
            </a:r>
          </a:p>
          <a:p>
            <a:pPr lvl="0">
              <a:spcBef>
                <a:spcPts val="1600"/>
              </a:spcBef>
            </a:pPr>
            <a:r>
              <a:rPr lang="en-GB" dirty="0"/>
              <a:t>The name batik comes from the Javanese word ‘</a:t>
            </a:r>
            <a:r>
              <a:rPr lang="en-GB" dirty="0" err="1"/>
              <a:t>tik</a:t>
            </a:r>
            <a:r>
              <a:rPr lang="en-GB" dirty="0"/>
              <a:t>’ and means to dot.</a:t>
            </a:r>
          </a:p>
          <a:p>
            <a:pPr lvl="0">
              <a:spcBef>
                <a:spcPts val="1600"/>
              </a:spcBef>
            </a:pPr>
            <a:r>
              <a:rPr lang="en-GB" dirty="0"/>
              <a:t>The products needed for batik (cotton, beeswax and plants to make vegetable dyes) are all readily available on the island of Java.</a:t>
            </a:r>
          </a:p>
        </p:txBody>
      </p:sp>
      <p:sp>
        <p:nvSpPr>
          <p:cNvPr id="3" name="Rectangle 2"/>
          <p:cNvSpPr/>
          <p:nvPr/>
        </p:nvSpPr>
        <p:spPr>
          <a:xfrm>
            <a:off x="4516614" y="3895276"/>
            <a:ext cx="3729314" cy="1959511"/>
          </a:xfrm>
          <a:prstGeom prst="rect">
            <a:avLst/>
          </a:prstGeom>
        </p:spPr>
        <p:txBody>
          <a:bodyPr wrap="square">
            <a:spAutoFit/>
          </a:bodyPr>
          <a:lstStyle/>
          <a:p>
            <a:pPr lvl="0">
              <a:spcBef>
                <a:spcPts val="1600"/>
              </a:spcBef>
            </a:pPr>
            <a:endParaRPr lang="en-GB" dirty="0"/>
          </a:p>
          <a:p>
            <a:pPr lvl="0">
              <a:spcBef>
                <a:spcPts val="1600"/>
              </a:spcBef>
            </a:pPr>
            <a:r>
              <a:rPr lang="en-GB" dirty="0"/>
              <a:t>Indonesian batik patterns are very symbolic and are thought to bring good luck. Certain designs are used to create baby slings, whilst others are for wedding ceremonies.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6700" y="1688355"/>
            <a:ext cx="3409141" cy="2219136"/>
          </a:xfrm>
          <a:prstGeom prst="rect">
            <a:avLst/>
          </a:prstGeom>
          <a:ln w="28575">
            <a:solidFill>
              <a:schemeClr val="tx1"/>
            </a:solidFill>
          </a:ln>
        </p:spPr>
      </p:pic>
    </p:spTree>
    <p:extLst>
      <p:ext uri="{BB962C8B-B14F-4D97-AF65-F5344CB8AC3E}">
        <p14:creationId xmlns:p14="http://schemas.microsoft.com/office/powerpoint/2010/main" val="2830137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7488"/>
            <a:ext cx="8220075" cy="994306"/>
          </a:xfrm>
        </p:spPr>
        <p:txBody>
          <a:bodyPr/>
          <a:lstStyle/>
          <a:p>
            <a:pPr algn="ctr"/>
            <a:r>
              <a:rPr lang="en-GB" sz="2800" dirty="0">
                <a:solidFill>
                  <a:srgbClr val="C99059"/>
                </a:solidFill>
              </a:rPr>
              <a:t>What Process Is Used to Produce Batik Cloth?</a:t>
            </a:r>
          </a:p>
        </p:txBody>
      </p:sp>
      <p:sp>
        <p:nvSpPr>
          <p:cNvPr id="10" name="Rectangle 9"/>
          <p:cNvSpPr/>
          <p:nvPr/>
        </p:nvSpPr>
        <p:spPr>
          <a:xfrm>
            <a:off x="802991" y="1688355"/>
            <a:ext cx="3713621" cy="4452501"/>
          </a:xfrm>
          <a:prstGeom prst="rect">
            <a:avLst/>
          </a:prstGeom>
        </p:spPr>
        <p:txBody>
          <a:bodyPr wrap="square">
            <a:spAutoFit/>
          </a:bodyPr>
          <a:lstStyle/>
          <a:p>
            <a:pPr lvl="0"/>
            <a:r>
              <a:rPr lang="en-GB" dirty="0"/>
              <a:t>Before the batik process begins, the cloth is washed, soaked and beaten. It is hung on a frame.</a:t>
            </a:r>
          </a:p>
          <a:p>
            <a:pPr lvl="0">
              <a:spcBef>
                <a:spcPts val="1600"/>
              </a:spcBef>
            </a:pPr>
            <a:r>
              <a:rPr lang="en-GB" dirty="0"/>
              <a:t>A design is marked on the cloth in pencil and then redrawn, using a mix of melted beeswax and paraffin. The wax is applied using a special tool called a canting. A canting has a wooden handle and a small copper bowl with a spout. The bowl is filled with the melted wax, which is dotted or drawn onto the cloth through the spout. This highly skilled technique is mainly carried out by women.</a:t>
            </a:r>
          </a:p>
        </p:txBody>
      </p:sp>
      <p:sp>
        <p:nvSpPr>
          <p:cNvPr id="3" name="Rectangle 2"/>
          <p:cNvSpPr/>
          <p:nvPr/>
        </p:nvSpPr>
        <p:spPr>
          <a:xfrm>
            <a:off x="4567235" y="4663528"/>
            <a:ext cx="3729314" cy="1477328"/>
          </a:xfrm>
          <a:prstGeom prst="rect">
            <a:avLst/>
          </a:prstGeom>
        </p:spPr>
        <p:txBody>
          <a:bodyPr wrap="square">
            <a:spAutoFit/>
          </a:bodyPr>
          <a:lstStyle/>
          <a:p>
            <a:pPr lvl="0">
              <a:spcBef>
                <a:spcPts val="1600"/>
              </a:spcBef>
              <a:spcAft>
                <a:spcPts val="1600"/>
              </a:spcAft>
            </a:pPr>
            <a:r>
              <a:rPr lang="en-GB" dirty="0"/>
              <a:t>For larger areas of cloth, a copper stamping tool may be used. It is dipped into hot wax and pressed onto the cloth. The design can then be easily repeated.</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6700" y="1802655"/>
            <a:ext cx="3402745" cy="2658086"/>
          </a:xfrm>
          <a:prstGeom prst="rect">
            <a:avLst/>
          </a:prstGeom>
          <a:ln w="28575">
            <a:solidFill>
              <a:schemeClr val="tx1"/>
            </a:solidFill>
          </a:ln>
        </p:spPr>
      </p:pic>
    </p:spTree>
    <p:extLst>
      <p:ext uri="{BB962C8B-B14F-4D97-AF65-F5344CB8AC3E}">
        <p14:creationId xmlns:p14="http://schemas.microsoft.com/office/powerpoint/2010/main" val="1109678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7488"/>
            <a:ext cx="8220075" cy="994306"/>
          </a:xfrm>
        </p:spPr>
        <p:txBody>
          <a:bodyPr/>
          <a:lstStyle/>
          <a:p>
            <a:pPr algn="ctr"/>
            <a:r>
              <a:rPr lang="en-GB" sz="2800" dirty="0">
                <a:solidFill>
                  <a:srgbClr val="C99059"/>
                </a:solidFill>
              </a:rPr>
              <a:t>What Process Is Used to Produce Batik Cloth?</a:t>
            </a:r>
          </a:p>
        </p:txBody>
      </p:sp>
      <p:sp>
        <p:nvSpPr>
          <p:cNvPr id="10" name="Rectangle 9"/>
          <p:cNvSpPr/>
          <p:nvPr/>
        </p:nvSpPr>
        <p:spPr>
          <a:xfrm>
            <a:off x="754004" y="1541396"/>
            <a:ext cx="3713621" cy="5006499"/>
          </a:xfrm>
          <a:prstGeom prst="rect">
            <a:avLst/>
          </a:prstGeom>
        </p:spPr>
        <p:txBody>
          <a:bodyPr wrap="square">
            <a:spAutoFit/>
          </a:bodyPr>
          <a:lstStyle/>
          <a:p>
            <a:pPr lvl="0"/>
            <a:r>
              <a:rPr lang="en-GB" dirty="0"/>
              <a:t>Once the wax has been applied, the cloth is dyed using the chosen colour.</a:t>
            </a:r>
          </a:p>
          <a:p>
            <a:pPr lvl="0"/>
            <a:endParaRPr lang="en-GB" dirty="0"/>
          </a:p>
          <a:p>
            <a:pPr lvl="0"/>
            <a:r>
              <a:rPr lang="en-GB" dirty="0"/>
              <a:t>After the dyeing process, the wax is removed by boiling or scraping. </a:t>
            </a:r>
          </a:p>
          <a:p>
            <a:pPr lvl="0"/>
            <a:endParaRPr lang="en-GB" dirty="0"/>
          </a:p>
          <a:p>
            <a:pPr lvl="0"/>
            <a:r>
              <a:rPr lang="en-GB" dirty="0"/>
              <a:t>The areas of wax resist the coloured dye, creating the pattern.</a:t>
            </a:r>
          </a:p>
          <a:p>
            <a:pPr lvl="0"/>
            <a:endParaRPr lang="en-GB" dirty="0"/>
          </a:p>
          <a:p>
            <a:pPr lvl="0"/>
            <a:r>
              <a:rPr lang="en-GB" dirty="0"/>
              <a:t>The process may be repeated using different designs and colours to make even more intricate patterns.</a:t>
            </a:r>
          </a:p>
          <a:p>
            <a:pPr lvl="0"/>
            <a:endParaRPr lang="en-GB" dirty="0"/>
          </a:p>
          <a:p>
            <a:pPr lvl="0"/>
            <a:r>
              <a:rPr lang="en-GB" dirty="0"/>
              <a:t>Some batik fabrics may take many months to complete.</a:t>
            </a:r>
          </a:p>
          <a:p>
            <a:pPr lvl="0">
              <a:spcBef>
                <a:spcPts val="1600"/>
              </a:spcBef>
            </a:pPr>
            <a:endParaRPr lang="en-GB" dirty="0"/>
          </a:p>
        </p:txBody>
      </p:sp>
      <p:sp>
        <p:nvSpPr>
          <p:cNvPr id="4" name="Rectangle 3"/>
          <p:cNvSpPr/>
          <p:nvPr/>
        </p:nvSpPr>
        <p:spPr>
          <a:xfrm>
            <a:off x="4688105" y="4212770"/>
            <a:ext cx="4160661" cy="1643527"/>
          </a:xfrm>
          <a:prstGeom prst="rect">
            <a:avLst/>
          </a:prstGeom>
        </p:spPr>
        <p:txBody>
          <a:bodyPr wrap="square">
            <a:spAutoFit/>
          </a:bodyPr>
          <a:lstStyle/>
          <a:p>
            <a:pPr lvl="0"/>
            <a:endParaRPr lang="en-GB" dirty="0"/>
          </a:p>
          <a:p>
            <a:pPr lvl="0">
              <a:lnSpc>
                <a:spcPct val="115000"/>
              </a:lnSpc>
              <a:buClr>
                <a:schemeClr val="dk1"/>
              </a:buClr>
              <a:buSzPts val="1100"/>
            </a:pPr>
            <a:r>
              <a:rPr lang="en-GB" dirty="0"/>
              <a:t>Traditional batik colours include indigo blues and </a:t>
            </a:r>
            <a:r>
              <a:rPr lang="en-GB" dirty="0" err="1"/>
              <a:t>soga</a:t>
            </a:r>
            <a:r>
              <a:rPr lang="en-GB" dirty="0"/>
              <a:t> browns but modern dyes have now introduced a wider range of vivid colours.</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88105" y="1581793"/>
            <a:ext cx="3541495" cy="2630977"/>
          </a:xfrm>
          <a:prstGeom prst="rect">
            <a:avLst/>
          </a:prstGeom>
          <a:ln w="28575">
            <a:solidFill>
              <a:schemeClr val="tx1"/>
            </a:solidFill>
          </a:ln>
        </p:spPr>
      </p:pic>
    </p:spTree>
    <p:extLst>
      <p:ext uri="{BB962C8B-B14F-4D97-AF65-F5344CB8AC3E}">
        <p14:creationId xmlns:p14="http://schemas.microsoft.com/office/powerpoint/2010/main" val="2076495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979" y="5412547"/>
            <a:ext cx="6972301" cy="830997"/>
          </a:xfrm>
          <a:prstGeom prst="rect">
            <a:avLst/>
          </a:prstGeom>
        </p:spPr>
        <p:txBody>
          <a:bodyPr wrap="square">
            <a:spAutoFit/>
          </a:bodyPr>
          <a:lstStyle/>
          <a:p>
            <a:pPr lvl="0" algn="ctr"/>
            <a:r>
              <a:rPr lang="en-GB" sz="2400" dirty="0"/>
              <a:t>The white areas of the design show where the wax resist has been applied to the cloth.</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6979" y="1363808"/>
            <a:ext cx="6950042" cy="3901778"/>
          </a:xfrm>
          <a:prstGeom prst="rect">
            <a:avLst/>
          </a:prstGeom>
          <a:ln w="28575">
            <a:solidFill>
              <a:schemeClr val="tx1"/>
            </a:solidFill>
          </a:ln>
        </p:spPr>
      </p:pic>
    </p:spTree>
    <p:extLst>
      <p:ext uri="{BB962C8B-B14F-4D97-AF65-F5344CB8AC3E}">
        <p14:creationId xmlns:p14="http://schemas.microsoft.com/office/powerpoint/2010/main" val="4286773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9697" y="1359228"/>
            <a:ext cx="7364606" cy="4139543"/>
          </a:xfrm>
          <a:prstGeom prst="rect">
            <a:avLst/>
          </a:prstGeom>
          <a:ln w="28575">
            <a:solidFill>
              <a:schemeClr val="tx1"/>
            </a:solidFill>
          </a:ln>
        </p:spPr>
      </p:pic>
    </p:spTree>
    <p:extLst>
      <p:ext uri="{BB962C8B-B14F-4D97-AF65-F5344CB8AC3E}">
        <p14:creationId xmlns:p14="http://schemas.microsoft.com/office/powerpoint/2010/main" val="1785673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98487"/>
            <a:ext cx="8220075" cy="994306"/>
          </a:xfrm>
        </p:spPr>
        <p:txBody>
          <a:bodyPr/>
          <a:lstStyle/>
          <a:p>
            <a:pPr algn="ctr"/>
            <a:r>
              <a:rPr lang="en-GB" sz="3600" dirty="0">
                <a:solidFill>
                  <a:srgbClr val="C99059"/>
                </a:solidFill>
              </a:rPr>
              <a:t>What Is Asian Art?</a:t>
            </a:r>
          </a:p>
        </p:txBody>
      </p:sp>
      <p:sp>
        <p:nvSpPr>
          <p:cNvPr id="10" name="Rectangle 9"/>
          <p:cNvSpPr/>
          <p:nvPr/>
        </p:nvSpPr>
        <p:spPr>
          <a:xfrm>
            <a:off x="853193" y="1708636"/>
            <a:ext cx="2261966" cy="3826689"/>
          </a:xfrm>
          <a:prstGeom prst="rect">
            <a:avLst/>
          </a:prstGeom>
        </p:spPr>
        <p:txBody>
          <a:bodyPr wrap="square">
            <a:spAutoFit/>
          </a:bodyPr>
          <a:lstStyle/>
          <a:p>
            <a:pPr lvl="0"/>
            <a:r>
              <a:rPr lang="en-GB" dirty="0"/>
              <a:t>Asia is a continent. Can you find it on the map?</a:t>
            </a:r>
          </a:p>
          <a:p>
            <a:pPr lvl="0">
              <a:spcBef>
                <a:spcPts val="1600"/>
              </a:spcBef>
            </a:pPr>
            <a:r>
              <a:rPr lang="en-GB" dirty="0"/>
              <a:t>Asia includes countries such as China, Japan, Thailand, Pakistan and India, to name but a few. </a:t>
            </a:r>
          </a:p>
          <a:p>
            <a:pPr lvl="0">
              <a:spcBef>
                <a:spcPts val="1600"/>
              </a:spcBef>
            </a:pPr>
            <a:r>
              <a:rPr lang="en-GB" dirty="0"/>
              <a:t>Can you name some other countries that are part of Asia?</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6767" r="5468"/>
          <a:stretch/>
        </p:blipFill>
        <p:spPr>
          <a:xfrm>
            <a:off x="3344154" y="1817122"/>
            <a:ext cx="5011136" cy="3261084"/>
          </a:xfrm>
          <a:prstGeom prst="rect">
            <a:avLst/>
          </a:prstGeom>
          <a:ln w="28575">
            <a:solidFill>
              <a:schemeClr val="tx1"/>
            </a:solidFill>
          </a:ln>
        </p:spPr>
      </p:pic>
      <p:sp>
        <p:nvSpPr>
          <p:cNvPr id="8" name="Rectangle 7"/>
          <p:cNvSpPr/>
          <p:nvPr/>
        </p:nvSpPr>
        <p:spPr>
          <a:xfrm>
            <a:off x="3814092" y="2630582"/>
            <a:ext cx="2261966" cy="369332"/>
          </a:xfrm>
          <a:prstGeom prst="rect">
            <a:avLst/>
          </a:prstGeom>
        </p:spPr>
        <p:txBody>
          <a:bodyPr wrap="square">
            <a:spAutoFit/>
          </a:bodyPr>
          <a:lstStyle/>
          <a:p>
            <a:pPr lvl="0"/>
            <a:r>
              <a:rPr lang="en-GB" sz="900" dirty="0"/>
              <a:t>North </a:t>
            </a:r>
          </a:p>
          <a:p>
            <a:pPr lvl="0"/>
            <a:r>
              <a:rPr lang="en-GB" sz="900" dirty="0"/>
              <a:t>America</a:t>
            </a:r>
          </a:p>
        </p:txBody>
      </p:sp>
      <p:sp>
        <p:nvSpPr>
          <p:cNvPr id="9" name="Rectangle 8"/>
          <p:cNvSpPr/>
          <p:nvPr/>
        </p:nvSpPr>
        <p:spPr>
          <a:xfrm>
            <a:off x="4519933" y="3950877"/>
            <a:ext cx="1483695" cy="369332"/>
          </a:xfrm>
          <a:prstGeom prst="rect">
            <a:avLst/>
          </a:prstGeom>
        </p:spPr>
        <p:txBody>
          <a:bodyPr wrap="square">
            <a:spAutoFit/>
          </a:bodyPr>
          <a:lstStyle/>
          <a:p>
            <a:pPr lvl="0"/>
            <a:r>
              <a:rPr lang="en-GB" sz="900" dirty="0"/>
              <a:t>South </a:t>
            </a:r>
          </a:p>
          <a:p>
            <a:pPr lvl="0"/>
            <a:r>
              <a:rPr lang="en-GB" sz="900" dirty="0"/>
              <a:t>America</a:t>
            </a:r>
          </a:p>
        </p:txBody>
      </p:sp>
      <p:sp>
        <p:nvSpPr>
          <p:cNvPr id="11" name="Rectangle 10"/>
          <p:cNvSpPr/>
          <p:nvPr/>
        </p:nvSpPr>
        <p:spPr>
          <a:xfrm>
            <a:off x="6030787" y="2806195"/>
            <a:ext cx="2261966" cy="230832"/>
          </a:xfrm>
          <a:prstGeom prst="rect">
            <a:avLst/>
          </a:prstGeom>
        </p:spPr>
        <p:txBody>
          <a:bodyPr wrap="square">
            <a:spAutoFit/>
          </a:bodyPr>
          <a:lstStyle/>
          <a:p>
            <a:pPr lvl="0"/>
            <a:r>
              <a:rPr lang="en-GB" sz="900" dirty="0"/>
              <a:t>Europe</a:t>
            </a:r>
          </a:p>
        </p:txBody>
      </p:sp>
      <p:sp>
        <p:nvSpPr>
          <p:cNvPr id="12" name="Rectangle 11"/>
          <p:cNvSpPr/>
          <p:nvPr/>
        </p:nvSpPr>
        <p:spPr>
          <a:xfrm>
            <a:off x="6780717" y="2822062"/>
            <a:ext cx="2261966" cy="307777"/>
          </a:xfrm>
          <a:prstGeom prst="rect">
            <a:avLst/>
          </a:prstGeom>
        </p:spPr>
        <p:txBody>
          <a:bodyPr wrap="square">
            <a:spAutoFit/>
          </a:bodyPr>
          <a:lstStyle/>
          <a:p>
            <a:pPr lvl="0"/>
            <a:r>
              <a:rPr lang="en-GB" sz="1400" dirty="0"/>
              <a:t>Asia</a:t>
            </a:r>
          </a:p>
        </p:txBody>
      </p:sp>
      <p:sp>
        <p:nvSpPr>
          <p:cNvPr id="13" name="Rectangle 12"/>
          <p:cNvSpPr/>
          <p:nvPr/>
        </p:nvSpPr>
        <p:spPr>
          <a:xfrm>
            <a:off x="5649734" y="3505597"/>
            <a:ext cx="2261966" cy="230832"/>
          </a:xfrm>
          <a:prstGeom prst="rect">
            <a:avLst/>
          </a:prstGeom>
        </p:spPr>
        <p:txBody>
          <a:bodyPr wrap="square">
            <a:spAutoFit/>
          </a:bodyPr>
          <a:lstStyle/>
          <a:p>
            <a:pPr lvl="0"/>
            <a:r>
              <a:rPr lang="en-GB" sz="900" dirty="0"/>
              <a:t>Africa</a:t>
            </a:r>
          </a:p>
        </p:txBody>
      </p:sp>
      <p:sp>
        <p:nvSpPr>
          <p:cNvPr id="14" name="Rectangle 13"/>
          <p:cNvSpPr/>
          <p:nvPr/>
        </p:nvSpPr>
        <p:spPr>
          <a:xfrm>
            <a:off x="7569188" y="4291901"/>
            <a:ext cx="2261966" cy="230832"/>
          </a:xfrm>
          <a:prstGeom prst="rect">
            <a:avLst/>
          </a:prstGeom>
        </p:spPr>
        <p:txBody>
          <a:bodyPr wrap="square">
            <a:spAutoFit/>
          </a:bodyPr>
          <a:lstStyle/>
          <a:p>
            <a:pPr lvl="0"/>
            <a:r>
              <a:rPr lang="en-GB" sz="900" dirty="0"/>
              <a:t>Australia</a:t>
            </a:r>
          </a:p>
        </p:txBody>
      </p:sp>
      <p:sp>
        <p:nvSpPr>
          <p:cNvPr id="6" name="Rectangle 5"/>
          <p:cNvSpPr/>
          <p:nvPr/>
        </p:nvSpPr>
        <p:spPr>
          <a:xfrm>
            <a:off x="3344154" y="5292654"/>
            <a:ext cx="5345819" cy="558800"/>
          </a:xfrm>
          <a:prstGeom prst="rect">
            <a:avLst/>
          </a:prstGeom>
          <a:solidFill>
            <a:srgbClr val="C99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t>  Have you ever visited a country in Asia?</a:t>
            </a:r>
          </a:p>
        </p:txBody>
      </p:sp>
    </p:spTree>
    <p:extLst>
      <p:ext uri="{BB962C8B-B14F-4D97-AF65-F5344CB8AC3E}">
        <p14:creationId xmlns:p14="http://schemas.microsoft.com/office/powerpoint/2010/main" val="20698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98487"/>
            <a:ext cx="8220075" cy="994306"/>
          </a:xfrm>
        </p:spPr>
        <p:txBody>
          <a:bodyPr/>
          <a:lstStyle/>
          <a:p>
            <a:pPr algn="ctr"/>
            <a:r>
              <a:rPr lang="en-GB" sz="3600" dirty="0">
                <a:solidFill>
                  <a:srgbClr val="C99059"/>
                </a:solidFill>
              </a:rPr>
              <a:t>How Is Calligraphy Created?</a:t>
            </a:r>
          </a:p>
        </p:txBody>
      </p:sp>
      <p:sp>
        <p:nvSpPr>
          <p:cNvPr id="10" name="Rectangle 9"/>
          <p:cNvSpPr/>
          <p:nvPr/>
        </p:nvSpPr>
        <p:spPr>
          <a:xfrm>
            <a:off x="835648" y="1623788"/>
            <a:ext cx="4598994" cy="4359434"/>
          </a:xfrm>
          <a:prstGeom prst="rect">
            <a:avLst/>
          </a:prstGeom>
        </p:spPr>
        <p:txBody>
          <a:bodyPr wrap="square">
            <a:spAutoFit/>
          </a:bodyPr>
          <a:lstStyle/>
          <a:p>
            <a:pPr lvl="0" algn="just"/>
            <a:r>
              <a:rPr lang="en-GB" sz="1600" dirty="0"/>
              <a:t>There are many different styles of calligraphy (known as scripts) and it takes years for an apprentice to learn the techniques from a master. </a:t>
            </a:r>
          </a:p>
          <a:p>
            <a:pPr lvl="0" algn="just">
              <a:spcBef>
                <a:spcPts val="1600"/>
              </a:spcBef>
            </a:pPr>
            <a:r>
              <a:rPr lang="en-GB" sz="1600" dirty="0"/>
              <a:t>Each script includes a different set of characters which need to be learnt. In China, these characters are called ‘</a:t>
            </a:r>
            <a:r>
              <a:rPr lang="en-GB" sz="1600" dirty="0" err="1"/>
              <a:t>hanzi</a:t>
            </a:r>
            <a:r>
              <a:rPr lang="en-GB" sz="1600" dirty="0"/>
              <a:t>’. </a:t>
            </a:r>
          </a:p>
          <a:p>
            <a:pPr lvl="0" algn="just">
              <a:spcBef>
                <a:spcPts val="1600"/>
              </a:spcBef>
            </a:pPr>
            <a:r>
              <a:rPr lang="en-GB" sz="1600" dirty="0"/>
              <a:t>Traditional calligraphers use the ‘Four Treasures of the Study’.  This expression refers to the ink, paper, ink brush and </a:t>
            </a:r>
            <a:r>
              <a:rPr lang="en-GB" sz="1600" dirty="0" err="1"/>
              <a:t>inkstone</a:t>
            </a:r>
            <a:r>
              <a:rPr lang="en-GB" sz="1600" dirty="0"/>
              <a:t> used to create the characters. Brush handles are often made of bamboo and the bristles created from animal hair.</a:t>
            </a:r>
          </a:p>
          <a:p>
            <a:pPr lvl="0" algn="just">
              <a:spcBef>
                <a:spcPts val="1600"/>
              </a:spcBef>
              <a:spcAft>
                <a:spcPts val="1600"/>
              </a:spcAft>
            </a:pPr>
            <a:r>
              <a:rPr lang="en-GB" sz="1600" dirty="0"/>
              <a:t>Nowadays, modern calligraphers may use a pen to create the characters.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6895" y="1669150"/>
            <a:ext cx="2627301" cy="4478517"/>
          </a:xfrm>
          <a:prstGeom prst="rect">
            <a:avLst/>
          </a:prstGeom>
          <a:ln w="28575">
            <a:solidFill>
              <a:schemeClr val="tx1"/>
            </a:solidFill>
          </a:ln>
        </p:spPr>
      </p:pic>
    </p:spTree>
    <p:extLst>
      <p:ext uri="{BB962C8B-B14F-4D97-AF65-F5344CB8AC3E}">
        <p14:creationId xmlns:p14="http://schemas.microsoft.com/office/powerpoint/2010/main" val="272191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98487"/>
            <a:ext cx="8220075" cy="994306"/>
          </a:xfrm>
        </p:spPr>
        <p:txBody>
          <a:bodyPr/>
          <a:lstStyle/>
          <a:p>
            <a:pPr algn="ctr"/>
            <a:r>
              <a:rPr lang="en-GB" sz="3600" dirty="0">
                <a:solidFill>
                  <a:srgbClr val="C99059"/>
                </a:solidFill>
              </a:rPr>
              <a:t>What Must a Calligrapher Learn?</a:t>
            </a:r>
          </a:p>
        </p:txBody>
      </p:sp>
      <p:sp>
        <p:nvSpPr>
          <p:cNvPr id="10" name="Rectangle 9"/>
          <p:cNvSpPr/>
          <p:nvPr/>
        </p:nvSpPr>
        <p:spPr>
          <a:xfrm>
            <a:off x="3904312" y="1623788"/>
            <a:ext cx="4598994" cy="4303358"/>
          </a:xfrm>
          <a:prstGeom prst="rect">
            <a:avLst/>
          </a:prstGeom>
        </p:spPr>
        <p:txBody>
          <a:bodyPr wrap="square">
            <a:spAutoFit/>
          </a:bodyPr>
          <a:lstStyle/>
          <a:p>
            <a:pPr lvl="0">
              <a:lnSpc>
                <a:spcPct val="115000"/>
              </a:lnSpc>
            </a:pPr>
            <a:r>
              <a:rPr lang="en-GB" dirty="0"/>
              <a:t>In calligraphy, the way in which each character is formed is just as important as how it looks when it is finished.</a:t>
            </a:r>
          </a:p>
          <a:p>
            <a:pPr lvl="0">
              <a:lnSpc>
                <a:spcPct val="115000"/>
              </a:lnSpc>
              <a:spcBef>
                <a:spcPts val="1600"/>
              </a:spcBef>
            </a:pPr>
            <a:r>
              <a:rPr lang="en-GB" dirty="0"/>
              <a:t>There are at least eight basic rules a calligrapher must follow when writing characters. Some of these rules are:</a:t>
            </a:r>
          </a:p>
          <a:p>
            <a:pPr marL="457200" lvl="0" indent="-317500">
              <a:lnSpc>
                <a:spcPct val="115000"/>
              </a:lnSpc>
              <a:spcBef>
                <a:spcPts val="1600"/>
              </a:spcBef>
              <a:buClr>
                <a:schemeClr val="dk2"/>
              </a:buClr>
              <a:buSzPts val="1400"/>
              <a:buChar char="●"/>
            </a:pPr>
            <a:r>
              <a:rPr lang="en-GB" dirty="0"/>
              <a:t>horizontal strokes must be written before vertical strokes;</a:t>
            </a:r>
          </a:p>
          <a:p>
            <a:pPr marL="457200" lvl="0" indent="-317500">
              <a:lnSpc>
                <a:spcPct val="115000"/>
              </a:lnSpc>
              <a:buClr>
                <a:schemeClr val="dk2"/>
              </a:buClr>
              <a:buSzPts val="1400"/>
              <a:buChar char="●"/>
            </a:pPr>
            <a:r>
              <a:rPr lang="en-GB" dirty="0"/>
              <a:t>characters must be written from left to right;</a:t>
            </a:r>
          </a:p>
          <a:p>
            <a:pPr marL="457200" lvl="0" indent="-317500">
              <a:lnSpc>
                <a:spcPct val="115000"/>
              </a:lnSpc>
              <a:buClr>
                <a:schemeClr val="dk2"/>
              </a:buClr>
              <a:buSzPts val="1400"/>
              <a:buChar char="●"/>
            </a:pPr>
            <a:r>
              <a:rPr lang="en-GB" dirty="0"/>
              <a:t>characters are written from top to bottom.</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2922" y="1623788"/>
            <a:ext cx="2989912" cy="4312420"/>
          </a:xfrm>
          <a:prstGeom prst="rect">
            <a:avLst/>
          </a:prstGeom>
          <a:ln w="28575">
            <a:solidFill>
              <a:schemeClr val="tx1"/>
            </a:solidFill>
          </a:ln>
        </p:spPr>
      </p:pic>
    </p:spTree>
    <p:extLst>
      <p:ext uri="{BB962C8B-B14F-4D97-AF65-F5344CB8AC3E}">
        <p14:creationId xmlns:p14="http://schemas.microsoft.com/office/powerpoint/2010/main" val="121888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62666" y="2477961"/>
            <a:ext cx="3685390" cy="1569660"/>
          </a:xfrm>
          <a:prstGeom prst="rect">
            <a:avLst/>
          </a:prstGeom>
        </p:spPr>
        <p:txBody>
          <a:bodyPr wrap="square">
            <a:spAutoFit/>
          </a:bodyPr>
          <a:lstStyle/>
          <a:p>
            <a:pPr lvl="0"/>
            <a:r>
              <a:rPr lang="en-GB" sz="3200" dirty="0"/>
              <a:t>Each character must be written in a certain way.</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106" y="790415"/>
            <a:ext cx="3954077" cy="5274549"/>
          </a:xfrm>
          <a:prstGeom prst="rect">
            <a:avLst/>
          </a:prstGeom>
          <a:ln w="28575">
            <a:solidFill>
              <a:schemeClr val="tx1"/>
            </a:solidFill>
          </a:ln>
        </p:spPr>
      </p:pic>
    </p:spTree>
    <p:extLst>
      <p:ext uri="{BB962C8B-B14F-4D97-AF65-F5344CB8AC3E}">
        <p14:creationId xmlns:p14="http://schemas.microsoft.com/office/powerpoint/2010/main" val="2323813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62666" y="2477961"/>
            <a:ext cx="3685390" cy="1569660"/>
          </a:xfrm>
          <a:prstGeom prst="rect">
            <a:avLst/>
          </a:prstGeom>
        </p:spPr>
        <p:txBody>
          <a:bodyPr wrap="square">
            <a:spAutoFit/>
          </a:bodyPr>
          <a:lstStyle/>
          <a:p>
            <a:pPr lvl="0"/>
            <a:r>
              <a:rPr lang="en-GB" sz="3200" dirty="0"/>
              <a:t>The brush must be held upright at all times.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4437" y="1008380"/>
            <a:ext cx="3227494" cy="4841240"/>
          </a:xfrm>
          <a:prstGeom prst="rect">
            <a:avLst/>
          </a:prstGeom>
          <a:ln w="28575">
            <a:solidFill>
              <a:schemeClr val="tx1"/>
            </a:solidFill>
          </a:ln>
        </p:spPr>
      </p:pic>
    </p:spTree>
    <p:extLst>
      <p:ext uri="{BB962C8B-B14F-4D97-AF65-F5344CB8AC3E}">
        <p14:creationId xmlns:p14="http://schemas.microsoft.com/office/powerpoint/2010/main" val="2020499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1517" y="1011726"/>
            <a:ext cx="7260965" cy="4834547"/>
          </a:xfrm>
          <a:prstGeom prst="rect">
            <a:avLst/>
          </a:prstGeom>
          <a:ln w="28575">
            <a:solidFill>
              <a:schemeClr val="tx1"/>
            </a:solidFill>
          </a:ln>
        </p:spPr>
      </p:pic>
    </p:spTree>
    <p:extLst>
      <p:ext uri="{BB962C8B-B14F-4D97-AF65-F5344CB8AC3E}">
        <p14:creationId xmlns:p14="http://schemas.microsoft.com/office/powerpoint/2010/main" val="3940358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98487"/>
            <a:ext cx="8220075" cy="994306"/>
          </a:xfrm>
        </p:spPr>
        <p:txBody>
          <a:bodyPr/>
          <a:lstStyle/>
          <a:p>
            <a:pPr algn="ctr"/>
            <a:r>
              <a:rPr lang="en-GB" sz="3600" dirty="0">
                <a:solidFill>
                  <a:srgbClr val="C99059"/>
                </a:solidFill>
              </a:rPr>
              <a:t>Shadow Puppets</a:t>
            </a:r>
          </a:p>
        </p:txBody>
      </p:sp>
      <p:sp>
        <p:nvSpPr>
          <p:cNvPr id="10" name="Rectangle 9"/>
          <p:cNvSpPr/>
          <p:nvPr/>
        </p:nvSpPr>
        <p:spPr>
          <a:xfrm>
            <a:off x="835646" y="1623788"/>
            <a:ext cx="5177695" cy="4031873"/>
          </a:xfrm>
          <a:prstGeom prst="rect">
            <a:avLst/>
          </a:prstGeom>
        </p:spPr>
        <p:txBody>
          <a:bodyPr wrap="square">
            <a:spAutoFit/>
          </a:bodyPr>
          <a:lstStyle/>
          <a:p>
            <a:pPr lvl="0" algn="just"/>
            <a:r>
              <a:rPr lang="en-GB" dirty="0"/>
              <a:t>Shadow puppets are created in many Asian countries, including Indonesia. </a:t>
            </a:r>
          </a:p>
          <a:p>
            <a:pPr lvl="0" algn="just">
              <a:spcBef>
                <a:spcPts val="1600"/>
              </a:spcBef>
            </a:pPr>
            <a:r>
              <a:rPr lang="en-GB" dirty="0"/>
              <a:t>These intricate puppets are used in puppet theatre plays, known in Indonesia as ‘</a:t>
            </a:r>
            <a:r>
              <a:rPr lang="en-GB" dirty="0" err="1"/>
              <a:t>wayang</a:t>
            </a:r>
            <a:r>
              <a:rPr lang="en-GB" dirty="0"/>
              <a:t> </a:t>
            </a:r>
            <a:r>
              <a:rPr lang="en-GB" dirty="0" err="1"/>
              <a:t>kulit</a:t>
            </a:r>
            <a:r>
              <a:rPr lang="en-GB" dirty="0"/>
              <a:t>’. ‘</a:t>
            </a:r>
            <a:r>
              <a:rPr lang="en-GB" dirty="0" err="1"/>
              <a:t>Wayang</a:t>
            </a:r>
            <a:r>
              <a:rPr lang="en-GB" dirty="0"/>
              <a:t>’ means shadow or ghost and ‘</a:t>
            </a:r>
            <a:r>
              <a:rPr lang="en-GB" dirty="0" err="1"/>
              <a:t>kulit</a:t>
            </a:r>
            <a:r>
              <a:rPr lang="en-GB" dirty="0"/>
              <a:t>’ means leather or skin. </a:t>
            </a:r>
          </a:p>
          <a:p>
            <a:pPr lvl="0" algn="just">
              <a:spcBef>
                <a:spcPts val="1600"/>
              </a:spcBef>
            </a:pPr>
            <a:r>
              <a:rPr lang="en-GB" dirty="0"/>
              <a:t>These puppet theatre shows are performed to entertain the audience but also to provide moral and religious teaching through traditional storytelling.</a:t>
            </a:r>
          </a:p>
          <a:p>
            <a:pPr lvl="0" algn="just">
              <a:spcBef>
                <a:spcPts val="1600"/>
              </a:spcBef>
            </a:pPr>
            <a:r>
              <a:rPr lang="en-GB" dirty="0"/>
              <a:t>The puppets are controlled by a puppet master or ‘</a:t>
            </a:r>
            <a:r>
              <a:rPr lang="en-GB" dirty="0" err="1"/>
              <a:t>dalang</a:t>
            </a:r>
            <a:r>
              <a:rPr lang="en-GB" dirty="0"/>
              <a:t>’.</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65868" y="1630523"/>
            <a:ext cx="1879230" cy="4371041"/>
          </a:xfrm>
          <a:prstGeom prst="rect">
            <a:avLst/>
          </a:prstGeom>
          <a:ln w="28575">
            <a:solidFill>
              <a:schemeClr val="tx1"/>
            </a:solidFill>
          </a:ln>
        </p:spPr>
      </p:pic>
    </p:spTree>
    <p:extLst>
      <p:ext uri="{BB962C8B-B14F-4D97-AF65-F5344CB8AC3E}">
        <p14:creationId xmlns:p14="http://schemas.microsoft.com/office/powerpoint/2010/main" val="4200433770"/>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267</TotalTime>
  <Words>1388</Words>
  <Application>Microsoft Office PowerPoint</Application>
  <PresentationFormat>On-screen Show (4:3)</PresentationFormat>
  <Paragraphs>89</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Roboto</vt:lpstr>
      <vt:lpstr>Calibri</vt:lpstr>
      <vt:lpstr>Twinkl</vt:lpstr>
      <vt:lpstr>Office Theme</vt:lpstr>
      <vt:lpstr>PowerPoint Presentation</vt:lpstr>
      <vt:lpstr>What Is Asian Art?</vt:lpstr>
      <vt:lpstr>What Is Asian Art?</vt:lpstr>
      <vt:lpstr>How Is Calligraphy Created?</vt:lpstr>
      <vt:lpstr>What Must a Calligrapher Learn?</vt:lpstr>
      <vt:lpstr>PowerPoint Presentation</vt:lpstr>
      <vt:lpstr>PowerPoint Presentation</vt:lpstr>
      <vt:lpstr>PowerPoint Presentation</vt:lpstr>
      <vt:lpstr>Shadow Puppets</vt:lpstr>
      <vt:lpstr>Puppet Theatre</vt:lpstr>
      <vt:lpstr>PowerPoint Presentation</vt:lpstr>
      <vt:lpstr>PowerPoint Presentation</vt:lpstr>
      <vt:lpstr>PowerPoint Presentation</vt:lpstr>
      <vt:lpstr>Rangoli</vt:lpstr>
      <vt:lpstr>How Are Rangolis Created?</vt:lpstr>
      <vt:lpstr>PowerPoint Presentation</vt:lpstr>
      <vt:lpstr>PowerPoint Presentation</vt:lpstr>
      <vt:lpstr>PowerPoint Presentation</vt:lpstr>
      <vt:lpstr>Manga</vt:lpstr>
      <vt:lpstr>Who Made Manga Famous?</vt:lpstr>
      <vt:lpstr>PowerPoint Presentation</vt:lpstr>
      <vt:lpstr>PowerPoint Presentation</vt:lpstr>
      <vt:lpstr>PowerPoint Presentation</vt:lpstr>
      <vt:lpstr>PowerPoint Presentation</vt:lpstr>
      <vt:lpstr>Batik</vt:lpstr>
      <vt:lpstr>What Process Is Used to Produce Batik Cloth?</vt:lpstr>
      <vt:lpstr>What Process Is Used to Produce Batik Cloth?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Damien Malecki</dc:creator>
  <cp:lastModifiedBy>PPP</cp:lastModifiedBy>
  <cp:revision>34</cp:revision>
  <dcterms:created xsi:type="dcterms:W3CDTF">2020-04-10T09:05:38Z</dcterms:created>
  <dcterms:modified xsi:type="dcterms:W3CDTF">2021-01-12T19:52:02Z</dcterms:modified>
</cp:coreProperties>
</file>