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9144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26" roundtripDataSignature="AMtx7mg5zBjl80fQ2kZGlP9ZrGpKLlwmh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customschemas.google.com/relationships/presentationmetadata" Target="metadata"/><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45659" cy="49633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50443" y="0"/>
            <a:ext cx="2945659" cy="496332"/>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583"/>
            <a:ext cx="2945659" cy="496332"/>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96" name="Google Shape;96;p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 name="Google Shape;104;p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2" name="Google Shape;112;p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fbd7d11ecf_0_18: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g3fbd7d11ecf_0_18: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39" name="Google Shape;139;p7: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0" name="Google Shape;140;p7: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GB">
                <a:latin typeface="Arial"/>
                <a:ea typeface="Arial"/>
                <a:cs typeface="Arial"/>
                <a:sym typeface="Arial"/>
              </a:rPr>
              <a:t> </a:t>
            </a:r>
            <a:endParaRPr>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8" name="Google Shape;148;p8: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latin typeface="Arial"/>
              <a:ea typeface="Arial"/>
              <a:cs typeface="Arial"/>
              <a:sym typeface="Arial"/>
            </a:endParaRPr>
          </a:p>
        </p:txBody>
      </p:sp>
      <p:sp>
        <p:nvSpPr>
          <p:cNvPr id="149" name="Google Shape;149;p8: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9: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7" name="Google Shape;157;p9: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0:notes"/>
          <p:cNvSpPr txBox="1"/>
          <p:nvPr>
            <p:ph idx="12" type="sldNum"/>
          </p:nvPr>
        </p:nvSpPr>
        <p:spPr>
          <a:xfrm>
            <a:off x="3850443" y="9428583"/>
            <a:ext cx="2945659" cy="49633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200"/>
              <a:buNone/>
            </a:pPr>
            <a:fld id="{00000000-1234-1234-1234-123412341234}" type="slidenum">
              <a:rPr lang="en-GB" sz="1200">
                <a:solidFill>
                  <a:schemeClr val="dk1"/>
                </a:solidFill>
                <a:latin typeface="Arial"/>
                <a:ea typeface="Arial"/>
                <a:cs typeface="Arial"/>
                <a:sym typeface="Arial"/>
              </a:rPr>
              <a:t>‹#›</a:t>
            </a:fld>
            <a:endParaRPr sz="1200">
              <a:solidFill>
                <a:schemeClr val="dk1"/>
              </a:solidFill>
              <a:latin typeface="Arial"/>
              <a:ea typeface="Arial"/>
              <a:cs typeface="Arial"/>
              <a:sym typeface="Arial"/>
            </a:endParaRPr>
          </a:p>
        </p:txBody>
      </p:sp>
      <p:sp>
        <p:nvSpPr>
          <p:cNvPr id="171" name="Google Shape;171;p10: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2" name="Google Shape;172;p10: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b="1">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fbd7d11ecf_0_11: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3" name="Google Shape;183;g3fbd7d11ecf_0_11: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1: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11: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2: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9" name="Google Shape;199;p12: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13: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7" name="Google Shape;207;p13: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fbd7d11ecf_0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9" name="Google Shape;219;g3fbd7d11ecf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4: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p14: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48ed632032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g348ed632032_0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8" name="Google Shape;238;g348ed632032_0_0:notes"/>
          <p:cNvSpPr txBox="1"/>
          <p:nvPr>
            <p:ph idx="12" type="sldNum"/>
          </p:nvPr>
        </p:nvSpPr>
        <p:spPr>
          <a:xfrm>
            <a:off x="3850443" y="9428583"/>
            <a:ext cx="2945700" cy="496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5: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1" name="Google Shape;251;p15: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h24430ff46f5385ce_0_0:notes"/>
          <p:cNvSpPr txBox="1"/>
          <p:nvPr>
            <p:ph idx="1" type="body"/>
          </p:nvPr>
        </p:nvSpPr>
        <p:spPr>
          <a:xfrm>
            <a:off x="679768" y="4715153"/>
            <a:ext cx="5438100" cy="44670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h24430ff46f5385ce_0_0:notes"/>
          <p:cNvSpPr/>
          <p:nvPr>
            <p:ph idx="2" type="sldImg"/>
          </p:nvPr>
        </p:nvSpPr>
        <p:spPr>
          <a:xfrm>
            <a:off x="917575" y="744538"/>
            <a:ext cx="4962600" cy="372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16:notes"/>
          <p:cNvSpPr txBox="1"/>
          <p:nvPr>
            <p:ph idx="1" type="body"/>
          </p:nvPr>
        </p:nvSpPr>
        <p:spPr>
          <a:xfrm>
            <a:off x="679768" y="4715153"/>
            <a:ext cx="5438140" cy="4466987"/>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7" name="Google Shape;267;p16:notes"/>
          <p:cNvSpPr/>
          <p:nvPr>
            <p:ph idx="2" type="sldImg"/>
          </p:nvPr>
        </p:nvSpPr>
        <p:spPr>
          <a:xfrm>
            <a:off x="917575" y="744538"/>
            <a:ext cx="4962525" cy="3722687"/>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8"/>
          <p:cNvSpPr txBox="1"/>
          <p:nvPr>
            <p:ph type="ctrTitle"/>
          </p:nvPr>
        </p:nvSpPr>
        <p:spPr>
          <a:xfrm>
            <a:off x="1143000" y="1122363"/>
            <a:ext cx="6858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8"/>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8" name="Google Shape;18;p1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19"/>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9"/>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1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1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7" name="Shape 27"/>
        <p:cNvGrpSpPr/>
        <p:nvPr/>
      </p:nvGrpSpPr>
      <p:grpSpPr>
        <a:xfrm>
          <a:off x="0" y="0"/>
          <a:ext cx="0" cy="0"/>
          <a:chOff x="0" y="0"/>
          <a:chExt cx="0" cy="0"/>
        </a:xfrm>
      </p:grpSpPr>
      <p:sp>
        <p:nvSpPr>
          <p:cNvPr id="28" name="Google Shape;28;p20"/>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2" name="Shape 32"/>
        <p:cNvGrpSpPr/>
        <p:nvPr/>
      </p:nvGrpSpPr>
      <p:grpSpPr>
        <a:xfrm>
          <a:off x="0" y="0"/>
          <a:ext cx="0" cy="0"/>
          <a:chOff x="0" y="0"/>
          <a:chExt cx="0" cy="0"/>
        </a:xfrm>
      </p:grpSpPr>
      <p:sp>
        <p:nvSpPr>
          <p:cNvPr id="33" name="Google Shape;33;p2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2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6" name="Shape 36"/>
        <p:cNvGrpSpPr/>
        <p:nvPr/>
      </p:nvGrpSpPr>
      <p:grpSpPr>
        <a:xfrm>
          <a:off x="0" y="0"/>
          <a:ext cx="0" cy="0"/>
          <a:chOff x="0" y="0"/>
          <a:chExt cx="0" cy="0"/>
        </a:xfrm>
      </p:grpSpPr>
      <p:sp>
        <p:nvSpPr>
          <p:cNvPr id="37" name="Google Shape;37;p22"/>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22"/>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rgbClr val="888888"/>
              </a:buClr>
              <a:buSzPts val="1800"/>
              <a:buNone/>
              <a:defRPr sz="1800">
                <a:solidFill>
                  <a:srgbClr val="888888"/>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9" name="Google Shape;39;p2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2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2" name="Shape 42"/>
        <p:cNvGrpSpPr/>
        <p:nvPr/>
      </p:nvGrpSpPr>
      <p:grpSpPr>
        <a:xfrm>
          <a:off x="0" y="0"/>
          <a:ext cx="0" cy="0"/>
          <a:chOff x="0" y="0"/>
          <a:chExt cx="0" cy="0"/>
        </a:xfrm>
      </p:grpSpPr>
      <p:sp>
        <p:nvSpPr>
          <p:cNvPr id="43" name="Google Shape;43;p23"/>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3"/>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5" name="Google Shape;45;p23"/>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p2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2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9" name="Shape 49"/>
        <p:cNvGrpSpPr/>
        <p:nvPr/>
      </p:nvGrpSpPr>
      <p:grpSpPr>
        <a:xfrm>
          <a:off x="0" y="0"/>
          <a:ext cx="0" cy="0"/>
          <a:chOff x="0" y="0"/>
          <a:chExt cx="0" cy="0"/>
        </a:xfrm>
      </p:grpSpPr>
      <p:sp>
        <p:nvSpPr>
          <p:cNvPr id="50" name="Google Shape;50;p24"/>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4"/>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52" name="Google Shape;52;p24"/>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 name="Google Shape;53;p24"/>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54" name="Google Shape;54;p24"/>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 name="Google Shape;55;p2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2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2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25"/>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5"/>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1" name="Google Shape;61;p25"/>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2" name="Google Shape;62;p2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6"/>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6"/>
          <p:cNvSpPr/>
          <p:nvPr>
            <p:ph idx="2" type="pic"/>
          </p:nvPr>
        </p:nvSpPr>
        <p:spPr>
          <a:xfrm>
            <a:off x="3887391" y="987426"/>
            <a:ext cx="4629150" cy="4873625"/>
          </a:xfrm>
          <a:prstGeom prst="rect">
            <a:avLst/>
          </a:prstGeom>
          <a:noFill/>
          <a:ln>
            <a:noFill/>
          </a:ln>
        </p:spPr>
      </p:sp>
      <p:sp>
        <p:nvSpPr>
          <p:cNvPr id="68" name="Google Shape;68;p26"/>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9" name="Google Shape;69;p2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7"/>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2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8"/>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8"/>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2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7"/>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7"/>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1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 Id="rId4" Type="http://schemas.openxmlformats.org/officeDocument/2006/relationships/hyperlink" Target="https://www.dawpool.wirral.sch.uk/website" TargetMode="External"/><Relationship Id="rId5" Type="http://schemas.openxmlformats.org/officeDocument/2006/relationships/hyperlink" Target="mailto:schooloffice@dawpool.wirral.sch.u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hyperlink" Target="https://www.dawpool.wirral.sch.uk/website/arrivals_and_departures_procedure/232827"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hyperlink" Target="https://www.dawpool.wirral.sch.uk/website/curriculum_1/419837" TargetMode="External"/><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1.jpg"/><Relationship Id="rId9" Type="http://schemas.openxmlformats.org/officeDocument/2006/relationships/image" Target="../media/image7.jpg"/><Relationship Id="rId5" Type="http://schemas.openxmlformats.org/officeDocument/2006/relationships/image" Target="../media/image5.jpg"/><Relationship Id="rId6" Type="http://schemas.openxmlformats.org/officeDocument/2006/relationships/image" Target="../media/image17.jpg"/><Relationship Id="rId7" Type="http://schemas.openxmlformats.org/officeDocument/2006/relationships/image" Target="../media/image6.jpg"/><Relationship Id="rId8"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image" Target="../media/image19.png"/><Relationship Id="rId5" Type="http://schemas.openxmlformats.org/officeDocument/2006/relationships/image" Target="../media/image23.png"/><Relationship Id="rId6"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g"/><Relationship Id="rId4" Type="http://schemas.openxmlformats.org/officeDocument/2006/relationships/hyperlink" Target="https://www.dawpool.wirral.sch.uk/website/behaviour_policy/146530" TargetMode="External"/><Relationship Id="rId5" Type="http://schemas.openxmlformats.org/officeDocument/2006/relationships/hyperlink" Target="https://www.dawpool.wirral.sch.uk/website/anti-bullying_policy/380302" TargetMode="External"/><Relationship Id="rId6" Type="http://schemas.openxmlformats.org/officeDocument/2006/relationships/hyperlink" Target="https://www.dawpool.wirral.sch.uk/website/anti-bullying_guidance_for_parents/419521" TargetMode="External"/><Relationship Id="rId7" Type="http://schemas.openxmlformats.org/officeDocument/2006/relationships/hyperlink" Target="https://www.dawpool.wirral.sch.uk/website/anti-bullying_guide_for_children/419522"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g"/><Relationship Id="rId4" Type="http://schemas.openxmlformats.org/officeDocument/2006/relationships/hyperlink" Target="https://www.dawpool.wirral.sch.uk/website/child_protection-safeguarding_policy_2025-26/419533" TargetMode="External"/><Relationship Id="rId5" Type="http://schemas.openxmlformats.org/officeDocument/2006/relationships/image" Target="../media/image15.jpg"/><Relationship Id="rId6" Type="http://schemas.openxmlformats.org/officeDocument/2006/relationships/image" Target="../media/image16.jpg"/><Relationship Id="rId7" Type="http://schemas.openxmlformats.org/officeDocument/2006/relationships/image" Target="../media/image22.jpg"/><Relationship Id="rId8"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1" Type="http://schemas.openxmlformats.org/officeDocument/2006/relationships/hyperlink" Target="https://www.dawpool.wirral.sch.uk/website/year_6_class_page/508424" TargetMode="External"/><Relationship Id="rId10" Type="http://schemas.openxmlformats.org/officeDocument/2006/relationships/hyperlink" Target="https://www.dawpool.wirral.sch.uk/website/year_5_class_page/508799" TargetMode="External"/><Relationship Id="rId13" Type="http://schemas.openxmlformats.org/officeDocument/2006/relationships/image" Target="../media/image12.jpg"/><Relationship Id="rId12" Type="http://schemas.openxmlformats.org/officeDocument/2006/relationships/image" Target="../media/image11.jpg"/><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jpg"/><Relationship Id="rId4" Type="http://schemas.openxmlformats.org/officeDocument/2006/relationships/hyperlink" Target="https://www.dawpool.wirral.sch.uk/website/foundation_1_class_page/508805" TargetMode="External"/><Relationship Id="rId9" Type="http://schemas.openxmlformats.org/officeDocument/2006/relationships/hyperlink" Target="https://www.dawpool.wirral.sch.uk/website/year_4_class_page/508800" TargetMode="External"/><Relationship Id="rId5" Type="http://schemas.openxmlformats.org/officeDocument/2006/relationships/hyperlink" Target="https://www.dawpool.wirral.sch.uk/website/foundation_2_class_page/508804" TargetMode="External"/><Relationship Id="rId6" Type="http://schemas.openxmlformats.org/officeDocument/2006/relationships/hyperlink" Target="https://www.dawpool.wirral.sch.uk/website/year_1_class_page/508803" TargetMode="External"/><Relationship Id="rId7" Type="http://schemas.openxmlformats.org/officeDocument/2006/relationships/hyperlink" Target="https://www.dawpool.wirral.sch.uk/website/year_2_class_page/508802" TargetMode="External"/><Relationship Id="rId8" Type="http://schemas.openxmlformats.org/officeDocument/2006/relationships/hyperlink" Target="https://www.dawpool.wirral.sch.uk/website/year_3_class_page/508801"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jpg"/><Relationship Id="rId4" Type="http://schemas.openxmlformats.org/officeDocument/2006/relationships/image" Target="../media/image9.jpg"/><Relationship Id="rId5" Type="http://schemas.openxmlformats.org/officeDocument/2006/relationships/image" Target="../media/image18.jpg"/><Relationship Id="rId6" Type="http://schemas.openxmlformats.org/officeDocument/2006/relationships/image" Target="../media/image14.jpg"/><Relationship Id="rId7" Type="http://schemas.openxmlformats.org/officeDocument/2006/relationships/image" Target="../media/image8.jpg"/><Relationship Id="rId8"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jpg"/><Relationship Id="rId4" Type="http://schemas.openxmlformats.org/officeDocument/2006/relationships/hyperlink" Target="https://www.dawpool.wirral.sch.uk/website/home-school_communication_procedures/649871"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0" l="0" r="0" t="0"/>
          <a:stretch/>
        </p:blipFill>
        <p:spPr>
          <a:xfrm>
            <a:off x="5763886" y="0"/>
            <a:ext cx="3380114" cy="6858000"/>
          </a:xfrm>
          <a:prstGeom prst="rect">
            <a:avLst/>
          </a:prstGeom>
          <a:noFill/>
          <a:ln>
            <a:noFill/>
          </a:ln>
        </p:spPr>
      </p:pic>
      <p:sp>
        <p:nvSpPr>
          <p:cNvPr id="89" name="Google Shape;89;p1"/>
          <p:cNvSpPr/>
          <p:nvPr/>
        </p:nvSpPr>
        <p:spPr>
          <a:xfrm>
            <a:off x="185041" y="153365"/>
            <a:ext cx="5428527" cy="6551270"/>
          </a:xfrm>
          <a:prstGeom prst="rect">
            <a:avLst/>
          </a:prstGeom>
          <a:solidFill>
            <a:srgbClr val="FBE4D4"/>
          </a:solidFill>
          <a:ln cap="flat" cmpd="sng" w="12700">
            <a:solidFill>
              <a:srgbClr val="31538F"/>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1"/>
          <p:cNvSpPr txBox="1"/>
          <p:nvPr/>
        </p:nvSpPr>
        <p:spPr>
          <a:xfrm>
            <a:off x="308344" y="358816"/>
            <a:ext cx="515490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GB" sz="2400" u="sng" cap="none" strike="noStrike">
                <a:solidFill>
                  <a:schemeClr val="dk1"/>
                </a:solidFill>
                <a:latin typeface="Arial"/>
                <a:ea typeface="Arial"/>
                <a:cs typeface="Arial"/>
                <a:sym typeface="Arial"/>
              </a:rPr>
              <a:t>Dawpool CE (Aided) Primary School</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308343" y="1216509"/>
            <a:ext cx="5154907"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GB" sz="2400" u="sng" cap="none" strike="noStrike">
                <a:solidFill>
                  <a:schemeClr val="dk1"/>
                </a:solidFill>
                <a:latin typeface="Arial"/>
                <a:ea typeface="Arial"/>
                <a:cs typeface="Arial"/>
                <a:sym typeface="Arial"/>
              </a:rPr>
              <a:t>School Information 202</a:t>
            </a:r>
            <a:r>
              <a:rPr lang="en-GB" sz="2400" u="sng">
                <a:solidFill>
                  <a:schemeClr val="dk1"/>
                </a:solidFill>
              </a:rPr>
              <a:t>6</a:t>
            </a:r>
            <a:r>
              <a:rPr b="0" i="0" lang="en-GB" sz="2400" u="sng" cap="none" strike="noStrike">
                <a:solidFill>
                  <a:schemeClr val="dk1"/>
                </a:solidFill>
                <a:latin typeface="Arial"/>
                <a:ea typeface="Arial"/>
                <a:cs typeface="Arial"/>
                <a:sym typeface="Arial"/>
              </a:rPr>
              <a:t>-2</a:t>
            </a:r>
            <a:r>
              <a:rPr lang="en-GB" sz="2400" u="sng">
                <a:solidFill>
                  <a:schemeClr val="dk1"/>
                </a:solidFill>
              </a:rPr>
              <a:t>7</a:t>
            </a:r>
            <a:endParaRPr b="0" i="0" sz="2400" u="sng" cap="none" strike="noStrike">
              <a:solidFill>
                <a:schemeClr val="dk1"/>
              </a:solidFill>
              <a:latin typeface="Arial"/>
              <a:ea typeface="Arial"/>
              <a:cs typeface="Arial"/>
              <a:sym typeface="Arial"/>
            </a:endParaRPr>
          </a:p>
        </p:txBody>
      </p:sp>
      <p:pic>
        <p:nvPicPr>
          <p:cNvPr id="92" name="Google Shape;92;p1"/>
          <p:cNvPicPr preferRelativeResize="0"/>
          <p:nvPr/>
        </p:nvPicPr>
        <p:blipFill rotWithShape="1">
          <a:blip r:embed="rId4">
            <a:alphaModFix/>
          </a:blip>
          <a:srcRect b="0" l="0" r="0" t="0"/>
          <a:stretch/>
        </p:blipFill>
        <p:spPr>
          <a:xfrm>
            <a:off x="1122596" y="2036778"/>
            <a:ext cx="3553415" cy="2537654"/>
          </a:xfrm>
          <a:prstGeom prst="rect">
            <a:avLst/>
          </a:prstGeom>
          <a:noFill/>
          <a:ln cap="flat" cmpd="sng" w="9525">
            <a:solidFill>
              <a:schemeClr val="dk1"/>
            </a:solidFill>
            <a:prstDash val="solid"/>
            <a:round/>
            <a:headEnd len="sm" w="sm" type="none"/>
            <a:tailEnd len="sm" w="sm" type="none"/>
          </a:ln>
        </p:spPr>
      </p:pic>
      <p:sp>
        <p:nvSpPr>
          <p:cNvPr id="93" name="Google Shape;93;p1"/>
          <p:cNvSpPr txBox="1"/>
          <p:nvPr/>
        </p:nvSpPr>
        <p:spPr>
          <a:xfrm>
            <a:off x="373101" y="4933037"/>
            <a:ext cx="5025390" cy="125984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Arial"/>
              <a:buNone/>
            </a:pPr>
            <a:r>
              <a:rPr b="0" i="0" lang="en-GB" sz="1200" u="sng" cap="none" strike="noStrike">
                <a:solidFill>
                  <a:schemeClr val="dk1"/>
                </a:solidFill>
                <a:latin typeface="Arial"/>
                <a:ea typeface="Arial"/>
                <a:cs typeface="Arial"/>
                <a:sym typeface="Arial"/>
              </a:rPr>
              <a:t>Vision Statement</a:t>
            </a:r>
            <a:endParaRPr b="0" i="0" sz="12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 </a:t>
            </a:r>
            <a:endParaRPr b="0" i="0" sz="12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Arial"/>
                <a:ea typeface="Arial"/>
                <a:cs typeface="Arial"/>
                <a:sym typeface="Arial"/>
              </a:rPr>
              <a:t>‘The Dawpool community are united in their ambition to create a school which embodies the person, love and work of Jesus Christ: a school which enables Christian values to flourish and where all children may experience the abundant life that Jesus offers.’</a:t>
            </a:r>
            <a:endParaRPr b="0" i="0" sz="1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200"/>
              <a:buFont typeface="Arial"/>
              <a:buNone/>
            </a:pPr>
            <a:r>
              <a:rPr b="0" i="0" lang="en-GB" sz="12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3"/>
          <p:cNvSpPr txBox="1"/>
          <p:nvPr>
            <p:ph type="title"/>
          </p:nvPr>
        </p:nvSpPr>
        <p:spPr>
          <a:xfrm>
            <a:off x="323850" y="782975"/>
            <a:ext cx="8229600" cy="523200"/>
          </a:xfrm>
          <a:prstGeom prst="rect">
            <a:avLst/>
          </a:prstGeom>
          <a:solidFill>
            <a:srgbClr val="F7CAAC"/>
          </a:solidFill>
          <a:ln cap="flat" cmpd="sng" w="9525">
            <a:solidFill>
              <a:srgbClr val="888888"/>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2970"/>
              <a:buFont typeface="Arial"/>
              <a:buNone/>
            </a:pPr>
            <a:r>
              <a:rPr lang="en-GB" sz="2770"/>
              <a:t>Welcome to</a:t>
            </a:r>
            <a:r>
              <a:rPr lang="en-GB" sz="2770"/>
              <a:t> Year 1 </a:t>
            </a:r>
            <a:endParaRPr sz="2770">
              <a:solidFill>
                <a:srgbClr val="FF0000"/>
              </a:solidFill>
            </a:endParaRPr>
          </a:p>
        </p:txBody>
      </p:sp>
      <p:sp>
        <p:nvSpPr>
          <p:cNvPr id="99" name="Google Shape;99;p3"/>
          <p:cNvSpPr/>
          <p:nvPr/>
        </p:nvSpPr>
        <p:spPr>
          <a:xfrm>
            <a:off x="285200" y="1563298"/>
            <a:ext cx="8535000" cy="4765800"/>
          </a:xfrm>
          <a:prstGeom prst="rect">
            <a:avLst/>
          </a:prstGeom>
          <a:noFill/>
          <a:ln cap="flat" cmpd="sng" w="9525">
            <a:solidFill>
              <a:srgbClr val="888888"/>
            </a:solidFill>
            <a:prstDash val="solid"/>
            <a:round/>
            <a:headEnd len="sm" w="sm" type="none"/>
            <a:tailEnd len="sm" w="sm" type="none"/>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chemeClr val="dk1"/>
                </a:solidFill>
                <a:latin typeface="Arial"/>
                <a:ea typeface="Arial"/>
                <a:cs typeface="Arial"/>
                <a:sym typeface="Arial"/>
              </a:rPr>
              <a:t>M</a:t>
            </a:r>
            <a:r>
              <a:rPr b="1" lang="en-GB" sz="2800">
                <a:solidFill>
                  <a:schemeClr val="dk1"/>
                </a:solidFill>
              </a:rPr>
              <a:t>iss</a:t>
            </a:r>
            <a:r>
              <a:rPr b="1" i="0" lang="en-GB" sz="2800" u="none" cap="none" strike="noStrike">
                <a:solidFill>
                  <a:schemeClr val="dk1"/>
                </a:solidFill>
                <a:latin typeface="Arial"/>
                <a:ea typeface="Arial"/>
                <a:cs typeface="Arial"/>
                <a:sym typeface="Arial"/>
              </a:rPr>
              <a:t> </a:t>
            </a:r>
            <a:r>
              <a:rPr b="1" lang="en-GB" sz="2800">
                <a:solidFill>
                  <a:schemeClr val="dk1"/>
                </a:solidFill>
              </a:rPr>
              <a:t>O’Brien </a:t>
            </a:r>
            <a:r>
              <a:rPr b="1" i="0" lang="en-GB" sz="2800" u="none" cap="none" strike="noStrike">
                <a:solidFill>
                  <a:schemeClr val="dk1"/>
                </a:solidFill>
                <a:latin typeface="Arial"/>
                <a:ea typeface="Arial"/>
                <a:cs typeface="Arial"/>
                <a:sym typeface="Arial"/>
              </a:rPr>
              <a:t>(Monday</a:t>
            </a:r>
            <a:r>
              <a:rPr b="1" lang="en-GB" sz="2800">
                <a:solidFill>
                  <a:schemeClr val="dk1"/>
                </a:solidFill>
              </a:rPr>
              <a:t>, Tuesday, Friday Morning</a:t>
            </a:r>
            <a:r>
              <a:rPr b="1" i="0" lang="en-GB" sz="2800" u="none" cap="none" strike="noStrike">
                <a:solidFill>
                  <a:schemeClr val="dk1"/>
                </a:solidFill>
                <a:latin typeface="Arial"/>
                <a:ea typeface="Arial"/>
                <a:cs typeface="Arial"/>
                <a:sym typeface="Arial"/>
              </a:rPr>
              <a:t>)</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chemeClr val="dk1"/>
                </a:solidFill>
                <a:latin typeface="Arial"/>
                <a:ea typeface="Arial"/>
                <a:cs typeface="Arial"/>
                <a:sym typeface="Arial"/>
              </a:rPr>
              <a:t>Mrs Ham (Wednesday</a:t>
            </a:r>
            <a:r>
              <a:rPr b="1" lang="en-GB" sz="2800">
                <a:solidFill>
                  <a:schemeClr val="dk1"/>
                </a:solidFill>
              </a:rPr>
              <a:t>, Thursday, </a:t>
            </a:r>
            <a:r>
              <a:rPr b="1" i="0" lang="en-GB" sz="2800" u="none" cap="none" strike="noStrike">
                <a:solidFill>
                  <a:schemeClr val="dk1"/>
                </a:solidFill>
                <a:latin typeface="Arial"/>
                <a:ea typeface="Arial"/>
                <a:cs typeface="Arial"/>
                <a:sym typeface="Arial"/>
              </a:rPr>
              <a:t>Friday)</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rPr b="1" i="0" lang="en-GB" sz="2800" u="none" cap="none" strike="noStrike">
                <a:solidFill>
                  <a:schemeClr val="dk1"/>
                </a:solidFill>
                <a:latin typeface="Arial"/>
                <a:ea typeface="Arial"/>
                <a:cs typeface="Arial"/>
                <a:sym typeface="Arial"/>
              </a:rPr>
              <a:t>M</a:t>
            </a:r>
            <a:r>
              <a:rPr b="1" lang="en-GB" sz="2800">
                <a:solidFill>
                  <a:schemeClr val="dk1"/>
                </a:solidFill>
              </a:rPr>
              <a:t>rs Vickers</a:t>
            </a:r>
            <a:r>
              <a:rPr b="1" i="0" lang="en-GB" sz="2800" u="none" cap="none" strike="noStrike">
                <a:solidFill>
                  <a:schemeClr val="dk1"/>
                </a:solidFill>
                <a:latin typeface="Arial"/>
                <a:ea typeface="Arial"/>
                <a:cs typeface="Arial"/>
                <a:sym typeface="Arial"/>
              </a:rPr>
              <a:t> (Full time)</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1" sz="28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rPr b="1" lang="en-GB" sz="2600">
                <a:solidFill>
                  <a:schemeClr val="dk1"/>
                </a:solidFill>
              </a:rPr>
              <a:t>We are a flexible team, so there may sometimes be other adults in the room. </a:t>
            </a:r>
            <a:endParaRPr b="1" sz="2600">
              <a:solidFill>
                <a:schemeClr val="dk1"/>
              </a:solidFill>
            </a:endParaRPr>
          </a:p>
          <a:p>
            <a:pPr indent="0" lvl="0" marL="0" marR="0" rtl="0" algn="l">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800"/>
              <a:buFont typeface="Arial"/>
              <a:buNone/>
            </a:pPr>
            <a:r>
              <a:t/>
            </a:r>
            <a:endParaRPr b="0" i="0" sz="2800" u="none" cap="none" strike="noStrike">
              <a:solidFill>
                <a:srgbClr val="FF0000"/>
              </a:solidFill>
              <a:latin typeface="Calibri"/>
              <a:ea typeface="Calibri"/>
              <a:cs typeface="Calibri"/>
              <a:sym typeface="Calibri"/>
            </a:endParaRPr>
          </a:p>
        </p:txBody>
      </p:sp>
      <p:pic>
        <p:nvPicPr>
          <p:cNvPr id="100" name="Google Shape;100;p3"/>
          <p:cNvPicPr preferRelativeResize="0"/>
          <p:nvPr/>
        </p:nvPicPr>
        <p:blipFill rotWithShape="1">
          <a:blip r:embed="rId3">
            <a:alphaModFix/>
          </a:blip>
          <a:srcRect b="0" l="0" r="0" t="0"/>
          <a:stretch/>
        </p:blipFill>
        <p:spPr>
          <a:xfrm>
            <a:off x="323843" y="782963"/>
            <a:ext cx="732651" cy="523222"/>
          </a:xfrm>
          <a:prstGeom prst="rect">
            <a:avLst/>
          </a:prstGeom>
          <a:noFill/>
          <a:ln cap="flat" cmpd="sng" w="9525">
            <a:solidFill>
              <a:schemeClr val="dk1"/>
            </a:solidFill>
            <a:prstDash val="solid"/>
            <a:round/>
            <a:headEnd len="sm" w="sm" type="none"/>
            <a:tailEnd len="sm" w="sm" type="none"/>
          </a:ln>
        </p:spPr>
      </p:pic>
      <p:pic>
        <p:nvPicPr>
          <p:cNvPr id="101" name="Google Shape;101;p3"/>
          <p:cNvPicPr preferRelativeResize="0"/>
          <p:nvPr/>
        </p:nvPicPr>
        <p:blipFill rotWithShape="1">
          <a:blip r:embed="rId3">
            <a:alphaModFix/>
          </a:blip>
          <a:srcRect b="0" l="0" r="0" t="0"/>
          <a:stretch/>
        </p:blipFill>
        <p:spPr>
          <a:xfrm>
            <a:off x="8087493" y="782963"/>
            <a:ext cx="732651" cy="523222"/>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id="106" name="Google Shape;106;p2"/>
          <p:cNvPicPr preferRelativeResize="0"/>
          <p:nvPr/>
        </p:nvPicPr>
        <p:blipFill rotWithShape="1">
          <a:blip r:embed="rId3">
            <a:alphaModFix/>
          </a:blip>
          <a:srcRect b="0" l="0" r="0" t="0"/>
          <a:stretch/>
        </p:blipFill>
        <p:spPr>
          <a:xfrm>
            <a:off x="328419" y="381088"/>
            <a:ext cx="732652" cy="523220"/>
          </a:xfrm>
          <a:prstGeom prst="rect">
            <a:avLst/>
          </a:prstGeom>
          <a:noFill/>
          <a:ln cap="flat" cmpd="sng" w="9525">
            <a:solidFill>
              <a:schemeClr val="dk1"/>
            </a:solidFill>
            <a:prstDash val="solid"/>
            <a:round/>
            <a:headEnd len="sm" w="sm" type="none"/>
            <a:tailEnd len="sm" w="sm" type="none"/>
          </a:ln>
        </p:spPr>
      </p:pic>
      <p:sp>
        <p:nvSpPr>
          <p:cNvPr id="107" name="Google Shape;107;p2"/>
          <p:cNvSpPr txBox="1"/>
          <p:nvPr/>
        </p:nvSpPr>
        <p:spPr>
          <a:xfrm>
            <a:off x="1081998" y="381088"/>
            <a:ext cx="6980003" cy="523220"/>
          </a:xfrm>
          <a:prstGeom prst="rect">
            <a:avLst/>
          </a:prstGeom>
          <a:solidFill>
            <a:srgbClr val="F7CAAC"/>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Calibri"/>
                <a:ea typeface="Calibri"/>
                <a:cs typeface="Calibri"/>
                <a:sym typeface="Calibri"/>
              </a:rPr>
              <a:t>Welcome</a:t>
            </a:r>
            <a:endParaRPr b="0" i="0" sz="1400" u="none" cap="none" strike="noStrike">
              <a:solidFill>
                <a:srgbClr val="000000"/>
              </a:solidFill>
              <a:latin typeface="Arial"/>
              <a:ea typeface="Arial"/>
              <a:cs typeface="Arial"/>
              <a:sym typeface="Arial"/>
            </a:endParaRPr>
          </a:p>
        </p:txBody>
      </p:sp>
      <p:pic>
        <p:nvPicPr>
          <p:cNvPr id="108" name="Google Shape;108;p2"/>
          <p:cNvPicPr preferRelativeResize="0"/>
          <p:nvPr/>
        </p:nvPicPr>
        <p:blipFill rotWithShape="1">
          <a:blip r:embed="rId3">
            <a:alphaModFix/>
          </a:blip>
          <a:srcRect b="0" l="0" r="0" t="0"/>
          <a:stretch/>
        </p:blipFill>
        <p:spPr>
          <a:xfrm>
            <a:off x="8062001" y="381088"/>
            <a:ext cx="732652" cy="523220"/>
          </a:xfrm>
          <a:prstGeom prst="rect">
            <a:avLst/>
          </a:prstGeom>
          <a:noFill/>
          <a:ln cap="flat" cmpd="sng" w="9525">
            <a:solidFill>
              <a:schemeClr val="dk1"/>
            </a:solidFill>
            <a:prstDash val="solid"/>
            <a:round/>
            <a:headEnd len="sm" w="sm" type="none"/>
            <a:tailEnd len="sm" w="sm" type="none"/>
          </a:ln>
        </p:spPr>
      </p:pic>
      <p:sp>
        <p:nvSpPr>
          <p:cNvPr id="109" name="Google Shape;109;p2"/>
          <p:cNvSpPr txBox="1"/>
          <p:nvPr/>
        </p:nvSpPr>
        <p:spPr>
          <a:xfrm>
            <a:off x="328419" y="1219200"/>
            <a:ext cx="8466300" cy="23088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A warm welcome to the 202</a:t>
            </a:r>
            <a:r>
              <a:rPr lang="en-GB" sz="1800">
                <a:solidFill>
                  <a:schemeClr val="dk1"/>
                </a:solidFill>
              </a:rPr>
              <a:t>6</a:t>
            </a:r>
            <a:r>
              <a:rPr b="0" i="0" lang="en-GB" sz="1800" u="none" cap="none" strike="noStrike">
                <a:solidFill>
                  <a:schemeClr val="dk1"/>
                </a:solidFill>
                <a:latin typeface="Arial"/>
                <a:ea typeface="Arial"/>
                <a:cs typeface="Arial"/>
                <a:sym typeface="Arial"/>
              </a:rPr>
              <a:t>-2</a:t>
            </a:r>
            <a:r>
              <a:rPr lang="en-GB" sz="1800">
                <a:solidFill>
                  <a:schemeClr val="dk1"/>
                </a:solidFill>
              </a:rPr>
              <a:t>7</a:t>
            </a:r>
            <a:r>
              <a:rPr b="0" i="0" lang="en-GB" sz="1800" u="none" cap="none" strike="noStrike">
                <a:solidFill>
                  <a:schemeClr val="dk1"/>
                </a:solidFill>
                <a:latin typeface="Arial"/>
                <a:ea typeface="Arial"/>
                <a:cs typeface="Arial"/>
                <a:sym typeface="Arial"/>
              </a:rPr>
              <a:t> academic year.</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1" i="0" lang="en-GB" sz="1800" u="sng" cap="none" strike="noStrike">
                <a:solidFill>
                  <a:schemeClr val="dk1"/>
                </a:solidFill>
                <a:latin typeface="Arial"/>
                <a:ea typeface="Arial"/>
                <a:cs typeface="Arial"/>
                <a:sym typeface="Arial"/>
              </a:rPr>
              <a:t>Some helpful links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Our school website: </a:t>
            </a:r>
            <a:r>
              <a:rPr b="0" i="0" lang="en-GB" sz="1800" u="sng" cap="none" strike="noStrike">
                <a:solidFill>
                  <a:schemeClr val="dk1"/>
                </a:solidFill>
                <a:latin typeface="Arial"/>
                <a:ea typeface="Arial"/>
                <a:cs typeface="Arial"/>
                <a:sym typeface="Arial"/>
                <a:hlinkClick r:id="rId4">
                  <a:extLst>
                    <a:ext uri="{A12FA001-AC4F-418D-AE19-62706E023703}">
                      <ahyp:hlinkClr val="tx"/>
                    </a:ext>
                  </a:extLst>
                </a:hlinkClick>
              </a:rPr>
              <a:t>https://www.dawpool.wirral.sch.uk/website</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Our school email: </a:t>
            </a:r>
            <a:r>
              <a:rPr b="0" i="0" lang="en-GB" sz="1800" u="sng" cap="none" strike="noStrike">
                <a:solidFill>
                  <a:schemeClr val="dk1"/>
                </a:solidFill>
                <a:latin typeface="Arial"/>
                <a:ea typeface="Arial"/>
                <a:cs typeface="Arial"/>
                <a:sym typeface="Arial"/>
                <a:hlinkClick r:id="rId5">
                  <a:extLst>
                    <a:ext uri="{A12FA001-AC4F-418D-AE19-62706E023703}">
                      <ahyp:hlinkClr val="tx"/>
                    </a:ext>
                  </a:extLst>
                </a:hlinkClick>
              </a:rPr>
              <a:t>schooloffice@dawpool.wirral.sch.uk</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pic>
        <p:nvPicPr>
          <p:cNvPr id="114" name="Google Shape;114;p4"/>
          <p:cNvPicPr preferRelativeResize="0"/>
          <p:nvPr/>
        </p:nvPicPr>
        <p:blipFill rotWithShape="1">
          <a:blip r:embed="rId3">
            <a:alphaModFix/>
          </a:blip>
          <a:srcRect b="0" l="0" r="0" t="0"/>
          <a:stretch/>
        </p:blipFill>
        <p:spPr>
          <a:xfrm>
            <a:off x="328418" y="381088"/>
            <a:ext cx="732652" cy="523220"/>
          </a:xfrm>
          <a:prstGeom prst="rect">
            <a:avLst/>
          </a:prstGeom>
          <a:noFill/>
          <a:ln cap="flat" cmpd="sng" w="9525">
            <a:solidFill>
              <a:schemeClr val="dk1"/>
            </a:solidFill>
            <a:prstDash val="solid"/>
            <a:round/>
            <a:headEnd len="sm" w="sm" type="none"/>
            <a:tailEnd len="sm" w="sm" type="none"/>
          </a:ln>
        </p:spPr>
      </p:pic>
      <p:sp>
        <p:nvSpPr>
          <p:cNvPr id="115" name="Google Shape;115;p4"/>
          <p:cNvSpPr txBox="1"/>
          <p:nvPr/>
        </p:nvSpPr>
        <p:spPr>
          <a:xfrm>
            <a:off x="1081998" y="381088"/>
            <a:ext cx="6980003" cy="523220"/>
          </a:xfrm>
          <a:prstGeom prst="rect">
            <a:avLst/>
          </a:prstGeom>
          <a:solidFill>
            <a:srgbClr val="F7CAAC"/>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Calibri"/>
                <a:ea typeface="Calibri"/>
                <a:cs typeface="Calibri"/>
                <a:sym typeface="Calibri"/>
              </a:rPr>
              <a:t>Arrivals &amp; Departures</a:t>
            </a:r>
            <a:endParaRPr b="0" i="0" sz="1400" u="none" cap="none" strike="noStrike">
              <a:solidFill>
                <a:srgbClr val="000000"/>
              </a:solidFill>
              <a:latin typeface="Arial"/>
              <a:ea typeface="Arial"/>
              <a:cs typeface="Arial"/>
              <a:sym typeface="Arial"/>
            </a:endParaRPr>
          </a:p>
        </p:txBody>
      </p:sp>
      <p:pic>
        <p:nvPicPr>
          <p:cNvPr id="116" name="Google Shape;116;p4"/>
          <p:cNvPicPr preferRelativeResize="0"/>
          <p:nvPr/>
        </p:nvPicPr>
        <p:blipFill rotWithShape="1">
          <a:blip r:embed="rId3">
            <a:alphaModFix/>
          </a:blip>
          <a:srcRect b="0" l="0" r="0" t="0"/>
          <a:stretch/>
        </p:blipFill>
        <p:spPr>
          <a:xfrm>
            <a:off x="8062001" y="381088"/>
            <a:ext cx="732652" cy="523220"/>
          </a:xfrm>
          <a:prstGeom prst="rect">
            <a:avLst/>
          </a:prstGeom>
          <a:noFill/>
          <a:ln cap="flat" cmpd="sng" w="9525">
            <a:solidFill>
              <a:schemeClr val="dk1"/>
            </a:solidFill>
            <a:prstDash val="solid"/>
            <a:round/>
            <a:headEnd len="sm" w="sm" type="none"/>
            <a:tailEnd len="sm" w="sm" type="none"/>
          </a:ln>
        </p:spPr>
      </p:pic>
      <p:sp>
        <p:nvSpPr>
          <p:cNvPr id="117" name="Google Shape;117;p4"/>
          <p:cNvSpPr txBox="1"/>
          <p:nvPr/>
        </p:nvSpPr>
        <p:spPr>
          <a:xfrm>
            <a:off x="328419" y="1219200"/>
            <a:ext cx="8466300" cy="53565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Our school will give a warm and friendly welcome to each child on arrival and ensure that they depart safely at the end of each day. A copy of our full </a:t>
            </a:r>
            <a:r>
              <a:rPr b="1" i="0" lang="en-GB" sz="1800" u="none" cap="none" strike="noStrike">
                <a:solidFill>
                  <a:schemeClr val="dk1"/>
                </a:solidFill>
                <a:latin typeface="Arial"/>
                <a:ea typeface="Arial"/>
                <a:cs typeface="Arial"/>
                <a:sym typeface="Arial"/>
              </a:rPr>
              <a:t>Arrivals and Departures procedure</a:t>
            </a:r>
            <a:r>
              <a:rPr b="0" i="0" lang="en-GB" sz="1800" u="none" cap="none" strike="noStrike">
                <a:solidFill>
                  <a:schemeClr val="dk1"/>
                </a:solidFill>
                <a:latin typeface="Arial"/>
                <a:ea typeface="Arial"/>
                <a:cs typeface="Arial"/>
                <a:sym typeface="Arial"/>
              </a:rPr>
              <a:t> can be viewed </a:t>
            </a:r>
            <a:r>
              <a:rPr b="0" i="0" lang="en-GB" sz="1800" u="sng" cap="none" strike="noStrike">
                <a:solidFill>
                  <a:schemeClr val="dk1"/>
                </a:solidFill>
                <a:latin typeface="Arial"/>
                <a:ea typeface="Arial"/>
                <a:cs typeface="Arial"/>
                <a:sym typeface="Arial"/>
                <a:hlinkClick r:id="rId4">
                  <a:extLst>
                    <a:ext uri="{A12FA001-AC4F-418D-AE19-62706E023703}">
                      <ahyp:hlinkClr val="tx"/>
                    </a:ext>
                  </a:extLst>
                </a:hlinkClick>
              </a:rPr>
              <a:t>here</a:t>
            </a:r>
            <a:r>
              <a:rPr b="0" i="0" lang="en-GB"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1" i="1" lang="en-GB" sz="1800" u="sng" cap="none" strike="noStrike">
                <a:solidFill>
                  <a:schemeClr val="dk1"/>
                </a:solidFill>
                <a:latin typeface="Arial"/>
                <a:ea typeface="Arial"/>
                <a:cs typeface="Arial"/>
                <a:sym typeface="Arial"/>
              </a:rPr>
              <a:t>Arrivals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The opening times for arriving at school are </a:t>
            </a:r>
            <a:r>
              <a:rPr b="1" i="0" lang="en-GB" sz="1800" u="none" cap="none" strike="noStrike">
                <a:solidFill>
                  <a:schemeClr val="dk1"/>
                </a:solidFill>
                <a:latin typeface="Arial"/>
                <a:ea typeface="Arial"/>
                <a:cs typeface="Arial"/>
                <a:sym typeface="Arial"/>
              </a:rPr>
              <a:t>8.45am – 8.55am </a:t>
            </a:r>
            <a:r>
              <a:rPr b="0" i="0" lang="en-GB" sz="1800" u="none" cap="none" strike="noStrike">
                <a:solidFill>
                  <a:schemeClr val="dk1"/>
                </a:solidFill>
                <a:latin typeface="Arial"/>
                <a:ea typeface="Arial"/>
                <a:cs typeface="Arial"/>
                <a:sym typeface="Arial"/>
              </a:rPr>
              <a:t>each day for all pupils. Pupils arriving in their classroom after 8:55am will receive a late mark</a:t>
            </a:r>
            <a:r>
              <a:rPr lang="en-GB" sz="1800">
                <a:solidFill>
                  <a:schemeClr val="dk1"/>
                </a:solidFill>
              </a:rPr>
              <a:t>.</a:t>
            </a:r>
            <a:endParaRPr b="0" i="0" sz="1400" u="none" cap="none" strike="noStrike">
              <a:solidFill>
                <a:srgbClr val="000000"/>
              </a:solidFill>
              <a:highlight>
                <a:srgbClr val="FFFF00"/>
              </a:highlight>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If your child is absent from school, please inform the school office by </a:t>
            </a:r>
            <a:r>
              <a:rPr b="1" i="0" lang="en-GB" sz="1800" u="none" cap="none" strike="noStrike">
                <a:solidFill>
                  <a:schemeClr val="dk1"/>
                </a:solidFill>
                <a:latin typeface="Arial"/>
                <a:ea typeface="Arial"/>
                <a:cs typeface="Arial"/>
                <a:sym typeface="Arial"/>
              </a:rPr>
              <a:t>9:00am</a:t>
            </a:r>
            <a:r>
              <a:rPr b="0" i="0" lang="en-GB" sz="1800" u="none" cap="none" strike="noStrike">
                <a:solidFill>
                  <a:schemeClr val="dk1"/>
                </a:solidFill>
                <a:latin typeface="Arial"/>
                <a:ea typeface="Arial"/>
                <a:cs typeface="Arial"/>
                <a:sym typeface="Arial"/>
              </a:rPr>
              <a:t> using the pupil absence line: 0151 648 3412 (option 1). On your child’s return to school, you must provide a written explanation for the absence.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1" i="1" lang="en-GB" sz="1800" u="sng" cap="none" strike="noStrike">
                <a:solidFill>
                  <a:schemeClr val="dk1"/>
                </a:solidFill>
                <a:latin typeface="Arial"/>
                <a:ea typeface="Arial"/>
                <a:cs typeface="Arial"/>
                <a:sym typeface="Arial"/>
              </a:rPr>
              <a:t>Departures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F1 and F2 classes finish school at 3:25pm. All other classes finish at 3:30pm. All classes are escorted outside by a member of staff who will be on duty in the playground until 3.40pm. No pupil will be permitted to leave school without a parent or carer, unless the pupil is in Years 5 and 6 and school has received signed parental consent.</a:t>
            </a:r>
            <a:r>
              <a:rPr b="0" i="0" lang="en-GB" sz="1800" u="none" cap="none" strike="noStrike">
                <a:solidFill>
                  <a:schemeClr val="dk1"/>
                </a:solidFill>
                <a:highlight>
                  <a:srgbClr val="F1C232"/>
                </a:highlight>
                <a:latin typeface="Arial"/>
                <a:ea typeface="Arial"/>
                <a:cs typeface="Arial"/>
                <a:sym typeface="Arial"/>
              </a:rPr>
              <a:t> </a:t>
            </a:r>
            <a:r>
              <a:rPr b="1" i="0" lang="en-GB" sz="1800" u="none" cap="none" strike="noStrike">
                <a:solidFill>
                  <a:schemeClr val="dk1"/>
                </a:solidFill>
                <a:highlight>
                  <a:srgbClr val="F1C232"/>
                </a:highlight>
                <a:latin typeface="Arial"/>
                <a:ea typeface="Arial"/>
                <a:cs typeface="Arial"/>
                <a:sym typeface="Arial"/>
              </a:rPr>
              <a:t>In the interests of safety, we ask that children do not play on the trim trail at home time. </a:t>
            </a:r>
            <a:endParaRPr b="0" i="0" sz="1400" u="none" cap="none" strike="noStrike">
              <a:solidFill>
                <a:srgbClr val="000000"/>
              </a:solidFill>
              <a:highlight>
                <a:srgbClr val="F1C232"/>
              </a:highlight>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g3fbd7d11ecf_0_18"/>
          <p:cNvPicPr preferRelativeResize="0"/>
          <p:nvPr/>
        </p:nvPicPr>
        <p:blipFill rotWithShape="1">
          <a:blip r:embed="rId3">
            <a:alphaModFix/>
          </a:blip>
          <a:srcRect b="0" l="0" r="0" t="0"/>
          <a:stretch/>
        </p:blipFill>
        <p:spPr>
          <a:xfrm>
            <a:off x="328418" y="381088"/>
            <a:ext cx="732652" cy="523221"/>
          </a:xfrm>
          <a:prstGeom prst="rect">
            <a:avLst/>
          </a:prstGeom>
          <a:noFill/>
          <a:ln cap="flat" cmpd="sng" w="9525">
            <a:solidFill>
              <a:schemeClr val="dk1"/>
            </a:solidFill>
            <a:prstDash val="solid"/>
            <a:round/>
            <a:headEnd len="sm" w="sm" type="none"/>
            <a:tailEnd len="sm" w="sm" type="none"/>
          </a:ln>
        </p:spPr>
      </p:pic>
      <p:sp>
        <p:nvSpPr>
          <p:cNvPr id="123" name="Google Shape;123;g3fbd7d11ecf_0_18"/>
          <p:cNvSpPr txBox="1"/>
          <p:nvPr/>
        </p:nvSpPr>
        <p:spPr>
          <a:xfrm>
            <a:off x="1081998" y="381088"/>
            <a:ext cx="6980100" cy="523200"/>
          </a:xfrm>
          <a:prstGeom prst="rect">
            <a:avLst/>
          </a:prstGeom>
          <a:solidFill>
            <a:srgbClr val="F7CAAC"/>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lang="en-GB" sz="2800">
                <a:solidFill>
                  <a:schemeClr val="dk1"/>
                </a:solidFill>
                <a:latin typeface="Calibri"/>
                <a:ea typeface="Calibri"/>
                <a:cs typeface="Calibri"/>
                <a:sym typeface="Calibri"/>
              </a:rPr>
              <a:t>School Vision</a:t>
            </a:r>
            <a:endParaRPr b="0" i="0" sz="1400" u="none" cap="none" strike="noStrike">
              <a:solidFill>
                <a:srgbClr val="000000"/>
              </a:solidFill>
              <a:latin typeface="Arial"/>
              <a:ea typeface="Arial"/>
              <a:cs typeface="Arial"/>
              <a:sym typeface="Arial"/>
            </a:endParaRPr>
          </a:p>
        </p:txBody>
      </p:sp>
      <p:pic>
        <p:nvPicPr>
          <p:cNvPr id="124" name="Google Shape;124;g3fbd7d11ecf_0_18"/>
          <p:cNvPicPr preferRelativeResize="0"/>
          <p:nvPr/>
        </p:nvPicPr>
        <p:blipFill rotWithShape="1">
          <a:blip r:embed="rId3">
            <a:alphaModFix/>
          </a:blip>
          <a:srcRect b="0" l="0" r="0" t="0"/>
          <a:stretch/>
        </p:blipFill>
        <p:spPr>
          <a:xfrm>
            <a:off x="8062001" y="381088"/>
            <a:ext cx="732652" cy="523221"/>
          </a:xfrm>
          <a:prstGeom prst="rect">
            <a:avLst/>
          </a:prstGeom>
          <a:noFill/>
          <a:ln cap="flat" cmpd="sng" w="9525">
            <a:solidFill>
              <a:schemeClr val="dk1"/>
            </a:solidFill>
            <a:prstDash val="solid"/>
            <a:round/>
            <a:headEnd len="sm" w="sm" type="none"/>
            <a:tailEnd len="sm" w="sm" type="none"/>
          </a:ln>
        </p:spPr>
      </p:pic>
      <p:sp>
        <p:nvSpPr>
          <p:cNvPr id="125" name="Google Shape;125;g3fbd7d11ecf_0_18"/>
          <p:cNvSpPr txBox="1"/>
          <p:nvPr/>
        </p:nvSpPr>
        <p:spPr>
          <a:xfrm>
            <a:off x="328419" y="1219200"/>
            <a:ext cx="8466300" cy="48102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lang="en-GB" sz="2550">
                <a:solidFill>
                  <a:srgbClr val="333333"/>
                </a:solidFill>
                <a:highlight>
                  <a:srgbClr val="FFFFFF"/>
                </a:highlight>
                <a:latin typeface="Comic Sans MS"/>
                <a:ea typeface="Comic Sans MS"/>
                <a:cs typeface="Comic Sans MS"/>
                <a:sym typeface="Comic Sans MS"/>
              </a:rPr>
              <a:t>'The Dawpool community is united in its ambition to create a school that embodies the person, love, and work of Jesus Christ. </a:t>
            </a:r>
            <a:r>
              <a:rPr lang="en-GB" sz="2550">
                <a:solidFill>
                  <a:srgbClr val="333333"/>
                </a:solidFill>
                <a:highlight>
                  <a:srgbClr val="6FA8DC"/>
                </a:highlight>
                <a:latin typeface="Comic Sans MS"/>
                <a:ea typeface="Comic Sans MS"/>
                <a:cs typeface="Comic Sans MS"/>
                <a:sym typeface="Comic Sans MS"/>
              </a:rPr>
              <a:t>Rooted</a:t>
            </a:r>
            <a:r>
              <a:rPr lang="en-GB" sz="2550">
                <a:solidFill>
                  <a:srgbClr val="333333"/>
                </a:solidFill>
                <a:highlight>
                  <a:srgbClr val="FFFFFF"/>
                </a:highlight>
                <a:latin typeface="Comic Sans MS"/>
                <a:ea typeface="Comic Sans MS"/>
                <a:cs typeface="Comic Sans MS"/>
                <a:sym typeface="Comic Sans MS"/>
              </a:rPr>
              <a:t> in this aim, we celebrate the unique dignity of every child. Each pupil is deeply known, valued, and nurtured, with </a:t>
            </a:r>
            <a:r>
              <a:rPr lang="en-GB" sz="2550">
                <a:solidFill>
                  <a:srgbClr val="333333"/>
                </a:solidFill>
                <a:highlight>
                  <a:srgbClr val="F1C232"/>
                </a:highlight>
                <a:latin typeface="Comic Sans MS"/>
                <a:ea typeface="Comic Sans MS"/>
                <a:cs typeface="Comic Sans MS"/>
                <a:sym typeface="Comic Sans MS"/>
              </a:rPr>
              <a:t>bespoke opportunities to develop their gifts.</a:t>
            </a:r>
            <a:r>
              <a:rPr lang="en-GB" sz="2550">
                <a:solidFill>
                  <a:srgbClr val="333333"/>
                </a:solidFill>
                <a:highlight>
                  <a:srgbClr val="FFFFFF"/>
                </a:highlight>
                <a:latin typeface="Comic Sans MS"/>
                <a:ea typeface="Comic Sans MS"/>
                <a:cs typeface="Comic Sans MS"/>
                <a:sym typeface="Comic Sans MS"/>
              </a:rPr>
              <a:t> </a:t>
            </a:r>
            <a:r>
              <a:rPr lang="en-GB" sz="2550">
                <a:solidFill>
                  <a:srgbClr val="333333"/>
                </a:solidFill>
                <a:highlight>
                  <a:srgbClr val="6FA8DC"/>
                </a:highlight>
                <a:latin typeface="Comic Sans MS"/>
                <a:ea typeface="Comic Sans MS"/>
                <a:cs typeface="Comic Sans MS"/>
                <a:sym typeface="Comic Sans MS"/>
              </a:rPr>
              <a:t>Inspired</a:t>
            </a:r>
            <a:r>
              <a:rPr lang="en-GB" sz="2550">
                <a:solidFill>
                  <a:srgbClr val="333333"/>
                </a:solidFill>
                <a:highlight>
                  <a:srgbClr val="FFFFFF"/>
                </a:highlight>
                <a:latin typeface="Comic Sans MS"/>
                <a:ea typeface="Comic Sans MS"/>
                <a:cs typeface="Comic Sans MS"/>
                <a:sym typeface="Comic Sans MS"/>
              </a:rPr>
              <a:t> by the parable of the talents, we empower children to grow academically, spiritually, and emotionally. </a:t>
            </a:r>
            <a:r>
              <a:rPr lang="en-GB" sz="2550">
                <a:solidFill>
                  <a:srgbClr val="333333"/>
                </a:solidFill>
                <a:highlight>
                  <a:srgbClr val="6FA8DC"/>
                </a:highlight>
                <a:latin typeface="Comic Sans MS"/>
                <a:ea typeface="Comic Sans MS"/>
                <a:cs typeface="Comic Sans MS"/>
                <a:sym typeface="Comic Sans MS"/>
              </a:rPr>
              <a:t>Committed</a:t>
            </a:r>
            <a:r>
              <a:rPr lang="en-GB" sz="2550">
                <a:solidFill>
                  <a:srgbClr val="333333"/>
                </a:solidFill>
                <a:highlight>
                  <a:srgbClr val="FFFFFF"/>
                </a:highlight>
                <a:latin typeface="Comic Sans MS"/>
                <a:ea typeface="Comic Sans MS"/>
                <a:cs typeface="Comic Sans MS"/>
                <a:sym typeface="Comic Sans MS"/>
              </a:rPr>
              <a:t> to justice and equity, we provide an education that enables every student to use their God-given potential confidently and responsibly in the service of others, experiencing fullness of life.’</a:t>
            </a:r>
            <a:r>
              <a:rPr lang="en-GB" sz="2600">
                <a:solidFill>
                  <a:schemeClr val="dk1"/>
                </a:solidFill>
              </a:rPr>
              <a:t> </a:t>
            </a:r>
            <a:endParaRPr b="0" i="0" sz="2900" u="none" cap="none" strike="noStrike">
              <a:solidFill>
                <a:srgbClr val="000000"/>
              </a:solidFill>
              <a:highlight>
                <a:srgbClr val="F1C232"/>
              </a:highlight>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6"/>
          <p:cNvPicPr preferRelativeResize="0"/>
          <p:nvPr/>
        </p:nvPicPr>
        <p:blipFill rotWithShape="1">
          <a:blip r:embed="rId3">
            <a:alphaModFix/>
          </a:blip>
          <a:srcRect b="0" l="0" r="0" t="0"/>
          <a:stretch/>
        </p:blipFill>
        <p:spPr>
          <a:xfrm>
            <a:off x="328418" y="381088"/>
            <a:ext cx="732652" cy="523220"/>
          </a:xfrm>
          <a:prstGeom prst="rect">
            <a:avLst/>
          </a:prstGeom>
          <a:noFill/>
          <a:ln cap="flat" cmpd="sng" w="9525">
            <a:solidFill>
              <a:schemeClr val="dk1"/>
            </a:solidFill>
            <a:prstDash val="solid"/>
            <a:round/>
            <a:headEnd len="sm" w="sm" type="none"/>
            <a:tailEnd len="sm" w="sm" type="none"/>
          </a:ln>
        </p:spPr>
      </p:pic>
      <p:sp>
        <p:nvSpPr>
          <p:cNvPr id="131" name="Google Shape;131;p6"/>
          <p:cNvSpPr txBox="1"/>
          <p:nvPr/>
        </p:nvSpPr>
        <p:spPr>
          <a:xfrm>
            <a:off x="1081998" y="381088"/>
            <a:ext cx="6980003" cy="523220"/>
          </a:xfrm>
          <a:prstGeom prst="rect">
            <a:avLst/>
          </a:prstGeom>
          <a:solidFill>
            <a:srgbClr val="F7CAAC"/>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Calibri"/>
                <a:ea typeface="Calibri"/>
                <a:cs typeface="Calibri"/>
                <a:sym typeface="Calibri"/>
              </a:rPr>
              <a:t>Curriculum Overview</a:t>
            </a:r>
            <a:endParaRPr b="0" i="0" sz="1400" u="none" cap="none" strike="noStrike">
              <a:solidFill>
                <a:srgbClr val="000000"/>
              </a:solidFill>
              <a:latin typeface="Arial"/>
              <a:ea typeface="Arial"/>
              <a:cs typeface="Arial"/>
              <a:sym typeface="Arial"/>
            </a:endParaRPr>
          </a:p>
        </p:txBody>
      </p:sp>
      <p:pic>
        <p:nvPicPr>
          <p:cNvPr id="132" name="Google Shape;132;p6"/>
          <p:cNvPicPr preferRelativeResize="0"/>
          <p:nvPr/>
        </p:nvPicPr>
        <p:blipFill rotWithShape="1">
          <a:blip r:embed="rId3">
            <a:alphaModFix/>
          </a:blip>
          <a:srcRect b="0" l="0" r="0" t="0"/>
          <a:stretch/>
        </p:blipFill>
        <p:spPr>
          <a:xfrm>
            <a:off x="8062001" y="381088"/>
            <a:ext cx="732652" cy="523220"/>
          </a:xfrm>
          <a:prstGeom prst="rect">
            <a:avLst/>
          </a:prstGeom>
          <a:noFill/>
          <a:ln cap="flat" cmpd="sng" w="9525">
            <a:solidFill>
              <a:schemeClr val="dk1"/>
            </a:solidFill>
            <a:prstDash val="solid"/>
            <a:round/>
            <a:headEnd len="sm" w="sm" type="none"/>
            <a:tailEnd len="sm" w="sm" type="none"/>
          </a:ln>
        </p:spPr>
      </p:pic>
      <p:sp>
        <p:nvSpPr>
          <p:cNvPr id="133" name="Google Shape;133;p6"/>
          <p:cNvSpPr txBox="1"/>
          <p:nvPr/>
        </p:nvSpPr>
        <p:spPr>
          <a:xfrm>
            <a:off x="328419" y="1130300"/>
            <a:ext cx="5157981" cy="2031325"/>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We provide a subject-specific curriculum in which we have mapped out the knowledge and skills that we want children to learn at each stage. The </a:t>
            </a:r>
            <a:r>
              <a:rPr b="1" i="0" lang="en-GB" sz="1800" u="none" cap="none" strike="noStrike">
                <a:solidFill>
                  <a:schemeClr val="dk1"/>
                </a:solidFill>
                <a:latin typeface="Arial"/>
                <a:ea typeface="Arial"/>
                <a:cs typeface="Arial"/>
                <a:sym typeface="Arial"/>
              </a:rPr>
              <a:t>subject-specific curriculum documents </a:t>
            </a:r>
            <a:r>
              <a:rPr b="0" i="0" lang="en-GB" sz="1800" u="none" cap="none" strike="noStrike">
                <a:solidFill>
                  <a:schemeClr val="dk1"/>
                </a:solidFill>
                <a:latin typeface="Arial"/>
                <a:ea typeface="Arial"/>
                <a:cs typeface="Arial"/>
                <a:sym typeface="Arial"/>
              </a:rPr>
              <a:t>also comprise an overview of Early Years and can be viewed within the curriculum section of our website by clicking </a:t>
            </a:r>
            <a:r>
              <a:rPr b="0" i="0" lang="en-GB" sz="1800" u="sng" cap="none" strike="noStrike">
                <a:solidFill>
                  <a:schemeClr val="dk1"/>
                </a:solidFill>
                <a:latin typeface="Arial"/>
                <a:ea typeface="Arial"/>
                <a:cs typeface="Arial"/>
                <a:sym typeface="Arial"/>
                <a:hlinkClick r:id="rId4">
                  <a:extLst>
                    <a:ext uri="{A12FA001-AC4F-418D-AE19-62706E023703}">
                      <ahyp:hlinkClr val="tx"/>
                    </a:ext>
                  </a:extLst>
                </a:hlinkClick>
              </a:rPr>
              <a:t>here</a:t>
            </a:r>
            <a:r>
              <a:rPr b="0" i="0" lang="en-GB"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p:txBody>
      </p:sp>
      <p:pic>
        <p:nvPicPr>
          <p:cNvPr id="134" name="Google Shape;134;p6"/>
          <p:cNvPicPr preferRelativeResize="0"/>
          <p:nvPr/>
        </p:nvPicPr>
        <p:blipFill rotWithShape="1">
          <a:blip r:embed="rId5">
            <a:alphaModFix/>
          </a:blip>
          <a:srcRect b="0" l="0" r="0" t="0"/>
          <a:stretch/>
        </p:blipFill>
        <p:spPr>
          <a:xfrm>
            <a:off x="328418" y="3293703"/>
            <a:ext cx="5157981" cy="1561329"/>
          </a:xfrm>
          <a:prstGeom prst="rect">
            <a:avLst/>
          </a:prstGeom>
          <a:noFill/>
          <a:ln>
            <a:noFill/>
          </a:ln>
        </p:spPr>
      </p:pic>
      <p:sp>
        <p:nvSpPr>
          <p:cNvPr id="135" name="Google Shape;135;p6"/>
          <p:cNvSpPr txBox="1"/>
          <p:nvPr/>
        </p:nvSpPr>
        <p:spPr>
          <a:xfrm>
            <a:off x="328418" y="5040509"/>
            <a:ext cx="8466235" cy="1754326"/>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Where possible, subjects are delivered through topics which are designed for maximum engagement and ensure all pupils benefit from a rich, broad, balanced curriculum presented in an interesting, exciting and imaginative manner with lots of opportunities for first-hand experience, practical work, investigation and learning through play. The curriculum is enriched with visits, visitors, and extensive use of our unique environment.</a:t>
            </a:r>
            <a:endParaRPr b="0" i="0" sz="1400" u="none" cap="none" strike="noStrike">
              <a:solidFill>
                <a:srgbClr val="000000"/>
              </a:solidFill>
              <a:latin typeface="Arial"/>
              <a:ea typeface="Arial"/>
              <a:cs typeface="Arial"/>
              <a:sym typeface="Arial"/>
            </a:endParaRPr>
          </a:p>
        </p:txBody>
      </p:sp>
      <p:sp>
        <p:nvSpPr>
          <p:cNvPr id="136" name="Google Shape;136;p6"/>
          <p:cNvSpPr txBox="1"/>
          <p:nvPr/>
        </p:nvSpPr>
        <p:spPr>
          <a:xfrm>
            <a:off x="5625300" y="1125750"/>
            <a:ext cx="3169500" cy="33954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88900" marR="88900" rtl="0" algn="l">
              <a:lnSpc>
                <a:spcPct val="115000"/>
              </a:lnSpc>
              <a:spcBef>
                <a:spcPts val="0"/>
              </a:spcBef>
              <a:spcAft>
                <a:spcPts val="0"/>
              </a:spcAft>
              <a:buClr>
                <a:srgbClr val="000000"/>
              </a:buClr>
              <a:buSzPts val="1250"/>
              <a:buFont typeface="Arial"/>
              <a:buNone/>
            </a:pPr>
            <a:r>
              <a:rPr b="1" i="0" lang="en-GB" sz="1250" u="none" cap="none" strike="noStrike">
                <a:solidFill>
                  <a:srgbClr val="000000"/>
                </a:solidFill>
                <a:latin typeface="Arial"/>
                <a:ea typeface="Arial"/>
                <a:cs typeface="Arial"/>
                <a:sym typeface="Arial"/>
              </a:rPr>
              <a:t>Science: </a:t>
            </a:r>
            <a:r>
              <a:rPr b="0" i="0" lang="en-GB" sz="1250" u="none" cap="none" strike="noStrike">
                <a:solidFill>
                  <a:srgbClr val="000000"/>
                </a:solidFill>
                <a:latin typeface="Arial"/>
                <a:ea typeface="Arial"/>
                <a:cs typeface="Arial"/>
                <a:sym typeface="Arial"/>
              </a:rPr>
              <a:t>Seasonal Changes</a:t>
            </a:r>
            <a:endParaRPr b="0" i="0" sz="1250" u="none" cap="none" strike="noStrike">
              <a:solidFill>
                <a:srgbClr val="000000"/>
              </a:solidFill>
              <a:latin typeface="Arial"/>
              <a:ea typeface="Arial"/>
              <a:cs typeface="Arial"/>
              <a:sym typeface="Arial"/>
            </a:endParaRPr>
          </a:p>
          <a:p>
            <a:pPr indent="0" lvl="0" marL="88900" marR="88900" rtl="0" algn="l">
              <a:lnSpc>
                <a:spcPct val="115000"/>
              </a:lnSpc>
              <a:spcBef>
                <a:spcPts val="1000"/>
              </a:spcBef>
              <a:spcAft>
                <a:spcPts val="0"/>
              </a:spcAft>
              <a:buClr>
                <a:srgbClr val="000000"/>
              </a:buClr>
              <a:buSzPts val="1250"/>
              <a:buFont typeface="Arial"/>
              <a:buNone/>
            </a:pPr>
            <a:r>
              <a:rPr b="1" lang="en-GB" sz="1250"/>
              <a:t>Geography: </a:t>
            </a:r>
            <a:r>
              <a:rPr lang="en-GB" sz="1250"/>
              <a:t>South</a:t>
            </a:r>
            <a:r>
              <a:rPr lang="en-GB" sz="1250"/>
              <a:t> Africa</a:t>
            </a:r>
            <a:endParaRPr i="0" sz="1250" u="none" cap="none" strike="noStrike">
              <a:solidFill>
                <a:srgbClr val="000000"/>
              </a:solidFill>
            </a:endParaRPr>
          </a:p>
          <a:p>
            <a:pPr indent="0" lvl="0" marL="88900" marR="88900" rtl="0" algn="l">
              <a:lnSpc>
                <a:spcPct val="115000"/>
              </a:lnSpc>
              <a:spcBef>
                <a:spcPts val="1000"/>
              </a:spcBef>
              <a:spcAft>
                <a:spcPts val="0"/>
              </a:spcAft>
              <a:buClr>
                <a:srgbClr val="000000"/>
              </a:buClr>
              <a:buSzPts val="1250"/>
              <a:buFont typeface="Arial"/>
              <a:buNone/>
            </a:pPr>
            <a:r>
              <a:rPr b="1" i="0" lang="en-GB" sz="1250" u="none" cap="none" strike="noStrike">
                <a:solidFill>
                  <a:srgbClr val="000000"/>
                </a:solidFill>
                <a:latin typeface="Arial"/>
                <a:ea typeface="Arial"/>
                <a:cs typeface="Arial"/>
                <a:sym typeface="Arial"/>
              </a:rPr>
              <a:t>Art: </a:t>
            </a:r>
            <a:r>
              <a:rPr b="0" i="0" lang="en-GB" sz="1250" u="none" cap="none" strike="noStrike">
                <a:solidFill>
                  <a:srgbClr val="000000"/>
                </a:solidFill>
                <a:latin typeface="Arial"/>
                <a:ea typeface="Arial"/>
                <a:cs typeface="Arial"/>
                <a:sym typeface="Arial"/>
              </a:rPr>
              <a:t>Colour Creations</a:t>
            </a:r>
            <a:endParaRPr i="0" sz="1250" u="none" cap="none" strike="noStrike">
              <a:solidFill>
                <a:srgbClr val="000000"/>
              </a:solidFill>
            </a:endParaRPr>
          </a:p>
          <a:p>
            <a:pPr indent="0" lvl="0" marL="88900" marR="88900" rtl="0" algn="l">
              <a:lnSpc>
                <a:spcPct val="115000"/>
              </a:lnSpc>
              <a:spcBef>
                <a:spcPts val="1000"/>
              </a:spcBef>
              <a:spcAft>
                <a:spcPts val="0"/>
              </a:spcAft>
              <a:buClr>
                <a:srgbClr val="000000"/>
              </a:buClr>
              <a:buSzPts val="1250"/>
              <a:buFont typeface="Arial"/>
              <a:buNone/>
            </a:pPr>
            <a:r>
              <a:rPr b="1" i="0" lang="en-GB" sz="1250" u="none" cap="none" strike="noStrike">
                <a:solidFill>
                  <a:srgbClr val="000000"/>
                </a:solidFill>
                <a:latin typeface="Arial"/>
                <a:ea typeface="Arial"/>
                <a:cs typeface="Arial"/>
                <a:sym typeface="Arial"/>
              </a:rPr>
              <a:t>Music: </a:t>
            </a:r>
            <a:r>
              <a:rPr b="0" i="0" lang="en-GB" sz="1250" u="none" cap="none" strike="noStrike">
                <a:solidFill>
                  <a:srgbClr val="000000"/>
                </a:solidFill>
                <a:latin typeface="Arial"/>
                <a:ea typeface="Arial"/>
                <a:cs typeface="Arial"/>
                <a:sym typeface="Arial"/>
              </a:rPr>
              <a:t>Learning the song and playing instruments to: Hey You!</a:t>
            </a:r>
            <a:endParaRPr b="0" i="0" sz="1250" u="none" cap="none" strike="noStrike">
              <a:solidFill>
                <a:srgbClr val="000000"/>
              </a:solidFill>
              <a:latin typeface="Arial"/>
              <a:ea typeface="Arial"/>
              <a:cs typeface="Arial"/>
              <a:sym typeface="Arial"/>
            </a:endParaRPr>
          </a:p>
          <a:p>
            <a:pPr indent="0" lvl="0" marL="88900" marR="88900" rtl="0" algn="l">
              <a:lnSpc>
                <a:spcPct val="115000"/>
              </a:lnSpc>
              <a:spcBef>
                <a:spcPts val="1000"/>
              </a:spcBef>
              <a:spcAft>
                <a:spcPts val="0"/>
              </a:spcAft>
              <a:buClr>
                <a:srgbClr val="000000"/>
              </a:buClr>
              <a:buSzPts val="1250"/>
              <a:buFont typeface="Arial"/>
              <a:buNone/>
            </a:pPr>
            <a:r>
              <a:rPr b="1" i="0" lang="en-GB" sz="1250" u="none" cap="none" strike="noStrike">
                <a:solidFill>
                  <a:srgbClr val="000000"/>
                </a:solidFill>
                <a:latin typeface="Arial"/>
                <a:ea typeface="Arial"/>
                <a:cs typeface="Arial"/>
                <a:sym typeface="Arial"/>
              </a:rPr>
              <a:t>Forest School: </a:t>
            </a:r>
            <a:r>
              <a:rPr lang="en-GB" sz="1250"/>
              <a:t>Problem solving</a:t>
            </a:r>
            <a:r>
              <a:rPr b="0" i="0" lang="en-GB" sz="1250" u="none" cap="none" strike="noStrike">
                <a:solidFill>
                  <a:srgbClr val="000000"/>
                </a:solidFill>
                <a:latin typeface="Arial"/>
                <a:ea typeface="Arial"/>
                <a:cs typeface="Arial"/>
                <a:sym typeface="Arial"/>
              </a:rPr>
              <a:t> and spotting seasonal change</a:t>
            </a:r>
            <a:endParaRPr b="0" i="0" sz="1250" u="none" cap="none" strike="noStrike">
              <a:solidFill>
                <a:srgbClr val="000000"/>
              </a:solidFill>
              <a:latin typeface="Arial"/>
              <a:ea typeface="Arial"/>
              <a:cs typeface="Arial"/>
              <a:sym typeface="Arial"/>
            </a:endParaRPr>
          </a:p>
          <a:p>
            <a:pPr indent="0" lvl="0" marL="88900" marR="88900" rtl="0" algn="l">
              <a:lnSpc>
                <a:spcPct val="115000"/>
              </a:lnSpc>
              <a:spcBef>
                <a:spcPts val="1000"/>
              </a:spcBef>
              <a:spcAft>
                <a:spcPts val="0"/>
              </a:spcAft>
              <a:buClr>
                <a:srgbClr val="000000"/>
              </a:buClr>
              <a:buSzPts val="1250"/>
              <a:buFont typeface="Arial"/>
              <a:buNone/>
            </a:pPr>
            <a:r>
              <a:rPr b="1" i="0" lang="en-GB" sz="1250" u="none" cap="none" strike="noStrike">
                <a:solidFill>
                  <a:srgbClr val="000000"/>
                </a:solidFill>
                <a:latin typeface="Arial"/>
                <a:ea typeface="Arial"/>
                <a:cs typeface="Arial"/>
                <a:sym typeface="Arial"/>
              </a:rPr>
              <a:t>Computing: </a:t>
            </a:r>
            <a:r>
              <a:rPr b="0" i="0" lang="en-GB" sz="1250" u="none" cap="none" strike="noStrike">
                <a:solidFill>
                  <a:srgbClr val="000000"/>
                </a:solidFill>
                <a:latin typeface="Arial"/>
                <a:ea typeface="Arial"/>
                <a:cs typeface="Arial"/>
                <a:sym typeface="Arial"/>
              </a:rPr>
              <a:t>How to log in to purplemash</a:t>
            </a:r>
            <a:endParaRPr b="0" i="0" sz="1250" u="none" cap="none" strike="noStrike">
              <a:solidFill>
                <a:srgbClr val="000000"/>
              </a:solidFill>
              <a:latin typeface="Arial"/>
              <a:ea typeface="Arial"/>
              <a:cs typeface="Arial"/>
              <a:sym typeface="Arial"/>
            </a:endParaRPr>
          </a:p>
          <a:p>
            <a:pPr indent="0" lvl="0" marL="88900" marR="88900" rtl="0" algn="l">
              <a:lnSpc>
                <a:spcPct val="115000"/>
              </a:lnSpc>
              <a:spcBef>
                <a:spcPts val="1000"/>
              </a:spcBef>
              <a:spcAft>
                <a:spcPts val="0"/>
              </a:spcAft>
              <a:buClr>
                <a:srgbClr val="000000"/>
              </a:buClr>
              <a:buSzPts val="1250"/>
              <a:buFont typeface="Arial"/>
              <a:buNone/>
            </a:pPr>
            <a:r>
              <a:rPr b="1" i="0" lang="en-GB" sz="1250" u="none" cap="none" strike="noStrike">
                <a:solidFill>
                  <a:srgbClr val="000000"/>
                </a:solidFill>
                <a:latin typeface="Arial"/>
                <a:ea typeface="Arial"/>
                <a:cs typeface="Arial"/>
                <a:sym typeface="Arial"/>
              </a:rPr>
              <a:t>PE: </a:t>
            </a:r>
            <a:r>
              <a:rPr b="0" i="0" lang="en-GB" sz="1250" u="none" cap="none" strike="noStrike">
                <a:solidFill>
                  <a:srgbClr val="000000"/>
                </a:solidFill>
                <a:latin typeface="Arial"/>
                <a:ea typeface="Arial"/>
                <a:cs typeface="Arial"/>
                <a:sym typeface="Arial"/>
              </a:rPr>
              <a:t>Health and Well-being</a:t>
            </a:r>
            <a:endParaRPr b="0" i="0" sz="1250" u="none" cap="none" strike="noStrike">
              <a:solidFill>
                <a:srgbClr val="000000"/>
              </a:solidFill>
              <a:latin typeface="Arial"/>
              <a:ea typeface="Arial"/>
              <a:cs typeface="Arial"/>
              <a:sym typeface="Arial"/>
            </a:endParaRPr>
          </a:p>
          <a:p>
            <a:pPr indent="0" lvl="0" marL="88900" marR="88900" rtl="0" algn="l">
              <a:lnSpc>
                <a:spcPct val="115000"/>
              </a:lnSpc>
              <a:spcBef>
                <a:spcPts val="1000"/>
              </a:spcBef>
              <a:spcAft>
                <a:spcPts val="0"/>
              </a:spcAft>
              <a:buClr>
                <a:srgbClr val="000000"/>
              </a:buClr>
              <a:buSzPts val="1250"/>
              <a:buFont typeface="Arial"/>
              <a:buNone/>
            </a:pPr>
            <a:r>
              <a:rPr b="1" i="0" lang="en-GB" sz="1250" u="none" cap="none" strike="noStrike">
                <a:solidFill>
                  <a:srgbClr val="000000"/>
                </a:solidFill>
                <a:latin typeface="Arial"/>
                <a:ea typeface="Arial"/>
                <a:cs typeface="Arial"/>
                <a:sym typeface="Arial"/>
              </a:rPr>
              <a:t>RE: </a:t>
            </a:r>
            <a:r>
              <a:rPr b="0" i="0" lang="en-GB" sz="1250" u="none" cap="none" strike="noStrike">
                <a:solidFill>
                  <a:srgbClr val="000000"/>
                </a:solidFill>
                <a:latin typeface="Arial"/>
                <a:ea typeface="Arial"/>
                <a:cs typeface="Arial"/>
                <a:sym typeface="Arial"/>
              </a:rPr>
              <a:t>Harvest</a:t>
            </a:r>
            <a:endParaRPr b="0" i="0" sz="1800" u="none" cap="none" strike="noStrike">
              <a:solidFill>
                <a:srgbClr val="FF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7"/>
          <p:cNvSpPr txBox="1"/>
          <p:nvPr>
            <p:ph type="title"/>
          </p:nvPr>
        </p:nvSpPr>
        <p:spPr>
          <a:xfrm>
            <a:off x="457200" y="366250"/>
            <a:ext cx="8229600" cy="523200"/>
          </a:xfrm>
          <a:prstGeom prst="rect">
            <a:avLst/>
          </a:prstGeom>
          <a:solidFill>
            <a:srgbClr val="F7CAAC"/>
          </a:solidFill>
          <a:ln cap="flat" cmpd="sng" w="9525">
            <a:solidFill>
              <a:srgbClr val="888888"/>
            </a:solidFill>
            <a:prstDash val="solid"/>
            <a:round/>
            <a:headEnd len="sm" w="sm" type="none"/>
            <a:tailEnd len="sm" w="sm" type="none"/>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rgbClr val="3F3F3F"/>
              </a:buClr>
              <a:buSzPct val="100000"/>
              <a:buFont typeface="Arial"/>
              <a:buNone/>
            </a:pPr>
            <a:r>
              <a:rPr b="1" lang="en-GB" u="sng">
                <a:solidFill>
                  <a:srgbClr val="3F3F3F"/>
                </a:solidFill>
              </a:rPr>
              <a:t>Curriculum</a:t>
            </a:r>
            <a:endParaRPr b="1" u="sng">
              <a:solidFill>
                <a:srgbClr val="3F3F3F"/>
              </a:solidFill>
            </a:endParaRPr>
          </a:p>
        </p:txBody>
      </p:sp>
      <p:sp>
        <p:nvSpPr>
          <p:cNvPr id="143" name="Google Shape;143;p7"/>
          <p:cNvSpPr txBox="1"/>
          <p:nvPr>
            <p:ph idx="1" type="body"/>
          </p:nvPr>
        </p:nvSpPr>
        <p:spPr>
          <a:xfrm>
            <a:off x="468313" y="981075"/>
            <a:ext cx="8229600" cy="5649913"/>
          </a:xfrm>
          <a:prstGeom prst="rect">
            <a:avLst/>
          </a:prstGeom>
          <a:noFill/>
          <a:ln cap="flat" cmpd="sng" w="9525">
            <a:solidFill>
              <a:srgbClr val="888888"/>
            </a:solidFill>
            <a:prstDash val="solid"/>
            <a:round/>
            <a:headEnd len="sm" w="sm" type="none"/>
            <a:tailEnd len="sm" w="sm" type="none"/>
          </a:ln>
        </p:spPr>
        <p:txBody>
          <a:bodyPr anchorCtr="0" anchor="t" bIns="45700" lIns="91425" spcFirstLastPara="1" rIns="91425" wrap="square" tIns="45700">
            <a:normAutofit lnSpcReduction="20000"/>
          </a:bodyPr>
          <a:lstStyle/>
          <a:p>
            <a:pPr indent="0" lvl="0" marL="0" rtl="0" algn="l">
              <a:lnSpc>
                <a:spcPct val="80000"/>
              </a:lnSpc>
              <a:spcBef>
                <a:spcPts val="0"/>
              </a:spcBef>
              <a:spcAft>
                <a:spcPts val="0"/>
              </a:spcAft>
              <a:buNone/>
            </a:pPr>
            <a:r>
              <a:t/>
            </a:r>
            <a:endParaRPr b="1" sz="2500"/>
          </a:p>
          <a:p>
            <a:pPr indent="-387350" lvl="0" marL="457200" rtl="0" algn="l">
              <a:lnSpc>
                <a:spcPct val="80000"/>
              </a:lnSpc>
              <a:spcBef>
                <a:spcPts val="0"/>
              </a:spcBef>
              <a:spcAft>
                <a:spcPts val="0"/>
              </a:spcAft>
              <a:buSzPts val="2500"/>
              <a:buChar char="•"/>
            </a:pPr>
            <a:r>
              <a:rPr b="1" lang="en-GB" sz="2500"/>
              <a:t>English:</a:t>
            </a:r>
            <a:r>
              <a:rPr lang="en-GB" sz="2500"/>
              <a:t> Handwriting, Phonics, Reading at home &amp; school, Cracking Comprehension, Spag.       </a:t>
            </a:r>
            <a:endParaRPr sz="2500"/>
          </a:p>
          <a:p>
            <a:pPr indent="0" lvl="0" marL="457200" rtl="0" algn="l">
              <a:lnSpc>
                <a:spcPct val="80000"/>
              </a:lnSpc>
              <a:spcBef>
                <a:spcPts val="0"/>
              </a:spcBef>
              <a:spcAft>
                <a:spcPts val="0"/>
              </a:spcAft>
              <a:buNone/>
            </a:pPr>
            <a:r>
              <a:rPr lang="en-GB" sz="2500"/>
              <a:t>   </a:t>
            </a:r>
            <a:endParaRPr sz="2500"/>
          </a:p>
          <a:p>
            <a:pPr indent="-387350" lvl="0" marL="457200" rtl="0" algn="l">
              <a:lnSpc>
                <a:spcPct val="80000"/>
              </a:lnSpc>
              <a:spcBef>
                <a:spcPts val="750"/>
              </a:spcBef>
              <a:spcAft>
                <a:spcPts val="0"/>
              </a:spcAft>
              <a:buSzPts val="2500"/>
              <a:buChar char="•"/>
            </a:pPr>
            <a:r>
              <a:rPr b="1" lang="en-GB" sz="2500"/>
              <a:t>Maths: </a:t>
            </a:r>
            <a:r>
              <a:rPr lang="en-GB" sz="2500"/>
              <a:t>Place Value, </a:t>
            </a:r>
            <a:r>
              <a:rPr lang="en-GB" sz="2500"/>
              <a:t>Shape, Length and height, Weight and volume, Money and Time.</a:t>
            </a:r>
            <a:endParaRPr sz="2500"/>
          </a:p>
          <a:p>
            <a:pPr indent="0" lvl="0" marL="457200" rtl="0" algn="l">
              <a:lnSpc>
                <a:spcPct val="80000"/>
              </a:lnSpc>
              <a:spcBef>
                <a:spcPts val="750"/>
              </a:spcBef>
              <a:spcAft>
                <a:spcPts val="0"/>
              </a:spcAft>
              <a:buNone/>
            </a:pPr>
            <a:r>
              <a:t/>
            </a:r>
            <a:endParaRPr sz="2500"/>
          </a:p>
          <a:p>
            <a:pPr indent="-387350" lvl="0" marL="457200" rtl="0" algn="l">
              <a:lnSpc>
                <a:spcPct val="80000"/>
              </a:lnSpc>
              <a:spcBef>
                <a:spcPts val="750"/>
              </a:spcBef>
              <a:spcAft>
                <a:spcPts val="0"/>
              </a:spcAft>
              <a:buSzPts val="2500"/>
              <a:buChar char="•"/>
            </a:pPr>
            <a:r>
              <a:rPr b="1" lang="en-GB" sz="2500"/>
              <a:t>RE: </a:t>
            </a:r>
            <a:r>
              <a:rPr lang="en-GB" sz="2500"/>
              <a:t>Harvest, What made Jesus special? </a:t>
            </a:r>
            <a:endParaRPr sz="2500"/>
          </a:p>
          <a:p>
            <a:pPr indent="0" lvl="0" marL="457200" rtl="0" algn="l">
              <a:lnSpc>
                <a:spcPct val="80000"/>
              </a:lnSpc>
              <a:spcBef>
                <a:spcPts val="750"/>
              </a:spcBef>
              <a:spcAft>
                <a:spcPts val="0"/>
              </a:spcAft>
              <a:buNone/>
            </a:pPr>
            <a:r>
              <a:t/>
            </a:r>
            <a:endParaRPr sz="2500"/>
          </a:p>
          <a:p>
            <a:pPr indent="-387350" lvl="0" marL="457200" rtl="0" algn="l">
              <a:lnSpc>
                <a:spcPct val="80000"/>
              </a:lnSpc>
              <a:spcBef>
                <a:spcPts val="750"/>
              </a:spcBef>
              <a:spcAft>
                <a:spcPts val="0"/>
              </a:spcAft>
              <a:buSzPts val="2500"/>
              <a:buChar char="•"/>
            </a:pPr>
            <a:r>
              <a:rPr b="1" lang="en-GB" sz="2500"/>
              <a:t>PE: </a:t>
            </a:r>
            <a:r>
              <a:rPr lang="en-GB" sz="2500"/>
              <a:t>Health and Wellbeing</a:t>
            </a:r>
            <a:endParaRPr sz="2500"/>
          </a:p>
          <a:p>
            <a:pPr indent="0" lvl="0" marL="457200" rtl="0" algn="l">
              <a:lnSpc>
                <a:spcPct val="80000"/>
              </a:lnSpc>
              <a:spcBef>
                <a:spcPts val="750"/>
              </a:spcBef>
              <a:spcAft>
                <a:spcPts val="0"/>
              </a:spcAft>
              <a:buNone/>
            </a:pPr>
            <a:r>
              <a:t/>
            </a:r>
            <a:endParaRPr sz="2500"/>
          </a:p>
          <a:p>
            <a:pPr indent="-387350" lvl="0" marL="457200" rtl="0" algn="l">
              <a:lnSpc>
                <a:spcPct val="80000"/>
              </a:lnSpc>
              <a:spcBef>
                <a:spcPts val="750"/>
              </a:spcBef>
              <a:spcAft>
                <a:spcPts val="0"/>
              </a:spcAft>
              <a:buSzPts val="2500"/>
              <a:buChar char="•"/>
            </a:pPr>
            <a:r>
              <a:rPr b="1" lang="en-GB" sz="2500"/>
              <a:t>Forest School:</a:t>
            </a:r>
            <a:r>
              <a:rPr lang="en-GB" sz="2500"/>
              <a:t> Problem Solving</a:t>
            </a:r>
            <a:endParaRPr sz="2500"/>
          </a:p>
          <a:p>
            <a:pPr indent="0" lvl="0" marL="457200" rtl="0" algn="l">
              <a:lnSpc>
                <a:spcPct val="80000"/>
              </a:lnSpc>
              <a:spcBef>
                <a:spcPts val="750"/>
              </a:spcBef>
              <a:spcAft>
                <a:spcPts val="0"/>
              </a:spcAft>
              <a:buNone/>
            </a:pPr>
            <a:r>
              <a:t/>
            </a:r>
            <a:endParaRPr sz="2500"/>
          </a:p>
          <a:p>
            <a:pPr indent="-387350" lvl="0" marL="457200" rtl="0" algn="l">
              <a:lnSpc>
                <a:spcPct val="80000"/>
              </a:lnSpc>
              <a:spcBef>
                <a:spcPts val="750"/>
              </a:spcBef>
              <a:spcAft>
                <a:spcPts val="0"/>
              </a:spcAft>
              <a:buSzPts val="2500"/>
              <a:buChar char="•"/>
            </a:pPr>
            <a:r>
              <a:rPr b="1" lang="en-GB" sz="2500"/>
              <a:t>Computing: </a:t>
            </a:r>
            <a:r>
              <a:rPr lang="en-GB" sz="2500"/>
              <a:t>Purplemash</a:t>
            </a:r>
            <a:endParaRPr sz="2500"/>
          </a:p>
          <a:p>
            <a:pPr indent="0" lvl="0" marL="457200" rtl="0" algn="l">
              <a:lnSpc>
                <a:spcPct val="80000"/>
              </a:lnSpc>
              <a:spcBef>
                <a:spcPts val="750"/>
              </a:spcBef>
              <a:spcAft>
                <a:spcPts val="0"/>
              </a:spcAft>
              <a:buNone/>
            </a:pPr>
            <a:r>
              <a:t/>
            </a:r>
            <a:endParaRPr sz="2500"/>
          </a:p>
          <a:p>
            <a:pPr indent="-387350" lvl="0" marL="457200" rtl="0" algn="l">
              <a:lnSpc>
                <a:spcPct val="80000"/>
              </a:lnSpc>
              <a:spcBef>
                <a:spcPts val="750"/>
              </a:spcBef>
              <a:spcAft>
                <a:spcPts val="0"/>
              </a:spcAft>
              <a:buSzPts val="2500"/>
              <a:buChar char="•"/>
            </a:pPr>
            <a:r>
              <a:rPr b="1" lang="en-GB" sz="2500"/>
              <a:t>Science</a:t>
            </a:r>
            <a:r>
              <a:rPr lang="en-GB" sz="2500"/>
              <a:t>: Seasonal change, Everyday materials, Plants and Animals.</a:t>
            </a:r>
            <a:endParaRPr sz="2500"/>
          </a:p>
          <a:p>
            <a:pPr indent="0" lvl="0" marL="0" rtl="0" algn="l">
              <a:lnSpc>
                <a:spcPct val="80000"/>
              </a:lnSpc>
              <a:spcBef>
                <a:spcPts val="750"/>
              </a:spcBef>
              <a:spcAft>
                <a:spcPts val="0"/>
              </a:spcAft>
              <a:buNone/>
            </a:pPr>
            <a:r>
              <a:t/>
            </a:r>
            <a:endParaRPr sz="2500"/>
          </a:p>
        </p:txBody>
      </p:sp>
      <p:pic>
        <p:nvPicPr>
          <p:cNvPr id="144" name="Google Shape;144;p7"/>
          <p:cNvPicPr preferRelativeResize="0"/>
          <p:nvPr/>
        </p:nvPicPr>
        <p:blipFill rotWithShape="1">
          <a:blip r:embed="rId3">
            <a:alphaModFix/>
          </a:blip>
          <a:srcRect b="0" l="0" r="0" t="0"/>
          <a:stretch/>
        </p:blipFill>
        <p:spPr>
          <a:xfrm>
            <a:off x="457193" y="366238"/>
            <a:ext cx="732651" cy="523222"/>
          </a:xfrm>
          <a:prstGeom prst="rect">
            <a:avLst/>
          </a:prstGeom>
          <a:noFill/>
          <a:ln cap="flat" cmpd="sng" w="9525">
            <a:solidFill>
              <a:schemeClr val="dk1"/>
            </a:solidFill>
            <a:prstDash val="solid"/>
            <a:round/>
            <a:headEnd len="sm" w="sm" type="none"/>
            <a:tailEnd len="sm" w="sm" type="none"/>
          </a:ln>
        </p:spPr>
      </p:pic>
      <p:pic>
        <p:nvPicPr>
          <p:cNvPr id="145" name="Google Shape;145;p7"/>
          <p:cNvPicPr preferRelativeResize="0"/>
          <p:nvPr/>
        </p:nvPicPr>
        <p:blipFill rotWithShape="1">
          <a:blip r:embed="rId3">
            <a:alphaModFix/>
          </a:blip>
          <a:srcRect b="0" l="0" r="0" t="0"/>
          <a:stretch/>
        </p:blipFill>
        <p:spPr>
          <a:xfrm>
            <a:off x="7965268" y="366250"/>
            <a:ext cx="732651" cy="523222"/>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8"/>
          <p:cNvSpPr/>
          <p:nvPr/>
        </p:nvSpPr>
        <p:spPr>
          <a:xfrm>
            <a:off x="611200" y="352725"/>
            <a:ext cx="7561200" cy="523200"/>
          </a:xfrm>
          <a:prstGeom prst="rect">
            <a:avLst/>
          </a:prstGeom>
          <a:solidFill>
            <a:srgbClr val="F7CAAC"/>
          </a:solidFill>
          <a:ln cap="flat" cmpd="sng" w="9525">
            <a:solidFill>
              <a:srgbClr val="888888"/>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Calibri"/>
                <a:ea typeface="Calibri"/>
                <a:cs typeface="Calibri"/>
                <a:sym typeface="Calibri"/>
              </a:rPr>
              <a:t>Curriculum</a:t>
            </a:r>
            <a:endParaRPr b="0" i="0" sz="2800" u="none" cap="none" strike="noStrike">
              <a:solidFill>
                <a:schemeClr val="dk1"/>
              </a:solidFill>
              <a:latin typeface="Calibri"/>
              <a:ea typeface="Calibri"/>
              <a:cs typeface="Calibri"/>
              <a:sym typeface="Calibri"/>
            </a:endParaRPr>
          </a:p>
        </p:txBody>
      </p:sp>
      <p:sp>
        <p:nvSpPr>
          <p:cNvPr id="152" name="Google Shape;152;p8"/>
          <p:cNvSpPr txBox="1"/>
          <p:nvPr/>
        </p:nvSpPr>
        <p:spPr>
          <a:xfrm>
            <a:off x="468325" y="875926"/>
            <a:ext cx="8229600" cy="5755200"/>
          </a:xfrm>
          <a:prstGeom prst="rect">
            <a:avLst/>
          </a:prstGeom>
          <a:noFill/>
          <a:ln cap="flat" cmpd="sng" w="9525">
            <a:solidFill>
              <a:srgbClr val="88888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rgbClr val="000000"/>
              </a:buClr>
              <a:buSzPts val="2400"/>
              <a:buFont typeface="Arial"/>
              <a:buNone/>
            </a:pPr>
            <a:r>
              <a:t/>
            </a:r>
            <a:endParaRPr b="1" i="0" sz="2100" u="sng"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0" lvl="0" marL="457200" marR="0" rtl="0" algn="l">
              <a:lnSpc>
                <a:spcPct val="8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381000" lvl="0" marL="457200" marR="0" rtl="0" algn="l">
              <a:lnSpc>
                <a:spcPct val="80000"/>
              </a:lnSpc>
              <a:spcBef>
                <a:spcPts val="0"/>
              </a:spcBef>
              <a:spcAft>
                <a:spcPts val="0"/>
              </a:spcAft>
              <a:buClr>
                <a:schemeClr val="dk1"/>
              </a:buClr>
              <a:buSzPts val="2400"/>
              <a:buFont typeface="Calibri"/>
              <a:buChar char="•"/>
            </a:pPr>
            <a:r>
              <a:rPr b="1" i="0" lang="en-GB" sz="2400" u="none" cap="none" strike="noStrike">
                <a:solidFill>
                  <a:schemeClr val="dk1"/>
                </a:solidFill>
                <a:latin typeface="Calibri"/>
                <a:ea typeface="Calibri"/>
                <a:cs typeface="Calibri"/>
                <a:sym typeface="Calibri"/>
              </a:rPr>
              <a:t>Geography</a:t>
            </a:r>
            <a:r>
              <a:rPr b="0" i="0" lang="en-GB" sz="2400" u="none" cap="none" strike="noStrike">
                <a:solidFill>
                  <a:schemeClr val="dk1"/>
                </a:solidFill>
                <a:latin typeface="Calibri"/>
                <a:ea typeface="Calibri"/>
                <a:cs typeface="Calibri"/>
                <a:sym typeface="Calibri"/>
              </a:rPr>
              <a:t>: </a:t>
            </a:r>
            <a:r>
              <a:rPr lang="en-GB" sz="2400">
                <a:solidFill>
                  <a:schemeClr val="dk1"/>
                </a:solidFill>
                <a:latin typeface="Calibri"/>
                <a:ea typeface="Calibri"/>
                <a:cs typeface="Calibri"/>
                <a:sym typeface="Calibri"/>
              </a:rPr>
              <a:t>South Africa, Hot and Cold Places, Local Area.</a:t>
            </a:r>
            <a:endParaRPr sz="2400">
              <a:solidFill>
                <a:schemeClr val="dk1"/>
              </a:solidFill>
              <a:latin typeface="Calibri"/>
              <a:ea typeface="Calibri"/>
              <a:cs typeface="Calibri"/>
              <a:sym typeface="Calibri"/>
            </a:endParaRPr>
          </a:p>
          <a:p>
            <a:pPr indent="0" lvl="0" marL="457200" marR="0" rtl="0" algn="l">
              <a:lnSpc>
                <a:spcPct val="80000"/>
              </a:lnSpc>
              <a:spcBef>
                <a:spcPts val="0"/>
              </a:spcBef>
              <a:spcAft>
                <a:spcPts val="0"/>
              </a:spcAft>
              <a:buNone/>
            </a:pPr>
            <a:r>
              <a:t/>
            </a:r>
            <a:endParaRPr sz="2400">
              <a:solidFill>
                <a:schemeClr val="dk1"/>
              </a:solidFill>
              <a:latin typeface="Calibri"/>
              <a:ea typeface="Calibri"/>
              <a:cs typeface="Calibri"/>
              <a:sym typeface="Calibri"/>
            </a:endParaRPr>
          </a:p>
          <a:p>
            <a:pPr indent="-381000" lvl="0" marL="457200" marR="0" rtl="0" algn="l">
              <a:lnSpc>
                <a:spcPct val="80000"/>
              </a:lnSpc>
              <a:spcBef>
                <a:spcPts val="0"/>
              </a:spcBef>
              <a:spcAft>
                <a:spcPts val="0"/>
              </a:spcAft>
              <a:buClr>
                <a:schemeClr val="dk1"/>
              </a:buClr>
              <a:buSzPts val="2400"/>
              <a:buFont typeface="Calibri"/>
              <a:buChar char="•"/>
            </a:pPr>
            <a:r>
              <a:rPr b="1" i="0" lang="en-GB" sz="2400" u="none" cap="none" strike="noStrike">
                <a:solidFill>
                  <a:schemeClr val="dk1"/>
                </a:solidFill>
                <a:latin typeface="Calibri"/>
                <a:ea typeface="Calibri"/>
                <a:cs typeface="Calibri"/>
                <a:sym typeface="Calibri"/>
              </a:rPr>
              <a:t>History</a:t>
            </a:r>
            <a:r>
              <a:rPr b="0" i="0" lang="en-GB" sz="2400" u="none" cap="none" strike="noStrike">
                <a:solidFill>
                  <a:schemeClr val="dk1"/>
                </a:solidFill>
                <a:latin typeface="Calibri"/>
                <a:ea typeface="Calibri"/>
                <a:cs typeface="Calibri"/>
                <a:sym typeface="Calibri"/>
              </a:rPr>
              <a:t>: Toys from the Past, Significan</a:t>
            </a:r>
            <a:r>
              <a:rPr lang="en-GB" sz="2400">
                <a:solidFill>
                  <a:schemeClr val="dk1"/>
                </a:solidFill>
                <a:latin typeface="Calibri"/>
                <a:ea typeface="Calibri"/>
                <a:cs typeface="Calibri"/>
                <a:sym typeface="Calibri"/>
              </a:rPr>
              <a:t>t People, </a:t>
            </a:r>
            <a:r>
              <a:rPr b="0" i="0" lang="en-GB" sz="2400" u="none" cap="none" strike="noStrike">
                <a:solidFill>
                  <a:schemeClr val="dk1"/>
                </a:solidFill>
                <a:latin typeface="Calibri"/>
                <a:ea typeface="Calibri"/>
                <a:cs typeface="Calibri"/>
                <a:sym typeface="Calibri"/>
              </a:rPr>
              <a:t>Titanic.</a:t>
            </a:r>
            <a:endParaRPr b="0" i="0" sz="24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381000" lvl="0" marL="457200" marR="0" rtl="0" algn="l">
              <a:lnSpc>
                <a:spcPct val="80000"/>
              </a:lnSpc>
              <a:spcBef>
                <a:spcPts val="0"/>
              </a:spcBef>
              <a:spcAft>
                <a:spcPts val="0"/>
              </a:spcAft>
              <a:buClr>
                <a:schemeClr val="dk1"/>
              </a:buClr>
              <a:buSzPts val="2400"/>
              <a:buFont typeface="Calibri"/>
              <a:buChar char="•"/>
            </a:pPr>
            <a:r>
              <a:rPr b="1" i="0" lang="en-GB" sz="2400" u="none" cap="none" strike="noStrike">
                <a:solidFill>
                  <a:schemeClr val="dk1"/>
                </a:solidFill>
                <a:latin typeface="Calibri"/>
                <a:ea typeface="Calibri"/>
                <a:cs typeface="Calibri"/>
                <a:sym typeface="Calibri"/>
              </a:rPr>
              <a:t>Art</a:t>
            </a:r>
            <a:r>
              <a:rPr b="0" i="0" lang="en-GB" sz="2400" u="none" cap="none" strike="noStrike">
                <a:solidFill>
                  <a:schemeClr val="dk1"/>
                </a:solidFill>
                <a:latin typeface="Calibri"/>
                <a:ea typeface="Calibri"/>
                <a:cs typeface="Calibri"/>
                <a:sym typeface="Calibri"/>
              </a:rPr>
              <a:t>: Colour creations, Animal Art, </a:t>
            </a:r>
            <a:r>
              <a:rPr lang="en-GB" sz="2400">
                <a:solidFill>
                  <a:schemeClr val="dk1"/>
                </a:solidFill>
                <a:latin typeface="Calibri"/>
                <a:ea typeface="Calibri"/>
                <a:cs typeface="Calibri"/>
                <a:sym typeface="Calibri"/>
              </a:rPr>
              <a:t>Self Portraits.</a:t>
            </a:r>
            <a:endParaRPr b="0" i="0" sz="2400" u="none" cap="none" strike="noStrike">
              <a:solidFill>
                <a:schemeClr val="dk1"/>
              </a:solidFill>
              <a:latin typeface="Calibri"/>
              <a:ea typeface="Calibri"/>
              <a:cs typeface="Calibri"/>
              <a:sym typeface="Calibri"/>
            </a:endParaRPr>
          </a:p>
          <a:p>
            <a:pPr indent="0" lvl="0" marL="457200" marR="0" rtl="0" algn="l">
              <a:lnSpc>
                <a:spcPct val="80000"/>
              </a:lnSpc>
              <a:spcBef>
                <a:spcPts val="0"/>
              </a:spcBef>
              <a:spcAft>
                <a:spcPts val="0"/>
              </a:spcAft>
              <a:buNone/>
            </a:pPr>
            <a:r>
              <a:t/>
            </a:r>
            <a:endParaRPr sz="2400">
              <a:solidFill>
                <a:schemeClr val="dk1"/>
              </a:solidFill>
              <a:latin typeface="Calibri"/>
              <a:ea typeface="Calibri"/>
              <a:cs typeface="Calibri"/>
              <a:sym typeface="Calibri"/>
            </a:endParaRPr>
          </a:p>
          <a:p>
            <a:pPr indent="-381000" lvl="0" marL="457200" marR="0" rtl="0" algn="l">
              <a:lnSpc>
                <a:spcPct val="80000"/>
              </a:lnSpc>
              <a:spcBef>
                <a:spcPts val="0"/>
              </a:spcBef>
              <a:spcAft>
                <a:spcPts val="0"/>
              </a:spcAft>
              <a:buClr>
                <a:schemeClr val="dk1"/>
              </a:buClr>
              <a:buSzPts val="2400"/>
              <a:buFont typeface="Calibri"/>
              <a:buChar char="•"/>
            </a:pPr>
            <a:r>
              <a:rPr b="1" i="0" lang="en-GB" sz="2400" u="none" cap="none" strike="noStrike">
                <a:solidFill>
                  <a:schemeClr val="dk1"/>
                </a:solidFill>
                <a:latin typeface="Calibri"/>
                <a:ea typeface="Calibri"/>
                <a:cs typeface="Calibri"/>
                <a:sym typeface="Calibri"/>
              </a:rPr>
              <a:t>DT</a:t>
            </a:r>
            <a:r>
              <a:rPr b="0" i="0" lang="en-GB" sz="2400" u="none" cap="none" strike="noStrike">
                <a:solidFill>
                  <a:schemeClr val="dk1"/>
                </a:solidFill>
                <a:latin typeface="Calibri"/>
                <a:ea typeface="Calibri"/>
                <a:cs typeface="Calibri"/>
                <a:sym typeface="Calibri"/>
              </a:rPr>
              <a:t>: </a:t>
            </a:r>
            <a:r>
              <a:rPr lang="en-GB" sz="2400">
                <a:solidFill>
                  <a:schemeClr val="dk1"/>
                </a:solidFill>
                <a:latin typeface="Calibri"/>
                <a:ea typeface="Calibri"/>
                <a:cs typeface="Calibri"/>
                <a:sym typeface="Calibri"/>
              </a:rPr>
              <a:t>Making healthy snacks, Moving Pictures, Stable Structures</a:t>
            </a:r>
            <a:r>
              <a:rPr b="0" i="0" lang="en-GB" sz="2400" u="none" cap="none" strike="noStrike">
                <a:solidFill>
                  <a:schemeClr val="dk1"/>
                </a:solidFill>
                <a:latin typeface="Calibri"/>
                <a:ea typeface="Calibri"/>
                <a:cs typeface="Calibri"/>
                <a:sym typeface="Calibri"/>
              </a:rPr>
              <a:t>.</a:t>
            </a:r>
            <a:endParaRPr b="0" i="0" sz="2400" u="none" cap="none" strike="noStrike">
              <a:solidFill>
                <a:schemeClr val="dk1"/>
              </a:solidFill>
              <a:latin typeface="Calibri"/>
              <a:ea typeface="Calibri"/>
              <a:cs typeface="Calibri"/>
              <a:sym typeface="Calibri"/>
            </a:endParaRPr>
          </a:p>
          <a:p>
            <a:pPr indent="0" lvl="0" marL="457200" marR="0" rtl="0" algn="l">
              <a:lnSpc>
                <a:spcPct val="8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381000" lvl="0" marL="457200" marR="0" rtl="0" algn="l">
              <a:lnSpc>
                <a:spcPct val="80000"/>
              </a:lnSpc>
              <a:spcBef>
                <a:spcPts val="0"/>
              </a:spcBef>
              <a:spcAft>
                <a:spcPts val="0"/>
              </a:spcAft>
              <a:buClr>
                <a:schemeClr val="dk1"/>
              </a:buClr>
              <a:buSzPts val="2400"/>
              <a:buFont typeface="Calibri"/>
              <a:buChar char="•"/>
            </a:pPr>
            <a:r>
              <a:rPr b="1" i="0" lang="en-GB" sz="2400" u="none" cap="none" strike="noStrike">
                <a:solidFill>
                  <a:schemeClr val="dk1"/>
                </a:solidFill>
                <a:latin typeface="Calibri"/>
                <a:ea typeface="Calibri"/>
                <a:cs typeface="Calibri"/>
                <a:sym typeface="Calibri"/>
              </a:rPr>
              <a:t>Music: </a:t>
            </a:r>
            <a:r>
              <a:rPr b="0" i="0" lang="en-GB" sz="2400" u="none" cap="none" strike="noStrike">
                <a:solidFill>
                  <a:schemeClr val="dk1"/>
                </a:solidFill>
                <a:latin typeface="Calibri"/>
                <a:ea typeface="Calibri"/>
                <a:cs typeface="Calibri"/>
                <a:sym typeface="Calibri"/>
              </a:rPr>
              <a:t>Rhyming in time, singing, Music from around the world, Rhythm patterns, sounds and pictures, high and low.</a:t>
            </a:r>
            <a:endParaRPr b="0" i="0" sz="2400" u="none" cap="none" strike="noStrike">
              <a:solidFill>
                <a:schemeClr val="dk1"/>
              </a:solidFill>
              <a:latin typeface="Calibri"/>
              <a:ea typeface="Calibri"/>
              <a:cs typeface="Calibri"/>
              <a:sym typeface="Calibri"/>
            </a:endParaRPr>
          </a:p>
          <a:p>
            <a:pPr indent="0" lvl="0" marL="457200" marR="0" rtl="0" algn="l">
              <a:lnSpc>
                <a:spcPct val="80000"/>
              </a:lnSpc>
              <a:spcBef>
                <a:spcPts val="0"/>
              </a:spcBef>
              <a:spcAft>
                <a:spcPts val="0"/>
              </a:spcAft>
              <a:buNone/>
            </a:pPr>
            <a:r>
              <a:t/>
            </a:r>
            <a:endParaRPr sz="2400">
              <a:solidFill>
                <a:schemeClr val="dk1"/>
              </a:solidFill>
              <a:latin typeface="Calibri"/>
              <a:ea typeface="Calibri"/>
              <a:cs typeface="Calibri"/>
              <a:sym typeface="Calibri"/>
            </a:endParaRPr>
          </a:p>
          <a:p>
            <a:pPr indent="-381000" lvl="0" marL="457200" rtl="0" algn="l">
              <a:lnSpc>
                <a:spcPct val="80000"/>
              </a:lnSpc>
              <a:spcBef>
                <a:spcPts val="750"/>
              </a:spcBef>
              <a:spcAft>
                <a:spcPts val="0"/>
              </a:spcAft>
              <a:buClr>
                <a:schemeClr val="dk1"/>
              </a:buClr>
              <a:buSzPts val="2400"/>
              <a:buFont typeface="Calibri"/>
              <a:buChar char="•"/>
            </a:pPr>
            <a:r>
              <a:rPr b="1" lang="en-GB" sz="2400">
                <a:solidFill>
                  <a:schemeClr val="dk1"/>
                </a:solidFill>
                <a:latin typeface="Calibri"/>
                <a:ea typeface="Calibri"/>
                <a:cs typeface="Calibri"/>
                <a:sym typeface="Calibri"/>
              </a:rPr>
              <a:t>Busy Learning - </a:t>
            </a:r>
            <a:r>
              <a:rPr lang="en-GB" sz="2400">
                <a:solidFill>
                  <a:schemeClr val="dk1"/>
                </a:solidFill>
                <a:latin typeface="Calibri"/>
                <a:ea typeface="Calibri"/>
                <a:cs typeface="Calibri"/>
                <a:sym typeface="Calibri"/>
              </a:rPr>
              <a:t>Time to learn through play and exploration</a:t>
            </a:r>
            <a:endParaRPr sz="2400">
              <a:solidFill>
                <a:schemeClr val="dk1"/>
              </a:solidFill>
              <a:latin typeface="Calibri"/>
              <a:ea typeface="Calibri"/>
              <a:cs typeface="Calibri"/>
              <a:sym typeface="Calibri"/>
            </a:endParaRPr>
          </a:p>
          <a:p>
            <a:pPr indent="0" lvl="0" marL="457200" marR="0" rtl="0" algn="l">
              <a:lnSpc>
                <a:spcPct val="90000"/>
              </a:lnSpc>
              <a:spcBef>
                <a:spcPts val="560"/>
              </a:spcBef>
              <a:spcAft>
                <a:spcPts val="0"/>
              </a:spcAft>
              <a:buClr>
                <a:srgbClr val="000000"/>
              </a:buClr>
              <a:buSzPts val="2400"/>
              <a:buFont typeface="Arial"/>
              <a:buNone/>
            </a:pPr>
            <a:r>
              <a:t/>
            </a:r>
            <a:endParaRPr b="1" i="0" sz="2400" u="none" cap="none" strike="noStrike">
              <a:solidFill>
                <a:schemeClr val="dk1"/>
              </a:solidFill>
              <a:latin typeface="Calibri"/>
              <a:ea typeface="Calibri"/>
              <a:cs typeface="Calibri"/>
              <a:sym typeface="Calibri"/>
            </a:endParaRPr>
          </a:p>
        </p:txBody>
      </p:sp>
      <p:pic>
        <p:nvPicPr>
          <p:cNvPr id="153" name="Google Shape;153;p8"/>
          <p:cNvPicPr preferRelativeResize="0"/>
          <p:nvPr/>
        </p:nvPicPr>
        <p:blipFill rotWithShape="1">
          <a:blip r:embed="rId3">
            <a:alphaModFix/>
          </a:blip>
          <a:srcRect b="0" l="0" r="0" t="0"/>
          <a:stretch/>
        </p:blipFill>
        <p:spPr>
          <a:xfrm>
            <a:off x="468318" y="352750"/>
            <a:ext cx="732651" cy="523222"/>
          </a:xfrm>
          <a:prstGeom prst="rect">
            <a:avLst/>
          </a:prstGeom>
          <a:noFill/>
          <a:ln cap="flat" cmpd="sng" w="9525">
            <a:solidFill>
              <a:schemeClr val="dk1"/>
            </a:solidFill>
            <a:prstDash val="solid"/>
            <a:round/>
            <a:headEnd len="sm" w="sm" type="none"/>
            <a:tailEnd len="sm" w="sm" type="none"/>
          </a:ln>
        </p:spPr>
      </p:pic>
      <p:pic>
        <p:nvPicPr>
          <p:cNvPr id="154" name="Google Shape;154;p8"/>
          <p:cNvPicPr preferRelativeResize="0"/>
          <p:nvPr/>
        </p:nvPicPr>
        <p:blipFill rotWithShape="1">
          <a:blip r:embed="rId3">
            <a:alphaModFix/>
          </a:blip>
          <a:srcRect b="0" l="0" r="0" t="0"/>
          <a:stretch/>
        </p:blipFill>
        <p:spPr>
          <a:xfrm>
            <a:off x="7965268" y="352750"/>
            <a:ext cx="732651" cy="523222"/>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pic>
        <p:nvPicPr>
          <p:cNvPr id="159" name="Google Shape;159;p9"/>
          <p:cNvPicPr preferRelativeResize="0"/>
          <p:nvPr/>
        </p:nvPicPr>
        <p:blipFill rotWithShape="1">
          <a:blip r:embed="rId3">
            <a:alphaModFix/>
          </a:blip>
          <a:srcRect b="0" l="0" r="0" t="0"/>
          <a:stretch/>
        </p:blipFill>
        <p:spPr>
          <a:xfrm>
            <a:off x="328418" y="381088"/>
            <a:ext cx="732652" cy="523220"/>
          </a:xfrm>
          <a:prstGeom prst="rect">
            <a:avLst/>
          </a:prstGeom>
          <a:noFill/>
          <a:ln cap="flat" cmpd="sng" w="9525">
            <a:solidFill>
              <a:schemeClr val="dk1"/>
            </a:solidFill>
            <a:prstDash val="solid"/>
            <a:round/>
            <a:headEnd len="sm" w="sm" type="none"/>
            <a:tailEnd len="sm" w="sm" type="none"/>
          </a:ln>
        </p:spPr>
      </p:pic>
      <p:sp>
        <p:nvSpPr>
          <p:cNvPr id="160" name="Google Shape;160;p9"/>
          <p:cNvSpPr txBox="1"/>
          <p:nvPr/>
        </p:nvSpPr>
        <p:spPr>
          <a:xfrm>
            <a:off x="1081998" y="381088"/>
            <a:ext cx="6980003" cy="523220"/>
          </a:xfrm>
          <a:prstGeom prst="rect">
            <a:avLst/>
          </a:prstGeom>
          <a:solidFill>
            <a:srgbClr val="F7CAAC"/>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Calibri"/>
                <a:ea typeface="Calibri"/>
                <a:cs typeface="Calibri"/>
                <a:sym typeface="Calibri"/>
              </a:rPr>
              <a:t>Worship</a:t>
            </a:r>
            <a:endParaRPr b="0" i="0" sz="1400" u="none" cap="none" strike="noStrike">
              <a:solidFill>
                <a:srgbClr val="000000"/>
              </a:solidFill>
              <a:latin typeface="Arial"/>
              <a:ea typeface="Arial"/>
              <a:cs typeface="Arial"/>
              <a:sym typeface="Arial"/>
            </a:endParaRPr>
          </a:p>
        </p:txBody>
      </p:sp>
      <p:pic>
        <p:nvPicPr>
          <p:cNvPr id="161" name="Google Shape;161;p9"/>
          <p:cNvPicPr preferRelativeResize="0"/>
          <p:nvPr/>
        </p:nvPicPr>
        <p:blipFill rotWithShape="1">
          <a:blip r:embed="rId3">
            <a:alphaModFix/>
          </a:blip>
          <a:srcRect b="0" l="0" r="0" t="0"/>
          <a:stretch/>
        </p:blipFill>
        <p:spPr>
          <a:xfrm>
            <a:off x="8062001" y="381088"/>
            <a:ext cx="732652" cy="523220"/>
          </a:xfrm>
          <a:prstGeom prst="rect">
            <a:avLst/>
          </a:prstGeom>
          <a:noFill/>
          <a:ln cap="flat" cmpd="sng" w="9525">
            <a:solidFill>
              <a:schemeClr val="dk1"/>
            </a:solidFill>
            <a:prstDash val="solid"/>
            <a:round/>
            <a:headEnd len="sm" w="sm" type="none"/>
            <a:tailEnd len="sm" w="sm" type="none"/>
          </a:ln>
        </p:spPr>
      </p:pic>
      <p:sp>
        <p:nvSpPr>
          <p:cNvPr id="162" name="Google Shape;162;p9"/>
          <p:cNvSpPr txBox="1"/>
          <p:nvPr/>
        </p:nvSpPr>
        <p:spPr>
          <a:xfrm>
            <a:off x="279758" y="1077942"/>
            <a:ext cx="8584482" cy="4247317"/>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There is an Act of Worship every morning. Worship is a time where we come together to reflect on the school’s vision and values and to learn about the</a:t>
            </a:r>
            <a:r>
              <a:rPr b="1" i="0" lang="en-GB" sz="1800" u="none" cap="none" strike="noStrike">
                <a:solidFill>
                  <a:schemeClr val="dk1"/>
                </a:solidFill>
                <a:latin typeface="Arial"/>
                <a:ea typeface="Arial"/>
                <a:cs typeface="Arial"/>
                <a:sym typeface="Arial"/>
              </a:rPr>
              <a:t> Person, Love &amp; Work of Jesus</a:t>
            </a:r>
            <a:r>
              <a:rPr b="0" i="0" lang="en-GB" sz="1800" u="none" cap="none" strike="noStrike">
                <a:solidFill>
                  <a:schemeClr val="dk1"/>
                </a:solidFill>
                <a:latin typeface="Arial"/>
                <a:ea typeface="Arial"/>
                <a:cs typeface="Arial"/>
                <a:sym typeface="Arial"/>
              </a:rPr>
              <a:t> which is central to the school’s vision and curriculum. The daily Act of Worship promotes the school values which permeate the ethos of the school. Worship covers such areas as: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Christian Values: Person, Love &amp; Work of Jesus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British Values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Relationships &amp; Health Education</a:t>
            </a:r>
            <a:endParaRPr b="0" i="0" sz="1400" u="none" cap="none" strike="noStrike">
              <a:solidFill>
                <a:srgbClr val="000000"/>
              </a:solidFill>
              <a:latin typeface="Arial"/>
              <a:ea typeface="Arial"/>
              <a:cs typeface="Arial"/>
              <a:sym typeface="Arial"/>
            </a:endParaRPr>
          </a:p>
          <a:p>
            <a:pPr indent="-171450" lvl="0" marL="285750" marR="0" rtl="0" algn="just">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Equality &amp; Diversity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Celebration: Rewards &amp; Certificates</a:t>
            </a:r>
            <a:endParaRPr b="0" i="0" sz="1400" u="none" cap="none" strike="noStrike">
              <a:solidFill>
                <a:srgbClr val="000000"/>
              </a:solidFill>
              <a:latin typeface="Arial"/>
              <a:ea typeface="Arial"/>
              <a:cs typeface="Arial"/>
              <a:sym typeface="Arial"/>
            </a:endParaRPr>
          </a:p>
        </p:txBody>
      </p:sp>
      <p:pic>
        <p:nvPicPr>
          <p:cNvPr id="163" name="Google Shape;163;p9"/>
          <p:cNvPicPr preferRelativeResize="0"/>
          <p:nvPr/>
        </p:nvPicPr>
        <p:blipFill rotWithShape="1">
          <a:blip r:embed="rId4">
            <a:alphaModFix/>
          </a:blip>
          <a:srcRect b="0" l="0" r="0" t="0"/>
          <a:stretch/>
        </p:blipFill>
        <p:spPr>
          <a:xfrm>
            <a:off x="6375399" y="5491700"/>
            <a:ext cx="1536699" cy="1164870"/>
          </a:xfrm>
          <a:prstGeom prst="rect">
            <a:avLst/>
          </a:prstGeom>
          <a:noFill/>
          <a:ln>
            <a:noFill/>
          </a:ln>
        </p:spPr>
      </p:pic>
      <p:pic>
        <p:nvPicPr>
          <p:cNvPr id="164" name="Google Shape;164;p9"/>
          <p:cNvPicPr preferRelativeResize="0"/>
          <p:nvPr/>
        </p:nvPicPr>
        <p:blipFill rotWithShape="1">
          <a:blip r:embed="rId5">
            <a:alphaModFix/>
          </a:blip>
          <a:srcRect b="0" l="0" r="0" t="0"/>
          <a:stretch/>
        </p:blipFill>
        <p:spPr>
          <a:xfrm>
            <a:off x="4851400" y="5498893"/>
            <a:ext cx="1536700" cy="1152525"/>
          </a:xfrm>
          <a:prstGeom prst="rect">
            <a:avLst/>
          </a:prstGeom>
          <a:noFill/>
          <a:ln>
            <a:noFill/>
          </a:ln>
        </p:spPr>
      </p:pic>
      <p:pic>
        <p:nvPicPr>
          <p:cNvPr id="165" name="Google Shape;165;p9"/>
          <p:cNvPicPr preferRelativeResize="0"/>
          <p:nvPr/>
        </p:nvPicPr>
        <p:blipFill rotWithShape="1">
          <a:blip r:embed="rId6">
            <a:alphaModFix/>
          </a:blip>
          <a:srcRect b="0" l="0" r="0" t="0"/>
          <a:stretch/>
        </p:blipFill>
        <p:spPr>
          <a:xfrm rot="10800000">
            <a:off x="3325618" y="5498892"/>
            <a:ext cx="1536700" cy="1152526"/>
          </a:xfrm>
          <a:prstGeom prst="rect">
            <a:avLst/>
          </a:prstGeom>
          <a:noFill/>
          <a:ln>
            <a:noFill/>
          </a:ln>
        </p:spPr>
      </p:pic>
      <p:pic>
        <p:nvPicPr>
          <p:cNvPr id="166" name="Google Shape;166;p9"/>
          <p:cNvPicPr preferRelativeResize="0"/>
          <p:nvPr/>
        </p:nvPicPr>
        <p:blipFill rotWithShape="1">
          <a:blip r:embed="rId7">
            <a:alphaModFix/>
          </a:blip>
          <a:srcRect b="0" l="0" r="0" t="0"/>
          <a:stretch/>
        </p:blipFill>
        <p:spPr>
          <a:xfrm>
            <a:off x="1788918" y="5498890"/>
            <a:ext cx="1536700" cy="1152525"/>
          </a:xfrm>
          <a:prstGeom prst="rect">
            <a:avLst/>
          </a:prstGeom>
          <a:noFill/>
          <a:ln>
            <a:noFill/>
          </a:ln>
        </p:spPr>
      </p:pic>
      <p:pic>
        <p:nvPicPr>
          <p:cNvPr id="167" name="Google Shape;167;p9"/>
          <p:cNvPicPr preferRelativeResize="0"/>
          <p:nvPr/>
        </p:nvPicPr>
        <p:blipFill rotWithShape="1">
          <a:blip r:embed="rId8">
            <a:alphaModFix/>
          </a:blip>
          <a:srcRect b="0" l="0" r="0" t="0"/>
          <a:stretch/>
        </p:blipFill>
        <p:spPr>
          <a:xfrm>
            <a:off x="252218" y="5491700"/>
            <a:ext cx="1536700" cy="1152525"/>
          </a:xfrm>
          <a:prstGeom prst="rect">
            <a:avLst/>
          </a:prstGeom>
          <a:noFill/>
          <a:ln>
            <a:noFill/>
          </a:ln>
        </p:spPr>
      </p:pic>
      <p:pic>
        <p:nvPicPr>
          <p:cNvPr id="168" name="Google Shape;168;p9"/>
          <p:cNvPicPr preferRelativeResize="0"/>
          <p:nvPr/>
        </p:nvPicPr>
        <p:blipFill rotWithShape="1">
          <a:blip r:embed="rId9">
            <a:alphaModFix/>
          </a:blip>
          <a:srcRect b="0" l="0" r="0" t="0"/>
          <a:stretch/>
        </p:blipFill>
        <p:spPr>
          <a:xfrm>
            <a:off x="7912098" y="5488613"/>
            <a:ext cx="988299" cy="116280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0"/>
          <p:cNvSpPr txBox="1"/>
          <p:nvPr>
            <p:ph type="title"/>
          </p:nvPr>
        </p:nvSpPr>
        <p:spPr>
          <a:xfrm>
            <a:off x="628650" y="470425"/>
            <a:ext cx="7886700" cy="523200"/>
          </a:xfrm>
          <a:prstGeom prst="rect">
            <a:avLst/>
          </a:prstGeom>
          <a:solidFill>
            <a:srgbClr val="F7CAAC"/>
          </a:solidFill>
          <a:ln cap="flat" cmpd="sng" w="9525">
            <a:solidFill>
              <a:srgbClr val="888888"/>
            </a:solidFill>
            <a:prstDash val="solid"/>
            <a:round/>
            <a:headEnd len="sm" w="sm" type="none"/>
            <a:tailEnd len="sm" w="sm" type="none"/>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Arial"/>
              <a:buNone/>
            </a:pPr>
            <a:r>
              <a:rPr lang="en-GB"/>
              <a:t>Homework Activities</a:t>
            </a:r>
            <a:endParaRPr/>
          </a:p>
        </p:txBody>
      </p:sp>
      <p:sp>
        <p:nvSpPr>
          <p:cNvPr id="175" name="Google Shape;175;p10"/>
          <p:cNvSpPr txBox="1"/>
          <p:nvPr>
            <p:ph idx="1" type="body"/>
          </p:nvPr>
        </p:nvSpPr>
        <p:spPr>
          <a:xfrm>
            <a:off x="628650" y="799325"/>
            <a:ext cx="7886700" cy="5754000"/>
          </a:xfrm>
          <a:prstGeom prst="rect">
            <a:avLst/>
          </a:prstGeom>
          <a:noFill/>
          <a:ln cap="flat" cmpd="sng" w="9525">
            <a:solidFill>
              <a:srgbClr val="888888"/>
            </a:solidFill>
            <a:prstDash val="solid"/>
            <a:round/>
            <a:headEnd len="sm" w="sm" type="none"/>
            <a:tailEnd len="sm" w="sm" type="none"/>
          </a:ln>
        </p:spPr>
        <p:txBody>
          <a:bodyPr anchorCtr="0" anchor="t" bIns="45700" lIns="91425" spcFirstLastPara="1" rIns="91425" wrap="square" tIns="45700">
            <a:normAutofit/>
          </a:bodyPr>
          <a:lstStyle/>
          <a:p>
            <a:pPr indent="-92075" lvl="0" marL="171450" rtl="0" algn="l">
              <a:lnSpc>
                <a:spcPct val="70000"/>
              </a:lnSpc>
              <a:spcBef>
                <a:spcPts val="0"/>
              </a:spcBef>
              <a:spcAft>
                <a:spcPts val="0"/>
              </a:spcAft>
              <a:buClr>
                <a:schemeClr val="dk1"/>
              </a:buClr>
              <a:buSzPts val="2000"/>
              <a:buNone/>
            </a:pPr>
            <a:r>
              <a:t/>
            </a:r>
            <a:endParaRPr sz="2000">
              <a:latin typeface="Arial"/>
              <a:ea typeface="Arial"/>
              <a:cs typeface="Arial"/>
              <a:sym typeface="Arial"/>
            </a:endParaRPr>
          </a:p>
          <a:p>
            <a:pPr indent="0" lvl="0" marL="0" rtl="0" algn="l">
              <a:lnSpc>
                <a:spcPct val="70000"/>
              </a:lnSpc>
              <a:spcBef>
                <a:spcPts val="750"/>
              </a:spcBef>
              <a:spcAft>
                <a:spcPts val="0"/>
              </a:spcAft>
              <a:buClr>
                <a:schemeClr val="dk1"/>
              </a:buClr>
              <a:buSzPts val="2400"/>
              <a:buNone/>
            </a:pPr>
            <a:r>
              <a:rPr b="1" lang="en-GB" sz="2400"/>
              <a:t>Reading </a:t>
            </a:r>
            <a:r>
              <a:rPr lang="en-GB" sz="2400"/>
              <a:t>– Home readers and levelled books. </a:t>
            </a:r>
            <a:endParaRPr sz="2400">
              <a:solidFill>
                <a:srgbClr val="FF0000"/>
              </a:solidFill>
            </a:endParaRPr>
          </a:p>
          <a:p>
            <a:pPr indent="0" lvl="0" marL="0" rtl="0" algn="l">
              <a:lnSpc>
                <a:spcPct val="70000"/>
              </a:lnSpc>
              <a:spcBef>
                <a:spcPts val="750"/>
              </a:spcBef>
              <a:spcAft>
                <a:spcPts val="0"/>
              </a:spcAft>
              <a:buClr>
                <a:schemeClr val="dk1"/>
              </a:buClr>
              <a:buSzPts val="2400"/>
              <a:buNone/>
            </a:pPr>
            <a:r>
              <a:t/>
            </a:r>
            <a:endParaRPr sz="2400">
              <a:solidFill>
                <a:srgbClr val="FF0000"/>
              </a:solidFill>
            </a:endParaRPr>
          </a:p>
          <a:p>
            <a:pPr indent="0" lvl="0" marL="0" rtl="0" algn="l">
              <a:lnSpc>
                <a:spcPct val="70000"/>
              </a:lnSpc>
              <a:spcBef>
                <a:spcPts val="750"/>
              </a:spcBef>
              <a:spcAft>
                <a:spcPts val="0"/>
              </a:spcAft>
              <a:buClr>
                <a:schemeClr val="dk1"/>
              </a:buClr>
              <a:buSzPts val="2400"/>
              <a:buNone/>
            </a:pPr>
            <a:r>
              <a:rPr b="1" lang="en-GB" sz="2400"/>
              <a:t>Phonics - </a:t>
            </a:r>
            <a:r>
              <a:rPr lang="en-GB" sz="2400"/>
              <a:t>Targeted sounds.</a:t>
            </a:r>
            <a:endParaRPr sz="2400"/>
          </a:p>
          <a:p>
            <a:pPr indent="0" lvl="0" marL="0" rtl="0" algn="l">
              <a:lnSpc>
                <a:spcPct val="70000"/>
              </a:lnSpc>
              <a:spcBef>
                <a:spcPts val="750"/>
              </a:spcBef>
              <a:spcAft>
                <a:spcPts val="0"/>
              </a:spcAft>
              <a:buClr>
                <a:schemeClr val="dk1"/>
              </a:buClr>
              <a:buSzPts val="2400"/>
              <a:buNone/>
            </a:pPr>
            <a:r>
              <a:t/>
            </a:r>
            <a:endParaRPr sz="2400"/>
          </a:p>
          <a:p>
            <a:pPr indent="0" lvl="0" marL="0" rtl="0" algn="l">
              <a:lnSpc>
                <a:spcPct val="70000"/>
              </a:lnSpc>
              <a:spcBef>
                <a:spcPts val="750"/>
              </a:spcBef>
              <a:spcAft>
                <a:spcPts val="0"/>
              </a:spcAft>
              <a:buClr>
                <a:schemeClr val="dk1"/>
              </a:buClr>
              <a:buSzPts val="2400"/>
              <a:buNone/>
            </a:pPr>
            <a:r>
              <a:rPr b="1" lang="en-GB" sz="2400"/>
              <a:t>Maths</a:t>
            </a:r>
            <a:r>
              <a:rPr lang="en-GB" sz="2400"/>
              <a:t> - 3 questions to consolidate.</a:t>
            </a:r>
            <a:endParaRPr sz="2400"/>
          </a:p>
          <a:p>
            <a:pPr indent="0" lvl="0" marL="0" rtl="0" algn="l">
              <a:lnSpc>
                <a:spcPct val="70000"/>
              </a:lnSpc>
              <a:spcBef>
                <a:spcPts val="750"/>
              </a:spcBef>
              <a:spcAft>
                <a:spcPts val="0"/>
              </a:spcAft>
              <a:buClr>
                <a:schemeClr val="dk1"/>
              </a:buClr>
              <a:buSzPts val="2400"/>
              <a:buNone/>
            </a:pPr>
            <a:r>
              <a:t/>
            </a:r>
            <a:endParaRPr sz="2400"/>
          </a:p>
          <a:p>
            <a:pPr indent="0" lvl="0" marL="0" rtl="0" algn="l">
              <a:lnSpc>
                <a:spcPct val="70000"/>
              </a:lnSpc>
              <a:spcBef>
                <a:spcPts val="750"/>
              </a:spcBef>
              <a:spcAft>
                <a:spcPts val="0"/>
              </a:spcAft>
              <a:buClr>
                <a:schemeClr val="dk1"/>
              </a:buClr>
              <a:buSzPts val="2400"/>
              <a:buNone/>
            </a:pPr>
            <a:r>
              <a:rPr b="1" lang="en-GB" sz="2400"/>
              <a:t>Weekend Project</a:t>
            </a:r>
            <a:r>
              <a:rPr b="1" lang="en-GB" sz="2400"/>
              <a:t> - </a:t>
            </a:r>
            <a:r>
              <a:rPr lang="en-GB" sz="2400"/>
              <a:t>Fun challenge.</a:t>
            </a:r>
            <a:endParaRPr sz="2400"/>
          </a:p>
          <a:p>
            <a:pPr indent="0" lvl="0" marL="0" rtl="0" algn="l">
              <a:lnSpc>
                <a:spcPct val="70000"/>
              </a:lnSpc>
              <a:spcBef>
                <a:spcPts val="750"/>
              </a:spcBef>
              <a:spcAft>
                <a:spcPts val="0"/>
              </a:spcAft>
              <a:buClr>
                <a:schemeClr val="dk1"/>
              </a:buClr>
              <a:buSzPts val="2400"/>
              <a:buNone/>
            </a:pPr>
            <a:r>
              <a:t/>
            </a:r>
            <a:endParaRPr b="1" sz="2400"/>
          </a:p>
          <a:p>
            <a:pPr indent="0" lvl="0" marL="0" rtl="0" algn="l">
              <a:lnSpc>
                <a:spcPct val="70000"/>
              </a:lnSpc>
              <a:spcBef>
                <a:spcPts val="750"/>
              </a:spcBef>
              <a:spcAft>
                <a:spcPts val="0"/>
              </a:spcAft>
              <a:buClr>
                <a:schemeClr val="dk1"/>
              </a:buClr>
              <a:buSzPts val="2400"/>
              <a:buNone/>
            </a:pPr>
            <a:r>
              <a:rPr b="1" lang="en-GB" sz="2400"/>
              <a:t>Extra </a:t>
            </a:r>
            <a:r>
              <a:rPr lang="en-GB" sz="2400"/>
              <a:t>- collect Autumnal items (no </a:t>
            </a:r>
            <a:r>
              <a:rPr lang="en-GB" sz="2400"/>
              <a:t>hazelnuts, walnuts, pecans</a:t>
            </a:r>
            <a:r>
              <a:rPr lang="en-GB" sz="2400"/>
              <a:t>) and purplemash.</a:t>
            </a:r>
            <a:endParaRPr/>
          </a:p>
          <a:p>
            <a:pPr indent="0" lvl="0" marL="0" rtl="0" algn="l">
              <a:lnSpc>
                <a:spcPct val="70000"/>
              </a:lnSpc>
              <a:spcBef>
                <a:spcPts val="750"/>
              </a:spcBef>
              <a:spcAft>
                <a:spcPts val="0"/>
              </a:spcAft>
              <a:buClr>
                <a:schemeClr val="dk1"/>
              </a:buClr>
              <a:buSzPts val="2400"/>
              <a:buNone/>
            </a:pPr>
            <a:r>
              <a:t/>
            </a:r>
            <a:endParaRPr>
              <a:solidFill>
                <a:srgbClr val="FF0000"/>
              </a:solidFill>
            </a:endParaRPr>
          </a:p>
          <a:p>
            <a:pPr indent="0" lvl="0" marL="0" rtl="0" algn="l">
              <a:lnSpc>
                <a:spcPct val="70000"/>
              </a:lnSpc>
              <a:spcBef>
                <a:spcPts val="750"/>
              </a:spcBef>
              <a:spcAft>
                <a:spcPts val="0"/>
              </a:spcAft>
              <a:buClr>
                <a:schemeClr val="dk1"/>
              </a:buClr>
              <a:buSzPts val="2400"/>
              <a:buNone/>
            </a:pPr>
            <a:r>
              <a:t/>
            </a:r>
            <a:endParaRPr sz="2400">
              <a:latin typeface="Arial"/>
              <a:ea typeface="Arial"/>
              <a:cs typeface="Arial"/>
              <a:sym typeface="Arial"/>
            </a:endParaRPr>
          </a:p>
          <a:p>
            <a:pPr indent="0" lvl="0" marL="0" rtl="0" algn="l">
              <a:lnSpc>
                <a:spcPct val="70000"/>
              </a:lnSpc>
              <a:spcBef>
                <a:spcPts val="750"/>
              </a:spcBef>
              <a:spcAft>
                <a:spcPts val="0"/>
              </a:spcAft>
              <a:buClr>
                <a:schemeClr val="dk1"/>
              </a:buClr>
              <a:buSzPts val="2400"/>
              <a:buNone/>
            </a:pPr>
            <a:r>
              <a:t/>
            </a:r>
            <a:endParaRPr>
              <a:latin typeface="Arial"/>
              <a:ea typeface="Arial"/>
              <a:cs typeface="Arial"/>
              <a:sym typeface="Arial"/>
            </a:endParaRPr>
          </a:p>
        </p:txBody>
      </p:sp>
      <p:pic>
        <p:nvPicPr>
          <p:cNvPr id="176" name="Google Shape;176;p10"/>
          <p:cNvPicPr preferRelativeResize="0"/>
          <p:nvPr/>
        </p:nvPicPr>
        <p:blipFill rotWithShape="1">
          <a:blip r:embed="rId3">
            <a:alphaModFix/>
          </a:blip>
          <a:srcRect b="0" l="0" r="0" t="0"/>
          <a:stretch/>
        </p:blipFill>
        <p:spPr>
          <a:xfrm>
            <a:off x="628643" y="470413"/>
            <a:ext cx="732651" cy="523222"/>
          </a:xfrm>
          <a:prstGeom prst="rect">
            <a:avLst/>
          </a:prstGeom>
          <a:noFill/>
          <a:ln cap="flat" cmpd="sng" w="9525">
            <a:solidFill>
              <a:schemeClr val="dk1"/>
            </a:solidFill>
            <a:prstDash val="solid"/>
            <a:round/>
            <a:headEnd len="sm" w="sm" type="none"/>
            <a:tailEnd len="sm" w="sm" type="none"/>
          </a:ln>
        </p:spPr>
      </p:pic>
      <p:pic>
        <p:nvPicPr>
          <p:cNvPr id="177" name="Google Shape;177;p10"/>
          <p:cNvPicPr preferRelativeResize="0"/>
          <p:nvPr/>
        </p:nvPicPr>
        <p:blipFill rotWithShape="1">
          <a:blip r:embed="rId3">
            <a:alphaModFix/>
          </a:blip>
          <a:srcRect b="0" l="0" r="0" t="0"/>
          <a:stretch/>
        </p:blipFill>
        <p:spPr>
          <a:xfrm>
            <a:off x="7782693" y="470413"/>
            <a:ext cx="732651" cy="523222"/>
          </a:xfrm>
          <a:prstGeom prst="rect">
            <a:avLst/>
          </a:prstGeom>
          <a:noFill/>
          <a:ln cap="flat" cmpd="sng" w="9525">
            <a:solidFill>
              <a:schemeClr val="dk1"/>
            </a:solidFill>
            <a:prstDash val="solid"/>
            <a:round/>
            <a:headEnd len="sm" w="sm" type="none"/>
            <a:tailEnd len="sm" w="sm" type="none"/>
          </a:ln>
        </p:spPr>
      </p:pic>
      <p:pic>
        <p:nvPicPr>
          <p:cNvPr id="178" name="Google Shape;178;p10"/>
          <p:cNvPicPr preferRelativeResize="0"/>
          <p:nvPr/>
        </p:nvPicPr>
        <p:blipFill rotWithShape="1">
          <a:blip r:embed="rId4">
            <a:alphaModFix/>
          </a:blip>
          <a:srcRect b="0" l="0" r="15994" t="0"/>
          <a:stretch/>
        </p:blipFill>
        <p:spPr>
          <a:xfrm>
            <a:off x="5993424" y="4713250"/>
            <a:ext cx="2521924" cy="1688625"/>
          </a:xfrm>
          <a:prstGeom prst="rect">
            <a:avLst/>
          </a:prstGeom>
          <a:noFill/>
          <a:ln>
            <a:noFill/>
          </a:ln>
        </p:spPr>
      </p:pic>
      <p:pic>
        <p:nvPicPr>
          <p:cNvPr id="179" name="Google Shape;179;p10"/>
          <p:cNvPicPr preferRelativeResize="0"/>
          <p:nvPr/>
        </p:nvPicPr>
        <p:blipFill rotWithShape="1">
          <a:blip r:embed="rId5">
            <a:alphaModFix/>
          </a:blip>
          <a:srcRect b="0" l="0" r="0" t="0"/>
          <a:stretch/>
        </p:blipFill>
        <p:spPr>
          <a:xfrm>
            <a:off x="3562438" y="4681400"/>
            <a:ext cx="2059324" cy="1752350"/>
          </a:xfrm>
          <a:prstGeom prst="rect">
            <a:avLst/>
          </a:prstGeom>
          <a:noFill/>
          <a:ln>
            <a:noFill/>
          </a:ln>
        </p:spPr>
      </p:pic>
      <p:pic>
        <p:nvPicPr>
          <p:cNvPr id="180" name="Google Shape;180;p10"/>
          <p:cNvPicPr preferRelativeResize="0"/>
          <p:nvPr/>
        </p:nvPicPr>
        <p:blipFill rotWithShape="1">
          <a:blip r:embed="rId6">
            <a:alphaModFix/>
          </a:blip>
          <a:srcRect b="0" l="2391" r="0" t="0"/>
          <a:stretch/>
        </p:blipFill>
        <p:spPr>
          <a:xfrm>
            <a:off x="628650" y="4681400"/>
            <a:ext cx="2562125" cy="17523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g3fbd7d11ecf_0_11"/>
          <p:cNvSpPr txBox="1"/>
          <p:nvPr>
            <p:ph type="title"/>
          </p:nvPr>
        </p:nvSpPr>
        <p:spPr>
          <a:xfrm>
            <a:off x="628650" y="470425"/>
            <a:ext cx="7886700" cy="523200"/>
          </a:xfrm>
          <a:prstGeom prst="rect">
            <a:avLst/>
          </a:prstGeom>
          <a:solidFill>
            <a:srgbClr val="F7CAAC"/>
          </a:solidFill>
          <a:ln cap="flat" cmpd="sng" w="9525">
            <a:solidFill>
              <a:schemeClr val="dk2"/>
            </a:solidFill>
            <a:prstDash val="solid"/>
            <a:round/>
            <a:headEnd len="sm" w="sm" type="none"/>
            <a:tailEnd len="sm" w="sm" type="none"/>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GB"/>
              <a:t>Certificates and Awards</a:t>
            </a:r>
            <a:endParaRPr/>
          </a:p>
        </p:txBody>
      </p:sp>
      <p:sp>
        <p:nvSpPr>
          <p:cNvPr id="186" name="Google Shape;186;g3fbd7d11ecf_0_11"/>
          <p:cNvSpPr txBox="1"/>
          <p:nvPr>
            <p:ph idx="1" type="body"/>
          </p:nvPr>
        </p:nvSpPr>
        <p:spPr>
          <a:xfrm>
            <a:off x="628650" y="1124744"/>
            <a:ext cx="7886700" cy="5544600"/>
          </a:xfrm>
          <a:prstGeom prst="rect">
            <a:avLst/>
          </a:prstGeom>
          <a:noFill/>
          <a:ln cap="flat" cmpd="sng" w="9525">
            <a:solidFill>
              <a:srgbClr val="888888"/>
            </a:solidFill>
            <a:prstDash val="solid"/>
            <a:round/>
            <a:headEnd len="sm" w="sm" type="none"/>
            <a:tailEnd len="sm" w="sm" type="none"/>
          </a:ln>
        </p:spPr>
        <p:txBody>
          <a:bodyPr anchorCtr="0" anchor="t" bIns="45700" lIns="91425" spcFirstLastPara="1" rIns="91425" wrap="square" tIns="45700">
            <a:noAutofit/>
          </a:bodyPr>
          <a:lstStyle/>
          <a:p>
            <a:pPr indent="0" lvl="0" marL="457200" rtl="0" algn="l">
              <a:lnSpc>
                <a:spcPct val="90000"/>
              </a:lnSpc>
              <a:spcBef>
                <a:spcPts val="0"/>
              </a:spcBef>
              <a:spcAft>
                <a:spcPts val="0"/>
              </a:spcAft>
              <a:buNone/>
            </a:pPr>
            <a:r>
              <a:t/>
            </a:r>
            <a:endParaRPr sz="3000">
              <a:solidFill>
                <a:srgbClr val="FF0000"/>
              </a:solidFill>
            </a:endParaRPr>
          </a:p>
          <a:p>
            <a:pPr indent="-419100" lvl="0" marL="457200" rtl="0" algn="l">
              <a:lnSpc>
                <a:spcPct val="100000"/>
              </a:lnSpc>
              <a:spcBef>
                <a:spcPts val="0"/>
              </a:spcBef>
              <a:spcAft>
                <a:spcPts val="0"/>
              </a:spcAft>
              <a:buSzPts val="3000"/>
              <a:buChar char="•"/>
            </a:pPr>
            <a:r>
              <a:rPr lang="en-GB" sz="2160">
                <a:latin typeface="Arial"/>
                <a:ea typeface="Arial"/>
                <a:cs typeface="Arial"/>
                <a:sym typeface="Arial"/>
              </a:rPr>
              <a:t>In Year 1, we use class Dojos. The children can earn points for being on task, working hard, teamwork, listening, perseverance and much more. The children can set targets for themselves and can help to decide the rewards which they work towards. The children are also awarded stickers. </a:t>
            </a:r>
            <a:endParaRPr sz="2585"/>
          </a:p>
          <a:p>
            <a:pPr indent="-419100" lvl="0" marL="457200" rtl="0" algn="l">
              <a:lnSpc>
                <a:spcPct val="100000"/>
              </a:lnSpc>
              <a:spcBef>
                <a:spcPts val="750"/>
              </a:spcBef>
              <a:spcAft>
                <a:spcPts val="0"/>
              </a:spcAft>
              <a:buSzPts val="3000"/>
              <a:buChar char="•"/>
            </a:pPr>
            <a:r>
              <a:rPr lang="en-GB" sz="2160">
                <a:latin typeface="Arial"/>
                <a:ea typeface="Arial"/>
                <a:cs typeface="Arial"/>
                <a:sym typeface="Arial"/>
              </a:rPr>
              <a:t>Bronze - 50 </a:t>
            </a:r>
            <a:endParaRPr sz="2160">
              <a:latin typeface="Arial"/>
              <a:ea typeface="Arial"/>
              <a:cs typeface="Arial"/>
              <a:sym typeface="Arial"/>
            </a:endParaRPr>
          </a:p>
          <a:p>
            <a:pPr indent="-419100" lvl="0" marL="457200" rtl="0" algn="l">
              <a:lnSpc>
                <a:spcPct val="100000"/>
              </a:lnSpc>
              <a:spcBef>
                <a:spcPts val="750"/>
              </a:spcBef>
              <a:spcAft>
                <a:spcPts val="0"/>
              </a:spcAft>
              <a:buSzPts val="3000"/>
              <a:buChar char="•"/>
            </a:pPr>
            <a:r>
              <a:rPr lang="en-GB" sz="2160">
                <a:latin typeface="Arial"/>
                <a:ea typeface="Arial"/>
                <a:cs typeface="Arial"/>
                <a:sym typeface="Arial"/>
              </a:rPr>
              <a:t>Silver - 100 </a:t>
            </a:r>
            <a:endParaRPr sz="2160">
              <a:latin typeface="Arial"/>
              <a:ea typeface="Arial"/>
              <a:cs typeface="Arial"/>
              <a:sym typeface="Arial"/>
            </a:endParaRPr>
          </a:p>
          <a:p>
            <a:pPr indent="-419100" lvl="0" marL="457200" rtl="0" algn="l">
              <a:lnSpc>
                <a:spcPct val="100000"/>
              </a:lnSpc>
              <a:spcBef>
                <a:spcPts val="750"/>
              </a:spcBef>
              <a:spcAft>
                <a:spcPts val="0"/>
              </a:spcAft>
              <a:buSzPts val="3000"/>
              <a:buChar char="•"/>
            </a:pPr>
            <a:r>
              <a:rPr lang="en-GB" sz="2160">
                <a:latin typeface="Arial"/>
                <a:ea typeface="Arial"/>
                <a:cs typeface="Arial"/>
                <a:sym typeface="Arial"/>
              </a:rPr>
              <a:t>Gold - 150 </a:t>
            </a:r>
            <a:endParaRPr sz="2160">
              <a:latin typeface="Arial"/>
              <a:ea typeface="Arial"/>
              <a:cs typeface="Arial"/>
              <a:sym typeface="Arial"/>
            </a:endParaRPr>
          </a:p>
          <a:p>
            <a:pPr indent="-419100" lvl="0" marL="457200" rtl="0" algn="l">
              <a:lnSpc>
                <a:spcPct val="100000"/>
              </a:lnSpc>
              <a:spcBef>
                <a:spcPts val="750"/>
              </a:spcBef>
              <a:spcAft>
                <a:spcPts val="0"/>
              </a:spcAft>
              <a:buSzPts val="3000"/>
              <a:buChar char="•"/>
            </a:pPr>
            <a:r>
              <a:rPr lang="en-GB" sz="2160">
                <a:latin typeface="Arial"/>
                <a:ea typeface="Arial"/>
                <a:cs typeface="Arial"/>
                <a:sym typeface="Arial"/>
              </a:rPr>
              <a:t>Headteachers - 200</a:t>
            </a:r>
            <a:endParaRPr sz="3000"/>
          </a:p>
          <a:p>
            <a:pPr indent="0" lvl="0" marL="0" rtl="0" algn="l">
              <a:lnSpc>
                <a:spcPct val="90000"/>
              </a:lnSpc>
              <a:spcBef>
                <a:spcPts val="750"/>
              </a:spcBef>
              <a:spcAft>
                <a:spcPts val="0"/>
              </a:spcAft>
              <a:buSzPts val="1800"/>
              <a:buNone/>
            </a:pPr>
            <a:r>
              <a:t/>
            </a:r>
            <a:endParaRPr sz="3000"/>
          </a:p>
          <a:p>
            <a:pPr indent="0" lvl="0" marL="0" rtl="0" algn="l">
              <a:lnSpc>
                <a:spcPct val="90000"/>
              </a:lnSpc>
              <a:spcBef>
                <a:spcPts val="750"/>
              </a:spcBef>
              <a:spcAft>
                <a:spcPts val="0"/>
              </a:spcAft>
              <a:buSzPts val="1800"/>
              <a:buNone/>
            </a:pPr>
            <a:r>
              <a:t/>
            </a:r>
            <a:endParaRPr sz="3000"/>
          </a:p>
          <a:p>
            <a:pPr indent="-38100" lvl="0" marL="171450" rtl="0" algn="l">
              <a:lnSpc>
                <a:spcPct val="90000"/>
              </a:lnSpc>
              <a:spcBef>
                <a:spcPts val="750"/>
              </a:spcBef>
              <a:spcAft>
                <a:spcPts val="0"/>
              </a:spcAft>
              <a:buClr>
                <a:schemeClr val="dk1"/>
              </a:buClr>
              <a:buSzPts val="2100"/>
              <a:buNone/>
            </a:pPr>
            <a:r>
              <a:t/>
            </a:r>
            <a:endParaRPr sz="2700"/>
          </a:p>
        </p:txBody>
      </p:sp>
      <p:pic>
        <p:nvPicPr>
          <p:cNvPr id="187" name="Google Shape;187;g3fbd7d11ecf_0_11"/>
          <p:cNvPicPr preferRelativeResize="0"/>
          <p:nvPr/>
        </p:nvPicPr>
        <p:blipFill rotWithShape="1">
          <a:blip r:embed="rId3">
            <a:alphaModFix/>
          </a:blip>
          <a:srcRect b="0" l="0" r="0" t="0"/>
          <a:stretch/>
        </p:blipFill>
        <p:spPr>
          <a:xfrm>
            <a:off x="628643" y="470413"/>
            <a:ext cx="732652" cy="523221"/>
          </a:xfrm>
          <a:prstGeom prst="rect">
            <a:avLst/>
          </a:prstGeom>
          <a:noFill/>
          <a:ln cap="flat" cmpd="sng" w="9525">
            <a:solidFill>
              <a:schemeClr val="dk1"/>
            </a:solidFill>
            <a:prstDash val="solid"/>
            <a:round/>
            <a:headEnd len="sm" w="sm" type="none"/>
            <a:tailEnd len="sm" w="sm" type="none"/>
          </a:ln>
        </p:spPr>
      </p:pic>
      <p:pic>
        <p:nvPicPr>
          <p:cNvPr id="188" name="Google Shape;188;g3fbd7d11ecf_0_11"/>
          <p:cNvPicPr preferRelativeResize="0"/>
          <p:nvPr/>
        </p:nvPicPr>
        <p:blipFill rotWithShape="1">
          <a:blip r:embed="rId3">
            <a:alphaModFix/>
          </a:blip>
          <a:srcRect b="0" l="0" r="0" t="0"/>
          <a:stretch/>
        </p:blipFill>
        <p:spPr>
          <a:xfrm>
            <a:off x="7782693" y="470413"/>
            <a:ext cx="732652" cy="523221"/>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1"/>
          <p:cNvSpPr txBox="1"/>
          <p:nvPr>
            <p:ph type="title"/>
          </p:nvPr>
        </p:nvSpPr>
        <p:spPr>
          <a:xfrm>
            <a:off x="628650" y="470425"/>
            <a:ext cx="7886700" cy="523200"/>
          </a:xfrm>
          <a:prstGeom prst="rect">
            <a:avLst/>
          </a:prstGeom>
          <a:solidFill>
            <a:srgbClr val="F7CAAC"/>
          </a:solidFill>
          <a:ln cap="flat" cmpd="sng" w="9525">
            <a:solidFill>
              <a:schemeClr val="dk2"/>
            </a:solidFill>
            <a:prstDash val="solid"/>
            <a:round/>
            <a:headEnd len="sm" w="sm" type="none"/>
            <a:tailEnd len="sm" w="sm" type="none"/>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GB"/>
              <a:t>Certificates and Awards</a:t>
            </a:r>
            <a:endParaRPr/>
          </a:p>
        </p:txBody>
      </p:sp>
      <p:sp>
        <p:nvSpPr>
          <p:cNvPr id="194" name="Google Shape;194;p11"/>
          <p:cNvSpPr txBox="1"/>
          <p:nvPr>
            <p:ph idx="1" type="body"/>
          </p:nvPr>
        </p:nvSpPr>
        <p:spPr>
          <a:xfrm>
            <a:off x="628650" y="1124744"/>
            <a:ext cx="7886700" cy="5544616"/>
          </a:xfrm>
          <a:prstGeom prst="rect">
            <a:avLst/>
          </a:prstGeom>
          <a:noFill/>
          <a:ln cap="flat" cmpd="sng" w="9525">
            <a:solidFill>
              <a:srgbClr val="888888"/>
            </a:solidFill>
            <a:prstDash val="solid"/>
            <a:round/>
            <a:headEnd len="sm" w="sm" type="none"/>
            <a:tailEnd len="sm" w="sm" type="none"/>
          </a:ln>
        </p:spPr>
        <p:txBody>
          <a:bodyPr anchorCtr="0" anchor="t" bIns="45700" lIns="91425" spcFirstLastPara="1" rIns="91425" wrap="square" tIns="45700">
            <a:noAutofit/>
          </a:bodyPr>
          <a:lstStyle/>
          <a:p>
            <a:pPr indent="0" lvl="0" marL="0" rtl="0" algn="l">
              <a:lnSpc>
                <a:spcPct val="90000"/>
              </a:lnSpc>
              <a:spcBef>
                <a:spcPts val="0"/>
              </a:spcBef>
              <a:spcAft>
                <a:spcPts val="0"/>
              </a:spcAft>
              <a:buNone/>
            </a:pPr>
            <a:r>
              <a:t/>
            </a:r>
            <a:endParaRPr sz="2400">
              <a:solidFill>
                <a:srgbClr val="FF0000"/>
              </a:solidFill>
            </a:endParaRPr>
          </a:p>
          <a:p>
            <a:pPr indent="-158750" lvl="0" marL="171450" rtl="0" algn="l">
              <a:lnSpc>
                <a:spcPct val="90000"/>
              </a:lnSpc>
              <a:spcBef>
                <a:spcPts val="750"/>
              </a:spcBef>
              <a:spcAft>
                <a:spcPts val="0"/>
              </a:spcAft>
              <a:buClr>
                <a:schemeClr val="dk1"/>
              </a:buClr>
              <a:buSzPts val="2400"/>
              <a:buFont typeface="Calibri"/>
              <a:buChar char="•"/>
            </a:pPr>
            <a:r>
              <a:rPr lang="en-GB" sz="2400"/>
              <a:t>Each week a ‘Learning value’ certificate is awarded to two children in our class in recognition of demonstrating the school’s ‘Learning values.’</a:t>
            </a:r>
            <a:endParaRPr sz="2400"/>
          </a:p>
          <a:p>
            <a:pPr indent="-158750" lvl="0" marL="171450" rtl="0" algn="l">
              <a:lnSpc>
                <a:spcPct val="90000"/>
              </a:lnSpc>
              <a:spcBef>
                <a:spcPts val="750"/>
              </a:spcBef>
              <a:spcAft>
                <a:spcPts val="0"/>
              </a:spcAft>
              <a:buClr>
                <a:schemeClr val="dk1"/>
              </a:buClr>
              <a:buSzPts val="2400"/>
              <a:buFont typeface="Calibri"/>
              <a:buChar char="•"/>
            </a:pPr>
            <a:r>
              <a:rPr lang="en-GB" sz="2400"/>
              <a:t>Each week two  ‘Fruit of the Spirit’ certificates are awarded to a child in our class in recognition of demonstrating the school’s core values.</a:t>
            </a:r>
            <a:endParaRPr sz="2400"/>
          </a:p>
          <a:p>
            <a:pPr indent="-158750" lvl="0" marL="171450" rtl="0" algn="l">
              <a:lnSpc>
                <a:spcPct val="90000"/>
              </a:lnSpc>
              <a:spcBef>
                <a:spcPts val="750"/>
              </a:spcBef>
              <a:spcAft>
                <a:spcPts val="0"/>
              </a:spcAft>
              <a:buClr>
                <a:schemeClr val="dk1"/>
              </a:buClr>
              <a:buSzPts val="2400"/>
              <a:buFont typeface="Calibri"/>
              <a:buChar char="•"/>
            </a:pPr>
            <a:r>
              <a:rPr lang="en-GB" sz="2400"/>
              <a:t>A celebration assembly takes place every Friday to acknowledge weekly achievements.</a:t>
            </a:r>
            <a:endParaRPr sz="2400"/>
          </a:p>
          <a:p>
            <a:pPr indent="-158750" lvl="0" marL="171450" rtl="0" algn="l">
              <a:lnSpc>
                <a:spcPct val="90000"/>
              </a:lnSpc>
              <a:spcBef>
                <a:spcPts val="750"/>
              </a:spcBef>
              <a:spcAft>
                <a:spcPts val="0"/>
              </a:spcAft>
              <a:buSzPts val="2400"/>
              <a:buChar char="•"/>
            </a:pPr>
            <a:r>
              <a:rPr lang="en-GB" sz="2400"/>
              <a:t>In Y1, we have a ‘treasure chest’ for the children to choose a small prize for moments of exceptional work or achievement. </a:t>
            </a:r>
            <a:endParaRPr sz="2400"/>
          </a:p>
          <a:p>
            <a:pPr indent="-158750" lvl="0" marL="171450" rtl="0" algn="l">
              <a:lnSpc>
                <a:spcPct val="90000"/>
              </a:lnSpc>
              <a:spcBef>
                <a:spcPts val="750"/>
              </a:spcBef>
              <a:spcAft>
                <a:spcPts val="0"/>
              </a:spcAft>
              <a:buSzPts val="2400"/>
              <a:buChar char="•"/>
            </a:pPr>
            <a:r>
              <a:rPr lang="en-GB" sz="2400"/>
              <a:t>Golden Boot award given to children during opal play.</a:t>
            </a:r>
            <a:endParaRPr sz="2400"/>
          </a:p>
          <a:p>
            <a:pPr indent="0" lvl="0" marL="0" rtl="0" algn="l">
              <a:lnSpc>
                <a:spcPct val="90000"/>
              </a:lnSpc>
              <a:spcBef>
                <a:spcPts val="750"/>
              </a:spcBef>
              <a:spcAft>
                <a:spcPts val="0"/>
              </a:spcAft>
              <a:buSzPts val="1800"/>
              <a:buNone/>
            </a:pPr>
            <a:r>
              <a:t/>
            </a:r>
            <a:endParaRPr sz="2400"/>
          </a:p>
          <a:p>
            <a:pPr indent="0" lvl="0" marL="0" rtl="0" algn="l">
              <a:lnSpc>
                <a:spcPct val="90000"/>
              </a:lnSpc>
              <a:spcBef>
                <a:spcPts val="750"/>
              </a:spcBef>
              <a:spcAft>
                <a:spcPts val="0"/>
              </a:spcAft>
              <a:buSzPts val="1800"/>
              <a:buNone/>
            </a:pPr>
            <a:r>
              <a:t/>
            </a:r>
            <a:endParaRPr sz="2400"/>
          </a:p>
          <a:p>
            <a:pPr indent="-38100" lvl="0" marL="171450" rtl="0" algn="l">
              <a:lnSpc>
                <a:spcPct val="90000"/>
              </a:lnSpc>
              <a:spcBef>
                <a:spcPts val="750"/>
              </a:spcBef>
              <a:spcAft>
                <a:spcPts val="0"/>
              </a:spcAft>
              <a:buClr>
                <a:schemeClr val="dk1"/>
              </a:buClr>
              <a:buSzPts val="2100"/>
              <a:buNone/>
            </a:pPr>
            <a:r>
              <a:t/>
            </a:r>
            <a:endParaRPr/>
          </a:p>
        </p:txBody>
      </p:sp>
      <p:pic>
        <p:nvPicPr>
          <p:cNvPr id="195" name="Google Shape;195;p11"/>
          <p:cNvPicPr preferRelativeResize="0"/>
          <p:nvPr/>
        </p:nvPicPr>
        <p:blipFill rotWithShape="1">
          <a:blip r:embed="rId3">
            <a:alphaModFix/>
          </a:blip>
          <a:srcRect b="0" l="0" r="0" t="0"/>
          <a:stretch/>
        </p:blipFill>
        <p:spPr>
          <a:xfrm>
            <a:off x="628643" y="470413"/>
            <a:ext cx="732651" cy="523222"/>
          </a:xfrm>
          <a:prstGeom prst="rect">
            <a:avLst/>
          </a:prstGeom>
          <a:noFill/>
          <a:ln cap="flat" cmpd="sng" w="9525">
            <a:solidFill>
              <a:schemeClr val="dk1"/>
            </a:solidFill>
            <a:prstDash val="solid"/>
            <a:round/>
            <a:headEnd len="sm" w="sm" type="none"/>
            <a:tailEnd len="sm" w="sm" type="none"/>
          </a:ln>
        </p:spPr>
      </p:pic>
      <p:pic>
        <p:nvPicPr>
          <p:cNvPr id="196" name="Google Shape;196;p11"/>
          <p:cNvPicPr preferRelativeResize="0"/>
          <p:nvPr/>
        </p:nvPicPr>
        <p:blipFill rotWithShape="1">
          <a:blip r:embed="rId3">
            <a:alphaModFix/>
          </a:blip>
          <a:srcRect b="0" l="0" r="0" t="0"/>
          <a:stretch/>
        </p:blipFill>
        <p:spPr>
          <a:xfrm>
            <a:off x="7782693" y="470413"/>
            <a:ext cx="732651" cy="523222"/>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pic>
        <p:nvPicPr>
          <p:cNvPr id="201" name="Google Shape;201;p12"/>
          <p:cNvPicPr preferRelativeResize="0"/>
          <p:nvPr/>
        </p:nvPicPr>
        <p:blipFill rotWithShape="1">
          <a:blip r:embed="rId3">
            <a:alphaModFix/>
          </a:blip>
          <a:srcRect b="0" l="0" r="0" t="0"/>
          <a:stretch/>
        </p:blipFill>
        <p:spPr>
          <a:xfrm>
            <a:off x="328418" y="381088"/>
            <a:ext cx="732651" cy="523222"/>
          </a:xfrm>
          <a:prstGeom prst="rect">
            <a:avLst/>
          </a:prstGeom>
          <a:noFill/>
          <a:ln cap="flat" cmpd="sng" w="9525">
            <a:solidFill>
              <a:schemeClr val="dk1"/>
            </a:solidFill>
            <a:prstDash val="solid"/>
            <a:round/>
            <a:headEnd len="sm" w="sm" type="none"/>
            <a:tailEnd len="sm" w="sm" type="none"/>
          </a:ln>
        </p:spPr>
      </p:pic>
      <p:sp>
        <p:nvSpPr>
          <p:cNvPr id="202" name="Google Shape;202;p12"/>
          <p:cNvSpPr txBox="1"/>
          <p:nvPr/>
        </p:nvSpPr>
        <p:spPr>
          <a:xfrm>
            <a:off x="1081998" y="381088"/>
            <a:ext cx="6980003" cy="523220"/>
          </a:xfrm>
          <a:prstGeom prst="rect">
            <a:avLst/>
          </a:prstGeom>
          <a:solidFill>
            <a:srgbClr val="F7CAAC"/>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Calibri"/>
                <a:ea typeface="Calibri"/>
                <a:cs typeface="Calibri"/>
                <a:sym typeface="Calibri"/>
              </a:rPr>
              <a:t>Behaviour &amp; Anti-Bullying</a:t>
            </a:r>
            <a:endParaRPr b="0" i="0" sz="1400" u="none" cap="none" strike="noStrike">
              <a:solidFill>
                <a:srgbClr val="000000"/>
              </a:solidFill>
              <a:latin typeface="Arial"/>
              <a:ea typeface="Arial"/>
              <a:cs typeface="Arial"/>
              <a:sym typeface="Arial"/>
            </a:endParaRPr>
          </a:p>
        </p:txBody>
      </p:sp>
      <p:pic>
        <p:nvPicPr>
          <p:cNvPr id="203" name="Google Shape;203;p12"/>
          <p:cNvPicPr preferRelativeResize="0"/>
          <p:nvPr/>
        </p:nvPicPr>
        <p:blipFill rotWithShape="1">
          <a:blip r:embed="rId3">
            <a:alphaModFix/>
          </a:blip>
          <a:srcRect b="0" l="0" r="0" t="0"/>
          <a:stretch/>
        </p:blipFill>
        <p:spPr>
          <a:xfrm>
            <a:off x="8062001" y="381088"/>
            <a:ext cx="732652" cy="523220"/>
          </a:xfrm>
          <a:prstGeom prst="rect">
            <a:avLst/>
          </a:prstGeom>
          <a:noFill/>
          <a:ln cap="flat" cmpd="sng" w="9525">
            <a:solidFill>
              <a:schemeClr val="dk1"/>
            </a:solidFill>
            <a:prstDash val="solid"/>
            <a:round/>
            <a:headEnd len="sm" w="sm" type="none"/>
            <a:tailEnd len="sm" w="sm" type="none"/>
          </a:ln>
        </p:spPr>
      </p:pic>
      <p:sp>
        <p:nvSpPr>
          <p:cNvPr id="204" name="Google Shape;204;p12"/>
          <p:cNvSpPr txBox="1"/>
          <p:nvPr/>
        </p:nvSpPr>
        <p:spPr>
          <a:xfrm>
            <a:off x="279758" y="1179542"/>
            <a:ext cx="8584500" cy="50796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At Dawpool, we believe that all people are made in the image of God and are unconditionally loved by God. Everyone is equal and we treat each other with dignity and respect. Our school is a place where everyone should be able to flourish in a loving and hospitable community. Poor behaviour and bullying of any kind will not be tolerated and will be taken seriously.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Dawpool’s</a:t>
            </a:r>
            <a:r>
              <a:rPr b="1" i="0" lang="en-GB" sz="1800" u="none" cap="none" strike="noStrike">
                <a:solidFill>
                  <a:schemeClr val="dk1"/>
                </a:solidFill>
                <a:latin typeface="Arial"/>
                <a:ea typeface="Arial"/>
                <a:cs typeface="Arial"/>
                <a:sym typeface="Arial"/>
              </a:rPr>
              <a:t> Behaviour Policy </a:t>
            </a:r>
            <a:r>
              <a:rPr b="0" i="0" lang="en-GB" sz="1800" u="none" cap="none" strike="noStrike">
                <a:solidFill>
                  <a:schemeClr val="dk1"/>
                </a:solidFill>
                <a:latin typeface="Arial"/>
                <a:ea typeface="Arial"/>
                <a:cs typeface="Arial"/>
                <a:sym typeface="Arial"/>
              </a:rPr>
              <a:t>can be viewed </a:t>
            </a:r>
            <a:r>
              <a:rPr b="0" i="0" lang="en-GB" sz="1800" u="sng" cap="none" strike="noStrike">
                <a:solidFill>
                  <a:schemeClr val="hlink"/>
                </a:solidFill>
                <a:latin typeface="Arial"/>
                <a:ea typeface="Arial"/>
                <a:cs typeface="Arial"/>
                <a:sym typeface="Arial"/>
                <a:hlinkClick r:id="rId4"/>
              </a:rPr>
              <a:t>here.</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Dawpool’s</a:t>
            </a:r>
            <a:r>
              <a:rPr b="1" i="0" lang="en-GB" sz="1800" u="none" cap="none" strike="noStrike">
                <a:solidFill>
                  <a:schemeClr val="dk1"/>
                </a:solidFill>
                <a:latin typeface="Arial"/>
                <a:ea typeface="Arial"/>
                <a:cs typeface="Arial"/>
                <a:sym typeface="Arial"/>
              </a:rPr>
              <a:t> Anti-Bullying Policy </a:t>
            </a:r>
            <a:r>
              <a:rPr b="0" i="0" lang="en-GB" sz="1800" u="none" cap="none" strike="noStrike">
                <a:solidFill>
                  <a:schemeClr val="dk1"/>
                </a:solidFill>
                <a:latin typeface="Arial"/>
                <a:ea typeface="Arial"/>
                <a:cs typeface="Arial"/>
                <a:sym typeface="Arial"/>
              </a:rPr>
              <a:t>can be viewed </a:t>
            </a:r>
            <a:r>
              <a:rPr b="0" i="0" lang="en-GB" sz="1800" u="sng" cap="none" strike="noStrike">
                <a:solidFill>
                  <a:schemeClr val="dk1"/>
                </a:solidFill>
                <a:latin typeface="Arial"/>
                <a:ea typeface="Arial"/>
                <a:cs typeface="Arial"/>
                <a:sym typeface="Arial"/>
                <a:hlinkClick r:id="rId5">
                  <a:extLst>
                    <a:ext uri="{A12FA001-AC4F-418D-AE19-62706E023703}">
                      <ahyp:hlinkClr val="tx"/>
                    </a:ext>
                  </a:extLst>
                </a:hlinkClick>
              </a:rPr>
              <a:t>here</a:t>
            </a:r>
            <a:r>
              <a:rPr b="0" i="0" lang="en-GB"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The school’s </a:t>
            </a:r>
            <a:r>
              <a:rPr b="1" i="0" lang="en-GB" sz="1800" u="none" cap="none" strike="noStrike">
                <a:solidFill>
                  <a:schemeClr val="dk1"/>
                </a:solidFill>
                <a:latin typeface="Arial"/>
                <a:ea typeface="Arial"/>
                <a:cs typeface="Arial"/>
                <a:sym typeface="Arial"/>
              </a:rPr>
              <a:t>Anti-Bullying Guide for Parents </a:t>
            </a:r>
            <a:r>
              <a:rPr b="0" i="0" lang="en-GB" sz="1800" u="none" cap="none" strike="noStrike">
                <a:solidFill>
                  <a:schemeClr val="dk1"/>
                </a:solidFill>
                <a:latin typeface="Arial"/>
                <a:ea typeface="Arial"/>
                <a:cs typeface="Arial"/>
                <a:sym typeface="Arial"/>
              </a:rPr>
              <a:t>can be viewed </a:t>
            </a:r>
            <a:r>
              <a:rPr b="0" i="0" lang="en-GB" sz="1800" u="sng" cap="none" strike="noStrike">
                <a:solidFill>
                  <a:schemeClr val="hlink"/>
                </a:solidFill>
                <a:latin typeface="Arial"/>
                <a:ea typeface="Arial"/>
                <a:cs typeface="Arial"/>
                <a:sym typeface="Arial"/>
                <a:hlinkClick r:id="rId6"/>
              </a:rPr>
              <a:t>here</a:t>
            </a:r>
            <a:r>
              <a:rPr b="0" i="0" lang="en-GB"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The school’s </a:t>
            </a:r>
            <a:r>
              <a:rPr b="1" i="0" lang="en-GB" sz="1800" u="none" cap="none" strike="noStrike">
                <a:solidFill>
                  <a:schemeClr val="dk1"/>
                </a:solidFill>
                <a:latin typeface="Arial"/>
                <a:ea typeface="Arial"/>
                <a:cs typeface="Arial"/>
                <a:sym typeface="Arial"/>
              </a:rPr>
              <a:t>Anti-Bullying Guide for Children </a:t>
            </a:r>
            <a:r>
              <a:rPr b="0" i="0" lang="en-GB" sz="1800" u="none" cap="none" strike="noStrike">
                <a:solidFill>
                  <a:schemeClr val="dk1"/>
                </a:solidFill>
                <a:latin typeface="Arial"/>
                <a:ea typeface="Arial"/>
                <a:cs typeface="Arial"/>
                <a:sym typeface="Arial"/>
              </a:rPr>
              <a:t>can be viewed </a:t>
            </a:r>
            <a:r>
              <a:rPr b="0" i="0" lang="en-GB" sz="1800" u="sng" cap="none" strike="noStrike">
                <a:solidFill>
                  <a:schemeClr val="hlink"/>
                </a:solidFill>
                <a:latin typeface="Arial"/>
                <a:ea typeface="Arial"/>
                <a:cs typeface="Arial"/>
                <a:sym typeface="Arial"/>
                <a:hlinkClick r:id="rId7"/>
              </a:rPr>
              <a:t>here</a:t>
            </a:r>
            <a:r>
              <a:rPr b="0" i="0" lang="en-GB" sz="1800" u="none"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If parents and carers have a concern about behaviour or bullying, please share your concern with the class teacher so we can resolve the situation quickly.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pic>
        <p:nvPicPr>
          <p:cNvPr id="209" name="Google Shape;209;p13"/>
          <p:cNvPicPr preferRelativeResize="0"/>
          <p:nvPr/>
        </p:nvPicPr>
        <p:blipFill rotWithShape="1">
          <a:blip r:embed="rId3">
            <a:alphaModFix/>
          </a:blip>
          <a:srcRect b="0" l="0" r="0" t="0"/>
          <a:stretch/>
        </p:blipFill>
        <p:spPr>
          <a:xfrm>
            <a:off x="328418" y="381088"/>
            <a:ext cx="732652" cy="523220"/>
          </a:xfrm>
          <a:prstGeom prst="rect">
            <a:avLst/>
          </a:prstGeom>
          <a:noFill/>
          <a:ln cap="flat" cmpd="sng" w="9525">
            <a:solidFill>
              <a:schemeClr val="dk1"/>
            </a:solidFill>
            <a:prstDash val="solid"/>
            <a:round/>
            <a:headEnd len="sm" w="sm" type="none"/>
            <a:tailEnd len="sm" w="sm" type="none"/>
          </a:ln>
        </p:spPr>
      </p:pic>
      <p:sp>
        <p:nvSpPr>
          <p:cNvPr id="210" name="Google Shape;210;p13"/>
          <p:cNvSpPr txBox="1"/>
          <p:nvPr/>
        </p:nvSpPr>
        <p:spPr>
          <a:xfrm>
            <a:off x="1081998" y="381088"/>
            <a:ext cx="6980003" cy="492443"/>
          </a:xfrm>
          <a:prstGeom prst="rect">
            <a:avLst/>
          </a:prstGeom>
          <a:solidFill>
            <a:srgbClr val="F7CAAC"/>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600"/>
              <a:buFont typeface="Arial"/>
              <a:buNone/>
            </a:pPr>
            <a:r>
              <a:rPr b="0" i="0" lang="en-GB" sz="2600" u="none" cap="none" strike="noStrike">
                <a:solidFill>
                  <a:schemeClr val="dk1"/>
                </a:solidFill>
                <a:latin typeface="Calibri"/>
                <a:ea typeface="Calibri"/>
                <a:cs typeface="Calibri"/>
                <a:sym typeface="Calibri"/>
              </a:rPr>
              <a:t>Safeguarding</a:t>
            </a:r>
            <a:endParaRPr b="0" i="0" sz="1400" u="none" cap="none" strike="noStrike">
              <a:solidFill>
                <a:srgbClr val="000000"/>
              </a:solidFill>
              <a:latin typeface="Arial"/>
              <a:ea typeface="Arial"/>
              <a:cs typeface="Arial"/>
              <a:sym typeface="Arial"/>
            </a:endParaRPr>
          </a:p>
        </p:txBody>
      </p:sp>
      <p:pic>
        <p:nvPicPr>
          <p:cNvPr id="211" name="Google Shape;211;p13"/>
          <p:cNvPicPr preferRelativeResize="0"/>
          <p:nvPr/>
        </p:nvPicPr>
        <p:blipFill rotWithShape="1">
          <a:blip r:embed="rId3">
            <a:alphaModFix/>
          </a:blip>
          <a:srcRect b="0" l="0" r="0" t="0"/>
          <a:stretch/>
        </p:blipFill>
        <p:spPr>
          <a:xfrm>
            <a:off x="8062001" y="381088"/>
            <a:ext cx="732652" cy="523220"/>
          </a:xfrm>
          <a:prstGeom prst="rect">
            <a:avLst/>
          </a:prstGeom>
          <a:noFill/>
          <a:ln cap="flat" cmpd="sng" w="9525">
            <a:solidFill>
              <a:schemeClr val="dk1"/>
            </a:solidFill>
            <a:prstDash val="solid"/>
            <a:round/>
            <a:headEnd len="sm" w="sm" type="none"/>
            <a:tailEnd len="sm" w="sm" type="none"/>
          </a:ln>
        </p:spPr>
      </p:pic>
      <p:sp>
        <p:nvSpPr>
          <p:cNvPr id="212" name="Google Shape;212;p13"/>
          <p:cNvSpPr txBox="1"/>
          <p:nvPr/>
        </p:nvSpPr>
        <p:spPr>
          <a:xfrm>
            <a:off x="2558005" y="1173933"/>
            <a:ext cx="6236700" cy="52104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750"/>
              <a:buFont typeface="Arial"/>
              <a:buNone/>
            </a:pPr>
            <a:r>
              <a:rPr b="0" i="0" lang="en-GB" sz="1750" u="none" cap="none" strike="noStrike">
                <a:solidFill>
                  <a:schemeClr val="dk1"/>
                </a:solidFill>
                <a:latin typeface="Arial"/>
                <a:ea typeface="Arial"/>
                <a:cs typeface="Arial"/>
                <a:sym typeface="Arial"/>
              </a:rPr>
              <a:t>We know there can be no greater importance to parents and carers than the safety of their children. It is a priority that our safeguarding procedures keep our children safe.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50"/>
              <a:buFont typeface="Arial"/>
              <a:buNone/>
            </a:pPr>
            <a:r>
              <a:t/>
            </a:r>
            <a:endParaRPr b="0" i="0" sz="17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50"/>
              <a:buFont typeface="Arial"/>
              <a:buNone/>
            </a:pPr>
            <a:r>
              <a:rPr b="0" i="0" lang="en-GB" sz="1750" u="none" cap="none" strike="noStrike">
                <a:solidFill>
                  <a:schemeClr val="dk1"/>
                </a:solidFill>
                <a:latin typeface="Arial"/>
                <a:ea typeface="Arial"/>
                <a:cs typeface="Arial"/>
                <a:sym typeface="Arial"/>
              </a:rPr>
              <a:t>We have a team of staff responsible for keeping children safe and supporting those most vulnerable to harm and neglect. Our Designated Safeguarding Leads (DSL) are Mrs Griffiths (Head Teacher), Mrs McCann (Deputy Head Teacher) and Mrs Poston (EYFS lead). Our safeguarding team pays particular attention to the meticulous and systematic implementation of policies and routines.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50"/>
              <a:buFont typeface="Arial"/>
              <a:buNone/>
            </a:pPr>
            <a:r>
              <a:t/>
            </a:r>
            <a:endParaRPr b="0" i="0" sz="17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50"/>
              <a:buFont typeface="Arial"/>
              <a:buNone/>
            </a:pPr>
            <a:r>
              <a:rPr b="0" i="0" lang="en-GB" sz="1750" u="none" cap="none" strike="noStrike">
                <a:solidFill>
                  <a:schemeClr val="dk1"/>
                </a:solidFill>
                <a:latin typeface="Arial"/>
                <a:ea typeface="Arial"/>
                <a:cs typeface="Arial"/>
                <a:sym typeface="Arial"/>
              </a:rPr>
              <a:t>Safeguarding involves every member of the community. If you are concerned about a child’s welfare, please record your concern and report it to one of the safeguarding team as soon as possible.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50"/>
              <a:buFont typeface="Arial"/>
              <a:buNone/>
            </a:pPr>
            <a:r>
              <a:t/>
            </a:r>
            <a:endParaRPr b="0" i="0" sz="175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50"/>
              <a:buFont typeface="Arial"/>
              <a:buNone/>
            </a:pPr>
            <a:r>
              <a:rPr b="0" i="0" lang="en-GB" sz="1750" u="none" cap="none" strike="noStrike">
                <a:solidFill>
                  <a:schemeClr val="dk1"/>
                </a:solidFill>
                <a:latin typeface="Arial"/>
                <a:ea typeface="Arial"/>
                <a:cs typeface="Arial"/>
                <a:sym typeface="Arial"/>
              </a:rPr>
              <a:t>The school’s safeguarding policies and procedures can be downloaded </a:t>
            </a:r>
            <a:r>
              <a:rPr b="0" i="0" lang="en-GB" sz="1750" u="sng" cap="none" strike="noStrike">
                <a:solidFill>
                  <a:schemeClr val="hlink"/>
                </a:solidFill>
                <a:latin typeface="Arial"/>
                <a:ea typeface="Arial"/>
                <a:cs typeface="Arial"/>
                <a:sym typeface="Arial"/>
                <a:hlinkClick r:id="rId4"/>
              </a:rPr>
              <a:t>here.</a:t>
            </a:r>
            <a:endParaRPr b="0" i="0" sz="1750" u="none" cap="none" strike="noStrike">
              <a:solidFill>
                <a:schemeClr val="dk1"/>
              </a:solidFill>
              <a:latin typeface="Arial"/>
              <a:ea typeface="Arial"/>
              <a:cs typeface="Arial"/>
              <a:sym typeface="Arial"/>
            </a:endParaRPr>
          </a:p>
        </p:txBody>
      </p:sp>
      <p:pic>
        <p:nvPicPr>
          <p:cNvPr id="213" name="Google Shape;213;p13"/>
          <p:cNvPicPr preferRelativeResize="0"/>
          <p:nvPr/>
        </p:nvPicPr>
        <p:blipFill rotWithShape="1">
          <a:blip r:embed="rId5">
            <a:alphaModFix/>
          </a:blip>
          <a:srcRect b="0" l="0" r="0" t="0"/>
          <a:stretch/>
        </p:blipFill>
        <p:spPr>
          <a:xfrm>
            <a:off x="414114" y="1008924"/>
            <a:ext cx="2058187" cy="1543640"/>
          </a:xfrm>
          <a:prstGeom prst="rect">
            <a:avLst/>
          </a:prstGeom>
          <a:noFill/>
          <a:ln>
            <a:noFill/>
          </a:ln>
        </p:spPr>
      </p:pic>
      <p:pic>
        <p:nvPicPr>
          <p:cNvPr id="214" name="Google Shape;214;p13"/>
          <p:cNvPicPr preferRelativeResize="0"/>
          <p:nvPr/>
        </p:nvPicPr>
        <p:blipFill rotWithShape="1">
          <a:blip r:embed="rId6">
            <a:alphaModFix/>
          </a:blip>
          <a:srcRect b="0" l="0" r="0" t="0"/>
          <a:stretch/>
        </p:blipFill>
        <p:spPr>
          <a:xfrm>
            <a:off x="414113" y="2552564"/>
            <a:ext cx="2058187" cy="1543640"/>
          </a:xfrm>
          <a:prstGeom prst="rect">
            <a:avLst/>
          </a:prstGeom>
          <a:noFill/>
          <a:ln>
            <a:noFill/>
          </a:ln>
        </p:spPr>
      </p:pic>
      <p:pic>
        <p:nvPicPr>
          <p:cNvPr id="215" name="Google Shape;215;p13"/>
          <p:cNvPicPr preferRelativeResize="0"/>
          <p:nvPr/>
        </p:nvPicPr>
        <p:blipFill rotWithShape="1">
          <a:blip r:embed="rId7">
            <a:alphaModFix/>
          </a:blip>
          <a:srcRect b="0" l="0" r="0" t="0"/>
          <a:stretch/>
        </p:blipFill>
        <p:spPr>
          <a:xfrm>
            <a:off x="414113" y="4096204"/>
            <a:ext cx="2058187" cy="1543640"/>
          </a:xfrm>
          <a:prstGeom prst="rect">
            <a:avLst/>
          </a:prstGeom>
          <a:noFill/>
          <a:ln>
            <a:noFill/>
          </a:ln>
        </p:spPr>
      </p:pic>
      <p:pic>
        <p:nvPicPr>
          <p:cNvPr id="216" name="Google Shape;216;p13"/>
          <p:cNvPicPr preferRelativeResize="0"/>
          <p:nvPr/>
        </p:nvPicPr>
        <p:blipFill rotWithShape="1">
          <a:blip r:embed="rId8">
            <a:alphaModFix/>
          </a:blip>
          <a:srcRect b="0" l="0" r="0" t="0"/>
          <a:stretch/>
        </p:blipFill>
        <p:spPr>
          <a:xfrm>
            <a:off x="414113" y="5646895"/>
            <a:ext cx="2058187" cy="98043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id="221" name="Google Shape;221;g3fbd7d11ecf_0_0"/>
          <p:cNvPicPr preferRelativeResize="0"/>
          <p:nvPr/>
        </p:nvPicPr>
        <p:blipFill rotWithShape="1">
          <a:blip r:embed="rId3">
            <a:alphaModFix/>
          </a:blip>
          <a:srcRect b="0" l="0" r="0" t="0"/>
          <a:stretch/>
        </p:blipFill>
        <p:spPr>
          <a:xfrm>
            <a:off x="328418" y="381088"/>
            <a:ext cx="732652" cy="523221"/>
          </a:xfrm>
          <a:prstGeom prst="rect">
            <a:avLst/>
          </a:prstGeom>
          <a:noFill/>
          <a:ln cap="flat" cmpd="sng" w="9525">
            <a:solidFill>
              <a:schemeClr val="dk1"/>
            </a:solidFill>
            <a:prstDash val="solid"/>
            <a:round/>
            <a:headEnd len="sm" w="sm" type="none"/>
            <a:tailEnd len="sm" w="sm" type="none"/>
          </a:ln>
        </p:spPr>
      </p:pic>
      <p:sp>
        <p:nvSpPr>
          <p:cNvPr id="222" name="Google Shape;222;g3fbd7d11ecf_0_0"/>
          <p:cNvSpPr txBox="1"/>
          <p:nvPr/>
        </p:nvSpPr>
        <p:spPr>
          <a:xfrm>
            <a:off x="1081998" y="381088"/>
            <a:ext cx="6980100" cy="492600"/>
          </a:xfrm>
          <a:prstGeom prst="rect">
            <a:avLst/>
          </a:prstGeom>
          <a:solidFill>
            <a:srgbClr val="F7CAAC"/>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600"/>
              <a:buFont typeface="Arial"/>
              <a:buNone/>
            </a:pPr>
            <a:r>
              <a:rPr lang="en-GB" sz="2600">
                <a:solidFill>
                  <a:schemeClr val="dk1"/>
                </a:solidFill>
                <a:latin typeface="Calibri"/>
                <a:ea typeface="Calibri"/>
                <a:cs typeface="Calibri"/>
                <a:sym typeface="Calibri"/>
              </a:rPr>
              <a:t>Snack</a:t>
            </a:r>
            <a:r>
              <a:rPr lang="en-GB" sz="2600">
                <a:solidFill>
                  <a:schemeClr val="dk1"/>
                </a:solidFill>
                <a:latin typeface="Calibri"/>
                <a:ea typeface="Calibri"/>
                <a:cs typeface="Calibri"/>
                <a:sym typeface="Calibri"/>
              </a:rPr>
              <a:t> and Lunch</a:t>
            </a:r>
            <a:endParaRPr b="0" i="0" sz="1400" u="none" cap="none" strike="noStrike">
              <a:solidFill>
                <a:srgbClr val="000000"/>
              </a:solidFill>
              <a:latin typeface="Arial"/>
              <a:ea typeface="Arial"/>
              <a:cs typeface="Arial"/>
              <a:sym typeface="Arial"/>
            </a:endParaRPr>
          </a:p>
        </p:txBody>
      </p:sp>
      <p:pic>
        <p:nvPicPr>
          <p:cNvPr id="223" name="Google Shape;223;g3fbd7d11ecf_0_0"/>
          <p:cNvPicPr preferRelativeResize="0"/>
          <p:nvPr/>
        </p:nvPicPr>
        <p:blipFill rotWithShape="1">
          <a:blip r:embed="rId3">
            <a:alphaModFix/>
          </a:blip>
          <a:srcRect b="0" l="0" r="0" t="0"/>
          <a:stretch/>
        </p:blipFill>
        <p:spPr>
          <a:xfrm>
            <a:off x="8062001" y="381088"/>
            <a:ext cx="732652" cy="523221"/>
          </a:xfrm>
          <a:prstGeom prst="rect">
            <a:avLst/>
          </a:prstGeom>
          <a:noFill/>
          <a:ln cap="flat" cmpd="sng" w="9525">
            <a:solidFill>
              <a:schemeClr val="dk1"/>
            </a:solidFill>
            <a:prstDash val="solid"/>
            <a:round/>
            <a:headEnd len="sm" w="sm" type="none"/>
            <a:tailEnd len="sm" w="sm" type="none"/>
          </a:ln>
        </p:spPr>
      </p:pic>
      <p:sp>
        <p:nvSpPr>
          <p:cNvPr id="224" name="Google Shape;224;g3fbd7d11ecf_0_0"/>
          <p:cNvSpPr txBox="1"/>
          <p:nvPr/>
        </p:nvSpPr>
        <p:spPr>
          <a:xfrm>
            <a:off x="412498" y="1008925"/>
            <a:ext cx="8382300" cy="52503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rtl="0" algn="l">
              <a:lnSpc>
                <a:spcPct val="115000"/>
              </a:lnSpc>
              <a:spcBef>
                <a:spcPts val="1200"/>
              </a:spcBef>
              <a:spcAft>
                <a:spcPts val="0"/>
              </a:spcAft>
              <a:buClr>
                <a:schemeClr val="dk1"/>
              </a:buClr>
              <a:buSzPts val="1100"/>
              <a:buFont typeface="Arial"/>
              <a:buNone/>
            </a:pPr>
            <a:r>
              <a:rPr lang="en-GB" sz="1600">
                <a:solidFill>
                  <a:schemeClr val="dk1"/>
                </a:solidFill>
              </a:rPr>
              <a:t>We have a number of children and staff with severe food allergies, so it is really important that we carefully manage food in school to safeguard everyone.</a:t>
            </a:r>
            <a:endParaRPr sz="16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GB" sz="1600">
                <a:solidFill>
                  <a:schemeClr val="dk1"/>
                </a:solidFill>
              </a:rPr>
              <a:t>There is a change to our snack routine:</a:t>
            </a:r>
            <a:endParaRPr b="1" sz="1600">
              <a:solidFill>
                <a:schemeClr val="dk1"/>
              </a:solidFill>
            </a:endParaRPr>
          </a:p>
          <a:p>
            <a:pPr indent="-330200" lvl="0" marL="457200" rtl="0" algn="l">
              <a:lnSpc>
                <a:spcPct val="115000"/>
              </a:lnSpc>
              <a:spcBef>
                <a:spcPts val="1200"/>
              </a:spcBef>
              <a:spcAft>
                <a:spcPts val="0"/>
              </a:spcAft>
              <a:buClr>
                <a:schemeClr val="dk1"/>
              </a:buClr>
              <a:buSzPts val="1600"/>
              <a:buChar char="●"/>
            </a:pPr>
            <a:r>
              <a:rPr lang="en-GB" sz="1600">
                <a:solidFill>
                  <a:schemeClr val="dk1"/>
                </a:solidFill>
              </a:rPr>
              <a:t>Snack is toast, ordered through school, or one piece of fruit brought from home.</a:t>
            </a:r>
            <a:endParaRPr sz="1600">
              <a:solidFill>
                <a:schemeClr val="dk1"/>
              </a:solidFill>
            </a:endParaRPr>
          </a:p>
          <a:p>
            <a:pPr indent="-330200" lvl="0" marL="457200" rtl="0" algn="l">
              <a:lnSpc>
                <a:spcPct val="115000"/>
              </a:lnSpc>
              <a:spcBef>
                <a:spcPts val="0"/>
              </a:spcBef>
              <a:spcAft>
                <a:spcPts val="0"/>
              </a:spcAft>
              <a:buClr>
                <a:schemeClr val="dk1"/>
              </a:buClr>
              <a:buSzPts val="1600"/>
              <a:buChar char="●"/>
            </a:pPr>
            <a:r>
              <a:rPr b="1" lang="en-GB" sz="1600">
                <a:solidFill>
                  <a:schemeClr val="dk1"/>
                </a:solidFill>
              </a:rPr>
              <a:t>No other home snacks</a:t>
            </a:r>
            <a:r>
              <a:rPr lang="en-GB" sz="1600">
                <a:solidFill>
                  <a:schemeClr val="dk1"/>
                </a:solidFill>
              </a:rPr>
              <a:t> </a:t>
            </a:r>
            <a:r>
              <a:rPr b="1" lang="en-GB" sz="1600">
                <a:solidFill>
                  <a:schemeClr val="dk1"/>
                </a:solidFill>
              </a:rPr>
              <a:t>are permitted.</a:t>
            </a:r>
            <a:endParaRPr b="1" sz="1600">
              <a:solidFill>
                <a:schemeClr val="dk1"/>
              </a:solidFill>
            </a:endParaRPr>
          </a:p>
          <a:p>
            <a:pPr indent="-330200" lvl="0" marL="457200" rtl="0" algn="l">
              <a:lnSpc>
                <a:spcPct val="115000"/>
              </a:lnSpc>
              <a:spcBef>
                <a:spcPts val="0"/>
              </a:spcBef>
              <a:spcAft>
                <a:spcPts val="0"/>
              </a:spcAft>
              <a:buClr>
                <a:schemeClr val="dk1"/>
              </a:buClr>
              <a:buSzPts val="1600"/>
              <a:buChar char="●"/>
            </a:pPr>
            <a:r>
              <a:rPr b="1" lang="en-GB" sz="1600">
                <a:solidFill>
                  <a:schemeClr val="dk1"/>
                </a:solidFill>
              </a:rPr>
              <a:t>Afternoon snack </a:t>
            </a:r>
            <a:r>
              <a:rPr lang="en-GB" sz="1600">
                <a:solidFill>
                  <a:schemeClr val="dk1"/>
                </a:solidFill>
              </a:rPr>
              <a:t>is fruit or veg offered by school to encourage the children to try a range if different fruit and </a:t>
            </a:r>
            <a:r>
              <a:rPr lang="en-GB" sz="1600">
                <a:solidFill>
                  <a:schemeClr val="dk1"/>
                </a:solidFill>
              </a:rPr>
              <a:t>vegetables</a:t>
            </a:r>
            <a:r>
              <a:rPr lang="en-GB" sz="1600">
                <a:solidFill>
                  <a:schemeClr val="dk1"/>
                </a:solidFill>
              </a:rPr>
              <a:t>.</a:t>
            </a:r>
            <a:endParaRPr sz="16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sz="1600">
                <a:solidFill>
                  <a:schemeClr val="dk1"/>
                </a:solidFill>
              </a:rPr>
              <a:t>Benedict’s Law</a:t>
            </a:r>
            <a:r>
              <a:rPr b="1" lang="en-GB" sz="1600">
                <a:solidFill>
                  <a:schemeClr val="dk1"/>
                </a:solidFill>
              </a:rPr>
              <a:t> </a:t>
            </a:r>
            <a:r>
              <a:rPr lang="en-GB" sz="1600">
                <a:solidFill>
                  <a:schemeClr val="dk1"/>
                </a:solidFill>
              </a:rPr>
              <a:t>sets out legal requirements for schools to help reduce the risk of serious allergic reactions and safeguard children and staff with allergies. All staff have completed Benedict’s Law training in allergies and anaphylaxis, and school provided food is prepared and stored in accordance with this guidance.</a:t>
            </a:r>
            <a:endParaRPr sz="16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sz="1600">
                <a:solidFill>
                  <a:schemeClr val="dk1"/>
                </a:solidFill>
              </a:rPr>
              <a:t>Please also ensure that lunchboxes follow our Lunch Box Policy, available on the school website.</a:t>
            </a:r>
            <a:endParaRPr sz="16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sz="1600">
                <a:solidFill>
                  <a:schemeClr val="dk1"/>
                </a:solidFill>
              </a:rPr>
              <a:t>We ask for your support in following this change to our school day.</a:t>
            </a:r>
            <a:endParaRPr sz="1800">
              <a:solidFill>
                <a:schemeClr val="dk1"/>
              </a:solidFill>
            </a:endParaRPr>
          </a:p>
          <a:p>
            <a:pPr indent="0" lvl="0" marL="0" marR="0" rtl="0" algn="just">
              <a:lnSpc>
                <a:spcPct val="100000"/>
              </a:lnSpc>
              <a:spcBef>
                <a:spcPts val="1200"/>
              </a:spcBef>
              <a:spcAft>
                <a:spcPts val="0"/>
              </a:spcAft>
              <a:buClr>
                <a:srgbClr val="000000"/>
              </a:buClr>
              <a:buSzPts val="1750"/>
              <a:buFont typeface="Arial"/>
              <a:buNone/>
            </a:pPr>
            <a:r>
              <a:t/>
            </a:r>
            <a:endParaRPr sz="1750">
              <a:solidFill>
                <a:schemeClr val="dk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14"/>
          <p:cNvPicPr preferRelativeResize="0"/>
          <p:nvPr/>
        </p:nvPicPr>
        <p:blipFill rotWithShape="1">
          <a:blip r:embed="rId3">
            <a:alphaModFix/>
          </a:blip>
          <a:srcRect b="0" l="0" r="0" t="0"/>
          <a:stretch/>
        </p:blipFill>
        <p:spPr>
          <a:xfrm>
            <a:off x="328418" y="381088"/>
            <a:ext cx="732652" cy="523220"/>
          </a:xfrm>
          <a:prstGeom prst="rect">
            <a:avLst/>
          </a:prstGeom>
          <a:noFill/>
          <a:ln cap="flat" cmpd="sng" w="9525">
            <a:solidFill>
              <a:schemeClr val="dk1"/>
            </a:solidFill>
            <a:prstDash val="solid"/>
            <a:round/>
            <a:headEnd len="sm" w="sm" type="none"/>
            <a:tailEnd len="sm" w="sm" type="none"/>
          </a:ln>
        </p:spPr>
      </p:pic>
      <p:sp>
        <p:nvSpPr>
          <p:cNvPr id="230" name="Google Shape;230;p14"/>
          <p:cNvSpPr txBox="1"/>
          <p:nvPr/>
        </p:nvSpPr>
        <p:spPr>
          <a:xfrm>
            <a:off x="1081998" y="381088"/>
            <a:ext cx="6980003" cy="523220"/>
          </a:xfrm>
          <a:prstGeom prst="rect">
            <a:avLst/>
          </a:prstGeom>
          <a:solidFill>
            <a:srgbClr val="F7CAAC"/>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Calibri"/>
                <a:ea typeface="Calibri"/>
                <a:cs typeface="Calibri"/>
                <a:sym typeface="Calibri"/>
              </a:rPr>
              <a:t>Class Pages</a:t>
            </a:r>
            <a:endParaRPr b="0" i="0" sz="1400" u="none" cap="none" strike="noStrike">
              <a:solidFill>
                <a:srgbClr val="000000"/>
              </a:solidFill>
              <a:latin typeface="Arial"/>
              <a:ea typeface="Arial"/>
              <a:cs typeface="Arial"/>
              <a:sym typeface="Arial"/>
            </a:endParaRPr>
          </a:p>
        </p:txBody>
      </p:sp>
      <p:pic>
        <p:nvPicPr>
          <p:cNvPr id="231" name="Google Shape;231;p14"/>
          <p:cNvPicPr preferRelativeResize="0"/>
          <p:nvPr/>
        </p:nvPicPr>
        <p:blipFill rotWithShape="1">
          <a:blip r:embed="rId3">
            <a:alphaModFix/>
          </a:blip>
          <a:srcRect b="0" l="0" r="0" t="0"/>
          <a:stretch/>
        </p:blipFill>
        <p:spPr>
          <a:xfrm>
            <a:off x="8062001" y="381088"/>
            <a:ext cx="732652" cy="523220"/>
          </a:xfrm>
          <a:prstGeom prst="rect">
            <a:avLst/>
          </a:prstGeom>
          <a:noFill/>
          <a:ln cap="flat" cmpd="sng" w="9525">
            <a:solidFill>
              <a:schemeClr val="dk1"/>
            </a:solidFill>
            <a:prstDash val="solid"/>
            <a:round/>
            <a:headEnd len="sm" w="sm" type="none"/>
            <a:tailEnd len="sm" w="sm" type="none"/>
          </a:ln>
        </p:spPr>
      </p:pic>
      <p:sp>
        <p:nvSpPr>
          <p:cNvPr id="232" name="Google Shape;232;p14"/>
          <p:cNvSpPr txBox="1"/>
          <p:nvPr/>
        </p:nvSpPr>
        <p:spPr>
          <a:xfrm>
            <a:off x="3801771" y="1434116"/>
            <a:ext cx="4992882" cy="4524315"/>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Each class has a webpage which provides parents and carers with an overview of the children’s learning on a week-to-week basis. Please click on your child’s Year Group to view the class page: </a:t>
            </a:r>
            <a:r>
              <a:rPr b="0" i="0" lang="en-GB" sz="1800" u="sng" cap="none" strike="noStrike">
                <a:solidFill>
                  <a:schemeClr val="dk1"/>
                </a:solidFill>
                <a:latin typeface="Arial"/>
                <a:ea typeface="Arial"/>
                <a:cs typeface="Arial"/>
                <a:sym typeface="Arial"/>
                <a:hlinkClick r:id="rId4">
                  <a:extLst>
                    <a:ext uri="{A12FA001-AC4F-418D-AE19-62706E023703}">
                      <ahyp:hlinkClr val="tx"/>
                    </a:ext>
                  </a:extLst>
                </a:hlinkClick>
              </a:rPr>
              <a:t>F1</a:t>
            </a:r>
            <a:r>
              <a:rPr b="0" i="0" lang="en-GB" sz="1800" u="none" cap="none" strike="noStrike">
                <a:solidFill>
                  <a:schemeClr val="dk1"/>
                </a:solidFill>
                <a:latin typeface="Arial"/>
                <a:ea typeface="Arial"/>
                <a:cs typeface="Arial"/>
                <a:sym typeface="Arial"/>
              </a:rPr>
              <a:t>, </a:t>
            </a:r>
            <a:r>
              <a:rPr b="0" i="0" lang="en-GB" sz="1800" u="sng" cap="none" strike="noStrike">
                <a:solidFill>
                  <a:schemeClr val="dk1"/>
                </a:solidFill>
                <a:latin typeface="Arial"/>
                <a:ea typeface="Arial"/>
                <a:cs typeface="Arial"/>
                <a:sym typeface="Arial"/>
                <a:hlinkClick r:id="rId5">
                  <a:extLst>
                    <a:ext uri="{A12FA001-AC4F-418D-AE19-62706E023703}">
                      <ahyp:hlinkClr val="tx"/>
                    </a:ext>
                  </a:extLst>
                </a:hlinkClick>
              </a:rPr>
              <a:t>F2</a:t>
            </a:r>
            <a:r>
              <a:rPr b="0" i="0" lang="en-GB" sz="1800" u="none" cap="none" strike="noStrike">
                <a:solidFill>
                  <a:schemeClr val="dk1"/>
                </a:solidFill>
                <a:latin typeface="Arial"/>
                <a:ea typeface="Arial"/>
                <a:cs typeface="Arial"/>
                <a:sym typeface="Arial"/>
              </a:rPr>
              <a:t>, </a:t>
            </a:r>
            <a:r>
              <a:rPr b="0" i="0" lang="en-GB" sz="1800" u="sng" cap="none" strike="noStrike">
                <a:solidFill>
                  <a:schemeClr val="dk1"/>
                </a:solidFill>
                <a:latin typeface="Arial"/>
                <a:ea typeface="Arial"/>
                <a:cs typeface="Arial"/>
                <a:sym typeface="Arial"/>
                <a:hlinkClick r:id="rId6">
                  <a:extLst>
                    <a:ext uri="{A12FA001-AC4F-418D-AE19-62706E023703}">
                      <ahyp:hlinkClr val="tx"/>
                    </a:ext>
                  </a:extLst>
                </a:hlinkClick>
              </a:rPr>
              <a:t>Y1</a:t>
            </a:r>
            <a:r>
              <a:rPr b="0" i="0" lang="en-GB" sz="1800" u="none" cap="none" strike="noStrike">
                <a:solidFill>
                  <a:schemeClr val="dk1"/>
                </a:solidFill>
                <a:latin typeface="Arial"/>
                <a:ea typeface="Arial"/>
                <a:cs typeface="Arial"/>
                <a:sym typeface="Arial"/>
              </a:rPr>
              <a:t>, </a:t>
            </a:r>
            <a:r>
              <a:rPr b="0" i="0" lang="en-GB" sz="1800" u="sng" cap="none" strike="noStrike">
                <a:solidFill>
                  <a:schemeClr val="dk1"/>
                </a:solidFill>
                <a:latin typeface="Arial"/>
                <a:ea typeface="Arial"/>
                <a:cs typeface="Arial"/>
                <a:sym typeface="Arial"/>
                <a:hlinkClick r:id="rId7">
                  <a:extLst>
                    <a:ext uri="{A12FA001-AC4F-418D-AE19-62706E023703}">
                      <ahyp:hlinkClr val="tx"/>
                    </a:ext>
                  </a:extLst>
                </a:hlinkClick>
              </a:rPr>
              <a:t>Y2</a:t>
            </a:r>
            <a:r>
              <a:rPr b="0" i="0" lang="en-GB" sz="1800" u="none" cap="none" strike="noStrike">
                <a:solidFill>
                  <a:schemeClr val="dk1"/>
                </a:solidFill>
                <a:latin typeface="Arial"/>
                <a:ea typeface="Arial"/>
                <a:cs typeface="Arial"/>
                <a:sym typeface="Arial"/>
              </a:rPr>
              <a:t>, </a:t>
            </a:r>
            <a:r>
              <a:rPr b="0" i="0" lang="en-GB" sz="1800" u="sng" cap="none" strike="noStrike">
                <a:solidFill>
                  <a:schemeClr val="dk1"/>
                </a:solidFill>
                <a:latin typeface="Arial"/>
                <a:ea typeface="Arial"/>
                <a:cs typeface="Arial"/>
                <a:sym typeface="Arial"/>
                <a:hlinkClick r:id="rId8">
                  <a:extLst>
                    <a:ext uri="{A12FA001-AC4F-418D-AE19-62706E023703}">
                      <ahyp:hlinkClr val="tx"/>
                    </a:ext>
                  </a:extLst>
                </a:hlinkClick>
              </a:rPr>
              <a:t>Y3</a:t>
            </a:r>
            <a:r>
              <a:rPr b="0" i="0" lang="en-GB" sz="1800" u="none" cap="none" strike="noStrike">
                <a:solidFill>
                  <a:schemeClr val="dk1"/>
                </a:solidFill>
                <a:latin typeface="Arial"/>
                <a:ea typeface="Arial"/>
                <a:cs typeface="Arial"/>
                <a:sym typeface="Arial"/>
              </a:rPr>
              <a:t>, </a:t>
            </a:r>
            <a:r>
              <a:rPr b="0" i="0" lang="en-GB" sz="1800" u="sng" cap="none" strike="noStrike">
                <a:solidFill>
                  <a:schemeClr val="dk1"/>
                </a:solidFill>
                <a:latin typeface="Arial"/>
                <a:ea typeface="Arial"/>
                <a:cs typeface="Arial"/>
                <a:sym typeface="Arial"/>
                <a:hlinkClick r:id="rId9">
                  <a:extLst>
                    <a:ext uri="{A12FA001-AC4F-418D-AE19-62706E023703}">
                      <ahyp:hlinkClr val="tx"/>
                    </a:ext>
                  </a:extLst>
                </a:hlinkClick>
              </a:rPr>
              <a:t>Y4</a:t>
            </a:r>
            <a:r>
              <a:rPr b="0" i="0" lang="en-GB" sz="1800" u="none" cap="none" strike="noStrike">
                <a:solidFill>
                  <a:schemeClr val="dk1"/>
                </a:solidFill>
                <a:latin typeface="Arial"/>
                <a:ea typeface="Arial"/>
                <a:cs typeface="Arial"/>
                <a:sym typeface="Arial"/>
              </a:rPr>
              <a:t>, </a:t>
            </a:r>
            <a:r>
              <a:rPr b="0" i="0" lang="en-GB" sz="1800" u="sng" cap="none" strike="noStrike">
                <a:solidFill>
                  <a:schemeClr val="dk1"/>
                </a:solidFill>
                <a:latin typeface="Arial"/>
                <a:ea typeface="Arial"/>
                <a:cs typeface="Arial"/>
                <a:sym typeface="Arial"/>
                <a:hlinkClick r:id="rId10">
                  <a:extLst>
                    <a:ext uri="{A12FA001-AC4F-418D-AE19-62706E023703}">
                      <ahyp:hlinkClr val="tx"/>
                    </a:ext>
                  </a:extLst>
                </a:hlinkClick>
              </a:rPr>
              <a:t>Y5</a:t>
            </a:r>
            <a:r>
              <a:rPr b="0" i="0" lang="en-GB" sz="1800" u="none" cap="none" strike="noStrike">
                <a:solidFill>
                  <a:schemeClr val="dk1"/>
                </a:solidFill>
                <a:latin typeface="Arial"/>
                <a:ea typeface="Arial"/>
                <a:cs typeface="Arial"/>
                <a:sym typeface="Arial"/>
              </a:rPr>
              <a:t>, </a:t>
            </a:r>
            <a:r>
              <a:rPr b="0" i="0" lang="en-GB" sz="1800" u="sng" cap="none" strike="noStrike">
                <a:solidFill>
                  <a:schemeClr val="dk1"/>
                </a:solidFill>
                <a:latin typeface="Arial"/>
                <a:ea typeface="Arial"/>
                <a:cs typeface="Arial"/>
                <a:sym typeface="Arial"/>
                <a:hlinkClick r:id="rId11">
                  <a:extLst>
                    <a:ext uri="{A12FA001-AC4F-418D-AE19-62706E023703}">
                      <ahyp:hlinkClr val="tx"/>
                    </a:ext>
                  </a:extLst>
                </a:hlinkClick>
              </a:rPr>
              <a:t>Y6</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Your child’s class webpage includes: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Links to important curriculum resources and online platforms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Recommended reading list</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Statutory phonic / spelling lists</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A timetable of lessons and objectives each week</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800"/>
              <a:buFont typeface="Arial"/>
              <a:buChar char="•"/>
            </a:pPr>
            <a:r>
              <a:rPr b="0" i="0" lang="en-GB" sz="1800" u="none" cap="none" strike="noStrike">
                <a:solidFill>
                  <a:schemeClr val="dk1"/>
                </a:solidFill>
                <a:latin typeface="Arial"/>
                <a:ea typeface="Arial"/>
                <a:cs typeface="Arial"/>
                <a:sym typeface="Arial"/>
              </a:rPr>
              <a:t>Homework expectations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233" name="Google Shape;233;p14"/>
          <p:cNvPicPr preferRelativeResize="0"/>
          <p:nvPr/>
        </p:nvPicPr>
        <p:blipFill rotWithShape="1">
          <a:blip r:embed="rId12">
            <a:alphaModFix/>
          </a:blip>
          <a:srcRect b="0" l="0" r="0" t="0"/>
          <a:stretch/>
        </p:blipFill>
        <p:spPr>
          <a:xfrm>
            <a:off x="349347" y="1121599"/>
            <a:ext cx="3257453" cy="2443089"/>
          </a:xfrm>
          <a:prstGeom prst="rect">
            <a:avLst/>
          </a:prstGeom>
          <a:noFill/>
          <a:ln>
            <a:noFill/>
          </a:ln>
        </p:spPr>
      </p:pic>
      <p:pic>
        <p:nvPicPr>
          <p:cNvPr id="234" name="Google Shape;234;p14"/>
          <p:cNvPicPr preferRelativeResize="0"/>
          <p:nvPr/>
        </p:nvPicPr>
        <p:blipFill rotWithShape="1">
          <a:blip r:embed="rId13">
            <a:alphaModFix/>
          </a:blip>
          <a:srcRect b="0" l="0" r="0" t="0"/>
          <a:stretch/>
        </p:blipFill>
        <p:spPr>
          <a:xfrm>
            <a:off x="328418" y="3564688"/>
            <a:ext cx="3278382" cy="291222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348ed632032_0_0"/>
          <p:cNvSpPr txBox="1"/>
          <p:nvPr>
            <p:ph type="title"/>
          </p:nvPr>
        </p:nvSpPr>
        <p:spPr>
          <a:xfrm>
            <a:off x="628650" y="658525"/>
            <a:ext cx="7886700" cy="523200"/>
          </a:xfrm>
          <a:prstGeom prst="rect">
            <a:avLst/>
          </a:prstGeom>
          <a:solidFill>
            <a:srgbClr val="F7CAAC"/>
          </a:solidFill>
          <a:ln cap="flat" cmpd="sng" w="9525">
            <a:solidFill>
              <a:srgbClr val="888888"/>
            </a:solidFill>
            <a:prstDash val="solid"/>
            <a:round/>
            <a:headEnd len="sm" w="sm" type="none"/>
            <a:tailEnd len="sm" w="sm" type="none"/>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SzPct val="60606"/>
              <a:buNone/>
            </a:pPr>
            <a:r>
              <a:rPr lang="en-GB"/>
              <a:t>What makes Year 1 special?</a:t>
            </a:r>
            <a:endParaRPr/>
          </a:p>
        </p:txBody>
      </p:sp>
      <p:sp>
        <p:nvSpPr>
          <p:cNvPr id="241" name="Google Shape;241;g348ed632032_0_0"/>
          <p:cNvSpPr txBox="1"/>
          <p:nvPr>
            <p:ph idx="1" type="body"/>
          </p:nvPr>
        </p:nvSpPr>
        <p:spPr>
          <a:xfrm>
            <a:off x="628650" y="1825625"/>
            <a:ext cx="7886700" cy="4351200"/>
          </a:xfrm>
          <a:prstGeom prst="rect">
            <a:avLst/>
          </a:prstGeom>
          <a:noFill/>
          <a:ln cap="flat" cmpd="sng" w="9525">
            <a:solidFill>
              <a:srgbClr val="888888"/>
            </a:solidFill>
            <a:prstDash val="solid"/>
            <a:round/>
            <a:headEnd len="sm" w="sm" type="none"/>
            <a:tailEnd len="sm" w="sm" type="none"/>
          </a:ln>
        </p:spPr>
        <p:txBody>
          <a:bodyPr anchorCtr="0" anchor="t" bIns="45700" lIns="91425" spcFirstLastPara="1" rIns="91425" wrap="square" tIns="45700">
            <a:normAutofit lnSpcReduction="20000"/>
          </a:bodyPr>
          <a:lstStyle/>
          <a:p>
            <a:pPr indent="0" lvl="0" marL="0" rtl="0" algn="l">
              <a:lnSpc>
                <a:spcPct val="90000"/>
              </a:lnSpc>
              <a:spcBef>
                <a:spcPts val="750"/>
              </a:spcBef>
              <a:spcAft>
                <a:spcPts val="0"/>
              </a:spcAft>
              <a:buSzPts val="1800"/>
              <a:buNone/>
            </a:pPr>
            <a:r>
              <a:rPr lang="en-GB"/>
              <a:t>Sports Day</a:t>
            </a:r>
            <a:endParaRPr/>
          </a:p>
          <a:p>
            <a:pPr indent="0" lvl="0" marL="0" rtl="0" algn="l">
              <a:lnSpc>
                <a:spcPct val="90000"/>
              </a:lnSpc>
              <a:spcBef>
                <a:spcPts val="750"/>
              </a:spcBef>
              <a:spcAft>
                <a:spcPts val="0"/>
              </a:spcAft>
              <a:buSzPts val="1800"/>
              <a:buNone/>
            </a:pPr>
            <a:r>
              <a:t/>
            </a:r>
            <a:endParaRPr/>
          </a:p>
          <a:p>
            <a:pPr indent="0" lvl="0" marL="0" rtl="0" algn="l">
              <a:lnSpc>
                <a:spcPct val="90000"/>
              </a:lnSpc>
              <a:spcBef>
                <a:spcPts val="750"/>
              </a:spcBef>
              <a:spcAft>
                <a:spcPts val="0"/>
              </a:spcAft>
              <a:buSzPts val="1800"/>
              <a:buNone/>
            </a:pPr>
            <a:r>
              <a:rPr lang="en-GB"/>
              <a:t>Theatre Trip</a:t>
            </a:r>
            <a:endParaRPr/>
          </a:p>
          <a:p>
            <a:pPr indent="0" lvl="0" marL="0" rtl="0" algn="l">
              <a:lnSpc>
                <a:spcPct val="90000"/>
              </a:lnSpc>
              <a:spcBef>
                <a:spcPts val="750"/>
              </a:spcBef>
              <a:spcAft>
                <a:spcPts val="0"/>
              </a:spcAft>
              <a:buSzPts val="1800"/>
              <a:buNone/>
            </a:pPr>
            <a:r>
              <a:t/>
            </a:r>
            <a:endParaRPr/>
          </a:p>
          <a:p>
            <a:pPr indent="0" lvl="0" marL="0" rtl="0" algn="l">
              <a:lnSpc>
                <a:spcPct val="90000"/>
              </a:lnSpc>
              <a:spcBef>
                <a:spcPts val="750"/>
              </a:spcBef>
              <a:spcAft>
                <a:spcPts val="0"/>
              </a:spcAft>
              <a:buSzPts val="1800"/>
              <a:buNone/>
            </a:pPr>
            <a:r>
              <a:rPr lang="en-GB"/>
              <a:t>Wellbeing walks</a:t>
            </a:r>
            <a:endParaRPr/>
          </a:p>
          <a:p>
            <a:pPr indent="0" lvl="0" marL="0" rtl="0" algn="l">
              <a:lnSpc>
                <a:spcPct val="90000"/>
              </a:lnSpc>
              <a:spcBef>
                <a:spcPts val="750"/>
              </a:spcBef>
              <a:spcAft>
                <a:spcPts val="0"/>
              </a:spcAft>
              <a:buSzPts val="1800"/>
              <a:buNone/>
            </a:pPr>
            <a:r>
              <a:t/>
            </a:r>
            <a:endParaRPr/>
          </a:p>
          <a:p>
            <a:pPr indent="0" lvl="0" marL="0" rtl="0" algn="l">
              <a:lnSpc>
                <a:spcPct val="90000"/>
              </a:lnSpc>
              <a:spcBef>
                <a:spcPts val="750"/>
              </a:spcBef>
              <a:spcAft>
                <a:spcPts val="0"/>
              </a:spcAft>
              <a:buSzPts val="1800"/>
              <a:buNone/>
            </a:pPr>
            <a:r>
              <a:rPr lang="en-GB"/>
              <a:t>Church</a:t>
            </a:r>
            <a:endParaRPr/>
          </a:p>
          <a:p>
            <a:pPr indent="0" lvl="0" marL="0" rtl="0" algn="l">
              <a:lnSpc>
                <a:spcPct val="90000"/>
              </a:lnSpc>
              <a:spcBef>
                <a:spcPts val="750"/>
              </a:spcBef>
              <a:spcAft>
                <a:spcPts val="0"/>
              </a:spcAft>
              <a:buSzPts val="1800"/>
              <a:buNone/>
            </a:pPr>
            <a:r>
              <a:t/>
            </a:r>
            <a:endParaRPr/>
          </a:p>
          <a:p>
            <a:pPr indent="0" lvl="0" marL="0" rtl="0" algn="l">
              <a:lnSpc>
                <a:spcPct val="90000"/>
              </a:lnSpc>
              <a:spcBef>
                <a:spcPts val="750"/>
              </a:spcBef>
              <a:spcAft>
                <a:spcPts val="0"/>
              </a:spcAft>
              <a:buSzPts val="1800"/>
              <a:buNone/>
            </a:pPr>
            <a:r>
              <a:rPr lang="en-GB"/>
              <a:t>Nativity</a:t>
            </a:r>
            <a:endParaRPr/>
          </a:p>
          <a:p>
            <a:pPr indent="0" lvl="0" marL="0" rtl="0" algn="l">
              <a:lnSpc>
                <a:spcPct val="90000"/>
              </a:lnSpc>
              <a:spcBef>
                <a:spcPts val="750"/>
              </a:spcBef>
              <a:spcAft>
                <a:spcPts val="0"/>
              </a:spcAft>
              <a:buSzPts val="1800"/>
              <a:buNone/>
            </a:pPr>
            <a:r>
              <a:t/>
            </a:r>
            <a:endParaRPr/>
          </a:p>
          <a:p>
            <a:pPr indent="0" lvl="0" marL="0" rtl="0" algn="l">
              <a:lnSpc>
                <a:spcPct val="90000"/>
              </a:lnSpc>
              <a:spcBef>
                <a:spcPts val="750"/>
              </a:spcBef>
              <a:spcAft>
                <a:spcPts val="0"/>
              </a:spcAft>
              <a:buSzPts val="1800"/>
              <a:buNone/>
            </a:pPr>
            <a:r>
              <a:rPr lang="en-GB"/>
              <a:t>Titanic Day</a:t>
            </a:r>
            <a:endParaRPr/>
          </a:p>
          <a:p>
            <a:pPr indent="0" lvl="0" marL="0" rtl="0" algn="l">
              <a:lnSpc>
                <a:spcPct val="90000"/>
              </a:lnSpc>
              <a:spcBef>
                <a:spcPts val="750"/>
              </a:spcBef>
              <a:spcAft>
                <a:spcPts val="0"/>
              </a:spcAft>
              <a:buSzPts val="1800"/>
              <a:buNone/>
            </a:pPr>
            <a:r>
              <a:t/>
            </a:r>
            <a:endParaRPr/>
          </a:p>
          <a:p>
            <a:pPr indent="0" lvl="0" marL="0" rtl="0" algn="l">
              <a:lnSpc>
                <a:spcPct val="90000"/>
              </a:lnSpc>
              <a:spcBef>
                <a:spcPts val="750"/>
              </a:spcBef>
              <a:spcAft>
                <a:spcPts val="0"/>
              </a:spcAft>
              <a:buSzPts val="1800"/>
              <a:buNone/>
            </a:pPr>
            <a:r>
              <a:rPr lang="en-GB"/>
              <a:t>Dan-tastic</a:t>
            </a:r>
            <a:endParaRPr/>
          </a:p>
        </p:txBody>
      </p:sp>
      <p:pic>
        <p:nvPicPr>
          <p:cNvPr id="242" name="Google Shape;242;g348ed632032_0_0"/>
          <p:cNvPicPr preferRelativeResize="0"/>
          <p:nvPr/>
        </p:nvPicPr>
        <p:blipFill rotWithShape="1">
          <a:blip r:embed="rId3">
            <a:alphaModFix/>
          </a:blip>
          <a:srcRect b="0" l="0" r="0" t="0"/>
          <a:stretch/>
        </p:blipFill>
        <p:spPr>
          <a:xfrm>
            <a:off x="628643" y="658513"/>
            <a:ext cx="732651" cy="523222"/>
          </a:xfrm>
          <a:prstGeom prst="rect">
            <a:avLst/>
          </a:prstGeom>
          <a:noFill/>
          <a:ln cap="flat" cmpd="sng" w="9525">
            <a:solidFill>
              <a:schemeClr val="dk1"/>
            </a:solidFill>
            <a:prstDash val="solid"/>
            <a:round/>
            <a:headEnd len="sm" w="sm" type="none"/>
            <a:tailEnd len="sm" w="sm" type="none"/>
          </a:ln>
        </p:spPr>
      </p:pic>
      <p:pic>
        <p:nvPicPr>
          <p:cNvPr id="243" name="Google Shape;243;g348ed632032_0_0"/>
          <p:cNvPicPr preferRelativeResize="0"/>
          <p:nvPr/>
        </p:nvPicPr>
        <p:blipFill rotWithShape="1">
          <a:blip r:embed="rId3">
            <a:alphaModFix/>
          </a:blip>
          <a:srcRect b="0" l="0" r="0" t="0"/>
          <a:stretch/>
        </p:blipFill>
        <p:spPr>
          <a:xfrm>
            <a:off x="7782693" y="658513"/>
            <a:ext cx="732651" cy="523222"/>
          </a:xfrm>
          <a:prstGeom prst="rect">
            <a:avLst/>
          </a:prstGeom>
          <a:noFill/>
          <a:ln cap="flat" cmpd="sng" w="9525">
            <a:solidFill>
              <a:schemeClr val="dk1"/>
            </a:solidFill>
            <a:prstDash val="solid"/>
            <a:round/>
            <a:headEnd len="sm" w="sm" type="none"/>
            <a:tailEnd len="sm" w="sm" type="none"/>
          </a:ln>
        </p:spPr>
      </p:pic>
      <p:pic>
        <p:nvPicPr>
          <p:cNvPr id="244" name="Google Shape;244;g348ed632032_0_0"/>
          <p:cNvPicPr preferRelativeResize="0"/>
          <p:nvPr/>
        </p:nvPicPr>
        <p:blipFill rotWithShape="1">
          <a:blip r:embed="rId4">
            <a:alphaModFix/>
          </a:blip>
          <a:srcRect b="0" l="0" r="0" t="0"/>
          <a:stretch/>
        </p:blipFill>
        <p:spPr>
          <a:xfrm>
            <a:off x="5544552" y="1523501"/>
            <a:ext cx="2970798" cy="2228099"/>
          </a:xfrm>
          <a:prstGeom prst="rect">
            <a:avLst/>
          </a:prstGeom>
          <a:noFill/>
          <a:ln>
            <a:noFill/>
          </a:ln>
        </p:spPr>
      </p:pic>
      <p:pic>
        <p:nvPicPr>
          <p:cNvPr id="245" name="Google Shape;245;g348ed632032_0_0"/>
          <p:cNvPicPr preferRelativeResize="0"/>
          <p:nvPr/>
        </p:nvPicPr>
        <p:blipFill rotWithShape="1">
          <a:blip r:embed="rId5">
            <a:alphaModFix/>
          </a:blip>
          <a:srcRect b="0" l="0" r="0" t="0"/>
          <a:stretch/>
        </p:blipFill>
        <p:spPr>
          <a:xfrm>
            <a:off x="5719064" y="3952851"/>
            <a:ext cx="2621773" cy="1966326"/>
          </a:xfrm>
          <a:prstGeom prst="rect">
            <a:avLst/>
          </a:prstGeom>
          <a:noFill/>
          <a:ln>
            <a:noFill/>
          </a:ln>
        </p:spPr>
      </p:pic>
      <p:pic>
        <p:nvPicPr>
          <p:cNvPr id="246" name="Google Shape;246;g348ed632032_0_0"/>
          <p:cNvPicPr preferRelativeResize="0"/>
          <p:nvPr/>
        </p:nvPicPr>
        <p:blipFill rotWithShape="1">
          <a:blip r:embed="rId6">
            <a:alphaModFix/>
          </a:blip>
          <a:srcRect b="0" l="0" r="0" t="0"/>
          <a:stretch/>
        </p:blipFill>
        <p:spPr>
          <a:xfrm>
            <a:off x="2598777" y="1388076"/>
            <a:ext cx="2676275" cy="2007199"/>
          </a:xfrm>
          <a:prstGeom prst="rect">
            <a:avLst/>
          </a:prstGeom>
          <a:noFill/>
          <a:ln>
            <a:noFill/>
          </a:ln>
        </p:spPr>
      </p:pic>
      <p:pic>
        <p:nvPicPr>
          <p:cNvPr id="247" name="Google Shape;247;g348ed632032_0_0"/>
          <p:cNvPicPr preferRelativeResize="0"/>
          <p:nvPr/>
        </p:nvPicPr>
        <p:blipFill rotWithShape="1">
          <a:blip r:embed="rId7">
            <a:alphaModFix/>
          </a:blip>
          <a:srcRect b="0" l="0" r="0" t="0"/>
          <a:stretch/>
        </p:blipFill>
        <p:spPr>
          <a:xfrm>
            <a:off x="4499213" y="3429000"/>
            <a:ext cx="996449" cy="1328625"/>
          </a:xfrm>
          <a:prstGeom prst="rect">
            <a:avLst/>
          </a:prstGeom>
          <a:noFill/>
          <a:ln>
            <a:noFill/>
          </a:ln>
        </p:spPr>
      </p:pic>
      <p:pic>
        <p:nvPicPr>
          <p:cNvPr id="248" name="Google Shape;248;g348ed632032_0_0"/>
          <p:cNvPicPr preferRelativeResize="0"/>
          <p:nvPr/>
        </p:nvPicPr>
        <p:blipFill rotWithShape="1">
          <a:blip r:embed="rId8">
            <a:alphaModFix/>
          </a:blip>
          <a:srcRect b="0" l="0" r="0" t="0"/>
          <a:stretch/>
        </p:blipFill>
        <p:spPr>
          <a:xfrm>
            <a:off x="2598787" y="3495473"/>
            <a:ext cx="1851549" cy="10115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5"/>
          <p:cNvSpPr txBox="1"/>
          <p:nvPr>
            <p:ph type="title"/>
          </p:nvPr>
        </p:nvSpPr>
        <p:spPr>
          <a:xfrm>
            <a:off x="628650" y="483300"/>
            <a:ext cx="7886700" cy="523200"/>
          </a:xfrm>
          <a:prstGeom prst="rect">
            <a:avLst/>
          </a:prstGeom>
          <a:solidFill>
            <a:srgbClr val="F7CAAC"/>
          </a:solidFill>
          <a:ln cap="flat" cmpd="sng" w="9525">
            <a:solidFill>
              <a:srgbClr val="888888"/>
            </a:solidFill>
            <a:prstDash val="solid"/>
            <a:round/>
            <a:headEnd len="sm" w="sm" type="none"/>
            <a:tailEnd len="sm" w="sm" type="none"/>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GB" sz="3200">
                <a:latin typeface="Calibri"/>
                <a:ea typeface="Calibri"/>
                <a:cs typeface="Calibri"/>
                <a:sym typeface="Calibri"/>
              </a:rPr>
              <a:t>How to support your child</a:t>
            </a:r>
            <a:endParaRPr/>
          </a:p>
        </p:txBody>
      </p:sp>
      <p:sp>
        <p:nvSpPr>
          <p:cNvPr id="254" name="Google Shape;254;p15"/>
          <p:cNvSpPr txBox="1"/>
          <p:nvPr>
            <p:ph idx="1" type="body"/>
          </p:nvPr>
        </p:nvSpPr>
        <p:spPr>
          <a:xfrm>
            <a:off x="611550" y="1375175"/>
            <a:ext cx="7886700" cy="4729800"/>
          </a:xfrm>
          <a:prstGeom prst="rect">
            <a:avLst/>
          </a:prstGeom>
          <a:noFill/>
          <a:ln cap="flat" cmpd="sng" w="9525">
            <a:solidFill>
              <a:srgbClr val="888888"/>
            </a:solidFill>
            <a:prstDash val="solid"/>
            <a:round/>
            <a:headEnd len="sm" w="sm" type="none"/>
            <a:tailEnd len="sm" w="sm" type="none"/>
          </a:ln>
        </p:spPr>
        <p:txBody>
          <a:bodyPr anchorCtr="0" anchor="t" bIns="45700" lIns="91425" spcFirstLastPara="1" rIns="91425" wrap="square" tIns="45700">
            <a:normAutofit/>
          </a:bodyPr>
          <a:lstStyle/>
          <a:p>
            <a:pPr indent="0" lvl="0" marL="0" rtl="0" algn="l">
              <a:lnSpc>
                <a:spcPct val="90000"/>
              </a:lnSpc>
              <a:spcBef>
                <a:spcPts val="750"/>
              </a:spcBef>
              <a:spcAft>
                <a:spcPts val="0"/>
              </a:spcAft>
              <a:buClr>
                <a:schemeClr val="dk1"/>
              </a:buClr>
              <a:buSzPts val="2100"/>
              <a:buNone/>
            </a:pPr>
            <a:r>
              <a:rPr lang="en-GB"/>
              <a:t>Please read, read, read :)</a:t>
            </a:r>
            <a:endParaRPr/>
          </a:p>
          <a:p>
            <a:pPr indent="0" lvl="0" marL="0" rtl="0" algn="l">
              <a:lnSpc>
                <a:spcPct val="90000"/>
              </a:lnSpc>
              <a:spcBef>
                <a:spcPts val="750"/>
              </a:spcBef>
              <a:spcAft>
                <a:spcPts val="0"/>
              </a:spcAft>
              <a:buClr>
                <a:schemeClr val="dk1"/>
              </a:buClr>
              <a:buSzPts val="2100"/>
              <a:buNone/>
            </a:pPr>
            <a:r>
              <a:t/>
            </a:r>
            <a:endParaRPr/>
          </a:p>
          <a:p>
            <a:pPr indent="0" lvl="0" marL="0" rtl="0" algn="l">
              <a:lnSpc>
                <a:spcPct val="90000"/>
              </a:lnSpc>
              <a:spcBef>
                <a:spcPts val="750"/>
              </a:spcBef>
              <a:spcAft>
                <a:spcPts val="0"/>
              </a:spcAft>
              <a:buClr>
                <a:schemeClr val="dk1"/>
              </a:buClr>
              <a:buSzPts val="2100"/>
              <a:buNone/>
            </a:pPr>
            <a:r>
              <a:rPr lang="en-GB"/>
              <a:t>Medical needs</a:t>
            </a:r>
            <a:endParaRPr/>
          </a:p>
          <a:p>
            <a:pPr indent="0" lvl="0" marL="0" rtl="0" algn="l">
              <a:lnSpc>
                <a:spcPct val="90000"/>
              </a:lnSpc>
              <a:spcBef>
                <a:spcPts val="750"/>
              </a:spcBef>
              <a:spcAft>
                <a:spcPts val="0"/>
              </a:spcAft>
              <a:buClr>
                <a:schemeClr val="dk1"/>
              </a:buClr>
              <a:buSzPts val="2100"/>
              <a:buNone/>
            </a:pPr>
            <a:r>
              <a:rPr lang="en-GB"/>
              <a:t>If your child has medication during the year it should be taken to the school office where a request for school to administer medication form must be filled in. Please ensure that any inhalers are in date and an asthma passport has been completed.</a:t>
            </a:r>
            <a:endParaRPr/>
          </a:p>
          <a:p>
            <a:pPr indent="0" lvl="0" marL="0" rtl="0" algn="l">
              <a:lnSpc>
                <a:spcPct val="90000"/>
              </a:lnSpc>
              <a:spcBef>
                <a:spcPts val="750"/>
              </a:spcBef>
              <a:spcAft>
                <a:spcPts val="0"/>
              </a:spcAft>
              <a:buClr>
                <a:schemeClr val="dk1"/>
              </a:buClr>
              <a:buSzPts val="2100"/>
              <a:buNone/>
            </a:pPr>
            <a:r>
              <a:t/>
            </a:r>
            <a:endParaRPr/>
          </a:p>
          <a:p>
            <a:pPr indent="0" lvl="0" marL="0" rtl="0" algn="l">
              <a:lnSpc>
                <a:spcPct val="90000"/>
              </a:lnSpc>
              <a:spcBef>
                <a:spcPts val="750"/>
              </a:spcBef>
              <a:spcAft>
                <a:spcPts val="0"/>
              </a:spcAft>
              <a:buSzPts val="1800"/>
              <a:buNone/>
            </a:pPr>
            <a:r>
              <a:rPr lang="en-GB"/>
              <a:t>Please keep communication.</a:t>
            </a:r>
            <a:endParaRPr/>
          </a:p>
          <a:p>
            <a:pPr indent="-171450" lvl="0" marL="171450" rtl="0" algn="l">
              <a:lnSpc>
                <a:spcPct val="90000"/>
              </a:lnSpc>
              <a:spcBef>
                <a:spcPts val="750"/>
              </a:spcBef>
              <a:spcAft>
                <a:spcPts val="0"/>
              </a:spcAft>
              <a:buClr>
                <a:schemeClr val="dk1"/>
              </a:buClr>
              <a:buSzPts val="2100"/>
              <a:buChar char="•"/>
            </a:pPr>
            <a:r>
              <a:rPr b="1" lang="en-GB"/>
              <a:t>Please make an appointment to chat to us if you have any concerns or think there is information we need to know. We have an open door and any information you can give us enables us to fully care for support your child.</a:t>
            </a:r>
            <a:endParaRPr b="1"/>
          </a:p>
        </p:txBody>
      </p:sp>
      <p:pic>
        <p:nvPicPr>
          <p:cNvPr id="255" name="Google Shape;255;p15"/>
          <p:cNvPicPr preferRelativeResize="0"/>
          <p:nvPr/>
        </p:nvPicPr>
        <p:blipFill rotWithShape="1">
          <a:blip r:embed="rId3">
            <a:alphaModFix/>
          </a:blip>
          <a:srcRect b="0" l="0" r="0" t="0"/>
          <a:stretch/>
        </p:blipFill>
        <p:spPr>
          <a:xfrm>
            <a:off x="628643" y="483325"/>
            <a:ext cx="732651" cy="523222"/>
          </a:xfrm>
          <a:prstGeom prst="rect">
            <a:avLst/>
          </a:prstGeom>
          <a:noFill/>
          <a:ln cap="flat" cmpd="sng" w="9525">
            <a:solidFill>
              <a:schemeClr val="dk1"/>
            </a:solidFill>
            <a:prstDash val="solid"/>
            <a:round/>
            <a:headEnd len="sm" w="sm" type="none"/>
            <a:tailEnd len="sm" w="sm" type="none"/>
          </a:ln>
        </p:spPr>
      </p:pic>
      <p:pic>
        <p:nvPicPr>
          <p:cNvPr id="256" name="Google Shape;256;p15"/>
          <p:cNvPicPr preferRelativeResize="0"/>
          <p:nvPr/>
        </p:nvPicPr>
        <p:blipFill rotWithShape="1">
          <a:blip r:embed="rId3">
            <a:alphaModFix/>
          </a:blip>
          <a:srcRect b="0" l="0" r="0" t="0"/>
          <a:stretch/>
        </p:blipFill>
        <p:spPr>
          <a:xfrm>
            <a:off x="7782693" y="483325"/>
            <a:ext cx="732651" cy="523222"/>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h24430ff46f5385ce_0_0"/>
          <p:cNvSpPr txBox="1"/>
          <p:nvPr>
            <p:ph type="title"/>
          </p:nvPr>
        </p:nvSpPr>
        <p:spPr>
          <a:xfrm>
            <a:off x="628650" y="483300"/>
            <a:ext cx="7886700" cy="523200"/>
          </a:xfrm>
          <a:prstGeom prst="rect">
            <a:avLst/>
          </a:prstGeom>
          <a:solidFill>
            <a:srgbClr val="F7CAAC"/>
          </a:solidFill>
          <a:ln cap="flat" cmpd="sng" w="9525">
            <a:solidFill>
              <a:srgbClr val="888888"/>
            </a:solidFill>
            <a:prstDash val="solid"/>
            <a:round/>
            <a:headEnd len="sm" w="sm" type="none"/>
            <a:tailEnd len="sm" w="sm" type="none"/>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GB" sz="3200"/>
              <a:t>Extra Information</a:t>
            </a:r>
            <a:endParaRPr/>
          </a:p>
        </p:txBody>
      </p:sp>
      <p:sp>
        <p:nvSpPr>
          <p:cNvPr id="262" name="Google Shape;262;h24430ff46f5385ce_0_0"/>
          <p:cNvSpPr txBox="1"/>
          <p:nvPr>
            <p:ph idx="1" type="body"/>
          </p:nvPr>
        </p:nvSpPr>
        <p:spPr>
          <a:xfrm>
            <a:off x="611550" y="1375175"/>
            <a:ext cx="7886700" cy="4729800"/>
          </a:xfrm>
          <a:prstGeom prst="rect">
            <a:avLst/>
          </a:prstGeom>
          <a:noFill/>
          <a:ln cap="flat" cmpd="sng" w="9525">
            <a:solidFill>
              <a:srgbClr val="888888"/>
            </a:solidFill>
            <a:prstDash val="solid"/>
            <a:round/>
            <a:headEnd len="sm" w="sm" type="none"/>
            <a:tailEnd len="sm" w="sm" type="none"/>
          </a:ln>
        </p:spPr>
        <p:txBody>
          <a:bodyPr anchorCtr="0" anchor="t" bIns="45700" lIns="91425" spcFirstLastPara="1" rIns="91425" wrap="square" tIns="45700">
            <a:normAutofit/>
          </a:bodyPr>
          <a:lstStyle/>
          <a:p>
            <a:pPr indent="0" lvl="0" marL="457200" rtl="0" algn="l">
              <a:lnSpc>
                <a:spcPct val="90000"/>
              </a:lnSpc>
              <a:spcBef>
                <a:spcPts val="750"/>
              </a:spcBef>
              <a:spcAft>
                <a:spcPts val="0"/>
              </a:spcAft>
              <a:buNone/>
            </a:pPr>
            <a:r>
              <a:t/>
            </a:r>
            <a:endParaRPr/>
          </a:p>
          <a:p>
            <a:pPr indent="-152400" lvl="0" marL="171450" rtl="0" algn="l">
              <a:lnSpc>
                <a:spcPct val="90000"/>
              </a:lnSpc>
              <a:spcBef>
                <a:spcPts val="750"/>
              </a:spcBef>
              <a:spcAft>
                <a:spcPts val="0"/>
              </a:spcAft>
              <a:buSzPts val="1800"/>
              <a:buChar char="•"/>
            </a:pPr>
            <a:r>
              <a:rPr lang="en-GB"/>
              <a:t>FoDS - please support our school and offer to help throughout the year. </a:t>
            </a:r>
            <a:endParaRPr/>
          </a:p>
          <a:p>
            <a:pPr indent="-152400" lvl="0" marL="171450" rtl="0" algn="l">
              <a:lnSpc>
                <a:spcPct val="90000"/>
              </a:lnSpc>
              <a:spcBef>
                <a:spcPts val="750"/>
              </a:spcBef>
              <a:spcAft>
                <a:spcPts val="0"/>
              </a:spcAft>
              <a:buSzPts val="1800"/>
              <a:buChar char="•"/>
            </a:pPr>
            <a:r>
              <a:rPr lang="en-GB"/>
              <a:t>Please don’t bring in toys and teddies. We are not doing ‘show and tell’ this year, just ‘news’.</a:t>
            </a:r>
            <a:endParaRPr/>
          </a:p>
          <a:p>
            <a:pPr indent="-152400" lvl="0" marL="171450" rtl="0" algn="l">
              <a:lnSpc>
                <a:spcPct val="90000"/>
              </a:lnSpc>
              <a:spcBef>
                <a:spcPts val="750"/>
              </a:spcBef>
              <a:spcAft>
                <a:spcPts val="0"/>
              </a:spcAft>
              <a:buSzPts val="1800"/>
              <a:buChar char="•"/>
            </a:pPr>
            <a:r>
              <a:rPr lang="en-GB"/>
              <a:t>PE kits Thursdays and Fridays. Please wear Dawpool PE kits or unbranded </a:t>
            </a:r>
            <a:r>
              <a:rPr lang="en-GB"/>
              <a:t>navy</a:t>
            </a:r>
            <a:r>
              <a:rPr lang="en-GB"/>
              <a:t>.</a:t>
            </a:r>
            <a:endParaRPr/>
          </a:p>
          <a:p>
            <a:pPr indent="-152400" lvl="0" marL="171450" rtl="0" algn="l">
              <a:lnSpc>
                <a:spcPct val="90000"/>
              </a:lnSpc>
              <a:spcBef>
                <a:spcPts val="750"/>
              </a:spcBef>
              <a:spcAft>
                <a:spcPts val="0"/>
              </a:spcAft>
              <a:buSzPts val="1800"/>
              <a:buChar char="•"/>
            </a:pPr>
            <a:r>
              <a:rPr lang="en-GB"/>
              <a:t>No wellies needed for Forest School for now. </a:t>
            </a:r>
            <a:endParaRPr/>
          </a:p>
          <a:p>
            <a:pPr indent="0" lvl="0" marL="0" rtl="0" algn="l">
              <a:lnSpc>
                <a:spcPct val="90000"/>
              </a:lnSpc>
              <a:spcBef>
                <a:spcPts val="750"/>
              </a:spcBef>
              <a:spcAft>
                <a:spcPts val="0"/>
              </a:spcAft>
              <a:buNone/>
            </a:pPr>
            <a:r>
              <a:t/>
            </a:r>
            <a:endParaRPr/>
          </a:p>
        </p:txBody>
      </p:sp>
      <p:pic>
        <p:nvPicPr>
          <p:cNvPr id="263" name="Google Shape;263;h24430ff46f5385ce_0_0"/>
          <p:cNvPicPr preferRelativeResize="0"/>
          <p:nvPr/>
        </p:nvPicPr>
        <p:blipFill rotWithShape="1">
          <a:blip r:embed="rId3">
            <a:alphaModFix/>
          </a:blip>
          <a:srcRect b="0" l="0" r="0" t="0"/>
          <a:stretch/>
        </p:blipFill>
        <p:spPr>
          <a:xfrm>
            <a:off x="628643" y="483325"/>
            <a:ext cx="732652" cy="523221"/>
          </a:xfrm>
          <a:prstGeom prst="rect">
            <a:avLst/>
          </a:prstGeom>
          <a:noFill/>
          <a:ln cap="flat" cmpd="sng" w="9525">
            <a:solidFill>
              <a:schemeClr val="dk1"/>
            </a:solidFill>
            <a:prstDash val="solid"/>
            <a:round/>
            <a:headEnd len="sm" w="sm" type="none"/>
            <a:tailEnd len="sm" w="sm" type="none"/>
          </a:ln>
        </p:spPr>
      </p:pic>
      <p:pic>
        <p:nvPicPr>
          <p:cNvPr id="264" name="Google Shape;264;h24430ff46f5385ce_0_0"/>
          <p:cNvPicPr preferRelativeResize="0"/>
          <p:nvPr/>
        </p:nvPicPr>
        <p:blipFill rotWithShape="1">
          <a:blip r:embed="rId3">
            <a:alphaModFix/>
          </a:blip>
          <a:srcRect b="0" l="0" r="0" t="0"/>
          <a:stretch/>
        </p:blipFill>
        <p:spPr>
          <a:xfrm>
            <a:off x="7782693" y="483325"/>
            <a:ext cx="732652" cy="523221"/>
          </a:xfrm>
          <a:prstGeom prst="rect">
            <a:avLst/>
          </a:prstGeom>
          <a:noFill/>
          <a:ln cap="flat" cmpd="sng" w="9525">
            <a:solidFill>
              <a:schemeClr val="dk1"/>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pic>
        <p:nvPicPr>
          <p:cNvPr id="269" name="Google Shape;269;p16"/>
          <p:cNvPicPr preferRelativeResize="0"/>
          <p:nvPr/>
        </p:nvPicPr>
        <p:blipFill rotWithShape="1">
          <a:blip r:embed="rId3">
            <a:alphaModFix/>
          </a:blip>
          <a:srcRect b="0" l="0" r="0" t="0"/>
          <a:stretch/>
        </p:blipFill>
        <p:spPr>
          <a:xfrm>
            <a:off x="328416" y="141669"/>
            <a:ext cx="732652" cy="523220"/>
          </a:xfrm>
          <a:prstGeom prst="rect">
            <a:avLst/>
          </a:prstGeom>
          <a:noFill/>
          <a:ln cap="flat" cmpd="sng" w="9525">
            <a:solidFill>
              <a:schemeClr val="dk1"/>
            </a:solidFill>
            <a:prstDash val="solid"/>
            <a:round/>
            <a:headEnd len="sm" w="sm" type="none"/>
            <a:tailEnd len="sm" w="sm" type="none"/>
          </a:ln>
        </p:spPr>
      </p:pic>
      <p:sp>
        <p:nvSpPr>
          <p:cNvPr id="270" name="Google Shape;270;p16"/>
          <p:cNvSpPr txBox="1"/>
          <p:nvPr/>
        </p:nvSpPr>
        <p:spPr>
          <a:xfrm>
            <a:off x="1071533" y="145567"/>
            <a:ext cx="6980003" cy="523220"/>
          </a:xfrm>
          <a:prstGeom prst="rect">
            <a:avLst/>
          </a:prstGeom>
          <a:solidFill>
            <a:srgbClr val="F7CAAC"/>
          </a:solid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GB" sz="2800" u="none" cap="none" strike="noStrike">
                <a:solidFill>
                  <a:schemeClr val="dk1"/>
                </a:solidFill>
                <a:latin typeface="Calibri"/>
                <a:ea typeface="Calibri"/>
                <a:cs typeface="Calibri"/>
                <a:sym typeface="Calibri"/>
              </a:rPr>
              <a:t>Contact us</a:t>
            </a:r>
            <a:endParaRPr b="0" i="0" sz="1400" u="none" cap="none" strike="noStrike">
              <a:solidFill>
                <a:srgbClr val="000000"/>
              </a:solidFill>
              <a:latin typeface="Arial"/>
              <a:ea typeface="Arial"/>
              <a:cs typeface="Arial"/>
              <a:sym typeface="Arial"/>
            </a:endParaRPr>
          </a:p>
        </p:txBody>
      </p:sp>
      <p:pic>
        <p:nvPicPr>
          <p:cNvPr id="271" name="Google Shape;271;p16"/>
          <p:cNvPicPr preferRelativeResize="0"/>
          <p:nvPr/>
        </p:nvPicPr>
        <p:blipFill rotWithShape="1">
          <a:blip r:embed="rId3">
            <a:alphaModFix/>
          </a:blip>
          <a:srcRect b="0" l="0" r="0" t="0"/>
          <a:stretch/>
        </p:blipFill>
        <p:spPr>
          <a:xfrm>
            <a:off x="8062001" y="141669"/>
            <a:ext cx="732652" cy="523220"/>
          </a:xfrm>
          <a:prstGeom prst="rect">
            <a:avLst/>
          </a:prstGeom>
          <a:noFill/>
          <a:ln cap="flat" cmpd="sng" w="9525">
            <a:solidFill>
              <a:schemeClr val="dk1"/>
            </a:solidFill>
            <a:prstDash val="solid"/>
            <a:round/>
            <a:headEnd len="sm" w="sm" type="none"/>
            <a:tailEnd len="sm" w="sm" type="none"/>
          </a:ln>
        </p:spPr>
      </p:pic>
      <p:sp>
        <p:nvSpPr>
          <p:cNvPr id="272" name="Google Shape;272;p16"/>
          <p:cNvSpPr txBox="1"/>
          <p:nvPr/>
        </p:nvSpPr>
        <p:spPr>
          <a:xfrm>
            <a:off x="328416" y="699179"/>
            <a:ext cx="8466300" cy="6110700"/>
          </a:xfrm>
          <a:prstGeom prst="rect">
            <a:avLst/>
          </a:prstGeom>
          <a:noFill/>
          <a:ln cap="flat" cmpd="sng" w="9525">
            <a:solidFill>
              <a:schemeClr val="dk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700"/>
              <a:buFont typeface="Arial"/>
              <a:buNone/>
            </a:pPr>
            <a:r>
              <a:rPr b="0" i="0" lang="en-GB" sz="1700" u="none" cap="none" strike="noStrike">
                <a:solidFill>
                  <a:schemeClr val="dk1"/>
                </a:solidFill>
                <a:latin typeface="Arial"/>
                <a:ea typeface="Arial"/>
                <a:cs typeface="Arial"/>
                <a:sym typeface="Arial"/>
              </a:rPr>
              <a:t>View our </a:t>
            </a:r>
            <a:r>
              <a:rPr b="1" i="0" lang="en-GB" sz="1700" u="none" cap="none" strike="noStrike">
                <a:solidFill>
                  <a:schemeClr val="dk1"/>
                </a:solidFill>
                <a:latin typeface="Arial"/>
                <a:ea typeface="Arial"/>
                <a:cs typeface="Arial"/>
                <a:sym typeface="Arial"/>
              </a:rPr>
              <a:t>Home-School Communication Procedures</a:t>
            </a:r>
            <a:r>
              <a:rPr b="0" i="0" lang="en-GB" sz="1700" u="none" cap="none" strike="noStrike">
                <a:solidFill>
                  <a:schemeClr val="dk1"/>
                </a:solidFill>
                <a:latin typeface="Arial"/>
                <a:ea typeface="Arial"/>
                <a:cs typeface="Arial"/>
                <a:sym typeface="Arial"/>
              </a:rPr>
              <a:t> </a:t>
            </a:r>
            <a:r>
              <a:rPr b="0" i="0" lang="en-GB" sz="1700" u="sng" cap="none" strike="noStrike">
                <a:solidFill>
                  <a:schemeClr val="hlink"/>
                </a:solidFill>
                <a:latin typeface="Arial"/>
                <a:ea typeface="Arial"/>
                <a:cs typeface="Arial"/>
                <a:sym typeface="Arial"/>
                <a:hlinkClick r:id="rId4"/>
              </a:rPr>
              <a:t>here.</a:t>
            </a:r>
            <a:endParaRPr b="0" i="0"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GB" sz="1700" u="none" cap="none" strike="noStrike">
                <a:solidFill>
                  <a:schemeClr val="dk1"/>
                </a:solidFill>
                <a:latin typeface="Arial"/>
                <a:ea typeface="Arial"/>
                <a:cs typeface="Arial"/>
                <a:sym typeface="Arial"/>
              </a:rPr>
              <a:t>Initially, please contact the school office who will hopefully be able to respond to your enquiry straight away. The school office can help with all general enquiries: admin, events, attendance, school dinners, clubs, payments, wrap-around care, etc. Alternatively, the school office may direct your enquiry to another member of staff, for example: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t/>
            </a:r>
            <a:endParaRPr b="0" i="0" sz="17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700"/>
              <a:buFont typeface="Arial"/>
              <a:buChar char="•"/>
            </a:pPr>
            <a:r>
              <a:rPr b="1" i="1" lang="en-GB" sz="1700" u="none" cap="none" strike="noStrike">
                <a:solidFill>
                  <a:schemeClr val="dk1"/>
                </a:solidFill>
                <a:latin typeface="Arial"/>
                <a:ea typeface="Arial"/>
                <a:cs typeface="Arial"/>
                <a:sym typeface="Arial"/>
              </a:rPr>
              <a:t>Class teachers: </a:t>
            </a:r>
            <a:r>
              <a:rPr b="0" i="1" lang="en-GB" sz="1700" u="none" cap="none" strike="noStrike">
                <a:solidFill>
                  <a:schemeClr val="dk1"/>
                </a:solidFill>
                <a:latin typeface="Arial"/>
                <a:ea typeface="Arial"/>
                <a:cs typeface="Arial"/>
                <a:sym typeface="Arial"/>
              </a:rPr>
              <a:t>For enquiries relating specifically to children (learning, progress, behaviour, wellbeing, equipment, timetables etc.)</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700"/>
              <a:buFont typeface="Arial"/>
              <a:buChar char="•"/>
            </a:pPr>
            <a:r>
              <a:rPr b="1" i="1" lang="en-GB" sz="1700" u="none" cap="none" strike="noStrike">
                <a:solidFill>
                  <a:schemeClr val="dk1"/>
                </a:solidFill>
                <a:latin typeface="Arial"/>
                <a:ea typeface="Arial"/>
                <a:cs typeface="Arial"/>
                <a:sym typeface="Arial"/>
              </a:rPr>
              <a:t>SENCo: </a:t>
            </a:r>
            <a:r>
              <a:rPr b="0" i="1" lang="en-GB" sz="1700" u="none" cap="none" strike="noStrike">
                <a:solidFill>
                  <a:schemeClr val="dk1"/>
                </a:solidFill>
                <a:latin typeface="Arial"/>
                <a:ea typeface="Arial"/>
                <a:cs typeface="Arial"/>
                <a:sym typeface="Arial"/>
              </a:rPr>
              <a:t>For enquiries relating to Special Educational Needs (SEN) and Inclusion.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700"/>
              <a:buFont typeface="Arial"/>
              <a:buChar char="•"/>
            </a:pPr>
            <a:r>
              <a:rPr b="1" i="1" lang="en-GB" sz="1700" u="none" cap="none" strike="noStrike">
                <a:solidFill>
                  <a:schemeClr val="dk1"/>
                </a:solidFill>
                <a:latin typeface="Arial"/>
                <a:ea typeface="Arial"/>
                <a:cs typeface="Arial"/>
                <a:sym typeface="Arial"/>
              </a:rPr>
              <a:t>Designated Safeguarding Lead (DSL): </a:t>
            </a:r>
            <a:r>
              <a:rPr b="0" i="1" lang="en-GB" sz="1700" u="none" cap="none" strike="noStrike">
                <a:solidFill>
                  <a:schemeClr val="dk1"/>
                </a:solidFill>
                <a:latin typeface="Arial"/>
                <a:ea typeface="Arial"/>
                <a:cs typeface="Arial"/>
                <a:sym typeface="Arial"/>
              </a:rPr>
              <a:t>For enquiries relating to pupil welfare and safeguarding.</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700"/>
              <a:buFont typeface="Arial"/>
              <a:buChar char="•"/>
            </a:pPr>
            <a:r>
              <a:rPr b="1" i="1" lang="en-GB" sz="1700" u="none" cap="none" strike="noStrike">
                <a:solidFill>
                  <a:schemeClr val="dk1"/>
                </a:solidFill>
                <a:latin typeface="Arial"/>
                <a:ea typeface="Arial"/>
                <a:cs typeface="Arial"/>
                <a:sym typeface="Arial"/>
              </a:rPr>
              <a:t>Deputy / Head Teacher</a:t>
            </a:r>
            <a:r>
              <a:rPr b="0" i="1" lang="en-GB" sz="1700" u="none" cap="none" strike="noStrike">
                <a:solidFill>
                  <a:schemeClr val="dk1"/>
                </a:solidFill>
                <a:latin typeface="Arial"/>
                <a:ea typeface="Arial"/>
                <a:cs typeface="Arial"/>
                <a:sym typeface="Arial"/>
              </a:rPr>
              <a:t>: For enquiries that have not been previously resolved by speaking with other staff members.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t/>
            </a:r>
            <a:endParaRPr b="0" i="1" sz="17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700"/>
              <a:buFont typeface="Arial"/>
              <a:buNone/>
            </a:pPr>
            <a:r>
              <a:rPr b="1" i="0" lang="en-GB" sz="1700" u="none" cap="none" strike="noStrike">
                <a:solidFill>
                  <a:schemeClr val="dk1"/>
                </a:solidFill>
                <a:latin typeface="Arial"/>
                <a:ea typeface="Arial"/>
                <a:cs typeface="Arial"/>
                <a:sym typeface="Arial"/>
              </a:rPr>
              <a:t>Staff Availability</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700"/>
              <a:buFont typeface="Arial"/>
              <a:buNone/>
            </a:pPr>
            <a:r>
              <a:rPr b="0" i="0" lang="en-GB" sz="1700" u="none" cap="none" strike="noStrike">
                <a:solidFill>
                  <a:schemeClr val="dk1"/>
                </a:solidFill>
                <a:latin typeface="Arial"/>
                <a:ea typeface="Arial"/>
                <a:cs typeface="Arial"/>
                <a:sym typeface="Arial"/>
              </a:rPr>
              <a:t>For enquiries that require a parent or carer to speak with a member of staff, the school office will arrange this for you. Staff will always try to speak with parents and carers as soon as their work schedule allows, but this may be difficult to organise quickly due to teaching and other commitments. The office staff will keep you informed of timescales regarding meetings and appointments. Staff are also available at the school gate at the start and end of each day. </a:t>
            </a:r>
            <a:endParaRPr b="0" i="0" sz="17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2017-09-06T13:58:57Z</dcterms:created>
  <dc:creator>HP</dc:creator>
</cp:coreProperties>
</file>