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23"/>
  </p:notesMasterIdLst>
  <p:handoutMasterIdLst>
    <p:handoutMasterId r:id="rId24"/>
  </p:handoutMasterIdLst>
  <p:sldIdLst>
    <p:sldId id="302" r:id="rId2"/>
    <p:sldId id="303" r:id="rId3"/>
    <p:sldId id="304" r:id="rId4"/>
    <p:sldId id="305" r:id="rId5"/>
    <p:sldId id="306" r:id="rId6"/>
    <p:sldId id="307" r:id="rId7"/>
    <p:sldId id="295" r:id="rId8"/>
    <p:sldId id="266" r:id="rId9"/>
    <p:sldId id="265" r:id="rId10"/>
    <p:sldId id="267" r:id="rId11"/>
    <p:sldId id="272" r:id="rId12"/>
    <p:sldId id="297" r:id="rId13"/>
    <p:sldId id="298" r:id="rId14"/>
    <p:sldId id="299" r:id="rId15"/>
    <p:sldId id="276" r:id="rId16"/>
    <p:sldId id="278" r:id="rId17"/>
    <p:sldId id="277" r:id="rId18"/>
    <p:sldId id="300" r:id="rId19"/>
    <p:sldId id="308" r:id="rId20"/>
    <p:sldId id="309" r:id="rId21"/>
    <p:sldId id="258" r:id="rId2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PP"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05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FA1F334-E7B1-40A2-B879-87EA1F3A8DF2}" type="datetimeFigureOut">
              <a:rPr lang="en-GB" smtClean="0"/>
              <a:t>13/09/2022</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AEDC050-D9D9-4225-843A-45DA88E8EAD4}" type="slidenum">
              <a:rPr lang="en-GB" smtClean="0"/>
              <a:t>‹#›</a:t>
            </a:fld>
            <a:endParaRPr lang="en-GB"/>
          </a:p>
        </p:txBody>
      </p:sp>
    </p:spTree>
    <p:extLst>
      <p:ext uri="{BB962C8B-B14F-4D97-AF65-F5344CB8AC3E}">
        <p14:creationId xmlns:p14="http://schemas.microsoft.com/office/powerpoint/2010/main" val="1304957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4E4E3AB-F1F5-4326-996E-214D3694AD27}" type="datetimeFigureOut">
              <a:rPr lang="en-GB" smtClean="0"/>
              <a:t>13/09/2022</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09E8298-17C0-4BCC-95BD-928606222F0C}" type="slidenum">
              <a:rPr lang="en-GB" smtClean="0"/>
              <a:t>‹#›</a:t>
            </a:fld>
            <a:endParaRPr lang="en-GB"/>
          </a:p>
        </p:txBody>
      </p:sp>
    </p:spTree>
    <p:extLst>
      <p:ext uri="{BB962C8B-B14F-4D97-AF65-F5344CB8AC3E}">
        <p14:creationId xmlns:p14="http://schemas.microsoft.com/office/powerpoint/2010/main" val="1971195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 xmlns:a16="http://schemas.microsoft.com/office/drawing/2014/main" id="{EFE0C25F-89B6-4BA2-BA28-77D6A2402EA5}"/>
              </a:ext>
            </a:extLst>
          </p:cNvPr>
          <p:cNvSpPr>
            <a:spLocks noGrp="1" noRot="1" noChangeAspect="1" noChangeArrowheads="1" noTextEdit="1"/>
          </p:cNvSpPr>
          <p:nvPr>
            <p:ph type="sldImg"/>
          </p:nvPr>
        </p:nvSpPr>
        <p:spPr>
          <a:ln/>
        </p:spPr>
      </p:sp>
      <p:sp>
        <p:nvSpPr>
          <p:cNvPr id="26627" name="Rectangle 3">
            <a:extLst>
              <a:ext uri="{FF2B5EF4-FFF2-40B4-BE49-F238E27FC236}">
                <a16:creationId xmlns="" xmlns:a16="http://schemas.microsoft.com/office/drawing/2014/main" id="{4E0E87EA-1D61-49FD-BDEB-A551555AD0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029758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09E8298-17C0-4BCC-95BD-928606222F0C}" type="slidenum">
              <a:rPr lang="en-GB" smtClean="0"/>
              <a:t>9</a:t>
            </a:fld>
            <a:endParaRPr lang="en-GB"/>
          </a:p>
        </p:txBody>
      </p:sp>
    </p:spTree>
    <p:extLst>
      <p:ext uri="{BB962C8B-B14F-4D97-AF65-F5344CB8AC3E}">
        <p14:creationId xmlns:p14="http://schemas.microsoft.com/office/powerpoint/2010/main" val="389496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 xmlns:a16="http://schemas.microsoft.com/office/drawing/2014/main" id="{8C66D8AC-7F9F-4216-894C-6D86013199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4D9AF063-7684-40D2-8465-E5B52036B90F}" type="slidenum">
              <a:rPr lang="en-GB" altLang="en-US"/>
              <a:pPr eaLnBrk="1" hangingPunct="1"/>
              <a:t>10</a:t>
            </a:fld>
            <a:endParaRPr lang="en-GB" altLang="en-US"/>
          </a:p>
        </p:txBody>
      </p:sp>
      <p:sp>
        <p:nvSpPr>
          <p:cNvPr id="29699" name="Rectangle 2">
            <a:extLst>
              <a:ext uri="{FF2B5EF4-FFF2-40B4-BE49-F238E27FC236}">
                <a16:creationId xmlns="" xmlns:a16="http://schemas.microsoft.com/office/drawing/2014/main" id="{F881B169-CAD9-468E-A2AE-D08132D90802}"/>
              </a:ext>
            </a:extLst>
          </p:cNvPr>
          <p:cNvSpPr>
            <a:spLocks noGrp="1" noRot="1" noChangeAspect="1" noChangeArrowheads="1" noTextEdit="1"/>
          </p:cNvSpPr>
          <p:nvPr>
            <p:ph type="sldImg"/>
          </p:nvPr>
        </p:nvSpPr>
        <p:spPr>
          <a:ln/>
        </p:spPr>
      </p:sp>
      <p:sp>
        <p:nvSpPr>
          <p:cNvPr id="29700" name="Rectangle 3">
            <a:extLst>
              <a:ext uri="{FF2B5EF4-FFF2-40B4-BE49-F238E27FC236}">
                <a16:creationId xmlns="" xmlns:a16="http://schemas.microsoft.com/office/drawing/2014/main" id="{61FC12A9-E793-4316-9505-E385212F97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rPr>
              <a:t>Literacy</a:t>
            </a:r>
            <a:r>
              <a:rPr lang="en-GB" altLang="en-US">
                <a:latin typeface="Arial" panose="020B0604020202020204" pitchFamily="34" charset="0"/>
              </a:rPr>
              <a:t>: Books- Power of Reading</a:t>
            </a:r>
          </a:p>
          <a:p>
            <a:pPr eaLnBrk="1" hangingPunct="1"/>
            <a:endParaRPr lang="en-GB" altLang="en-US">
              <a:latin typeface="Arial" panose="020B0604020202020204" pitchFamily="34" charset="0"/>
            </a:endParaRPr>
          </a:p>
          <a:p>
            <a:pPr eaLnBrk="1" hangingPunct="1"/>
            <a:r>
              <a:rPr lang="en-GB" altLang="en-US" b="1">
                <a:latin typeface="Arial" panose="020B0604020202020204" pitchFamily="34" charset="0"/>
              </a:rPr>
              <a:t>Maths</a:t>
            </a:r>
            <a:endParaRPr lang="en-GB" altLang="en-US">
              <a:latin typeface="Arial" panose="020B0604020202020204" pitchFamily="34" charset="0"/>
            </a:endParaRPr>
          </a:p>
          <a:p>
            <a:pPr eaLnBrk="1" hangingPunct="1"/>
            <a:endParaRPr lang="en-GB" altLang="en-US" u="sng">
              <a:latin typeface="Arial" panose="020B0604020202020204" pitchFamily="34" charset="0"/>
            </a:endParaRPr>
          </a:p>
          <a:p>
            <a:pPr eaLnBrk="1" hangingPunct="1"/>
            <a:r>
              <a:rPr lang="en-GB" altLang="en-US" u="sng">
                <a:latin typeface="Arial" panose="020B0604020202020204" pitchFamily="34" charset="0"/>
              </a:rPr>
              <a:t>Reading books: Parent helpers needed to Change </a:t>
            </a:r>
            <a:r>
              <a:rPr lang="en-GB" altLang="en-US">
                <a:latin typeface="Arial" panose="020B0604020202020204" pitchFamily="34" charset="0"/>
              </a:rPr>
              <a:t>on Wednesday and Friday</a:t>
            </a:r>
          </a:p>
          <a:p>
            <a:pPr eaLnBrk="1" hangingPunct="1"/>
            <a:endParaRPr lang="en-GB" altLang="en-US">
              <a:latin typeface="Arial" panose="020B0604020202020204" pitchFamily="34" charset="0"/>
            </a:endParaRPr>
          </a:p>
          <a:p>
            <a:pPr eaLnBrk="1" hangingPunct="1"/>
            <a:r>
              <a:rPr lang="en-GB" altLang="en-US" b="1">
                <a:latin typeface="Arial" panose="020B0604020202020204" pitchFamily="34" charset="0"/>
              </a:rPr>
              <a:t>Spellings</a:t>
            </a:r>
            <a:r>
              <a:rPr lang="en-GB" altLang="en-US">
                <a:latin typeface="Arial" panose="020B0604020202020204" pitchFamily="34" charset="0"/>
              </a:rPr>
              <a:t>:  Spelling tests will be on Thursdays</a:t>
            </a:r>
            <a:endParaRPr lang="en-US" altLang="en-US">
              <a:latin typeface="Arial" panose="020B0604020202020204" pitchFamily="34" charset="0"/>
            </a:endParaRPr>
          </a:p>
          <a:p>
            <a:pPr eaLnBrk="1" hangingPunct="1"/>
            <a:endParaRPr lang="en-GB" altLang="en-US">
              <a:latin typeface="Arial" panose="020B0604020202020204" pitchFamily="34" charset="0"/>
            </a:endParaRPr>
          </a:p>
          <a:p>
            <a:pPr eaLnBrk="1" hangingPunct="1"/>
            <a:r>
              <a:rPr lang="en-GB" altLang="en-US" b="1">
                <a:latin typeface="Arial" panose="020B0604020202020204" pitchFamily="34" charset="0"/>
              </a:rPr>
              <a:t>Handwriting</a:t>
            </a:r>
            <a:r>
              <a:rPr lang="en-GB" altLang="en-US">
                <a:latin typeface="Arial" panose="020B0604020202020204" pitchFamily="34" charset="0"/>
              </a:rPr>
              <a:t>: Weekly practice, possible homework activity.  Need a good pen at home. Children being encouraged to use a joined fluent style of handwriting.  To present work neatly in all subject areas.  (End of KS2 assessments will take into account their handwriting). </a:t>
            </a:r>
          </a:p>
          <a:p>
            <a:pPr eaLnBrk="1" hangingPunct="1"/>
            <a:endParaRPr lang="en-GB" altLang="en-US" b="1">
              <a:latin typeface="Arial" panose="020B0604020202020204" pitchFamily="34" charset="0"/>
            </a:endParaRPr>
          </a:p>
          <a:p>
            <a:pPr eaLnBrk="1" hangingPunct="1"/>
            <a:r>
              <a:rPr lang="en-GB" altLang="en-US" b="1">
                <a:latin typeface="Arial" panose="020B0604020202020204" pitchFamily="34" charset="0"/>
              </a:rPr>
              <a:t>Numeracy</a:t>
            </a:r>
          </a:p>
          <a:p>
            <a:pPr eaLnBrk="1" hangingPunct="1"/>
            <a:r>
              <a:rPr lang="en-GB" altLang="en-US">
                <a:latin typeface="Arial" panose="020B0604020202020204" pitchFamily="34" charset="0"/>
              </a:rPr>
              <a:t> </a:t>
            </a:r>
            <a:endParaRPr lang="en-US" altLang="en-US">
              <a:latin typeface="Arial" panose="020B0604020202020204" pitchFamily="34" charset="0"/>
            </a:endParaRPr>
          </a:p>
        </p:txBody>
      </p:sp>
    </p:spTree>
    <p:extLst>
      <p:ext uri="{BB962C8B-B14F-4D97-AF65-F5344CB8AC3E}">
        <p14:creationId xmlns:p14="http://schemas.microsoft.com/office/powerpoint/2010/main" val="19596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 xmlns:a16="http://schemas.microsoft.com/office/drawing/2014/main" id="{19CB1D09-E7BA-4459-BAAE-9BF058050CD2}"/>
              </a:ext>
            </a:extLst>
          </p:cNvPr>
          <p:cNvSpPr>
            <a:spLocks noGrp="1" noRot="1" noChangeAspect="1" noTextEdit="1"/>
          </p:cNvSpPr>
          <p:nvPr>
            <p:ph type="sldImg"/>
          </p:nvPr>
        </p:nvSpPr>
        <p:spPr>
          <a:ln/>
        </p:spPr>
      </p:sp>
      <p:sp>
        <p:nvSpPr>
          <p:cNvPr id="30723" name="Notes Placeholder 2">
            <a:extLst>
              <a:ext uri="{FF2B5EF4-FFF2-40B4-BE49-F238E27FC236}">
                <a16:creationId xmlns="" xmlns:a16="http://schemas.microsoft.com/office/drawing/2014/main" id="{35D6E4AC-4DDA-4AB7-82AE-BF8739F57A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The Learning Challenge Curriculum – What do we know already, What do we want to find out?</a:t>
            </a:r>
          </a:p>
          <a:p>
            <a:endParaRPr lang="en-GB" altLang="en-US">
              <a:latin typeface="Arial" panose="020B0604020202020204" pitchFamily="34" charset="0"/>
            </a:endParaRPr>
          </a:p>
          <a:p>
            <a:r>
              <a:rPr lang="en-GB" altLang="en-US">
                <a:latin typeface="Arial" panose="020B0604020202020204" pitchFamily="34" charset="0"/>
              </a:rPr>
              <a:t>Trips- Spring/Summer</a:t>
            </a:r>
          </a:p>
          <a:p>
            <a:endParaRPr lang="en-GB" altLang="en-US">
              <a:latin typeface="Arial" panose="020B0604020202020204" pitchFamily="34" charset="0"/>
            </a:endParaRPr>
          </a:p>
          <a:p>
            <a:r>
              <a:rPr lang="en-GB" altLang="en-US">
                <a:latin typeface="Arial" panose="020B0604020202020204" pitchFamily="34" charset="0"/>
              </a:rPr>
              <a:t>PE: Can they bring trainers as well as pumps for the autumn term for outdoors. New pumps too big, slippy.</a:t>
            </a:r>
          </a:p>
          <a:p>
            <a:endParaRPr lang="en-GB" altLang="en-US">
              <a:latin typeface="Arial" panose="020B0604020202020204" pitchFamily="34" charset="0"/>
            </a:endParaRPr>
          </a:p>
          <a:p>
            <a:endParaRPr lang="en-GB" altLang="en-US">
              <a:latin typeface="Arial" panose="020B0604020202020204" pitchFamily="34" charset="0"/>
            </a:endParaRPr>
          </a:p>
        </p:txBody>
      </p:sp>
      <p:sp>
        <p:nvSpPr>
          <p:cNvPr id="30724" name="Slide Number Placeholder 3">
            <a:extLst>
              <a:ext uri="{FF2B5EF4-FFF2-40B4-BE49-F238E27FC236}">
                <a16:creationId xmlns="" xmlns:a16="http://schemas.microsoft.com/office/drawing/2014/main" id="{8DD19FEE-E61F-413F-93E6-06E8AC89FB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169A3129-C43F-4B09-B3D7-92179570771C}" type="slidenum">
              <a:rPr lang="en-GB" altLang="en-US"/>
              <a:pPr eaLnBrk="1" hangingPunct="1"/>
              <a:t>11</a:t>
            </a:fld>
            <a:endParaRPr lang="en-GB" altLang="en-US"/>
          </a:p>
        </p:txBody>
      </p:sp>
    </p:spTree>
    <p:extLst>
      <p:ext uri="{BB962C8B-B14F-4D97-AF65-F5344CB8AC3E}">
        <p14:creationId xmlns:p14="http://schemas.microsoft.com/office/powerpoint/2010/main" val="410712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4E772B-A53A-4036-BAFD-32049101574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69F131F8-8374-4BC7-BE6A-64D69B74BF2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C739A3AF-16C5-4E17-8FD1-B646B026FF72}"/>
              </a:ext>
            </a:extLst>
          </p:cNvPr>
          <p:cNvSpPr>
            <a:spLocks noGrp="1"/>
          </p:cNvSpPr>
          <p:nvPr>
            <p:ph type="dt" sz="half" idx="10"/>
          </p:nvPr>
        </p:nvSpPr>
        <p:spPr/>
        <p:txBody>
          <a:bodyPr/>
          <a:lstStyle/>
          <a:p>
            <a:fld id="{446990E1-7BF8-4563-A1B4-8E7D2164E4CC}" type="datetimeFigureOut">
              <a:rPr lang="en-GB" smtClean="0"/>
              <a:t>13/09/2022</a:t>
            </a:fld>
            <a:endParaRPr lang="en-GB"/>
          </a:p>
        </p:txBody>
      </p:sp>
      <p:sp>
        <p:nvSpPr>
          <p:cNvPr id="5" name="Footer Placeholder 4">
            <a:extLst>
              <a:ext uri="{FF2B5EF4-FFF2-40B4-BE49-F238E27FC236}">
                <a16:creationId xmlns="" xmlns:a16="http://schemas.microsoft.com/office/drawing/2014/main" id="{DBDA285B-ECD9-4F0D-802D-5C501534CC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5E1215B2-E869-47D0-A304-682981D4B4D7}"/>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929048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54F40B-9780-4C1E-AAF0-33E1206F379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82296613-B270-42BB-8D18-C120E6DA931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CFB023AD-8FCF-4170-AFC9-555E39336514}"/>
              </a:ext>
            </a:extLst>
          </p:cNvPr>
          <p:cNvSpPr>
            <a:spLocks noGrp="1"/>
          </p:cNvSpPr>
          <p:nvPr>
            <p:ph type="dt" sz="half" idx="10"/>
          </p:nvPr>
        </p:nvSpPr>
        <p:spPr/>
        <p:txBody>
          <a:bodyPr/>
          <a:lstStyle/>
          <a:p>
            <a:fld id="{446990E1-7BF8-4563-A1B4-8E7D2164E4CC}" type="datetimeFigureOut">
              <a:rPr lang="en-GB" smtClean="0"/>
              <a:t>13/09/2022</a:t>
            </a:fld>
            <a:endParaRPr lang="en-GB"/>
          </a:p>
        </p:txBody>
      </p:sp>
      <p:sp>
        <p:nvSpPr>
          <p:cNvPr id="5" name="Footer Placeholder 4">
            <a:extLst>
              <a:ext uri="{FF2B5EF4-FFF2-40B4-BE49-F238E27FC236}">
                <a16:creationId xmlns="" xmlns:a16="http://schemas.microsoft.com/office/drawing/2014/main" id="{ADB24FDA-B2E9-4921-A2AA-657CF28568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56F4C595-BB61-4AA0-B70B-8EDB441CD38A}"/>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129554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450B33A-A583-499B-A139-02A615D15D5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ED7C966F-78E3-4698-A466-EE9FC1E70D5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4993BE79-CE42-4C18-8CBF-BE2B305A9776}"/>
              </a:ext>
            </a:extLst>
          </p:cNvPr>
          <p:cNvSpPr>
            <a:spLocks noGrp="1"/>
          </p:cNvSpPr>
          <p:nvPr>
            <p:ph type="dt" sz="half" idx="10"/>
          </p:nvPr>
        </p:nvSpPr>
        <p:spPr/>
        <p:txBody>
          <a:bodyPr/>
          <a:lstStyle/>
          <a:p>
            <a:fld id="{446990E1-7BF8-4563-A1B4-8E7D2164E4CC}" type="datetimeFigureOut">
              <a:rPr lang="en-GB" smtClean="0"/>
              <a:t>13/09/2022</a:t>
            </a:fld>
            <a:endParaRPr lang="en-GB"/>
          </a:p>
        </p:txBody>
      </p:sp>
      <p:sp>
        <p:nvSpPr>
          <p:cNvPr id="5" name="Footer Placeholder 4">
            <a:extLst>
              <a:ext uri="{FF2B5EF4-FFF2-40B4-BE49-F238E27FC236}">
                <a16:creationId xmlns="" xmlns:a16="http://schemas.microsoft.com/office/drawing/2014/main" id="{A51628FB-0743-42EB-849B-3B43576F0C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4760FC1A-646F-411A-BA0C-65B57B124D3C}"/>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265935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8DE147-1592-4AD5-8CFA-D952471A33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1E4CAF20-A3A7-4455-B423-AB34965CDB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1C2EA74-CB3E-4BEE-A285-A8E75C2165A3}"/>
              </a:ext>
            </a:extLst>
          </p:cNvPr>
          <p:cNvSpPr>
            <a:spLocks noGrp="1"/>
          </p:cNvSpPr>
          <p:nvPr>
            <p:ph type="dt" sz="half" idx="10"/>
          </p:nvPr>
        </p:nvSpPr>
        <p:spPr/>
        <p:txBody>
          <a:bodyPr/>
          <a:lstStyle/>
          <a:p>
            <a:fld id="{446990E1-7BF8-4563-A1B4-8E7D2164E4CC}" type="datetimeFigureOut">
              <a:rPr lang="en-GB" smtClean="0"/>
              <a:t>13/09/2022</a:t>
            </a:fld>
            <a:endParaRPr lang="en-GB"/>
          </a:p>
        </p:txBody>
      </p:sp>
      <p:sp>
        <p:nvSpPr>
          <p:cNvPr id="5" name="Footer Placeholder 4">
            <a:extLst>
              <a:ext uri="{FF2B5EF4-FFF2-40B4-BE49-F238E27FC236}">
                <a16:creationId xmlns="" xmlns:a16="http://schemas.microsoft.com/office/drawing/2014/main" id="{94C4D0EB-0A81-499F-A5C3-D36277BAC1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BEF9B29B-4D39-425A-944C-5DDB73B769DC}"/>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189755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5A9A87-0465-446B-AA04-ABF8F1E6BF0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C28DDFB1-2D2D-4E2C-84F1-0D579D9B5A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2EA4DD71-8D9B-4839-B523-222140E65C51}"/>
              </a:ext>
            </a:extLst>
          </p:cNvPr>
          <p:cNvSpPr>
            <a:spLocks noGrp="1"/>
          </p:cNvSpPr>
          <p:nvPr>
            <p:ph type="dt" sz="half" idx="10"/>
          </p:nvPr>
        </p:nvSpPr>
        <p:spPr/>
        <p:txBody>
          <a:bodyPr/>
          <a:lstStyle/>
          <a:p>
            <a:fld id="{446990E1-7BF8-4563-A1B4-8E7D2164E4CC}" type="datetimeFigureOut">
              <a:rPr lang="en-GB" smtClean="0"/>
              <a:t>13/09/2022</a:t>
            </a:fld>
            <a:endParaRPr lang="en-GB"/>
          </a:p>
        </p:txBody>
      </p:sp>
      <p:sp>
        <p:nvSpPr>
          <p:cNvPr id="5" name="Footer Placeholder 4">
            <a:extLst>
              <a:ext uri="{FF2B5EF4-FFF2-40B4-BE49-F238E27FC236}">
                <a16:creationId xmlns="" xmlns:a16="http://schemas.microsoft.com/office/drawing/2014/main" id="{AB54F451-FFAF-4FC8-97E1-E6F1DEC786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BE7D9A01-BE59-4AFC-AB65-DBFAAE4EA18D}"/>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56523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01D1C2-0CEC-4514-B8E3-AF01DEC6D5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A2E3D189-861E-4935-89E8-383161213B7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0B1E28D8-537E-4993-B1B6-5994E1111B1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377EE865-2075-45CF-AF49-6F9BBD89F654}"/>
              </a:ext>
            </a:extLst>
          </p:cNvPr>
          <p:cNvSpPr>
            <a:spLocks noGrp="1"/>
          </p:cNvSpPr>
          <p:nvPr>
            <p:ph type="dt" sz="half" idx="10"/>
          </p:nvPr>
        </p:nvSpPr>
        <p:spPr/>
        <p:txBody>
          <a:bodyPr/>
          <a:lstStyle/>
          <a:p>
            <a:fld id="{446990E1-7BF8-4563-A1B4-8E7D2164E4CC}" type="datetimeFigureOut">
              <a:rPr lang="en-GB" smtClean="0"/>
              <a:t>13/09/2022</a:t>
            </a:fld>
            <a:endParaRPr lang="en-GB"/>
          </a:p>
        </p:txBody>
      </p:sp>
      <p:sp>
        <p:nvSpPr>
          <p:cNvPr id="6" name="Footer Placeholder 5">
            <a:extLst>
              <a:ext uri="{FF2B5EF4-FFF2-40B4-BE49-F238E27FC236}">
                <a16:creationId xmlns="" xmlns:a16="http://schemas.microsoft.com/office/drawing/2014/main" id="{82487F9C-F428-4EAC-9BA2-2D43860310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148B5FD1-D131-47CB-BEEB-4A18F6A8D135}"/>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4674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D2D728-7716-4FB3-AE8C-C861FC8FA1DF}"/>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0849DD8B-DE75-45F0-A5C6-A8B8F56F583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1CAA1B5D-543F-44F1-BC20-DC915357E77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F31EBC88-5EC5-4F4D-9EA1-B9A5844179B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54634155-396A-4029-8510-42A5B2FE061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A443EDB9-CE54-40E9-B22C-8F044705847A}"/>
              </a:ext>
            </a:extLst>
          </p:cNvPr>
          <p:cNvSpPr>
            <a:spLocks noGrp="1"/>
          </p:cNvSpPr>
          <p:nvPr>
            <p:ph type="dt" sz="half" idx="10"/>
          </p:nvPr>
        </p:nvSpPr>
        <p:spPr/>
        <p:txBody>
          <a:bodyPr/>
          <a:lstStyle/>
          <a:p>
            <a:fld id="{446990E1-7BF8-4563-A1B4-8E7D2164E4CC}" type="datetimeFigureOut">
              <a:rPr lang="en-GB" smtClean="0"/>
              <a:t>13/09/2022</a:t>
            </a:fld>
            <a:endParaRPr lang="en-GB"/>
          </a:p>
        </p:txBody>
      </p:sp>
      <p:sp>
        <p:nvSpPr>
          <p:cNvPr id="8" name="Footer Placeholder 7">
            <a:extLst>
              <a:ext uri="{FF2B5EF4-FFF2-40B4-BE49-F238E27FC236}">
                <a16:creationId xmlns="" xmlns:a16="http://schemas.microsoft.com/office/drawing/2014/main" id="{72D2AA7B-5B81-40A5-9509-EDAE65E369F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340BC43E-8303-496A-9FF4-8E74344973F3}"/>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047452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BBFC78-5F04-434C-847D-5C880C7EF0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3F90043D-7C65-4FD4-A10D-0A3B560AA4B5}"/>
              </a:ext>
            </a:extLst>
          </p:cNvPr>
          <p:cNvSpPr>
            <a:spLocks noGrp="1"/>
          </p:cNvSpPr>
          <p:nvPr>
            <p:ph type="dt" sz="half" idx="10"/>
          </p:nvPr>
        </p:nvSpPr>
        <p:spPr/>
        <p:txBody>
          <a:bodyPr/>
          <a:lstStyle/>
          <a:p>
            <a:fld id="{446990E1-7BF8-4563-A1B4-8E7D2164E4CC}" type="datetimeFigureOut">
              <a:rPr lang="en-GB" smtClean="0"/>
              <a:t>13/09/2022</a:t>
            </a:fld>
            <a:endParaRPr lang="en-GB"/>
          </a:p>
        </p:txBody>
      </p:sp>
      <p:sp>
        <p:nvSpPr>
          <p:cNvPr id="4" name="Footer Placeholder 3">
            <a:extLst>
              <a:ext uri="{FF2B5EF4-FFF2-40B4-BE49-F238E27FC236}">
                <a16:creationId xmlns="" xmlns:a16="http://schemas.microsoft.com/office/drawing/2014/main" id="{2091ED60-3AE7-47C0-85DB-4B0D7CDFFF0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7A86D7EA-F201-4E2D-A5F8-A20608AB2BEB}"/>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59607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4D25B71-F0FF-427D-AD96-8C76410793B9}"/>
              </a:ext>
            </a:extLst>
          </p:cNvPr>
          <p:cNvSpPr>
            <a:spLocks noGrp="1"/>
          </p:cNvSpPr>
          <p:nvPr>
            <p:ph type="dt" sz="half" idx="10"/>
          </p:nvPr>
        </p:nvSpPr>
        <p:spPr/>
        <p:txBody>
          <a:bodyPr/>
          <a:lstStyle/>
          <a:p>
            <a:fld id="{446990E1-7BF8-4563-A1B4-8E7D2164E4CC}" type="datetimeFigureOut">
              <a:rPr lang="en-GB" smtClean="0"/>
              <a:t>13/09/2022</a:t>
            </a:fld>
            <a:endParaRPr lang="en-GB"/>
          </a:p>
        </p:txBody>
      </p:sp>
      <p:sp>
        <p:nvSpPr>
          <p:cNvPr id="3" name="Footer Placeholder 2">
            <a:extLst>
              <a:ext uri="{FF2B5EF4-FFF2-40B4-BE49-F238E27FC236}">
                <a16:creationId xmlns="" xmlns:a16="http://schemas.microsoft.com/office/drawing/2014/main" id="{65767700-9116-47EA-A160-4F44BD70479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715BAF67-5F7E-47D8-8607-1F5C2E1E2B5A}"/>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3390080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269A98-F374-4315-9808-C1FB85416B2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7136CE0E-C903-4678-A04E-47E35A87FB8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A88721D6-CB4A-4979-84AD-9BC120F39C3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0ED09AF4-6AE0-4AF1-B9A5-3822869C491C}"/>
              </a:ext>
            </a:extLst>
          </p:cNvPr>
          <p:cNvSpPr>
            <a:spLocks noGrp="1"/>
          </p:cNvSpPr>
          <p:nvPr>
            <p:ph type="dt" sz="half" idx="10"/>
          </p:nvPr>
        </p:nvSpPr>
        <p:spPr/>
        <p:txBody>
          <a:bodyPr/>
          <a:lstStyle/>
          <a:p>
            <a:fld id="{446990E1-7BF8-4563-A1B4-8E7D2164E4CC}" type="datetimeFigureOut">
              <a:rPr lang="en-GB" smtClean="0"/>
              <a:t>13/09/2022</a:t>
            </a:fld>
            <a:endParaRPr lang="en-GB"/>
          </a:p>
        </p:txBody>
      </p:sp>
      <p:sp>
        <p:nvSpPr>
          <p:cNvPr id="6" name="Footer Placeholder 5">
            <a:extLst>
              <a:ext uri="{FF2B5EF4-FFF2-40B4-BE49-F238E27FC236}">
                <a16:creationId xmlns="" xmlns:a16="http://schemas.microsoft.com/office/drawing/2014/main" id="{23A5F2EF-D797-47A1-955F-17261D43DA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CEBC6185-EF00-4359-AC86-1F1BA1922775}"/>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946736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ECBD7A-F570-4234-A56F-29FC1AC19A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A0F12C6D-D1F0-42A9-8F86-AAC12AC9A98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 xmlns:a16="http://schemas.microsoft.com/office/drawing/2014/main" id="{FBFF0E5E-8082-4B66-93E9-DD37183D64F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D8372BDD-FE6C-416C-85FF-D7947CD866A8}"/>
              </a:ext>
            </a:extLst>
          </p:cNvPr>
          <p:cNvSpPr>
            <a:spLocks noGrp="1"/>
          </p:cNvSpPr>
          <p:nvPr>
            <p:ph type="dt" sz="half" idx="10"/>
          </p:nvPr>
        </p:nvSpPr>
        <p:spPr/>
        <p:txBody>
          <a:bodyPr/>
          <a:lstStyle/>
          <a:p>
            <a:fld id="{446990E1-7BF8-4563-A1B4-8E7D2164E4CC}" type="datetimeFigureOut">
              <a:rPr lang="en-GB" smtClean="0"/>
              <a:t>13/09/2022</a:t>
            </a:fld>
            <a:endParaRPr lang="en-GB"/>
          </a:p>
        </p:txBody>
      </p:sp>
      <p:sp>
        <p:nvSpPr>
          <p:cNvPr id="6" name="Footer Placeholder 5">
            <a:extLst>
              <a:ext uri="{FF2B5EF4-FFF2-40B4-BE49-F238E27FC236}">
                <a16:creationId xmlns="" xmlns:a16="http://schemas.microsoft.com/office/drawing/2014/main" id="{35FD8764-7D90-4CC6-8E2B-0DF7069680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E5E6E1C9-9502-4871-A118-1CE627FFE6DD}"/>
              </a:ext>
            </a:extLst>
          </p:cNvPr>
          <p:cNvSpPr>
            <a:spLocks noGrp="1"/>
          </p:cNvSpPr>
          <p:nvPr>
            <p:ph type="sldNum" sz="quarter" idx="12"/>
          </p:nvPr>
        </p:nvSpPr>
        <p:spPr/>
        <p:txBody>
          <a:bodyPr/>
          <a:lstStyle/>
          <a:p>
            <a:fld id="{C1F9F3D2-7D36-4B65-ACE9-09C80C417A3A}" type="slidenum">
              <a:rPr lang="en-GB" smtClean="0"/>
              <a:t>‹#›</a:t>
            </a:fld>
            <a:endParaRPr lang="en-GB"/>
          </a:p>
        </p:txBody>
      </p:sp>
    </p:spTree>
    <p:extLst>
      <p:ext uri="{BB962C8B-B14F-4D97-AF65-F5344CB8AC3E}">
        <p14:creationId xmlns:p14="http://schemas.microsoft.com/office/powerpoint/2010/main" val="2764402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09B50CF-AFB3-4D59-BA22-5741728BF50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E7D2A7E3-FC2D-494F-A74C-F99D6359A7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3A1EC10-01F5-4B8D-9324-912D7101E31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46990E1-7BF8-4563-A1B4-8E7D2164E4CC}" type="datetimeFigureOut">
              <a:rPr lang="en-GB" smtClean="0"/>
              <a:t>13/09/2022</a:t>
            </a:fld>
            <a:endParaRPr lang="en-GB"/>
          </a:p>
        </p:txBody>
      </p:sp>
      <p:sp>
        <p:nvSpPr>
          <p:cNvPr id="5" name="Footer Placeholder 4">
            <a:extLst>
              <a:ext uri="{FF2B5EF4-FFF2-40B4-BE49-F238E27FC236}">
                <a16:creationId xmlns="" xmlns:a16="http://schemas.microsoft.com/office/drawing/2014/main" id="{AD14BD24-EC93-4B53-8355-3DEE568C467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3641E61B-899E-472D-89A4-2A98E3F1D3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F9F3D2-7D36-4B65-ACE9-09C80C417A3A}" type="slidenum">
              <a:rPr lang="en-GB" smtClean="0"/>
              <a:t>‹#›</a:t>
            </a:fld>
            <a:endParaRPr lang="en-GB"/>
          </a:p>
        </p:txBody>
      </p:sp>
    </p:spTree>
    <p:extLst>
      <p:ext uri="{BB962C8B-B14F-4D97-AF65-F5344CB8AC3E}">
        <p14:creationId xmlns:p14="http://schemas.microsoft.com/office/powerpoint/2010/main" val="73653433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schooloffice@dawpool.wirral.sch.uk"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dawpool.wirral.sch.uk/website/dawpool_news/254884" TargetMode="External"/><Relationship Id="rId7"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hyperlink" Target="https://www.dawpool.wirral.sch.uk/website"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mailto:schooloffice@dawpool.wirral.sch.uk" TargetMode="External"/><Relationship Id="rId4" Type="http://schemas.openxmlformats.org/officeDocument/2006/relationships/hyperlink" Target="https://twitter.com/DawpoolCof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dawpool.wirral.sch.uk/website/year_4_wisdom_knowledge__skills/420141" TargetMode="External"/><Relationship Id="rId3" Type="http://schemas.openxmlformats.org/officeDocument/2006/relationships/hyperlink" Target="https://www.dawpool.wirral.sch.uk/website/curriculum_1/419837" TargetMode="External"/><Relationship Id="rId7" Type="http://schemas.openxmlformats.org/officeDocument/2006/relationships/hyperlink" Target="https://www.dawpool.wirral.sch.uk/website/year_3_wisdom_knowledge__skills/420140"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www.dawpool.wirral.sch.uk/website/year_2_wisdom_knowledge__skills/420139" TargetMode="External"/><Relationship Id="rId5" Type="http://schemas.openxmlformats.org/officeDocument/2006/relationships/hyperlink" Target="https://www.dawpool.wirral.sch.uk/website/year_1_wisdom_knowledge__skills/420138" TargetMode="External"/><Relationship Id="rId10" Type="http://schemas.openxmlformats.org/officeDocument/2006/relationships/hyperlink" Target="https://www.dawpool.wirral.sch.uk/website/year_6_wisdom_knowledge__skills/420143" TargetMode="External"/><Relationship Id="rId4" Type="http://schemas.openxmlformats.org/officeDocument/2006/relationships/image" Target="../media/image4.png"/><Relationship Id="rId9" Type="http://schemas.openxmlformats.org/officeDocument/2006/relationships/hyperlink" Target="https://www.dawpool.wirral.sch.uk/website/year_5_wisdom_knowledge__skills/420142"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dawpool.wirral.sch.uk/website/year_4_class_page/508800" TargetMode="External"/><Relationship Id="rId3" Type="http://schemas.openxmlformats.org/officeDocument/2006/relationships/hyperlink" Target="https://www.dawpool.wirral.sch.uk/website/foundation_1_class_page/508805" TargetMode="External"/><Relationship Id="rId7" Type="http://schemas.openxmlformats.org/officeDocument/2006/relationships/hyperlink" Target="https://www.dawpool.wirral.sch.uk/website/year_3_class_page/508801" TargetMode="External"/><Relationship Id="rId12"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www.dawpool.wirral.sch.uk/website/year_2_class_page/508802" TargetMode="External"/><Relationship Id="rId11" Type="http://schemas.openxmlformats.org/officeDocument/2006/relationships/image" Target="../media/image5.jpg"/><Relationship Id="rId5" Type="http://schemas.openxmlformats.org/officeDocument/2006/relationships/hyperlink" Target="https://www.dawpool.wirral.sch.uk/website/year_1_class_page/508803" TargetMode="External"/><Relationship Id="rId10" Type="http://schemas.openxmlformats.org/officeDocument/2006/relationships/hyperlink" Target="https://www.dawpool.wirral.sch.uk/website/year_6_class_page/508424" TargetMode="External"/><Relationship Id="rId4" Type="http://schemas.openxmlformats.org/officeDocument/2006/relationships/hyperlink" Target="https://www.dawpool.wirral.sch.uk/website/foundation_2_class_page/508804" TargetMode="External"/><Relationship Id="rId9" Type="http://schemas.openxmlformats.org/officeDocument/2006/relationships/hyperlink" Target="https://www.dawpool.wirral.sch.uk/website/year_5_class_page/508799"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8E53038-32CB-A444-A9FC-66EA23715309}"/>
              </a:ext>
            </a:extLst>
          </p:cNvPr>
          <p:cNvPicPr>
            <a:picLocks noChangeAspect="1"/>
          </p:cNvPicPr>
          <p:nvPr/>
        </p:nvPicPr>
        <p:blipFill>
          <a:blip r:embed="rId2"/>
          <a:stretch>
            <a:fillRect/>
          </a:stretch>
        </p:blipFill>
        <p:spPr>
          <a:xfrm>
            <a:off x="5763886" y="0"/>
            <a:ext cx="3380114" cy="6858000"/>
          </a:xfrm>
          <a:prstGeom prst="rect">
            <a:avLst/>
          </a:prstGeom>
        </p:spPr>
      </p:pic>
      <p:sp>
        <p:nvSpPr>
          <p:cNvPr id="4" name="Rectangle 3">
            <a:extLst>
              <a:ext uri="{FF2B5EF4-FFF2-40B4-BE49-F238E27FC236}">
                <a16:creationId xmlns="" xmlns:a16="http://schemas.microsoft.com/office/drawing/2014/main" id="{048871FD-A69A-B342-B0A8-EA4C18A3E16B}"/>
              </a:ext>
            </a:extLst>
          </p:cNvPr>
          <p:cNvSpPr/>
          <p:nvPr/>
        </p:nvSpPr>
        <p:spPr>
          <a:xfrm>
            <a:off x="185041" y="153365"/>
            <a:ext cx="5428527" cy="655127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6974DE06-DF75-3740-85CC-D950DD459986}"/>
              </a:ext>
            </a:extLst>
          </p:cNvPr>
          <p:cNvSpPr txBox="1"/>
          <p:nvPr/>
        </p:nvSpPr>
        <p:spPr>
          <a:xfrm>
            <a:off x="308344" y="358816"/>
            <a:ext cx="5154907" cy="461665"/>
          </a:xfrm>
          <a:prstGeom prst="rect">
            <a:avLst/>
          </a:prstGeom>
          <a:noFill/>
        </p:spPr>
        <p:txBody>
          <a:bodyPr wrap="square" rtlCol="0">
            <a:spAutoFit/>
          </a:bodyPr>
          <a:lstStyle/>
          <a:p>
            <a:r>
              <a:rPr lang="en-US" sz="2400" u="sng" dirty="0">
                <a:latin typeface="Arial" panose="020B0604020202020204" pitchFamily="34" charset="0"/>
                <a:cs typeface="Arial" panose="020B0604020202020204" pitchFamily="34" charset="0"/>
              </a:rPr>
              <a:t>Dawpool CE (Aided) Primary School</a:t>
            </a:r>
          </a:p>
        </p:txBody>
      </p:sp>
      <p:sp>
        <p:nvSpPr>
          <p:cNvPr id="6" name="TextBox 5">
            <a:extLst>
              <a:ext uri="{FF2B5EF4-FFF2-40B4-BE49-F238E27FC236}">
                <a16:creationId xmlns="" xmlns:a16="http://schemas.microsoft.com/office/drawing/2014/main" id="{1FBFDF63-6981-4540-B5BF-7CD1224E6A10}"/>
              </a:ext>
            </a:extLst>
          </p:cNvPr>
          <p:cNvSpPr txBox="1"/>
          <p:nvPr/>
        </p:nvSpPr>
        <p:spPr>
          <a:xfrm>
            <a:off x="308343" y="1216509"/>
            <a:ext cx="5154907" cy="461665"/>
          </a:xfrm>
          <a:prstGeom prst="rect">
            <a:avLst/>
          </a:prstGeom>
          <a:noFill/>
        </p:spPr>
        <p:txBody>
          <a:bodyPr wrap="square" rtlCol="0">
            <a:spAutoFit/>
          </a:bodyPr>
          <a:lstStyle/>
          <a:p>
            <a:pPr algn="ctr"/>
            <a:r>
              <a:rPr lang="en-US" sz="2400" u="sng" dirty="0">
                <a:latin typeface="Arial" panose="020B0604020202020204" pitchFamily="34" charset="0"/>
                <a:cs typeface="Arial" panose="020B0604020202020204" pitchFamily="34" charset="0"/>
              </a:rPr>
              <a:t>School Information 2022-23</a:t>
            </a:r>
          </a:p>
        </p:txBody>
      </p:sp>
      <p:pic>
        <p:nvPicPr>
          <p:cNvPr id="8" name="Picture 7">
            <a:extLst>
              <a:ext uri="{FF2B5EF4-FFF2-40B4-BE49-F238E27FC236}">
                <a16:creationId xmlns="" xmlns:a16="http://schemas.microsoft.com/office/drawing/2014/main" id="{E69F6142-F33D-B34C-9693-2374B90993E1}"/>
              </a:ext>
            </a:extLst>
          </p:cNvPr>
          <p:cNvPicPr>
            <a:picLocks noChangeAspect="1"/>
          </p:cNvPicPr>
          <p:nvPr/>
        </p:nvPicPr>
        <p:blipFill>
          <a:blip r:embed="rId3"/>
          <a:stretch>
            <a:fillRect/>
          </a:stretch>
        </p:blipFill>
        <p:spPr>
          <a:xfrm>
            <a:off x="1122596" y="2036778"/>
            <a:ext cx="3553415" cy="2537654"/>
          </a:xfrm>
          <a:prstGeom prst="rect">
            <a:avLst/>
          </a:prstGeom>
          <a:ln>
            <a:solidFill>
              <a:schemeClr val="tx1"/>
            </a:solidFill>
          </a:ln>
        </p:spPr>
      </p:pic>
      <p:sp>
        <p:nvSpPr>
          <p:cNvPr id="9" name="Text Box 44">
            <a:extLst>
              <a:ext uri="{FF2B5EF4-FFF2-40B4-BE49-F238E27FC236}">
                <a16:creationId xmlns="" xmlns:a16="http://schemas.microsoft.com/office/drawing/2014/main" id="{1C15580C-EBF9-4647-AFBE-6C1DD2C8F13C}"/>
              </a:ext>
            </a:extLst>
          </p:cNvPr>
          <p:cNvSpPr txBox="1"/>
          <p:nvPr/>
        </p:nvSpPr>
        <p:spPr>
          <a:xfrm>
            <a:off x="373101" y="4933037"/>
            <a:ext cx="5025390" cy="1259840"/>
          </a:xfrm>
          <a:prstGeom prst="rect">
            <a:avLst/>
          </a:prstGeom>
          <a:no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200" u="sng" dirty="0">
                <a:effectLst/>
                <a:latin typeface="Arial" panose="020B0604020202020204" pitchFamily="34" charset="0"/>
                <a:ea typeface="Times New Roman" panose="02020603050405020304" pitchFamily="18" charset="0"/>
              </a:rPr>
              <a:t>Vision Statement</a:t>
            </a:r>
            <a:endParaRPr lang="en-GB" sz="1200" dirty="0">
              <a:effectLst/>
              <a:latin typeface="Times New Roman" panose="02020603050405020304" pitchFamily="18" charset="0"/>
              <a:ea typeface="Times New Roman" panose="02020603050405020304" pitchFamily="18" charset="0"/>
            </a:endParaRPr>
          </a:p>
          <a:p>
            <a:pPr algn="ctr"/>
            <a:r>
              <a:rPr lang="en-GB"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lgn="ctr"/>
            <a:r>
              <a:rPr lang="en-GB" sz="1200" dirty="0">
                <a:effectLst/>
                <a:latin typeface="Arial" panose="020B0604020202020204" pitchFamily="34" charset="0"/>
                <a:ea typeface="Times New Roman" panose="02020603050405020304" pitchFamily="18" charset="0"/>
              </a:rPr>
              <a:t>‘The Dawpool community are united in their ambition to create a school which embodies the person, love and work of Jesus Christ: a school which enables Christian values to flourish and where all children may experience the abundant life that Jesus offers.’</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7679435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 xmlns:a16="http://schemas.microsoft.com/office/drawing/2014/main" id="{A8873115-00CD-4EA7-8802-9546A4FCBAFC}"/>
              </a:ext>
            </a:extLst>
          </p:cNvPr>
          <p:cNvSpPr>
            <a:spLocks noGrp="1" noChangeArrowheads="1"/>
          </p:cNvSpPr>
          <p:nvPr>
            <p:ph type="title"/>
          </p:nvPr>
        </p:nvSpPr>
        <p:spPr>
          <a:xfrm>
            <a:off x="457200" y="274638"/>
            <a:ext cx="8229600" cy="706437"/>
          </a:xfrm>
        </p:spPr>
        <p:txBody>
          <a:bodyPr rtlCol="0">
            <a:normAutofit/>
          </a:bodyPr>
          <a:lstStyle/>
          <a:p>
            <a:pPr algn="ctr" eaLnBrk="1" fontAlgn="auto" hangingPunct="1">
              <a:spcAft>
                <a:spcPts val="0"/>
              </a:spcAft>
              <a:defRPr/>
            </a:pPr>
            <a:r>
              <a:rPr lang="en-GB" b="1" dirty="0">
                <a:solidFill>
                  <a:srgbClr val="0070C0"/>
                </a:solidFill>
                <a:latin typeface="Arial" charset="0"/>
                <a:ea typeface="+mj-ea"/>
                <a:cs typeface="+mj-cs"/>
              </a:rPr>
              <a:t>Curriculum</a:t>
            </a:r>
            <a:endParaRPr lang="en-US" b="1" dirty="0">
              <a:solidFill>
                <a:srgbClr val="0070C0"/>
              </a:solidFill>
              <a:latin typeface="Arial" charset="0"/>
              <a:ea typeface="+mj-ea"/>
              <a:cs typeface="+mj-cs"/>
            </a:endParaRPr>
          </a:p>
        </p:txBody>
      </p:sp>
      <p:sp>
        <p:nvSpPr>
          <p:cNvPr id="20483" name="Rectangle 3">
            <a:extLst>
              <a:ext uri="{FF2B5EF4-FFF2-40B4-BE49-F238E27FC236}">
                <a16:creationId xmlns="" xmlns:a16="http://schemas.microsoft.com/office/drawing/2014/main" id="{B80374BF-F71E-42B0-AB7E-8D82BF706C86}"/>
              </a:ext>
            </a:extLst>
          </p:cNvPr>
          <p:cNvSpPr>
            <a:spLocks noGrp="1" noChangeArrowheads="1"/>
          </p:cNvSpPr>
          <p:nvPr>
            <p:ph idx="1"/>
          </p:nvPr>
        </p:nvSpPr>
        <p:spPr>
          <a:xfrm>
            <a:off x="323528" y="981075"/>
            <a:ext cx="8496943" cy="5649913"/>
          </a:xfrm>
        </p:spPr>
        <p:txBody>
          <a:bodyPr>
            <a:normAutofit/>
          </a:bodyPr>
          <a:lstStyle/>
          <a:p>
            <a:pPr marL="0" indent="0">
              <a:lnSpc>
                <a:spcPct val="80000"/>
              </a:lnSpc>
              <a:buNone/>
            </a:pPr>
            <a:r>
              <a:rPr lang="en-GB" altLang="en-US" sz="2600" b="1" dirty="0">
                <a:solidFill>
                  <a:srgbClr val="0070C0"/>
                </a:solidFill>
                <a:latin typeface="Arial" panose="020B0604020202020204" pitchFamily="34" charset="0"/>
              </a:rPr>
              <a:t>Literacy:</a:t>
            </a:r>
          </a:p>
          <a:p>
            <a:pPr>
              <a:lnSpc>
                <a:spcPct val="80000"/>
              </a:lnSpc>
            </a:pPr>
            <a:r>
              <a:rPr lang="en-GB" altLang="en-US" sz="2600" dirty="0">
                <a:latin typeface="Arial" panose="020B0604020202020204" pitchFamily="34" charset="0"/>
              </a:rPr>
              <a:t>Reading (groups and class text) </a:t>
            </a:r>
            <a:r>
              <a:rPr lang="en-GB" altLang="en-US" sz="2600" dirty="0" smtClean="0">
                <a:latin typeface="Arial" panose="020B0604020202020204" pitchFamily="34" charset="0"/>
              </a:rPr>
              <a:t>Comprehension</a:t>
            </a:r>
          </a:p>
          <a:p>
            <a:pPr>
              <a:lnSpc>
                <a:spcPct val="80000"/>
              </a:lnSpc>
            </a:pPr>
            <a:r>
              <a:rPr lang="en-GB" altLang="en-US" sz="2600" dirty="0" smtClean="0">
                <a:latin typeface="Arial" panose="020B0604020202020204" pitchFamily="34" charset="0"/>
              </a:rPr>
              <a:t>Spelling, Punctuation, Grammar and Handwriting </a:t>
            </a:r>
          </a:p>
          <a:p>
            <a:pPr>
              <a:lnSpc>
                <a:spcPct val="80000"/>
              </a:lnSpc>
            </a:pPr>
            <a:r>
              <a:rPr lang="en-GB" altLang="en-US" sz="2600" dirty="0" smtClean="0">
                <a:latin typeface="Arial" panose="020B0604020202020204" pitchFamily="34" charset="0"/>
              </a:rPr>
              <a:t>Writing</a:t>
            </a:r>
            <a:endParaRPr lang="en-GB" altLang="en-US" sz="2600" b="1" dirty="0">
              <a:solidFill>
                <a:srgbClr val="0070C0"/>
              </a:solidFill>
              <a:latin typeface="Arial" panose="020B0604020202020204" pitchFamily="34" charset="0"/>
            </a:endParaRPr>
          </a:p>
          <a:p>
            <a:pPr marL="0" indent="0">
              <a:lnSpc>
                <a:spcPct val="80000"/>
              </a:lnSpc>
              <a:buNone/>
            </a:pPr>
            <a:r>
              <a:rPr lang="en-GB" altLang="en-US" sz="2600" b="1" dirty="0" smtClean="0">
                <a:solidFill>
                  <a:srgbClr val="0070C0"/>
                </a:solidFill>
                <a:latin typeface="Arial" panose="020B0604020202020204" pitchFamily="34" charset="0"/>
              </a:rPr>
              <a:t>Maths</a:t>
            </a:r>
            <a:r>
              <a:rPr lang="en-GB" altLang="en-US" sz="2600" dirty="0" smtClean="0">
                <a:solidFill>
                  <a:srgbClr val="0070C0"/>
                </a:solidFill>
                <a:latin typeface="Arial" panose="020B0604020202020204" pitchFamily="34" charset="0"/>
              </a:rPr>
              <a:t>:</a:t>
            </a:r>
            <a:endParaRPr lang="en-GB" altLang="en-US" sz="2600" dirty="0">
              <a:solidFill>
                <a:srgbClr val="0070C0"/>
              </a:solidFill>
              <a:latin typeface="Arial" panose="020B0604020202020204" pitchFamily="34" charset="0"/>
            </a:endParaRPr>
          </a:p>
          <a:p>
            <a:pPr>
              <a:lnSpc>
                <a:spcPct val="80000"/>
              </a:lnSpc>
            </a:pPr>
            <a:r>
              <a:rPr lang="en-GB" altLang="en-US" sz="2600" dirty="0">
                <a:latin typeface="Arial" panose="020B0604020202020204" pitchFamily="34" charset="0"/>
              </a:rPr>
              <a:t>Daily Fluent in </a:t>
            </a:r>
            <a:r>
              <a:rPr lang="en-GB" altLang="en-US" sz="2600" dirty="0" smtClean="0">
                <a:latin typeface="Arial" panose="020B0604020202020204" pitchFamily="34" charset="0"/>
              </a:rPr>
              <a:t>Five, </a:t>
            </a:r>
            <a:r>
              <a:rPr lang="en-GB" altLang="en-US" sz="2600" dirty="0">
                <a:latin typeface="Arial" panose="020B0604020202020204" pitchFamily="34" charset="0"/>
              </a:rPr>
              <a:t>Rapid </a:t>
            </a:r>
            <a:r>
              <a:rPr lang="en-GB" altLang="en-US" sz="2600" dirty="0" smtClean="0">
                <a:latin typeface="Arial" panose="020B0604020202020204" pitchFamily="34" charset="0"/>
              </a:rPr>
              <a:t>Reasoning and Tables</a:t>
            </a:r>
          </a:p>
          <a:p>
            <a:pPr>
              <a:lnSpc>
                <a:spcPct val="80000"/>
              </a:lnSpc>
            </a:pPr>
            <a:r>
              <a:rPr lang="en-GB" altLang="en-US" sz="2600" dirty="0" smtClean="0">
                <a:latin typeface="Arial" panose="020B0604020202020204" pitchFamily="34" charset="0"/>
              </a:rPr>
              <a:t>Third </a:t>
            </a:r>
            <a:r>
              <a:rPr lang="en-GB" altLang="en-US" sz="2600" dirty="0">
                <a:latin typeface="Arial" panose="020B0604020202020204" pitchFamily="34" charset="0"/>
              </a:rPr>
              <a:t>Space Learning, Maths No </a:t>
            </a:r>
            <a:r>
              <a:rPr lang="en-GB" altLang="en-US" sz="2600" dirty="0" smtClean="0">
                <a:latin typeface="Arial" panose="020B0604020202020204" pitchFamily="34" charset="0"/>
              </a:rPr>
              <a:t>Problem</a:t>
            </a:r>
          </a:p>
          <a:p>
            <a:pPr>
              <a:lnSpc>
                <a:spcPct val="80000"/>
              </a:lnSpc>
            </a:pPr>
            <a:r>
              <a:rPr lang="en-GB" altLang="en-US" sz="2600" dirty="0" smtClean="0">
                <a:latin typeface="Arial" panose="020B0604020202020204" pitchFamily="34" charset="0"/>
              </a:rPr>
              <a:t> Weekly Arithmetic</a:t>
            </a:r>
            <a:r>
              <a:rPr lang="en-GB" altLang="en-US" sz="2600" dirty="0">
                <a:latin typeface="Arial" panose="020B0604020202020204" pitchFamily="34" charset="0"/>
              </a:rPr>
              <a:t> </a:t>
            </a:r>
            <a:r>
              <a:rPr lang="en-GB" altLang="en-US" sz="2600" dirty="0" smtClean="0">
                <a:latin typeface="Arial" panose="020B0604020202020204" pitchFamily="34" charset="0"/>
              </a:rPr>
              <a:t>and </a:t>
            </a:r>
            <a:r>
              <a:rPr lang="en-GB" altLang="en-US" sz="2600" dirty="0">
                <a:latin typeface="Arial" panose="020B0604020202020204" pitchFamily="34" charset="0"/>
              </a:rPr>
              <a:t>Core </a:t>
            </a:r>
            <a:r>
              <a:rPr lang="en-GB" altLang="en-US" sz="2600" dirty="0" smtClean="0">
                <a:latin typeface="Arial" panose="020B0604020202020204" pitchFamily="34" charset="0"/>
              </a:rPr>
              <a:t>Skills</a:t>
            </a:r>
            <a:endParaRPr lang="en-GB" altLang="en-US" sz="2600" dirty="0">
              <a:latin typeface="Arial" panose="020B0604020202020204" pitchFamily="34" charset="0"/>
            </a:endParaRPr>
          </a:p>
          <a:p>
            <a:pPr marL="0" indent="0">
              <a:lnSpc>
                <a:spcPct val="80000"/>
              </a:lnSpc>
              <a:buNone/>
            </a:pPr>
            <a:r>
              <a:rPr lang="en-GB" altLang="en-US" sz="2600" b="1" dirty="0">
                <a:solidFill>
                  <a:srgbClr val="0070C0"/>
                </a:solidFill>
                <a:latin typeface="Arial" panose="020B0604020202020204" pitchFamily="34" charset="0"/>
              </a:rPr>
              <a:t>Science:</a:t>
            </a:r>
            <a:r>
              <a:rPr lang="en-GB" altLang="en-US" sz="2600" dirty="0">
                <a:solidFill>
                  <a:srgbClr val="0070C0"/>
                </a:solidFill>
                <a:latin typeface="Arial" panose="020B0604020202020204" pitchFamily="34" charset="0"/>
              </a:rPr>
              <a:t> </a:t>
            </a:r>
          </a:p>
          <a:p>
            <a:pPr>
              <a:lnSpc>
                <a:spcPct val="80000"/>
              </a:lnSpc>
            </a:pPr>
            <a:r>
              <a:rPr lang="en-GB" altLang="en-US" sz="2600" dirty="0">
                <a:latin typeface="Arial" panose="020B0604020202020204" pitchFamily="34" charset="0"/>
              </a:rPr>
              <a:t>Light, </a:t>
            </a:r>
            <a:r>
              <a:rPr lang="en-GB" altLang="en-US" sz="2600" dirty="0" smtClean="0">
                <a:latin typeface="Arial" panose="020B0604020202020204" pitchFamily="34" charset="0"/>
              </a:rPr>
              <a:t>Electricity</a:t>
            </a:r>
          </a:p>
          <a:p>
            <a:pPr>
              <a:lnSpc>
                <a:spcPct val="80000"/>
              </a:lnSpc>
            </a:pPr>
            <a:r>
              <a:rPr lang="en-GB" altLang="en-US" sz="2600" dirty="0" smtClean="0">
                <a:latin typeface="Arial" panose="020B0604020202020204" pitchFamily="34" charset="0"/>
              </a:rPr>
              <a:t>Humans </a:t>
            </a:r>
            <a:r>
              <a:rPr lang="en-GB" altLang="en-US" sz="2600" dirty="0">
                <a:latin typeface="Arial" panose="020B0604020202020204" pitchFamily="34" charset="0"/>
              </a:rPr>
              <a:t>(Heart, Blood, </a:t>
            </a:r>
            <a:r>
              <a:rPr lang="en-GB" altLang="en-US" sz="2600" dirty="0" smtClean="0">
                <a:latin typeface="Arial" panose="020B0604020202020204" pitchFamily="34" charset="0"/>
              </a:rPr>
              <a:t>Lungs, </a:t>
            </a:r>
            <a:r>
              <a:rPr lang="en-GB" altLang="en-US" sz="2600" dirty="0">
                <a:latin typeface="Arial" panose="020B0604020202020204" pitchFamily="34" charset="0"/>
              </a:rPr>
              <a:t>H</a:t>
            </a:r>
            <a:r>
              <a:rPr lang="en-GB" altLang="en-US" sz="2600" dirty="0" smtClean="0">
                <a:latin typeface="Arial" panose="020B0604020202020204" pitchFamily="34" charset="0"/>
              </a:rPr>
              <a:t>ealth </a:t>
            </a:r>
            <a:r>
              <a:rPr lang="en-GB" altLang="en-US" sz="2600" dirty="0">
                <a:latin typeface="Arial" panose="020B0604020202020204" pitchFamily="34" charset="0"/>
              </a:rPr>
              <a:t>and </a:t>
            </a:r>
            <a:r>
              <a:rPr lang="en-GB" altLang="en-US" sz="2600" dirty="0" smtClean="0">
                <a:latin typeface="Arial" panose="020B0604020202020204" pitchFamily="34" charset="0"/>
              </a:rPr>
              <a:t>Diet)</a:t>
            </a:r>
          </a:p>
          <a:p>
            <a:pPr>
              <a:lnSpc>
                <a:spcPct val="80000"/>
              </a:lnSpc>
            </a:pPr>
            <a:r>
              <a:rPr lang="en-GB" altLang="en-US" sz="2600" dirty="0" smtClean="0">
                <a:latin typeface="Arial" panose="020B0604020202020204" pitchFamily="34" charset="0"/>
              </a:rPr>
              <a:t>Inheritance, Adaptation </a:t>
            </a:r>
            <a:r>
              <a:rPr lang="en-GB" altLang="en-US" sz="2600" dirty="0">
                <a:latin typeface="Arial" panose="020B0604020202020204" pitchFamily="34" charset="0"/>
              </a:rPr>
              <a:t>and Evolution (Fossils) and Habitats</a:t>
            </a:r>
          </a:p>
        </p:txBody>
      </p:sp>
    </p:spTree>
    <p:extLst>
      <p:ext uri="{BB962C8B-B14F-4D97-AF65-F5344CB8AC3E}">
        <p14:creationId xmlns:p14="http://schemas.microsoft.com/office/powerpoint/2010/main" val="3052395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 xmlns:a16="http://schemas.microsoft.com/office/drawing/2014/main" id="{A1FC5144-663B-4E13-81BB-2E88B4137F83}"/>
              </a:ext>
            </a:extLst>
          </p:cNvPr>
          <p:cNvSpPr>
            <a:spLocks noChangeArrowheads="1"/>
          </p:cNvSpPr>
          <p:nvPr/>
        </p:nvSpPr>
        <p:spPr bwMode="auto">
          <a:xfrm>
            <a:off x="611188" y="260350"/>
            <a:ext cx="75612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3600" b="1" dirty="0">
                <a:solidFill>
                  <a:srgbClr val="0070C0"/>
                </a:solidFill>
              </a:rPr>
              <a:t>Wider Curriculum</a:t>
            </a:r>
            <a:endParaRPr lang="en-GB" altLang="en-US" sz="3600" dirty="0">
              <a:solidFill>
                <a:srgbClr val="0070C0"/>
              </a:solidFill>
            </a:endParaRPr>
          </a:p>
        </p:txBody>
      </p:sp>
      <p:sp>
        <p:nvSpPr>
          <p:cNvPr id="21507" name="Rectangle 3">
            <a:extLst>
              <a:ext uri="{FF2B5EF4-FFF2-40B4-BE49-F238E27FC236}">
                <a16:creationId xmlns="" xmlns:a16="http://schemas.microsoft.com/office/drawing/2014/main" id="{5A1F2EC9-B0DD-46F7-8484-549B2A925B8E}"/>
              </a:ext>
            </a:extLst>
          </p:cNvPr>
          <p:cNvSpPr txBox="1">
            <a:spLocks noChangeArrowheads="1"/>
          </p:cNvSpPr>
          <p:nvPr/>
        </p:nvSpPr>
        <p:spPr bwMode="auto">
          <a:xfrm>
            <a:off x="468313" y="968375"/>
            <a:ext cx="8229600"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20000"/>
              </a:spcBef>
              <a:buFontTx/>
              <a:buChar char="•"/>
              <a:defRPr/>
            </a:pPr>
            <a:r>
              <a:rPr lang="en-GB" sz="2400" b="1" dirty="0">
                <a:solidFill>
                  <a:srgbClr val="0070C0"/>
                </a:solidFill>
              </a:rPr>
              <a:t>History</a:t>
            </a:r>
            <a:r>
              <a:rPr lang="en-GB" sz="2400" dirty="0">
                <a:solidFill>
                  <a:srgbClr val="0070C0"/>
                </a:solidFill>
              </a:rPr>
              <a:t>: </a:t>
            </a:r>
            <a:r>
              <a:rPr lang="en-GB" sz="2400" dirty="0"/>
              <a:t>Anglo-Saxons, Vikings, WW1</a:t>
            </a:r>
          </a:p>
          <a:p>
            <a:pPr eaLnBrk="1" hangingPunct="1">
              <a:lnSpc>
                <a:spcPct val="90000"/>
              </a:lnSpc>
              <a:spcBef>
                <a:spcPct val="20000"/>
              </a:spcBef>
              <a:buFontTx/>
              <a:buChar char="•"/>
              <a:defRPr/>
            </a:pPr>
            <a:r>
              <a:rPr lang="en-GB" sz="2400" b="1" dirty="0">
                <a:solidFill>
                  <a:srgbClr val="0070C0"/>
                </a:solidFill>
              </a:rPr>
              <a:t>Geography</a:t>
            </a:r>
            <a:r>
              <a:rPr lang="en-GB" sz="2400" dirty="0">
                <a:solidFill>
                  <a:srgbClr val="0070C0"/>
                </a:solidFill>
              </a:rPr>
              <a:t>: </a:t>
            </a:r>
            <a:r>
              <a:rPr lang="en-GB" sz="2400" dirty="0"/>
              <a:t>Map Skills, Climate Zones/Habitats</a:t>
            </a:r>
          </a:p>
          <a:p>
            <a:pPr eaLnBrk="1" hangingPunct="1">
              <a:lnSpc>
                <a:spcPct val="90000"/>
              </a:lnSpc>
              <a:spcBef>
                <a:spcPct val="20000"/>
              </a:spcBef>
              <a:buFontTx/>
              <a:buChar char="•"/>
              <a:defRPr/>
            </a:pPr>
            <a:r>
              <a:rPr lang="en-GB" sz="2400" b="1" dirty="0">
                <a:solidFill>
                  <a:srgbClr val="0070C0"/>
                </a:solidFill>
              </a:rPr>
              <a:t>RE</a:t>
            </a:r>
            <a:r>
              <a:rPr lang="en-GB" sz="2400" dirty="0">
                <a:solidFill>
                  <a:srgbClr val="0070C0"/>
                </a:solidFill>
              </a:rPr>
              <a:t>: </a:t>
            </a:r>
            <a:r>
              <a:rPr lang="en-GB" sz="2400" dirty="0"/>
              <a:t>Chester Religious Education Scheme</a:t>
            </a:r>
          </a:p>
          <a:p>
            <a:pPr eaLnBrk="1" hangingPunct="1">
              <a:lnSpc>
                <a:spcPct val="90000"/>
              </a:lnSpc>
              <a:spcBef>
                <a:spcPct val="20000"/>
              </a:spcBef>
              <a:buFontTx/>
              <a:buChar char="•"/>
              <a:defRPr/>
            </a:pPr>
            <a:r>
              <a:rPr lang="en-GB" sz="2400" b="1" dirty="0">
                <a:solidFill>
                  <a:srgbClr val="0070C0"/>
                </a:solidFill>
              </a:rPr>
              <a:t>PE</a:t>
            </a:r>
            <a:r>
              <a:rPr lang="en-GB" sz="2400" dirty="0">
                <a:solidFill>
                  <a:srgbClr val="0070C0"/>
                </a:solidFill>
              </a:rPr>
              <a:t>:</a:t>
            </a:r>
            <a:r>
              <a:rPr lang="en-GB" sz="2400" dirty="0"/>
              <a:t> Thursday </a:t>
            </a:r>
            <a:r>
              <a:rPr lang="en-GB" sz="2400" dirty="0" smtClean="0"/>
              <a:t>afternoon</a:t>
            </a:r>
            <a:endParaRPr lang="en-GB" sz="2400" b="1" dirty="0"/>
          </a:p>
          <a:p>
            <a:pPr eaLnBrk="1" hangingPunct="1">
              <a:lnSpc>
                <a:spcPct val="90000"/>
              </a:lnSpc>
              <a:spcBef>
                <a:spcPct val="20000"/>
              </a:spcBef>
              <a:buFontTx/>
              <a:buChar char="•"/>
              <a:defRPr/>
            </a:pPr>
            <a:r>
              <a:rPr lang="en-GB" sz="2400" b="1" dirty="0">
                <a:solidFill>
                  <a:srgbClr val="0070C0"/>
                </a:solidFill>
              </a:rPr>
              <a:t>Art: </a:t>
            </a:r>
            <a:r>
              <a:rPr lang="en-GB" sz="2400" dirty="0"/>
              <a:t>Mark making skills, Klimt and pattern, WWI Art Claude Monet and impressionism, The Art of </a:t>
            </a:r>
            <a:r>
              <a:rPr lang="en-GB" sz="2400" dirty="0" smtClean="0"/>
              <a:t>Asia  </a:t>
            </a:r>
            <a:r>
              <a:rPr lang="en-GB" sz="2400" dirty="0"/>
              <a:t>-  Art Related to other curricular areas</a:t>
            </a:r>
            <a:endParaRPr lang="en-GB" sz="2400" dirty="0">
              <a:solidFill>
                <a:srgbClr val="0070C0"/>
              </a:solidFill>
            </a:endParaRPr>
          </a:p>
          <a:p>
            <a:pPr eaLnBrk="1" hangingPunct="1">
              <a:lnSpc>
                <a:spcPct val="90000"/>
              </a:lnSpc>
              <a:spcBef>
                <a:spcPct val="20000"/>
              </a:spcBef>
              <a:buFontTx/>
              <a:buChar char="•"/>
              <a:defRPr/>
            </a:pPr>
            <a:r>
              <a:rPr lang="en-GB" sz="2400" b="1" dirty="0">
                <a:solidFill>
                  <a:srgbClr val="0070C0"/>
                </a:solidFill>
              </a:rPr>
              <a:t>Design Technology</a:t>
            </a:r>
            <a:r>
              <a:rPr lang="en-GB" sz="2400" b="1" dirty="0"/>
              <a:t>:</a:t>
            </a:r>
            <a:r>
              <a:rPr lang="en-GB" sz="2400" dirty="0"/>
              <a:t> Linked with topic: Viking Shields, Textiles </a:t>
            </a:r>
            <a:r>
              <a:rPr lang="en-GB" sz="2400" dirty="0" smtClean="0"/>
              <a:t>(Christmas Stocking) and Kite making</a:t>
            </a:r>
            <a:endParaRPr lang="en-GB" sz="2400" dirty="0"/>
          </a:p>
          <a:p>
            <a:pPr eaLnBrk="1" hangingPunct="1">
              <a:lnSpc>
                <a:spcPct val="90000"/>
              </a:lnSpc>
              <a:spcBef>
                <a:spcPct val="20000"/>
              </a:spcBef>
              <a:buFont typeface="Arial" panose="020B0604020202020204" pitchFamily="34" charset="0"/>
              <a:buChar char="•"/>
              <a:defRPr/>
            </a:pPr>
            <a:r>
              <a:rPr lang="en-GB" sz="2400" b="1" dirty="0" smtClean="0">
                <a:solidFill>
                  <a:srgbClr val="0070C0"/>
                </a:solidFill>
              </a:rPr>
              <a:t>Music</a:t>
            </a:r>
            <a:r>
              <a:rPr lang="en-GB" sz="2400" b="1" dirty="0">
                <a:solidFill>
                  <a:srgbClr val="0070C0"/>
                </a:solidFill>
              </a:rPr>
              <a:t>:</a:t>
            </a:r>
            <a:r>
              <a:rPr lang="en-GB" sz="2400" dirty="0">
                <a:solidFill>
                  <a:srgbClr val="0070C0"/>
                </a:solidFill>
              </a:rPr>
              <a:t> </a:t>
            </a:r>
            <a:r>
              <a:rPr lang="en-GB" sz="2400" dirty="0" err="1" smtClean="0"/>
              <a:t>Charanga</a:t>
            </a:r>
            <a:r>
              <a:rPr lang="en-GB" sz="2400" dirty="0" smtClean="0"/>
              <a:t> and I Sing Pop</a:t>
            </a:r>
            <a:endParaRPr lang="en-GB" sz="2400" dirty="0"/>
          </a:p>
          <a:p>
            <a:pPr eaLnBrk="1" hangingPunct="1">
              <a:lnSpc>
                <a:spcPct val="90000"/>
              </a:lnSpc>
              <a:spcBef>
                <a:spcPct val="20000"/>
              </a:spcBef>
              <a:buFontTx/>
              <a:buChar char="•"/>
              <a:defRPr/>
            </a:pPr>
            <a:r>
              <a:rPr lang="en-GB" sz="2400" b="1" dirty="0">
                <a:solidFill>
                  <a:srgbClr val="0070C0"/>
                </a:solidFill>
              </a:rPr>
              <a:t>Spanish: </a:t>
            </a:r>
            <a:r>
              <a:rPr lang="en-GB" sz="2400" dirty="0" smtClean="0"/>
              <a:t>Fortnightly</a:t>
            </a:r>
            <a:endParaRPr lang="en-GB" sz="2400" dirty="0"/>
          </a:p>
          <a:p>
            <a:pPr eaLnBrk="1" hangingPunct="1">
              <a:lnSpc>
                <a:spcPct val="90000"/>
              </a:lnSpc>
              <a:spcBef>
                <a:spcPct val="20000"/>
              </a:spcBef>
              <a:buFontTx/>
              <a:buChar char="•"/>
              <a:defRPr/>
            </a:pPr>
            <a:r>
              <a:rPr lang="en-GB" sz="2400" b="1" dirty="0">
                <a:solidFill>
                  <a:srgbClr val="0070C0"/>
                </a:solidFill>
              </a:rPr>
              <a:t>Computing</a:t>
            </a:r>
            <a:r>
              <a:rPr lang="en-GB" sz="2400" dirty="0">
                <a:solidFill>
                  <a:srgbClr val="0070C0"/>
                </a:solidFill>
              </a:rPr>
              <a:t>: </a:t>
            </a:r>
            <a:r>
              <a:rPr lang="en-GB" sz="2400" dirty="0"/>
              <a:t>Computing and cross curricular ICT opportunities. </a:t>
            </a:r>
          </a:p>
          <a:p>
            <a:pPr eaLnBrk="1" hangingPunct="1">
              <a:lnSpc>
                <a:spcPct val="90000"/>
              </a:lnSpc>
              <a:spcBef>
                <a:spcPct val="20000"/>
              </a:spcBef>
              <a:buFont typeface="Arial" panose="020B0604020202020204" pitchFamily="34" charset="0"/>
              <a:buChar char="•"/>
              <a:defRPr/>
            </a:pPr>
            <a:r>
              <a:rPr lang="en-GB" sz="2400" b="1" dirty="0" smtClean="0">
                <a:solidFill>
                  <a:srgbClr val="0070C0"/>
                </a:solidFill>
              </a:rPr>
              <a:t>Cross-Curricular topic: </a:t>
            </a:r>
            <a:r>
              <a:rPr lang="en-GB" sz="2400" dirty="0" smtClean="0"/>
              <a:t>Asia - China</a:t>
            </a:r>
            <a:endParaRPr lang="en-GB" sz="2400" dirty="0"/>
          </a:p>
        </p:txBody>
      </p:sp>
    </p:spTree>
    <p:extLst>
      <p:ext uri="{BB962C8B-B14F-4D97-AF65-F5344CB8AC3E}">
        <p14:creationId xmlns:p14="http://schemas.microsoft.com/office/powerpoint/2010/main" val="162870692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a:t>
            </a:r>
            <a:r>
              <a:rPr lang="en-US" b="1" dirty="0" smtClean="0">
                <a:solidFill>
                  <a:schemeClr val="accent1"/>
                </a:solidFill>
              </a:rPr>
              <a:t>Provisional Additional Workshops, Trips and Events</a:t>
            </a:r>
            <a:endParaRPr lang="en-US" b="1" dirty="0">
              <a:solidFill>
                <a:schemeClr val="accent1"/>
              </a:solidFill>
            </a:endParaRPr>
          </a:p>
        </p:txBody>
      </p:sp>
      <p:sp>
        <p:nvSpPr>
          <p:cNvPr id="3" name="Content Placeholder 2"/>
          <p:cNvSpPr>
            <a:spLocks noGrp="1"/>
          </p:cNvSpPr>
          <p:nvPr>
            <p:ph idx="1"/>
          </p:nvPr>
        </p:nvSpPr>
        <p:spPr/>
        <p:txBody>
          <a:bodyPr>
            <a:normAutofit lnSpcReduction="10000"/>
          </a:bodyPr>
          <a:lstStyle/>
          <a:p>
            <a:pPr marL="0" indent="0">
              <a:buNone/>
            </a:pPr>
            <a:r>
              <a:rPr lang="en-US" sz="2400" b="1" dirty="0" smtClean="0">
                <a:solidFill>
                  <a:schemeClr val="accent1"/>
                </a:solidFill>
              </a:rPr>
              <a:t>Term 1</a:t>
            </a:r>
          </a:p>
          <a:p>
            <a:r>
              <a:rPr lang="en-US" sz="2400" b="1" dirty="0" smtClean="0"/>
              <a:t>Leading Macmillan Coffee(cake and juice) afternoon</a:t>
            </a:r>
          </a:p>
          <a:p>
            <a:r>
              <a:rPr lang="en-US" sz="2400" b="1" dirty="0" smtClean="0"/>
              <a:t>Stall at the Christmas Fair</a:t>
            </a:r>
          </a:p>
          <a:p>
            <a:r>
              <a:rPr lang="en-US" sz="2400" b="1" dirty="0" smtClean="0"/>
              <a:t>Pottery Christmas Decoration workshop</a:t>
            </a:r>
          </a:p>
          <a:p>
            <a:r>
              <a:rPr lang="en-US" sz="2400" b="1" dirty="0" smtClean="0"/>
              <a:t>Cookies and cake</a:t>
            </a:r>
          </a:p>
          <a:p>
            <a:r>
              <a:rPr lang="en-US" sz="2400" b="1" dirty="0" smtClean="0"/>
              <a:t>Christingle Service</a:t>
            </a:r>
          </a:p>
          <a:p>
            <a:pPr marL="0" indent="0">
              <a:buNone/>
            </a:pPr>
            <a:r>
              <a:rPr lang="en-US" sz="2400" b="1" dirty="0" smtClean="0">
                <a:solidFill>
                  <a:schemeClr val="accent1"/>
                </a:solidFill>
              </a:rPr>
              <a:t>Term 2</a:t>
            </a:r>
          </a:p>
          <a:p>
            <a:r>
              <a:rPr lang="en-US" sz="2400" b="1" dirty="0" smtClean="0"/>
              <a:t>Eucharist Service at Church</a:t>
            </a:r>
          </a:p>
          <a:p>
            <a:r>
              <a:rPr lang="en-US" sz="2400" b="1" dirty="0" smtClean="0"/>
              <a:t>Leading an assembly or workshop/assembly for the school related to China </a:t>
            </a:r>
            <a:r>
              <a:rPr lang="en-US" sz="2400" b="1" dirty="0" smtClean="0"/>
              <a:t>Topic</a:t>
            </a:r>
          </a:p>
          <a:p>
            <a:r>
              <a:rPr lang="en-US" sz="2400" b="1" dirty="0" smtClean="0"/>
              <a:t>Food tasting related </a:t>
            </a:r>
            <a:r>
              <a:rPr lang="en-US" sz="2400" b="1" smtClean="0"/>
              <a:t>to China topic</a:t>
            </a:r>
            <a:endParaRPr lang="en-US" sz="2400" b="1" dirty="0" smtClean="0"/>
          </a:p>
          <a:p>
            <a:endParaRPr lang="en-US" sz="2400" b="1" dirty="0" smtClean="0">
              <a:solidFill>
                <a:schemeClr val="accent1"/>
              </a:solidFill>
            </a:endParaRPr>
          </a:p>
          <a:p>
            <a:pPr marL="0" indent="0">
              <a:buNone/>
            </a:pPr>
            <a:endParaRPr lang="en-US" sz="2400" b="1" dirty="0" smtClean="0"/>
          </a:p>
          <a:p>
            <a:endParaRPr lang="en-US" sz="2400" b="1" dirty="0" smtClean="0">
              <a:solidFill>
                <a:schemeClr val="accent1"/>
              </a:solidFill>
            </a:endParaRPr>
          </a:p>
          <a:p>
            <a:pPr marL="0" indent="0">
              <a:buNone/>
            </a:pPr>
            <a:endParaRPr lang="en-US" sz="2400" b="1" dirty="0">
              <a:solidFill>
                <a:schemeClr val="accent1"/>
              </a:solidFill>
            </a:endParaRPr>
          </a:p>
        </p:txBody>
      </p:sp>
    </p:spTree>
    <p:extLst>
      <p:ext uri="{BB962C8B-B14F-4D97-AF65-F5344CB8AC3E}">
        <p14:creationId xmlns:p14="http://schemas.microsoft.com/office/powerpoint/2010/main" val="3196674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a:t>
            </a:r>
            <a:r>
              <a:rPr lang="en-US" b="1" dirty="0" smtClean="0">
                <a:solidFill>
                  <a:schemeClr val="accent1"/>
                </a:solidFill>
              </a:rPr>
              <a:t>Provisional Additional Workshops, Trips and Events</a:t>
            </a:r>
            <a:endParaRPr lang="en-US" b="1" dirty="0">
              <a:solidFill>
                <a:schemeClr val="accent1"/>
              </a:solidFill>
            </a:endParaRPr>
          </a:p>
        </p:txBody>
      </p:sp>
      <p:sp>
        <p:nvSpPr>
          <p:cNvPr id="3" name="Content Placeholder 2"/>
          <p:cNvSpPr>
            <a:spLocks noGrp="1"/>
          </p:cNvSpPr>
          <p:nvPr>
            <p:ph idx="1"/>
          </p:nvPr>
        </p:nvSpPr>
        <p:spPr/>
        <p:txBody>
          <a:bodyPr>
            <a:normAutofit/>
          </a:bodyPr>
          <a:lstStyle/>
          <a:p>
            <a:pPr marL="0" indent="0">
              <a:buNone/>
            </a:pPr>
            <a:r>
              <a:rPr lang="en-US" sz="2400" b="1" dirty="0" smtClean="0">
                <a:solidFill>
                  <a:schemeClr val="accent1"/>
                </a:solidFill>
              </a:rPr>
              <a:t>Term 3</a:t>
            </a:r>
          </a:p>
          <a:p>
            <a:r>
              <a:rPr lang="en-US" sz="2400" b="1" dirty="0" smtClean="0"/>
              <a:t>Theatre Trip to </a:t>
            </a:r>
            <a:r>
              <a:rPr lang="en-US" sz="2400" b="1" dirty="0" err="1" smtClean="0"/>
              <a:t>Royden</a:t>
            </a:r>
            <a:r>
              <a:rPr lang="en-US" sz="2400" b="1" dirty="0" smtClean="0"/>
              <a:t> Park – Julius Caesar</a:t>
            </a:r>
          </a:p>
          <a:p>
            <a:r>
              <a:rPr lang="en-US" sz="2400" b="1" dirty="0" smtClean="0"/>
              <a:t>Shakespeare topic</a:t>
            </a:r>
          </a:p>
          <a:p>
            <a:r>
              <a:rPr lang="en-US" sz="2400" b="1" dirty="0" smtClean="0"/>
              <a:t>Pottery workshop – plate design </a:t>
            </a:r>
          </a:p>
          <a:p>
            <a:r>
              <a:rPr lang="en-US" sz="2400" b="1" dirty="0" smtClean="0"/>
              <a:t>Afternoon Tea</a:t>
            </a:r>
          </a:p>
          <a:p>
            <a:r>
              <a:rPr lang="en-US" sz="2400" b="1" dirty="0" smtClean="0"/>
              <a:t>Year 6 Art Gallery – Open afternoon/evening</a:t>
            </a:r>
          </a:p>
          <a:p>
            <a:r>
              <a:rPr lang="en-US" sz="2400" b="1" dirty="0" smtClean="0"/>
              <a:t>Leavers Event</a:t>
            </a:r>
          </a:p>
          <a:p>
            <a:r>
              <a:rPr lang="en-US" sz="2400" b="1" dirty="0" smtClean="0"/>
              <a:t>Residential or activity day</a:t>
            </a:r>
          </a:p>
          <a:p>
            <a:r>
              <a:rPr lang="en-US" sz="2400" b="1" dirty="0" smtClean="0"/>
              <a:t>Stall at Summer Fair</a:t>
            </a:r>
          </a:p>
          <a:p>
            <a:endParaRPr lang="en-US" sz="2400" b="1" dirty="0" smtClean="0">
              <a:solidFill>
                <a:schemeClr val="accent1"/>
              </a:solidFill>
            </a:endParaRPr>
          </a:p>
          <a:p>
            <a:pPr marL="0" indent="0">
              <a:buNone/>
            </a:pPr>
            <a:endParaRPr lang="en-US" sz="2400" b="1" dirty="0" smtClean="0"/>
          </a:p>
          <a:p>
            <a:endParaRPr lang="en-US" sz="2400" b="1" dirty="0" smtClean="0">
              <a:solidFill>
                <a:schemeClr val="accent1"/>
              </a:solidFill>
            </a:endParaRPr>
          </a:p>
          <a:p>
            <a:pPr marL="0" indent="0">
              <a:buNone/>
            </a:pPr>
            <a:endParaRPr lang="en-US" sz="2400" b="1" dirty="0">
              <a:solidFill>
                <a:schemeClr val="accent1"/>
              </a:solidFill>
            </a:endParaRPr>
          </a:p>
        </p:txBody>
      </p:sp>
    </p:spTree>
    <p:extLst>
      <p:ext uri="{BB962C8B-B14F-4D97-AF65-F5344CB8AC3E}">
        <p14:creationId xmlns:p14="http://schemas.microsoft.com/office/powerpoint/2010/main" val="7446816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solidFill>
                  <a:schemeClr val="accent1"/>
                </a:solidFill>
              </a:rPr>
              <a:t>Homework Packs</a:t>
            </a:r>
            <a:endParaRPr lang="en-US" sz="2800" b="1" dirty="0">
              <a:solidFill>
                <a:schemeClr val="accent1"/>
              </a:solidFill>
            </a:endParaRPr>
          </a:p>
        </p:txBody>
      </p:sp>
      <p:sp>
        <p:nvSpPr>
          <p:cNvPr id="3" name="Content Placeholder 2"/>
          <p:cNvSpPr>
            <a:spLocks noGrp="1"/>
          </p:cNvSpPr>
          <p:nvPr>
            <p:ph idx="1"/>
          </p:nvPr>
        </p:nvSpPr>
        <p:spPr>
          <a:xfrm>
            <a:off x="628650" y="1268760"/>
            <a:ext cx="7886700" cy="4908203"/>
          </a:xfrm>
        </p:spPr>
        <p:txBody>
          <a:bodyPr>
            <a:normAutofit lnSpcReduction="10000"/>
          </a:bodyPr>
          <a:lstStyle/>
          <a:p>
            <a:r>
              <a:rPr lang="en-US" sz="2800" dirty="0" smtClean="0"/>
              <a:t>Homework will be sent out on a Wednesday and is due in on a Monday</a:t>
            </a:r>
          </a:p>
          <a:p>
            <a:r>
              <a:rPr lang="en-US" sz="2800" dirty="0" smtClean="0"/>
              <a:t>Homework packs contain essential support materials so please keep them safe</a:t>
            </a:r>
          </a:p>
          <a:p>
            <a:endParaRPr lang="en-US" sz="2800" dirty="0" smtClean="0"/>
          </a:p>
          <a:p>
            <a:r>
              <a:rPr lang="en-US" sz="2800" dirty="0" smtClean="0"/>
              <a:t>Weekly homework will consist of :</a:t>
            </a:r>
          </a:p>
          <a:p>
            <a:pPr>
              <a:buFont typeface="Wingdings" panose="05000000000000000000" pitchFamily="2" charset="2"/>
              <a:buChar char="Ø"/>
            </a:pPr>
            <a:r>
              <a:rPr lang="en-US" sz="2800" dirty="0" err="1" smtClean="0">
                <a:solidFill>
                  <a:schemeClr val="accent1"/>
                </a:solidFill>
              </a:rPr>
              <a:t>Maths</a:t>
            </a:r>
            <a:r>
              <a:rPr lang="en-US" sz="2800" dirty="0" smtClean="0">
                <a:solidFill>
                  <a:schemeClr val="accent1"/>
                </a:solidFill>
              </a:rPr>
              <a:t> </a:t>
            </a:r>
          </a:p>
          <a:p>
            <a:pPr>
              <a:buFont typeface="Wingdings" panose="05000000000000000000" pitchFamily="2" charset="2"/>
              <a:buChar char="Ø"/>
            </a:pPr>
            <a:r>
              <a:rPr lang="en-US" sz="2800" dirty="0" smtClean="0">
                <a:solidFill>
                  <a:schemeClr val="accent1"/>
                </a:solidFill>
              </a:rPr>
              <a:t>Literacy </a:t>
            </a:r>
          </a:p>
          <a:p>
            <a:pPr>
              <a:buFont typeface="Wingdings" panose="05000000000000000000" pitchFamily="2" charset="2"/>
              <a:buChar char="Ø"/>
            </a:pPr>
            <a:r>
              <a:rPr lang="en-US" sz="2800" dirty="0" smtClean="0">
                <a:solidFill>
                  <a:schemeClr val="accent1"/>
                </a:solidFill>
              </a:rPr>
              <a:t>Tables or learning task</a:t>
            </a:r>
          </a:p>
          <a:p>
            <a:pPr>
              <a:buFont typeface="Wingdings" panose="05000000000000000000" pitchFamily="2" charset="2"/>
              <a:buChar char="Ø"/>
            </a:pPr>
            <a:r>
              <a:rPr lang="en-US" sz="2800" dirty="0" smtClean="0">
                <a:solidFill>
                  <a:schemeClr val="accent1"/>
                </a:solidFill>
              </a:rPr>
              <a:t>Spelling or other learning task</a:t>
            </a:r>
          </a:p>
          <a:p>
            <a:pPr>
              <a:buFont typeface="Wingdings" panose="05000000000000000000" pitchFamily="2" charset="2"/>
              <a:buChar char="Ø"/>
            </a:pPr>
            <a:r>
              <a:rPr lang="en-US" sz="2800" dirty="0" smtClean="0">
                <a:solidFill>
                  <a:schemeClr val="accent1"/>
                </a:solidFill>
              </a:rPr>
              <a:t>Reading book or reading task</a:t>
            </a:r>
            <a:endParaRPr lang="en-US" sz="2800" dirty="0">
              <a:solidFill>
                <a:schemeClr val="accent1"/>
              </a:solidFill>
            </a:endParaRPr>
          </a:p>
        </p:txBody>
      </p:sp>
    </p:spTree>
    <p:extLst>
      <p:ext uri="{BB962C8B-B14F-4D97-AF65-F5344CB8AC3E}">
        <p14:creationId xmlns:p14="http://schemas.microsoft.com/office/powerpoint/2010/main" val="131841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0070C0"/>
                </a:solidFill>
              </a:rPr>
              <a:t>Spelling Homework</a:t>
            </a:r>
          </a:p>
        </p:txBody>
      </p:sp>
      <p:graphicFrame>
        <p:nvGraphicFramePr>
          <p:cNvPr id="8" name="Content Placeholder 7">
            <a:extLst>
              <a:ext uri="{FF2B5EF4-FFF2-40B4-BE49-F238E27FC236}">
                <a16:creationId xmlns="" xmlns:a16="http://schemas.microsoft.com/office/drawing/2014/main" id="{CBC90208-8C5E-46AA-97E9-8739E3D073C7}"/>
              </a:ext>
            </a:extLst>
          </p:cNvPr>
          <p:cNvGraphicFramePr>
            <a:graphicFrameLocks noGrp="1"/>
          </p:cNvGraphicFramePr>
          <p:nvPr>
            <p:ph idx="1"/>
            <p:extLst>
              <p:ext uri="{D42A27DB-BD31-4B8C-83A1-F6EECF244321}">
                <p14:modId xmlns:p14="http://schemas.microsoft.com/office/powerpoint/2010/main" val="522252160"/>
              </p:ext>
            </p:extLst>
          </p:nvPr>
        </p:nvGraphicFramePr>
        <p:xfrm>
          <a:off x="3015304" y="1412776"/>
          <a:ext cx="3356896" cy="4773573"/>
        </p:xfrm>
        <a:graphic>
          <a:graphicData uri="http://schemas.openxmlformats.org/drawingml/2006/table">
            <a:tbl>
              <a:tblPr firstRow="1" firstCol="1" bandRow="1">
                <a:tableStyleId>{2D5ABB26-0587-4C30-8999-92F81FD0307C}</a:tableStyleId>
              </a:tblPr>
              <a:tblGrid>
                <a:gridCol w="1340920">
                  <a:extLst>
                    <a:ext uri="{9D8B030D-6E8A-4147-A177-3AD203B41FA5}">
                      <a16:colId xmlns="" xmlns:a16="http://schemas.microsoft.com/office/drawing/2014/main" val="3473504323"/>
                    </a:ext>
                  </a:extLst>
                </a:gridCol>
                <a:gridCol w="2015976">
                  <a:extLst>
                    <a:ext uri="{9D8B030D-6E8A-4147-A177-3AD203B41FA5}">
                      <a16:colId xmlns="" xmlns:a16="http://schemas.microsoft.com/office/drawing/2014/main" val="1493118405"/>
                    </a:ext>
                  </a:extLst>
                </a:gridCol>
              </a:tblGrid>
              <a:tr h="555243">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accommodate</a:t>
                      </a:r>
                      <a:endParaRPr lang="en-GB" sz="600" dirty="0">
                        <a:effectLst/>
                      </a:endParaRPr>
                    </a:p>
                    <a:p>
                      <a:pPr algn="ctr">
                        <a:lnSpc>
                          <a:spcPct val="115000"/>
                        </a:lnSpc>
                        <a:spcAft>
                          <a:spcPts val="0"/>
                        </a:spcAft>
                      </a:pPr>
                      <a:r>
                        <a:rPr lang="en-GB" sz="1000" dirty="0">
                          <a:effectLst/>
                        </a:rPr>
                        <a:t> </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ancient</a:t>
                      </a:r>
                      <a:endParaRPr lang="en-GB" sz="600" dirty="0">
                        <a:effectLst/>
                      </a:endParaRPr>
                    </a:p>
                    <a:p>
                      <a:pPr algn="ctr">
                        <a:lnSpc>
                          <a:spcPct val="115000"/>
                        </a:lnSpc>
                        <a:spcAft>
                          <a:spcPts val="0"/>
                        </a:spcAft>
                      </a:pPr>
                      <a:r>
                        <a:rPr lang="en-GB" sz="1000" dirty="0">
                          <a:effectLst/>
                        </a:rPr>
                        <a:t> </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11757027"/>
                  </a:ext>
                </a:extLst>
              </a:tr>
              <a:tr h="555243">
                <a:tc>
                  <a:txBody>
                    <a:bodyPr/>
                    <a:lstStyle/>
                    <a:p>
                      <a:pPr algn="ctr">
                        <a:lnSpc>
                          <a:spcPct val="115000"/>
                        </a:lnSpc>
                        <a:spcAft>
                          <a:spcPts val="0"/>
                        </a:spcAft>
                      </a:pPr>
                      <a:r>
                        <a:rPr lang="en-GB" sz="1000">
                          <a:effectLst/>
                        </a:rPr>
                        <a:t> </a:t>
                      </a:r>
                      <a:endParaRPr lang="en-GB" sz="600">
                        <a:effectLst/>
                      </a:endParaRPr>
                    </a:p>
                    <a:p>
                      <a:pPr algn="ctr">
                        <a:lnSpc>
                          <a:spcPct val="115000"/>
                        </a:lnSpc>
                        <a:spcAft>
                          <a:spcPts val="0"/>
                        </a:spcAft>
                      </a:pPr>
                      <a:r>
                        <a:rPr lang="en-GB" sz="1000">
                          <a:effectLst/>
                        </a:rPr>
                        <a:t>accompany</a:t>
                      </a:r>
                      <a:endParaRPr lang="en-GB" sz="600">
                        <a:effectLst/>
                      </a:endParaRPr>
                    </a:p>
                    <a:p>
                      <a:pPr algn="ctr">
                        <a:lnSpc>
                          <a:spcPct val="115000"/>
                        </a:lnSpc>
                        <a:spcAft>
                          <a:spcPts val="0"/>
                        </a:spcAft>
                      </a:pPr>
                      <a:r>
                        <a:rPr lang="en-GB" sz="1000">
                          <a:effectLst/>
                        </a:rPr>
                        <a:t> </a:t>
                      </a:r>
                      <a:endParaRPr lang="en-GB" sz="60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apparent</a:t>
                      </a:r>
                      <a:endParaRPr lang="en-GB" sz="600" dirty="0">
                        <a:effectLst/>
                      </a:endParaRPr>
                    </a:p>
                    <a:p>
                      <a:pPr algn="ctr">
                        <a:lnSpc>
                          <a:spcPct val="115000"/>
                        </a:lnSpc>
                        <a:spcAft>
                          <a:spcPts val="0"/>
                        </a:spcAft>
                      </a:pPr>
                      <a:r>
                        <a:rPr lang="en-GB" sz="1000" dirty="0">
                          <a:effectLst/>
                        </a:rPr>
                        <a:t> </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55028623"/>
                  </a:ext>
                </a:extLst>
              </a:tr>
              <a:tr h="555243">
                <a:tc>
                  <a:txBody>
                    <a:bodyPr/>
                    <a:lstStyle/>
                    <a:p>
                      <a:pPr algn="ctr">
                        <a:lnSpc>
                          <a:spcPct val="115000"/>
                        </a:lnSpc>
                        <a:spcAft>
                          <a:spcPts val="0"/>
                        </a:spcAft>
                      </a:pPr>
                      <a:r>
                        <a:rPr lang="en-GB" sz="1000">
                          <a:effectLst/>
                        </a:rPr>
                        <a:t> </a:t>
                      </a:r>
                      <a:endParaRPr lang="en-GB" sz="600">
                        <a:effectLst/>
                      </a:endParaRPr>
                    </a:p>
                    <a:p>
                      <a:pPr algn="ctr">
                        <a:lnSpc>
                          <a:spcPct val="115000"/>
                        </a:lnSpc>
                        <a:spcAft>
                          <a:spcPts val="0"/>
                        </a:spcAft>
                      </a:pPr>
                      <a:r>
                        <a:rPr lang="en-GB" sz="1000">
                          <a:effectLst/>
                        </a:rPr>
                        <a:t>according</a:t>
                      </a:r>
                      <a:endParaRPr lang="en-GB" sz="600">
                        <a:effectLst/>
                      </a:endParaRPr>
                    </a:p>
                    <a:p>
                      <a:pPr algn="ctr">
                        <a:lnSpc>
                          <a:spcPct val="115000"/>
                        </a:lnSpc>
                        <a:spcAft>
                          <a:spcPts val="0"/>
                        </a:spcAft>
                      </a:pPr>
                      <a:r>
                        <a:rPr lang="en-GB" sz="1000">
                          <a:effectLst/>
                        </a:rPr>
                        <a:t> </a:t>
                      </a:r>
                      <a:endParaRPr lang="en-GB" sz="60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appreciate</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66293664"/>
                  </a:ext>
                </a:extLst>
              </a:tr>
              <a:tr h="555243">
                <a:tc>
                  <a:txBody>
                    <a:bodyPr/>
                    <a:lstStyle/>
                    <a:p>
                      <a:pPr algn="ctr">
                        <a:lnSpc>
                          <a:spcPct val="115000"/>
                        </a:lnSpc>
                        <a:spcAft>
                          <a:spcPts val="0"/>
                        </a:spcAft>
                      </a:pPr>
                      <a:r>
                        <a:rPr lang="en-GB" sz="1000">
                          <a:effectLst/>
                        </a:rPr>
                        <a:t> </a:t>
                      </a:r>
                      <a:endParaRPr lang="en-GB" sz="600">
                        <a:effectLst/>
                      </a:endParaRPr>
                    </a:p>
                    <a:p>
                      <a:pPr algn="ctr">
                        <a:lnSpc>
                          <a:spcPct val="115000"/>
                        </a:lnSpc>
                        <a:spcAft>
                          <a:spcPts val="0"/>
                        </a:spcAft>
                      </a:pPr>
                      <a:r>
                        <a:rPr lang="en-GB" sz="1000">
                          <a:effectLst/>
                        </a:rPr>
                        <a:t>achieve</a:t>
                      </a:r>
                      <a:endParaRPr lang="en-GB" sz="600">
                        <a:effectLst/>
                      </a:endParaRPr>
                    </a:p>
                    <a:p>
                      <a:pPr algn="ctr">
                        <a:lnSpc>
                          <a:spcPct val="115000"/>
                        </a:lnSpc>
                        <a:spcAft>
                          <a:spcPts val="0"/>
                        </a:spcAft>
                      </a:pPr>
                      <a:r>
                        <a:rPr lang="en-GB" sz="1000">
                          <a:effectLst/>
                        </a:rPr>
                        <a:t> </a:t>
                      </a:r>
                      <a:endParaRPr lang="en-GB" sz="60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000" dirty="0">
                          <a:effectLst/>
                        </a:rPr>
                        <a:t> </a:t>
                      </a:r>
                      <a:endParaRPr lang="en-GB" sz="600" dirty="0">
                        <a:effectLst/>
                      </a:endParaRPr>
                    </a:p>
                    <a:p>
                      <a:pPr algn="ctr">
                        <a:lnSpc>
                          <a:spcPct val="115000"/>
                        </a:lnSpc>
                        <a:spcAft>
                          <a:spcPts val="0"/>
                        </a:spcAft>
                      </a:pPr>
                      <a:r>
                        <a:rPr lang="en-GB" sz="1000" dirty="0">
                          <a:effectLst/>
                        </a:rPr>
                        <a:t>attached</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34300525"/>
                  </a:ext>
                </a:extLst>
              </a:tr>
              <a:tr h="555243">
                <a:tc>
                  <a:txBody>
                    <a:bodyPr/>
                    <a:lstStyle/>
                    <a:p>
                      <a:pPr algn="ctr">
                        <a:lnSpc>
                          <a:spcPct val="115000"/>
                        </a:lnSpc>
                        <a:spcAft>
                          <a:spcPts val="0"/>
                        </a:spcAft>
                      </a:pPr>
                      <a:r>
                        <a:rPr lang="en-GB" sz="1000">
                          <a:effectLst/>
                        </a:rPr>
                        <a:t> </a:t>
                      </a:r>
                      <a:endParaRPr lang="en-GB" sz="600">
                        <a:effectLst/>
                      </a:endParaRPr>
                    </a:p>
                    <a:p>
                      <a:pPr algn="ctr">
                        <a:lnSpc>
                          <a:spcPct val="115000"/>
                        </a:lnSpc>
                        <a:spcAft>
                          <a:spcPts val="0"/>
                        </a:spcAft>
                      </a:pPr>
                      <a:r>
                        <a:rPr lang="en-GB" sz="1000">
                          <a:effectLst/>
                        </a:rPr>
                        <a:t>aggressive</a:t>
                      </a:r>
                      <a:endParaRPr lang="en-GB" sz="600">
                        <a:effectLst/>
                      </a:endParaRPr>
                    </a:p>
                    <a:p>
                      <a:pPr algn="ctr">
                        <a:lnSpc>
                          <a:spcPct val="115000"/>
                        </a:lnSpc>
                        <a:spcAft>
                          <a:spcPts val="0"/>
                        </a:spcAft>
                      </a:pPr>
                      <a:r>
                        <a:rPr lang="en-GB" sz="1000">
                          <a:effectLst/>
                        </a:rPr>
                        <a:t> </a:t>
                      </a:r>
                      <a:endParaRPr lang="en-GB" sz="60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000">
                          <a:effectLst/>
                        </a:rPr>
                        <a:t> </a:t>
                      </a:r>
                      <a:endParaRPr lang="en-GB" sz="600">
                        <a:effectLst/>
                      </a:endParaRPr>
                    </a:p>
                    <a:p>
                      <a:pPr algn="ctr">
                        <a:lnSpc>
                          <a:spcPct val="115000"/>
                        </a:lnSpc>
                        <a:spcAft>
                          <a:spcPts val="0"/>
                        </a:spcAft>
                      </a:pPr>
                      <a:r>
                        <a:rPr lang="en-GB" sz="1000">
                          <a:effectLst/>
                        </a:rPr>
                        <a:t>available</a:t>
                      </a:r>
                      <a:endParaRPr lang="en-GB" sz="60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1534810"/>
                  </a:ext>
                </a:extLst>
              </a:tr>
              <a:tr h="555243">
                <a:tc>
                  <a:txBody>
                    <a:bodyPr/>
                    <a:lstStyle/>
                    <a:p>
                      <a:pPr algn="ctr">
                        <a:lnSpc>
                          <a:spcPct val="115000"/>
                        </a:lnSpc>
                        <a:spcAft>
                          <a:spcPts val="0"/>
                        </a:spcAft>
                      </a:pPr>
                      <a:r>
                        <a:rPr lang="en-GB" sz="1000">
                          <a:effectLst/>
                        </a:rPr>
                        <a:t> </a:t>
                      </a:r>
                      <a:endParaRPr lang="en-GB" sz="600">
                        <a:effectLst/>
                      </a:endParaRPr>
                    </a:p>
                    <a:p>
                      <a:pPr algn="ctr">
                        <a:lnSpc>
                          <a:spcPct val="115000"/>
                        </a:lnSpc>
                        <a:spcAft>
                          <a:spcPts val="0"/>
                        </a:spcAft>
                      </a:pPr>
                      <a:r>
                        <a:rPr lang="en-GB" sz="1000">
                          <a:effectLst/>
                        </a:rPr>
                        <a:t>amateur</a:t>
                      </a:r>
                      <a:endParaRPr lang="en-GB" sz="600">
                        <a:effectLst/>
                      </a:endParaRPr>
                    </a:p>
                    <a:p>
                      <a:pPr algn="ctr">
                        <a:lnSpc>
                          <a:spcPct val="115000"/>
                        </a:lnSpc>
                        <a:spcAft>
                          <a:spcPts val="0"/>
                        </a:spcAft>
                      </a:pPr>
                      <a:r>
                        <a:rPr lang="en-GB" sz="1000">
                          <a:effectLst/>
                        </a:rPr>
                        <a:t> </a:t>
                      </a:r>
                      <a:endParaRPr lang="en-GB" sz="60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000">
                          <a:effectLst/>
                        </a:rPr>
                        <a:t> </a:t>
                      </a:r>
                      <a:endParaRPr lang="en-GB" sz="600">
                        <a:effectLst/>
                      </a:endParaRPr>
                    </a:p>
                    <a:p>
                      <a:pPr algn="ctr">
                        <a:lnSpc>
                          <a:spcPct val="115000"/>
                        </a:lnSpc>
                        <a:spcAft>
                          <a:spcPts val="0"/>
                        </a:spcAft>
                      </a:pPr>
                      <a:r>
                        <a:rPr lang="en-GB" sz="1000">
                          <a:effectLst/>
                        </a:rPr>
                        <a:t>average</a:t>
                      </a:r>
                      <a:endParaRPr lang="en-GB" sz="60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14828222"/>
                  </a:ext>
                </a:extLst>
              </a:tr>
              <a:tr h="1442115">
                <a:tc gridSpan="2">
                  <a:txBody>
                    <a:bodyPr/>
                    <a:lstStyle/>
                    <a:p>
                      <a:pPr>
                        <a:lnSpc>
                          <a:spcPct val="115000"/>
                        </a:lnSpc>
                        <a:spcAft>
                          <a:spcPts val="0"/>
                        </a:spcAft>
                      </a:pPr>
                      <a:r>
                        <a:rPr lang="en-GB" sz="800" u="none" strike="noStrike" dirty="0">
                          <a:effectLst/>
                        </a:rPr>
                        <a:t> </a:t>
                      </a:r>
                      <a:endParaRPr lang="en-GB" sz="600" dirty="0">
                        <a:effectLst/>
                      </a:endParaRPr>
                    </a:p>
                    <a:p>
                      <a:pPr>
                        <a:lnSpc>
                          <a:spcPct val="115000"/>
                        </a:lnSpc>
                        <a:spcAft>
                          <a:spcPts val="0"/>
                        </a:spcAft>
                      </a:pPr>
                      <a:r>
                        <a:rPr lang="en-GB" sz="800" u="sng" dirty="0">
                          <a:effectLst/>
                        </a:rPr>
                        <a:t>Nouns are words that identify a person, place, idea or thing</a:t>
                      </a:r>
                      <a:endParaRPr lang="en-GB" sz="600" dirty="0">
                        <a:effectLst/>
                      </a:endParaRPr>
                    </a:p>
                    <a:p>
                      <a:pPr>
                        <a:lnSpc>
                          <a:spcPct val="115000"/>
                        </a:lnSpc>
                        <a:spcAft>
                          <a:spcPts val="0"/>
                        </a:spcAft>
                      </a:pPr>
                      <a:r>
                        <a:rPr lang="en-GB" sz="800" u="none" strike="noStrike" dirty="0">
                          <a:effectLst/>
                        </a:rPr>
                        <a:t> </a:t>
                      </a:r>
                      <a:endParaRPr lang="en-GB" sz="600" dirty="0">
                        <a:effectLst/>
                      </a:endParaRPr>
                    </a:p>
                    <a:p>
                      <a:pPr>
                        <a:lnSpc>
                          <a:spcPct val="115000"/>
                        </a:lnSpc>
                        <a:spcAft>
                          <a:spcPts val="0"/>
                        </a:spcAft>
                      </a:pPr>
                      <a:r>
                        <a:rPr lang="en-GB" sz="800" dirty="0">
                          <a:effectLst/>
                        </a:rPr>
                        <a:t>Common – refers to things in general  - dog, road</a:t>
                      </a:r>
                      <a:endParaRPr lang="en-GB" sz="600" dirty="0">
                        <a:effectLst/>
                      </a:endParaRPr>
                    </a:p>
                    <a:p>
                      <a:pPr>
                        <a:lnSpc>
                          <a:spcPct val="115000"/>
                        </a:lnSpc>
                        <a:spcAft>
                          <a:spcPts val="0"/>
                        </a:spcAft>
                      </a:pPr>
                      <a:r>
                        <a:rPr lang="en-GB" sz="800" dirty="0">
                          <a:effectLst/>
                        </a:rPr>
                        <a:t>Proper – a specific person/place/thing – </a:t>
                      </a:r>
                      <a:r>
                        <a:rPr lang="en-GB" sz="800" dirty="0" err="1">
                          <a:effectLst/>
                        </a:rPr>
                        <a:t>Dawpool</a:t>
                      </a:r>
                      <a:r>
                        <a:rPr lang="en-GB" sz="800" dirty="0">
                          <a:effectLst/>
                        </a:rPr>
                        <a:t>, Friday</a:t>
                      </a:r>
                      <a:endParaRPr lang="en-GB" sz="600" dirty="0">
                        <a:effectLst/>
                      </a:endParaRPr>
                    </a:p>
                    <a:p>
                      <a:pPr>
                        <a:lnSpc>
                          <a:spcPct val="115000"/>
                        </a:lnSpc>
                        <a:spcAft>
                          <a:spcPts val="0"/>
                        </a:spcAft>
                      </a:pPr>
                      <a:r>
                        <a:rPr lang="en-GB" sz="800" dirty="0">
                          <a:effectLst/>
                        </a:rPr>
                        <a:t>Abstract – intangible idea – love, friendship, time, faith</a:t>
                      </a:r>
                      <a:endParaRPr lang="en-GB" sz="600" dirty="0">
                        <a:effectLst/>
                      </a:endParaRPr>
                    </a:p>
                    <a:p>
                      <a:pPr>
                        <a:lnSpc>
                          <a:spcPct val="115000"/>
                        </a:lnSpc>
                        <a:spcAft>
                          <a:spcPts val="0"/>
                        </a:spcAft>
                      </a:pPr>
                      <a:r>
                        <a:rPr lang="en-GB" sz="800" dirty="0">
                          <a:effectLst/>
                        </a:rPr>
                        <a:t>Collective – groups of people or things – class, family, choir</a:t>
                      </a:r>
                      <a:endParaRPr lang="en-GB" sz="600" dirty="0">
                        <a:effectLst/>
                      </a:endParaRPr>
                    </a:p>
                    <a:p>
                      <a:pPr>
                        <a:lnSpc>
                          <a:spcPct val="115000"/>
                        </a:lnSpc>
                        <a:spcAft>
                          <a:spcPts val="0"/>
                        </a:spcAft>
                      </a:pPr>
                      <a:r>
                        <a:rPr lang="en-GB" sz="800" dirty="0">
                          <a:effectLst/>
                        </a:rPr>
                        <a:t>Concrete – something that exists physically – desk, chair</a:t>
                      </a:r>
                      <a:endParaRPr lang="en-GB" sz="600" dirty="0">
                        <a:effectLst/>
                      </a:endParaRPr>
                    </a:p>
                    <a:p>
                      <a:pPr>
                        <a:lnSpc>
                          <a:spcPct val="115000"/>
                        </a:lnSpc>
                        <a:spcAft>
                          <a:spcPts val="0"/>
                        </a:spcAft>
                      </a:pPr>
                      <a:r>
                        <a:rPr lang="en-GB" sz="800" dirty="0">
                          <a:effectLst/>
                        </a:rPr>
                        <a:t> </a:t>
                      </a:r>
                      <a:endParaRPr lang="en-GB" sz="600" dirty="0">
                        <a:effectLst/>
                        <a:latin typeface="Calibri" panose="020F0502020204030204" pitchFamily="34" charset="0"/>
                        <a:ea typeface="SimSun" panose="02010600030101010101" pitchFamily="2" charset="-122"/>
                        <a:cs typeface="Times New Roman" panose="02020603050405020304" pitchFamily="18" charset="0"/>
                      </a:endParaRPr>
                    </a:p>
                  </a:txBody>
                  <a:tcPr marL="36382" marR="363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extLst>
                  <a:ext uri="{0D108BD9-81ED-4DB2-BD59-A6C34878D82A}">
                    <a16:rowId xmlns="" xmlns:a16="http://schemas.microsoft.com/office/drawing/2014/main" val="2438709847"/>
                  </a:ext>
                </a:extLst>
              </a:tr>
            </a:tbl>
          </a:graphicData>
        </a:graphic>
      </p:graphicFrame>
      <p:sp>
        <p:nvSpPr>
          <p:cNvPr id="3" name="Speech Bubble: Rectangle with Corners Rounded 2">
            <a:extLst>
              <a:ext uri="{FF2B5EF4-FFF2-40B4-BE49-F238E27FC236}">
                <a16:creationId xmlns="" xmlns:a16="http://schemas.microsoft.com/office/drawing/2014/main" id="{A0350754-6557-4268-9FFB-DA40C857191C}"/>
              </a:ext>
            </a:extLst>
          </p:cNvPr>
          <p:cNvSpPr/>
          <p:nvPr/>
        </p:nvSpPr>
        <p:spPr>
          <a:xfrm>
            <a:off x="6588224" y="3717032"/>
            <a:ext cx="2170630" cy="1584176"/>
          </a:xfrm>
          <a:prstGeom prst="wedgeRoundRectCallout">
            <a:avLst>
              <a:gd name="adj1" fmla="val -84738"/>
              <a:gd name="adj2" fmla="val 5806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b="1" dirty="0"/>
              <a:t>Remember to learn the weekly Grammar fact</a:t>
            </a:r>
          </a:p>
        </p:txBody>
      </p:sp>
    </p:spTree>
    <p:extLst>
      <p:ext uri="{BB962C8B-B14F-4D97-AF65-F5344CB8AC3E}">
        <p14:creationId xmlns:p14="http://schemas.microsoft.com/office/powerpoint/2010/main" val="3722438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E3CBCD-8806-4890-B125-052FDB6DEC94}"/>
              </a:ext>
            </a:extLst>
          </p:cNvPr>
          <p:cNvSpPr>
            <a:spLocks noGrp="1"/>
          </p:cNvSpPr>
          <p:nvPr>
            <p:ph type="title"/>
          </p:nvPr>
        </p:nvSpPr>
        <p:spPr>
          <a:xfrm>
            <a:off x="755576" y="476672"/>
            <a:ext cx="7886700" cy="831626"/>
          </a:xfrm>
        </p:spPr>
        <p:txBody>
          <a:bodyPr>
            <a:normAutofit fontScale="90000"/>
          </a:bodyPr>
          <a:lstStyle/>
          <a:p>
            <a:pPr algn="ctr"/>
            <a:r>
              <a:rPr lang="en-GB" b="1" dirty="0">
                <a:solidFill>
                  <a:srgbClr val="0070C0"/>
                </a:solidFill>
              </a:rPr>
              <a:t>Year 6 Curriculum</a:t>
            </a:r>
            <a:r>
              <a:rPr lang="en-GB" dirty="0"/>
              <a:t/>
            </a:r>
            <a:br>
              <a:rPr lang="en-GB" dirty="0"/>
            </a:br>
            <a:endParaRPr lang="en-GB" dirty="0"/>
          </a:p>
        </p:txBody>
      </p:sp>
      <p:graphicFrame>
        <p:nvGraphicFramePr>
          <p:cNvPr id="4" name="Content Placeholder 3">
            <a:extLst>
              <a:ext uri="{FF2B5EF4-FFF2-40B4-BE49-F238E27FC236}">
                <a16:creationId xmlns="" xmlns:a16="http://schemas.microsoft.com/office/drawing/2014/main" id="{7E76C774-75DA-4306-8DC9-745E977BDCEB}"/>
              </a:ext>
            </a:extLst>
          </p:cNvPr>
          <p:cNvGraphicFramePr>
            <a:graphicFrameLocks noGrp="1"/>
          </p:cNvGraphicFramePr>
          <p:nvPr>
            <p:ph idx="1"/>
            <p:extLst>
              <p:ext uri="{D42A27DB-BD31-4B8C-83A1-F6EECF244321}">
                <p14:modId xmlns:p14="http://schemas.microsoft.com/office/powerpoint/2010/main" val="2289952735"/>
              </p:ext>
            </p:extLst>
          </p:nvPr>
        </p:nvGraphicFramePr>
        <p:xfrm>
          <a:off x="1711325" y="3933055"/>
          <a:ext cx="5721350" cy="1872213"/>
        </p:xfrm>
        <a:graphic>
          <a:graphicData uri="http://schemas.openxmlformats.org/drawingml/2006/table">
            <a:tbl>
              <a:tblPr firstRow="1" firstCol="1" bandRow="1">
                <a:tableStyleId>{2D5ABB26-0587-4C30-8999-92F81FD0307C}</a:tableStyleId>
              </a:tblPr>
              <a:tblGrid>
                <a:gridCol w="2339975">
                  <a:extLst>
                    <a:ext uri="{9D8B030D-6E8A-4147-A177-3AD203B41FA5}">
                      <a16:colId xmlns="" xmlns:a16="http://schemas.microsoft.com/office/drawing/2014/main" val="2565988439"/>
                    </a:ext>
                  </a:extLst>
                </a:gridCol>
                <a:gridCol w="520065">
                  <a:extLst>
                    <a:ext uri="{9D8B030D-6E8A-4147-A177-3AD203B41FA5}">
                      <a16:colId xmlns="" xmlns:a16="http://schemas.microsoft.com/office/drawing/2014/main" val="3656376589"/>
                    </a:ext>
                  </a:extLst>
                </a:gridCol>
                <a:gridCol w="2394585">
                  <a:extLst>
                    <a:ext uri="{9D8B030D-6E8A-4147-A177-3AD203B41FA5}">
                      <a16:colId xmlns="" xmlns:a16="http://schemas.microsoft.com/office/drawing/2014/main" val="4024607835"/>
                    </a:ext>
                  </a:extLst>
                </a:gridCol>
                <a:gridCol w="466725">
                  <a:extLst>
                    <a:ext uri="{9D8B030D-6E8A-4147-A177-3AD203B41FA5}">
                      <a16:colId xmlns="" xmlns:a16="http://schemas.microsoft.com/office/drawing/2014/main" val="3027446046"/>
                    </a:ext>
                  </a:extLst>
                </a:gridCol>
              </a:tblGrid>
              <a:tr h="267459">
                <a:tc>
                  <a:txBody>
                    <a:bodyPr/>
                    <a:lstStyle/>
                    <a:p>
                      <a:pPr>
                        <a:lnSpc>
                          <a:spcPct val="107000"/>
                        </a:lnSpc>
                        <a:spcAft>
                          <a:spcPts val="800"/>
                        </a:spcAft>
                        <a:tabLst>
                          <a:tab pos="180340" algn="l"/>
                        </a:tabLst>
                      </a:pPr>
                      <a:r>
                        <a:rPr lang="en-GB" sz="1200">
                          <a:effectLst/>
                        </a:rPr>
                        <a:t>Capital Letter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180340" algn="l"/>
                        </a:tabLst>
                      </a:pPr>
                      <a:r>
                        <a:rPr lang="en-GB" sz="1200">
                          <a:effectLst/>
                        </a:rPr>
                        <a:t>CL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tabLst>
                          <a:tab pos="180340" algn="l"/>
                        </a:tabLst>
                      </a:pPr>
                      <a:r>
                        <a:rPr lang="en-GB" sz="1200">
                          <a:effectLst/>
                        </a:rPr>
                        <a:t>Check Sense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180340" algn="l"/>
                        </a:tabLst>
                      </a:pPr>
                      <a:r>
                        <a:rPr lang="en-GB" sz="1200">
                          <a:effectLst/>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4689840"/>
                  </a:ext>
                </a:extLst>
              </a:tr>
              <a:tr h="267459">
                <a:tc>
                  <a:txBody>
                    <a:bodyPr/>
                    <a:lstStyle/>
                    <a:p>
                      <a:pPr>
                        <a:lnSpc>
                          <a:spcPct val="107000"/>
                        </a:lnSpc>
                        <a:spcAft>
                          <a:spcPts val="800"/>
                        </a:spcAft>
                        <a:tabLst>
                          <a:tab pos="180340" algn="l"/>
                        </a:tabLst>
                      </a:pPr>
                      <a:r>
                        <a:rPr lang="en-GB" sz="1200">
                          <a:effectLst/>
                        </a:rPr>
                        <a:t>Full Stop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180340" algn="l"/>
                        </a:tabLst>
                      </a:pPr>
                      <a:r>
                        <a:rPr lang="en-GB" sz="1200">
                          <a:effectLst/>
                        </a:rPr>
                        <a:t>FS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tabLst>
                          <a:tab pos="180340" algn="l"/>
                        </a:tabLst>
                      </a:pPr>
                      <a:r>
                        <a:rPr lang="en-GB" sz="1200">
                          <a:effectLst/>
                        </a:rPr>
                        <a:t>Verbal Feedback Given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180340" algn="l"/>
                        </a:tabLst>
                      </a:pPr>
                      <a:r>
                        <a:rPr lang="en-GB" sz="1200">
                          <a:effectLst/>
                        </a:rPr>
                        <a:t>VF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982800011"/>
                  </a:ext>
                </a:extLst>
              </a:tr>
              <a:tr h="267459">
                <a:tc>
                  <a:txBody>
                    <a:bodyPr/>
                    <a:lstStyle/>
                    <a:p>
                      <a:pPr>
                        <a:lnSpc>
                          <a:spcPct val="107000"/>
                        </a:lnSpc>
                        <a:spcAft>
                          <a:spcPts val="800"/>
                        </a:spcAft>
                        <a:tabLst>
                          <a:tab pos="180340" algn="l"/>
                        </a:tabLst>
                      </a:pPr>
                      <a:r>
                        <a:rPr lang="en-GB" sz="1200">
                          <a:effectLst/>
                        </a:rPr>
                        <a:t>Handwriting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180340" algn="l"/>
                        </a:tabLst>
                      </a:pPr>
                      <a:r>
                        <a:rPr lang="en-GB" sz="1200">
                          <a:effectLst/>
                        </a:rPr>
                        <a:t>HW</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tabLst>
                          <a:tab pos="180340" algn="l"/>
                        </a:tabLst>
                      </a:pPr>
                      <a:r>
                        <a:rPr lang="en-GB" sz="1200">
                          <a:effectLst/>
                        </a:rPr>
                        <a:t>Target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180340" algn="l"/>
                        </a:tabLst>
                      </a:pPr>
                      <a:r>
                        <a:rPr lang="en-GB" sz="1200">
                          <a:effectLst/>
                        </a:rPr>
                        <a:t>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56159479"/>
                  </a:ext>
                </a:extLst>
              </a:tr>
              <a:tr h="267459">
                <a:tc>
                  <a:txBody>
                    <a:bodyPr/>
                    <a:lstStyle/>
                    <a:p>
                      <a:pPr>
                        <a:lnSpc>
                          <a:spcPct val="107000"/>
                        </a:lnSpc>
                        <a:spcAft>
                          <a:spcPts val="800"/>
                        </a:spcAft>
                        <a:tabLst>
                          <a:tab pos="180340" algn="l"/>
                        </a:tabLst>
                      </a:pPr>
                      <a:r>
                        <a:rPr lang="en-GB" sz="1200">
                          <a:effectLst/>
                        </a:rPr>
                        <a:t>Spelling Mistake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180340" algn="l"/>
                        </a:tabLst>
                      </a:pPr>
                      <a:r>
                        <a:rPr lang="en-GB" sz="1200">
                          <a:effectLst/>
                        </a:rPr>
                        <a:t>SP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tabLst>
                          <a:tab pos="180340" algn="l"/>
                        </a:tabLst>
                      </a:pPr>
                      <a:r>
                        <a:rPr lang="en-GB" sz="1200">
                          <a:effectLst/>
                        </a:rPr>
                        <a:t>Particularly Good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180340" algn="l"/>
                        </a:tabLst>
                      </a:pPr>
                      <a:r>
                        <a:rPr lang="en-GB" sz="1200">
                          <a:effectLst/>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989229785"/>
                  </a:ext>
                </a:extLst>
              </a:tr>
              <a:tr h="267459">
                <a:tc>
                  <a:txBody>
                    <a:bodyPr/>
                    <a:lstStyle/>
                    <a:p>
                      <a:pPr>
                        <a:lnSpc>
                          <a:spcPct val="107000"/>
                        </a:lnSpc>
                        <a:spcAft>
                          <a:spcPts val="800"/>
                        </a:spcAft>
                        <a:tabLst>
                          <a:tab pos="180340" algn="l"/>
                        </a:tabLst>
                      </a:pPr>
                      <a:r>
                        <a:rPr lang="en-GB" sz="1200">
                          <a:effectLst/>
                        </a:rPr>
                        <a:t>Punctuation Missing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180340" algn="l"/>
                        </a:tabLst>
                      </a:pPr>
                      <a:r>
                        <a:rPr lang="en-GB" sz="1200">
                          <a:effectLst/>
                        </a:rPr>
                        <a:t>PU</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tabLst>
                          <a:tab pos="180340" algn="l"/>
                        </a:tabLst>
                      </a:pPr>
                      <a:r>
                        <a:rPr lang="en-GB" sz="1200">
                          <a:effectLst/>
                        </a:rPr>
                        <a:t>I wish you had . .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180340" algn="l"/>
                        </a:tabLst>
                      </a:pPr>
                      <a:r>
                        <a:rPr lang="en-GB" sz="12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54656573"/>
                  </a:ext>
                </a:extLst>
              </a:tr>
              <a:tr h="267459">
                <a:tc>
                  <a:txBody>
                    <a:bodyPr/>
                    <a:lstStyle/>
                    <a:p>
                      <a:pPr>
                        <a:lnSpc>
                          <a:spcPct val="107000"/>
                        </a:lnSpc>
                        <a:spcAft>
                          <a:spcPts val="800"/>
                        </a:spcAft>
                        <a:tabLst>
                          <a:tab pos="180340" algn="l"/>
                        </a:tabLst>
                      </a:pPr>
                      <a:r>
                        <a:rPr lang="en-GB" sz="1200">
                          <a:effectLst/>
                        </a:rPr>
                        <a:t>Something Missing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180340" algn="l"/>
                        </a:tabLst>
                      </a:pPr>
                      <a:r>
                        <a:rPr lang="en-GB" sz="1200">
                          <a:effectLst/>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tabLst>
                          <a:tab pos="180340" algn="l"/>
                        </a:tabLst>
                      </a:pPr>
                      <a:r>
                        <a:rPr lang="en-GB" sz="12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ct val="107000"/>
                        </a:lnSpc>
                        <a:spcAft>
                          <a:spcPts val="800"/>
                        </a:spcAft>
                        <a:tabLst>
                          <a:tab pos="180340" algn="l"/>
                        </a:tabLst>
                      </a:pPr>
                      <a:r>
                        <a:rPr lang="en-GB" sz="12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00656580"/>
                  </a:ext>
                </a:extLst>
              </a:tr>
              <a:tr h="267459">
                <a:tc>
                  <a:txBody>
                    <a:bodyPr/>
                    <a:lstStyle/>
                    <a:p>
                      <a:pPr>
                        <a:lnSpc>
                          <a:spcPct val="107000"/>
                        </a:lnSpc>
                        <a:spcAft>
                          <a:spcPts val="800"/>
                        </a:spcAft>
                        <a:tabLst>
                          <a:tab pos="180340" algn="l"/>
                        </a:tabLst>
                      </a:pPr>
                      <a:r>
                        <a:rPr lang="en-GB" sz="1200">
                          <a:effectLst/>
                        </a:rPr>
                        <a:t>New Paragraph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180340" algn="l"/>
                        </a:tabLst>
                      </a:pPr>
                      <a:r>
                        <a:rPr lang="en-GB" sz="1200">
                          <a:effectLst/>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tabLst>
                          <a:tab pos="180340" algn="l"/>
                        </a:tabLst>
                      </a:pPr>
                      <a:r>
                        <a:rPr lang="en-GB" sz="12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tabLst>
                          <a:tab pos="180340" algn="l"/>
                        </a:tabLst>
                      </a:pPr>
                      <a:r>
                        <a:rPr lang="en-GB" sz="12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61821398"/>
                  </a:ext>
                </a:extLst>
              </a:tr>
            </a:tbl>
          </a:graphicData>
        </a:graphic>
      </p:graphicFrame>
      <p:cxnSp>
        <p:nvCxnSpPr>
          <p:cNvPr id="6" name="Straight Connector 5">
            <a:extLst>
              <a:ext uri="{FF2B5EF4-FFF2-40B4-BE49-F238E27FC236}">
                <a16:creationId xmlns="" xmlns:a16="http://schemas.microsoft.com/office/drawing/2014/main" id="{E48ECB76-6203-4058-8FB2-AA993AA9230E}"/>
              </a:ext>
            </a:extLst>
          </p:cNvPr>
          <p:cNvCxnSpPr/>
          <p:nvPr/>
        </p:nvCxnSpPr>
        <p:spPr>
          <a:xfrm flipV="1">
            <a:off x="7092280" y="5082985"/>
            <a:ext cx="228600" cy="11430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3">
            <a:extLst>
              <a:ext uri="{FF2B5EF4-FFF2-40B4-BE49-F238E27FC236}">
                <a16:creationId xmlns="" xmlns:a16="http://schemas.microsoft.com/office/drawing/2014/main" id="{67A01A30-4D47-497F-88AA-A503017847B1}"/>
              </a:ext>
            </a:extLst>
          </p:cNvPr>
          <p:cNvSpPr>
            <a:spLocks noChangeArrowheads="1"/>
          </p:cNvSpPr>
          <p:nvPr/>
        </p:nvSpPr>
        <p:spPr bwMode="auto">
          <a:xfrm>
            <a:off x="1711325" y="37734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5">
            <a:extLst>
              <a:ext uri="{FF2B5EF4-FFF2-40B4-BE49-F238E27FC236}">
                <a16:creationId xmlns="" xmlns:a16="http://schemas.microsoft.com/office/drawing/2014/main" id="{3BF19AB2-E89C-4CA9-8CB0-3B3E1E131B4E}"/>
              </a:ext>
            </a:extLst>
          </p:cNvPr>
          <p:cNvSpPr>
            <a:spLocks noChangeArrowheads="1"/>
          </p:cNvSpPr>
          <p:nvPr/>
        </p:nvSpPr>
        <p:spPr bwMode="auto">
          <a:xfrm>
            <a:off x="1711325" y="33162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en-GB" altLang="en-US" sz="1200" b="1" i="0" u="sng"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KS2 Marking Codes For Writing</a:t>
            </a:r>
            <a:endParaRPr kumimoji="0" lang="en-GB"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6">
            <a:extLst>
              <a:ext uri="{FF2B5EF4-FFF2-40B4-BE49-F238E27FC236}">
                <a16:creationId xmlns="" xmlns:a16="http://schemas.microsoft.com/office/drawing/2014/main" id="{775A3D80-DEBB-4290-91B9-CC142A98133E}"/>
              </a:ext>
            </a:extLst>
          </p:cNvPr>
          <p:cNvSpPr>
            <a:spLocks noChangeArrowheads="1"/>
          </p:cNvSpPr>
          <p:nvPr/>
        </p:nvSpPr>
        <p:spPr bwMode="auto">
          <a:xfrm>
            <a:off x="1711325" y="37734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TextBox 13">
            <a:extLst>
              <a:ext uri="{FF2B5EF4-FFF2-40B4-BE49-F238E27FC236}">
                <a16:creationId xmlns="" xmlns:a16="http://schemas.microsoft.com/office/drawing/2014/main" id="{DE3BBD17-EBF8-4EBE-9A61-F5BC9E2D3942}"/>
              </a:ext>
            </a:extLst>
          </p:cNvPr>
          <p:cNvSpPr txBox="1"/>
          <p:nvPr/>
        </p:nvSpPr>
        <p:spPr>
          <a:xfrm>
            <a:off x="971600" y="1052736"/>
            <a:ext cx="7416824" cy="2554545"/>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t>The children in year 6 will have personal writing targets and will be using the KS2 marking criteria to self and peer assess. </a:t>
            </a:r>
          </a:p>
          <a:p>
            <a:pPr marL="342900" indent="-342900">
              <a:buFont typeface="Arial" panose="020B0604020202020204" pitchFamily="34" charset="0"/>
              <a:buChar char="•"/>
            </a:pPr>
            <a:r>
              <a:rPr lang="en-GB" sz="2400" dirty="0" smtClean="0"/>
              <a:t>They will be using a green response pen to improve and correct their work.</a:t>
            </a:r>
          </a:p>
          <a:p>
            <a:endParaRPr lang="en-GB" sz="2000" dirty="0"/>
          </a:p>
          <a:p>
            <a:endParaRPr lang="en-GB" sz="2000" dirty="0"/>
          </a:p>
        </p:txBody>
      </p:sp>
    </p:spTree>
    <p:extLst>
      <p:ext uri="{BB962C8B-B14F-4D97-AF65-F5344CB8AC3E}">
        <p14:creationId xmlns:p14="http://schemas.microsoft.com/office/powerpoint/2010/main" val="2832733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522F62-E269-4986-B59C-14C6E010C67F}"/>
              </a:ext>
            </a:extLst>
          </p:cNvPr>
          <p:cNvSpPr>
            <a:spLocks noGrp="1"/>
          </p:cNvSpPr>
          <p:nvPr>
            <p:ph type="title"/>
          </p:nvPr>
        </p:nvSpPr>
        <p:spPr>
          <a:xfrm>
            <a:off x="628650" y="260649"/>
            <a:ext cx="7886700" cy="648071"/>
          </a:xfrm>
        </p:spPr>
        <p:txBody>
          <a:bodyPr>
            <a:normAutofit/>
          </a:bodyPr>
          <a:lstStyle/>
          <a:p>
            <a:pPr algn="ctr"/>
            <a:r>
              <a:rPr lang="en-GB" sz="3200" b="1" dirty="0">
                <a:solidFill>
                  <a:srgbClr val="0070C0"/>
                </a:solidFill>
              </a:rPr>
              <a:t>How to support your child</a:t>
            </a:r>
          </a:p>
        </p:txBody>
      </p:sp>
      <p:sp>
        <p:nvSpPr>
          <p:cNvPr id="3" name="Content Placeholder 2">
            <a:extLst>
              <a:ext uri="{FF2B5EF4-FFF2-40B4-BE49-F238E27FC236}">
                <a16:creationId xmlns="" xmlns:a16="http://schemas.microsoft.com/office/drawing/2014/main" id="{FE0EC937-7E0D-4408-B868-A17F475F0072}"/>
              </a:ext>
            </a:extLst>
          </p:cNvPr>
          <p:cNvSpPr>
            <a:spLocks noGrp="1"/>
          </p:cNvSpPr>
          <p:nvPr>
            <p:ph idx="1"/>
          </p:nvPr>
        </p:nvSpPr>
        <p:spPr>
          <a:xfrm>
            <a:off x="628650" y="1124744"/>
            <a:ext cx="7886700" cy="5400599"/>
          </a:xfrm>
        </p:spPr>
        <p:txBody>
          <a:bodyPr>
            <a:normAutofit/>
          </a:bodyPr>
          <a:lstStyle/>
          <a:p>
            <a:r>
              <a:rPr lang="en-GB" sz="2400" dirty="0"/>
              <a:t>Ensure that homework is completed </a:t>
            </a:r>
          </a:p>
          <a:p>
            <a:r>
              <a:rPr lang="en-GB" sz="2400" dirty="0"/>
              <a:t>Spellings are Statutory lists and will be used to track progress and ability. Please ensure they are learned.</a:t>
            </a:r>
          </a:p>
          <a:p>
            <a:r>
              <a:rPr lang="en-GB" sz="2400" dirty="0"/>
              <a:t>Be aware of your child’s current writing targets and support them with it.</a:t>
            </a:r>
          </a:p>
          <a:p>
            <a:r>
              <a:rPr lang="en-GB" sz="2400" dirty="0"/>
              <a:t>All handwriting should be cursive in year 6 with appropriate use of upper and lower case.</a:t>
            </a:r>
          </a:p>
          <a:p>
            <a:r>
              <a:rPr lang="en-GB" sz="2400" dirty="0"/>
              <a:t>A handwriting club will take place for some children. Additional practise may be sent home.</a:t>
            </a:r>
          </a:p>
          <a:p>
            <a:r>
              <a:rPr lang="en-GB" sz="2400" dirty="0"/>
              <a:t>Practise tables and read regularly.</a:t>
            </a:r>
          </a:p>
          <a:p>
            <a:r>
              <a:rPr lang="en-GB" sz="2400" b="1" dirty="0"/>
              <a:t>Please feel free to contact me immediately if you have any questions or concerns. </a:t>
            </a:r>
          </a:p>
        </p:txBody>
      </p:sp>
    </p:spTree>
    <p:extLst>
      <p:ext uri="{BB962C8B-B14F-4D97-AF65-F5344CB8AC3E}">
        <p14:creationId xmlns:p14="http://schemas.microsoft.com/office/powerpoint/2010/main" val="29158003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 xmlns:a16="http://schemas.microsoft.com/office/drawing/2014/main"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Contact us</a:t>
            </a:r>
          </a:p>
        </p:txBody>
      </p:sp>
      <p:pic>
        <p:nvPicPr>
          <p:cNvPr id="6" name="Picture 5">
            <a:extLst>
              <a:ext uri="{FF2B5EF4-FFF2-40B4-BE49-F238E27FC236}">
                <a16:creationId xmlns="" xmlns:a16="http://schemas.microsoft.com/office/drawing/2014/main"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 xmlns:a16="http://schemas.microsoft.com/office/drawing/2014/main" id="{9D047488-C8F4-474D-BFD0-9127E702ECFB}"/>
              </a:ext>
            </a:extLst>
          </p:cNvPr>
          <p:cNvSpPr txBox="1"/>
          <p:nvPr/>
        </p:nvSpPr>
        <p:spPr>
          <a:xfrm>
            <a:off x="328417" y="1121600"/>
            <a:ext cx="8466235" cy="4247317"/>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Please get in touch if you have any questions or concerns. We are here to help.</a:t>
            </a:r>
          </a:p>
          <a:p>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In the first instance, parents should initially speak to the class teacher for queries relating to learning, progress, behaviour, equipment, timetables etc.  A telephone conversation or face to face meeting is probably best for this type of issue. Please call or email the school office to arrange an appointment: </a:t>
            </a:r>
            <a:r>
              <a:rPr lang="en-US" dirty="0">
                <a:latin typeface="Arial" panose="020B0604020202020204" pitchFamily="34" charset="0"/>
                <a:cs typeface="Arial" panose="020B0604020202020204" pitchFamily="34" charset="0"/>
                <a:hlinkClick r:id="rId3"/>
              </a:rPr>
              <a:t>schooloffice@dawpool.wirral.sch.uk</a:t>
            </a:r>
            <a:r>
              <a:rPr lang="en-US" dirty="0">
                <a:latin typeface="Arial" panose="020B0604020202020204" pitchFamily="34" charset="0"/>
                <a:cs typeface="Arial" panose="020B0604020202020204" pitchFamily="34" charset="0"/>
              </a:rPr>
              <a:t>, 0151 648 3412 (option 4).</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If the issue has not been resolved by the class teacher, or parents need more advice following these initial discussions, they should contact </a:t>
            </a:r>
            <a:r>
              <a:rPr lang="en-US" dirty="0" err="1">
                <a:latin typeface="Arial" panose="020B0604020202020204" pitchFamily="34" charset="0"/>
                <a:cs typeface="Arial" panose="020B0604020202020204" pitchFamily="34" charset="0"/>
              </a:rPr>
              <a:t>Mrs</a:t>
            </a:r>
            <a:r>
              <a:rPr lang="en-US" dirty="0">
                <a:latin typeface="Arial" panose="020B0604020202020204" pitchFamily="34" charset="0"/>
                <a:cs typeface="Arial" panose="020B0604020202020204" pitchFamily="34" charset="0"/>
              </a:rPr>
              <a:t> McCann (Deputy Headteacher) or </a:t>
            </a:r>
            <a:r>
              <a:rPr lang="en-US" dirty="0" err="1">
                <a:latin typeface="Arial" panose="020B0604020202020204" pitchFamily="34" charset="0"/>
                <a:cs typeface="Arial" panose="020B0604020202020204" pitchFamily="34" charset="0"/>
              </a:rPr>
              <a:t>Mr</a:t>
            </a:r>
            <a:r>
              <a:rPr lang="en-US" dirty="0">
                <a:latin typeface="Arial" panose="020B0604020202020204" pitchFamily="34" charset="0"/>
                <a:cs typeface="Arial" panose="020B0604020202020204" pitchFamily="34" charset="0"/>
              </a:rPr>
              <a:t> Burrows (Headteacher).</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Queries regarding letters, admin, attendance, school dinners, wraparound care, clubs, and school money payments should be directed to the school office 0151 648 3412 (option 4).</a:t>
            </a:r>
          </a:p>
        </p:txBody>
      </p:sp>
    </p:spTree>
    <p:extLst>
      <p:ext uri="{BB962C8B-B14F-4D97-AF65-F5344CB8AC3E}">
        <p14:creationId xmlns:p14="http://schemas.microsoft.com/office/powerpoint/2010/main" val="1660713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 xmlns:a16="http://schemas.microsoft.com/office/drawing/2014/main"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Dawpool News</a:t>
            </a:r>
          </a:p>
        </p:txBody>
      </p:sp>
      <p:pic>
        <p:nvPicPr>
          <p:cNvPr id="6" name="Picture 5">
            <a:extLst>
              <a:ext uri="{FF2B5EF4-FFF2-40B4-BE49-F238E27FC236}">
                <a16:creationId xmlns="" xmlns:a16="http://schemas.microsoft.com/office/drawing/2014/main"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8" name="TextBox 7">
            <a:extLst>
              <a:ext uri="{FF2B5EF4-FFF2-40B4-BE49-F238E27FC236}">
                <a16:creationId xmlns="" xmlns:a16="http://schemas.microsoft.com/office/drawing/2014/main" id="{DF2967AE-5DAE-7445-9D82-A3D8258B3E23}"/>
              </a:ext>
            </a:extLst>
          </p:cNvPr>
          <p:cNvSpPr txBox="1"/>
          <p:nvPr/>
        </p:nvSpPr>
        <p:spPr>
          <a:xfrm>
            <a:off x="279758" y="1077942"/>
            <a:ext cx="8584482" cy="2862322"/>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'Dawpool News' </a:t>
            </a:r>
            <a:r>
              <a:rPr lang="en-US" dirty="0">
                <a:latin typeface="Arial" panose="020B0604020202020204" pitchFamily="34" charset="0"/>
                <a:cs typeface="Arial" panose="020B0604020202020204" pitchFamily="34" charset="0"/>
              </a:rPr>
              <a:t>is our weekly newsletter which is published </a:t>
            </a:r>
            <a:r>
              <a:rPr lang="en-US" b="1" dirty="0">
                <a:latin typeface="Arial" panose="020B0604020202020204" pitchFamily="34" charset="0"/>
                <a:cs typeface="Arial" panose="020B0604020202020204" pitchFamily="34" charset="0"/>
              </a:rPr>
              <a:t>every Friday</a:t>
            </a:r>
            <a:r>
              <a:rPr lang="en-US" dirty="0">
                <a:latin typeface="Arial" panose="020B0604020202020204" pitchFamily="34" charset="0"/>
                <a:cs typeface="Arial" panose="020B0604020202020204" pitchFamily="34" charset="0"/>
              </a:rPr>
              <a:t>. It is </a:t>
            </a:r>
            <a:r>
              <a:rPr lang="en-US" b="1" dirty="0">
                <a:latin typeface="Arial" panose="020B0604020202020204" pitchFamily="34" charset="0"/>
                <a:cs typeface="Arial" panose="020B0604020202020204" pitchFamily="34" charset="0"/>
              </a:rPr>
              <a:t>our main form of communication </a:t>
            </a:r>
            <a:r>
              <a:rPr lang="en-US" dirty="0">
                <a:latin typeface="Arial" panose="020B0604020202020204" pitchFamily="34" charset="0"/>
                <a:cs typeface="Arial" panose="020B0604020202020204" pitchFamily="34" charset="0"/>
              </a:rPr>
              <a:t>and contains an overview of forthcoming events and activities, current school initiatives, curriculum work, school visits, extra-curricular activities, fundraising events, church news, community information, pupil celebrations and weekly reflections.</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Dawpool News is emailed to all parents by the end of a school day on a Friday. Please make sure any changes to email addresses are reported to the school office straight away. The Dawpool News is always uploaded to the school website and all copies can be found </a:t>
            </a:r>
            <a:r>
              <a:rPr lang="en-US" dirty="0">
                <a:latin typeface="Arial" panose="020B0604020202020204" pitchFamily="34" charset="0"/>
                <a:cs typeface="Arial" panose="020B0604020202020204" pitchFamily="34" charset="0"/>
                <a:hlinkClick r:id="rId3"/>
              </a:rPr>
              <a:t>here</a:t>
            </a:r>
            <a:r>
              <a:rPr lang="en-US"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 xmlns:a16="http://schemas.microsoft.com/office/drawing/2014/main" id="{27D5AB0A-5013-F24C-8F5F-678BDA9D5C79}"/>
              </a:ext>
            </a:extLst>
          </p:cNvPr>
          <p:cNvPicPr>
            <a:picLocks noChangeAspect="1"/>
          </p:cNvPicPr>
          <p:nvPr/>
        </p:nvPicPr>
        <p:blipFill>
          <a:blip r:embed="rId4"/>
          <a:stretch>
            <a:fillRect/>
          </a:stretch>
        </p:blipFill>
        <p:spPr>
          <a:xfrm rot="737630">
            <a:off x="4608501" y="3834498"/>
            <a:ext cx="1955738" cy="2692400"/>
          </a:xfrm>
          <a:prstGeom prst="rect">
            <a:avLst/>
          </a:prstGeom>
        </p:spPr>
      </p:pic>
      <p:pic>
        <p:nvPicPr>
          <p:cNvPr id="10" name="Picture 9">
            <a:extLst>
              <a:ext uri="{FF2B5EF4-FFF2-40B4-BE49-F238E27FC236}">
                <a16:creationId xmlns="" xmlns:a16="http://schemas.microsoft.com/office/drawing/2014/main" id="{2E78553A-4707-934F-B7FC-CCAEB243DA25}"/>
              </a:ext>
            </a:extLst>
          </p:cNvPr>
          <p:cNvPicPr>
            <a:picLocks noChangeAspect="1"/>
          </p:cNvPicPr>
          <p:nvPr/>
        </p:nvPicPr>
        <p:blipFill>
          <a:blip r:embed="rId5"/>
          <a:stretch>
            <a:fillRect/>
          </a:stretch>
        </p:blipFill>
        <p:spPr>
          <a:xfrm rot="21077078">
            <a:off x="322754" y="4296974"/>
            <a:ext cx="2330687" cy="2014992"/>
          </a:xfrm>
          <a:prstGeom prst="rect">
            <a:avLst/>
          </a:prstGeom>
        </p:spPr>
      </p:pic>
      <p:pic>
        <p:nvPicPr>
          <p:cNvPr id="12" name="Picture 11">
            <a:extLst>
              <a:ext uri="{FF2B5EF4-FFF2-40B4-BE49-F238E27FC236}">
                <a16:creationId xmlns="" xmlns:a16="http://schemas.microsoft.com/office/drawing/2014/main" id="{100F86CF-B89F-6449-9C33-B024449DA14C}"/>
              </a:ext>
            </a:extLst>
          </p:cNvPr>
          <p:cNvPicPr>
            <a:picLocks noChangeAspect="1"/>
          </p:cNvPicPr>
          <p:nvPr/>
        </p:nvPicPr>
        <p:blipFill>
          <a:blip r:embed="rId6"/>
          <a:stretch>
            <a:fillRect/>
          </a:stretch>
        </p:blipFill>
        <p:spPr>
          <a:xfrm rot="1027541">
            <a:off x="2433190" y="4436766"/>
            <a:ext cx="2382410" cy="2076450"/>
          </a:xfrm>
          <a:prstGeom prst="rect">
            <a:avLst/>
          </a:prstGeom>
        </p:spPr>
      </p:pic>
      <p:pic>
        <p:nvPicPr>
          <p:cNvPr id="14" name="Picture 13">
            <a:extLst>
              <a:ext uri="{FF2B5EF4-FFF2-40B4-BE49-F238E27FC236}">
                <a16:creationId xmlns="" xmlns:a16="http://schemas.microsoft.com/office/drawing/2014/main" id="{1A2B0B4C-BFAE-6D4D-883E-289DABF1CC33}"/>
              </a:ext>
            </a:extLst>
          </p:cNvPr>
          <p:cNvPicPr>
            <a:picLocks noChangeAspect="1"/>
          </p:cNvPicPr>
          <p:nvPr/>
        </p:nvPicPr>
        <p:blipFill>
          <a:blip r:embed="rId7"/>
          <a:stretch>
            <a:fillRect/>
          </a:stretch>
        </p:blipFill>
        <p:spPr>
          <a:xfrm rot="20877504">
            <a:off x="6474730" y="4352583"/>
            <a:ext cx="2330072" cy="2044757"/>
          </a:xfrm>
          <a:prstGeom prst="rect">
            <a:avLst/>
          </a:prstGeom>
        </p:spPr>
      </p:pic>
    </p:spTree>
    <p:extLst>
      <p:ext uri="{BB962C8B-B14F-4D97-AF65-F5344CB8AC3E}">
        <p14:creationId xmlns:p14="http://schemas.microsoft.com/office/powerpoint/2010/main" val="467713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BAEFAE-E973-E746-9356-D59CCF000E4D}"/>
              </a:ext>
            </a:extLst>
          </p:cNvPr>
          <p:cNvPicPr>
            <a:picLocks noChangeAspect="1"/>
          </p:cNvPicPr>
          <p:nvPr/>
        </p:nvPicPr>
        <p:blipFill>
          <a:blip r:embed="rId2"/>
          <a:stretch>
            <a:fillRect/>
          </a:stretch>
        </p:blipFill>
        <p:spPr>
          <a:xfrm>
            <a:off x="328419" y="381088"/>
            <a:ext cx="732652" cy="523220"/>
          </a:xfrm>
          <a:prstGeom prst="rect">
            <a:avLst/>
          </a:prstGeom>
          <a:ln>
            <a:solidFill>
              <a:schemeClr val="tx1"/>
            </a:solidFill>
          </a:ln>
        </p:spPr>
      </p:pic>
      <p:sp>
        <p:nvSpPr>
          <p:cNvPr id="5" name="TextBox 4">
            <a:extLst>
              <a:ext uri="{FF2B5EF4-FFF2-40B4-BE49-F238E27FC236}">
                <a16:creationId xmlns="" xmlns:a16="http://schemas.microsoft.com/office/drawing/2014/main"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Welcome</a:t>
            </a:r>
          </a:p>
        </p:txBody>
      </p:sp>
      <p:pic>
        <p:nvPicPr>
          <p:cNvPr id="6" name="Picture 5">
            <a:extLst>
              <a:ext uri="{FF2B5EF4-FFF2-40B4-BE49-F238E27FC236}">
                <a16:creationId xmlns="" xmlns:a16="http://schemas.microsoft.com/office/drawing/2014/main"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 xmlns:a16="http://schemas.microsoft.com/office/drawing/2014/main" id="{9D047488-C8F4-474D-BFD0-9127E702ECFB}"/>
              </a:ext>
            </a:extLst>
          </p:cNvPr>
          <p:cNvSpPr txBox="1"/>
          <p:nvPr/>
        </p:nvSpPr>
        <p:spPr>
          <a:xfrm>
            <a:off x="328419" y="1219200"/>
            <a:ext cx="8466234" cy="5355312"/>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A warm welcome to the 2022-23 academic year.</a:t>
            </a:r>
          </a:p>
          <a:p>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As we embark on the start of a new academic year, our prayer is that this school year is one of new adventures and new opportunities.  The chance to move forward in the knowledge that God continually makes us new.  Every moment of every day brings a fresh beginning, a time not to look back but to look forward with hope and expectation for all the good that is to come.</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We hope that the information contained within these pages will help you to find the information you need about your child’s class and how to contact us if you have any questions.</a:t>
            </a:r>
          </a:p>
          <a:p>
            <a:pPr algn="just"/>
            <a:endParaRPr lang="en-US" dirty="0">
              <a:latin typeface="Arial" panose="020B0604020202020204" pitchFamily="34" charset="0"/>
              <a:cs typeface="Arial" panose="020B0604020202020204" pitchFamily="34" charset="0"/>
            </a:endParaRPr>
          </a:p>
          <a:p>
            <a:pPr algn="just"/>
            <a:r>
              <a:rPr lang="en-US" b="1" u="sng" dirty="0">
                <a:latin typeface="Arial" panose="020B0604020202020204" pitchFamily="34" charset="0"/>
                <a:cs typeface="Arial" panose="020B0604020202020204" pitchFamily="34" charset="0"/>
              </a:rPr>
              <a:t>Some helpful links</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Our school website: </a:t>
            </a:r>
            <a:r>
              <a:rPr lang="en-US" dirty="0">
                <a:latin typeface="Arial" panose="020B0604020202020204" pitchFamily="34" charset="0"/>
                <a:cs typeface="Arial" panose="020B0604020202020204" pitchFamily="34" charset="0"/>
                <a:hlinkClick r:id="rId3"/>
              </a:rPr>
              <a:t>https://www.dawpool.wirral.sch.uk/website</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Our school Twitter feed: </a:t>
            </a:r>
            <a:r>
              <a:rPr lang="en-US" dirty="0">
                <a:latin typeface="Arial" panose="020B0604020202020204" pitchFamily="34" charset="0"/>
                <a:cs typeface="Arial" panose="020B0604020202020204" pitchFamily="34" charset="0"/>
                <a:hlinkClick r:id="rId4"/>
              </a:rPr>
              <a:t>https://twitter.com/DawpoolCofE</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Our school email: </a:t>
            </a:r>
            <a:r>
              <a:rPr lang="en-US" dirty="0">
                <a:latin typeface="Arial" panose="020B0604020202020204" pitchFamily="34" charset="0"/>
                <a:cs typeface="Arial" panose="020B0604020202020204" pitchFamily="34" charset="0"/>
                <a:hlinkClick r:id="rId5"/>
              </a:rPr>
              <a:t>schooloffice@dawpool.wirral.sch.uk</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77974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 xmlns:a16="http://schemas.microsoft.com/office/drawing/2014/main"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Rewards and Certificates</a:t>
            </a:r>
          </a:p>
        </p:txBody>
      </p:sp>
      <p:pic>
        <p:nvPicPr>
          <p:cNvPr id="6" name="Picture 5">
            <a:extLst>
              <a:ext uri="{FF2B5EF4-FFF2-40B4-BE49-F238E27FC236}">
                <a16:creationId xmlns="" xmlns:a16="http://schemas.microsoft.com/office/drawing/2014/main"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 xmlns:a16="http://schemas.microsoft.com/office/drawing/2014/main" id="{9D047488-C8F4-474D-BFD0-9127E702ECFB}"/>
              </a:ext>
            </a:extLst>
          </p:cNvPr>
          <p:cNvSpPr txBox="1"/>
          <p:nvPr/>
        </p:nvSpPr>
        <p:spPr>
          <a:xfrm>
            <a:off x="279758" y="1077942"/>
            <a:ext cx="8584482" cy="5909310"/>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Positive reinforcement, rewards and certificates are an important part of our behaviour policy.</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following certificates are presented to pupils from each class during Celebration Worship on a Friday.</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Learning Values Award</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Fruit of the Spirit Award</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Dawpool Ambassador</a:t>
            </a:r>
          </a:p>
          <a:p>
            <a:pPr marL="285750" indent="-285750"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Pupils who bring in certificates and awards from home will have the opportunity to share them in the classroom. Staff acknowledge receipt of these achievements by writing a Dawpool </a:t>
            </a:r>
            <a:r>
              <a:rPr lang="en-US" b="1" dirty="0">
                <a:latin typeface="Arial" panose="020B0604020202020204" pitchFamily="34" charset="0"/>
                <a:cs typeface="Arial" panose="020B0604020202020204" pitchFamily="34" charset="0"/>
              </a:rPr>
              <a:t>Special Mention </a:t>
            </a:r>
            <a:r>
              <a:rPr lang="en-US" dirty="0">
                <a:latin typeface="Arial" panose="020B0604020202020204" pitchFamily="34" charset="0"/>
                <a:cs typeface="Arial" panose="020B0604020202020204" pitchFamily="34" charset="0"/>
              </a:rPr>
              <a:t>which is presented in Celebration Worship on a Friday.</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Pupils in Y2-Y6 collect merits for good work which are rewarded with Bronze, Silver and Gold Achievement Certificates. Following the Gold Award, pupils can work towards the Head Teacher’s Award.</a:t>
            </a:r>
          </a:p>
          <a:p>
            <a:pPr algn="just"/>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9DC4A6E1-F0C1-3348-8C34-87174FEB9279}"/>
              </a:ext>
            </a:extLst>
          </p:cNvPr>
          <p:cNvPicPr>
            <a:picLocks noChangeAspect="1"/>
          </p:cNvPicPr>
          <p:nvPr/>
        </p:nvPicPr>
        <p:blipFill>
          <a:blip r:embed="rId3"/>
          <a:stretch>
            <a:fillRect/>
          </a:stretch>
        </p:blipFill>
        <p:spPr>
          <a:xfrm>
            <a:off x="3280926" y="2578099"/>
            <a:ext cx="1760973" cy="1239275"/>
          </a:xfrm>
          <a:prstGeom prst="rect">
            <a:avLst/>
          </a:prstGeom>
        </p:spPr>
      </p:pic>
      <p:pic>
        <p:nvPicPr>
          <p:cNvPr id="9" name="Picture 8">
            <a:extLst>
              <a:ext uri="{FF2B5EF4-FFF2-40B4-BE49-F238E27FC236}">
                <a16:creationId xmlns="" xmlns:a16="http://schemas.microsoft.com/office/drawing/2014/main" id="{D02AEE43-1ABF-5E4D-B526-632D40BE9F62}"/>
              </a:ext>
            </a:extLst>
          </p:cNvPr>
          <p:cNvPicPr>
            <a:picLocks noChangeAspect="1"/>
          </p:cNvPicPr>
          <p:nvPr/>
        </p:nvPicPr>
        <p:blipFill>
          <a:blip r:embed="rId4"/>
          <a:stretch>
            <a:fillRect/>
          </a:stretch>
        </p:blipFill>
        <p:spPr>
          <a:xfrm>
            <a:off x="5041898" y="2578098"/>
            <a:ext cx="1768489" cy="1239275"/>
          </a:xfrm>
          <a:prstGeom prst="rect">
            <a:avLst/>
          </a:prstGeom>
        </p:spPr>
      </p:pic>
      <p:pic>
        <p:nvPicPr>
          <p:cNvPr id="10" name="Picture 9">
            <a:extLst>
              <a:ext uri="{FF2B5EF4-FFF2-40B4-BE49-F238E27FC236}">
                <a16:creationId xmlns="" xmlns:a16="http://schemas.microsoft.com/office/drawing/2014/main" id="{1876EDAF-834D-F716-3090-944389AB574B}"/>
              </a:ext>
            </a:extLst>
          </p:cNvPr>
          <p:cNvPicPr>
            <a:picLocks noChangeAspect="1"/>
          </p:cNvPicPr>
          <p:nvPr/>
        </p:nvPicPr>
        <p:blipFill>
          <a:blip r:embed="rId5"/>
          <a:stretch>
            <a:fillRect/>
          </a:stretch>
        </p:blipFill>
        <p:spPr>
          <a:xfrm>
            <a:off x="6810387" y="2554846"/>
            <a:ext cx="1232680" cy="1262527"/>
          </a:xfrm>
          <a:prstGeom prst="rect">
            <a:avLst/>
          </a:prstGeom>
        </p:spPr>
      </p:pic>
    </p:spTree>
    <p:extLst>
      <p:ext uri="{BB962C8B-B14F-4D97-AF65-F5344CB8AC3E}">
        <p14:creationId xmlns:p14="http://schemas.microsoft.com/office/powerpoint/2010/main" val="31428984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03634"/>
          </a:xfrm>
        </p:spPr>
        <p:txBody>
          <a:bodyPr/>
          <a:lstStyle/>
          <a:p>
            <a:pPr algn="ctr"/>
            <a:r>
              <a:rPr lang="en-GB" b="1" dirty="0" smtClean="0">
                <a:solidFill>
                  <a:srgbClr val="0070C0"/>
                </a:solidFill>
              </a:rPr>
              <a:t>Awards and Progress</a:t>
            </a:r>
            <a:endParaRPr lang="en-GB" b="1" dirty="0">
              <a:solidFill>
                <a:srgbClr val="0070C0"/>
              </a:solidFill>
            </a:endParaRPr>
          </a:p>
        </p:txBody>
      </p:sp>
      <p:sp>
        <p:nvSpPr>
          <p:cNvPr id="3" name="Content Placeholder 2"/>
          <p:cNvSpPr>
            <a:spLocks noGrp="1"/>
          </p:cNvSpPr>
          <p:nvPr>
            <p:ph idx="1"/>
          </p:nvPr>
        </p:nvSpPr>
        <p:spPr>
          <a:xfrm>
            <a:off x="628650" y="1124744"/>
            <a:ext cx="7886700" cy="5544616"/>
          </a:xfrm>
        </p:spPr>
        <p:txBody>
          <a:bodyPr>
            <a:normAutofit/>
          </a:bodyPr>
          <a:lstStyle/>
          <a:p>
            <a:pPr lvl="0"/>
            <a:endParaRPr lang="en-GB" sz="2600" dirty="0">
              <a:solidFill>
                <a:schemeClr val="accent1">
                  <a:lumMod val="75000"/>
                </a:schemeClr>
              </a:solidFill>
              <a:latin typeface="Arial" panose="020B0604020202020204" pitchFamily="34" charset="0"/>
              <a:cs typeface="Arial" panose="020B0604020202020204" pitchFamily="34" charset="0"/>
            </a:endParaRPr>
          </a:p>
          <a:p>
            <a:r>
              <a:rPr lang="en-GB" sz="2600" dirty="0">
                <a:latin typeface="Arial" panose="020B0604020202020204" pitchFamily="34" charset="0"/>
                <a:cs typeface="Arial" panose="020B0604020202020204" pitchFamily="34" charset="0"/>
              </a:rPr>
              <a:t>In Year 6 we have a “Role of Honour” wall and give weekly awards for</a:t>
            </a:r>
            <a:r>
              <a:rPr lang="en-GB" sz="2600" dirty="0" smtClean="0">
                <a:latin typeface="Arial" panose="020B0604020202020204" pitchFamily="34" charset="0"/>
                <a:cs typeface="Arial" panose="020B0604020202020204" pitchFamily="34" charset="0"/>
              </a:rPr>
              <a:t>:</a:t>
            </a:r>
            <a:endParaRPr lang="en-GB" sz="26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GB" sz="2600" dirty="0">
                <a:solidFill>
                  <a:schemeClr val="accent1">
                    <a:lumMod val="75000"/>
                  </a:schemeClr>
                </a:solidFill>
                <a:latin typeface="Arial" panose="020B0604020202020204" pitchFamily="34" charset="0"/>
                <a:cs typeface="Arial" panose="020B0604020202020204" pitchFamily="34" charset="0"/>
              </a:rPr>
              <a:t>Best </a:t>
            </a:r>
            <a:r>
              <a:rPr lang="en-GB" sz="2600" dirty="0" smtClean="0">
                <a:solidFill>
                  <a:schemeClr val="accent1">
                    <a:lumMod val="75000"/>
                  </a:schemeClr>
                </a:solidFill>
                <a:latin typeface="Arial" panose="020B0604020202020204" pitchFamily="34" charset="0"/>
                <a:cs typeface="Arial" panose="020B0604020202020204" pitchFamily="34" charset="0"/>
              </a:rPr>
              <a:t>Thinker</a:t>
            </a:r>
          </a:p>
          <a:p>
            <a:pPr>
              <a:buFont typeface="Wingdings" panose="05000000000000000000" pitchFamily="2" charset="2"/>
              <a:buChar char="Ø"/>
            </a:pPr>
            <a:r>
              <a:rPr lang="en-GB" sz="2600" dirty="0" smtClean="0">
                <a:solidFill>
                  <a:schemeClr val="accent1">
                    <a:lumMod val="75000"/>
                  </a:schemeClr>
                </a:solidFill>
                <a:latin typeface="Arial" panose="020B0604020202020204" pitchFamily="34" charset="0"/>
                <a:cs typeface="Arial" panose="020B0604020202020204" pitchFamily="34" charset="0"/>
              </a:rPr>
              <a:t>Improver</a:t>
            </a:r>
          </a:p>
          <a:p>
            <a:pPr>
              <a:buFont typeface="Wingdings" panose="05000000000000000000" pitchFamily="2" charset="2"/>
              <a:buChar char="Ø"/>
            </a:pPr>
            <a:r>
              <a:rPr lang="en-GB" sz="2600" dirty="0" smtClean="0">
                <a:solidFill>
                  <a:schemeClr val="accent1">
                    <a:lumMod val="75000"/>
                  </a:schemeClr>
                </a:solidFill>
                <a:latin typeface="Arial" panose="020B0604020202020204" pitchFamily="34" charset="0"/>
                <a:cs typeface="Arial" panose="020B0604020202020204" pitchFamily="34" charset="0"/>
              </a:rPr>
              <a:t>Writer</a:t>
            </a:r>
          </a:p>
          <a:p>
            <a:pPr>
              <a:buFont typeface="Wingdings" panose="05000000000000000000" pitchFamily="2" charset="2"/>
              <a:buChar char="Ø"/>
            </a:pPr>
            <a:r>
              <a:rPr lang="en-GB" sz="2600" dirty="0" smtClean="0">
                <a:solidFill>
                  <a:schemeClr val="accent1">
                    <a:lumMod val="75000"/>
                  </a:schemeClr>
                </a:solidFill>
                <a:latin typeface="Arial" panose="020B0604020202020204" pitchFamily="34" charset="0"/>
                <a:cs typeface="Arial" panose="020B0604020202020204" pitchFamily="34" charset="0"/>
              </a:rPr>
              <a:t>Reader</a:t>
            </a:r>
          </a:p>
          <a:p>
            <a:pPr>
              <a:buFont typeface="Wingdings" panose="05000000000000000000" pitchFamily="2" charset="2"/>
              <a:buChar char="Ø"/>
            </a:pPr>
            <a:r>
              <a:rPr lang="en-GB" sz="2600" dirty="0" smtClean="0">
                <a:solidFill>
                  <a:schemeClr val="accent1">
                    <a:lumMod val="75000"/>
                  </a:schemeClr>
                </a:solidFill>
                <a:latin typeface="Arial" panose="020B0604020202020204" pitchFamily="34" charset="0"/>
                <a:cs typeface="Arial" panose="020B0604020202020204" pitchFamily="34" charset="0"/>
              </a:rPr>
              <a:t>Helper</a:t>
            </a:r>
            <a:endParaRPr lang="en-GB" sz="2600" dirty="0">
              <a:solidFill>
                <a:schemeClr val="accent1">
                  <a:lumMod val="75000"/>
                </a:schemeClr>
              </a:solidFill>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Throughout the year children have individual targets but also a Personal Best PB system were they are always rewarded for personal progress</a:t>
            </a:r>
          </a:p>
          <a:p>
            <a:r>
              <a:rPr lang="en-GB" sz="2600" dirty="0" smtClean="0">
                <a:latin typeface="Arial" panose="020B0604020202020204" pitchFamily="34" charset="0"/>
                <a:cs typeface="Arial" panose="020B0604020202020204" pitchFamily="34" charset="0"/>
              </a:rPr>
              <a:t>Children have award boxes for these as well as receiving superstars </a:t>
            </a:r>
            <a:endParaRPr lang="en-GB" sz="26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6923703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 xmlns:a16="http://schemas.microsoft.com/office/drawing/2014/main"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School Vision</a:t>
            </a:r>
          </a:p>
        </p:txBody>
      </p:sp>
      <p:pic>
        <p:nvPicPr>
          <p:cNvPr id="6" name="Picture 5">
            <a:extLst>
              <a:ext uri="{FF2B5EF4-FFF2-40B4-BE49-F238E27FC236}">
                <a16:creationId xmlns="" xmlns:a16="http://schemas.microsoft.com/office/drawing/2014/main"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 xmlns:a16="http://schemas.microsoft.com/office/drawing/2014/main" id="{9D047488-C8F4-474D-BFD0-9127E702ECFB}"/>
              </a:ext>
            </a:extLst>
          </p:cNvPr>
          <p:cNvSpPr txBox="1"/>
          <p:nvPr/>
        </p:nvSpPr>
        <p:spPr>
          <a:xfrm>
            <a:off x="328419" y="1130300"/>
            <a:ext cx="8584482" cy="5355312"/>
          </a:xfrm>
          <a:prstGeom prst="rect">
            <a:avLst/>
          </a:prstGeom>
          <a:noFill/>
          <a:ln>
            <a:solidFill>
              <a:schemeClr val="tx1"/>
            </a:solidFill>
          </a:ln>
        </p:spPr>
        <p:txBody>
          <a:bodyPr wrap="square" rtlCol="0">
            <a:spAutoFit/>
          </a:bodyPr>
          <a:lstStyle/>
          <a:p>
            <a:pPr algn="just"/>
            <a:r>
              <a:rPr lang="en-US" b="1" i="1" dirty="0">
                <a:latin typeface="Arial" panose="020B0604020202020204" pitchFamily="34" charset="0"/>
                <a:cs typeface="Arial" panose="020B0604020202020204" pitchFamily="34" charset="0"/>
              </a:rPr>
              <a:t>Vision Statement</a:t>
            </a:r>
          </a:p>
          <a:p>
            <a:pPr algn="just"/>
            <a:endParaRPr lang="en-US" dirty="0">
              <a:latin typeface="Arial" panose="020B0604020202020204" pitchFamily="34" charset="0"/>
              <a:cs typeface="Arial" panose="020B0604020202020204" pitchFamily="34" charset="0"/>
            </a:endParaRPr>
          </a:p>
          <a:p>
            <a:pPr algn="just"/>
            <a:r>
              <a:rPr lang="en-US" i="1" dirty="0">
                <a:latin typeface="Arial" panose="020B0604020202020204" pitchFamily="34" charset="0"/>
                <a:cs typeface="Arial" panose="020B0604020202020204" pitchFamily="34" charset="0"/>
              </a:rPr>
              <a:t>‘The Dawpool community are united in their ambition to create a school which embodies the </a:t>
            </a:r>
            <a:r>
              <a:rPr lang="en-US" b="1" i="1" dirty="0">
                <a:latin typeface="Arial" panose="020B0604020202020204" pitchFamily="34" charset="0"/>
                <a:cs typeface="Arial" panose="020B0604020202020204" pitchFamily="34" charset="0"/>
              </a:rPr>
              <a:t>person, love and work of Jesus Christ</a:t>
            </a:r>
            <a:r>
              <a:rPr lang="en-US" i="1" dirty="0">
                <a:latin typeface="Arial" panose="020B0604020202020204" pitchFamily="34" charset="0"/>
                <a:cs typeface="Arial" panose="020B0604020202020204" pitchFamily="34" charset="0"/>
              </a:rPr>
              <a:t>: a school which enables </a:t>
            </a:r>
            <a:r>
              <a:rPr lang="en-US" b="1" i="1" dirty="0">
                <a:latin typeface="Arial" panose="020B0604020202020204" pitchFamily="34" charset="0"/>
                <a:cs typeface="Arial" panose="020B0604020202020204" pitchFamily="34" charset="0"/>
              </a:rPr>
              <a:t>Christian values to flourish </a:t>
            </a:r>
            <a:r>
              <a:rPr lang="en-US" i="1" dirty="0">
                <a:latin typeface="Arial" panose="020B0604020202020204" pitchFamily="34" charset="0"/>
                <a:cs typeface="Arial" panose="020B0604020202020204" pitchFamily="34" charset="0"/>
              </a:rPr>
              <a:t>and where </a:t>
            </a:r>
            <a:r>
              <a:rPr lang="en-US" b="1" i="1" dirty="0">
                <a:latin typeface="Arial" panose="020B0604020202020204" pitchFamily="34" charset="0"/>
                <a:cs typeface="Arial" panose="020B0604020202020204" pitchFamily="34" charset="0"/>
              </a:rPr>
              <a:t>all children </a:t>
            </a:r>
            <a:r>
              <a:rPr lang="en-US" i="1" dirty="0">
                <a:latin typeface="Arial" panose="020B0604020202020204" pitchFamily="34" charset="0"/>
                <a:cs typeface="Arial" panose="020B0604020202020204" pitchFamily="34" charset="0"/>
              </a:rPr>
              <a:t>may experience </a:t>
            </a:r>
            <a:r>
              <a:rPr lang="en-US" b="1" i="1" dirty="0">
                <a:latin typeface="Arial" panose="020B0604020202020204" pitchFamily="34" charset="0"/>
                <a:cs typeface="Arial" panose="020B0604020202020204" pitchFamily="34" charset="0"/>
              </a:rPr>
              <a:t>the abundant life that Jesus offers.</a:t>
            </a:r>
            <a:r>
              <a:rPr lang="en-US" i="1" dirty="0">
                <a:latin typeface="Arial" panose="020B0604020202020204" pitchFamily="34" charset="0"/>
                <a:cs typeface="Arial" panose="020B0604020202020204" pitchFamily="34" charset="0"/>
              </a:rPr>
              <a:t>’</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Dawpool curriculum is designed to:</a:t>
            </a:r>
          </a:p>
          <a:p>
            <a:pPr algn="just"/>
            <a:endParaRPr lang="en-US" dirty="0">
              <a:latin typeface="Arial" panose="020B0604020202020204" pitchFamily="34" charset="0"/>
              <a:cs typeface="Arial" panose="020B0604020202020204" pitchFamily="34" charset="0"/>
            </a:endParaRPr>
          </a:p>
          <a:p>
            <a:pPr algn="just"/>
            <a:r>
              <a:rPr lang="en-US" i="1" dirty="0">
                <a:latin typeface="Arial" panose="020B0604020202020204" pitchFamily="34" charset="0"/>
                <a:cs typeface="Arial" panose="020B0604020202020204" pitchFamily="34" charset="0"/>
              </a:rPr>
              <a:t>1.	Embody the 'Person, Love and Work' of Jesus Christ.</a:t>
            </a:r>
          </a:p>
          <a:p>
            <a:pPr algn="just"/>
            <a:r>
              <a:rPr lang="en-US" i="1" dirty="0">
                <a:latin typeface="Arial" panose="020B0604020202020204" pitchFamily="34" charset="0"/>
                <a:cs typeface="Arial" panose="020B0604020202020204" pitchFamily="34" charset="0"/>
              </a:rPr>
              <a:t>2.	Enable 'Christian Values to Flourish'. </a:t>
            </a:r>
          </a:p>
          <a:p>
            <a:pPr algn="just"/>
            <a:r>
              <a:rPr lang="en-US" i="1" dirty="0">
                <a:latin typeface="Arial" panose="020B0604020202020204" pitchFamily="34" charset="0"/>
                <a:cs typeface="Arial" panose="020B0604020202020204" pitchFamily="34" charset="0"/>
              </a:rPr>
              <a:t>3.	Ensure that all pupils experience the ‘Abundant Life that Jesus offers.’</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These three overarching objectives relate directly to the core principles of our vision statement.</a:t>
            </a:r>
          </a:p>
          <a:p>
            <a:pPr algn="just"/>
            <a:endParaRPr lang="en-US" dirty="0">
              <a:latin typeface="Arial" panose="020B0604020202020204" pitchFamily="34" charset="0"/>
              <a:cs typeface="Arial" panose="020B0604020202020204" pitchFamily="34" charset="0"/>
            </a:endParaRPr>
          </a:p>
          <a:p>
            <a:pPr algn="just"/>
            <a:r>
              <a:rPr lang="en-US" b="1" dirty="0">
                <a:latin typeface="Arial" panose="020B0604020202020204" pitchFamily="34" charset="0"/>
                <a:cs typeface="Arial" panose="020B0604020202020204" pitchFamily="34" charset="0"/>
              </a:rPr>
              <a:t>The Person, Love and Work of Jesus </a:t>
            </a:r>
            <a:r>
              <a:rPr lang="en-US" dirty="0">
                <a:latin typeface="Arial" panose="020B0604020202020204" pitchFamily="34" charset="0"/>
                <a:cs typeface="Arial" panose="020B0604020202020204" pitchFamily="34" charset="0"/>
              </a:rPr>
              <a:t>are three golden threads that run through the heart of our curriculum.</a:t>
            </a:r>
          </a:p>
          <a:p>
            <a:pPr algn="just"/>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3204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 xmlns:a16="http://schemas.microsoft.com/office/drawing/2014/main"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The Person, Love &amp; Work of Jesus</a:t>
            </a:r>
          </a:p>
        </p:txBody>
      </p:sp>
      <p:pic>
        <p:nvPicPr>
          <p:cNvPr id="6" name="Picture 5">
            <a:extLst>
              <a:ext uri="{FF2B5EF4-FFF2-40B4-BE49-F238E27FC236}">
                <a16:creationId xmlns="" xmlns:a16="http://schemas.microsoft.com/office/drawing/2014/main"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pic>
        <p:nvPicPr>
          <p:cNvPr id="11" name="Picture 10">
            <a:extLst>
              <a:ext uri="{FF2B5EF4-FFF2-40B4-BE49-F238E27FC236}">
                <a16:creationId xmlns="" xmlns:a16="http://schemas.microsoft.com/office/drawing/2014/main" id="{4EF6E7E3-5AFD-284D-B412-126033151017}"/>
              </a:ext>
            </a:extLst>
          </p:cNvPr>
          <p:cNvPicPr>
            <a:picLocks noChangeAspect="1"/>
          </p:cNvPicPr>
          <p:nvPr/>
        </p:nvPicPr>
        <p:blipFill>
          <a:blip r:embed="rId3"/>
          <a:stretch>
            <a:fillRect/>
          </a:stretch>
        </p:blipFill>
        <p:spPr>
          <a:xfrm>
            <a:off x="338881" y="1435100"/>
            <a:ext cx="8466235" cy="4827756"/>
          </a:xfrm>
          <a:prstGeom prst="rect">
            <a:avLst/>
          </a:prstGeom>
        </p:spPr>
      </p:pic>
    </p:spTree>
    <p:extLst>
      <p:ext uri="{BB962C8B-B14F-4D97-AF65-F5344CB8AC3E}">
        <p14:creationId xmlns:p14="http://schemas.microsoft.com/office/powerpoint/2010/main" val="2558448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 xmlns:a16="http://schemas.microsoft.com/office/drawing/2014/main"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Curriculum Overview</a:t>
            </a:r>
          </a:p>
        </p:txBody>
      </p:sp>
      <p:pic>
        <p:nvPicPr>
          <p:cNvPr id="6" name="Picture 5">
            <a:extLst>
              <a:ext uri="{FF2B5EF4-FFF2-40B4-BE49-F238E27FC236}">
                <a16:creationId xmlns="" xmlns:a16="http://schemas.microsoft.com/office/drawing/2014/main"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 xmlns:a16="http://schemas.microsoft.com/office/drawing/2014/main" id="{9D047488-C8F4-474D-BFD0-9127E702ECFB}"/>
              </a:ext>
            </a:extLst>
          </p:cNvPr>
          <p:cNvSpPr txBox="1"/>
          <p:nvPr/>
        </p:nvSpPr>
        <p:spPr>
          <a:xfrm>
            <a:off x="328419" y="1130300"/>
            <a:ext cx="5157981" cy="2031325"/>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We provide a subject-specific curriculum in which we have mapped out the knowledge and skills that we want children to learn at each stage. The </a:t>
            </a:r>
            <a:r>
              <a:rPr lang="en-US" b="1" dirty="0">
                <a:latin typeface="Arial" panose="020B0604020202020204" pitchFamily="34" charset="0"/>
                <a:cs typeface="Arial" panose="020B0604020202020204" pitchFamily="34" charset="0"/>
              </a:rPr>
              <a:t>subject-specific curriculum documents </a:t>
            </a:r>
            <a:r>
              <a:rPr lang="en-US" dirty="0">
                <a:latin typeface="Arial" panose="020B0604020202020204" pitchFamily="34" charset="0"/>
                <a:cs typeface="Arial" panose="020B0604020202020204" pitchFamily="34" charset="0"/>
              </a:rPr>
              <a:t>also comprise an overview of Early Years and can be viewed within the curriculum section of our website by clicking </a:t>
            </a:r>
            <a:r>
              <a:rPr lang="en-US" dirty="0">
                <a:latin typeface="Arial" panose="020B0604020202020204" pitchFamily="34" charset="0"/>
                <a:cs typeface="Arial" panose="020B0604020202020204" pitchFamily="34" charset="0"/>
                <a:hlinkClick r:id="rId3"/>
              </a:rPr>
              <a:t>here</a:t>
            </a:r>
            <a:r>
              <a:rPr lang="en-US"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 xmlns:a16="http://schemas.microsoft.com/office/drawing/2014/main" id="{79DA95AF-5385-1C4A-B09E-9C0AC6FA9D0F}"/>
              </a:ext>
            </a:extLst>
          </p:cNvPr>
          <p:cNvPicPr>
            <a:picLocks noChangeAspect="1"/>
          </p:cNvPicPr>
          <p:nvPr/>
        </p:nvPicPr>
        <p:blipFill>
          <a:blip r:embed="rId4"/>
          <a:stretch>
            <a:fillRect/>
          </a:stretch>
        </p:blipFill>
        <p:spPr>
          <a:xfrm>
            <a:off x="328418" y="3293703"/>
            <a:ext cx="5157981" cy="1561329"/>
          </a:xfrm>
          <a:prstGeom prst="rect">
            <a:avLst/>
          </a:prstGeom>
        </p:spPr>
      </p:pic>
      <p:sp>
        <p:nvSpPr>
          <p:cNvPr id="8" name="TextBox 7">
            <a:extLst>
              <a:ext uri="{FF2B5EF4-FFF2-40B4-BE49-F238E27FC236}">
                <a16:creationId xmlns="" xmlns:a16="http://schemas.microsoft.com/office/drawing/2014/main" id="{8296AEA3-46A8-834D-A20B-F493827828D2}"/>
              </a:ext>
            </a:extLst>
          </p:cNvPr>
          <p:cNvSpPr txBox="1"/>
          <p:nvPr/>
        </p:nvSpPr>
        <p:spPr>
          <a:xfrm>
            <a:off x="328418" y="5040509"/>
            <a:ext cx="8466235" cy="1754326"/>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Where possible, subjects are delivered through topics which are designed for maximum engagement and ensure all pupils benefit from a rich, broad, balanced curriculum presented in an interesting, exciting and imaginative manner with lots of opportunities for first-hand experience, practical work, investigation and learning through play. The curriculum is enriched with visits, visitors, and extensive use of our unique environment.</a:t>
            </a:r>
          </a:p>
        </p:txBody>
      </p:sp>
      <p:sp>
        <p:nvSpPr>
          <p:cNvPr id="9" name="TextBox 8">
            <a:extLst>
              <a:ext uri="{FF2B5EF4-FFF2-40B4-BE49-F238E27FC236}">
                <a16:creationId xmlns="" xmlns:a16="http://schemas.microsoft.com/office/drawing/2014/main" id="{61D68E06-E0C6-2940-BDDE-C93D81B76BC1}"/>
              </a:ext>
            </a:extLst>
          </p:cNvPr>
          <p:cNvSpPr txBox="1"/>
          <p:nvPr/>
        </p:nvSpPr>
        <p:spPr>
          <a:xfrm>
            <a:off x="5625296" y="1125749"/>
            <a:ext cx="3169358" cy="3693319"/>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Click on your child’s year group below to view the </a:t>
            </a:r>
            <a:r>
              <a:rPr lang="en-US" b="1" dirty="0">
                <a:latin typeface="Arial" panose="020B0604020202020204" pitchFamily="34" charset="0"/>
                <a:cs typeface="Arial" panose="020B0604020202020204" pitchFamily="34" charset="0"/>
              </a:rPr>
              <a:t>Wisdom, Knowledge &amp; Skills </a:t>
            </a:r>
            <a:r>
              <a:rPr lang="en-US" dirty="0">
                <a:latin typeface="Arial" panose="020B0604020202020204" pitchFamily="34" charset="0"/>
                <a:cs typeface="Arial" panose="020B0604020202020204" pitchFamily="34" charset="0"/>
              </a:rPr>
              <a:t>documents:</a:t>
            </a:r>
          </a:p>
          <a:p>
            <a:pPr algn="just"/>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5"/>
              </a:rPr>
              <a:t>Year 1</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6"/>
              </a:rPr>
              <a:t>Year 2</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7"/>
              </a:rPr>
              <a:t>Year 3</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8"/>
              </a:rPr>
              <a:t>Year 4</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9"/>
              </a:rPr>
              <a:t>Year 5</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10"/>
              </a:rPr>
              <a:t>Year 6</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201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BAEFAE-E973-E746-9356-D59CCF000E4D}"/>
              </a:ext>
            </a:extLst>
          </p:cNvPr>
          <p:cNvPicPr>
            <a:picLocks noChangeAspect="1"/>
          </p:cNvPicPr>
          <p:nvPr/>
        </p:nvPicPr>
        <p:blipFill>
          <a:blip r:embed="rId2"/>
          <a:stretch>
            <a:fillRect/>
          </a:stretch>
        </p:blipFill>
        <p:spPr>
          <a:xfrm>
            <a:off x="328418" y="381088"/>
            <a:ext cx="732652" cy="523220"/>
          </a:xfrm>
          <a:prstGeom prst="rect">
            <a:avLst/>
          </a:prstGeom>
          <a:ln>
            <a:solidFill>
              <a:schemeClr val="tx1"/>
            </a:solidFill>
          </a:ln>
        </p:spPr>
      </p:pic>
      <p:sp>
        <p:nvSpPr>
          <p:cNvPr id="5" name="TextBox 4">
            <a:extLst>
              <a:ext uri="{FF2B5EF4-FFF2-40B4-BE49-F238E27FC236}">
                <a16:creationId xmlns="" xmlns:a16="http://schemas.microsoft.com/office/drawing/2014/main" id="{82F14019-C9DB-F74D-80A2-2BDF41075D77}"/>
              </a:ext>
            </a:extLst>
          </p:cNvPr>
          <p:cNvSpPr txBox="1"/>
          <p:nvPr/>
        </p:nvSpPr>
        <p:spPr>
          <a:xfrm>
            <a:off x="1081998" y="381088"/>
            <a:ext cx="6980003" cy="523220"/>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800" dirty="0">
                <a:ln>
                  <a:solidFill>
                    <a:schemeClr val="tx1"/>
                  </a:solidFill>
                </a:ln>
              </a:rPr>
              <a:t>Class Pages</a:t>
            </a:r>
          </a:p>
        </p:txBody>
      </p:sp>
      <p:pic>
        <p:nvPicPr>
          <p:cNvPr id="6" name="Picture 5">
            <a:extLst>
              <a:ext uri="{FF2B5EF4-FFF2-40B4-BE49-F238E27FC236}">
                <a16:creationId xmlns="" xmlns:a16="http://schemas.microsoft.com/office/drawing/2014/main" id="{1CDF951D-3EA1-A142-A5D2-9E2559539757}"/>
              </a:ext>
            </a:extLst>
          </p:cNvPr>
          <p:cNvPicPr>
            <a:picLocks noChangeAspect="1"/>
          </p:cNvPicPr>
          <p:nvPr/>
        </p:nvPicPr>
        <p:blipFill>
          <a:blip r:embed="rId2"/>
          <a:stretch>
            <a:fillRect/>
          </a:stretch>
        </p:blipFill>
        <p:spPr>
          <a:xfrm>
            <a:off x="8062001" y="381088"/>
            <a:ext cx="732652" cy="523220"/>
          </a:xfrm>
          <a:prstGeom prst="rect">
            <a:avLst/>
          </a:prstGeom>
          <a:ln>
            <a:solidFill>
              <a:schemeClr val="tx1"/>
            </a:solidFill>
          </a:ln>
        </p:spPr>
      </p:pic>
      <p:sp>
        <p:nvSpPr>
          <p:cNvPr id="7" name="TextBox 6">
            <a:extLst>
              <a:ext uri="{FF2B5EF4-FFF2-40B4-BE49-F238E27FC236}">
                <a16:creationId xmlns="" xmlns:a16="http://schemas.microsoft.com/office/drawing/2014/main" id="{9D047488-C8F4-474D-BFD0-9127E702ECFB}"/>
              </a:ext>
            </a:extLst>
          </p:cNvPr>
          <p:cNvSpPr txBox="1"/>
          <p:nvPr/>
        </p:nvSpPr>
        <p:spPr>
          <a:xfrm>
            <a:off x="3801771" y="1434116"/>
            <a:ext cx="4992882" cy="4801314"/>
          </a:xfrm>
          <a:prstGeom prst="rect">
            <a:avLst/>
          </a:prstGeom>
          <a:noFill/>
          <a:ln>
            <a:solidFill>
              <a:schemeClr val="tx1"/>
            </a:solidFill>
          </a:ln>
        </p:spPr>
        <p:txBody>
          <a:bodyPr wrap="square" rtlCol="0">
            <a:spAutoFit/>
          </a:bodyPr>
          <a:lstStyle/>
          <a:p>
            <a:pPr algn="just"/>
            <a:r>
              <a:rPr lang="en-US" dirty="0">
                <a:latin typeface="Arial" panose="020B0604020202020204" pitchFamily="34" charset="0"/>
                <a:cs typeface="Arial" panose="020B0604020202020204" pitchFamily="34" charset="0"/>
              </a:rPr>
              <a:t>Each class has a webpage which provides parents and </a:t>
            </a:r>
            <a:r>
              <a:rPr lang="en-US" dirty="0" err="1">
                <a:latin typeface="Arial" panose="020B0604020202020204" pitchFamily="34" charset="0"/>
                <a:cs typeface="Arial" panose="020B0604020202020204" pitchFamily="34" charset="0"/>
              </a:rPr>
              <a:t>carers</a:t>
            </a:r>
            <a:r>
              <a:rPr lang="en-US" dirty="0">
                <a:latin typeface="Arial" panose="020B0604020202020204" pitchFamily="34" charset="0"/>
                <a:cs typeface="Arial" panose="020B0604020202020204" pitchFamily="34" charset="0"/>
              </a:rPr>
              <a:t> with an overview of the children’s learning on a week-to-week basis. Please click on your child’s Year Group to view the class page: </a:t>
            </a:r>
            <a:r>
              <a:rPr lang="en-US" dirty="0">
                <a:latin typeface="Arial" panose="020B0604020202020204" pitchFamily="34" charset="0"/>
                <a:cs typeface="Arial" panose="020B0604020202020204" pitchFamily="34" charset="0"/>
                <a:hlinkClick r:id="rId3"/>
              </a:rPr>
              <a:t>F1</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4"/>
              </a:rPr>
              <a:t>F2</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5"/>
              </a:rPr>
              <a:t>Y1</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6"/>
              </a:rPr>
              <a:t>Y2</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7"/>
              </a:rPr>
              <a:t>Y3</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8"/>
              </a:rPr>
              <a:t>Y4</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9"/>
              </a:rPr>
              <a:t>Y5</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10"/>
              </a:rPr>
              <a:t>Y6</a:t>
            </a: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Your child’s class webpage includes:</a:t>
            </a:r>
          </a:p>
          <a:p>
            <a:pPr algn="just"/>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How to contact the class teacher</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Links to important curriculum resources and online platforms</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Recommended reading list</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Statutory phonic / spelling lists</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A timetable of lessons and objectives each week</a:t>
            </a: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Homework expectations</a:t>
            </a:r>
          </a:p>
          <a:p>
            <a:pPr algn="just"/>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5B3EB194-81D9-C54F-86D3-30DB734A5347}"/>
              </a:ext>
            </a:extLst>
          </p:cNvPr>
          <p:cNvPicPr>
            <a:picLocks noChangeAspect="1"/>
          </p:cNvPicPr>
          <p:nvPr/>
        </p:nvPicPr>
        <p:blipFill>
          <a:blip r:embed="rId11"/>
          <a:stretch>
            <a:fillRect/>
          </a:stretch>
        </p:blipFill>
        <p:spPr>
          <a:xfrm>
            <a:off x="349347" y="1121599"/>
            <a:ext cx="3257453" cy="2443089"/>
          </a:xfrm>
          <a:prstGeom prst="rect">
            <a:avLst/>
          </a:prstGeom>
        </p:spPr>
      </p:pic>
      <p:pic>
        <p:nvPicPr>
          <p:cNvPr id="9" name="Picture 8">
            <a:extLst>
              <a:ext uri="{FF2B5EF4-FFF2-40B4-BE49-F238E27FC236}">
                <a16:creationId xmlns="" xmlns:a16="http://schemas.microsoft.com/office/drawing/2014/main" id="{2DA3F604-6AD7-2A4F-A94B-123101CC6C08}"/>
              </a:ext>
            </a:extLst>
          </p:cNvPr>
          <p:cNvPicPr>
            <a:picLocks noChangeAspect="1"/>
          </p:cNvPicPr>
          <p:nvPr/>
        </p:nvPicPr>
        <p:blipFill>
          <a:blip r:embed="rId12"/>
          <a:stretch>
            <a:fillRect/>
          </a:stretch>
        </p:blipFill>
        <p:spPr>
          <a:xfrm>
            <a:off x="328418" y="3564688"/>
            <a:ext cx="3278382" cy="2912224"/>
          </a:xfrm>
          <a:prstGeom prst="rect">
            <a:avLst/>
          </a:prstGeom>
        </p:spPr>
      </p:pic>
    </p:spTree>
    <p:extLst>
      <p:ext uri="{BB962C8B-B14F-4D97-AF65-F5344CB8AC3E}">
        <p14:creationId xmlns:p14="http://schemas.microsoft.com/office/powerpoint/2010/main" val="4265717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D9E9A9-CDAA-4AEA-9393-6CB974B5D557}"/>
              </a:ext>
            </a:extLst>
          </p:cNvPr>
          <p:cNvSpPr>
            <a:spLocks noGrp="1"/>
          </p:cNvSpPr>
          <p:nvPr>
            <p:ph type="title"/>
          </p:nvPr>
        </p:nvSpPr>
        <p:spPr>
          <a:xfrm>
            <a:off x="628650" y="1268760"/>
            <a:ext cx="7886700" cy="4176464"/>
          </a:xfrm>
        </p:spPr>
        <p:txBody>
          <a:bodyPr>
            <a:normAutofit/>
          </a:bodyPr>
          <a:lstStyle/>
          <a:p>
            <a:pPr algn="ctr"/>
            <a:r>
              <a:rPr lang="en-GB" sz="6000" b="1" dirty="0">
                <a:solidFill>
                  <a:srgbClr val="0070C0"/>
                </a:solidFill>
              </a:rPr>
              <a:t>Welcome to  Year 6 Learning Links</a:t>
            </a:r>
          </a:p>
        </p:txBody>
      </p:sp>
    </p:spTree>
    <p:extLst>
      <p:ext uri="{BB962C8B-B14F-4D97-AF65-F5344CB8AC3E}">
        <p14:creationId xmlns:p14="http://schemas.microsoft.com/office/powerpoint/2010/main" val="751676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 xmlns:a16="http://schemas.microsoft.com/office/drawing/2014/main" id="{FA9DE7C2-E525-49B8-8698-2F99208D5B2A}"/>
              </a:ext>
            </a:extLst>
          </p:cNvPr>
          <p:cNvSpPr>
            <a:spLocks noGrp="1" noChangeArrowheads="1"/>
          </p:cNvSpPr>
          <p:nvPr>
            <p:ph type="title"/>
          </p:nvPr>
        </p:nvSpPr>
        <p:spPr>
          <a:xfrm>
            <a:off x="323850" y="549275"/>
            <a:ext cx="8229600" cy="990600"/>
          </a:xfrm>
        </p:spPr>
        <p:txBody>
          <a:bodyPr>
            <a:normAutofit/>
          </a:bodyPr>
          <a:lstStyle/>
          <a:p>
            <a:pPr algn="ctr" eaLnBrk="1" hangingPunct="1"/>
            <a:r>
              <a:rPr lang="en-GB" altLang="en-US" b="1" dirty="0" smtClean="0">
                <a:solidFill>
                  <a:srgbClr val="0070C0"/>
                </a:solidFill>
                <a:latin typeface="Arial" panose="020B0604020202020204" pitchFamily="34" charset="0"/>
              </a:rPr>
              <a:t>Staff </a:t>
            </a:r>
            <a:r>
              <a:rPr lang="en-GB" altLang="en-US" b="1" dirty="0">
                <a:solidFill>
                  <a:srgbClr val="0070C0"/>
                </a:solidFill>
                <a:latin typeface="Arial" panose="020B0604020202020204" pitchFamily="34" charset="0"/>
              </a:rPr>
              <a:t>in Year 6</a:t>
            </a:r>
          </a:p>
        </p:txBody>
      </p:sp>
      <p:sp>
        <p:nvSpPr>
          <p:cNvPr id="17411" name="Rectangle 5">
            <a:extLst>
              <a:ext uri="{FF2B5EF4-FFF2-40B4-BE49-F238E27FC236}">
                <a16:creationId xmlns="" xmlns:a16="http://schemas.microsoft.com/office/drawing/2014/main" id="{53E5D1A4-4E3F-463E-97A0-F21EFB4AB447}"/>
              </a:ext>
            </a:extLst>
          </p:cNvPr>
          <p:cNvSpPr>
            <a:spLocks noChangeArrowheads="1"/>
          </p:cNvSpPr>
          <p:nvPr/>
        </p:nvSpPr>
        <p:spPr bwMode="auto">
          <a:xfrm>
            <a:off x="611560" y="1211932"/>
            <a:ext cx="8208912"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GB" altLang="en-US" sz="2800" dirty="0"/>
          </a:p>
          <a:p>
            <a:pPr eaLnBrk="1" hangingPunct="1"/>
            <a:r>
              <a:rPr lang="en-GB" altLang="en-US" sz="2400" dirty="0" smtClean="0"/>
              <a:t>Mrs  </a:t>
            </a:r>
            <a:r>
              <a:rPr lang="en-GB" altLang="en-US" sz="2400" dirty="0"/>
              <a:t>Portia </a:t>
            </a:r>
            <a:r>
              <a:rPr lang="en-GB" altLang="en-US" sz="2400" dirty="0" smtClean="0"/>
              <a:t>Lee - Class Teacher (Monday to Friday)</a:t>
            </a:r>
          </a:p>
          <a:p>
            <a:pPr eaLnBrk="1" hangingPunct="1"/>
            <a:endParaRPr lang="en-GB" altLang="en-US" sz="2400" dirty="0"/>
          </a:p>
          <a:p>
            <a:pPr eaLnBrk="1" hangingPunct="1"/>
            <a:r>
              <a:rPr lang="en-GB" altLang="en-US" sz="2400" dirty="0" smtClean="0"/>
              <a:t>Mrs </a:t>
            </a:r>
            <a:r>
              <a:rPr lang="en-GB" altLang="en-US" sz="2400" dirty="0"/>
              <a:t>Vicki </a:t>
            </a:r>
            <a:r>
              <a:rPr lang="en-GB" altLang="en-US" sz="2400" dirty="0" smtClean="0"/>
              <a:t>Earp - Teaching Assistant (Tuesday to Thursday)</a:t>
            </a:r>
          </a:p>
          <a:p>
            <a:pPr eaLnBrk="1" hangingPunct="1"/>
            <a:endParaRPr lang="en-GB" altLang="en-US" sz="2400" dirty="0"/>
          </a:p>
          <a:p>
            <a:pPr eaLnBrk="1" hangingPunct="1"/>
            <a:r>
              <a:rPr lang="en-GB" altLang="en-US" sz="2400" dirty="0" smtClean="0"/>
              <a:t>Mrs Broadbent – Tuesday afternoon</a:t>
            </a:r>
          </a:p>
          <a:p>
            <a:pPr eaLnBrk="1" hangingPunct="1"/>
            <a:endParaRPr lang="en-GB" altLang="en-US" sz="2400" dirty="0"/>
          </a:p>
          <a:p>
            <a:pPr algn="ctr" eaLnBrk="1" hangingPunct="1"/>
            <a:r>
              <a:rPr lang="en-GB" altLang="en-US" sz="2400" b="1" dirty="0" smtClean="0">
                <a:solidFill>
                  <a:srgbClr val="0070C0"/>
                </a:solidFill>
              </a:rPr>
              <a:t>Organisation</a:t>
            </a:r>
          </a:p>
          <a:p>
            <a:pPr algn="ctr" eaLnBrk="1" hangingPunct="1"/>
            <a:endParaRPr lang="en-GB" altLang="en-US" sz="2400" b="1" dirty="0">
              <a:solidFill>
                <a:srgbClr val="0070C0"/>
              </a:solidFill>
            </a:endParaRPr>
          </a:p>
          <a:p>
            <a:pPr eaLnBrk="1" hangingPunct="1"/>
            <a:r>
              <a:rPr lang="en-GB" altLang="en-US" sz="2400" dirty="0" smtClean="0"/>
              <a:t>Children work in the Year 6 classroom and have fluid use of the Study Bay for independent work, quiet space, reading and </a:t>
            </a:r>
            <a:r>
              <a:rPr lang="en-GB" altLang="en-US" sz="2400" dirty="0" smtClean="0"/>
              <a:t>interventions.</a:t>
            </a:r>
            <a:endParaRPr lang="en-GB" altLang="en-US" sz="2400" dirty="0"/>
          </a:p>
          <a:p>
            <a:pPr eaLnBrk="1" hangingPunct="1"/>
            <a:endParaRPr lang="en-GB" altLang="en-US" sz="2800" b="1" dirty="0"/>
          </a:p>
        </p:txBody>
      </p:sp>
    </p:spTree>
    <p:extLst>
      <p:ext uri="{BB962C8B-B14F-4D97-AF65-F5344CB8AC3E}">
        <p14:creationId xmlns:p14="http://schemas.microsoft.com/office/powerpoint/2010/main" val="23211253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 xmlns:a16="http://schemas.microsoft.com/office/drawing/2014/main" id="{94867548-B5AF-4B50-92FD-0CEA07D13A5D}"/>
              </a:ext>
            </a:extLst>
          </p:cNvPr>
          <p:cNvGraphicFramePr>
            <a:graphicFrameLocks noGrp="1"/>
          </p:cNvGraphicFramePr>
          <p:nvPr>
            <p:ph idx="1"/>
            <p:extLst>
              <p:ext uri="{D42A27DB-BD31-4B8C-83A1-F6EECF244321}">
                <p14:modId xmlns:p14="http://schemas.microsoft.com/office/powerpoint/2010/main" val="1642712856"/>
              </p:ext>
            </p:extLst>
          </p:nvPr>
        </p:nvGraphicFramePr>
        <p:xfrm>
          <a:off x="457201" y="260649"/>
          <a:ext cx="8229597" cy="5994646"/>
        </p:xfrm>
        <a:graphic>
          <a:graphicData uri="http://schemas.openxmlformats.org/drawingml/2006/table">
            <a:tbl>
              <a:tblPr firstRow="1" firstCol="1" bandRow="1"/>
              <a:tblGrid>
                <a:gridCol w="1447098">
                  <a:extLst>
                    <a:ext uri="{9D8B030D-6E8A-4147-A177-3AD203B41FA5}">
                      <a16:colId xmlns="" xmlns:a16="http://schemas.microsoft.com/office/drawing/2014/main" val="2689144156"/>
                    </a:ext>
                  </a:extLst>
                </a:gridCol>
                <a:gridCol w="1599706">
                  <a:extLst>
                    <a:ext uri="{9D8B030D-6E8A-4147-A177-3AD203B41FA5}">
                      <a16:colId xmlns="" xmlns:a16="http://schemas.microsoft.com/office/drawing/2014/main" val="2727066720"/>
                    </a:ext>
                  </a:extLst>
                </a:gridCol>
                <a:gridCol w="1599706">
                  <a:extLst>
                    <a:ext uri="{9D8B030D-6E8A-4147-A177-3AD203B41FA5}">
                      <a16:colId xmlns="" xmlns:a16="http://schemas.microsoft.com/office/drawing/2014/main" val="206223247"/>
                    </a:ext>
                  </a:extLst>
                </a:gridCol>
                <a:gridCol w="1447098">
                  <a:extLst>
                    <a:ext uri="{9D8B030D-6E8A-4147-A177-3AD203B41FA5}">
                      <a16:colId xmlns="" xmlns:a16="http://schemas.microsoft.com/office/drawing/2014/main" val="117654014"/>
                    </a:ext>
                  </a:extLst>
                </a:gridCol>
                <a:gridCol w="1447098">
                  <a:extLst>
                    <a:ext uri="{9D8B030D-6E8A-4147-A177-3AD203B41FA5}">
                      <a16:colId xmlns="" xmlns:a16="http://schemas.microsoft.com/office/drawing/2014/main" val="1830504238"/>
                    </a:ext>
                  </a:extLst>
                </a:gridCol>
                <a:gridCol w="688891">
                  <a:extLst>
                    <a:ext uri="{9D8B030D-6E8A-4147-A177-3AD203B41FA5}">
                      <a16:colId xmlns="" xmlns:a16="http://schemas.microsoft.com/office/drawing/2014/main" val="4193229483"/>
                    </a:ext>
                  </a:extLst>
                </a:gridCol>
              </a:tblGrid>
              <a:tr h="569353">
                <a:tc gridSpan="6">
                  <a:txBody>
                    <a:bodyPr/>
                    <a:lstStyle/>
                    <a:p>
                      <a:pPr algn="ctr">
                        <a:lnSpc>
                          <a:spcPct val="107000"/>
                        </a:lnSpc>
                        <a:spcAft>
                          <a:spcPts val="0"/>
                        </a:spcAft>
                      </a:pPr>
                      <a:r>
                        <a:rPr lang="en-GB" sz="1600" b="1" dirty="0">
                          <a:solidFill>
                            <a:srgbClr val="0070C0"/>
                          </a:solidFill>
                          <a:effectLst/>
                        </a:rPr>
                        <a:t>Y6 Timetable -  Autumn Term (Typical week)</a:t>
                      </a:r>
                    </a:p>
                    <a:p>
                      <a:pPr algn="ctr">
                        <a:lnSpc>
                          <a:spcPct val="107000"/>
                        </a:lnSpc>
                        <a:spcAft>
                          <a:spcPts val="0"/>
                        </a:spcAft>
                      </a:pPr>
                      <a:r>
                        <a:rPr lang="en-GB" sz="1600" b="1" dirty="0">
                          <a:solidFill>
                            <a:srgbClr val="0070C0"/>
                          </a:solidFill>
                          <a:effectLst/>
                        </a:rPr>
                        <a:t> </a:t>
                      </a:r>
                      <a:r>
                        <a:rPr lang="en-GB" sz="1600" b="1" dirty="0">
                          <a:solidFill>
                            <a:schemeClr val="tx1"/>
                          </a:solidFill>
                          <a:effectLst/>
                        </a:rPr>
                        <a:t>DT will be taught in blocks as will  </a:t>
                      </a:r>
                      <a:r>
                        <a:rPr lang="en-GB" sz="1600" b="1" dirty="0" smtClean="0">
                          <a:solidFill>
                            <a:schemeClr val="tx1"/>
                          </a:solidFill>
                          <a:effectLst/>
                        </a:rPr>
                        <a:t>Music </a:t>
                      </a:r>
                      <a:r>
                        <a:rPr lang="en-GB" sz="1600" b="1" dirty="0">
                          <a:solidFill>
                            <a:schemeClr val="tx1"/>
                          </a:solidFill>
                          <a:effectLst/>
                        </a:rPr>
                        <a:t>or through other subjects</a:t>
                      </a:r>
                    </a:p>
                    <a:p>
                      <a:pPr algn="ctr">
                        <a:lnSpc>
                          <a:spcPct val="107000"/>
                        </a:lnSpc>
                        <a:spcAft>
                          <a:spcPts val="0"/>
                        </a:spcAft>
                      </a:pP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503574857"/>
                  </a:ext>
                </a:extLst>
              </a:tr>
              <a:tr h="459926">
                <a:tc>
                  <a:txBody>
                    <a:bodyPr/>
                    <a:lstStyle/>
                    <a:p>
                      <a:pPr algn="ctr">
                        <a:lnSpc>
                          <a:spcPct val="107000"/>
                        </a:lnSpc>
                        <a:spcAft>
                          <a:spcPts val="0"/>
                        </a:spcAft>
                      </a:pPr>
                      <a:r>
                        <a:rPr lang="en-GB" sz="1600" b="1" dirty="0">
                          <a:solidFill>
                            <a:srgbClr val="0070C0"/>
                          </a:solidFill>
                          <a:effectLst/>
                        </a:rPr>
                        <a:t>Monday </a:t>
                      </a:r>
                      <a:endParaRPr lang="en-GB"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solidFill>
                            <a:srgbClr val="0070C0"/>
                          </a:solidFill>
                          <a:effectLst/>
                        </a:rPr>
                        <a:t>Tuesday</a:t>
                      </a:r>
                      <a:endParaRPr lang="en-GB"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solidFill>
                            <a:srgbClr val="0070C0"/>
                          </a:solidFill>
                          <a:effectLst/>
                        </a:rPr>
                        <a:t>Wednesday</a:t>
                      </a:r>
                      <a:endParaRPr lang="en-GB"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solidFill>
                            <a:srgbClr val="0070C0"/>
                          </a:solidFill>
                          <a:effectLst/>
                        </a:rPr>
                        <a:t>Thursday</a:t>
                      </a:r>
                      <a:endParaRPr lang="en-GB"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solidFill>
                            <a:srgbClr val="0070C0"/>
                          </a:solidFill>
                          <a:effectLst/>
                        </a:rPr>
                        <a:t>Friday</a:t>
                      </a:r>
                      <a:endParaRPr lang="en-GB"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b="1" dirty="0">
                          <a:effectLst/>
                        </a:rPr>
                        <a:t>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 xmlns:a16="http://schemas.microsoft.com/office/drawing/2014/main" val="1474125339"/>
                  </a:ext>
                </a:extLst>
              </a:tr>
              <a:tr h="230655">
                <a:tc>
                  <a:txBody>
                    <a:bodyPr/>
                    <a:lstStyle/>
                    <a:p>
                      <a:pPr algn="ctr">
                        <a:lnSpc>
                          <a:spcPct val="107000"/>
                        </a:lnSpc>
                        <a:spcAft>
                          <a:spcPts val="0"/>
                        </a:spcAft>
                      </a:pPr>
                      <a:r>
                        <a:rPr lang="en-GB" sz="1600" dirty="0">
                          <a:effectLst/>
                        </a:rPr>
                        <a:t>RR/ FF/Spell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FF/RR/X Tables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FF/RR/Spell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FF/ RR/Spell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FF/RR/</a:t>
                      </a:r>
                      <a:r>
                        <a:rPr lang="en-GB" sz="1600" dirty="0" err="1">
                          <a:effectLst/>
                        </a:rPr>
                        <a:t>XTables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smtClean="0">
                          <a:effectLst/>
                        </a:rPr>
                        <a:t>8:50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 xmlns:a16="http://schemas.microsoft.com/office/drawing/2014/main" val="170140145"/>
                  </a:ext>
                </a:extLst>
              </a:tr>
              <a:tr h="574676">
                <a:tc rowSpan="2">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Maths</a:t>
                      </a:r>
                    </a:p>
                  </a:txBody>
                  <a:tcPr marL="36767" marR="36767" marT="0" marB="0">
                    <a:solidFill>
                      <a:schemeClr val="bg1"/>
                    </a:solidFill>
                  </a:tcPr>
                </a:tc>
                <a:tc rowSpan="2">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a:effectLst/>
                        </a:rPr>
                        <a:t>Maths </a:t>
                      </a:r>
                    </a:p>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rowSpan="2">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a:effectLst/>
                        </a:rPr>
                        <a:t>Maths </a:t>
                      </a:r>
                    </a:p>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rowSpan="2">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Maths</a:t>
                      </a: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rowSpan="2">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a:effectLst/>
                        </a:rPr>
                        <a:t>Maths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a:effectLst/>
                        </a:rPr>
                        <a:t> </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 xmlns:a16="http://schemas.microsoft.com/office/drawing/2014/main" val="2108246893"/>
                  </a:ext>
                </a:extLst>
              </a:tr>
              <a:tr h="245018">
                <a:tc vMerge="1">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vMerge="1">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vMerge="1">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vMerge="1">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vMerge="1">
                  <a:txBody>
                    <a:bodyPr/>
                    <a:lstStyle/>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nSpc>
                          <a:spcPct val="107000"/>
                        </a:lnSpc>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10:40</a:t>
                      </a:r>
                    </a:p>
                  </a:txBody>
                  <a:tcPr marL="36767" marR="36767" marT="0" marB="0">
                    <a:solidFill>
                      <a:schemeClr val="bg1"/>
                    </a:solidFill>
                  </a:tcPr>
                </a:tc>
                <a:extLst>
                  <a:ext uri="{0D108BD9-81ED-4DB2-BD59-A6C34878D82A}">
                    <a16:rowId xmlns="" xmlns:a16="http://schemas.microsoft.com/office/drawing/2014/main" val="3255414967"/>
                  </a:ext>
                </a:extLst>
              </a:tr>
              <a:tr h="472062">
                <a:tc gridSpan="6">
                  <a:txBody>
                    <a:bodyPr/>
                    <a:lstStyle/>
                    <a:p>
                      <a:pPr algn="ctr">
                        <a:lnSpc>
                          <a:spcPct val="107000"/>
                        </a:lnSpc>
                        <a:spcAft>
                          <a:spcPts val="0"/>
                        </a:spcAft>
                      </a:pPr>
                      <a:r>
                        <a:rPr lang="en-GB"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BREAK</a:t>
                      </a:r>
                    </a:p>
                    <a:p>
                      <a:pPr algn="ctr">
                        <a:lnSpc>
                          <a:spcPct val="107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nSpc>
                          <a:spcPct val="107000"/>
                        </a:lnSpc>
                        <a:spcAft>
                          <a:spcPts val="0"/>
                        </a:spcAft>
                      </a:pPr>
                      <a:endParaRPr lang="en-GB" sz="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tc>
                <a:extLst>
                  <a:ext uri="{0D108BD9-81ED-4DB2-BD59-A6C34878D82A}">
                    <a16:rowId xmlns="" xmlns:a16="http://schemas.microsoft.com/office/drawing/2014/main" val="532381330"/>
                  </a:ext>
                </a:extLst>
              </a:tr>
              <a:tr h="574676">
                <a:tc>
                  <a:txBody>
                    <a:bodyPr/>
                    <a:lstStyle/>
                    <a:p>
                      <a:pPr algn="ctr">
                        <a:lnSpc>
                          <a:spcPct val="107000"/>
                        </a:lnSpc>
                        <a:spcAft>
                          <a:spcPts val="0"/>
                        </a:spcAft>
                      </a:pPr>
                      <a:r>
                        <a:rPr lang="en-GB" sz="1600" dirty="0">
                          <a:effectLst/>
                        </a:rPr>
                        <a:t> </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600" dirty="0">
                          <a:effectLst/>
                        </a:rPr>
                        <a:t>Grammar/Spell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a:effectLst/>
                        </a:rPr>
                        <a:t>Literacy</a:t>
                      </a: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Literacy</a:t>
                      </a:r>
                      <a:endParaRPr lang="en-GB" sz="1600" dirty="0">
                        <a:effectLst/>
                      </a:endParaRPr>
                    </a:p>
                  </a:txBody>
                  <a:tcPr marL="36767" marR="36767" marT="0" marB="0">
                    <a:solidFill>
                      <a:schemeClr val="bg1"/>
                    </a:solidFill>
                  </a:tcPr>
                </a:tc>
                <a:tc>
                  <a:txBody>
                    <a:bodyPr/>
                    <a:lstStyle/>
                    <a:p>
                      <a:pPr algn="ctr">
                        <a:lnSpc>
                          <a:spcPct val="107000"/>
                        </a:lnSpc>
                        <a:spcAft>
                          <a:spcPts val="0"/>
                        </a:spcAft>
                      </a:pPr>
                      <a:endParaRPr lang="en-GB" sz="1600" dirty="0" smtClean="0">
                        <a:effectLst/>
                      </a:endParaRPr>
                    </a:p>
                    <a:p>
                      <a:pPr algn="ctr">
                        <a:lnSpc>
                          <a:spcPct val="107000"/>
                        </a:lnSpc>
                        <a:spcAft>
                          <a:spcPts val="0"/>
                        </a:spcAft>
                      </a:pPr>
                      <a:r>
                        <a:rPr lang="en-GB" sz="1600" dirty="0" smtClean="0">
                          <a:effectLst/>
                        </a:rPr>
                        <a:t>Literacy</a:t>
                      </a:r>
                      <a:r>
                        <a:rPr lang="en-GB" sz="1600" dirty="0">
                          <a:effectLst/>
                        </a:rPr>
                        <a:t> </a:t>
                      </a:r>
                      <a:endParaRPr lang="en-GB" sz="1600" dirty="0" smtClean="0">
                        <a:effectLst/>
                      </a:endParaRPr>
                    </a:p>
                    <a:p>
                      <a:pPr algn="ctr">
                        <a:lnSpc>
                          <a:spcPct val="107000"/>
                        </a:lnSpc>
                        <a:spcAft>
                          <a:spcPts val="0"/>
                        </a:spcAft>
                      </a:pPr>
                      <a:endParaRPr lang="en-GB" sz="1600" dirty="0">
                        <a:effectLst/>
                      </a:endParaRPr>
                    </a:p>
                  </a:txBody>
                  <a:tcPr marL="36767" marR="36767" marT="0" marB="0">
                    <a:solidFill>
                      <a:schemeClr val="bg1"/>
                    </a:solidFill>
                  </a:tcPr>
                </a:tc>
                <a:tc>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Grammar/Spell</a:t>
                      </a:r>
                      <a:endParaRPr lang="en-GB" sz="1600" dirty="0">
                        <a:effectLst/>
                      </a:endParaRPr>
                    </a:p>
                  </a:txBody>
                  <a:tcPr marL="36767" marR="36767" marT="0" marB="0">
                    <a:solidFill>
                      <a:schemeClr val="bg1"/>
                    </a:solidFill>
                  </a:tcPr>
                </a:tc>
                <a:tc>
                  <a:txBody>
                    <a:bodyPr/>
                    <a:lstStyle/>
                    <a:p>
                      <a:pPr>
                        <a:lnSpc>
                          <a:spcPct val="107000"/>
                        </a:lnSpc>
                        <a:spcAft>
                          <a:spcPts val="0"/>
                        </a:spcAft>
                      </a:pPr>
                      <a:r>
                        <a:rPr lang="en-GB" sz="1600" b="1" dirty="0">
                          <a:effectLst/>
                        </a:rPr>
                        <a:t> </a:t>
                      </a:r>
                    </a:p>
                    <a:p>
                      <a:pPr>
                        <a:lnSpc>
                          <a:spcPct val="107000"/>
                        </a:lnSpc>
                        <a:spcAft>
                          <a:spcPts val="0"/>
                        </a:spcAft>
                      </a:pPr>
                      <a:r>
                        <a:rPr lang="en-GB" sz="1600" b="1" dirty="0">
                          <a:effectLst/>
                        </a:rPr>
                        <a:t>12:15</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 xmlns:a16="http://schemas.microsoft.com/office/drawing/2014/main" val="191925675"/>
                  </a:ext>
                </a:extLst>
              </a:tr>
              <a:tr h="472062">
                <a:tc gridSpan="6">
                  <a:txBody>
                    <a:bodyPr/>
                    <a:lstStyle/>
                    <a:p>
                      <a:pPr algn="ctr">
                        <a:lnSpc>
                          <a:spcPct val="107000"/>
                        </a:lnSpc>
                        <a:spcAft>
                          <a:spcPts val="0"/>
                        </a:spcAft>
                      </a:pPr>
                      <a:r>
                        <a:rPr lang="en-GB" sz="1600" b="0" dirty="0">
                          <a:solidFill>
                            <a:srgbClr val="0070C0"/>
                          </a:solidFill>
                          <a:effectLst/>
                        </a:rPr>
                        <a:t>LUNCH</a:t>
                      </a:r>
                    </a:p>
                    <a:p>
                      <a:pPr algn="ctr">
                        <a:lnSpc>
                          <a:spcPct val="107000"/>
                        </a:lnSpc>
                        <a:spcAft>
                          <a:spcPts val="0"/>
                        </a:spcAft>
                      </a:pP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3425037624"/>
                  </a:ext>
                </a:extLst>
              </a:tr>
              <a:tr h="853060">
                <a:tc rowSpan="3">
                  <a:txBody>
                    <a:bodyPr/>
                    <a:lstStyle/>
                    <a:p>
                      <a:pPr algn="ctr"/>
                      <a:endParaRPr lang="en-GB" dirty="0"/>
                    </a:p>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Topic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dirty="0"/>
                    </a:p>
                    <a:p>
                      <a:pPr algn="ctr"/>
                      <a:endParaRPr lang="en-GB" dirty="0"/>
                    </a:p>
                  </a:txBody>
                  <a:tcPr/>
                </a:tc>
                <a:tc rowSpan="3">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endParaRPr lang="en-GB" sz="1600" dirty="0"/>
                    </a:p>
                    <a:p>
                      <a:pPr algn="ct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Science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en-GB" sz="1600" dirty="0">
                        <a:effectLst/>
                      </a:endParaRPr>
                    </a:p>
                    <a:p>
                      <a:pPr algn="ctr">
                        <a:lnSpc>
                          <a:spcPct val="107000"/>
                        </a:lnSpc>
                        <a:spcAft>
                          <a:spcPts val="0"/>
                        </a:spcAft>
                      </a:pPr>
                      <a:endParaRPr lang="en-GB" sz="1600" dirty="0">
                        <a:effectLst/>
                      </a:endParaRPr>
                    </a:p>
                  </a:txBody>
                  <a:tcPr marL="36767" marR="36767" marT="0" marB="0">
                    <a:solidFill>
                      <a:schemeClr val="bg1"/>
                    </a:solidFill>
                  </a:tcPr>
                </a:tc>
                <a:tc rowSpan="3">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Computing</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rowSpan="2">
                  <a:txBody>
                    <a:bodyPr/>
                    <a:lstStyle/>
                    <a:p>
                      <a:pPr algn="ctr">
                        <a:lnSpc>
                          <a:spcPct val="107000"/>
                        </a:lnSpc>
                        <a:spcAft>
                          <a:spcPts val="0"/>
                        </a:spcAft>
                      </a:pPr>
                      <a:endParaRPr lang="en-GB" sz="1600" dirty="0">
                        <a:effectLst/>
                      </a:endParaRPr>
                    </a:p>
                    <a:p>
                      <a:pPr algn="ctr">
                        <a:lnSpc>
                          <a:spcPct val="107000"/>
                        </a:lnSpc>
                        <a:spcAft>
                          <a:spcPts val="0"/>
                        </a:spcAft>
                      </a:pPr>
                      <a:r>
                        <a:rPr lang="en-GB" sz="1600" dirty="0" smtClean="0">
                          <a:effectLst/>
                        </a:rPr>
                        <a:t>Arithmetic</a:t>
                      </a:r>
                      <a:endParaRPr lang="en-GB" sz="1600" dirty="0">
                        <a:effectLst/>
                      </a:endParaRPr>
                    </a:p>
                  </a:txBody>
                  <a:tcPr marL="36767" marR="36767" marT="0" marB="0">
                    <a:solidFill>
                      <a:schemeClr val="bg1"/>
                    </a:solidFill>
                  </a:tcPr>
                </a:tc>
                <a:tc>
                  <a:txBody>
                    <a:bodyPr/>
                    <a:lstStyle/>
                    <a:p>
                      <a:pPr algn="ctr">
                        <a:lnSpc>
                          <a:spcPct val="107000"/>
                        </a:lnSpc>
                        <a:spcAft>
                          <a:spcPts val="0"/>
                        </a:spcAft>
                      </a:pPr>
                      <a:endParaRPr lang="en-GB" sz="1600" dirty="0">
                        <a:effectLst/>
                      </a:endParaRPr>
                    </a:p>
                    <a:p>
                      <a:pPr algn="ctr">
                        <a:lnSpc>
                          <a:spcPct val="107000"/>
                        </a:lnSpc>
                        <a:spcAft>
                          <a:spcPts val="0"/>
                        </a:spcAft>
                      </a:pPr>
                      <a:r>
                        <a:rPr lang="en-GB" sz="1600" dirty="0">
                          <a:effectLst/>
                        </a:rPr>
                        <a:t>Art/Topic</a:t>
                      </a:r>
                    </a:p>
                  </a:txBody>
                  <a:tcPr marL="36767" marR="36767" marT="0" marB="0">
                    <a:solidFill>
                      <a:schemeClr val="bg1"/>
                    </a:solidFill>
                  </a:tcPr>
                </a:tc>
                <a:tc>
                  <a:txBody>
                    <a:bodyPr/>
                    <a:lstStyle/>
                    <a:p>
                      <a:pPr>
                        <a:lnSpc>
                          <a:spcPct val="107000"/>
                        </a:lnSpc>
                        <a:spcAft>
                          <a:spcPts val="0"/>
                        </a:spcAft>
                      </a:pPr>
                      <a:r>
                        <a:rPr lang="en-GB" sz="1600" b="1" dirty="0">
                          <a:effectLst/>
                        </a:rPr>
                        <a:t> 1:15</a:t>
                      </a:r>
                    </a:p>
                  </a:txBody>
                  <a:tcPr marL="36767" marR="36767" marT="0" marB="0">
                    <a:solidFill>
                      <a:schemeClr val="bg1"/>
                    </a:solidFill>
                  </a:tcPr>
                </a:tc>
                <a:extLst>
                  <a:ext uri="{0D108BD9-81ED-4DB2-BD59-A6C34878D82A}">
                    <a16:rowId xmlns="" xmlns:a16="http://schemas.microsoft.com/office/drawing/2014/main" val="457220187"/>
                  </a:ext>
                </a:extLst>
              </a:tr>
              <a:tr h="0">
                <a:tc vMerge="1">
                  <a:txBody>
                    <a:bodyPr/>
                    <a:lstStyle/>
                    <a:p>
                      <a:endParaRPr lang="en-GB" dirty="0"/>
                    </a:p>
                  </a:txBody>
                  <a:tcPr/>
                </a:tc>
                <a:tc vMerge="1">
                  <a:txBody>
                    <a:bodyPr/>
                    <a:lstStyle/>
                    <a:p>
                      <a:pPr algn="ctr">
                        <a:lnSpc>
                          <a:spcPct val="107000"/>
                        </a:lnSpc>
                        <a:spcAft>
                          <a:spcPts val="0"/>
                        </a:spcAft>
                      </a:pPr>
                      <a:endParaRPr lang="en-GB" sz="1600" dirty="0">
                        <a:effectLst/>
                      </a:endParaRPr>
                    </a:p>
                  </a:txBody>
                  <a:tcPr marL="36767" marR="36767" marT="0" marB="0">
                    <a:solidFill>
                      <a:schemeClr val="bg1"/>
                    </a:solidFill>
                  </a:tcPr>
                </a:tc>
                <a:tc vMerge="1">
                  <a:txBody>
                    <a:bodyPr/>
                    <a:lstStyle/>
                    <a:p>
                      <a:endParaRPr lang="en-GB"/>
                    </a:p>
                  </a:txBody>
                  <a:tcPr/>
                </a:tc>
                <a:tc vMerge="1">
                  <a:txBody>
                    <a:bodyPr/>
                    <a:lstStyle/>
                    <a:p>
                      <a:pPr algn="ctr">
                        <a:lnSpc>
                          <a:spcPct val="107000"/>
                        </a:lnSpc>
                        <a:spcAft>
                          <a:spcPts val="0"/>
                        </a:spcAft>
                      </a:pPr>
                      <a:endParaRPr lang="en-GB" sz="1600" dirty="0">
                        <a:effectLst/>
                      </a:endParaRPr>
                    </a:p>
                  </a:txBody>
                  <a:tcPr marL="36767" marR="36767" marT="0" marB="0">
                    <a:solidFill>
                      <a:schemeClr val="bg1"/>
                    </a:solidFill>
                  </a:tcPr>
                </a:tc>
                <a:tc rowSpan="2">
                  <a:txBody>
                    <a:bodyPr/>
                    <a:lstStyle/>
                    <a:p>
                      <a:pPr algn="ctr">
                        <a:lnSpc>
                          <a:spcPct val="107000"/>
                        </a:lnSpc>
                        <a:spcAft>
                          <a:spcPts val="0"/>
                        </a:spcAft>
                      </a:pPr>
                      <a:r>
                        <a:rPr lang="en-GB" sz="1600" dirty="0">
                          <a:effectLst/>
                        </a:rPr>
                        <a:t> </a:t>
                      </a:r>
                    </a:p>
                    <a:p>
                      <a:pPr algn="ctr">
                        <a:lnSpc>
                          <a:spcPct val="107000"/>
                        </a:lnSpc>
                        <a:spcAft>
                          <a:spcPts val="0"/>
                        </a:spcAft>
                      </a:pPr>
                      <a:r>
                        <a:rPr lang="en-GB" sz="1600" dirty="0" smtClean="0">
                          <a:effectLst/>
                        </a:rPr>
                        <a:t>RE/Spanish</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tc rowSpan="2">
                  <a:txBody>
                    <a:bodyPr/>
                    <a:lstStyle/>
                    <a:p>
                      <a:pPr>
                        <a:lnSpc>
                          <a:spcPct val="107000"/>
                        </a:lnSpc>
                        <a:spcAft>
                          <a:spcPts val="0"/>
                        </a:spcAft>
                      </a:pPr>
                      <a:r>
                        <a:rPr lang="en-GB" sz="1600" b="1" dirty="0">
                          <a:effectLst/>
                        </a:rPr>
                        <a:t> </a:t>
                      </a:r>
                    </a:p>
                    <a:p>
                      <a:pPr>
                        <a:lnSpc>
                          <a:spcPct val="107000"/>
                        </a:lnSpc>
                        <a:spcAft>
                          <a:spcPts val="0"/>
                        </a:spcAft>
                      </a:pPr>
                      <a:r>
                        <a:rPr lang="en-GB" sz="1600" b="1" dirty="0">
                          <a:effectLst/>
                        </a:rPr>
                        <a:t>3:20</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6767" marR="36767" marT="0" marB="0">
                    <a:solidFill>
                      <a:schemeClr val="bg1"/>
                    </a:solidFill>
                  </a:tcPr>
                </a:tc>
                <a:extLst>
                  <a:ext uri="{0D108BD9-81ED-4DB2-BD59-A6C34878D82A}">
                    <a16:rowId xmlns="" xmlns:a16="http://schemas.microsoft.com/office/drawing/2014/main" val="2681732430"/>
                  </a:ext>
                </a:extLst>
              </a:tr>
              <a:tr h="90550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endParaRPr lang="en-GB" sz="1600" dirty="0" smtClean="0">
                        <a:effectLst/>
                      </a:endParaRPr>
                    </a:p>
                    <a:p>
                      <a:pPr algn="ctr">
                        <a:lnSpc>
                          <a:spcPct val="107000"/>
                        </a:lnSpc>
                        <a:spcAft>
                          <a:spcPts val="0"/>
                        </a:spcAft>
                      </a:pPr>
                      <a:r>
                        <a:rPr lang="en-GB" sz="1600" dirty="0" smtClean="0">
                          <a:effectLst/>
                        </a:rPr>
                        <a:t>PE</a:t>
                      </a:r>
                      <a:endParaRPr lang="en-GB" sz="1600" dirty="0">
                        <a:effectLst/>
                      </a:endParaRPr>
                    </a:p>
                  </a:txBody>
                  <a:tcPr marL="36767" marR="36767" marT="0" marB="0">
                    <a:solidFill>
                      <a:schemeClr val="bg1"/>
                    </a:solidFill>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2541101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852</TotalTime>
  <Words>1667</Words>
  <Application>Microsoft Office PowerPoint</Application>
  <PresentationFormat>On-screen Show (4:3)</PresentationFormat>
  <Paragraphs>328</Paragraphs>
  <Slides>21</Slides>
  <Notes>4</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Welcome to  Year 6 Learning Links</vt:lpstr>
      <vt:lpstr>Staff in Year 6</vt:lpstr>
      <vt:lpstr>PowerPoint Presentation</vt:lpstr>
      <vt:lpstr>Curriculum</vt:lpstr>
      <vt:lpstr>PowerPoint Presentation</vt:lpstr>
      <vt:lpstr>   Provisional Additional Workshops, Trips and Events</vt:lpstr>
      <vt:lpstr>   Provisional Additional Workshops, Trips and Events</vt:lpstr>
      <vt:lpstr>Homework Packs</vt:lpstr>
      <vt:lpstr>Spelling Homework</vt:lpstr>
      <vt:lpstr>Year 6 Curriculum </vt:lpstr>
      <vt:lpstr>How to support your child</vt:lpstr>
      <vt:lpstr>PowerPoint Presentation</vt:lpstr>
      <vt:lpstr>PowerPoint Presentation</vt:lpstr>
      <vt:lpstr>PowerPoint Presentation</vt:lpstr>
      <vt:lpstr>Awards and Progress</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Dawpool C.E. (Aided) Primary School</dc:title>
  <dc:creator>HP</dc:creator>
  <cp:lastModifiedBy>Portia Lee</cp:lastModifiedBy>
  <cp:revision>63</cp:revision>
  <cp:lastPrinted>2019-09-10T12:31:50Z</cp:lastPrinted>
  <dcterms:created xsi:type="dcterms:W3CDTF">2017-09-06T13:58:57Z</dcterms:created>
  <dcterms:modified xsi:type="dcterms:W3CDTF">2022-09-13T12:38:56Z</dcterms:modified>
</cp:coreProperties>
</file>