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9" r:id="rId2"/>
    <p:sldId id="536" r:id="rId3"/>
    <p:sldId id="926" r:id="rId4"/>
    <p:sldId id="938" r:id="rId5"/>
    <p:sldId id="911" r:id="rId6"/>
    <p:sldId id="939" r:id="rId7"/>
    <p:sldId id="940" r:id="rId8"/>
    <p:sldId id="941" r:id="rId9"/>
    <p:sldId id="928" r:id="rId10"/>
    <p:sldId id="942" r:id="rId11"/>
    <p:sldId id="943" r:id="rId12"/>
    <p:sldId id="944" r:id="rId13"/>
    <p:sldId id="945" r:id="rId14"/>
    <p:sldId id="946" r:id="rId15"/>
    <p:sldId id="947" r:id="rId16"/>
    <p:sldId id="948" r:id="rId17"/>
    <p:sldId id="950" r:id="rId18"/>
    <p:sldId id="951" r:id="rId19"/>
    <p:sldId id="896" r:id="rId20"/>
    <p:sldId id="949" r:id="rId21"/>
    <p:sldId id="46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DA"/>
    <a:srgbClr val="DA2E41"/>
    <a:srgbClr val="FADF47"/>
    <a:srgbClr val="13BD8A"/>
    <a:srgbClr val="C73A43"/>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26" autoAdjust="0"/>
    <p:restoredTop sz="86251" autoAdjust="0"/>
  </p:normalViewPr>
  <p:slideViewPr>
    <p:cSldViewPr snapToGrid="0">
      <p:cViewPr varScale="1">
        <p:scale>
          <a:sx n="77" d="100"/>
          <a:sy n="77" d="100"/>
        </p:scale>
        <p:origin x="-103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24/06/2020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counters (28 </a:t>
            </a:r>
            <a:r>
              <a:rPr lang="en-GB"/>
              <a:t>or more) </a:t>
            </a:r>
            <a:r>
              <a:rPr lang="en-GB" dirty="0" err="1"/>
              <a:t>or</a:t>
            </a:r>
            <a:r>
              <a:rPr lang="en-GB" dirty="0"/>
              <a:t> a times tables grid as support if necessary. </a:t>
            </a:r>
            <a:br>
              <a:rPr lang="en-GB" dirty="0"/>
            </a:br>
            <a:endParaRPr lang="en-GB" dirty="0"/>
          </a:p>
        </p:txBody>
      </p:sp>
      <p:sp>
        <p:nvSpPr>
          <p:cNvPr id="4" name="Slide Number Placeholder 3"/>
          <p:cNvSpPr>
            <a:spLocks noGrp="1"/>
          </p:cNvSpPr>
          <p:nvPr>
            <p:ph type="sldNum" sz="quarter" idx="5"/>
          </p:nvPr>
        </p:nvSpPr>
        <p:spPr/>
        <p:txBody>
          <a:bodyPr/>
          <a:lstStyle/>
          <a:p>
            <a:fld id="{F56EE0C4-5D00-42C4-BE61-F78AE99EEBB0}" type="slidenum">
              <a:rPr lang="en-GB" smtClean="0"/>
              <a:t>17</a:t>
            </a:fld>
            <a:endParaRPr lang="en-GB"/>
          </a:p>
        </p:txBody>
      </p:sp>
    </p:spTree>
    <p:extLst>
      <p:ext uri="{BB962C8B-B14F-4D97-AF65-F5344CB8AC3E}">
        <p14:creationId xmlns:p14="http://schemas.microsoft.com/office/powerpoint/2010/main" val="132863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21</a:t>
            </a:fld>
            <a:endParaRPr lang="en-GB"/>
          </a:p>
        </p:txBody>
      </p:sp>
    </p:spTree>
    <p:extLst>
      <p:ext uri="{BB962C8B-B14F-4D97-AF65-F5344CB8AC3E}">
        <p14:creationId xmlns:p14="http://schemas.microsoft.com/office/powerpoint/2010/main" val="166675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xmlns=""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Number: Fractions Lesson 3      </a:t>
            </a:r>
            <a:r>
              <a:rPr lang="en-US" sz="1400" b="0" dirty="0">
                <a:solidFill>
                  <a:schemeClr val="bg1"/>
                </a:solidFill>
                <a:latin typeface="Arial" panose="020B0604020202020204" pitchFamily="34" charset="0"/>
                <a:ea typeface="Tahoma"/>
                <a:cs typeface="Arial" panose="020B0604020202020204" pitchFamily="34" charset="0"/>
              </a:rPr>
              <a:t>        </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xmlns=""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xmlns="" id="{CA6EDBD0-03A3-4AF0-ACAC-E7DC67E310CD}"/>
              </a:ext>
            </a:extLst>
          </p:cNvPr>
          <p:cNvSpPr txBox="1"/>
          <p:nvPr userDrawn="1"/>
        </p:nvSpPr>
        <p:spPr>
          <a:xfrm>
            <a:off x="382588" y="6436603"/>
            <a:ext cx="8720586" cy="630942"/>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dirty="0">
                <a:latin typeface="Arial" panose="020B0604020202020204" pitchFamily="34" charset="0"/>
                <a:ea typeface="Source Sans Pro" panose="020B0503030403020204" pitchFamily="34" charset="0"/>
                <a:cs typeface="Arial" panose="020B0604020202020204" pitchFamily="34" charset="0"/>
              </a:rPr>
              <a:t>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57C28289-A731-4F13-AA5A-6C362F4EE55E}"/>
              </a:ext>
            </a:extLst>
          </p:cNvPr>
          <p:cNvSpPr txBox="1"/>
          <p:nvPr userDrawn="1"/>
        </p:nvSpPr>
        <p:spPr>
          <a:xfrm>
            <a:off x="166596" y="768298"/>
            <a:ext cx="8553333"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0" dirty="0">
                <a:solidFill>
                  <a:srgbClr val="388CDA"/>
                </a:solidFill>
                <a:latin typeface="Arial" panose="020B0604020202020204" pitchFamily="34" charset="0"/>
                <a:cs typeface="Arial" panose="020B0604020202020204" pitchFamily="34" charset="0"/>
              </a:rPr>
              <a:t>To use numerators and denominators to identify equivalent fractions </a:t>
            </a:r>
          </a:p>
        </p:txBody>
      </p:sp>
      <p:sp>
        <p:nvSpPr>
          <p:cNvPr id="22" name="Rectangle 21">
            <a:extLst>
              <a:ext uri="{FF2B5EF4-FFF2-40B4-BE49-F238E27FC236}">
                <a16:creationId xmlns:a16="http://schemas.microsoft.com/office/drawing/2014/main" xmlns=""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24/06/2020</a:t>
            </a:fld>
            <a:endParaRPr lang="en-GB" sz="1200" b="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xmlns=""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Number: Fractions Lesson 3 </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24/06/2020</a:t>
            </a:fld>
            <a:endParaRPr lang="en-GB" sz="1200" b="0" dirty="0"/>
          </a:p>
        </p:txBody>
      </p:sp>
      <p:pic>
        <p:nvPicPr>
          <p:cNvPr id="4" name="Picture 3">
            <a:extLst>
              <a:ext uri="{FF2B5EF4-FFF2-40B4-BE49-F238E27FC236}">
                <a16:creationId xmlns:a16="http://schemas.microsoft.com/office/drawing/2014/main" xmlns=""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xmlns=""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24/06/2020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24/06/2020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24/06/2020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2398" y="5537782"/>
            <a:ext cx="7420952" cy="1007852"/>
          </a:xfrm>
        </p:spPr>
        <p:txBody>
          <a:bodyPr>
            <a:noAutofit/>
          </a:bodyPr>
          <a:lstStyle/>
          <a:p>
            <a:r>
              <a:rPr lang="en-GB" sz="3200" dirty="0">
                <a:latin typeface="Arial" panose="020B0604020202020204" pitchFamily="34" charset="0"/>
                <a:cs typeface="Arial" panose="020B0604020202020204" pitchFamily="34" charset="0"/>
              </a:rPr>
              <a:t>Number: Fractions</a:t>
            </a:r>
          </a:p>
          <a:p>
            <a:r>
              <a:rPr lang="en-GB" sz="3200" dirty="0">
                <a:latin typeface="Arial" panose="020B0604020202020204" pitchFamily="34" charset="0"/>
                <a:cs typeface="Arial" panose="020B0604020202020204" pitchFamily="34" charset="0"/>
              </a:rPr>
              <a:t>Lesson 3</a:t>
            </a:r>
          </a:p>
        </p:txBody>
      </p:sp>
      <p:sp>
        <p:nvSpPr>
          <p:cNvPr id="4" name="Text Placeholder 3"/>
          <p:cNvSpPr>
            <a:spLocks noGrp="1"/>
          </p:cNvSpPr>
          <p:nvPr>
            <p:ph type="body" sz="quarter" idx="15"/>
          </p:nvPr>
        </p:nvSpPr>
        <p:spPr>
          <a:xfrm>
            <a:off x="595141" y="2451312"/>
            <a:ext cx="8298474" cy="1955376"/>
          </a:xfrm>
        </p:spPr>
        <p:txBody>
          <a:bodyPr/>
          <a:lstStyle/>
          <a:p>
            <a:r>
              <a:rPr lang="en-GB" sz="4800" dirty="0">
                <a:latin typeface="Arial" panose="020B0604020202020204" pitchFamily="34" charset="0"/>
                <a:cs typeface="Arial" panose="020B0604020202020204" pitchFamily="34" charset="0"/>
              </a:rPr>
              <a:t>Ready-to-go Lesson Slides</a:t>
            </a:r>
          </a:p>
          <a:p>
            <a:r>
              <a:rPr lang="en-GB" sz="4800" dirty="0">
                <a:latin typeface="Arial" panose="020B0604020202020204" pitchFamily="34" charset="0"/>
                <a:cs typeface="Arial" panose="020B0604020202020204" pitchFamily="34" charset="0"/>
              </a:rPr>
              <a:t>Year 3</a:t>
            </a:r>
          </a:p>
          <a:p>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xmlns="" id="{AD22F3B0-BBDC-464D-AF67-4B8B4DBD3A1F}"/>
              </a:ext>
            </a:extLst>
          </p:cNvPr>
          <p:cNvSpPr txBox="1">
            <a:spLocks/>
          </p:cNvSpPr>
          <p:nvPr/>
        </p:nvSpPr>
        <p:spPr>
          <a:xfrm>
            <a:off x="8037861" y="6334311"/>
            <a:ext cx="998562" cy="422646"/>
          </a:xfrm>
          <a:prstGeom prst="rect">
            <a:avLst/>
          </a:prstGeom>
        </p:spPr>
        <p:txBody>
          <a:bodyPr vert="horz" lIns="91440" tIns="45720" rIns="91440" bIns="45720" rtlCol="0">
            <a:normAutofit fontScale="85000" lnSpcReduction="10000"/>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Sum1</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Complete the table.</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DBEFE7EB-07FA-4FB7-8330-20EECFB72954}"/>
              </a:ext>
            </a:extLst>
          </p:cNvPr>
          <p:cNvGraphicFramePr>
            <a:graphicFrameLocks noGrp="1"/>
          </p:cNvGraphicFramePr>
          <p:nvPr/>
        </p:nvGraphicFramePr>
        <p:xfrm>
          <a:off x="300318" y="2197044"/>
          <a:ext cx="6096000" cy="338327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606147855"/>
                    </a:ext>
                  </a:extLst>
                </a:gridCol>
                <a:gridCol w="2032000">
                  <a:extLst>
                    <a:ext uri="{9D8B030D-6E8A-4147-A177-3AD203B41FA5}">
                      <a16:colId xmlns:a16="http://schemas.microsoft.com/office/drawing/2014/main" xmlns="" val="1720998481"/>
                    </a:ext>
                  </a:extLst>
                </a:gridCol>
                <a:gridCol w="2032000">
                  <a:extLst>
                    <a:ext uri="{9D8B030D-6E8A-4147-A177-3AD203B41FA5}">
                      <a16:colId xmlns:a16="http://schemas.microsoft.com/office/drawing/2014/main" xmlns="" val="2872026079"/>
                    </a:ext>
                  </a:extLst>
                </a:gridCol>
              </a:tblGrid>
              <a:tr h="370840">
                <a:tc>
                  <a:txBody>
                    <a:bodyPr/>
                    <a:lstStyle/>
                    <a:p>
                      <a:pPr algn="ctr"/>
                      <a:r>
                        <a:rPr lang="en-GB" dirty="0">
                          <a:latin typeface="Arial" panose="020B0604020202020204" pitchFamily="34" charset="0"/>
                          <a:cs typeface="Arial" panose="020B0604020202020204" pitchFamily="34" charset="0"/>
                        </a:rPr>
                        <a:t>Pictorial representation</a:t>
                      </a:r>
                    </a:p>
                  </a:txBody>
                  <a:tcPr>
                    <a:lnB w="12700" cap="flat" cmpd="sng" algn="ctr">
                      <a:solidFill>
                        <a:schemeClr val="tx1"/>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Fractions</a:t>
                      </a:r>
                    </a:p>
                  </a:txBody>
                  <a:tcPr>
                    <a:lnB w="12700" cap="flat" cmpd="sng" algn="ctr">
                      <a:solidFill>
                        <a:schemeClr val="tx1"/>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Words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9461430"/>
                  </a:ext>
                </a:extLst>
              </a:tr>
              <a:tr h="370840">
                <a:tc>
                  <a:txBody>
                    <a:bodyP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u="sng" dirty="0">
                          <a:solidFill>
                            <a:srgbClr val="DA2E41"/>
                          </a:solidFill>
                          <a:latin typeface="Arial" panose="020B0604020202020204" pitchFamily="34" charset="0"/>
                          <a:cs typeface="Arial" panose="020B0604020202020204" pitchFamily="34" charset="0"/>
                        </a:rPr>
                        <a:t>two quarters </a:t>
                      </a:r>
                    </a:p>
                    <a:p>
                      <a:pPr algn="ctr"/>
                      <a:r>
                        <a:rPr lang="en-GB" dirty="0">
                          <a:latin typeface="Arial" panose="020B0604020202020204" pitchFamily="34" charset="0"/>
                          <a:cs typeface="Arial" panose="020B0604020202020204" pitchFamily="34" charset="0"/>
                        </a:rPr>
                        <a:t>is equivalent to </a:t>
                      </a:r>
                      <a:r>
                        <a:rPr lang="en-GB" b="1" u="sng" dirty="0">
                          <a:solidFill>
                            <a:srgbClr val="DA2E41"/>
                          </a:solidFill>
                          <a:latin typeface="Arial" panose="020B0604020202020204" pitchFamily="34" charset="0"/>
                          <a:cs typeface="Arial" panose="020B0604020202020204" pitchFamily="34" charset="0"/>
                        </a:rPr>
                        <a:t>four eighths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94614046"/>
                  </a:ext>
                </a:extLst>
              </a:tr>
              <a:tr h="370840">
                <a:tc>
                  <a:txBody>
                    <a:bodyP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latin typeface="Arial" panose="020B0604020202020204" pitchFamily="34" charset="0"/>
                          <a:cs typeface="Arial" panose="020B0604020202020204" pitchFamily="34" charset="0"/>
                        </a:rPr>
                        <a:t>one third</a:t>
                      </a:r>
                    </a:p>
                    <a:p>
                      <a:pPr algn="ctr"/>
                      <a:r>
                        <a:rPr lang="en-GB" dirty="0">
                          <a:latin typeface="Arial" panose="020B0604020202020204" pitchFamily="34" charset="0"/>
                          <a:cs typeface="Arial" panose="020B0604020202020204" pitchFamily="34" charset="0"/>
                        </a:rPr>
                        <a:t>Is equivalent to</a:t>
                      </a:r>
                    </a:p>
                    <a:p>
                      <a:pPr algn="ctr"/>
                      <a:r>
                        <a:rPr lang="en-GB" b="1" u="sng" dirty="0">
                          <a:solidFill>
                            <a:srgbClr val="DA2E41"/>
                          </a:solidFill>
                          <a:latin typeface="Arial" panose="020B0604020202020204" pitchFamily="34" charset="0"/>
                          <a:cs typeface="Arial" panose="020B0604020202020204" pitchFamily="34" charset="0"/>
                        </a:rPr>
                        <a:t>two</a:t>
                      </a:r>
                      <a:r>
                        <a:rPr lang="en-GB" b="0" u="none" dirty="0">
                          <a:solidFill>
                            <a:schemeClr val="tx1"/>
                          </a:solidFill>
                          <a:latin typeface="Arial" panose="020B0604020202020204" pitchFamily="34" charset="0"/>
                          <a:cs typeface="Arial" panose="020B0604020202020204" pitchFamily="34" charset="0"/>
                        </a:rPr>
                        <a:t> sixths</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3460535"/>
                  </a:ext>
                </a:extLst>
              </a:tr>
              <a:tr h="370840">
                <a:tc>
                  <a:txBody>
                    <a:bodyP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u="sng" dirty="0">
                          <a:solidFill>
                            <a:srgbClr val="DA2E41"/>
                          </a:solidFill>
                          <a:latin typeface="Arial" panose="020B0604020202020204" pitchFamily="34" charset="0"/>
                          <a:cs typeface="Arial" panose="020B0604020202020204" pitchFamily="34" charset="0"/>
                        </a:rPr>
                        <a:t>three quarters</a:t>
                      </a:r>
                    </a:p>
                    <a:p>
                      <a:pPr algn="ctr"/>
                      <a:r>
                        <a:rPr lang="en-GB" dirty="0">
                          <a:latin typeface="Arial" panose="020B0604020202020204" pitchFamily="34" charset="0"/>
                          <a:cs typeface="Arial" panose="020B0604020202020204" pitchFamily="34" charset="0"/>
                        </a:rPr>
                        <a:t>is equivalent to</a:t>
                      </a:r>
                    </a:p>
                    <a:p>
                      <a:pPr algn="ctr"/>
                      <a:r>
                        <a:rPr lang="en-GB" b="1" u="sng" dirty="0">
                          <a:solidFill>
                            <a:srgbClr val="DA2E41"/>
                          </a:solidFill>
                          <a:latin typeface="Arial" panose="020B0604020202020204" pitchFamily="34" charset="0"/>
                          <a:cs typeface="Arial" panose="020B0604020202020204" pitchFamily="34" charset="0"/>
                        </a:rPr>
                        <a:t>nine twelfths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3791224"/>
                  </a:ext>
                </a:extLst>
              </a:tr>
            </a:tbl>
          </a:graphicData>
        </a:graphic>
      </p:graphicFrame>
      <p:pic>
        <p:nvPicPr>
          <p:cNvPr id="7" name="Picture 6">
            <a:extLst>
              <a:ext uri="{FF2B5EF4-FFF2-40B4-BE49-F238E27FC236}">
                <a16:creationId xmlns:a16="http://schemas.microsoft.com/office/drawing/2014/main" xmlns="" id="{B2099EC1-6909-48E8-8ACA-133D69DC443B}"/>
              </a:ext>
            </a:extLst>
          </p:cNvPr>
          <p:cNvPicPr>
            <a:picLocks noChangeAspect="1"/>
          </p:cNvPicPr>
          <p:nvPr/>
        </p:nvPicPr>
        <p:blipFill>
          <a:blip r:embed="rId2"/>
          <a:stretch>
            <a:fillRect/>
          </a:stretch>
        </p:blipFill>
        <p:spPr>
          <a:xfrm>
            <a:off x="452057" y="2956849"/>
            <a:ext cx="1645484" cy="725312"/>
          </a:xfrm>
          <a:prstGeom prst="rect">
            <a:avLst/>
          </a:prstGeom>
        </p:spPr>
      </p:pic>
      <p:pic>
        <p:nvPicPr>
          <p:cNvPr id="8" name="Picture 7">
            <a:extLst>
              <a:ext uri="{FF2B5EF4-FFF2-40B4-BE49-F238E27FC236}">
                <a16:creationId xmlns:a16="http://schemas.microsoft.com/office/drawing/2014/main" xmlns="" id="{CCD3542B-145A-4527-8532-5227F38798BC}"/>
              </a:ext>
            </a:extLst>
          </p:cNvPr>
          <p:cNvPicPr>
            <a:picLocks noChangeAspect="1"/>
          </p:cNvPicPr>
          <p:nvPr/>
        </p:nvPicPr>
        <p:blipFill>
          <a:blip r:embed="rId3"/>
          <a:stretch>
            <a:fillRect/>
          </a:stretch>
        </p:blipFill>
        <p:spPr>
          <a:xfrm>
            <a:off x="2759467" y="3039692"/>
            <a:ext cx="992115" cy="521716"/>
          </a:xfrm>
          <a:prstGeom prst="rect">
            <a:avLst/>
          </a:prstGeom>
        </p:spPr>
      </p:pic>
      <p:pic>
        <p:nvPicPr>
          <p:cNvPr id="12" name="Picture 11">
            <a:extLst>
              <a:ext uri="{FF2B5EF4-FFF2-40B4-BE49-F238E27FC236}">
                <a16:creationId xmlns:a16="http://schemas.microsoft.com/office/drawing/2014/main" xmlns="" id="{69958DCD-93BC-4FE7-B964-1D9E823C15DC}"/>
              </a:ext>
            </a:extLst>
          </p:cNvPr>
          <p:cNvPicPr>
            <a:picLocks noChangeAspect="1"/>
          </p:cNvPicPr>
          <p:nvPr/>
        </p:nvPicPr>
        <p:blipFill>
          <a:blip r:embed="rId4"/>
          <a:stretch>
            <a:fillRect/>
          </a:stretch>
        </p:blipFill>
        <p:spPr>
          <a:xfrm>
            <a:off x="2725775" y="3939549"/>
            <a:ext cx="1059497" cy="557150"/>
          </a:xfrm>
          <a:prstGeom prst="rect">
            <a:avLst/>
          </a:prstGeom>
        </p:spPr>
      </p:pic>
      <p:pic>
        <p:nvPicPr>
          <p:cNvPr id="13" name="Picture 12">
            <a:extLst>
              <a:ext uri="{FF2B5EF4-FFF2-40B4-BE49-F238E27FC236}">
                <a16:creationId xmlns:a16="http://schemas.microsoft.com/office/drawing/2014/main" xmlns="" id="{3A91443A-06D0-4C70-85E1-4E6398009420}"/>
              </a:ext>
            </a:extLst>
          </p:cNvPr>
          <p:cNvPicPr>
            <a:picLocks noChangeAspect="1"/>
          </p:cNvPicPr>
          <p:nvPr/>
        </p:nvPicPr>
        <p:blipFill>
          <a:blip r:embed="rId5"/>
          <a:stretch>
            <a:fillRect/>
          </a:stretch>
        </p:blipFill>
        <p:spPr>
          <a:xfrm>
            <a:off x="403636" y="4754087"/>
            <a:ext cx="1742326" cy="767999"/>
          </a:xfrm>
          <a:prstGeom prst="rect">
            <a:avLst/>
          </a:prstGeom>
        </p:spPr>
      </p:pic>
      <p:pic>
        <p:nvPicPr>
          <p:cNvPr id="17" name="Picture 16">
            <a:extLst>
              <a:ext uri="{FF2B5EF4-FFF2-40B4-BE49-F238E27FC236}">
                <a16:creationId xmlns:a16="http://schemas.microsoft.com/office/drawing/2014/main" xmlns="" id="{E998E36A-217A-4111-AE9B-1E399C6795B5}"/>
              </a:ext>
            </a:extLst>
          </p:cNvPr>
          <p:cNvPicPr>
            <a:picLocks noChangeAspect="1"/>
          </p:cNvPicPr>
          <p:nvPr/>
        </p:nvPicPr>
        <p:blipFill>
          <a:blip r:embed="rId6"/>
          <a:stretch>
            <a:fillRect/>
          </a:stretch>
        </p:blipFill>
        <p:spPr>
          <a:xfrm>
            <a:off x="448185" y="3856845"/>
            <a:ext cx="1742326" cy="725312"/>
          </a:xfrm>
          <a:prstGeom prst="rect">
            <a:avLst/>
          </a:prstGeom>
        </p:spPr>
      </p:pic>
      <p:pic>
        <p:nvPicPr>
          <p:cNvPr id="18" name="Picture 17">
            <a:extLst>
              <a:ext uri="{FF2B5EF4-FFF2-40B4-BE49-F238E27FC236}">
                <a16:creationId xmlns:a16="http://schemas.microsoft.com/office/drawing/2014/main" xmlns="" id="{041A669E-F156-4CB4-B772-738F974B680D}"/>
              </a:ext>
            </a:extLst>
          </p:cNvPr>
          <p:cNvPicPr>
            <a:picLocks noChangeAspect="1"/>
          </p:cNvPicPr>
          <p:nvPr/>
        </p:nvPicPr>
        <p:blipFill>
          <a:blip r:embed="rId7"/>
          <a:stretch>
            <a:fillRect/>
          </a:stretch>
        </p:blipFill>
        <p:spPr>
          <a:xfrm>
            <a:off x="2712328" y="4871711"/>
            <a:ext cx="1146384" cy="597688"/>
          </a:xfrm>
          <a:prstGeom prst="rect">
            <a:avLst/>
          </a:prstGeom>
        </p:spPr>
      </p:pic>
      <p:sp>
        <p:nvSpPr>
          <p:cNvPr id="19" name="Rectangle 18">
            <a:extLst>
              <a:ext uri="{FF2B5EF4-FFF2-40B4-BE49-F238E27FC236}">
                <a16:creationId xmlns:a16="http://schemas.microsoft.com/office/drawing/2014/main" xmlns="" id="{CF299B0E-DCDB-4DBE-99D6-E60A31140838}"/>
              </a:ext>
            </a:extLst>
          </p:cNvPr>
          <p:cNvSpPr/>
          <p:nvPr/>
        </p:nvSpPr>
        <p:spPr>
          <a:xfrm>
            <a:off x="403636" y="5701204"/>
            <a:ext cx="5822352" cy="607595"/>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ysClr val="windowText" lastClr="000000"/>
                </a:solidFill>
                <a:latin typeface="Arial" panose="020B0604020202020204" pitchFamily="34" charset="0"/>
                <a:cs typeface="Arial" panose="020B0604020202020204" pitchFamily="34" charset="0"/>
              </a:rPr>
              <a:t>Look carefully at the pairs of fractions in the ‘Fractions’ column.</a:t>
            </a:r>
          </a:p>
          <a:p>
            <a:pPr algn="ctr"/>
            <a:r>
              <a:rPr lang="en-GB" sz="1400" i="1" dirty="0">
                <a:solidFill>
                  <a:sysClr val="windowText" lastClr="000000"/>
                </a:solidFill>
                <a:latin typeface="Arial" panose="020B0604020202020204" pitchFamily="34" charset="0"/>
                <a:cs typeface="Arial" panose="020B0604020202020204" pitchFamily="34" charset="0"/>
              </a:rPr>
              <a:t>What do you notice about their numerators and denominators? </a:t>
            </a:r>
            <a:endParaRPr lang="en-GB" dirty="0">
              <a:solidFill>
                <a:sysClr val="windowText" lastClr="000000"/>
              </a:solidFill>
            </a:endParaRPr>
          </a:p>
        </p:txBody>
      </p:sp>
    </p:spTree>
    <p:extLst>
      <p:ext uri="{BB962C8B-B14F-4D97-AF65-F5344CB8AC3E}">
        <p14:creationId xmlns:p14="http://schemas.microsoft.com/office/powerpoint/2010/main" val="152860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Each of these fractions is worth the same.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are the missing numbers?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Explain your answer.</a:t>
            </a:r>
          </a:p>
          <a:p>
            <a:endParaRPr lang="en-GB"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BA3C9AAE-4DD8-4469-8F2A-36C5568C62FB}"/>
              </a:ext>
            </a:extLst>
          </p:cNvPr>
          <p:cNvPicPr>
            <a:picLocks noChangeAspect="1"/>
          </p:cNvPicPr>
          <p:nvPr/>
        </p:nvPicPr>
        <p:blipFill>
          <a:blip r:embed="rId2"/>
          <a:stretch>
            <a:fillRect/>
          </a:stretch>
        </p:blipFill>
        <p:spPr>
          <a:xfrm>
            <a:off x="1886481" y="2818813"/>
            <a:ext cx="2591390" cy="774877"/>
          </a:xfrm>
          <a:prstGeom prst="rect">
            <a:avLst/>
          </a:prstGeom>
        </p:spPr>
      </p:pic>
    </p:spTree>
    <p:extLst>
      <p:ext uri="{BB962C8B-B14F-4D97-AF65-F5344CB8AC3E}">
        <p14:creationId xmlns:p14="http://schemas.microsoft.com/office/powerpoint/2010/main" val="63874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Each of these fractions is worth the same.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are the missing numbers?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Explain your answer.</a:t>
            </a:r>
          </a:p>
          <a:p>
            <a:r>
              <a:rPr lang="en-GB" b="1" dirty="0">
                <a:solidFill>
                  <a:srgbClr val="DA2E41"/>
                </a:solidFill>
                <a:latin typeface="Arial" panose="020B0604020202020204" pitchFamily="34" charset="0"/>
                <a:cs typeface="Arial" panose="020B0604020202020204" pitchFamily="34" charset="0"/>
              </a:rPr>
              <a:t>In the second fraction, the denominator has doubled from 2 to 4. This means that each ‘part’ of the fraction is now half the size as it was. For the fraction to have the same value, we now need twice as many of these ‘parts’, so the numerator has to double too (from 1 to 2). So, one half is the same as two quarters. The same thing happens when we find a number of eighths that is worth the same. The denominator has multiplied by 2 again, so we need to also multiply the numerator by 2 too.</a:t>
            </a:r>
          </a:p>
          <a:p>
            <a:endParaRPr lang="en-GB"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B4B4B186-FF90-4924-B9C7-ABA8834605B7}"/>
              </a:ext>
            </a:extLst>
          </p:cNvPr>
          <p:cNvPicPr>
            <a:picLocks noChangeAspect="1"/>
          </p:cNvPicPr>
          <p:nvPr/>
        </p:nvPicPr>
        <p:blipFill>
          <a:blip r:embed="rId2"/>
          <a:stretch>
            <a:fillRect/>
          </a:stretch>
        </p:blipFill>
        <p:spPr>
          <a:xfrm>
            <a:off x="1886481" y="2818812"/>
            <a:ext cx="2591390" cy="774877"/>
          </a:xfrm>
          <a:prstGeom prst="rect">
            <a:avLst/>
          </a:prstGeom>
        </p:spPr>
      </p:pic>
    </p:spTree>
    <p:extLst>
      <p:ext uri="{BB962C8B-B14F-4D97-AF65-F5344CB8AC3E}">
        <p14:creationId xmlns:p14="http://schemas.microsoft.com/office/powerpoint/2010/main" val="3967471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Complete the missing numbers in these sets of equivalent </a:t>
            </a:r>
          </a:p>
          <a:p>
            <a:r>
              <a:rPr lang="en-GB" dirty="0">
                <a:latin typeface="Arial" panose="020B0604020202020204" pitchFamily="34" charset="0"/>
                <a:cs typeface="Arial" panose="020B0604020202020204" pitchFamily="34" charset="0"/>
              </a:rPr>
              <a:t>fractions.</a:t>
            </a: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074B0DF9-55B8-4C09-944A-8AC19EA502C1}"/>
              </a:ext>
            </a:extLst>
          </p:cNvPr>
          <p:cNvPicPr>
            <a:picLocks noChangeAspect="1"/>
          </p:cNvPicPr>
          <p:nvPr/>
        </p:nvPicPr>
        <p:blipFill>
          <a:blip r:embed="rId2"/>
          <a:stretch>
            <a:fillRect/>
          </a:stretch>
        </p:blipFill>
        <p:spPr>
          <a:xfrm>
            <a:off x="2217908" y="2541262"/>
            <a:ext cx="2308897" cy="687038"/>
          </a:xfrm>
          <a:prstGeom prst="rect">
            <a:avLst/>
          </a:prstGeom>
        </p:spPr>
      </p:pic>
      <p:pic>
        <p:nvPicPr>
          <p:cNvPr id="11" name="Picture 10">
            <a:extLst>
              <a:ext uri="{FF2B5EF4-FFF2-40B4-BE49-F238E27FC236}">
                <a16:creationId xmlns:a16="http://schemas.microsoft.com/office/drawing/2014/main" xmlns="" id="{CCC02859-997D-4F16-A356-DD78E6D3A89F}"/>
              </a:ext>
            </a:extLst>
          </p:cNvPr>
          <p:cNvPicPr>
            <a:picLocks noChangeAspect="1"/>
          </p:cNvPicPr>
          <p:nvPr/>
        </p:nvPicPr>
        <p:blipFill>
          <a:blip r:embed="rId3"/>
          <a:stretch>
            <a:fillRect/>
          </a:stretch>
        </p:blipFill>
        <p:spPr>
          <a:xfrm>
            <a:off x="2217909" y="3573519"/>
            <a:ext cx="2354092" cy="700486"/>
          </a:xfrm>
          <a:prstGeom prst="rect">
            <a:avLst/>
          </a:prstGeom>
        </p:spPr>
      </p:pic>
      <p:pic>
        <p:nvPicPr>
          <p:cNvPr id="12" name="Picture 11">
            <a:extLst>
              <a:ext uri="{FF2B5EF4-FFF2-40B4-BE49-F238E27FC236}">
                <a16:creationId xmlns:a16="http://schemas.microsoft.com/office/drawing/2014/main" xmlns="" id="{28227A2B-C874-43B6-92A6-F683ADA5D169}"/>
              </a:ext>
            </a:extLst>
          </p:cNvPr>
          <p:cNvPicPr>
            <a:picLocks noChangeAspect="1"/>
          </p:cNvPicPr>
          <p:nvPr/>
        </p:nvPicPr>
        <p:blipFill>
          <a:blip r:embed="rId4"/>
          <a:stretch>
            <a:fillRect/>
          </a:stretch>
        </p:blipFill>
        <p:spPr>
          <a:xfrm>
            <a:off x="2217907" y="4626379"/>
            <a:ext cx="2354093" cy="700487"/>
          </a:xfrm>
          <a:prstGeom prst="rect">
            <a:avLst/>
          </a:prstGeom>
        </p:spPr>
      </p:pic>
      <p:sp>
        <p:nvSpPr>
          <p:cNvPr id="13" name="Rectangle 12">
            <a:extLst>
              <a:ext uri="{FF2B5EF4-FFF2-40B4-BE49-F238E27FC236}">
                <a16:creationId xmlns:a16="http://schemas.microsoft.com/office/drawing/2014/main" xmlns="" id="{2F911763-4ABF-4F4D-921E-839654505E6C}"/>
              </a:ext>
            </a:extLst>
          </p:cNvPr>
          <p:cNvSpPr/>
          <p:nvPr/>
        </p:nvSpPr>
        <p:spPr>
          <a:xfrm>
            <a:off x="1586977" y="5442677"/>
            <a:ext cx="3894569" cy="923330"/>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ysClr val="windowText" lastClr="000000"/>
                </a:solidFill>
                <a:latin typeface="Arial" panose="020B0604020202020204" pitchFamily="34" charset="0"/>
                <a:cs typeface="Arial" panose="020B0604020202020204" pitchFamily="34" charset="0"/>
              </a:rPr>
              <a:t>How could you model these answers using…</a:t>
            </a:r>
          </a:p>
          <a:p>
            <a:pPr algn="ctr"/>
            <a:r>
              <a:rPr lang="en-GB" sz="1400" i="1" dirty="0">
                <a:solidFill>
                  <a:sysClr val="windowText" lastClr="000000"/>
                </a:solidFill>
                <a:latin typeface="Arial" panose="020B0604020202020204" pitchFamily="34" charset="0"/>
                <a:cs typeface="Arial" panose="020B0604020202020204" pitchFamily="34" charset="0"/>
              </a:rPr>
              <a:t>…fraction strips?</a:t>
            </a:r>
          </a:p>
          <a:p>
            <a:pPr algn="ctr"/>
            <a:r>
              <a:rPr lang="en-GB" sz="1400" i="1" dirty="0">
                <a:solidFill>
                  <a:sysClr val="windowText" lastClr="000000"/>
                </a:solidFill>
                <a:latin typeface="Arial" panose="020B0604020202020204" pitchFamily="34" charset="0"/>
                <a:cs typeface="Arial" panose="020B0604020202020204" pitchFamily="34" charset="0"/>
              </a:rPr>
              <a:t>…bar models?</a:t>
            </a:r>
          </a:p>
          <a:p>
            <a:pPr algn="ctr"/>
            <a:r>
              <a:rPr lang="en-GB" sz="1400" i="1" dirty="0">
                <a:solidFill>
                  <a:sysClr val="windowText" lastClr="000000"/>
                </a:solidFill>
                <a:latin typeface="Arial" panose="020B0604020202020204" pitchFamily="34" charset="0"/>
                <a:cs typeface="Arial" panose="020B0604020202020204" pitchFamily="34" charset="0"/>
              </a:rPr>
              <a:t>…diagrams of shaded shapes?</a:t>
            </a:r>
            <a:endParaRPr lang="en-GB" dirty="0">
              <a:solidFill>
                <a:sysClr val="windowText" lastClr="000000"/>
              </a:solidFill>
            </a:endParaRPr>
          </a:p>
        </p:txBody>
      </p:sp>
      <p:sp>
        <p:nvSpPr>
          <p:cNvPr id="2" name="Rectangle 1">
            <a:extLst>
              <a:ext uri="{FF2B5EF4-FFF2-40B4-BE49-F238E27FC236}">
                <a16:creationId xmlns:a16="http://schemas.microsoft.com/office/drawing/2014/main" xmlns="" id="{D1512DF4-C208-42AC-A319-BB68D5EFC412}"/>
              </a:ext>
            </a:extLst>
          </p:cNvPr>
          <p:cNvSpPr/>
          <p:nvPr/>
        </p:nvSpPr>
        <p:spPr>
          <a:xfrm>
            <a:off x="3087149" y="4546833"/>
            <a:ext cx="503339" cy="36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2081716A-1B64-473B-81BB-7A3FE9702688}"/>
              </a:ext>
            </a:extLst>
          </p:cNvPr>
          <p:cNvSpPr/>
          <p:nvPr/>
        </p:nvSpPr>
        <p:spPr>
          <a:xfrm>
            <a:off x="4144861" y="4546833"/>
            <a:ext cx="503339" cy="36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97D2145C-2ED3-4773-A614-4B4FA0340F0F}"/>
              </a:ext>
            </a:extLst>
          </p:cNvPr>
          <p:cNvSpPr/>
          <p:nvPr/>
        </p:nvSpPr>
        <p:spPr>
          <a:xfrm>
            <a:off x="3087149" y="3477103"/>
            <a:ext cx="503339" cy="36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A1785A8D-3791-42BB-846F-CD920DD940D4}"/>
              </a:ext>
            </a:extLst>
          </p:cNvPr>
          <p:cNvSpPr/>
          <p:nvPr/>
        </p:nvSpPr>
        <p:spPr>
          <a:xfrm>
            <a:off x="4144861" y="3477103"/>
            <a:ext cx="503339" cy="36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xmlns="" id="{2433D2FC-070D-47EE-A44C-EBB7C0FFCC49}"/>
              </a:ext>
            </a:extLst>
          </p:cNvPr>
          <p:cNvSpPr/>
          <p:nvPr/>
        </p:nvSpPr>
        <p:spPr>
          <a:xfrm>
            <a:off x="3103267" y="2458383"/>
            <a:ext cx="503339" cy="36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ECECBE65-B015-4665-A1BC-FB363C61ED56}"/>
              </a:ext>
            </a:extLst>
          </p:cNvPr>
          <p:cNvSpPr/>
          <p:nvPr/>
        </p:nvSpPr>
        <p:spPr>
          <a:xfrm>
            <a:off x="4160979" y="2458383"/>
            <a:ext cx="503339" cy="36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615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Complete the missing numbers in these sets of equivalent </a:t>
            </a:r>
          </a:p>
          <a:p>
            <a:r>
              <a:rPr lang="en-GB" dirty="0">
                <a:latin typeface="Arial" panose="020B0604020202020204" pitchFamily="34" charset="0"/>
                <a:cs typeface="Arial" panose="020B0604020202020204" pitchFamily="34" charset="0"/>
              </a:rPr>
              <a:t>fractions.</a:t>
            </a: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E8C5CE8A-03C5-4BA0-8216-16382F947B3C}"/>
              </a:ext>
            </a:extLst>
          </p:cNvPr>
          <p:cNvPicPr>
            <a:picLocks noChangeAspect="1"/>
          </p:cNvPicPr>
          <p:nvPr/>
        </p:nvPicPr>
        <p:blipFill>
          <a:blip r:embed="rId2"/>
          <a:stretch>
            <a:fillRect/>
          </a:stretch>
        </p:blipFill>
        <p:spPr>
          <a:xfrm>
            <a:off x="2217908" y="3576919"/>
            <a:ext cx="2354092" cy="697086"/>
          </a:xfrm>
          <a:prstGeom prst="rect">
            <a:avLst/>
          </a:prstGeom>
        </p:spPr>
      </p:pic>
      <p:pic>
        <p:nvPicPr>
          <p:cNvPr id="8" name="Picture 7">
            <a:extLst>
              <a:ext uri="{FF2B5EF4-FFF2-40B4-BE49-F238E27FC236}">
                <a16:creationId xmlns:a16="http://schemas.microsoft.com/office/drawing/2014/main" xmlns="" id="{8345CE51-B7F8-42AF-A84A-58886A050729}"/>
              </a:ext>
            </a:extLst>
          </p:cNvPr>
          <p:cNvPicPr>
            <a:picLocks noChangeAspect="1"/>
          </p:cNvPicPr>
          <p:nvPr/>
        </p:nvPicPr>
        <p:blipFill>
          <a:blip r:embed="rId3"/>
          <a:stretch>
            <a:fillRect/>
          </a:stretch>
        </p:blipFill>
        <p:spPr>
          <a:xfrm>
            <a:off x="2217907" y="4640213"/>
            <a:ext cx="2354093" cy="700487"/>
          </a:xfrm>
          <a:prstGeom prst="rect">
            <a:avLst/>
          </a:prstGeom>
        </p:spPr>
      </p:pic>
      <p:pic>
        <p:nvPicPr>
          <p:cNvPr id="11" name="Picture 10">
            <a:extLst>
              <a:ext uri="{FF2B5EF4-FFF2-40B4-BE49-F238E27FC236}">
                <a16:creationId xmlns:a16="http://schemas.microsoft.com/office/drawing/2014/main" xmlns="" id="{C028F409-342A-41A6-A669-1BE429AFA520}"/>
              </a:ext>
            </a:extLst>
          </p:cNvPr>
          <p:cNvPicPr>
            <a:picLocks noChangeAspect="1"/>
          </p:cNvPicPr>
          <p:nvPr/>
        </p:nvPicPr>
        <p:blipFill>
          <a:blip r:embed="rId4"/>
          <a:stretch>
            <a:fillRect/>
          </a:stretch>
        </p:blipFill>
        <p:spPr>
          <a:xfrm>
            <a:off x="2217908" y="2541262"/>
            <a:ext cx="2308897" cy="687038"/>
          </a:xfrm>
          <a:prstGeom prst="rect">
            <a:avLst/>
          </a:prstGeom>
        </p:spPr>
      </p:pic>
    </p:spTree>
    <p:extLst>
      <p:ext uri="{BB962C8B-B14F-4D97-AF65-F5344CB8AC3E}">
        <p14:creationId xmlns:p14="http://schemas.microsoft.com/office/powerpoint/2010/main" val="2066222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Khaled says,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Is Khaled right? Explain why / why not.</a:t>
            </a:r>
          </a:p>
          <a:p>
            <a:endParaRPr lang="en-GB" dirty="0">
              <a:latin typeface="Arial" panose="020B0604020202020204" pitchFamily="34" charset="0"/>
              <a:cs typeface="Arial" panose="020B0604020202020204" pitchFamily="34" charset="0"/>
            </a:endParaRPr>
          </a:p>
        </p:txBody>
      </p:sp>
      <p:sp>
        <p:nvSpPr>
          <p:cNvPr id="3" name="Speech Bubble: Oval 2">
            <a:extLst>
              <a:ext uri="{FF2B5EF4-FFF2-40B4-BE49-F238E27FC236}">
                <a16:creationId xmlns:a16="http://schemas.microsoft.com/office/drawing/2014/main" xmlns="" id="{B33B2546-197E-4D1B-A846-259F4438D0F6}"/>
              </a:ext>
            </a:extLst>
          </p:cNvPr>
          <p:cNvSpPr/>
          <p:nvPr/>
        </p:nvSpPr>
        <p:spPr>
          <a:xfrm>
            <a:off x="1277471" y="1808585"/>
            <a:ext cx="5190564" cy="2480156"/>
          </a:xfrm>
          <a:prstGeom prst="wedgeEllipseCallout">
            <a:avLst>
              <a:gd name="adj1" fmla="val -42668"/>
              <a:gd name="adj2" fmla="val 5707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I know how to </a:t>
            </a:r>
            <a:r>
              <a:rPr lang="en-GB" b="1" u="sng" dirty="0">
                <a:solidFill>
                  <a:schemeClr val="tx1"/>
                </a:solidFill>
                <a:latin typeface="Arial" panose="020B0604020202020204" pitchFamily="34" charset="0"/>
                <a:cs typeface="Arial" panose="020B0604020202020204" pitchFamily="34" charset="0"/>
              </a:rPr>
              <a:t>always</a:t>
            </a:r>
            <a:r>
              <a:rPr lang="en-GB" b="1" dirty="0">
                <a:solidFill>
                  <a:schemeClr val="tx1"/>
                </a:solidFill>
                <a:latin typeface="Arial" panose="020B0604020202020204" pitchFamily="34" charset="0"/>
                <a:cs typeface="Arial" panose="020B0604020202020204" pitchFamily="34" charset="0"/>
              </a:rPr>
              <a:t> find a fraction that is equivalent…</a:t>
            </a:r>
          </a:p>
          <a:p>
            <a:pPr algn="ctr"/>
            <a:r>
              <a:rPr lang="en-GB" b="1" dirty="0">
                <a:solidFill>
                  <a:schemeClr val="tx1"/>
                </a:solidFill>
                <a:latin typeface="Arial" panose="020B0604020202020204" pitchFamily="34" charset="0"/>
                <a:cs typeface="Arial" panose="020B0604020202020204" pitchFamily="34" charset="0"/>
              </a:rPr>
              <a:t>All I have to do is double the numerator and double the denominator of any fraction and the fraction I make will be equivalent to it!</a:t>
            </a:r>
          </a:p>
        </p:txBody>
      </p:sp>
    </p:spTree>
    <p:extLst>
      <p:ext uri="{BB962C8B-B14F-4D97-AF65-F5344CB8AC3E}">
        <p14:creationId xmlns:p14="http://schemas.microsoft.com/office/powerpoint/2010/main" val="2358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Khaled says,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Is Khaled right? Explain why / why not.</a:t>
            </a:r>
          </a:p>
          <a:p>
            <a:r>
              <a:rPr lang="en-GB" b="1" dirty="0">
                <a:solidFill>
                  <a:srgbClr val="DA2E41"/>
                </a:solidFill>
                <a:latin typeface="Arial" panose="020B0604020202020204" pitchFamily="34" charset="0"/>
                <a:cs typeface="Arial" panose="020B0604020202020204" pitchFamily="34" charset="0"/>
              </a:rPr>
              <a:t>Yes – Khaled is right. Doubling the denominator of a fraction means that the whole is now split into twice as many parts. This means that each part is now half as big as it was. To keep the value of the fraction the same, we now need twice as many of these smaller parts, so the numerator needs to double too. </a:t>
            </a:r>
          </a:p>
          <a:p>
            <a:r>
              <a:rPr lang="en-GB" b="1" dirty="0">
                <a:solidFill>
                  <a:srgbClr val="DA2E41"/>
                </a:solidFill>
                <a:latin typeface="Arial" panose="020B0604020202020204" pitchFamily="34" charset="0"/>
                <a:cs typeface="Arial" panose="020B0604020202020204" pitchFamily="34" charset="0"/>
              </a:rPr>
              <a:t>For example, 1 doubled is 2 and 3 doubled is 6, so one third = two sixths.</a:t>
            </a:r>
          </a:p>
          <a:p>
            <a:endParaRPr lang="en-GB" dirty="0">
              <a:latin typeface="Arial" panose="020B0604020202020204" pitchFamily="34" charset="0"/>
              <a:cs typeface="Arial" panose="020B0604020202020204" pitchFamily="34" charset="0"/>
            </a:endParaRPr>
          </a:p>
        </p:txBody>
      </p:sp>
      <p:sp>
        <p:nvSpPr>
          <p:cNvPr id="3" name="Speech Bubble: Oval 2">
            <a:extLst>
              <a:ext uri="{FF2B5EF4-FFF2-40B4-BE49-F238E27FC236}">
                <a16:creationId xmlns:a16="http://schemas.microsoft.com/office/drawing/2014/main" xmlns="" id="{B33B2546-197E-4D1B-A846-259F4438D0F6}"/>
              </a:ext>
            </a:extLst>
          </p:cNvPr>
          <p:cNvSpPr/>
          <p:nvPr/>
        </p:nvSpPr>
        <p:spPr>
          <a:xfrm>
            <a:off x="1277471" y="1808585"/>
            <a:ext cx="5190564" cy="2480156"/>
          </a:xfrm>
          <a:prstGeom prst="wedgeEllipseCallout">
            <a:avLst>
              <a:gd name="adj1" fmla="val -42668"/>
              <a:gd name="adj2" fmla="val 5707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I know how to </a:t>
            </a:r>
            <a:r>
              <a:rPr lang="en-GB" b="1" u="sng" dirty="0">
                <a:solidFill>
                  <a:schemeClr val="tx1"/>
                </a:solidFill>
                <a:latin typeface="Arial" panose="020B0604020202020204" pitchFamily="34" charset="0"/>
                <a:cs typeface="Arial" panose="020B0604020202020204" pitchFamily="34" charset="0"/>
              </a:rPr>
              <a:t>always</a:t>
            </a:r>
            <a:r>
              <a:rPr lang="en-GB" b="1" dirty="0">
                <a:solidFill>
                  <a:schemeClr val="tx1"/>
                </a:solidFill>
                <a:latin typeface="Arial" panose="020B0604020202020204" pitchFamily="34" charset="0"/>
                <a:cs typeface="Arial" panose="020B0604020202020204" pitchFamily="34" charset="0"/>
              </a:rPr>
              <a:t> find a fraction that is equivalent…</a:t>
            </a:r>
          </a:p>
          <a:p>
            <a:pPr algn="ctr"/>
            <a:r>
              <a:rPr lang="en-GB" b="1" dirty="0">
                <a:solidFill>
                  <a:schemeClr val="tx1"/>
                </a:solidFill>
                <a:latin typeface="Arial" panose="020B0604020202020204" pitchFamily="34" charset="0"/>
                <a:cs typeface="Arial" panose="020B0604020202020204" pitchFamily="34" charset="0"/>
              </a:rPr>
              <a:t>All I have to do is double the numerator and double the denominator of any fraction and the fraction I make will be equivalent to it!</a:t>
            </a:r>
          </a:p>
        </p:txBody>
      </p:sp>
    </p:spTree>
    <p:extLst>
      <p:ext uri="{BB962C8B-B14F-4D97-AF65-F5344CB8AC3E}">
        <p14:creationId xmlns:p14="http://schemas.microsoft.com/office/powerpoint/2010/main" val="32612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Is it possible to find an equivalent fraction to the shaded area</a:t>
            </a:r>
          </a:p>
          <a:p>
            <a:r>
              <a:rPr lang="en-GB" dirty="0">
                <a:latin typeface="Arial" panose="020B0604020202020204" pitchFamily="34" charset="0"/>
                <a:cs typeface="Arial" panose="020B0604020202020204" pitchFamily="34" charset="0"/>
              </a:rPr>
              <a:t>that has a numerator of 7?</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5386929E-0396-46D5-AC31-9DC6CF67FADD}"/>
              </a:ext>
            </a:extLst>
          </p:cNvPr>
          <p:cNvPicPr>
            <a:picLocks noChangeAspect="1"/>
          </p:cNvPicPr>
          <p:nvPr/>
        </p:nvPicPr>
        <p:blipFill>
          <a:blip r:embed="rId3"/>
          <a:stretch>
            <a:fillRect/>
          </a:stretch>
        </p:blipFill>
        <p:spPr>
          <a:xfrm>
            <a:off x="2433259" y="2460153"/>
            <a:ext cx="1385706" cy="1385706"/>
          </a:xfrm>
          <a:prstGeom prst="rect">
            <a:avLst/>
          </a:prstGeom>
        </p:spPr>
      </p:pic>
      <p:sp>
        <p:nvSpPr>
          <p:cNvPr id="5" name="Rectangle 4">
            <a:extLst>
              <a:ext uri="{FF2B5EF4-FFF2-40B4-BE49-F238E27FC236}">
                <a16:creationId xmlns:a16="http://schemas.microsoft.com/office/drawing/2014/main" xmlns="" id="{FE1AB50A-2172-4CED-9729-79ECC9B873DF}"/>
              </a:ext>
            </a:extLst>
          </p:cNvPr>
          <p:cNvSpPr/>
          <p:nvPr/>
        </p:nvSpPr>
        <p:spPr>
          <a:xfrm>
            <a:off x="1128409" y="4635278"/>
            <a:ext cx="4353137" cy="923330"/>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ysClr val="windowText" lastClr="000000"/>
                </a:solidFill>
                <a:latin typeface="Arial" panose="020B0604020202020204" pitchFamily="34" charset="0"/>
                <a:cs typeface="Arial" panose="020B0604020202020204" pitchFamily="34" charset="0"/>
              </a:rPr>
              <a:t>Can you find the equivalent fraction using the same instructions but for </a:t>
            </a:r>
            <a:r>
              <a:rPr lang="en-GB" sz="2400" i="1" dirty="0">
                <a:solidFill>
                  <a:sysClr val="windowText" lastClr="000000"/>
                </a:solidFill>
                <a:latin typeface="Arial" panose="020B0604020202020204" pitchFamily="34" charset="0"/>
                <a:cs typeface="Arial" panose="020B0604020202020204" pitchFamily="34" charset="0"/>
              </a:rPr>
              <a:t>¾</a:t>
            </a:r>
            <a:r>
              <a:rPr lang="en-GB" sz="1400" i="1" dirty="0">
                <a:solidFill>
                  <a:sysClr val="windowText" lastClr="000000"/>
                </a:solidFill>
                <a:latin typeface="Arial" panose="020B0604020202020204" pitchFamily="34" charset="0"/>
                <a:cs typeface="Arial" panose="020B0604020202020204" pitchFamily="34" charset="0"/>
              </a:rPr>
              <a:t> instead?</a:t>
            </a:r>
          </a:p>
          <a:p>
            <a:pPr algn="ctr"/>
            <a:r>
              <a:rPr lang="en-GB" sz="1400" i="1" dirty="0">
                <a:solidFill>
                  <a:sysClr val="windowText" lastClr="000000"/>
                </a:solidFill>
                <a:latin typeface="Arial" panose="020B0604020202020204" pitchFamily="34" charset="0"/>
                <a:cs typeface="Arial" panose="020B0604020202020204" pitchFamily="34" charset="0"/>
              </a:rPr>
              <a:t>Can you think of more equivalent fractions for </a:t>
            </a:r>
            <a:r>
              <a:rPr lang="en-GB" sz="2400" i="1" dirty="0">
                <a:solidFill>
                  <a:sysClr val="windowText" lastClr="000000"/>
                </a:solidFill>
                <a:latin typeface="Arial" panose="020B0604020202020204" pitchFamily="34" charset="0"/>
                <a:cs typeface="Arial" panose="020B0604020202020204" pitchFamily="34" charset="0"/>
              </a:rPr>
              <a:t>¼</a:t>
            </a:r>
            <a:r>
              <a:rPr lang="en-GB" sz="1400" i="1" dirty="0">
                <a:solidFill>
                  <a:sysClr val="windowText" lastClr="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4710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Is it possible to find an equivalent fraction to the shaded area</a:t>
            </a:r>
          </a:p>
          <a:p>
            <a:r>
              <a:rPr lang="en-GB" dirty="0">
                <a:latin typeface="Arial" panose="020B0604020202020204" pitchFamily="34" charset="0"/>
                <a:cs typeface="Arial" panose="020B0604020202020204" pitchFamily="34" charset="0"/>
              </a:rPr>
              <a:t>that has a numerator of 7?</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It depends on whether we are thinking about the yellow </a:t>
            </a:r>
          </a:p>
          <a:p>
            <a:r>
              <a:rPr lang="en-GB" b="1" dirty="0">
                <a:solidFill>
                  <a:srgbClr val="DA2E41"/>
                </a:solidFill>
                <a:latin typeface="Arial" panose="020B0604020202020204" pitchFamily="34" charset="0"/>
                <a:cs typeface="Arial" panose="020B0604020202020204" pitchFamily="34" charset="0"/>
              </a:rPr>
              <a:t>shaded area or the blue shaded area. The yellow shaded area is worth one quarter and if we multiply the numerator and the denominator by 7, we can get an equivalent fraction with 7 as the numerator:</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However, the blue shaded area is worth three quarters and we cannot multiply 3 by any number to get a numerator of 7. So, it is only possible if we are thinking about the yellow, not the blue, shaded area.</a:t>
            </a:r>
          </a:p>
        </p:txBody>
      </p:sp>
      <p:pic>
        <p:nvPicPr>
          <p:cNvPr id="2" name="Picture 1">
            <a:extLst>
              <a:ext uri="{FF2B5EF4-FFF2-40B4-BE49-F238E27FC236}">
                <a16:creationId xmlns:a16="http://schemas.microsoft.com/office/drawing/2014/main" xmlns="" id="{5386929E-0396-46D5-AC31-9DC6CF67FADD}"/>
              </a:ext>
            </a:extLst>
          </p:cNvPr>
          <p:cNvPicPr>
            <a:picLocks noChangeAspect="1"/>
          </p:cNvPicPr>
          <p:nvPr/>
        </p:nvPicPr>
        <p:blipFill>
          <a:blip r:embed="rId2"/>
          <a:stretch>
            <a:fillRect/>
          </a:stretch>
        </p:blipFill>
        <p:spPr>
          <a:xfrm>
            <a:off x="2433259" y="2460153"/>
            <a:ext cx="1385706" cy="1385706"/>
          </a:xfrm>
          <a:prstGeom prst="rect">
            <a:avLst/>
          </a:prstGeom>
        </p:spPr>
      </p:pic>
      <p:pic>
        <p:nvPicPr>
          <p:cNvPr id="5" name="Picture 4">
            <a:extLst>
              <a:ext uri="{FF2B5EF4-FFF2-40B4-BE49-F238E27FC236}">
                <a16:creationId xmlns:a16="http://schemas.microsoft.com/office/drawing/2014/main" xmlns="" id="{416953CE-7767-4BDA-841E-1FD4C381CA04}"/>
              </a:ext>
            </a:extLst>
          </p:cNvPr>
          <p:cNvPicPr>
            <a:picLocks noChangeAspect="1"/>
          </p:cNvPicPr>
          <p:nvPr/>
        </p:nvPicPr>
        <p:blipFill>
          <a:blip r:embed="rId3"/>
          <a:stretch>
            <a:fillRect/>
          </a:stretch>
        </p:blipFill>
        <p:spPr>
          <a:xfrm>
            <a:off x="5361144" y="4894945"/>
            <a:ext cx="898132" cy="472294"/>
          </a:xfrm>
          <a:prstGeom prst="rect">
            <a:avLst/>
          </a:prstGeom>
        </p:spPr>
      </p:pic>
    </p:spTree>
    <p:extLst>
      <p:ext uri="{BB962C8B-B14F-4D97-AF65-F5344CB8AC3E}">
        <p14:creationId xmlns:p14="http://schemas.microsoft.com/office/powerpoint/2010/main" val="371665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B2D7E7AB-D146-4B0C-9018-D1E2F22D39D6}"/>
              </a:ext>
            </a:extLst>
          </p:cNvPr>
          <p:cNvSpPr txBox="1"/>
          <p:nvPr/>
        </p:nvSpPr>
        <p:spPr>
          <a:xfrm>
            <a:off x="177798" y="1755577"/>
            <a:ext cx="8966201" cy="4708981"/>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b)                    </a:t>
            </a:r>
            <a:r>
              <a:rPr lang="en-GB" sz="2000" b="1" dirty="0">
                <a:solidFill>
                  <a:srgbClr val="388CDA"/>
                </a:solidFill>
                <a:latin typeface="Arial" panose="020B0604020202020204" pitchFamily="34" charset="0"/>
                <a:cs typeface="Arial" panose="020B0604020202020204" pitchFamily="34" charset="0"/>
              </a:rPr>
              <a:t> </a:t>
            </a:r>
          </a:p>
          <a:p>
            <a:r>
              <a:rPr lang="en-GB" sz="2000" dirty="0">
                <a:solidFill>
                  <a:srgbClr val="388CDA"/>
                </a:solidFill>
                <a:latin typeface="Arial" panose="020B0604020202020204" pitchFamily="34" charset="0"/>
                <a:cs typeface="Arial" panose="020B0604020202020204" pitchFamily="34" charset="0"/>
              </a:rPr>
              <a:t>		 										    							</a:t>
            </a:r>
          </a:p>
          <a:p>
            <a:pPr marL="457200" indent="-457200">
              <a:buAutoNum type="alphaLcParenR" startAt="3"/>
            </a:pPr>
            <a:r>
              <a:rPr lang="en-GB" sz="2000" dirty="0">
                <a:solidFill>
                  <a:srgbClr val="388CDA"/>
                </a:solidFill>
                <a:latin typeface="Arial" panose="020B0604020202020204" pitchFamily="34" charset="0"/>
                <a:cs typeface="Arial" panose="020B0604020202020204" pitchFamily="34" charset="0"/>
              </a:rPr>
              <a:t>Jamie is thinking of a fraction. If he doubles the </a:t>
            </a:r>
          </a:p>
          <a:p>
            <a:r>
              <a:rPr lang="en-GB" sz="2000" dirty="0">
                <a:solidFill>
                  <a:srgbClr val="388CDA"/>
                </a:solidFill>
                <a:latin typeface="Arial" panose="020B0604020202020204" pitchFamily="34" charset="0"/>
                <a:cs typeface="Arial" panose="020B0604020202020204" pitchFamily="34" charset="0"/>
              </a:rPr>
              <a:t>       numerator and halves the denominator, it will make a </a:t>
            </a:r>
          </a:p>
          <a:p>
            <a:r>
              <a:rPr lang="en-GB" sz="2000" dirty="0">
                <a:solidFill>
                  <a:srgbClr val="388CDA"/>
                </a:solidFill>
                <a:latin typeface="Arial" panose="020B0604020202020204" pitchFamily="34" charset="0"/>
                <a:cs typeface="Arial" panose="020B0604020202020204" pitchFamily="34" charset="0"/>
              </a:rPr>
              <a:t>       fraction that is worth the same.				</a:t>
            </a:r>
            <a:r>
              <a:rPr lang="en-GB" sz="2000" b="1" dirty="0">
                <a:solidFill>
                  <a:srgbClr val="388CDA"/>
                </a:solidFill>
                <a:latin typeface="Arial" panose="020B0604020202020204" pitchFamily="34" charset="0"/>
                <a:cs typeface="Arial" panose="020B0604020202020204" pitchFamily="34" charset="0"/>
              </a:rPr>
              <a:t> </a:t>
            </a:r>
          </a:p>
          <a:p>
            <a:endParaRPr lang="en-GB" sz="2000" b="1" dirty="0">
              <a:solidFill>
                <a:srgbClr val="388CDA"/>
              </a:solidFill>
              <a:latin typeface="Arial" panose="020B0604020202020204" pitchFamily="34" charset="0"/>
              <a:cs typeface="Arial" panose="020B0604020202020204" pitchFamily="34" charset="0"/>
            </a:endParaRP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Four eighths is the same as one half.		</a:t>
            </a:r>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4"/>
            </a:pPr>
            <a:endParaRPr lang="en-GB" sz="2000" b="1" dirty="0">
              <a:solidFill>
                <a:srgbClr val="388CDA"/>
              </a:solidFill>
              <a:latin typeface="Arial" panose="020B0604020202020204" pitchFamily="34" charset="0"/>
              <a:cs typeface="Arial" panose="020B0604020202020204" pitchFamily="34" charset="0"/>
            </a:endParaRP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Leah is thinking of a fraction. If she multiplies the numerator by 3 and then multiplies the denominator by 3 too, she will make an equivalent fraction.</a:t>
            </a:r>
            <a:r>
              <a:rPr lang="en-GB" sz="2000" b="1" dirty="0">
                <a:solidFill>
                  <a:srgbClr val="388CDA"/>
                </a:solidFill>
                <a:latin typeface="Arial" panose="020B060402020202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xmlns="" id="{DC19F1C2-F021-46ED-948C-235186C16F40}"/>
              </a:ext>
            </a:extLst>
          </p:cNvPr>
          <p:cNvPicPr>
            <a:picLocks noChangeAspect="1"/>
          </p:cNvPicPr>
          <p:nvPr/>
        </p:nvPicPr>
        <p:blipFill>
          <a:blip r:embed="rId2"/>
          <a:stretch>
            <a:fillRect/>
          </a:stretch>
        </p:blipFill>
        <p:spPr>
          <a:xfrm>
            <a:off x="697046" y="2270361"/>
            <a:ext cx="976733" cy="513627"/>
          </a:xfrm>
          <a:prstGeom prst="rect">
            <a:avLst/>
          </a:prstGeom>
        </p:spPr>
      </p:pic>
      <p:pic>
        <p:nvPicPr>
          <p:cNvPr id="13" name="Picture 12">
            <a:extLst>
              <a:ext uri="{FF2B5EF4-FFF2-40B4-BE49-F238E27FC236}">
                <a16:creationId xmlns:a16="http://schemas.microsoft.com/office/drawing/2014/main" xmlns="" id="{04AC06E8-11E8-4B67-B0DF-D7FA70CBE601}"/>
              </a:ext>
            </a:extLst>
          </p:cNvPr>
          <p:cNvPicPr>
            <a:picLocks noChangeAspect="1"/>
          </p:cNvPicPr>
          <p:nvPr/>
        </p:nvPicPr>
        <p:blipFill>
          <a:blip r:embed="rId3"/>
          <a:stretch>
            <a:fillRect/>
          </a:stretch>
        </p:blipFill>
        <p:spPr>
          <a:xfrm>
            <a:off x="661212" y="3032536"/>
            <a:ext cx="1012567" cy="532471"/>
          </a:xfrm>
          <a:prstGeom prst="rect">
            <a:avLst/>
          </a:prstGeom>
        </p:spPr>
      </p:pic>
      <p:graphicFrame>
        <p:nvGraphicFramePr>
          <p:cNvPr id="7" name="Table 6">
            <a:extLst>
              <a:ext uri="{FF2B5EF4-FFF2-40B4-BE49-F238E27FC236}">
                <a16:creationId xmlns:a16="http://schemas.microsoft.com/office/drawing/2014/main" xmlns="" id="{EF37BDA8-FFAB-4927-BA37-FA9E39DE5C06}"/>
              </a:ext>
            </a:extLst>
          </p:cNvPr>
          <p:cNvGraphicFramePr>
            <a:graphicFrameLocks noGrp="1"/>
          </p:cNvGraphicFramePr>
          <p:nvPr>
            <p:extLst>
              <p:ext uri="{D42A27DB-BD31-4B8C-83A1-F6EECF244321}">
                <p14:modId xmlns:p14="http://schemas.microsoft.com/office/powerpoint/2010/main" val="3249046575"/>
              </p:ext>
            </p:extLst>
          </p:nvPr>
        </p:nvGraphicFramePr>
        <p:xfrm>
          <a:off x="6815667" y="1366896"/>
          <a:ext cx="2006600" cy="21640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xmlns=""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identify equivalent fractions pictorially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use my knowledge of times tables to find links between equivalent fractions</a:t>
                      </a:r>
                    </a:p>
                  </a:txBody>
                  <a:tcPr>
                    <a:solidFill>
                      <a:srgbClr val="ECEEF1"/>
                    </a:solidFill>
                  </a:tcPr>
                </a:tc>
                <a:extLst>
                  <a:ext uri="{0D108BD9-81ED-4DB2-BD59-A6C34878D82A}">
                    <a16:rowId xmlns:a16="http://schemas.microsoft.com/office/drawing/2014/main" xmlns="" val="3456085870"/>
                  </a:ext>
                </a:extLst>
              </a:tr>
            </a:tbl>
          </a:graphicData>
        </a:graphic>
      </p:graphicFrame>
    </p:spTree>
    <p:extLst>
      <p:ext uri="{BB962C8B-B14F-4D97-AF65-F5344CB8AC3E}">
        <p14:creationId xmlns:p14="http://schemas.microsoft.com/office/powerpoint/2010/main" val="260478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76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B2D7E7AB-D146-4B0C-9018-D1E2F22D39D6}"/>
              </a:ext>
            </a:extLst>
          </p:cNvPr>
          <p:cNvSpPr txBox="1"/>
          <p:nvPr/>
        </p:nvSpPr>
        <p:spPr>
          <a:xfrm>
            <a:off x="177798" y="1755577"/>
            <a:ext cx="8966201" cy="4708981"/>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FALSE</a:t>
            </a:r>
          </a:p>
          <a:p>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b)                    </a:t>
            </a:r>
            <a:r>
              <a:rPr lang="en-GB" sz="2000" b="1" dirty="0">
                <a:solidFill>
                  <a:srgbClr val="388CDA"/>
                </a:solidFill>
                <a:latin typeface="Arial" panose="020B0604020202020204" pitchFamily="34" charset="0"/>
                <a:cs typeface="Arial" panose="020B0604020202020204" pitchFamily="34" charset="0"/>
              </a:rPr>
              <a:t>TRUE</a:t>
            </a:r>
          </a:p>
          <a:p>
            <a:r>
              <a:rPr lang="en-GB" sz="2000" dirty="0">
                <a:solidFill>
                  <a:srgbClr val="388CDA"/>
                </a:solidFill>
                <a:latin typeface="Arial" panose="020B0604020202020204" pitchFamily="34" charset="0"/>
                <a:cs typeface="Arial" panose="020B0604020202020204" pitchFamily="34" charset="0"/>
              </a:rPr>
              <a:t>		 										    							</a:t>
            </a:r>
          </a:p>
          <a:p>
            <a:pPr marL="457200" indent="-457200">
              <a:buAutoNum type="alphaLcParenR" startAt="3"/>
            </a:pPr>
            <a:r>
              <a:rPr lang="en-GB" sz="2000" dirty="0">
                <a:solidFill>
                  <a:srgbClr val="388CDA"/>
                </a:solidFill>
                <a:latin typeface="Arial" panose="020B0604020202020204" pitchFamily="34" charset="0"/>
                <a:cs typeface="Arial" panose="020B0604020202020204" pitchFamily="34" charset="0"/>
              </a:rPr>
              <a:t>Jamie is thinking of a fraction. If he doubles the </a:t>
            </a:r>
          </a:p>
          <a:p>
            <a:r>
              <a:rPr lang="en-GB" sz="2000" dirty="0">
                <a:solidFill>
                  <a:srgbClr val="388CDA"/>
                </a:solidFill>
                <a:latin typeface="Arial" panose="020B0604020202020204" pitchFamily="34" charset="0"/>
                <a:cs typeface="Arial" panose="020B0604020202020204" pitchFamily="34" charset="0"/>
              </a:rPr>
              <a:t>       numerator and halves the denominator, it will make a </a:t>
            </a:r>
          </a:p>
          <a:p>
            <a:r>
              <a:rPr lang="en-GB" sz="2000" dirty="0">
                <a:solidFill>
                  <a:srgbClr val="388CDA"/>
                </a:solidFill>
                <a:latin typeface="Arial" panose="020B0604020202020204" pitchFamily="34" charset="0"/>
                <a:cs typeface="Arial" panose="020B0604020202020204" pitchFamily="34" charset="0"/>
              </a:rPr>
              <a:t>       fraction that is worth the same.				</a:t>
            </a:r>
            <a:r>
              <a:rPr lang="en-GB" sz="2000" b="1" dirty="0">
                <a:solidFill>
                  <a:srgbClr val="388CDA"/>
                </a:solidFill>
                <a:latin typeface="Arial" panose="020B0604020202020204" pitchFamily="34" charset="0"/>
                <a:cs typeface="Arial" panose="020B0604020202020204" pitchFamily="34" charset="0"/>
              </a:rPr>
              <a:t>FALSE</a:t>
            </a:r>
          </a:p>
          <a:p>
            <a:endParaRPr lang="en-GB" sz="2000" b="1" dirty="0">
              <a:solidFill>
                <a:srgbClr val="388CDA"/>
              </a:solidFill>
              <a:latin typeface="Arial" panose="020B0604020202020204" pitchFamily="34" charset="0"/>
              <a:cs typeface="Arial" panose="020B0604020202020204" pitchFamily="34" charset="0"/>
            </a:endParaRP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Four eighths is the same as one half.		</a:t>
            </a:r>
            <a:r>
              <a:rPr lang="en-GB" sz="2000" b="1" dirty="0">
                <a:solidFill>
                  <a:srgbClr val="388CDA"/>
                </a:solidFill>
                <a:latin typeface="Arial" panose="020B0604020202020204" pitchFamily="34" charset="0"/>
                <a:cs typeface="Arial" panose="020B0604020202020204" pitchFamily="34" charset="0"/>
              </a:rPr>
              <a:t>TRUE</a:t>
            </a:r>
          </a:p>
          <a:p>
            <a:pPr marL="457200" indent="-457200">
              <a:buAutoNum type="alphaLcParenR" startAt="4"/>
            </a:pPr>
            <a:endParaRPr lang="en-GB" sz="2000" b="1" dirty="0">
              <a:solidFill>
                <a:srgbClr val="388CDA"/>
              </a:solidFill>
              <a:latin typeface="Arial" panose="020B0604020202020204" pitchFamily="34" charset="0"/>
              <a:cs typeface="Arial" panose="020B0604020202020204" pitchFamily="34" charset="0"/>
            </a:endParaRP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Leah is thinking of a fraction. If she multiplies the numerator by 3 and then multiplies the denominator by 3 too, she will make an equivalent fraction.   </a:t>
            </a:r>
            <a:r>
              <a:rPr lang="en-GB" sz="2000" b="1" dirty="0">
                <a:solidFill>
                  <a:srgbClr val="388CDA"/>
                </a:solidFill>
                <a:latin typeface="Arial" panose="020B0604020202020204" pitchFamily="34" charset="0"/>
                <a:cs typeface="Arial" panose="020B0604020202020204" pitchFamily="34" charset="0"/>
              </a:rPr>
              <a:t>TRUE		 </a:t>
            </a:r>
          </a:p>
        </p:txBody>
      </p:sp>
      <p:pic>
        <p:nvPicPr>
          <p:cNvPr id="10" name="Picture 9">
            <a:extLst>
              <a:ext uri="{FF2B5EF4-FFF2-40B4-BE49-F238E27FC236}">
                <a16:creationId xmlns:a16="http://schemas.microsoft.com/office/drawing/2014/main" xmlns="" id="{DC19F1C2-F021-46ED-948C-235186C16F40}"/>
              </a:ext>
            </a:extLst>
          </p:cNvPr>
          <p:cNvPicPr>
            <a:picLocks noChangeAspect="1"/>
          </p:cNvPicPr>
          <p:nvPr/>
        </p:nvPicPr>
        <p:blipFill>
          <a:blip r:embed="rId2"/>
          <a:stretch>
            <a:fillRect/>
          </a:stretch>
        </p:blipFill>
        <p:spPr>
          <a:xfrm>
            <a:off x="697046" y="2270361"/>
            <a:ext cx="976733" cy="513627"/>
          </a:xfrm>
          <a:prstGeom prst="rect">
            <a:avLst/>
          </a:prstGeom>
        </p:spPr>
      </p:pic>
      <p:pic>
        <p:nvPicPr>
          <p:cNvPr id="13" name="Picture 12">
            <a:extLst>
              <a:ext uri="{FF2B5EF4-FFF2-40B4-BE49-F238E27FC236}">
                <a16:creationId xmlns:a16="http://schemas.microsoft.com/office/drawing/2014/main" xmlns="" id="{04AC06E8-11E8-4B67-B0DF-D7FA70CBE601}"/>
              </a:ext>
            </a:extLst>
          </p:cNvPr>
          <p:cNvPicPr>
            <a:picLocks noChangeAspect="1"/>
          </p:cNvPicPr>
          <p:nvPr/>
        </p:nvPicPr>
        <p:blipFill>
          <a:blip r:embed="rId3"/>
          <a:stretch>
            <a:fillRect/>
          </a:stretch>
        </p:blipFill>
        <p:spPr>
          <a:xfrm>
            <a:off x="661212" y="3032536"/>
            <a:ext cx="1012567" cy="532471"/>
          </a:xfrm>
          <a:prstGeom prst="rect">
            <a:avLst/>
          </a:prstGeom>
        </p:spPr>
      </p:pic>
      <p:graphicFrame>
        <p:nvGraphicFramePr>
          <p:cNvPr id="7" name="Table 6">
            <a:extLst>
              <a:ext uri="{FF2B5EF4-FFF2-40B4-BE49-F238E27FC236}">
                <a16:creationId xmlns:a16="http://schemas.microsoft.com/office/drawing/2014/main" xmlns="" id="{FE323D29-636A-4AB5-A4B5-65187014BD56}"/>
              </a:ext>
            </a:extLst>
          </p:cNvPr>
          <p:cNvGraphicFramePr>
            <a:graphicFrameLocks noGrp="1"/>
          </p:cNvGraphicFramePr>
          <p:nvPr>
            <p:extLst>
              <p:ext uri="{D42A27DB-BD31-4B8C-83A1-F6EECF244321}">
                <p14:modId xmlns:p14="http://schemas.microsoft.com/office/powerpoint/2010/main" val="3249046575"/>
              </p:ext>
            </p:extLst>
          </p:nvPr>
        </p:nvGraphicFramePr>
        <p:xfrm>
          <a:off x="6815667" y="1366896"/>
          <a:ext cx="2006600" cy="21640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xmlns=""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identify equivalent fractions pictorially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use my knowledge of times tables to find links between equivalent fractions</a:t>
                      </a:r>
                    </a:p>
                  </a:txBody>
                  <a:tcPr>
                    <a:solidFill>
                      <a:srgbClr val="ECEEF1"/>
                    </a:solidFill>
                  </a:tcPr>
                </a:tc>
                <a:extLst>
                  <a:ext uri="{0D108BD9-81ED-4DB2-BD59-A6C34878D82A}">
                    <a16:rowId xmlns:a16="http://schemas.microsoft.com/office/drawing/2014/main" xmlns="" val="3456085870"/>
                  </a:ext>
                </a:extLst>
              </a:tr>
            </a:tbl>
          </a:graphicData>
        </a:graphic>
      </p:graphicFrame>
    </p:spTree>
    <p:extLst>
      <p:ext uri="{BB962C8B-B14F-4D97-AF65-F5344CB8AC3E}">
        <p14:creationId xmlns:p14="http://schemas.microsoft.com/office/powerpoint/2010/main" val="1127038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DEB82B2-AA71-4837-B985-15A96461F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92"/>
            <a:ext cx="9144000" cy="6461615"/>
          </a:xfrm>
          <a:prstGeom prst="rect">
            <a:avLst/>
          </a:prstGeom>
        </p:spPr>
      </p:pic>
    </p:spTree>
    <p:extLst>
      <p:ext uri="{BB962C8B-B14F-4D97-AF65-F5344CB8AC3E}">
        <p14:creationId xmlns:p14="http://schemas.microsoft.com/office/powerpoint/2010/main" val="183143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80832" y="1808585"/>
            <a:ext cx="868078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one is different?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DDD315F1-6656-4594-8362-B1253F4B80E1}"/>
              </a:ext>
            </a:extLst>
          </p:cNvPr>
          <p:cNvPicPr>
            <a:picLocks noChangeAspect="1"/>
          </p:cNvPicPr>
          <p:nvPr/>
        </p:nvPicPr>
        <p:blipFill>
          <a:blip r:embed="rId2"/>
          <a:stretch>
            <a:fillRect/>
          </a:stretch>
        </p:blipFill>
        <p:spPr>
          <a:xfrm>
            <a:off x="1506071" y="2593713"/>
            <a:ext cx="4706470" cy="485355"/>
          </a:xfrm>
          <a:prstGeom prst="rect">
            <a:avLst/>
          </a:prstGeom>
        </p:spPr>
      </p:pic>
      <p:pic>
        <p:nvPicPr>
          <p:cNvPr id="10" name="Picture 9">
            <a:extLst>
              <a:ext uri="{FF2B5EF4-FFF2-40B4-BE49-F238E27FC236}">
                <a16:creationId xmlns:a16="http://schemas.microsoft.com/office/drawing/2014/main" xmlns="" id="{569F5B18-06FF-48EE-8D7B-2B29715CECD6}"/>
              </a:ext>
            </a:extLst>
          </p:cNvPr>
          <p:cNvPicPr>
            <a:picLocks noChangeAspect="1"/>
          </p:cNvPicPr>
          <p:nvPr/>
        </p:nvPicPr>
        <p:blipFill>
          <a:blip r:embed="rId3"/>
          <a:stretch>
            <a:fillRect/>
          </a:stretch>
        </p:blipFill>
        <p:spPr>
          <a:xfrm>
            <a:off x="1233449" y="5018407"/>
            <a:ext cx="4431685" cy="457017"/>
          </a:xfrm>
          <a:prstGeom prst="rect">
            <a:avLst/>
          </a:prstGeom>
        </p:spPr>
      </p:pic>
      <p:pic>
        <p:nvPicPr>
          <p:cNvPr id="12" name="Picture 11">
            <a:extLst>
              <a:ext uri="{FF2B5EF4-FFF2-40B4-BE49-F238E27FC236}">
                <a16:creationId xmlns:a16="http://schemas.microsoft.com/office/drawing/2014/main" xmlns="" id="{6DDA661A-EB2E-4C6C-811C-48E7F91BEF53}"/>
              </a:ext>
            </a:extLst>
          </p:cNvPr>
          <p:cNvPicPr>
            <a:picLocks noChangeAspect="1"/>
          </p:cNvPicPr>
          <p:nvPr/>
        </p:nvPicPr>
        <p:blipFill>
          <a:blip r:embed="rId4"/>
          <a:stretch>
            <a:fillRect/>
          </a:stretch>
        </p:blipFill>
        <p:spPr>
          <a:xfrm>
            <a:off x="924158" y="3718489"/>
            <a:ext cx="4431686" cy="740923"/>
          </a:xfrm>
          <a:prstGeom prst="rect">
            <a:avLst/>
          </a:prstGeom>
        </p:spPr>
      </p:pic>
      <p:graphicFrame>
        <p:nvGraphicFramePr>
          <p:cNvPr id="13" name="Table 12">
            <a:extLst>
              <a:ext uri="{FF2B5EF4-FFF2-40B4-BE49-F238E27FC236}">
                <a16:creationId xmlns:a16="http://schemas.microsoft.com/office/drawing/2014/main" xmlns="" id="{B3C4A6D7-5E09-4293-A62B-A3B1CBE2BEEA}"/>
              </a:ext>
            </a:extLst>
          </p:cNvPr>
          <p:cNvGraphicFramePr>
            <a:graphicFrameLocks noGrp="1"/>
          </p:cNvGraphicFramePr>
          <p:nvPr>
            <p:extLst>
              <p:ext uri="{D42A27DB-BD31-4B8C-83A1-F6EECF244321}">
                <p14:modId xmlns:p14="http://schemas.microsoft.com/office/powerpoint/2010/main" val="156640006"/>
              </p:ext>
            </p:extLst>
          </p:nvPr>
        </p:nvGraphicFramePr>
        <p:xfrm>
          <a:off x="6815667" y="1366896"/>
          <a:ext cx="2006600" cy="21640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xmlns=""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identify equivalent fractions pictorially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use my knowledge of times tables to find links between equivalent fractions</a:t>
                      </a:r>
                    </a:p>
                  </a:txBody>
                  <a:tcPr>
                    <a:solidFill>
                      <a:srgbClr val="ECEEF1"/>
                    </a:solidFill>
                  </a:tcPr>
                </a:tc>
                <a:extLst>
                  <a:ext uri="{0D108BD9-81ED-4DB2-BD59-A6C34878D82A}">
                    <a16:rowId xmlns:a16="http://schemas.microsoft.com/office/drawing/2014/main" xmlns="" val="3456085870"/>
                  </a:ext>
                </a:extLst>
              </a:tr>
            </a:tbl>
          </a:graphicData>
        </a:graphic>
      </p:graphicFrame>
    </p:spTree>
    <p:extLst>
      <p:ext uri="{BB962C8B-B14F-4D97-AF65-F5344CB8AC3E}">
        <p14:creationId xmlns:p14="http://schemas.microsoft.com/office/powerpoint/2010/main" val="23098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80832" y="1808585"/>
            <a:ext cx="868078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one is different?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E6BB490E-434B-4692-AAFE-6458E2BF6117}"/>
              </a:ext>
            </a:extLst>
          </p:cNvPr>
          <p:cNvSpPr/>
          <p:nvPr/>
        </p:nvSpPr>
        <p:spPr>
          <a:xfrm>
            <a:off x="177800" y="5741895"/>
            <a:ext cx="8861612" cy="646331"/>
          </a:xfrm>
          <a:prstGeom prst="rect">
            <a:avLst/>
          </a:prstGeom>
        </p:spPr>
        <p:txBody>
          <a:bodyPr wrap="square">
            <a:spAutoFit/>
          </a:bodyPr>
          <a:lstStyle/>
          <a:p>
            <a:r>
              <a:rPr lang="en-GB" b="1" dirty="0">
                <a:solidFill>
                  <a:srgbClr val="DA2E41"/>
                </a:solidFill>
                <a:latin typeface="Arial" panose="020B0604020202020204" pitchFamily="34" charset="0"/>
                <a:cs typeface="Arial" panose="020B0604020202020204" pitchFamily="34" charset="0"/>
              </a:rPr>
              <a:t>Each of the number lines has a fraction labelled on it that is equivalent to three quarters apart from this one. Two thirds is </a:t>
            </a:r>
            <a:r>
              <a:rPr lang="en-GB" b="1" u="sng" dirty="0">
                <a:solidFill>
                  <a:srgbClr val="DA2E41"/>
                </a:solidFill>
                <a:latin typeface="Arial" panose="020B0604020202020204" pitchFamily="34" charset="0"/>
                <a:cs typeface="Arial" panose="020B0604020202020204" pitchFamily="34" charset="0"/>
              </a:rPr>
              <a:t>not</a:t>
            </a:r>
            <a:r>
              <a:rPr lang="en-GB" b="1" dirty="0">
                <a:solidFill>
                  <a:srgbClr val="DA2E41"/>
                </a:solidFill>
                <a:latin typeface="Arial" panose="020B0604020202020204" pitchFamily="34" charset="0"/>
                <a:cs typeface="Arial" panose="020B0604020202020204" pitchFamily="34" charset="0"/>
              </a:rPr>
              <a:t> the same as three quarters.</a:t>
            </a:r>
          </a:p>
        </p:txBody>
      </p:sp>
      <p:pic>
        <p:nvPicPr>
          <p:cNvPr id="8" name="Picture 7">
            <a:extLst>
              <a:ext uri="{FF2B5EF4-FFF2-40B4-BE49-F238E27FC236}">
                <a16:creationId xmlns:a16="http://schemas.microsoft.com/office/drawing/2014/main" xmlns="" id="{DDD315F1-6656-4594-8362-B1253F4B80E1}"/>
              </a:ext>
            </a:extLst>
          </p:cNvPr>
          <p:cNvPicPr>
            <a:picLocks noChangeAspect="1"/>
          </p:cNvPicPr>
          <p:nvPr/>
        </p:nvPicPr>
        <p:blipFill>
          <a:blip r:embed="rId2"/>
          <a:stretch>
            <a:fillRect/>
          </a:stretch>
        </p:blipFill>
        <p:spPr>
          <a:xfrm>
            <a:off x="1506071" y="2593713"/>
            <a:ext cx="4706470" cy="485355"/>
          </a:xfrm>
          <a:prstGeom prst="rect">
            <a:avLst/>
          </a:prstGeom>
        </p:spPr>
      </p:pic>
      <p:pic>
        <p:nvPicPr>
          <p:cNvPr id="10" name="Picture 9">
            <a:extLst>
              <a:ext uri="{FF2B5EF4-FFF2-40B4-BE49-F238E27FC236}">
                <a16:creationId xmlns:a16="http://schemas.microsoft.com/office/drawing/2014/main" xmlns="" id="{569F5B18-06FF-48EE-8D7B-2B29715CECD6}"/>
              </a:ext>
            </a:extLst>
          </p:cNvPr>
          <p:cNvPicPr>
            <a:picLocks noChangeAspect="1"/>
          </p:cNvPicPr>
          <p:nvPr/>
        </p:nvPicPr>
        <p:blipFill>
          <a:blip r:embed="rId3"/>
          <a:stretch>
            <a:fillRect/>
          </a:stretch>
        </p:blipFill>
        <p:spPr>
          <a:xfrm>
            <a:off x="1233449" y="5018407"/>
            <a:ext cx="4431685" cy="457017"/>
          </a:xfrm>
          <a:prstGeom prst="rect">
            <a:avLst/>
          </a:prstGeom>
        </p:spPr>
      </p:pic>
      <p:pic>
        <p:nvPicPr>
          <p:cNvPr id="12" name="Picture 11">
            <a:extLst>
              <a:ext uri="{FF2B5EF4-FFF2-40B4-BE49-F238E27FC236}">
                <a16:creationId xmlns:a16="http://schemas.microsoft.com/office/drawing/2014/main" xmlns="" id="{6DDA661A-EB2E-4C6C-811C-48E7F91BEF53}"/>
              </a:ext>
            </a:extLst>
          </p:cNvPr>
          <p:cNvPicPr>
            <a:picLocks noChangeAspect="1"/>
          </p:cNvPicPr>
          <p:nvPr/>
        </p:nvPicPr>
        <p:blipFill>
          <a:blip r:embed="rId4"/>
          <a:stretch>
            <a:fillRect/>
          </a:stretch>
        </p:blipFill>
        <p:spPr>
          <a:xfrm>
            <a:off x="924158" y="3718489"/>
            <a:ext cx="4431686" cy="740923"/>
          </a:xfrm>
          <a:prstGeom prst="rect">
            <a:avLst/>
          </a:prstGeom>
        </p:spPr>
      </p:pic>
      <p:sp>
        <p:nvSpPr>
          <p:cNvPr id="13" name="Rectangle: Rounded Corners 12">
            <a:extLst>
              <a:ext uri="{FF2B5EF4-FFF2-40B4-BE49-F238E27FC236}">
                <a16:creationId xmlns:a16="http://schemas.microsoft.com/office/drawing/2014/main" xmlns="" id="{344010BF-EFAA-4EA2-AE10-4E35E28F40C6}"/>
              </a:ext>
            </a:extLst>
          </p:cNvPr>
          <p:cNvSpPr/>
          <p:nvPr/>
        </p:nvSpPr>
        <p:spPr>
          <a:xfrm>
            <a:off x="814795" y="3474459"/>
            <a:ext cx="4850339" cy="923330"/>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xmlns="" id="{ECC4E324-8AD3-412B-9041-1CAC30579C87}"/>
              </a:ext>
            </a:extLst>
          </p:cNvPr>
          <p:cNvCxnSpPr>
            <a:cxnSpLocks/>
          </p:cNvCxnSpPr>
          <p:nvPr/>
        </p:nvCxnSpPr>
        <p:spPr>
          <a:xfrm flipV="1">
            <a:off x="924159" y="4526649"/>
            <a:ext cx="0" cy="1276869"/>
          </a:xfrm>
          <a:prstGeom prst="straightConnector1">
            <a:avLst/>
          </a:prstGeom>
          <a:ln w="57150">
            <a:solidFill>
              <a:srgbClr val="DA2E4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xmlns="" id="{E38F1F3A-8471-4ECD-8FC8-53522FFBA952}"/>
              </a:ext>
            </a:extLst>
          </p:cNvPr>
          <p:cNvGraphicFramePr>
            <a:graphicFrameLocks noGrp="1"/>
          </p:cNvGraphicFramePr>
          <p:nvPr>
            <p:extLst>
              <p:ext uri="{D42A27DB-BD31-4B8C-83A1-F6EECF244321}">
                <p14:modId xmlns:p14="http://schemas.microsoft.com/office/powerpoint/2010/main" val="2229452106"/>
              </p:ext>
            </p:extLst>
          </p:nvPr>
        </p:nvGraphicFramePr>
        <p:xfrm>
          <a:off x="6815667" y="1366896"/>
          <a:ext cx="2006600" cy="21640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xmlns=""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identify equivalent fractions pictorially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use my knowledge of times tables to find links between equivalent fractions</a:t>
                      </a:r>
                    </a:p>
                  </a:txBody>
                  <a:tcPr>
                    <a:solidFill>
                      <a:srgbClr val="ECEEF1"/>
                    </a:solidFill>
                  </a:tcPr>
                </a:tc>
                <a:extLst>
                  <a:ext uri="{0D108BD9-81ED-4DB2-BD59-A6C34878D82A}">
                    <a16:rowId xmlns:a16="http://schemas.microsoft.com/office/drawing/2014/main" xmlns="" val="3456085870"/>
                  </a:ext>
                </a:extLst>
              </a:tr>
            </a:tbl>
          </a:graphicData>
        </a:graphic>
      </p:graphicFrame>
    </p:spTree>
    <p:extLst>
      <p:ext uri="{BB962C8B-B14F-4D97-AF65-F5344CB8AC3E}">
        <p14:creationId xmlns:p14="http://schemas.microsoft.com/office/powerpoint/2010/main" val="79810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pair of equivalent fractions can you see?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D43FEE52-BA10-49F1-AF1F-11B3D4ECF321}"/>
              </a:ext>
            </a:extLst>
          </p:cNvPr>
          <p:cNvPicPr>
            <a:picLocks noChangeAspect="1"/>
          </p:cNvPicPr>
          <p:nvPr/>
        </p:nvPicPr>
        <p:blipFill>
          <a:blip r:embed="rId2"/>
          <a:stretch>
            <a:fillRect/>
          </a:stretch>
        </p:blipFill>
        <p:spPr>
          <a:xfrm>
            <a:off x="1508536" y="2326783"/>
            <a:ext cx="4246805" cy="1878216"/>
          </a:xfrm>
          <a:prstGeom prst="rect">
            <a:avLst/>
          </a:prstGeom>
        </p:spPr>
      </p:pic>
    </p:spTree>
    <p:extLst>
      <p:ext uri="{BB962C8B-B14F-4D97-AF65-F5344CB8AC3E}">
        <p14:creationId xmlns:p14="http://schemas.microsoft.com/office/powerpoint/2010/main" val="356054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pair of equivalent fractions can you see?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D43FEE52-BA10-49F1-AF1F-11B3D4ECF321}"/>
              </a:ext>
            </a:extLst>
          </p:cNvPr>
          <p:cNvPicPr>
            <a:picLocks noChangeAspect="1"/>
          </p:cNvPicPr>
          <p:nvPr/>
        </p:nvPicPr>
        <p:blipFill>
          <a:blip r:embed="rId2"/>
          <a:stretch>
            <a:fillRect/>
          </a:stretch>
        </p:blipFill>
        <p:spPr>
          <a:xfrm>
            <a:off x="1508536" y="2326783"/>
            <a:ext cx="4246805" cy="1878216"/>
          </a:xfrm>
          <a:prstGeom prst="rect">
            <a:avLst/>
          </a:prstGeom>
        </p:spPr>
      </p:pic>
      <p:pic>
        <p:nvPicPr>
          <p:cNvPr id="2" name="Picture 1">
            <a:extLst>
              <a:ext uri="{FF2B5EF4-FFF2-40B4-BE49-F238E27FC236}">
                <a16:creationId xmlns:a16="http://schemas.microsoft.com/office/drawing/2014/main" xmlns="" id="{6EBA481B-868D-469A-9582-D98B175D9D76}"/>
              </a:ext>
            </a:extLst>
          </p:cNvPr>
          <p:cNvPicPr>
            <a:picLocks noChangeAspect="1"/>
          </p:cNvPicPr>
          <p:nvPr/>
        </p:nvPicPr>
        <p:blipFill>
          <a:blip r:embed="rId3"/>
          <a:stretch>
            <a:fillRect/>
          </a:stretch>
        </p:blipFill>
        <p:spPr>
          <a:xfrm>
            <a:off x="2895170" y="4512776"/>
            <a:ext cx="1473536" cy="774877"/>
          </a:xfrm>
          <a:prstGeom prst="rect">
            <a:avLst/>
          </a:prstGeom>
        </p:spPr>
      </p:pic>
      <p:sp>
        <p:nvSpPr>
          <p:cNvPr id="6" name="Rectangle 5">
            <a:extLst>
              <a:ext uri="{FF2B5EF4-FFF2-40B4-BE49-F238E27FC236}">
                <a16:creationId xmlns:a16="http://schemas.microsoft.com/office/drawing/2014/main" xmlns="" id="{777BD430-BA3F-418A-A219-DA7CA8B6A4C7}"/>
              </a:ext>
            </a:extLst>
          </p:cNvPr>
          <p:cNvSpPr/>
          <p:nvPr/>
        </p:nvSpPr>
        <p:spPr>
          <a:xfrm>
            <a:off x="379526" y="5516805"/>
            <a:ext cx="6989462" cy="457200"/>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ysClr val="windowText" lastClr="000000"/>
                </a:solidFill>
                <a:latin typeface="Arial" panose="020B0604020202020204" pitchFamily="34" charset="0"/>
                <a:cs typeface="Arial" panose="020B0604020202020204" pitchFamily="34" charset="0"/>
              </a:rPr>
              <a:t>What do you notice about the numerators and denominators in these fractions?</a:t>
            </a:r>
            <a:r>
              <a:rPr lang="en-GB" dirty="0">
                <a:solidFill>
                  <a:sysClr val="windowText" lastClr="000000"/>
                </a:solidFill>
              </a:rPr>
              <a:t> </a:t>
            </a:r>
          </a:p>
        </p:txBody>
      </p:sp>
    </p:spTree>
    <p:extLst>
      <p:ext uri="{BB962C8B-B14F-4D97-AF65-F5344CB8AC3E}">
        <p14:creationId xmlns:p14="http://schemas.microsoft.com/office/powerpoint/2010/main" val="323923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pair of equivalent fractions can you see?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Describe how the numerator and denominator change from one fraction to the other. </a:t>
            </a:r>
          </a:p>
        </p:txBody>
      </p:sp>
      <p:pic>
        <p:nvPicPr>
          <p:cNvPr id="5" name="Picture 4">
            <a:extLst>
              <a:ext uri="{FF2B5EF4-FFF2-40B4-BE49-F238E27FC236}">
                <a16:creationId xmlns:a16="http://schemas.microsoft.com/office/drawing/2014/main" xmlns="" id="{95504D22-FA42-4A3B-8CC3-648F350401FE}"/>
              </a:ext>
            </a:extLst>
          </p:cNvPr>
          <p:cNvPicPr>
            <a:picLocks noChangeAspect="1"/>
          </p:cNvPicPr>
          <p:nvPr/>
        </p:nvPicPr>
        <p:blipFill>
          <a:blip r:embed="rId2"/>
          <a:stretch>
            <a:fillRect/>
          </a:stretch>
        </p:blipFill>
        <p:spPr>
          <a:xfrm>
            <a:off x="1522703" y="2385037"/>
            <a:ext cx="4030933" cy="1755264"/>
          </a:xfrm>
          <a:prstGeom prst="rect">
            <a:avLst/>
          </a:prstGeom>
        </p:spPr>
      </p:pic>
    </p:spTree>
    <p:extLst>
      <p:ext uri="{BB962C8B-B14F-4D97-AF65-F5344CB8AC3E}">
        <p14:creationId xmlns:p14="http://schemas.microsoft.com/office/powerpoint/2010/main" val="58963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pair of equivalent fractions can you see?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Describe how the numerator and denominator change from one fraction to the other.</a:t>
            </a:r>
          </a:p>
          <a:p>
            <a:r>
              <a:rPr lang="en-GB" b="1" dirty="0">
                <a:solidFill>
                  <a:srgbClr val="DA2E41"/>
                </a:solidFill>
                <a:latin typeface="Arial" panose="020B0604020202020204" pitchFamily="34" charset="0"/>
                <a:cs typeface="Arial" panose="020B0604020202020204" pitchFamily="34" charset="0"/>
              </a:rPr>
              <a:t>The numerator and the denominator are both three times larger in the second fraction (1 x 3 = 3 and 4 x 3 = 12).</a:t>
            </a:r>
            <a:r>
              <a:rPr lang="en-GB"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xmlns="" id="{95504D22-FA42-4A3B-8CC3-648F350401FE}"/>
              </a:ext>
            </a:extLst>
          </p:cNvPr>
          <p:cNvPicPr>
            <a:picLocks noChangeAspect="1"/>
          </p:cNvPicPr>
          <p:nvPr/>
        </p:nvPicPr>
        <p:blipFill>
          <a:blip r:embed="rId2"/>
          <a:stretch>
            <a:fillRect/>
          </a:stretch>
        </p:blipFill>
        <p:spPr>
          <a:xfrm>
            <a:off x="1522703" y="2385037"/>
            <a:ext cx="4030933" cy="1755264"/>
          </a:xfrm>
          <a:prstGeom prst="rect">
            <a:avLst/>
          </a:prstGeom>
        </p:spPr>
      </p:pic>
      <p:pic>
        <p:nvPicPr>
          <p:cNvPr id="2" name="Picture 1">
            <a:extLst>
              <a:ext uri="{FF2B5EF4-FFF2-40B4-BE49-F238E27FC236}">
                <a16:creationId xmlns:a16="http://schemas.microsoft.com/office/drawing/2014/main" xmlns="" id="{DE49D426-5C30-47CF-BF18-E58FF3A0BB26}"/>
              </a:ext>
            </a:extLst>
          </p:cNvPr>
          <p:cNvPicPr>
            <a:picLocks noChangeAspect="1"/>
          </p:cNvPicPr>
          <p:nvPr/>
        </p:nvPicPr>
        <p:blipFill>
          <a:blip r:embed="rId3"/>
          <a:stretch>
            <a:fillRect/>
          </a:stretch>
        </p:blipFill>
        <p:spPr>
          <a:xfrm>
            <a:off x="2795049" y="4329314"/>
            <a:ext cx="1486239" cy="774877"/>
          </a:xfrm>
          <a:prstGeom prst="rect">
            <a:avLst/>
          </a:prstGeom>
        </p:spPr>
      </p:pic>
    </p:spTree>
    <p:extLst>
      <p:ext uri="{BB962C8B-B14F-4D97-AF65-F5344CB8AC3E}">
        <p14:creationId xmlns:p14="http://schemas.microsoft.com/office/powerpoint/2010/main" val="43741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48C377B-5F94-45A0-810D-11F49E8CF68F}"/>
              </a:ext>
            </a:extLst>
          </p:cNvPr>
          <p:cNvSpPr txBox="1"/>
          <p:nvPr/>
        </p:nvSpPr>
        <p:spPr>
          <a:xfrm>
            <a:off x="180830" y="1808585"/>
            <a:ext cx="896317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Complete the table.</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DBEFE7EB-07FA-4FB7-8330-20EECFB72954}"/>
              </a:ext>
            </a:extLst>
          </p:cNvPr>
          <p:cNvGraphicFramePr>
            <a:graphicFrameLocks noGrp="1"/>
          </p:cNvGraphicFramePr>
          <p:nvPr>
            <p:extLst>
              <p:ext uri="{D42A27DB-BD31-4B8C-83A1-F6EECF244321}">
                <p14:modId xmlns:p14="http://schemas.microsoft.com/office/powerpoint/2010/main" val="2177730729"/>
              </p:ext>
            </p:extLst>
          </p:nvPr>
        </p:nvGraphicFramePr>
        <p:xfrm>
          <a:off x="300318" y="2197044"/>
          <a:ext cx="6096000" cy="338327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606147855"/>
                    </a:ext>
                  </a:extLst>
                </a:gridCol>
                <a:gridCol w="2032000">
                  <a:extLst>
                    <a:ext uri="{9D8B030D-6E8A-4147-A177-3AD203B41FA5}">
                      <a16:colId xmlns:a16="http://schemas.microsoft.com/office/drawing/2014/main" xmlns="" val="1720998481"/>
                    </a:ext>
                  </a:extLst>
                </a:gridCol>
                <a:gridCol w="2032000">
                  <a:extLst>
                    <a:ext uri="{9D8B030D-6E8A-4147-A177-3AD203B41FA5}">
                      <a16:colId xmlns:a16="http://schemas.microsoft.com/office/drawing/2014/main" xmlns="" val="2872026079"/>
                    </a:ext>
                  </a:extLst>
                </a:gridCol>
              </a:tblGrid>
              <a:tr h="370840">
                <a:tc>
                  <a:txBody>
                    <a:bodyPr/>
                    <a:lstStyle/>
                    <a:p>
                      <a:pPr algn="ctr"/>
                      <a:r>
                        <a:rPr lang="en-GB" dirty="0">
                          <a:latin typeface="Arial" panose="020B0604020202020204" pitchFamily="34" charset="0"/>
                          <a:cs typeface="Arial" panose="020B0604020202020204" pitchFamily="34" charset="0"/>
                        </a:rPr>
                        <a:t>Pictorial representation</a:t>
                      </a:r>
                    </a:p>
                  </a:txBody>
                  <a:tcPr>
                    <a:lnB w="12700" cap="flat" cmpd="sng" algn="ctr">
                      <a:solidFill>
                        <a:schemeClr val="tx1"/>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Fractions</a:t>
                      </a:r>
                    </a:p>
                  </a:txBody>
                  <a:tcPr>
                    <a:lnB w="12700" cap="flat" cmpd="sng" algn="ctr">
                      <a:solidFill>
                        <a:schemeClr val="tx1"/>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Words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9461430"/>
                  </a:ext>
                </a:extLst>
              </a:tr>
              <a:tr h="370840">
                <a:tc>
                  <a:txBody>
                    <a:bodyP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u="none" dirty="0">
                          <a:solidFill>
                            <a:schemeClr val="tx1"/>
                          </a:solidFill>
                          <a:latin typeface="Arial" panose="020B0604020202020204" pitchFamily="34" charset="0"/>
                          <a:cs typeface="Arial" panose="020B0604020202020204" pitchFamily="34" charset="0"/>
                        </a:rPr>
                        <a:t>_________</a:t>
                      </a:r>
                    </a:p>
                    <a:p>
                      <a:pPr algn="ctr"/>
                      <a:r>
                        <a:rPr lang="en-GB" dirty="0">
                          <a:latin typeface="Arial" panose="020B0604020202020204" pitchFamily="34" charset="0"/>
                          <a:cs typeface="Arial" panose="020B0604020202020204" pitchFamily="34" charset="0"/>
                        </a:rPr>
                        <a:t>is equivalent to </a:t>
                      </a:r>
                      <a:r>
                        <a:rPr lang="en-GB" b="1" u="none" dirty="0">
                          <a:solidFill>
                            <a:schemeClr val="tx1"/>
                          </a:solidFill>
                          <a:latin typeface="Arial" panose="020B0604020202020204" pitchFamily="34" charset="0"/>
                          <a:cs typeface="Arial" panose="020B0604020202020204" pitchFamily="34" charset="0"/>
                        </a:rPr>
                        <a:t>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94614046"/>
                  </a:ext>
                </a:extLst>
              </a:tr>
              <a:tr h="370840">
                <a:tc>
                  <a:txBody>
                    <a:bodyP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latin typeface="Arial" panose="020B0604020202020204" pitchFamily="34" charset="0"/>
                          <a:cs typeface="Arial" panose="020B0604020202020204" pitchFamily="34" charset="0"/>
                        </a:rPr>
                        <a:t>_________</a:t>
                      </a:r>
                    </a:p>
                    <a:p>
                      <a:pPr algn="ctr"/>
                      <a:r>
                        <a:rPr lang="en-GB" dirty="0">
                          <a:latin typeface="Arial" panose="020B0604020202020204" pitchFamily="34" charset="0"/>
                          <a:cs typeface="Arial" panose="020B0604020202020204" pitchFamily="34" charset="0"/>
                        </a:rPr>
                        <a:t>Is equivalent to</a:t>
                      </a:r>
                    </a:p>
                    <a:p>
                      <a:pPr algn="ctr"/>
                      <a:r>
                        <a:rPr lang="en-GB" b="1" u="none" dirty="0">
                          <a:solidFill>
                            <a:schemeClr val="tx1"/>
                          </a:solidFill>
                          <a:latin typeface="Arial" panose="020B0604020202020204" pitchFamily="34" charset="0"/>
                          <a:cs typeface="Arial" panose="020B0604020202020204" pitchFamily="34" charset="0"/>
                        </a:rPr>
                        <a:t>____</a:t>
                      </a:r>
                      <a:r>
                        <a:rPr lang="en-GB" b="0" u="none" dirty="0">
                          <a:solidFill>
                            <a:schemeClr val="tx1"/>
                          </a:solidFill>
                          <a:latin typeface="Arial" panose="020B0604020202020204" pitchFamily="34" charset="0"/>
                          <a:cs typeface="Arial" panose="020B0604020202020204" pitchFamily="34" charset="0"/>
                        </a:rPr>
                        <a:t> sixths</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3460535"/>
                  </a:ext>
                </a:extLst>
              </a:tr>
              <a:tr h="370840">
                <a:tc>
                  <a:txBody>
                    <a:bodyP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u="none" dirty="0">
                          <a:solidFill>
                            <a:schemeClr val="tx1"/>
                          </a:solidFill>
                          <a:latin typeface="Arial" panose="020B0604020202020204" pitchFamily="34" charset="0"/>
                          <a:cs typeface="Arial" panose="020B0604020202020204" pitchFamily="34" charset="0"/>
                        </a:rPr>
                        <a:t>_________</a:t>
                      </a:r>
                    </a:p>
                    <a:p>
                      <a:pPr algn="ctr"/>
                      <a:r>
                        <a:rPr lang="en-GB" dirty="0">
                          <a:latin typeface="Arial" panose="020B0604020202020204" pitchFamily="34" charset="0"/>
                          <a:cs typeface="Arial" panose="020B0604020202020204" pitchFamily="34" charset="0"/>
                        </a:rPr>
                        <a:t>is equivalent to</a:t>
                      </a:r>
                    </a:p>
                    <a:p>
                      <a:pPr algn="ctr"/>
                      <a:r>
                        <a:rPr lang="en-GB" b="1" dirty="0">
                          <a:solidFill>
                            <a:schemeClr val="tx1"/>
                          </a:solidFill>
                          <a:latin typeface="Arial" panose="020B0604020202020204" pitchFamily="34" charset="0"/>
                          <a:cs typeface="Arial" panose="020B0604020202020204" pitchFamily="34" charset="0"/>
                        </a:rPr>
                        <a:t>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3791224"/>
                  </a:ext>
                </a:extLst>
              </a:tr>
            </a:tbl>
          </a:graphicData>
        </a:graphic>
      </p:graphicFrame>
      <p:pic>
        <p:nvPicPr>
          <p:cNvPr id="7" name="Picture 6">
            <a:extLst>
              <a:ext uri="{FF2B5EF4-FFF2-40B4-BE49-F238E27FC236}">
                <a16:creationId xmlns:a16="http://schemas.microsoft.com/office/drawing/2014/main" xmlns="" id="{B2099EC1-6909-48E8-8ACA-133D69DC443B}"/>
              </a:ext>
            </a:extLst>
          </p:cNvPr>
          <p:cNvPicPr>
            <a:picLocks noChangeAspect="1"/>
          </p:cNvPicPr>
          <p:nvPr/>
        </p:nvPicPr>
        <p:blipFill>
          <a:blip r:embed="rId2"/>
          <a:stretch>
            <a:fillRect/>
          </a:stretch>
        </p:blipFill>
        <p:spPr>
          <a:xfrm>
            <a:off x="452057" y="2956849"/>
            <a:ext cx="1645484" cy="725312"/>
          </a:xfrm>
          <a:prstGeom prst="rect">
            <a:avLst/>
          </a:prstGeom>
        </p:spPr>
      </p:pic>
      <p:pic>
        <p:nvPicPr>
          <p:cNvPr id="10" name="Picture 9">
            <a:extLst>
              <a:ext uri="{FF2B5EF4-FFF2-40B4-BE49-F238E27FC236}">
                <a16:creationId xmlns:a16="http://schemas.microsoft.com/office/drawing/2014/main" xmlns="" id="{E31ECC6F-44DB-4CDF-B0CA-E2E65450C6BD}"/>
              </a:ext>
            </a:extLst>
          </p:cNvPr>
          <p:cNvPicPr>
            <a:picLocks noChangeAspect="1"/>
          </p:cNvPicPr>
          <p:nvPr/>
        </p:nvPicPr>
        <p:blipFill>
          <a:blip r:embed="rId3"/>
          <a:stretch>
            <a:fillRect/>
          </a:stretch>
        </p:blipFill>
        <p:spPr>
          <a:xfrm>
            <a:off x="452057" y="3855468"/>
            <a:ext cx="1742326" cy="725312"/>
          </a:xfrm>
          <a:prstGeom prst="rect">
            <a:avLst/>
          </a:prstGeom>
        </p:spPr>
      </p:pic>
      <p:pic>
        <p:nvPicPr>
          <p:cNvPr id="13" name="Picture 12">
            <a:extLst>
              <a:ext uri="{FF2B5EF4-FFF2-40B4-BE49-F238E27FC236}">
                <a16:creationId xmlns:a16="http://schemas.microsoft.com/office/drawing/2014/main" xmlns="" id="{3A91443A-06D0-4C70-85E1-4E6398009420}"/>
              </a:ext>
            </a:extLst>
          </p:cNvPr>
          <p:cNvPicPr>
            <a:picLocks noChangeAspect="1"/>
          </p:cNvPicPr>
          <p:nvPr/>
        </p:nvPicPr>
        <p:blipFill>
          <a:blip r:embed="rId4"/>
          <a:stretch>
            <a:fillRect/>
          </a:stretch>
        </p:blipFill>
        <p:spPr>
          <a:xfrm>
            <a:off x="403636" y="4754087"/>
            <a:ext cx="1742326" cy="767999"/>
          </a:xfrm>
          <a:prstGeom prst="rect">
            <a:avLst/>
          </a:prstGeom>
        </p:spPr>
      </p:pic>
      <p:pic>
        <p:nvPicPr>
          <p:cNvPr id="14" name="Picture 13">
            <a:extLst>
              <a:ext uri="{FF2B5EF4-FFF2-40B4-BE49-F238E27FC236}">
                <a16:creationId xmlns:a16="http://schemas.microsoft.com/office/drawing/2014/main" xmlns="" id="{7854E234-9549-42CF-9D0A-89005EB16EF4}"/>
              </a:ext>
            </a:extLst>
          </p:cNvPr>
          <p:cNvPicPr>
            <a:picLocks noChangeAspect="1"/>
          </p:cNvPicPr>
          <p:nvPr/>
        </p:nvPicPr>
        <p:blipFill>
          <a:blip r:embed="rId5"/>
          <a:stretch>
            <a:fillRect/>
          </a:stretch>
        </p:blipFill>
        <p:spPr>
          <a:xfrm>
            <a:off x="403637" y="4757440"/>
            <a:ext cx="1742326" cy="764645"/>
          </a:xfrm>
          <a:prstGeom prst="rect">
            <a:avLst/>
          </a:prstGeom>
        </p:spPr>
      </p:pic>
      <p:pic>
        <p:nvPicPr>
          <p:cNvPr id="15" name="Picture 14">
            <a:extLst>
              <a:ext uri="{FF2B5EF4-FFF2-40B4-BE49-F238E27FC236}">
                <a16:creationId xmlns:a16="http://schemas.microsoft.com/office/drawing/2014/main" xmlns="" id="{1F2F934D-0E7B-4117-8599-C214C1028690}"/>
              </a:ext>
            </a:extLst>
          </p:cNvPr>
          <p:cNvPicPr>
            <a:picLocks noChangeAspect="1"/>
          </p:cNvPicPr>
          <p:nvPr/>
        </p:nvPicPr>
        <p:blipFill>
          <a:blip r:embed="rId6"/>
          <a:stretch>
            <a:fillRect/>
          </a:stretch>
        </p:blipFill>
        <p:spPr>
          <a:xfrm>
            <a:off x="2725776" y="4885158"/>
            <a:ext cx="1037256" cy="540792"/>
          </a:xfrm>
          <a:prstGeom prst="rect">
            <a:avLst/>
          </a:prstGeom>
        </p:spPr>
      </p:pic>
      <p:pic>
        <p:nvPicPr>
          <p:cNvPr id="18" name="Picture 17">
            <a:extLst>
              <a:ext uri="{FF2B5EF4-FFF2-40B4-BE49-F238E27FC236}">
                <a16:creationId xmlns:a16="http://schemas.microsoft.com/office/drawing/2014/main" xmlns="" id="{93666B4D-EC2C-4587-987F-5E2FAA56ECA2}"/>
              </a:ext>
            </a:extLst>
          </p:cNvPr>
          <p:cNvPicPr>
            <a:picLocks noChangeAspect="1"/>
          </p:cNvPicPr>
          <p:nvPr/>
        </p:nvPicPr>
        <p:blipFill>
          <a:blip r:embed="rId7"/>
          <a:stretch>
            <a:fillRect/>
          </a:stretch>
        </p:blipFill>
        <p:spPr>
          <a:xfrm>
            <a:off x="2759467" y="3033671"/>
            <a:ext cx="1003565" cy="527737"/>
          </a:xfrm>
          <a:prstGeom prst="rect">
            <a:avLst/>
          </a:prstGeom>
        </p:spPr>
      </p:pic>
      <p:pic>
        <p:nvPicPr>
          <p:cNvPr id="20" name="Picture 19">
            <a:extLst>
              <a:ext uri="{FF2B5EF4-FFF2-40B4-BE49-F238E27FC236}">
                <a16:creationId xmlns:a16="http://schemas.microsoft.com/office/drawing/2014/main" xmlns="" id="{6A3057A9-CA1B-4B3C-AE06-668AE855EA8F}"/>
              </a:ext>
            </a:extLst>
          </p:cNvPr>
          <p:cNvPicPr>
            <a:picLocks noChangeAspect="1"/>
          </p:cNvPicPr>
          <p:nvPr/>
        </p:nvPicPr>
        <p:blipFill>
          <a:blip r:embed="rId7"/>
          <a:stretch>
            <a:fillRect/>
          </a:stretch>
        </p:blipFill>
        <p:spPr>
          <a:xfrm>
            <a:off x="2753740" y="3954255"/>
            <a:ext cx="1003565" cy="527737"/>
          </a:xfrm>
          <a:prstGeom prst="rect">
            <a:avLst/>
          </a:prstGeom>
        </p:spPr>
      </p:pic>
      <p:sp>
        <p:nvSpPr>
          <p:cNvPr id="2" name="Rectangle 1">
            <a:extLst>
              <a:ext uri="{FF2B5EF4-FFF2-40B4-BE49-F238E27FC236}">
                <a16:creationId xmlns:a16="http://schemas.microsoft.com/office/drawing/2014/main" xmlns="" id="{13172ACD-DED3-472C-BF31-B785D99072DB}"/>
              </a:ext>
            </a:extLst>
          </p:cNvPr>
          <p:cNvSpPr/>
          <p:nvPr/>
        </p:nvSpPr>
        <p:spPr>
          <a:xfrm>
            <a:off x="2753740" y="2922914"/>
            <a:ext cx="24328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xmlns="" id="{60659235-47F2-418E-A47C-BEB42C861402}"/>
              </a:ext>
            </a:extLst>
          </p:cNvPr>
          <p:cNvSpPr/>
          <p:nvPr/>
        </p:nvSpPr>
        <p:spPr>
          <a:xfrm>
            <a:off x="3491008" y="2922913"/>
            <a:ext cx="24328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6D127DD6-FE2F-4351-9ED9-314543283B5B}"/>
              </a:ext>
            </a:extLst>
          </p:cNvPr>
          <p:cNvSpPr/>
          <p:nvPr/>
        </p:nvSpPr>
        <p:spPr>
          <a:xfrm>
            <a:off x="2753740" y="3341448"/>
            <a:ext cx="24328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xmlns="" id="{1B4984FF-C5DC-41CE-807B-2CC31F0658AB}"/>
              </a:ext>
            </a:extLst>
          </p:cNvPr>
          <p:cNvSpPr/>
          <p:nvPr/>
        </p:nvSpPr>
        <p:spPr>
          <a:xfrm>
            <a:off x="3493158" y="3341447"/>
            <a:ext cx="24328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3BCB6CE9-3670-4558-83FB-05FEE2B12F35}"/>
              </a:ext>
            </a:extLst>
          </p:cNvPr>
          <p:cNvSpPr/>
          <p:nvPr/>
        </p:nvSpPr>
        <p:spPr>
          <a:xfrm>
            <a:off x="2796708" y="3837394"/>
            <a:ext cx="24328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xmlns="" id="{8FA93A1C-9766-44BE-ABC4-B2DAF91FD39C}"/>
              </a:ext>
            </a:extLst>
          </p:cNvPr>
          <p:cNvSpPr/>
          <p:nvPr/>
        </p:nvSpPr>
        <p:spPr>
          <a:xfrm>
            <a:off x="3533976" y="3837393"/>
            <a:ext cx="24328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986E2C6A-9099-4E5E-A3C6-B773423E48BD}"/>
              </a:ext>
            </a:extLst>
          </p:cNvPr>
          <p:cNvSpPr/>
          <p:nvPr/>
        </p:nvSpPr>
        <p:spPr>
          <a:xfrm>
            <a:off x="2796708" y="4255928"/>
            <a:ext cx="24328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xmlns="" id="{7D135300-DEE7-4067-A7AB-3F95651F188C}"/>
              </a:ext>
            </a:extLst>
          </p:cNvPr>
          <p:cNvSpPr/>
          <p:nvPr/>
        </p:nvSpPr>
        <p:spPr>
          <a:xfrm>
            <a:off x="3536126" y="4255927"/>
            <a:ext cx="24328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F7C25152-351A-4788-AF58-06A0A6BBF066}"/>
              </a:ext>
            </a:extLst>
          </p:cNvPr>
          <p:cNvSpPr/>
          <p:nvPr/>
        </p:nvSpPr>
        <p:spPr>
          <a:xfrm>
            <a:off x="2666512" y="4782739"/>
            <a:ext cx="371326"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xmlns="" id="{1642BA54-924F-4170-97A9-400905B57AF1}"/>
              </a:ext>
            </a:extLst>
          </p:cNvPr>
          <p:cNvSpPr/>
          <p:nvPr/>
        </p:nvSpPr>
        <p:spPr>
          <a:xfrm>
            <a:off x="3403780" y="4782738"/>
            <a:ext cx="371326"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xmlns="" id="{2CEB5A26-660E-445A-BE9D-A34AB1A7AF6B}"/>
              </a:ext>
            </a:extLst>
          </p:cNvPr>
          <p:cNvSpPr/>
          <p:nvPr/>
        </p:nvSpPr>
        <p:spPr>
          <a:xfrm>
            <a:off x="2666512" y="5201273"/>
            <a:ext cx="371326"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63CC9264-38F1-4118-86DF-AC6BA171F484}"/>
              </a:ext>
            </a:extLst>
          </p:cNvPr>
          <p:cNvSpPr/>
          <p:nvPr/>
        </p:nvSpPr>
        <p:spPr>
          <a:xfrm>
            <a:off x="3405930" y="5201272"/>
            <a:ext cx="371326"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5314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30616</TotalTime>
  <Words>966</Words>
  <Application>Microsoft Macintosh PowerPoint</Application>
  <PresentationFormat>On-screen Show (4:3)</PresentationFormat>
  <Paragraphs>230</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Lauren Venables</cp:lastModifiedBy>
  <cp:revision>621</cp:revision>
  <dcterms:created xsi:type="dcterms:W3CDTF">2018-09-08T23:27:11Z</dcterms:created>
  <dcterms:modified xsi:type="dcterms:W3CDTF">2020-06-24T18:20:46Z</dcterms:modified>
</cp:coreProperties>
</file>