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3"/>
  </p:notesMasterIdLst>
  <p:handoutMasterIdLst>
    <p:handoutMasterId r:id="rId24"/>
  </p:handoutMasterIdLst>
  <p:sldIdLst>
    <p:sldId id="273" r:id="rId2"/>
    <p:sldId id="274" r:id="rId3"/>
    <p:sldId id="263" r:id="rId4"/>
    <p:sldId id="289" r:id="rId5"/>
    <p:sldId id="264" r:id="rId6"/>
    <p:sldId id="292" r:id="rId7"/>
    <p:sldId id="293" r:id="rId8"/>
    <p:sldId id="294" r:id="rId9"/>
    <p:sldId id="290" r:id="rId10"/>
    <p:sldId id="295" r:id="rId11"/>
    <p:sldId id="296" r:id="rId12"/>
    <p:sldId id="298" r:id="rId13"/>
    <p:sldId id="297" r:id="rId14"/>
    <p:sldId id="299" r:id="rId15"/>
    <p:sldId id="300" r:id="rId16"/>
    <p:sldId id="301" r:id="rId17"/>
    <p:sldId id="291" r:id="rId18"/>
    <p:sldId id="302" r:id="rId19"/>
    <p:sldId id="304" r:id="rId20"/>
    <p:sldId id="303" r:id="rId21"/>
    <p:sldId id="305" r:id="rId22"/>
  </p:sldIdLst>
  <p:sldSz cx="9144000" cy="6858000" type="screen4x3"/>
  <p:notesSz cx="6858000" cy="9144000"/>
  <p:embeddedFontLst>
    <p:embeddedFont>
      <p:font typeface="Kalam" charset="0"/>
      <p:regular r:id="rId25"/>
    </p:embeddedFont>
    <p:embeddedFont>
      <p:font typeface="Twinkl SemiBold" charset="0"/>
      <p:bold r:id="rId26"/>
    </p:embeddedFont>
    <p:embeddedFont>
      <p:font typeface="Sassoon Infant Rg" charset="0"/>
      <p:regular r:id="rId27"/>
      <p:bold r:id="rId28"/>
    </p:embeddedFont>
    <p:embeddedFont>
      <p:font typeface="Tuffy" charset="0"/>
      <p:regular r:id="rId29"/>
      <p:bold r:id="rId30"/>
      <p:italic r:id="rId31"/>
      <p:boldItalic r:id="rId32"/>
    </p:embeddedFont>
    <p:embeddedFont>
      <p:font typeface="Twinkl" charset="0"/>
      <p:regular r:id="rId33"/>
      <p:bold r:id="rId34"/>
    </p:embeddedFont>
    <p:embeddedFont>
      <p:font typeface="Calibri"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59"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B3F0"/>
    <a:srgbClr val="883E98"/>
    <a:srgbClr val="759048"/>
    <a:srgbClr val="00B3F1"/>
    <a:srgbClr val="FFCC00"/>
    <a:srgbClr val="28B6BB"/>
    <a:srgbClr val="18A0DB"/>
    <a:srgbClr val="9789BF"/>
    <a:srgbClr val="7F78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95" autoAdjust="0"/>
    <p:restoredTop sz="94660"/>
  </p:normalViewPr>
  <p:slideViewPr>
    <p:cSldViewPr snapToGrid="0" showGuides="1">
      <p:cViewPr>
        <p:scale>
          <a:sx n="81" d="100"/>
          <a:sy n="81" d="100"/>
        </p:scale>
        <p:origin x="-918" y="-36"/>
      </p:cViewPr>
      <p:guideLst>
        <p:guide orient="horz" pos="2160"/>
        <p:guide orient="horz" pos="3974"/>
        <p:guide orient="horz" pos="346"/>
        <p:guide orient="horz" pos="459"/>
        <p:guide orient="horz" pos="3838"/>
        <p:guide pos="2880"/>
        <p:guide pos="340"/>
        <p:guide pos="5420"/>
        <p:guide pos="476"/>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07/01/2021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07/01/2021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smtClean="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extLst mod="1">
    <p:ext uri="{DCECCB84-F9BA-43D5-87BE-67443E8EF086}">
      <p15:sldGuideLst xmlns:p15="http://schemas.microsoft.com/office/powerpoint/2012/main" xmlns="">
        <p15:guide id="1" pos="5284" userDrawn="1">
          <p15:clr>
            <a:srgbClr val="FBAE40"/>
          </p15:clr>
        </p15:guide>
        <p15:guide id="2" pos="476" userDrawn="1">
          <p15:clr>
            <a:srgbClr val="FBAE40"/>
          </p15:clr>
        </p15:guide>
        <p15:guide id="3" orient="horz" pos="3838" userDrawn="1">
          <p15:clr>
            <a:srgbClr val="FBAE40"/>
          </p15:clr>
        </p15:guide>
        <p15:guide id="4" orient="horz" pos="459" userDrawn="1">
          <p15:clr>
            <a:srgbClr val="FBAE40"/>
          </p15:clr>
        </p15:guide>
        <p15:guide id="5" pos="340" userDrawn="1">
          <p15:clr>
            <a:srgbClr val="FBAE40"/>
          </p15:clr>
        </p15:guide>
        <p15:guide id="6" pos="5420" userDrawn="1">
          <p15:clr>
            <a:srgbClr val="FBAE40"/>
          </p15:clr>
        </p15:guide>
        <p15:guide id="7" orient="horz" pos="346" userDrawn="1">
          <p15:clr>
            <a:srgbClr val="FBAE40"/>
          </p15:clr>
        </p15:guide>
        <p15:guide id="8" orient="horz" pos="397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smtClean="0"/>
              <a:t>Click to edit Master text styles</a:t>
            </a:r>
          </a:p>
          <a:p>
            <a:pPr lvl="1"/>
            <a:r>
              <a:rPr lang="en-US" smtClean="0"/>
              <a:t>Second level</a:t>
            </a:r>
          </a:p>
          <a:p>
            <a:pPr lvl="2"/>
            <a:r>
              <a:rPr lang="en-US" smtClean="0"/>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Tuffy" panose="020B0603060100000000" pitchFamily="34" charset="0"/>
              </a:defRPr>
            </a:lvl1pPr>
          </a:lstStyle>
          <a:p>
            <a:r>
              <a:rPr lang="en-US" smtClean="0"/>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Tuffy" panose="020B0603060100000000" pitchFamily="34" charset="0"/>
              </a:defRPr>
            </a:lvl1pPr>
          </a:lstStyle>
          <a:p>
            <a:pPr lvl="0"/>
            <a:r>
              <a:rPr lang="en-US" smtClean="0"/>
              <a:t>Click to edit Master text styles</a:t>
            </a:r>
          </a:p>
        </p:txBody>
      </p:sp>
    </p:spTree>
    <p:extLst>
      <p:ext uri="{BB962C8B-B14F-4D97-AF65-F5344CB8AC3E}">
        <p14:creationId xmlns:p14="http://schemas.microsoft.com/office/powerpoint/2010/main" val="1485219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Twinkl" pitchFamily="2"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872785938"/>
      </p:ext>
    </p:extLst>
  </p:cSld>
  <p:clrMapOvr>
    <a:masterClrMapping/>
  </p:clrMapOvr>
  <p:extLst>
    <p:ext uri="{DCECCB84-F9BA-43D5-87BE-67443E8EF086}">
      <p15:sldGuideLst xmlns:p15="http://schemas.microsoft.com/office/powerpoint/2012/main" xmlns="">
        <p15:guide id="1" orient="horz" pos="3838" userDrawn="1">
          <p15:clr>
            <a:srgbClr val="FBAE40"/>
          </p15:clr>
        </p15:guide>
        <p15:guide id="2" orient="horz" pos="459" userDrawn="1">
          <p15:clr>
            <a:srgbClr val="FBAE40"/>
          </p15:clr>
        </p15:guide>
        <p15:guide id="3" pos="476" userDrawn="1">
          <p15:clr>
            <a:srgbClr val="FBAE40"/>
          </p15:clr>
        </p15:guide>
        <p15:guide id="4" pos="5284" userDrawn="1">
          <p15:clr>
            <a:srgbClr val="FBAE40"/>
          </p15:clr>
        </p15:guide>
        <p15:guide id="5" orient="horz" pos="3974" userDrawn="1">
          <p15:clr>
            <a:srgbClr val="FBAE40"/>
          </p15:clr>
        </p15:guide>
        <p15:guide id="6" orient="horz" pos="346" userDrawn="1">
          <p15:clr>
            <a:srgbClr val="FBAE40"/>
          </p15:clr>
        </p15:guide>
        <p15:guide id="7" pos="340" userDrawn="1">
          <p15:clr>
            <a:srgbClr val="FBAE40"/>
          </p15:clr>
        </p15:guide>
        <p15:guide id="8" pos="542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93216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 id="2147483670" r:id="rId6"/>
    <p:sldLayoutId id="2147483671" r:id="rId7"/>
    <p:sldLayoutId id="2147483672" r:id="rId8"/>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4.pn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4.png"/><Relationship Id="rId7"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36.png"/><Relationship Id="rId10" Type="http://schemas.openxmlformats.org/officeDocument/2006/relationships/image" Target="../media/image49.png"/><Relationship Id="rId4" Type="http://schemas.openxmlformats.org/officeDocument/2006/relationships/image" Target="../media/image37.pn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37.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1.png"/><Relationship Id="rId7"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68.png"/><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hyperlink" Target="https://www.youtube.com/watch?v=TlXCk1LDlC0" TargetMode="Externa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p:nvSpPr>
        <p:spPr>
          <a:xfrm>
            <a:off x="2071076" y="6384006"/>
            <a:ext cx="4994031" cy="369332"/>
          </a:xfrm>
          <a:prstGeom prst="rect">
            <a:avLst/>
          </a:prstGeom>
          <a:noFill/>
        </p:spPr>
        <p:txBody>
          <a:bodyPr wrap="square" rtlCol="0" anchor="ctr">
            <a:spAutoFit/>
          </a:bodyPr>
          <a:lstStyle/>
          <a:p>
            <a:pPr algn="ctr"/>
            <a:r>
              <a:rPr lang="en-GB" dirty="0">
                <a:solidFill>
                  <a:schemeClr val="bg1"/>
                </a:solidFill>
                <a:latin typeface="Tuffy" panose="020B0603060100000000" pitchFamily="34" charset="0"/>
              </a:rPr>
              <a:t>Year One</a:t>
            </a:r>
          </a:p>
        </p:txBody>
      </p:sp>
      <p:sp>
        <p:nvSpPr>
          <p:cNvPr id="4" name="Rectangle 3"/>
          <p:cNvSpPr/>
          <p:nvPr/>
        </p:nvSpPr>
        <p:spPr>
          <a:xfrm>
            <a:off x="0" y="6251423"/>
            <a:ext cx="9144000" cy="612000"/>
          </a:xfrm>
          <a:prstGeom prst="rect">
            <a:avLst/>
          </a:prstGeom>
          <a:solidFill>
            <a:srgbClr val="6C3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cxnSp>
        <p:nvCxnSpPr>
          <p:cNvPr id="6" name="Straight Connector 5"/>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57089" y="6464797"/>
            <a:ext cx="3422002" cy="207749"/>
          </a:xfrm>
          <a:prstGeom prst="rect">
            <a:avLst/>
          </a:prstGeom>
          <a:noFill/>
        </p:spPr>
        <p:txBody>
          <a:bodyPr wrap="square" lIns="0" tIns="0" rIns="0" bIns="0" rtlCol="0" anchor="ctr" anchorCtr="1">
            <a:noAutofit/>
          </a:bodyPr>
          <a:lstStyle/>
          <a:p>
            <a:r>
              <a:rPr lang="en-GB" sz="800" b="1" dirty="0">
                <a:solidFill>
                  <a:schemeClr val="bg1"/>
                </a:solidFill>
                <a:latin typeface="Arial" panose="020B0604020202020204" pitchFamily="34" charset="0"/>
                <a:ea typeface="Tuffy" panose="020B0603060100000000" pitchFamily="34" charset="0"/>
                <a:cs typeface="Arial" panose="020B0604020202020204" pitchFamily="34" charset="0"/>
              </a:rPr>
              <a:t>PE </a:t>
            </a:r>
            <a:r>
              <a:rPr lang="en-GB" sz="800" dirty="0">
                <a:solidFill>
                  <a:schemeClr val="bg1"/>
                </a:solidFill>
                <a:latin typeface="Arial" panose="020B0604020202020204" pitchFamily="34" charset="0"/>
                <a:ea typeface="Tuffy" panose="020B0603060100000000" pitchFamily="34" charset="0"/>
                <a:cs typeface="Arial" panose="020B0604020202020204" pitchFamily="34" charset="0"/>
              </a:rPr>
              <a:t> | Year 1</a:t>
            </a:r>
            <a:r>
              <a:rPr lang="en-GB" sz="800" dirty="0" smtClean="0">
                <a:solidFill>
                  <a:schemeClr val="bg1"/>
                </a:solidFill>
                <a:latin typeface="Arial" panose="020B0604020202020204" pitchFamily="34" charset="0"/>
                <a:ea typeface="Tuffy" panose="020B0603060100000000" pitchFamily="34" charset="0"/>
                <a:cs typeface="Arial" panose="020B0604020202020204" pitchFamily="34" charset="0"/>
              </a:rPr>
              <a:t> </a:t>
            </a:r>
            <a:r>
              <a:rPr lang="en-GB" sz="800" dirty="0">
                <a:solidFill>
                  <a:schemeClr val="bg1"/>
                </a:solidFill>
                <a:latin typeface="Arial" panose="020B0604020202020204" pitchFamily="34" charset="0"/>
                <a:ea typeface="Tuffy" panose="020B0603060100000000" pitchFamily="34" charset="0"/>
                <a:cs typeface="Arial" panose="020B0604020202020204" pitchFamily="34" charset="0"/>
              </a:rPr>
              <a:t>| </a:t>
            </a:r>
            <a:r>
              <a:rPr lang="en-GB" sz="800" dirty="0" smtClean="0">
                <a:solidFill>
                  <a:schemeClr val="bg1"/>
                </a:solidFill>
                <a:latin typeface="Arial" panose="020B0604020202020204" pitchFamily="34" charset="0"/>
                <a:ea typeface="Tuffy" panose="020B0603060100000000" pitchFamily="34" charset="0"/>
                <a:cs typeface="Arial" panose="020B0604020202020204" pitchFamily="34" charset="0"/>
              </a:rPr>
              <a:t>Indoor </a:t>
            </a:r>
            <a:r>
              <a:rPr lang="en-GB" sz="800" dirty="0">
                <a:solidFill>
                  <a:schemeClr val="bg1"/>
                </a:solidFill>
                <a:latin typeface="Arial" panose="020B0604020202020204" pitchFamily="34" charset="0"/>
                <a:ea typeface="Tuffy" panose="020B0603060100000000" pitchFamily="34" charset="0"/>
                <a:cs typeface="Arial" panose="020B0604020202020204" pitchFamily="34" charset="0"/>
              </a:rPr>
              <a:t>| </a:t>
            </a:r>
            <a:r>
              <a:rPr lang="en-GB" sz="800" dirty="0" smtClean="0">
                <a:solidFill>
                  <a:schemeClr val="bg1"/>
                </a:solidFill>
                <a:latin typeface="Arial" panose="020B0604020202020204" pitchFamily="34" charset="0"/>
                <a:ea typeface="Tuffy" panose="020B0603060100000000" pitchFamily="34" charset="0"/>
                <a:cs typeface="Arial" panose="020B0604020202020204" pitchFamily="34" charset="0"/>
              </a:rPr>
              <a:t>Dance: The Seasons </a:t>
            </a:r>
            <a:r>
              <a:rPr lang="en-GB" sz="800" dirty="0">
                <a:solidFill>
                  <a:schemeClr val="bg1"/>
                </a:solidFill>
                <a:latin typeface="Arial" panose="020B0604020202020204" pitchFamily="34" charset="0"/>
                <a:ea typeface="Tuffy" panose="020B0603060100000000" pitchFamily="34" charset="0"/>
                <a:cs typeface="Arial" panose="020B0604020202020204" pitchFamily="34" charset="0"/>
              </a:rPr>
              <a:t>| </a:t>
            </a:r>
            <a:r>
              <a:rPr lang="en-GB" sz="800" dirty="0" smtClean="0">
                <a:solidFill>
                  <a:schemeClr val="bg1"/>
                </a:solidFill>
                <a:latin typeface="Arial" panose="020B0604020202020204" pitchFamily="34" charset="0"/>
                <a:ea typeface="Tuffy" panose="020B0603060100000000" pitchFamily="34" charset="0"/>
                <a:cs typeface="Arial" panose="020B0604020202020204" pitchFamily="34" charset="0"/>
              </a:rPr>
              <a:t>Ice Dancing | </a:t>
            </a:r>
            <a:r>
              <a:rPr lang="en-GB" sz="800" dirty="0">
                <a:solidFill>
                  <a:schemeClr val="bg1"/>
                </a:solidFill>
                <a:latin typeface="Arial" panose="020B0604020202020204" pitchFamily="34" charset="0"/>
                <a:ea typeface="Tuffy" panose="020B0603060100000000" pitchFamily="34" charset="0"/>
                <a:cs typeface="Arial" panose="020B0604020202020204" pitchFamily="34" charset="0"/>
              </a:rPr>
              <a:t>Lesson 1</a:t>
            </a:r>
          </a:p>
        </p:txBody>
      </p:sp>
      <p:sp>
        <p:nvSpPr>
          <p:cNvPr id="10" name="Text Placeholder 16"/>
          <p:cNvSpPr>
            <a:spLocks noGrp="1"/>
          </p:cNvSpPr>
          <p:nvPr>
            <p:ph type="body" sz="quarter" idx="10"/>
          </p:nvPr>
        </p:nvSpPr>
        <p:spPr>
          <a:xfrm>
            <a:off x="736600" y="3275168"/>
            <a:ext cx="7670800" cy="543989"/>
          </a:xfrm>
        </p:spPr>
        <p:txBody>
          <a:bodyPr/>
          <a:lstStyle/>
          <a:p>
            <a:r>
              <a:rPr lang="en-GB" altLang="en-US" sz="4000" dirty="0">
                <a:latin typeface="Arial" panose="020B0604020202020204" pitchFamily="34" charset="0"/>
                <a:ea typeface="Tuffy" panose="020B0603060100000000" pitchFamily="34" charset="0"/>
                <a:cs typeface="Arial" panose="020B0604020202020204" pitchFamily="34" charset="0"/>
              </a:rPr>
              <a:t>Y1 Dance: The Seasons</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4011" y="1179621"/>
            <a:ext cx="2635977" cy="1744127"/>
          </a:xfrm>
          <a:prstGeom prst="rect">
            <a:avLst/>
          </a:prstGeom>
        </p:spPr>
      </p:pic>
    </p:spTree>
    <p:extLst>
      <p:ext uri="{BB962C8B-B14F-4D97-AF65-F5344CB8AC3E}">
        <p14:creationId xmlns:p14="http://schemas.microsoft.com/office/powerpoint/2010/main" val="5625468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11838"/>
          <a:stretch/>
        </p:blipFill>
        <p:spPr>
          <a:xfrm>
            <a:off x="633109" y="1337733"/>
            <a:ext cx="7850492" cy="4894036"/>
          </a:xfrm>
          <a:prstGeom prst="roundRect">
            <a:avLst>
              <a:gd name="adj" fmla="val 3000"/>
            </a:avLst>
          </a:prstGeom>
          <a:ln w="19050">
            <a:solidFill>
              <a:schemeClr val="tx2">
                <a:lumMod val="40000"/>
                <a:lumOff val="60000"/>
              </a:schemeClr>
            </a:solidFill>
          </a:ln>
        </p:spPr>
      </p:pic>
      <p:sp>
        <p:nvSpPr>
          <p:cNvPr id="2" name="Title 1"/>
          <p:cNvSpPr>
            <a:spLocks noGrp="1"/>
          </p:cNvSpPr>
          <p:nvPr>
            <p:ph type="title"/>
          </p:nvPr>
        </p:nvSpPr>
        <p:spPr/>
        <p:txBody>
          <a:bodyPr/>
          <a:lstStyle/>
          <a:p>
            <a:r>
              <a:rPr lang="en-GB" dirty="0"/>
              <a:t>Warm-Up: Ice Statues</a:t>
            </a:r>
          </a:p>
        </p:txBody>
      </p:sp>
      <p:pic>
        <p:nvPicPr>
          <p:cNvPr id="3" name="Whole Clas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grpSp>
        <p:nvGrpSpPr>
          <p:cNvPr id="12" name="Group 11"/>
          <p:cNvGrpSpPr/>
          <p:nvPr/>
        </p:nvGrpSpPr>
        <p:grpSpPr>
          <a:xfrm>
            <a:off x="2434441" y="1741736"/>
            <a:ext cx="4608877" cy="691871"/>
            <a:chOff x="2434441" y="1724802"/>
            <a:chExt cx="4608877" cy="691871"/>
          </a:xfrm>
        </p:grpSpPr>
        <p:sp>
          <p:nvSpPr>
            <p:cNvPr id="10" name="Round Same Side Corner Rectangle 9"/>
            <p:cNvSpPr/>
            <p:nvPr/>
          </p:nvSpPr>
          <p:spPr>
            <a:xfrm rot="5400000">
              <a:off x="4334151" y="-174908"/>
              <a:ext cx="691871" cy="4491292"/>
            </a:xfrm>
            <a:prstGeom prst="round2SameRect">
              <a:avLst/>
            </a:prstGeom>
            <a:solidFill>
              <a:srgbClr val="00B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3503308" y="1747571"/>
              <a:ext cx="3540010" cy="646331"/>
            </a:xfrm>
            <a:prstGeom prst="rect">
              <a:avLst/>
            </a:prstGeom>
          </p:spPr>
          <p:txBody>
            <a:bodyPr wrap="square">
              <a:spAutoFit/>
            </a:bodyPr>
            <a:lstStyle/>
            <a:p>
              <a:pPr>
                <a:lnSpc>
                  <a:spcPct val="100000"/>
                </a:lnSpc>
                <a:spcBef>
                  <a:spcPct val="0"/>
                </a:spcBef>
                <a:buFontTx/>
                <a:buNone/>
              </a:pPr>
              <a:r>
                <a:rPr lang="en-GB" altLang="en-US" dirty="0"/>
                <a:t>Before we do any dancing, we need to get our bodies ready. </a:t>
              </a:r>
            </a:p>
          </p:txBody>
        </p:sp>
      </p:grpSp>
      <p:grpSp>
        <p:nvGrpSpPr>
          <p:cNvPr id="13" name="Group 12"/>
          <p:cNvGrpSpPr/>
          <p:nvPr/>
        </p:nvGrpSpPr>
        <p:grpSpPr>
          <a:xfrm>
            <a:off x="2434441" y="2610674"/>
            <a:ext cx="4608877" cy="946100"/>
            <a:chOff x="2434441" y="1724803"/>
            <a:chExt cx="4608877" cy="946100"/>
          </a:xfrm>
        </p:grpSpPr>
        <p:sp>
          <p:nvSpPr>
            <p:cNvPr id="14" name="Round Same Side Corner Rectangle 13"/>
            <p:cNvSpPr/>
            <p:nvPr/>
          </p:nvSpPr>
          <p:spPr>
            <a:xfrm rot="5400000">
              <a:off x="4207037" y="-47793"/>
              <a:ext cx="946100" cy="4491292"/>
            </a:xfrm>
            <a:prstGeom prst="round2SameRect">
              <a:avLst/>
            </a:prstGeom>
            <a:solidFill>
              <a:srgbClr val="00B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3503308" y="1747571"/>
              <a:ext cx="3540010" cy="923330"/>
            </a:xfrm>
            <a:prstGeom prst="rect">
              <a:avLst/>
            </a:prstGeom>
          </p:spPr>
          <p:txBody>
            <a:bodyPr wrap="square">
              <a:spAutoFit/>
            </a:bodyPr>
            <a:lstStyle/>
            <a:p>
              <a:pPr>
                <a:lnSpc>
                  <a:spcPct val="100000"/>
                </a:lnSpc>
                <a:spcBef>
                  <a:spcPct val="0"/>
                </a:spcBef>
                <a:buFontTx/>
                <a:buNone/>
              </a:pPr>
              <a:r>
                <a:rPr lang="en-GB" altLang="en-US" dirty="0"/>
                <a:t>You are going to skate around the room. Remember to use </a:t>
              </a:r>
              <a:r>
                <a:rPr lang="en-GB" altLang="en-US" dirty="0" smtClean="0"/>
                <a:t/>
              </a:r>
              <a:br>
                <a:rPr lang="en-GB" altLang="en-US" dirty="0" smtClean="0"/>
              </a:br>
              <a:r>
                <a:rPr lang="en-GB" altLang="en-US" dirty="0" smtClean="0"/>
                <a:t>your </a:t>
              </a:r>
              <a:r>
                <a:rPr lang="en-GB" altLang="en-US" dirty="0"/>
                <a:t>arms as you are moving. </a:t>
              </a:r>
            </a:p>
          </p:txBody>
        </p:sp>
      </p:gr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5886"/>
          <a:stretch/>
        </p:blipFill>
        <p:spPr>
          <a:xfrm>
            <a:off x="1365577" y="1337732"/>
            <a:ext cx="2137731" cy="4696709"/>
          </a:xfrm>
          <a:prstGeom prst="rect">
            <a:avLst/>
          </a:prstGeom>
        </p:spPr>
      </p:pic>
      <p:grpSp>
        <p:nvGrpSpPr>
          <p:cNvPr id="20" name="Group 19"/>
          <p:cNvGrpSpPr/>
          <p:nvPr/>
        </p:nvGrpSpPr>
        <p:grpSpPr>
          <a:xfrm>
            <a:off x="3659784" y="3196952"/>
            <a:ext cx="4334816" cy="1038616"/>
            <a:chOff x="3659784" y="3196952"/>
            <a:chExt cx="4334816" cy="1038616"/>
          </a:xfrm>
        </p:grpSpPr>
        <p:sp>
          <p:nvSpPr>
            <p:cNvPr id="18" name="Round Same Side Corner Rectangle 17"/>
            <p:cNvSpPr/>
            <p:nvPr/>
          </p:nvSpPr>
          <p:spPr>
            <a:xfrm rot="5400000">
              <a:off x="5307884" y="1548852"/>
              <a:ext cx="1038616" cy="4334816"/>
            </a:xfrm>
            <a:prstGeom prst="round2SameRect">
              <a:avLst/>
            </a:prstGeom>
            <a:solidFill>
              <a:srgbClr val="00B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4107611" y="3300242"/>
              <a:ext cx="3886989" cy="923330"/>
            </a:xfrm>
            <a:prstGeom prst="rect">
              <a:avLst/>
            </a:prstGeom>
          </p:spPr>
          <p:txBody>
            <a:bodyPr wrap="square">
              <a:spAutoFit/>
            </a:bodyPr>
            <a:lstStyle/>
            <a:p>
              <a:pPr>
                <a:lnSpc>
                  <a:spcPct val="100000"/>
                </a:lnSpc>
                <a:spcBef>
                  <a:spcPct val="0"/>
                </a:spcBef>
                <a:buFontTx/>
                <a:buNone/>
              </a:pPr>
              <a:r>
                <a:rPr lang="en-GB" altLang="en-US" dirty="0"/>
                <a:t>When you hear the sound of the tambourine, you are going to freeze as an ice statue. </a:t>
              </a:r>
            </a:p>
          </p:txBody>
        </p:sp>
      </p:grpSp>
      <p:grpSp>
        <p:nvGrpSpPr>
          <p:cNvPr id="21" name="Group 20"/>
          <p:cNvGrpSpPr/>
          <p:nvPr/>
        </p:nvGrpSpPr>
        <p:grpSpPr>
          <a:xfrm>
            <a:off x="3131389" y="4385797"/>
            <a:ext cx="4871838" cy="1038616"/>
            <a:chOff x="3122763" y="3196952"/>
            <a:chExt cx="4871838" cy="1038616"/>
          </a:xfrm>
        </p:grpSpPr>
        <p:sp>
          <p:nvSpPr>
            <p:cNvPr id="22" name="Round Same Side Corner Rectangle 21"/>
            <p:cNvSpPr/>
            <p:nvPr/>
          </p:nvSpPr>
          <p:spPr>
            <a:xfrm rot="5400000">
              <a:off x="5039374" y="1280341"/>
              <a:ext cx="1038616" cy="4871837"/>
            </a:xfrm>
            <a:prstGeom prst="round2SameRect">
              <a:avLst/>
            </a:prstGeom>
            <a:solidFill>
              <a:srgbClr val="00B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3651159" y="3248486"/>
              <a:ext cx="4343442" cy="923330"/>
            </a:xfrm>
            <a:prstGeom prst="rect">
              <a:avLst/>
            </a:prstGeom>
          </p:spPr>
          <p:txBody>
            <a:bodyPr wrap="square">
              <a:spAutoFit/>
            </a:bodyPr>
            <a:lstStyle/>
            <a:p>
              <a:pPr>
                <a:lnSpc>
                  <a:spcPct val="100000"/>
                </a:lnSpc>
                <a:spcBef>
                  <a:spcPct val="0"/>
                </a:spcBef>
                <a:buFontTx/>
                <a:buNone/>
              </a:pPr>
              <a:r>
                <a:rPr lang="en-GB" altLang="en-US" dirty="0"/>
                <a:t>Try to make a different shape each time. Think about some of the shapes that the ice dancer made with her body.  </a:t>
              </a:r>
            </a:p>
          </p:txBody>
        </p:sp>
      </p:gr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174947" y="1612340"/>
            <a:ext cx="4049969" cy="4471178"/>
          </a:xfrm>
          <a:prstGeom prst="rect">
            <a:avLst/>
          </a:prstGeom>
        </p:spPr>
      </p:pic>
      <p:pic>
        <p:nvPicPr>
          <p:cNvPr id="25" name="Picture 24"/>
          <p:cNvPicPr>
            <a:picLocks noChangeAspect="1"/>
          </p:cNvPicPr>
          <p:nvPr/>
        </p:nvPicPr>
        <p:blipFill rotWithShape="1">
          <a:blip r:embed="rId6"/>
          <a:srcRect l="6271" r="91191"/>
          <a:stretch/>
        </p:blipFill>
        <p:spPr>
          <a:xfrm>
            <a:off x="286" y="-51091"/>
            <a:ext cx="618839" cy="6909091"/>
          </a:xfrm>
          <a:prstGeom prst="rect">
            <a:avLst/>
          </a:prstGeom>
        </p:spPr>
      </p:pic>
      <p:pic>
        <p:nvPicPr>
          <p:cNvPr id="26" name="Picture 25"/>
          <p:cNvPicPr>
            <a:picLocks noChangeAspect="1"/>
          </p:cNvPicPr>
          <p:nvPr/>
        </p:nvPicPr>
        <p:blipFill rotWithShape="1">
          <a:blip r:embed="rId6"/>
          <a:srcRect l="41117" r="56227"/>
          <a:stretch/>
        </p:blipFill>
        <p:spPr>
          <a:xfrm>
            <a:off x="8505825" y="-51091"/>
            <a:ext cx="647700" cy="6909091"/>
          </a:xfrm>
          <a:prstGeom prst="rect">
            <a:avLst/>
          </a:prstGeom>
        </p:spPr>
      </p:pic>
    </p:spTree>
    <p:extLst>
      <p:ext uri="{BB962C8B-B14F-4D97-AF65-F5344CB8AC3E}">
        <p14:creationId xmlns:p14="http://schemas.microsoft.com/office/powerpoint/2010/main" val="234041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2" fill="hold" nodeType="clickEffect">
                                  <p:stCondLst>
                                    <p:cond delay="0"/>
                                  </p:stCondLst>
                                  <p:childTnLst>
                                    <p:animEffect transition="out" filter="wipe(right)">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par>
                                <p:cTn id="18" presetID="22" presetClass="exit" presetSubtype="2" fill="hold" nodeType="withEffect">
                                  <p:stCondLst>
                                    <p:cond delay="0"/>
                                  </p:stCondLst>
                                  <p:childTnLst>
                                    <p:animEffect transition="out" filter="wipe(right)">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childTnLst>
                          </p:cTn>
                        </p:par>
                        <p:par>
                          <p:cTn id="21" fill="hold">
                            <p:stCondLst>
                              <p:cond delay="500"/>
                            </p:stCondLst>
                            <p:childTnLst>
                              <p:par>
                                <p:cTn id="22" presetID="42" presetClass="path" presetSubtype="0" accel="50000" decel="50000" fill="hold" nodeType="afterEffect">
                                  <p:stCondLst>
                                    <p:cond delay="0"/>
                                  </p:stCondLst>
                                  <p:childTnLst>
                                    <p:animMotion origin="layout" path="M 4.16667E-6 0 L 0.88385 -0.00301 " pathEditMode="relative" rAng="0" ptsTypes="AA">
                                      <p:cBhvr>
                                        <p:cTn id="23" dur="2000" fill="hold"/>
                                        <p:tgtEl>
                                          <p:spTgt spid="8"/>
                                        </p:tgtEl>
                                        <p:attrNameLst>
                                          <p:attrName>ppt_x</p:attrName>
                                          <p:attrName>ppt_y</p:attrName>
                                        </p:attrNameLst>
                                      </p:cBhvr>
                                      <p:rCtr x="44184" y="-162"/>
                                    </p:animMotion>
                                  </p:childTnLst>
                                </p:cTn>
                              </p:par>
                            </p:childTnLst>
                          </p:cTn>
                        </p:par>
                        <p:par>
                          <p:cTn id="24" fill="hold">
                            <p:stCondLst>
                              <p:cond delay="2500"/>
                            </p:stCondLst>
                            <p:childTnLst>
                              <p:par>
                                <p:cTn id="25" presetID="42" presetClass="path" presetSubtype="0" decel="19000" fill="hold" nodeType="afterEffect">
                                  <p:stCondLst>
                                    <p:cond delay="0"/>
                                  </p:stCondLst>
                                  <p:childTnLst>
                                    <p:animMotion origin="layout" path="M -5.55556E-7 -1.11111E-6 L 0.58698 -1.11111E-6 " pathEditMode="relative" rAng="0" ptsTypes="AA">
                                      <p:cBhvr>
                                        <p:cTn id="26" dur="1250" fill="hold"/>
                                        <p:tgtEl>
                                          <p:spTgt spid="16"/>
                                        </p:tgtEl>
                                        <p:attrNameLst>
                                          <p:attrName>ppt_x</p:attrName>
                                          <p:attrName>ppt_y</p:attrName>
                                        </p:attrNameLst>
                                      </p:cBhvr>
                                      <p:rCtr x="29340" y="0"/>
                                    </p:animMotion>
                                  </p:childTnLst>
                                </p:cTn>
                              </p:par>
                            </p:childTnLst>
                          </p:cTn>
                        </p:par>
                        <p:par>
                          <p:cTn id="27" fill="hold">
                            <p:stCondLst>
                              <p:cond delay="3750"/>
                            </p:stCondLst>
                            <p:childTnLst>
                              <p:par>
                                <p:cTn id="28" presetID="22" presetClass="entr" presetSubtype="8"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675417" y="1698355"/>
            <a:ext cx="2696433" cy="971659"/>
            <a:chOff x="5681151" y="1954635"/>
            <a:chExt cx="2696433" cy="971659"/>
          </a:xfrm>
        </p:grpSpPr>
        <p:sp>
          <p:nvSpPr>
            <p:cNvPr id="20" name="Round Same Side Corner Rectangle 19"/>
            <p:cNvSpPr/>
            <p:nvPr/>
          </p:nvSpPr>
          <p:spPr>
            <a:xfrm rot="16200000">
              <a:off x="6543538" y="1092248"/>
              <a:ext cx="971659" cy="2696433"/>
            </a:xfrm>
            <a:prstGeom prst="round2SameRect">
              <a:avLst/>
            </a:prstGeom>
            <a:solidFill>
              <a:srgbClr val="00B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5758329" y="1974390"/>
              <a:ext cx="1884973" cy="923330"/>
            </a:xfrm>
            <a:prstGeom prst="rect">
              <a:avLst/>
            </a:prstGeom>
          </p:spPr>
          <p:txBody>
            <a:bodyPr wrap="square">
              <a:spAutoFit/>
            </a:bodyPr>
            <a:lstStyle/>
            <a:p>
              <a:pPr>
                <a:lnSpc>
                  <a:spcPct val="100000"/>
                </a:lnSpc>
                <a:spcBef>
                  <a:spcPct val="0"/>
                </a:spcBef>
                <a:buFontTx/>
                <a:buNone/>
              </a:pPr>
              <a:r>
                <a:rPr lang="en-GB" altLang="en-US" dirty="0"/>
                <a:t>Can you balance on one leg in your shape?</a:t>
              </a:r>
            </a:p>
          </p:txBody>
        </p:sp>
      </p:grpSp>
      <p:grpSp>
        <p:nvGrpSpPr>
          <p:cNvPr id="15" name="Group 14"/>
          <p:cNvGrpSpPr/>
          <p:nvPr/>
        </p:nvGrpSpPr>
        <p:grpSpPr>
          <a:xfrm>
            <a:off x="4038601" y="5516161"/>
            <a:ext cx="2690599" cy="751809"/>
            <a:chOff x="768679" y="1795745"/>
            <a:chExt cx="2365046" cy="751809"/>
          </a:xfrm>
        </p:grpSpPr>
        <p:sp>
          <p:nvSpPr>
            <p:cNvPr id="16" name="Round Same Side Corner Rectangle 15"/>
            <p:cNvSpPr/>
            <p:nvPr/>
          </p:nvSpPr>
          <p:spPr>
            <a:xfrm rot="16200000">
              <a:off x="1575297" y="989127"/>
              <a:ext cx="751809" cy="2365046"/>
            </a:xfrm>
            <a:prstGeom prst="round2SameRect">
              <a:avLst/>
            </a:prstGeom>
            <a:solidFill>
              <a:srgbClr val="00B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860594" y="1844076"/>
              <a:ext cx="1487178" cy="646331"/>
            </a:xfrm>
            <a:prstGeom prst="rect">
              <a:avLst/>
            </a:prstGeom>
          </p:spPr>
          <p:txBody>
            <a:bodyPr wrap="square">
              <a:spAutoFit/>
            </a:bodyPr>
            <a:lstStyle/>
            <a:p>
              <a:pPr>
                <a:lnSpc>
                  <a:spcPct val="100000"/>
                </a:lnSpc>
                <a:spcBef>
                  <a:spcPct val="0"/>
                </a:spcBef>
                <a:buFontTx/>
                <a:buNone/>
              </a:pPr>
              <a:r>
                <a:rPr lang="en-GB" altLang="en-US" dirty="0"/>
                <a:t>Can you make a low shape?</a:t>
              </a:r>
            </a:p>
          </p:txBody>
        </p:sp>
      </p:grpSp>
      <p:grpSp>
        <p:nvGrpSpPr>
          <p:cNvPr id="14" name="Group 13"/>
          <p:cNvGrpSpPr/>
          <p:nvPr/>
        </p:nvGrpSpPr>
        <p:grpSpPr>
          <a:xfrm>
            <a:off x="6036674" y="2332371"/>
            <a:ext cx="2524127" cy="1029957"/>
            <a:chOff x="609599" y="1913327"/>
            <a:chExt cx="2524127" cy="1029957"/>
          </a:xfrm>
        </p:grpSpPr>
        <p:sp>
          <p:nvSpPr>
            <p:cNvPr id="12" name="Round Same Side Corner Rectangle 11"/>
            <p:cNvSpPr/>
            <p:nvPr/>
          </p:nvSpPr>
          <p:spPr>
            <a:xfrm rot="5400000">
              <a:off x="1356683" y="1166243"/>
              <a:ext cx="1029957" cy="2524125"/>
            </a:xfrm>
            <a:prstGeom prst="round2SameRect">
              <a:avLst/>
            </a:prstGeom>
            <a:solidFill>
              <a:srgbClr val="00B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1810728" y="1948851"/>
              <a:ext cx="1322998" cy="923330"/>
            </a:xfrm>
            <a:prstGeom prst="rect">
              <a:avLst/>
            </a:prstGeom>
          </p:spPr>
          <p:txBody>
            <a:bodyPr wrap="square">
              <a:spAutoFit/>
            </a:bodyPr>
            <a:lstStyle/>
            <a:p>
              <a:pPr>
                <a:lnSpc>
                  <a:spcPct val="100000"/>
                </a:lnSpc>
                <a:spcBef>
                  <a:spcPct val="0"/>
                </a:spcBef>
                <a:buFontTx/>
                <a:buNone/>
              </a:pPr>
              <a:r>
                <a:rPr lang="en-GB" altLang="en-US" dirty="0"/>
                <a:t>Can you make a </a:t>
              </a:r>
              <a:r>
                <a:rPr lang="en-GB" altLang="en-US" dirty="0" smtClean="0"/>
                <a:t>tall </a:t>
              </a:r>
              <a:r>
                <a:rPr lang="en-GB" altLang="en-US" dirty="0"/>
                <a:t>shape?</a:t>
              </a:r>
            </a:p>
          </p:txBody>
        </p:sp>
      </p:grpSp>
      <p:sp>
        <p:nvSpPr>
          <p:cNvPr id="2" name="Title 1"/>
          <p:cNvSpPr>
            <a:spLocks noGrp="1"/>
          </p:cNvSpPr>
          <p:nvPr>
            <p:ph type="title"/>
          </p:nvPr>
        </p:nvSpPr>
        <p:spPr/>
        <p:txBody>
          <a:bodyPr/>
          <a:lstStyle/>
          <a:p>
            <a:r>
              <a:rPr lang="en-GB" dirty="0"/>
              <a:t>Skating Shapes</a:t>
            </a:r>
          </a:p>
        </p:txBody>
      </p:sp>
      <p:pic>
        <p:nvPicPr>
          <p:cNvPr id="3" name="Individual Wor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41746" t="-10462" r="-28230" b="18463"/>
          <a:stretch/>
        </p:blipFill>
        <p:spPr>
          <a:xfrm>
            <a:off x="5819455" y="3819189"/>
            <a:ext cx="2467188" cy="2450794"/>
          </a:xfrm>
          <a:prstGeom prst="ellipse">
            <a:avLst/>
          </a:prstGeom>
          <a:solidFill>
            <a:srgbClr val="883E98"/>
          </a:solidFill>
          <a:ln w="38100">
            <a:solidFill>
              <a:schemeClr val="bg1"/>
            </a:solidFill>
          </a:ln>
        </p:spPr>
      </p:pic>
      <p:grpSp>
        <p:nvGrpSpPr>
          <p:cNvPr id="18" name="Group 17"/>
          <p:cNvGrpSpPr/>
          <p:nvPr/>
        </p:nvGrpSpPr>
        <p:grpSpPr>
          <a:xfrm>
            <a:off x="476248" y="3882540"/>
            <a:ext cx="3848102" cy="1553525"/>
            <a:chOff x="476248" y="4920765"/>
            <a:chExt cx="3848102" cy="1553525"/>
          </a:xfrm>
        </p:grpSpPr>
        <p:sp>
          <p:nvSpPr>
            <p:cNvPr id="9" name="Round Same Side Corner Rectangle 8"/>
            <p:cNvSpPr/>
            <p:nvPr/>
          </p:nvSpPr>
          <p:spPr>
            <a:xfrm rot="5400000">
              <a:off x="1623536" y="3773477"/>
              <a:ext cx="1553525" cy="3848102"/>
            </a:xfrm>
            <a:prstGeom prst="round2SameRect">
              <a:avLst/>
            </a:prstGeom>
            <a:solidFill>
              <a:srgbClr val="00B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85800" y="4958861"/>
              <a:ext cx="3638550" cy="1477328"/>
            </a:xfrm>
            <a:prstGeom prst="rect">
              <a:avLst/>
            </a:prstGeom>
          </p:spPr>
          <p:txBody>
            <a:bodyPr wrap="square">
              <a:spAutoFit/>
            </a:bodyPr>
            <a:lstStyle/>
            <a:p>
              <a:pPr>
                <a:lnSpc>
                  <a:spcPct val="100000"/>
                </a:lnSpc>
                <a:spcBef>
                  <a:spcPct val="0"/>
                </a:spcBef>
                <a:buFontTx/>
                <a:buNone/>
              </a:pPr>
              <a:r>
                <a:rPr lang="en-GB" altLang="en-US" dirty="0"/>
                <a:t>You are going to explore some of the different shapes that you can make with your body while you are skating. Use the ideas from the video clip to help you. </a:t>
              </a:r>
            </a:p>
          </p:txBody>
        </p:sp>
      </p:gr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87184" t="-3505" r="-82460" b="41855"/>
          <a:stretch/>
        </p:blipFill>
        <p:spPr>
          <a:xfrm>
            <a:off x="4771142" y="2332369"/>
            <a:ext cx="2458990" cy="2450794"/>
          </a:xfrm>
          <a:prstGeom prst="ellipse">
            <a:avLst/>
          </a:prstGeom>
          <a:solidFill>
            <a:srgbClr val="883E98"/>
          </a:solidFill>
          <a:ln w="38100">
            <a:solidFill>
              <a:schemeClr val="bg1"/>
            </a:solidFill>
          </a:ln>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26113" t="-10191" r="-7873" b="14649"/>
          <a:stretch/>
        </p:blipFill>
        <p:spPr>
          <a:xfrm>
            <a:off x="2966627" y="1333930"/>
            <a:ext cx="2467188" cy="2458990"/>
          </a:xfrm>
          <a:prstGeom prst="ellipse">
            <a:avLst/>
          </a:prstGeom>
          <a:solidFill>
            <a:srgbClr val="883E98"/>
          </a:solidFill>
          <a:ln w="38100">
            <a:solidFill>
              <a:schemeClr val="bg1"/>
            </a:solidFill>
          </a:ln>
        </p:spPr>
      </p:pic>
    </p:spTree>
    <p:extLst>
      <p:ext uri="{BB962C8B-B14F-4D97-AF65-F5344CB8AC3E}">
        <p14:creationId xmlns:p14="http://schemas.microsoft.com/office/powerpoint/2010/main" val="76508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5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50"/>
                            </p:stCondLst>
                            <p:childTnLst>
                              <p:par>
                                <p:cTn id="17" presetID="22" presetClass="entr" presetSubtype="8"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right)">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right)">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1534"/>
          <a:stretch/>
        </p:blipFill>
        <p:spPr>
          <a:xfrm>
            <a:off x="609600" y="1343025"/>
            <a:ext cx="7913100" cy="4921992"/>
          </a:xfrm>
          <a:prstGeom prst="roundRect">
            <a:avLst>
              <a:gd name="adj" fmla="val 3508"/>
            </a:avLst>
          </a:prstGeom>
        </p:spPr>
      </p:pic>
      <p:sp>
        <p:nvSpPr>
          <p:cNvPr id="2" name="Title 1"/>
          <p:cNvSpPr>
            <a:spLocks noGrp="1"/>
          </p:cNvSpPr>
          <p:nvPr>
            <p:ph type="title"/>
          </p:nvPr>
        </p:nvSpPr>
        <p:spPr/>
        <p:txBody>
          <a:bodyPr/>
          <a:lstStyle/>
          <a:p>
            <a:r>
              <a:rPr lang="en-GB" dirty="0"/>
              <a:t>Jumping and Spinning</a:t>
            </a:r>
          </a:p>
        </p:txBody>
      </p:sp>
      <p:pic>
        <p:nvPicPr>
          <p:cNvPr id="3" name="Individual Wo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grpSp>
        <p:nvGrpSpPr>
          <p:cNvPr id="9" name="Group 8"/>
          <p:cNvGrpSpPr/>
          <p:nvPr/>
        </p:nvGrpSpPr>
        <p:grpSpPr>
          <a:xfrm>
            <a:off x="3199765" y="2408872"/>
            <a:ext cx="2759710" cy="1530668"/>
            <a:chOff x="3199765" y="2408872"/>
            <a:chExt cx="2759710" cy="1530668"/>
          </a:xfrm>
        </p:grpSpPr>
        <p:sp>
          <p:nvSpPr>
            <p:cNvPr id="8" name="Rectangle 7"/>
            <p:cNvSpPr/>
            <p:nvPr/>
          </p:nvSpPr>
          <p:spPr>
            <a:xfrm>
              <a:off x="3199765" y="2416492"/>
              <a:ext cx="2759710" cy="1523048"/>
            </a:xfrm>
            <a:prstGeom prst="rect">
              <a:avLst/>
            </a:prstGeom>
            <a:solidFill>
              <a:srgbClr val="883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405358" y="2408872"/>
              <a:ext cx="2528376" cy="1477328"/>
            </a:xfrm>
            <a:prstGeom prst="rect">
              <a:avLst/>
            </a:prstGeom>
          </p:spPr>
          <p:txBody>
            <a:bodyPr wrap="square">
              <a:spAutoFit/>
            </a:bodyPr>
            <a:lstStyle/>
            <a:p>
              <a:pPr algn="ctr">
                <a:lnSpc>
                  <a:spcPct val="100000"/>
                </a:lnSpc>
                <a:spcBef>
                  <a:spcPct val="0"/>
                </a:spcBef>
                <a:buFontTx/>
                <a:buNone/>
              </a:pPr>
              <a:r>
                <a:rPr lang="en-GB" altLang="en-US" dirty="0">
                  <a:solidFill>
                    <a:schemeClr val="bg1"/>
                  </a:solidFill>
                </a:rPr>
                <a:t>Now, you are going to explore some of the jumps and spins that you would like to use in your ice dance.</a:t>
              </a:r>
            </a:p>
          </p:txBody>
        </p:sp>
      </p:grpSp>
      <p:grpSp>
        <p:nvGrpSpPr>
          <p:cNvPr id="18" name="Group 17"/>
          <p:cNvGrpSpPr/>
          <p:nvPr/>
        </p:nvGrpSpPr>
        <p:grpSpPr>
          <a:xfrm>
            <a:off x="1540933" y="4908711"/>
            <a:ext cx="2651504" cy="1009009"/>
            <a:chOff x="1540933" y="4908711"/>
            <a:chExt cx="2651504" cy="1009009"/>
          </a:xfrm>
        </p:grpSpPr>
        <p:sp>
          <p:nvSpPr>
            <p:cNvPr id="14" name="Round Same Side Corner Rectangle 13"/>
            <p:cNvSpPr/>
            <p:nvPr/>
          </p:nvSpPr>
          <p:spPr>
            <a:xfrm rot="5400000">
              <a:off x="2362180" y="4087464"/>
              <a:ext cx="1009009" cy="2651504"/>
            </a:xfrm>
            <a:custGeom>
              <a:avLst/>
              <a:gdLst>
                <a:gd name="connsiteX0" fmla="*/ 168172 w 1009009"/>
                <a:gd name="connsiteY0" fmla="*/ 0 h 2651504"/>
                <a:gd name="connsiteX1" fmla="*/ 840837 w 1009009"/>
                <a:gd name="connsiteY1" fmla="*/ 0 h 2651504"/>
                <a:gd name="connsiteX2" fmla="*/ 1009009 w 1009009"/>
                <a:gd name="connsiteY2" fmla="*/ 168172 h 2651504"/>
                <a:gd name="connsiteX3" fmla="*/ 1009009 w 1009009"/>
                <a:gd name="connsiteY3" fmla="*/ 2651504 h 2651504"/>
                <a:gd name="connsiteX4" fmla="*/ 1009009 w 1009009"/>
                <a:gd name="connsiteY4" fmla="*/ 2651504 h 2651504"/>
                <a:gd name="connsiteX5" fmla="*/ 0 w 1009009"/>
                <a:gd name="connsiteY5" fmla="*/ 2651504 h 2651504"/>
                <a:gd name="connsiteX6" fmla="*/ 0 w 1009009"/>
                <a:gd name="connsiteY6" fmla="*/ 2651504 h 2651504"/>
                <a:gd name="connsiteX7" fmla="*/ 0 w 1009009"/>
                <a:gd name="connsiteY7" fmla="*/ 168172 h 2651504"/>
                <a:gd name="connsiteX8" fmla="*/ 168172 w 1009009"/>
                <a:gd name="connsiteY8" fmla="*/ 0 h 2651504"/>
                <a:gd name="connsiteX0" fmla="*/ 168172 w 1009009"/>
                <a:gd name="connsiteY0" fmla="*/ 0 h 2655737"/>
                <a:gd name="connsiteX1" fmla="*/ 840837 w 1009009"/>
                <a:gd name="connsiteY1" fmla="*/ 0 h 2655737"/>
                <a:gd name="connsiteX2" fmla="*/ 1009009 w 1009009"/>
                <a:gd name="connsiteY2" fmla="*/ 168172 h 2655737"/>
                <a:gd name="connsiteX3" fmla="*/ 1009009 w 1009009"/>
                <a:gd name="connsiteY3" fmla="*/ 2651504 h 2655737"/>
                <a:gd name="connsiteX4" fmla="*/ 1009009 w 1009009"/>
                <a:gd name="connsiteY4" fmla="*/ 2651504 h 2655737"/>
                <a:gd name="connsiteX5" fmla="*/ 482439 w 1009009"/>
                <a:gd name="connsiteY5" fmla="*/ 2655737 h 2655737"/>
                <a:gd name="connsiteX6" fmla="*/ 0 w 1009009"/>
                <a:gd name="connsiteY6" fmla="*/ 2651504 h 2655737"/>
                <a:gd name="connsiteX7" fmla="*/ 0 w 1009009"/>
                <a:gd name="connsiteY7" fmla="*/ 2651504 h 2655737"/>
                <a:gd name="connsiteX8" fmla="*/ 0 w 1009009"/>
                <a:gd name="connsiteY8" fmla="*/ 168172 h 2655737"/>
                <a:gd name="connsiteX9" fmla="*/ 168172 w 1009009"/>
                <a:gd name="connsiteY9" fmla="*/ 0 h 2655737"/>
                <a:gd name="connsiteX0" fmla="*/ 168172 w 1009009"/>
                <a:gd name="connsiteY0" fmla="*/ 0 h 2651504"/>
                <a:gd name="connsiteX1" fmla="*/ 840837 w 1009009"/>
                <a:gd name="connsiteY1" fmla="*/ 0 h 2651504"/>
                <a:gd name="connsiteX2" fmla="*/ 1009009 w 1009009"/>
                <a:gd name="connsiteY2" fmla="*/ 168172 h 2651504"/>
                <a:gd name="connsiteX3" fmla="*/ 1009009 w 1009009"/>
                <a:gd name="connsiteY3" fmla="*/ 2651504 h 2651504"/>
                <a:gd name="connsiteX4" fmla="*/ 1009009 w 1009009"/>
                <a:gd name="connsiteY4" fmla="*/ 2651504 h 2651504"/>
                <a:gd name="connsiteX5" fmla="*/ 374489 w 1009009"/>
                <a:gd name="connsiteY5" fmla="*/ 2427137 h 2651504"/>
                <a:gd name="connsiteX6" fmla="*/ 0 w 1009009"/>
                <a:gd name="connsiteY6" fmla="*/ 2651504 h 2651504"/>
                <a:gd name="connsiteX7" fmla="*/ 0 w 1009009"/>
                <a:gd name="connsiteY7" fmla="*/ 2651504 h 2651504"/>
                <a:gd name="connsiteX8" fmla="*/ 0 w 1009009"/>
                <a:gd name="connsiteY8" fmla="*/ 168172 h 2651504"/>
                <a:gd name="connsiteX9" fmla="*/ 168172 w 1009009"/>
                <a:gd name="connsiteY9" fmla="*/ 0 h 265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9009" h="2651504">
                  <a:moveTo>
                    <a:pt x="168172" y="0"/>
                  </a:moveTo>
                  <a:lnTo>
                    <a:pt x="840837" y="0"/>
                  </a:lnTo>
                  <a:cubicBezTo>
                    <a:pt x="933716" y="0"/>
                    <a:pt x="1009009" y="75293"/>
                    <a:pt x="1009009" y="168172"/>
                  </a:cubicBezTo>
                  <a:lnTo>
                    <a:pt x="1009009" y="2651504"/>
                  </a:lnTo>
                  <a:lnTo>
                    <a:pt x="1009009" y="2651504"/>
                  </a:lnTo>
                  <a:lnTo>
                    <a:pt x="374489" y="2427137"/>
                  </a:lnTo>
                  <a:lnTo>
                    <a:pt x="0" y="2651504"/>
                  </a:lnTo>
                  <a:lnTo>
                    <a:pt x="0" y="2651504"/>
                  </a:lnTo>
                  <a:lnTo>
                    <a:pt x="0" y="168172"/>
                  </a:lnTo>
                  <a:cubicBezTo>
                    <a:pt x="0" y="75293"/>
                    <a:pt x="75293" y="0"/>
                    <a:pt x="168172" y="0"/>
                  </a:cubicBezTo>
                  <a:close/>
                </a:path>
              </a:pathLst>
            </a:custGeom>
            <a:solidFill>
              <a:srgbClr val="883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2028373" y="4926010"/>
              <a:ext cx="2164064" cy="923330"/>
            </a:xfrm>
            <a:prstGeom prst="rect">
              <a:avLst/>
            </a:prstGeom>
          </p:spPr>
          <p:txBody>
            <a:bodyPr wrap="square">
              <a:spAutoFit/>
            </a:bodyPr>
            <a:lstStyle/>
            <a:p>
              <a:pPr>
                <a:lnSpc>
                  <a:spcPct val="100000"/>
                </a:lnSpc>
                <a:spcBef>
                  <a:spcPct val="0"/>
                </a:spcBef>
                <a:buFontTx/>
                <a:buNone/>
              </a:pPr>
              <a:r>
                <a:rPr lang="en-GB" altLang="en-US" dirty="0">
                  <a:solidFill>
                    <a:schemeClr val="bg1"/>
                  </a:solidFill>
                </a:rPr>
                <a:t>You can use some of the ideas from the video clip.</a:t>
              </a:r>
            </a:p>
          </p:txBody>
        </p:sp>
      </p:grpSp>
      <p:grpSp>
        <p:nvGrpSpPr>
          <p:cNvPr id="19" name="Group 18"/>
          <p:cNvGrpSpPr/>
          <p:nvPr/>
        </p:nvGrpSpPr>
        <p:grpSpPr>
          <a:xfrm>
            <a:off x="4809675" y="4908710"/>
            <a:ext cx="2567124" cy="1009009"/>
            <a:chOff x="4311501" y="4908710"/>
            <a:chExt cx="2567124" cy="1009009"/>
          </a:xfrm>
        </p:grpSpPr>
        <p:sp>
          <p:nvSpPr>
            <p:cNvPr id="16" name="Round Same Side Corner Rectangle 15"/>
            <p:cNvSpPr/>
            <p:nvPr/>
          </p:nvSpPr>
          <p:spPr>
            <a:xfrm rot="16200000">
              <a:off x="5090558" y="4129653"/>
              <a:ext cx="1009009" cy="2567124"/>
            </a:xfrm>
            <a:custGeom>
              <a:avLst/>
              <a:gdLst>
                <a:gd name="connsiteX0" fmla="*/ 168172 w 1009009"/>
                <a:gd name="connsiteY0" fmla="*/ 0 h 2322649"/>
                <a:gd name="connsiteX1" fmla="*/ 840837 w 1009009"/>
                <a:gd name="connsiteY1" fmla="*/ 0 h 2322649"/>
                <a:gd name="connsiteX2" fmla="*/ 1009009 w 1009009"/>
                <a:gd name="connsiteY2" fmla="*/ 168172 h 2322649"/>
                <a:gd name="connsiteX3" fmla="*/ 1009009 w 1009009"/>
                <a:gd name="connsiteY3" fmla="*/ 2322649 h 2322649"/>
                <a:gd name="connsiteX4" fmla="*/ 1009009 w 1009009"/>
                <a:gd name="connsiteY4" fmla="*/ 2322649 h 2322649"/>
                <a:gd name="connsiteX5" fmla="*/ 0 w 1009009"/>
                <a:gd name="connsiteY5" fmla="*/ 2322649 h 2322649"/>
                <a:gd name="connsiteX6" fmla="*/ 0 w 1009009"/>
                <a:gd name="connsiteY6" fmla="*/ 2322649 h 2322649"/>
                <a:gd name="connsiteX7" fmla="*/ 0 w 1009009"/>
                <a:gd name="connsiteY7" fmla="*/ 168172 h 2322649"/>
                <a:gd name="connsiteX8" fmla="*/ 168172 w 1009009"/>
                <a:gd name="connsiteY8" fmla="*/ 0 h 2322649"/>
                <a:gd name="connsiteX0" fmla="*/ 168172 w 1009009"/>
                <a:gd name="connsiteY0" fmla="*/ 0 h 2567124"/>
                <a:gd name="connsiteX1" fmla="*/ 840837 w 1009009"/>
                <a:gd name="connsiteY1" fmla="*/ 0 h 2567124"/>
                <a:gd name="connsiteX2" fmla="*/ 1009009 w 1009009"/>
                <a:gd name="connsiteY2" fmla="*/ 168172 h 2567124"/>
                <a:gd name="connsiteX3" fmla="*/ 1009009 w 1009009"/>
                <a:gd name="connsiteY3" fmla="*/ 2322649 h 2567124"/>
                <a:gd name="connsiteX4" fmla="*/ 1009009 w 1009009"/>
                <a:gd name="connsiteY4" fmla="*/ 2322649 h 2567124"/>
                <a:gd name="connsiteX5" fmla="*/ 0 w 1009009"/>
                <a:gd name="connsiteY5" fmla="*/ 2322649 h 2567124"/>
                <a:gd name="connsiteX6" fmla="*/ 3175 w 1009009"/>
                <a:gd name="connsiteY6" fmla="*/ 2567124 h 2567124"/>
                <a:gd name="connsiteX7" fmla="*/ 0 w 1009009"/>
                <a:gd name="connsiteY7" fmla="*/ 168172 h 2567124"/>
                <a:gd name="connsiteX8" fmla="*/ 168172 w 1009009"/>
                <a:gd name="connsiteY8" fmla="*/ 0 h 2567124"/>
                <a:gd name="connsiteX0" fmla="*/ 168172 w 1009009"/>
                <a:gd name="connsiteY0" fmla="*/ 0 h 2567124"/>
                <a:gd name="connsiteX1" fmla="*/ 840837 w 1009009"/>
                <a:gd name="connsiteY1" fmla="*/ 0 h 2567124"/>
                <a:gd name="connsiteX2" fmla="*/ 1009009 w 1009009"/>
                <a:gd name="connsiteY2" fmla="*/ 168172 h 2567124"/>
                <a:gd name="connsiteX3" fmla="*/ 1009009 w 1009009"/>
                <a:gd name="connsiteY3" fmla="*/ 2322649 h 2567124"/>
                <a:gd name="connsiteX4" fmla="*/ 1009009 w 1009009"/>
                <a:gd name="connsiteY4" fmla="*/ 2322649 h 2567124"/>
                <a:gd name="connsiteX5" fmla="*/ 111125 w 1009009"/>
                <a:gd name="connsiteY5" fmla="*/ 2430602 h 2567124"/>
                <a:gd name="connsiteX6" fmla="*/ 3175 w 1009009"/>
                <a:gd name="connsiteY6" fmla="*/ 2567124 h 2567124"/>
                <a:gd name="connsiteX7" fmla="*/ 0 w 1009009"/>
                <a:gd name="connsiteY7" fmla="*/ 168172 h 2567124"/>
                <a:gd name="connsiteX8" fmla="*/ 168172 w 1009009"/>
                <a:gd name="connsiteY8" fmla="*/ 0 h 2567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009" h="2567124">
                  <a:moveTo>
                    <a:pt x="168172" y="0"/>
                  </a:moveTo>
                  <a:lnTo>
                    <a:pt x="840837" y="0"/>
                  </a:lnTo>
                  <a:cubicBezTo>
                    <a:pt x="933716" y="0"/>
                    <a:pt x="1009009" y="75293"/>
                    <a:pt x="1009009" y="168172"/>
                  </a:cubicBezTo>
                  <a:lnTo>
                    <a:pt x="1009009" y="2322649"/>
                  </a:lnTo>
                  <a:lnTo>
                    <a:pt x="1009009" y="2322649"/>
                  </a:lnTo>
                  <a:lnTo>
                    <a:pt x="111125" y="2430602"/>
                  </a:lnTo>
                  <a:cubicBezTo>
                    <a:pt x="112183" y="2512094"/>
                    <a:pt x="2117" y="2485632"/>
                    <a:pt x="3175" y="2567124"/>
                  </a:cubicBezTo>
                  <a:cubicBezTo>
                    <a:pt x="3175" y="1848965"/>
                    <a:pt x="0" y="886331"/>
                    <a:pt x="0" y="168172"/>
                  </a:cubicBezTo>
                  <a:cubicBezTo>
                    <a:pt x="0" y="75293"/>
                    <a:pt x="75293" y="0"/>
                    <a:pt x="168172" y="0"/>
                  </a:cubicBezTo>
                  <a:close/>
                </a:path>
              </a:pathLst>
            </a:custGeom>
            <a:solidFill>
              <a:srgbClr val="883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4451116" y="4926010"/>
              <a:ext cx="2093390" cy="923330"/>
            </a:xfrm>
            <a:prstGeom prst="rect">
              <a:avLst/>
            </a:prstGeom>
          </p:spPr>
          <p:txBody>
            <a:bodyPr wrap="square">
              <a:spAutoFit/>
            </a:bodyPr>
            <a:lstStyle/>
            <a:p>
              <a:pPr>
                <a:lnSpc>
                  <a:spcPct val="100000"/>
                </a:lnSpc>
                <a:spcBef>
                  <a:spcPct val="0"/>
                </a:spcBef>
                <a:buFontTx/>
                <a:buNone/>
              </a:pPr>
              <a:r>
                <a:rPr lang="en-GB" altLang="en-US" dirty="0">
                  <a:solidFill>
                    <a:schemeClr val="bg1"/>
                  </a:solidFill>
                </a:rPr>
                <a:t>You need to choose </a:t>
              </a:r>
              <a:r>
                <a:rPr lang="en-GB" altLang="en-US" b="1" dirty="0">
                  <a:solidFill>
                    <a:schemeClr val="bg1"/>
                  </a:solidFill>
                </a:rPr>
                <a:t>one</a:t>
              </a:r>
              <a:r>
                <a:rPr lang="en-GB" altLang="en-US" dirty="0">
                  <a:solidFill>
                    <a:schemeClr val="bg1"/>
                  </a:solidFill>
                </a:rPr>
                <a:t> jump and </a:t>
              </a:r>
              <a:r>
                <a:rPr lang="en-GB" altLang="en-US" b="1" dirty="0">
                  <a:solidFill>
                    <a:schemeClr val="bg1"/>
                  </a:solidFill>
                </a:rPr>
                <a:t>one</a:t>
              </a:r>
              <a:r>
                <a:rPr lang="en-GB" altLang="en-US" dirty="0">
                  <a:solidFill>
                    <a:schemeClr val="bg1"/>
                  </a:solidFill>
                </a:rPr>
                <a:t> spin. </a:t>
              </a:r>
            </a:p>
          </p:txBody>
        </p:sp>
      </p:grpSp>
      <p:grpSp>
        <p:nvGrpSpPr>
          <p:cNvPr id="25" name="Group 24"/>
          <p:cNvGrpSpPr/>
          <p:nvPr/>
        </p:nvGrpSpPr>
        <p:grpSpPr>
          <a:xfrm>
            <a:off x="1540932" y="4071306"/>
            <a:ext cx="5291188" cy="716352"/>
            <a:chOff x="1540932" y="4071306"/>
            <a:chExt cx="5291188" cy="716352"/>
          </a:xfrm>
        </p:grpSpPr>
        <p:sp>
          <p:nvSpPr>
            <p:cNvPr id="23" name="Rectangle 22"/>
            <p:cNvSpPr/>
            <p:nvPr/>
          </p:nvSpPr>
          <p:spPr>
            <a:xfrm>
              <a:off x="1540932" y="4071306"/>
              <a:ext cx="5291188" cy="716352"/>
            </a:xfrm>
            <a:prstGeom prst="rect">
              <a:avLst/>
            </a:prstGeom>
            <a:solidFill>
              <a:srgbClr val="00B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2664707" y="4104685"/>
              <a:ext cx="3647734" cy="646331"/>
            </a:xfrm>
            <a:prstGeom prst="rect">
              <a:avLst/>
            </a:prstGeom>
          </p:spPr>
          <p:txBody>
            <a:bodyPr wrap="square">
              <a:spAutoFit/>
            </a:bodyPr>
            <a:lstStyle/>
            <a:p>
              <a:pPr algn="ctr">
                <a:lnSpc>
                  <a:spcPct val="100000"/>
                </a:lnSpc>
                <a:spcBef>
                  <a:spcPct val="0"/>
                </a:spcBef>
                <a:buFontTx/>
                <a:buNone/>
              </a:pPr>
              <a:r>
                <a:rPr lang="en-GB" altLang="en-US" dirty="0"/>
                <a:t>What will you need to do to control your jumps and spins?</a:t>
              </a:r>
            </a:p>
          </p:txBody>
        </p:sp>
      </p:grpSp>
      <p:grpSp>
        <p:nvGrpSpPr>
          <p:cNvPr id="31" name="Group 30"/>
          <p:cNvGrpSpPr/>
          <p:nvPr/>
        </p:nvGrpSpPr>
        <p:grpSpPr>
          <a:xfrm>
            <a:off x="606651" y="4274820"/>
            <a:ext cx="3713892" cy="1593631"/>
            <a:chOff x="614271" y="3095304"/>
            <a:chExt cx="3713892" cy="1593631"/>
          </a:xfrm>
        </p:grpSpPr>
        <p:sp>
          <p:nvSpPr>
            <p:cNvPr id="29" name="Round Same Side Corner Rectangle 28"/>
            <p:cNvSpPr/>
            <p:nvPr/>
          </p:nvSpPr>
          <p:spPr>
            <a:xfrm rot="5400000">
              <a:off x="1674401" y="2035174"/>
              <a:ext cx="1593631" cy="3713892"/>
            </a:xfrm>
            <a:prstGeom prst="round2SameRect">
              <a:avLst/>
            </a:prstGeom>
            <a:solidFill>
              <a:srgbClr val="883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875063" y="3159507"/>
              <a:ext cx="3396479" cy="1477328"/>
            </a:xfrm>
            <a:prstGeom prst="rect">
              <a:avLst/>
            </a:prstGeom>
          </p:spPr>
          <p:txBody>
            <a:bodyPr wrap="square">
              <a:spAutoFit/>
            </a:bodyPr>
            <a:lstStyle/>
            <a:p>
              <a:r>
                <a:rPr lang="en-GB" altLang="en-US" dirty="0">
                  <a:solidFill>
                    <a:schemeClr val="bg1"/>
                  </a:solidFill>
                </a:rPr>
                <a:t>You will need to use your arms to help you to stay in control. You will also need to land your jumps carefully. Remember to always take your time. </a:t>
              </a:r>
              <a:endParaRPr lang="en-GB" dirty="0">
                <a:solidFill>
                  <a:schemeClr val="bg1"/>
                </a:solidFill>
              </a:endParaRPr>
            </a:p>
          </p:txBody>
        </p:sp>
      </p:gr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831" y="2633981"/>
            <a:ext cx="2148133" cy="3507528"/>
          </a:xfrm>
          <a:prstGeom prst="rect">
            <a:avLst/>
          </a:prstGeom>
        </p:spPr>
      </p:pic>
      <p:pic>
        <p:nvPicPr>
          <p:cNvPr id="28" name="Picture 27"/>
          <p:cNvPicPr>
            <a:picLocks noChangeAspect="1"/>
          </p:cNvPicPr>
          <p:nvPr/>
        </p:nvPicPr>
        <p:blipFill rotWithShape="1">
          <a:blip r:embed="rId5" cstate="print">
            <a:extLst>
              <a:ext uri="{28A0092B-C50C-407E-A947-70E740481C1C}">
                <a14:useLocalDpi xmlns:a14="http://schemas.microsoft.com/office/drawing/2010/main" val="0"/>
              </a:ext>
            </a:extLst>
          </a:blip>
          <a:srcRect t="1" r="4417" b="-2109"/>
          <a:stretch/>
        </p:blipFill>
        <p:spPr>
          <a:xfrm>
            <a:off x="5678123" y="2513914"/>
            <a:ext cx="2841037" cy="3747661"/>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152808" y="1931682"/>
            <a:ext cx="2555116" cy="4015715"/>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27397"/>
          <a:stretch/>
        </p:blipFill>
        <p:spPr>
          <a:xfrm flipH="1">
            <a:off x="6651181" y="2164435"/>
            <a:ext cx="1867977" cy="3977073"/>
          </a:xfrm>
          <a:prstGeom prst="rect">
            <a:avLst/>
          </a:prstGeom>
        </p:spPr>
      </p:pic>
      <p:pic>
        <p:nvPicPr>
          <p:cNvPr id="32" name="Picture 31"/>
          <p:cNvPicPr>
            <a:picLocks noChangeAspect="1"/>
          </p:cNvPicPr>
          <p:nvPr/>
        </p:nvPicPr>
        <p:blipFill rotWithShape="1">
          <a:blip r:embed="rId8" cstate="print">
            <a:extLst>
              <a:ext uri="{28A0092B-C50C-407E-A947-70E740481C1C}">
                <a14:useLocalDpi xmlns:a14="http://schemas.microsoft.com/office/drawing/2010/main" val="0"/>
              </a:ext>
            </a:extLst>
          </a:blip>
          <a:srcRect l="49052" t="25590" b="8576"/>
          <a:stretch/>
        </p:blipFill>
        <p:spPr>
          <a:xfrm>
            <a:off x="617220" y="2217775"/>
            <a:ext cx="1708747" cy="2291224"/>
          </a:xfrm>
          <a:prstGeom prst="rect">
            <a:avLst/>
          </a:prstGeom>
        </p:spPr>
      </p:pic>
    </p:spTree>
    <p:extLst>
      <p:ext uri="{BB962C8B-B14F-4D97-AF65-F5344CB8AC3E}">
        <p14:creationId xmlns:p14="http://schemas.microsoft.com/office/powerpoint/2010/main" val="192074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2" fill="hold" nodeType="clickEffect">
                                  <p:stCondLst>
                                    <p:cond delay="0"/>
                                  </p:stCondLst>
                                  <p:childTnLst>
                                    <p:animEffect transition="out" filter="wipe(right)">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par>
                                <p:cTn id="28" presetID="22" presetClass="exit" presetSubtype="8" fill="hold" nodeType="withEffect">
                                  <p:stCondLst>
                                    <p:cond delay="0"/>
                                  </p:stCondLst>
                                  <p:childTnLst>
                                    <p:animEffect transition="out" filter="wipe(left)">
                                      <p:cBhvr>
                                        <p:cTn id="29" dur="500"/>
                                        <p:tgtEl>
                                          <p:spTgt spid="19"/>
                                        </p:tgtEl>
                                      </p:cBhvr>
                                    </p:animEffect>
                                    <p:set>
                                      <p:cBhvr>
                                        <p:cTn id="30" dur="1" fill="hold">
                                          <p:stCondLst>
                                            <p:cond delay="499"/>
                                          </p:stCondLst>
                                        </p:cTn>
                                        <p:tgtEl>
                                          <p:spTgt spid="1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25"/>
                                        </p:tgtEl>
                                      </p:cBhvr>
                                    </p:animEffect>
                                    <p:set>
                                      <p:cBhvr>
                                        <p:cTn id="36" dur="1" fill="hold">
                                          <p:stCondLst>
                                            <p:cond delay="499"/>
                                          </p:stCondLst>
                                        </p:cTn>
                                        <p:tgtEl>
                                          <p:spTgt spid="25"/>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28"/>
                                        </p:tgtEl>
                                      </p:cBhvr>
                                    </p:animEffect>
                                    <p:set>
                                      <p:cBhvr>
                                        <p:cTn id="39" dur="1" fill="hold">
                                          <p:stCondLst>
                                            <p:cond delay="499"/>
                                          </p:stCondLst>
                                        </p:cTn>
                                        <p:tgtEl>
                                          <p:spTgt spid="28"/>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par>
                          <p:cTn id="47" fill="hold">
                            <p:stCondLst>
                              <p:cond delay="1000"/>
                            </p:stCondLst>
                            <p:childTnLst>
                              <p:par>
                                <p:cTn id="48" presetID="10" presetClass="entr" presetSubtype="0" fill="hold"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par>
                          <p:cTn id="51" fill="hold">
                            <p:stCondLst>
                              <p:cond delay="1500"/>
                            </p:stCondLst>
                            <p:childTnLst>
                              <p:par>
                                <p:cTn id="52" presetID="10" presetClass="entr" presetSubtype="0" fill="hold" nodeType="after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childTnLst>
                          </p:cTn>
                        </p:par>
                        <p:par>
                          <p:cTn id="55" fill="hold">
                            <p:stCondLst>
                              <p:cond delay="2000"/>
                            </p:stCondLst>
                            <p:childTnLst>
                              <p:par>
                                <p:cTn id="56" presetID="22" presetClass="entr" presetSubtype="8" fill="hold" nodeType="after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wipe(left)">
                                      <p:cBhvr>
                                        <p:cTn id="5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t="11242"/>
          <a:stretch/>
        </p:blipFill>
        <p:spPr>
          <a:xfrm>
            <a:off x="638353" y="1319842"/>
            <a:ext cx="7867292" cy="4937646"/>
          </a:xfrm>
          <a:prstGeom prst="roundRect">
            <a:avLst>
              <a:gd name="adj" fmla="val 4088"/>
            </a:avLst>
          </a:prstGeom>
        </p:spPr>
      </p:pic>
      <p:sp>
        <p:nvSpPr>
          <p:cNvPr id="2" name="Title 1"/>
          <p:cNvSpPr>
            <a:spLocks noGrp="1"/>
          </p:cNvSpPr>
          <p:nvPr>
            <p:ph type="title"/>
          </p:nvPr>
        </p:nvSpPr>
        <p:spPr/>
        <p:txBody>
          <a:bodyPr/>
          <a:lstStyle/>
          <a:p>
            <a:r>
              <a:rPr lang="en-GB" dirty="0"/>
              <a:t>Ice Dancing Motif</a:t>
            </a:r>
          </a:p>
        </p:txBody>
      </p:sp>
      <p:pic>
        <p:nvPicPr>
          <p:cNvPr id="3" name="Individual Wo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grpSp>
        <p:nvGrpSpPr>
          <p:cNvPr id="6" name="Group 5"/>
          <p:cNvGrpSpPr/>
          <p:nvPr/>
        </p:nvGrpSpPr>
        <p:grpSpPr>
          <a:xfrm>
            <a:off x="646979" y="1552755"/>
            <a:ext cx="4675522" cy="785003"/>
            <a:chOff x="474449" y="1552755"/>
            <a:chExt cx="4675522" cy="785003"/>
          </a:xfrm>
        </p:grpSpPr>
        <p:sp>
          <p:nvSpPr>
            <p:cNvPr id="4" name="Round Same Side Corner Rectangle 3"/>
            <p:cNvSpPr/>
            <p:nvPr/>
          </p:nvSpPr>
          <p:spPr>
            <a:xfrm rot="5400000">
              <a:off x="2303251" y="-276047"/>
              <a:ext cx="785003" cy="4442607"/>
            </a:xfrm>
            <a:prstGeom prst="round2SameRect">
              <a:avLst/>
            </a:prstGeom>
            <a:solidFill>
              <a:srgbClr val="00B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577971" y="1604840"/>
              <a:ext cx="4572000" cy="646331"/>
            </a:xfrm>
            <a:prstGeom prst="rect">
              <a:avLst/>
            </a:prstGeom>
          </p:spPr>
          <p:txBody>
            <a:bodyPr>
              <a:spAutoFit/>
            </a:bodyPr>
            <a:lstStyle/>
            <a:p>
              <a:pPr>
                <a:lnSpc>
                  <a:spcPct val="100000"/>
                </a:lnSpc>
                <a:spcBef>
                  <a:spcPct val="0"/>
                </a:spcBef>
                <a:buFontTx/>
                <a:buNone/>
              </a:pPr>
              <a:r>
                <a:rPr lang="en-GB" altLang="en-US" dirty="0"/>
                <a:t>Now, you are ready to put your actions together to create an ice dancing motif. </a:t>
              </a:r>
            </a:p>
          </p:txBody>
        </p:sp>
      </p:grpSp>
      <p:grpSp>
        <p:nvGrpSpPr>
          <p:cNvPr id="14" name="Group 13"/>
          <p:cNvGrpSpPr/>
          <p:nvPr/>
        </p:nvGrpSpPr>
        <p:grpSpPr>
          <a:xfrm>
            <a:off x="638353" y="2427413"/>
            <a:ext cx="4442607" cy="785003"/>
            <a:chOff x="474449" y="1552755"/>
            <a:chExt cx="4442607" cy="785003"/>
          </a:xfrm>
        </p:grpSpPr>
        <p:sp>
          <p:nvSpPr>
            <p:cNvPr id="15" name="Round Same Side Corner Rectangle 14"/>
            <p:cNvSpPr/>
            <p:nvPr/>
          </p:nvSpPr>
          <p:spPr>
            <a:xfrm rot="5400000">
              <a:off x="2303251" y="-276047"/>
              <a:ext cx="785003" cy="4442607"/>
            </a:xfrm>
            <a:prstGeom prst="round2SameRect">
              <a:avLst/>
            </a:prstGeom>
            <a:solidFill>
              <a:srgbClr val="00B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577971" y="1604840"/>
              <a:ext cx="4037159" cy="369332"/>
            </a:xfrm>
            <a:prstGeom prst="rect">
              <a:avLst/>
            </a:prstGeom>
          </p:spPr>
          <p:txBody>
            <a:bodyPr wrap="square">
              <a:spAutoFit/>
            </a:bodyPr>
            <a:lstStyle/>
            <a:p>
              <a:pPr>
                <a:lnSpc>
                  <a:spcPct val="100000"/>
                </a:lnSpc>
                <a:spcBef>
                  <a:spcPct val="0"/>
                </a:spcBef>
                <a:buFontTx/>
                <a:buNone/>
              </a:pPr>
              <a:r>
                <a:rPr lang="en-GB" altLang="en-US" dirty="0"/>
                <a:t>In your motif, you will need </a:t>
              </a:r>
              <a:r>
                <a:rPr lang="en-GB" altLang="en-US" dirty="0" smtClean="0"/>
                <a:t>to </a:t>
              </a:r>
              <a:endParaRPr lang="en-GB" altLang="en-US" dirty="0"/>
            </a:p>
          </p:txBody>
        </p:sp>
      </p:grpSp>
      <p:sp>
        <p:nvSpPr>
          <p:cNvPr id="17" name="TextBox 16"/>
          <p:cNvSpPr txBox="1"/>
          <p:nvPr/>
        </p:nvSpPr>
        <p:spPr>
          <a:xfrm>
            <a:off x="741875" y="2801547"/>
            <a:ext cx="854012" cy="369332"/>
          </a:xfrm>
          <a:prstGeom prst="rect">
            <a:avLst/>
          </a:prstGeom>
          <a:noFill/>
        </p:spPr>
        <p:txBody>
          <a:bodyPr wrap="square" rtlCol="0">
            <a:spAutoFit/>
          </a:bodyPr>
          <a:lstStyle/>
          <a:p>
            <a:r>
              <a:rPr lang="en-GB" b="1" dirty="0"/>
              <a:t>s</a:t>
            </a:r>
            <a:r>
              <a:rPr lang="en-GB" b="1" dirty="0" smtClean="0"/>
              <a:t>kate,</a:t>
            </a:r>
            <a:endParaRPr lang="en-GB" b="1" dirty="0"/>
          </a:p>
        </p:txBody>
      </p:sp>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7921" t="-10192" r="-7873" b="13302"/>
          <a:stretch/>
        </p:blipFill>
        <p:spPr>
          <a:xfrm flipH="1">
            <a:off x="8909913" y="2427413"/>
            <a:ext cx="5434641" cy="3878496"/>
          </a:xfrm>
          <a:prstGeom prst="rect">
            <a:avLst/>
          </a:prstGeom>
          <a:noFill/>
          <a:ln w="38100">
            <a:noFill/>
          </a:ln>
        </p:spPr>
      </p:pic>
      <p:sp>
        <p:nvSpPr>
          <p:cNvPr id="19" name="TextBox 18"/>
          <p:cNvSpPr txBox="1"/>
          <p:nvPr/>
        </p:nvSpPr>
        <p:spPr>
          <a:xfrm>
            <a:off x="1452961" y="2807446"/>
            <a:ext cx="854012" cy="369332"/>
          </a:xfrm>
          <a:prstGeom prst="rect">
            <a:avLst/>
          </a:prstGeom>
          <a:noFill/>
        </p:spPr>
        <p:txBody>
          <a:bodyPr wrap="square" rtlCol="0">
            <a:spAutoFit/>
          </a:bodyPr>
          <a:lstStyle/>
          <a:p>
            <a:r>
              <a:rPr lang="en-GB" b="1" dirty="0" smtClean="0"/>
              <a:t>jump</a:t>
            </a:r>
            <a:endParaRPr lang="en-GB" b="1" dirty="0"/>
          </a:p>
        </p:txBody>
      </p:sp>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l="-23674" t="-1985" r="-32405" b="10903"/>
          <a:stretch/>
        </p:blipFill>
        <p:spPr>
          <a:xfrm flipH="1">
            <a:off x="5484375" y="1351836"/>
            <a:ext cx="1927129" cy="4902316"/>
          </a:xfrm>
          <a:prstGeom prst="rect">
            <a:avLst/>
          </a:prstGeom>
          <a:noFill/>
          <a:ln w="38100">
            <a:noFill/>
          </a:ln>
        </p:spPr>
      </p:pic>
      <p:sp>
        <p:nvSpPr>
          <p:cNvPr id="21" name="TextBox 20"/>
          <p:cNvSpPr txBox="1"/>
          <p:nvPr/>
        </p:nvSpPr>
        <p:spPr>
          <a:xfrm>
            <a:off x="2068485" y="2811070"/>
            <a:ext cx="1373457" cy="369332"/>
          </a:xfrm>
          <a:prstGeom prst="rect">
            <a:avLst/>
          </a:prstGeom>
          <a:noFill/>
        </p:spPr>
        <p:txBody>
          <a:bodyPr wrap="square" rtlCol="0">
            <a:spAutoFit/>
          </a:bodyPr>
          <a:lstStyle/>
          <a:p>
            <a:r>
              <a:rPr lang="en-GB" b="1" dirty="0"/>
              <a:t>a</a:t>
            </a:r>
            <a:r>
              <a:rPr lang="en-GB" b="1" dirty="0" smtClean="0"/>
              <a:t>nd spin.</a:t>
            </a:r>
            <a:endParaRPr lang="en-GB" b="1" dirty="0"/>
          </a:p>
        </p:txBody>
      </p:sp>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b="13921"/>
          <a:stretch/>
        </p:blipFill>
        <p:spPr>
          <a:xfrm flipH="1">
            <a:off x="4174132" y="1928006"/>
            <a:ext cx="4070068" cy="4326146"/>
          </a:xfrm>
          <a:prstGeom prst="rect">
            <a:avLst/>
          </a:prstGeom>
        </p:spPr>
      </p:pic>
      <p:grpSp>
        <p:nvGrpSpPr>
          <p:cNvPr id="53" name="Group 52"/>
          <p:cNvGrpSpPr/>
          <p:nvPr/>
        </p:nvGrpSpPr>
        <p:grpSpPr>
          <a:xfrm>
            <a:off x="858590" y="3774030"/>
            <a:ext cx="1216181" cy="1549108"/>
            <a:chOff x="858590" y="3774030"/>
            <a:chExt cx="1216181" cy="1549108"/>
          </a:xfrm>
        </p:grpSpPr>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26113" t="-10191" r="-7873" b="14649"/>
            <a:stretch/>
          </p:blipFill>
          <p:spPr>
            <a:xfrm>
              <a:off x="858590" y="3774030"/>
              <a:ext cx="1216181" cy="1212140"/>
            </a:xfrm>
            <a:prstGeom prst="ellipse">
              <a:avLst/>
            </a:prstGeom>
            <a:solidFill>
              <a:srgbClr val="883E98"/>
            </a:solidFill>
            <a:ln w="38100">
              <a:solidFill>
                <a:schemeClr val="bg1"/>
              </a:solidFill>
            </a:ln>
          </p:spPr>
        </p:pic>
        <p:grpSp>
          <p:nvGrpSpPr>
            <p:cNvPr id="40" name="Group 39"/>
            <p:cNvGrpSpPr/>
            <p:nvPr/>
          </p:nvGrpSpPr>
          <p:grpSpPr>
            <a:xfrm>
              <a:off x="890754" y="4943058"/>
              <a:ext cx="1151854" cy="380080"/>
              <a:chOff x="890754" y="4943058"/>
              <a:chExt cx="1151854" cy="380080"/>
            </a:xfrm>
          </p:grpSpPr>
          <p:sp>
            <p:nvSpPr>
              <p:cNvPr id="38" name="Rectangle 37"/>
              <p:cNvSpPr/>
              <p:nvPr/>
            </p:nvSpPr>
            <p:spPr>
              <a:xfrm>
                <a:off x="890754" y="4943058"/>
                <a:ext cx="1151854" cy="380080"/>
              </a:xfrm>
              <a:prstGeom prst="rect">
                <a:avLst/>
              </a:prstGeom>
              <a:solidFill>
                <a:srgbClr val="00B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p:cNvSpPr txBox="1"/>
              <p:nvPr/>
            </p:nvSpPr>
            <p:spPr>
              <a:xfrm>
                <a:off x="1061429" y="4953375"/>
                <a:ext cx="810504" cy="369332"/>
              </a:xfrm>
              <a:prstGeom prst="rect">
                <a:avLst/>
              </a:prstGeom>
              <a:noFill/>
            </p:spPr>
            <p:txBody>
              <a:bodyPr wrap="square" rtlCol="0">
                <a:spAutoFit/>
              </a:bodyPr>
              <a:lstStyle/>
              <a:p>
                <a:pPr algn="ctr"/>
                <a:r>
                  <a:rPr lang="en-GB" dirty="0"/>
                  <a:t>S</a:t>
                </a:r>
                <a:r>
                  <a:rPr lang="en-GB" dirty="0" smtClean="0"/>
                  <a:t>kate</a:t>
                </a:r>
                <a:endParaRPr lang="en-GB" dirty="0"/>
              </a:p>
            </p:txBody>
          </p:sp>
        </p:grpSp>
      </p:grpSp>
      <p:grpSp>
        <p:nvGrpSpPr>
          <p:cNvPr id="54" name="Group 53"/>
          <p:cNvGrpSpPr/>
          <p:nvPr/>
        </p:nvGrpSpPr>
        <p:grpSpPr>
          <a:xfrm>
            <a:off x="2042607" y="3774030"/>
            <a:ext cx="1588803" cy="1548677"/>
            <a:chOff x="2042607" y="3774030"/>
            <a:chExt cx="1588803" cy="1548677"/>
          </a:xfrm>
        </p:grpSpPr>
        <p:pic>
          <p:nvPicPr>
            <p:cNvPr id="30" name="Picture 29"/>
            <p:cNvPicPr>
              <a:picLocks noChangeAspect="1"/>
            </p:cNvPicPr>
            <p:nvPr/>
          </p:nvPicPr>
          <p:blipFill rotWithShape="1">
            <a:blip r:embed="rId8" cstate="print">
              <a:extLst>
                <a:ext uri="{28A0092B-C50C-407E-A947-70E740481C1C}">
                  <a14:useLocalDpi xmlns:a14="http://schemas.microsoft.com/office/drawing/2010/main" val="0"/>
                </a:ext>
              </a:extLst>
            </a:blip>
            <a:srcRect l="-87184" t="-3505" r="-82460" b="41855"/>
            <a:stretch/>
          </p:blipFill>
          <p:spPr>
            <a:xfrm>
              <a:off x="2380576" y="3774030"/>
              <a:ext cx="1250834" cy="1246664"/>
            </a:xfrm>
            <a:prstGeom prst="ellipse">
              <a:avLst/>
            </a:prstGeom>
            <a:solidFill>
              <a:srgbClr val="883E98"/>
            </a:solidFill>
            <a:ln w="38100">
              <a:solidFill>
                <a:schemeClr val="bg1"/>
              </a:solidFill>
            </a:ln>
          </p:spPr>
        </p:pic>
        <p:cxnSp>
          <p:nvCxnSpPr>
            <p:cNvPr id="33" name="Straight Arrow Connector 32"/>
            <p:cNvCxnSpPr/>
            <p:nvPr/>
          </p:nvCxnSpPr>
          <p:spPr>
            <a:xfrm flipV="1">
              <a:off x="2042607" y="4388736"/>
              <a:ext cx="388189" cy="8627"/>
            </a:xfrm>
            <a:prstGeom prst="straightConnector1">
              <a:avLst/>
            </a:prstGeom>
            <a:ln w="76200">
              <a:solidFill>
                <a:srgbClr val="00B3F0"/>
              </a:solidFill>
              <a:tailEnd type="triangle"/>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2445329" y="4942627"/>
              <a:ext cx="1151854" cy="380080"/>
              <a:chOff x="890754" y="4943058"/>
              <a:chExt cx="1151854" cy="380080"/>
            </a:xfrm>
          </p:grpSpPr>
          <p:sp>
            <p:nvSpPr>
              <p:cNvPr id="42" name="Rectangle 41"/>
              <p:cNvSpPr/>
              <p:nvPr/>
            </p:nvSpPr>
            <p:spPr>
              <a:xfrm>
                <a:off x="890754" y="4943058"/>
                <a:ext cx="1151854" cy="380080"/>
              </a:xfrm>
              <a:prstGeom prst="rect">
                <a:avLst/>
              </a:prstGeom>
              <a:solidFill>
                <a:srgbClr val="00B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p:cNvSpPr txBox="1"/>
              <p:nvPr/>
            </p:nvSpPr>
            <p:spPr>
              <a:xfrm>
                <a:off x="1061429" y="4953375"/>
                <a:ext cx="810504" cy="369332"/>
              </a:xfrm>
              <a:prstGeom prst="rect">
                <a:avLst/>
              </a:prstGeom>
              <a:noFill/>
            </p:spPr>
            <p:txBody>
              <a:bodyPr wrap="square" rtlCol="0">
                <a:spAutoFit/>
              </a:bodyPr>
              <a:lstStyle/>
              <a:p>
                <a:pPr algn="ctr"/>
                <a:r>
                  <a:rPr lang="en-GB" dirty="0" smtClean="0"/>
                  <a:t>Jump</a:t>
                </a:r>
                <a:endParaRPr lang="en-GB" dirty="0"/>
              </a:p>
            </p:txBody>
          </p:sp>
        </p:grpSp>
      </p:grpSp>
      <p:grpSp>
        <p:nvGrpSpPr>
          <p:cNvPr id="60" name="Group 59"/>
          <p:cNvGrpSpPr/>
          <p:nvPr/>
        </p:nvGrpSpPr>
        <p:grpSpPr>
          <a:xfrm>
            <a:off x="2068485" y="5442683"/>
            <a:ext cx="6437161" cy="673446"/>
            <a:chOff x="2068485" y="5442683"/>
            <a:chExt cx="6437161" cy="673446"/>
          </a:xfrm>
        </p:grpSpPr>
        <p:sp>
          <p:nvSpPr>
            <p:cNvPr id="58" name="Round Same Side Corner Rectangle 57"/>
            <p:cNvSpPr/>
            <p:nvPr/>
          </p:nvSpPr>
          <p:spPr>
            <a:xfrm rot="16200000">
              <a:off x="4950343" y="2560825"/>
              <a:ext cx="673446" cy="6437161"/>
            </a:xfrm>
            <a:prstGeom prst="round2SameRect">
              <a:avLst/>
            </a:prstGeom>
            <a:solidFill>
              <a:srgbClr val="883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p:cNvSpPr/>
            <p:nvPr/>
          </p:nvSpPr>
          <p:spPr>
            <a:xfrm>
              <a:off x="2191227" y="5460355"/>
              <a:ext cx="5907630" cy="646331"/>
            </a:xfrm>
            <a:prstGeom prst="rect">
              <a:avLst/>
            </a:prstGeom>
          </p:spPr>
          <p:txBody>
            <a:bodyPr wrap="square">
              <a:spAutoFit/>
            </a:bodyPr>
            <a:lstStyle/>
            <a:p>
              <a:pPr>
                <a:lnSpc>
                  <a:spcPct val="100000"/>
                </a:lnSpc>
                <a:spcBef>
                  <a:spcPct val="0"/>
                </a:spcBef>
                <a:buFontTx/>
                <a:buNone/>
              </a:pPr>
              <a:r>
                <a:rPr lang="en-GB" altLang="en-US" dirty="0">
                  <a:solidFill>
                    <a:schemeClr val="bg1"/>
                  </a:solidFill>
                </a:rPr>
                <a:t>Remember to try and make a different shape with your body each time that you skate. </a:t>
              </a:r>
            </a:p>
          </p:txBody>
        </p:sp>
      </p:grpSp>
      <p:grpSp>
        <p:nvGrpSpPr>
          <p:cNvPr id="64" name="Group 63"/>
          <p:cNvGrpSpPr/>
          <p:nvPr/>
        </p:nvGrpSpPr>
        <p:grpSpPr>
          <a:xfrm>
            <a:off x="3590218" y="3791282"/>
            <a:ext cx="1561540" cy="1527746"/>
            <a:chOff x="3590218" y="3791282"/>
            <a:chExt cx="1561540" cy="1527746"/>
          </a:xfrm>
        </p:grpSpPr>
        <p:pic>
          <p:nvPicPr>
            <p:cNvPr id="61" name="Picture 60"/>
            <p:cNvPicPr>
              <a:picLocks noChangeAspect="1"/>
            </p:cNvPicPr>
            <p:nvPr/>
          </p:nvPicPr>
          <p:blipFill rotWithShape="1">
            <a:blip r:embed="rId9" cstate="print">
              <a:extLst>
                <a:ext uri="{28A0092B-C50C-407E-A947-70E740481C1C}">
                  <a14:useLocalDpi xmlns:a14="http://schemas.microsoft.com/office/drawing/2010/main" val="0"/>
                </a:ext>
              </a:extLst>
            </a:blip>
            <a:srcRect l="-8129" t="-5807" r="6732" b="33887"/>
            <a:stretch/>
          </p:blipFill>
          <p:spPr>
            <a:xfrm>
              <a:off x="3873087" y="3791282"/>
              <a:ext cx="1268083" cy="1268084"/>
            </a:xfrm>
            <a:prstGeom prst="ellipse">
              <a:avLst/>
            </a:prstGeom>
            <a:solidFill>
              <a:srgbClr val="883E98"/>
            </a:solidFill>
            <a:ln w="38100">
              <a:solidFill>
                <a:schemeClr val="bg1"/>
              </a:solidFill>
            </a:ln>
          </p:spPr>
        </p:pic>
        <p:grpSp>
          <p:nvGrpSpPr>
            <p:cNvPr id="55" name="Group 54"/>
            <p:cNvGrpSpPr/>
            <p:nvPr/>
          </p:nvGrpSpPr>
          <p:grpSpPr>
            <a:xfrm>
              <a:off x="3590218" y="4388736"/>
              <a:ext cx="1561540" cy="930292"/>
              <a:chOff x="3590218" y="4388736"/>
              <a:chExt cx="1561540" cy="930292"/>
            </a:xfrm>
          </p:grpSpPr>
          <p:cxnSp>
            <p:nvCxnSpPr>
              <p:cNvPr id="35" name="Straight Arrow Connector 34"/>
              <p:cNvCxnSpPr/>
              <p:nvPr/>
            </p:nvCxnSpPr>
            <p:spPr>
              <a:xfrm flipV="1">
                <a:off x="3590218" y="4388736"/>
                <a:ext cx="388189" cy="8627"/>
              </a:xfrm>
              <a:prstGeom prst="straightConnector1">
                <a:avLst/>
              </a:prstGeom>
              <a:ln w="76200">
                <a:solidFill>
                  <a:srgbClr val="00B3F0"/>
                </a:solidFill>
                <a:tailEnd type="triangle"/>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3999904" y="4938948"/>
                <a:ext cx="1151854" cy="380080"/>
                <a:chOff x="890754" y="4943058"/>
                <a:chExt cx="1151854" cy="380080"/>
              </a:xfrm>
            </p:grpSpPr>
            <p:sp>
              <p:nvSpPr>
                <p:cNvPr id="45" name="Rectangle 44"/>
                <p:cNvSpPr/>
                <p:nvPr/>
              </p:nvSpPr>
              <p:spPr>
                <a:xfrm>
                  <a:off x="890754" y="4943058"/>
                  <a:ext cx="1151854" cy="380080"/>
                </a:xfrm>
                <a:prstGeom prst="rect">
                  <a:avLst/>
                </a:prstGeom>
                <a:solidFill>
                  <a:srgbClr val="00B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p:cNvSpPr txBox="1"/>
                <p:nvPr/>
              </p:nvSpPr>
              <p:spPr>
                <a:xfrm>
                  <a:off x="1061429" y="4953375"/>
                  <a:ext cx="810504" cy="369332"/>
                </a:xfrm>
                <a:prstGeom prst="rect">
                  <a:avLst/>
                </a:prstGeom>
                <a:noFill/>
              </p:spPr>
              <p:txBody>
                <a:bodyPr wrap="square" rtlCol="0">
                  <a:spAutoFit/>
                </a:bodyPr>
                <a:lstStyle/>
                <a:p>
                  <a:pPr algn="ctr"/>
                  <a:r>
                    <a:rPr lang="en-GB" dirty="0" smtClean="0"/>
                    <a:t>Skate</a:t>
                  </a:r>
                  <a:endParaRPr lang="en-GB" dirty="0"/>
                </a:p>
              </p:txBody>
            </p:sp>
          </p:grpSp>
        </p:grpSp>
      </p:grpSp>
      <p:grpSp>
        <p:nvGrpSpPr>
          <p:cNvPr id="56" name="Group 55"/>
          <p:cNvGrpSpPr/>
          <p:nvPr/>
        </p:nvGrpSpPr>
        <p:grpSpPr>
          <a:xfrm>
            <a:off x="5114578" y="3774030"/>
            <a:ext cx="1640023" cy="1544567"/>
            <a:chOff x="5114578" y="3774030"/>
            <a:chExt cx="1640023" cy="1544567"/>
          </a:xfrm>
        </p:grpSpPr>
        <p:pic>
          <p:nvPicPr>
            <p:cNvPr id="31" name="Picture 30"/>
            <p:cNvPicPr>
              <a:picLocks noChangeAspect="1"/>
            </p:cNvPicPr>
            <p:nvPr/>
          </p:nvPicPr>
          <p:blipFill rotWithShape="1">
            <a:blip r:embed="rId10" cstate="print">
              <a:extLst>
                <a:ext uri="{28A0092B-C50C-407E-A947-70E740481C1C}">
                  <a14:useLocalDpi xmlns:a14="http://schemas.microsoft.com/office/drawing/2010/main" val="0"/>
                </a:ext>
              </a:extLst>
            </a:blip>
            <a:srcRect l="2233" t="-4158" r="1967" b="26955"/>
            <a:stretch/>
          </p:blipFill>
          <p:spPr>
            <a:xfrm flipH="1">
              <a:off x="5459201" y="3774030"/>
              <a:ext cx="1295400" cy="1289050"/>
            </a:xfrm>
            <a:prstGeom prst="ellipse">
              <a:avLst/>
            </a:prstGeom>
            <a:solidFill>
              <a:srgbClr val="883E98"/>
            </a:solidFill>
            <a:ln w="38100">
              <a:solidFill>
                <a:schemeClr val="bg1"/>
              </a:solidFill>
            </a:ln>
          </p:spPr>
        </p:pic>
        <p:cxnSp>
          <p:nvCxnSpPr>
            <p:cNvPr id="36" name="Straight Arrow Connector 35"/>
            <p:cNvCxnSpPr/>
            <p:nvPr/>
          </p:nvCxnSpPr>
          <p:spPr>
            <a:xfrm flipV="1">
              <a:off x="5114578" y="4388736"/>
              <a:ext cx="388189" cy="8627"/>
            </a:xfrm>
            <a:prstGeom prst="straightConnector1">
              <a:avLst/>
            </a:prstGeom>
            <a:ln w="76200">
              <a:solidFill>
                <a:srgbClr val="00B3F0"/>
              </a:solidFill>
              <a:tailEnd type="triangle"/>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a:xfrm>
              <a:off x="5554479" y="4938517"/>
              <a:ext cx="1151854" cy="380080"/>
              <a:chOff x="890754" y="4943058"/>
              <a:chExt cx="1151854" cy="380080"/>
            </a:xfrm>
          </p:grpSpPr>
          <p:sp>
            <p:nvSpPr>
              <p:cNvPr id="48" name="Rectangle 47"/>
              <p:cNvSpPr/>
              <p:nvPr/>
            </p:nvSpPr>
            <p:spPr>
              <a:xfrm>
                <a:off x="890754" y="4943058"/>
                <a:ext cx="1151854" cy="380080"/>
              </a:xfrm>
              <a:prstGeom prst="rect">
                <a:avLst/>
              </a:prstGeom>
              <a:solidFill>
                <a:srgbClr val="00B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p:cNvSpPr txBox="1"/>
              <p:nvPr/>
            </p:nvSpPr>
            <p:spPr>
              <a:xfrm>
                <a:off x="1061429" y="4953375"/>
                <a:ext cx="810504" cy="369332"/>
              </a:xfrm>
              <a:prstGeom prst="rect">
                <a:avLst/>
              </a:prstGeom>
              <a:noFill/>
            </p:spPr>
            <p:txBody>
              <a:bodyPr wrap="square" rtlCol="0">
                <a:spAutoFit/>
              </a:bodyPr>
              <a:lstStyle/>
              <a:p>
                <a:pPr algn="ctr"/>
                <a:r>
                  <a:rPr lang="en-GB" dirty="0" smtClean="0"/>
                  <a:t>Spin</a:t>
                </a:r>
                <a:endParaRPr lang="en-GB" dirty="0"/>
              </a:p>
            </p:txBody>
          </p:sp>
        </p:grpSp>
      </p:grpSp>
      <p:grpSp>
        <p:nvGrpSpPr>
          <p:cNvPr id="65" name="Group 64"/>
          <p:cNvGrpSpPr/>
          <p:nvPr/>
        </p:nvGrpSpPr>
        <p:grpSpPr>
          <a:xfrm>
            <a:off x="6723093" y="3752357"/>
            <a:ext cx="1595582" cy="1565809"/>
            <a:chOff x="6723093" y="3752357"/>
            <a:chExt cx="1595582" cy="1565809"/>
          </a:xfrm>
        </p:grpSpPr>
        <p:pic>
          <p:nvPicPr>
            <p:cNvPr id="63" name="Picture 62"/>
            <p:cNvPicPr>
              <a:picLocks noChangeAspect="1"/>
            </p:cNvPicPr>
            <p:nvPr/>
          </p:nvPicPr>
          <p:blipFill rotWithShape="1">
            <a:blip r:embed="rId11" cstate="print">
              <a:extLst>
                <a:ext uri="{28A0092B-C50C-407E-A947-70E740481C1C}">
                  <a14:useLocalDpi xmlns:a14="http://schemas.microsoft.com/office/drawing/2010/main" val="0"/>
                </a:ext>
              </a:extLst>
            </a:blip>
            <a:srcRect l="-6103" t="-8451" r="-9089" b="41307"/>
            <a:stretch/>
          </p:blipFill>
          <p:spPr>
            <a:xfrm>
              <a:off x="7011911" y="3752357"/>
              <a:ext cx="1306764" cy="1290010"/>
            </a:xfrm>
            <a:prstGeom prst="ellipse">
              <a:avLst/>
            </a:prstGeom>
            <a:solidFill>
              <a:srgbClr val="883E98"/>
            </a:solidFill>
            <a:ln w="38100">
              <a:solidFill>
                <a:schemeClr val="bg1"/>
              </a:solidFill>
            </a:ln>
          </p:spPr>
        </p:pic>
        <p:cxnSp>
          <p:nvCxnSpPr>
            <p:cNvPr id="37" name="Straight Arrow Connector 36"/>
            <p:cNvCxnSpPr/>
            <p:nvPr/>
          </p:nvCxnSpPr>
          <p:spPr>
            <a:xfrm flipV="1">
              <a:off x="6723093" y="4388736"/>
              <a:ext cx="388189" cy="8627"/>
            </a:xfrm>
            <a:prstGeom prst="straightConnector1">
              <a:avLst/>
            </a:prstGeom>
            <a:ln w="76200">
              <a:solidFill>
                <a:srgbClr val="00B3F0"/>
              </a:solidFill>
              <a:tailEnd type="triangle"/>
            </a:ln>
          </p:spPr>
          <p:style>
            <a:lnRef idx="1">
              <a:schemeClr val="accent1"/>
            </a:lnRef>
            <a:fillRef idx="0">
              <a:schemeClr val="accent1"/>
            </a:fillRef>
            <a:effectRef idx="0">
              <a:schemeClr val="accent1"/>
            </a:effectRef>
            <a:fontRef idx="minor">
              <a:schemeClr val="tx1"/>
            </a:fontRef>
          </p:style>
        </p:cxnSp>
        <p:grpSp>
          <p:nvGrpSpPr>
            <p:cNvPr id="50" name="Group 49"/>
            <p:cNvGrpSpPr/>
            <p:nvPr/>
          </p:nvGrpSpPr>
          <p:grpSpPr>
            <a:xfrm>
              <a:off x="7117678" y="4938086"/>
              <a:ext cx="1151854" cy="380080"/>
              <a:chOff x="890754" y="4943058"/>
              <a:chExt cx="1151854" cy="380080"/>
            </a:xfrm>
          </p:grpSpPr>
          <p:sp>
            <p:nvSpPr>
              <p:cNvPr id="51" name="Rectangle 50"/>
              <p:cNvSpPr/>
              <p:nvPr/>
            </p:nvSpPr>
            <p:spPr>
              <a:xfrm>
                <a:off x="890754" y="4943058"/>
                <a:ext cx="1151854" cy="380080"/>
              </a:xfrm>
              <a:prstGeom prst="rect">
                <a:avLst/>
              </a:prstGeom>
              <a:solidFill>
                <a:srgbClr val="00B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p:cNvSpPr txBox="1"/>
              <p:nvPr/>
            </p:nvSpPr>
            <p:spPr>
              <a:xfrm>
                <a:off x="1061429" y="4953375"/>
                <a:ext cx="810504" cy="369332"/>
              </a:xfrm>
              <a:prstGeom prst="rect">
                <a:avLst/>
              </a:prstGeom>
              <a:noFill/>
            </p:spPr>
            <p:txBody>
              <a:bodyPr wrap="square" rtlCol="0">
                <a:spAutoFit/>
              </a:bodyPr>
              <a:lstStyle/>
              <a:p>
                <a:pPr algn="ctr"/>
                <a:r>
                  <a:rPr lang="en-GB" dirty="0" smtClean="0"/>
                  <a:t>Skate</a:t>
                </a:r>
                <a:endParaRPr lang="en-GB" dirty="0"/>
              </a:p>
            </p:txBody>
          </p:sp>
        </p:grpSp>
      </p:grpSp>
    </p:spTree>
    <p:extLst>
      <p:ext uri="{BB962C8B-B14F-4D97-AF65-F5344CB8AC3E}">
        <p14:creationId xmlns:p14="http://schemas.microsoft.com/office/powerpoint/2010/main" val="15988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42" presetClass="path" presetSubtype="0" accel="50000" decel="50000" fill="hold" nodeType="withEffect">
                                  <p:stCondLst>
                                    <p:cond delay="0"/>
                                  </p:stCondLst>
                                  <p:childTnLst>
                                    <p:animMotion origin="layout" path="M 2.22222E-6 -4.07407E-6 L -0.6092 -0.00787 " pathEditMode="relative" rAng="0" ptsTypes="AA">
                                      <p:cBhvr>
                                        <p:cTn id="9" dur="2000" fill="hold"/>
                                        <p:tgtEl>
                                          <p:spTgt spid="18"/>
                                        </p:tgtEl>
                                        <p:attrNameLst>
                                          <p:attrName>ppt_x</p:attrName>
                                          <p:attrName>ppt_y</p:attrName>
                                        </p:attrNameLst>
                                      </p:cBhvr>
                                      <p:rCtr x="-30469" y="-394"/>
                                    </p:animMotion>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18"/>
                                        </p:tgtEl>
                                      </p:cBhvr>
                                    </p:animEffect>
                                    <p:set>
                                      <p:cBhvr>
                                        <p:cTn id="14" dur="1" fill="hold">
                                          <p:stCondLst>
                                            <p:cond delay="499"/>
                                          </p:stCondLst>
                                        </p:cTn>
                                        <p:tgtEl>
                                          <p:spTgt spid="18"/>
                                        </p:tgtEl>
                                        <p:attrNameLst>
                                          <p:attrName>style.visibility</p:attrName>
                                        </p:attrNameLst>
                                      </p:cBhvr>
                                      <p:to>
                                        <p:strVal val="hidden"/>
                                      </p:to>
                                    </p:se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42"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anim calcmode="lin" valueType="num">
                                      <p:cBhvr>
                                        <p:cTn id="22" dur="500" fill="hold"/>
                                        <p:tgtEl>
                                          <p:spTgt spid="20"/>
                                        </p:tgtEl>
                                        <p:attrNameLst>
                                          <p:attrName>ppt_x</p:attrName>
                                        </p:attrNameLst>
                                      </p:cBhvr>
                                      <p:tavLst>
                                        <p:tav tm="0">
                                          <p:val>
                                            <p:strVal val="#ppt_x"/>
                                          </p:val>
                                        </p:tav>
                                        <p:tav tm="100000">
                                          <p:val>
                                            <p:strVal val="#ppt_x"/>
                                          </p:val>
                                        </p:tav>
                                      </p:tavLst>
                                    </p:anim>
                                    <p:anim calcmode="lin" valueType="num">
                                      <p:cBhvr>
                                        <p:cTn id="23"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20"/>
                                        </p:tgtEl>
                                      </p:cBhvr>
                                    </p:animEffect>
                                    <p:set>
                                      <p:cBhvr>
                                        <p:cTn id="28" dur="1" fill="hold">
                                          <p:stCondLst>
                                            <p:cond delay="499"/>
                                          </p:stCondLst>
                                        </p:cTn>
                                        <p:tgtEl>
                                          <p:spTgt spid="20"/>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par>
                          <p:cTn id="36" fill="hold">
                            <p:stCondLst>
                              <p:cond delay="1000"/>
                            </p:stCondLst>
                            <p:childTnLst>
                              <p:par>
                                <p:cTn id="37" presetID="32" presetClass="emph" presetSubtype="0" fill="hold" nodeType="afterEffect">
                                  <p:stCondLst>
                                    <p:cond delay="0"/>
                                  </p:stCondLst>
                                  <p:childTnLst>
                                    <p:animRot by="120000">
                                      <p:cBhvr>
                                        <p:cTn id="38" dur="100" fill="hold">
                                          <p:stCondLst>
                                            <p:cond delay="0"/>
                                          </p:stCondLst>
                                        </p:cTn>
                                        <p:tgtEl>
                                          <p:spTgt spid="23"/>
                                        </p:tgtEl>
                                        <p:attrNameLst>
                                          <p:attrName>r</p:attrName>
                                        </p:attrNameLst>
                                      </p:cBhvr>
                                    </p:animRot>
                                    <p:animRot by="-240000">
                                      <p:cBhvr>
                                        <p:cTn id="39" dur="200" fill="hold">
                                          <p:stCondLst>
                                            <p:cond delay="200"/>
                                          </p:stCondLst>
                                        </p:cTn>
                                        <p:tgtEl>
                                          <p:spTgt spid="23"/>
                                        </p:tgtEl>
                                        <p:attrNameLst>
                                          <p:attrName>r</p:attrName>
                                        </p:attrNameLst>
                                      </p:cBhvr>
                                    </p:animRot>
                                    <p:animRot by="240000">
                                      <p:cBhvr>
                                        <p:cTn id="40" dur="200" fill="hold">
                                          <p:stCondLst>
                                            <p:cond delay="400"/>
                                          </p:stCondLst>
                                        </p:cTn>
                                        <p:tgtEl>
                                          <p:spTgt spid="23"/>
                                        </p:tgtEl>
                                        <p:attrNameLst>
                                          <p:attrName>r</p:attrName>
                                        </p:attrNameLst>
                                      </p:cBhvr>
                                    </p:animRot>
                                    <p:animRot by="-240000">
                                      <p:cBhvr>
                                        <p:cTn id="41" dur="200" fill="hold">
                                          <p:stCondLst>
                                            <p:cond delay="600"/>
                                          </p:stCondLst>
                                        </p:cTn>
                                        <p:tgtEl>
                                          <p:spTgt spid="23"/>
                                        </p:tgtEl>
                                        <p:attrNameLst>
                                          <p:attrName>r</p:attrName>
                                        </p:attrNameLst>
                                      </p:cBhvr>
                                    </p:animRot>
                                    <p:animRot by="120000">
                                      <p:cBhvr>
                                        <p:cTn id="42" dur="200" fill="hold">
                                          <p:stCondLst>
                                            <p:cond delay="800"/>
                                          </p:stCondLst>
                                        </p:cTn>
                                        <p:tgtEl>
                                          <p:spTgt spid="23"/>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fade">
                                      <p:cBhvr>
                                        <p:cTn id="51" dur="500"/>
                                        <p:tgtEl>
                                          <p:spTgt spid="53"/>
                                        </p:tgtEl>
                                      </p:cBhvr>
                                    </p:animEffect>
                                  </p:childTnLst>
                                </p:cTn>
                              </p:par>
                            </p:childTnLst>
                          </p:cTn>
                        </p:par>
                        <p:par>
                          <p:cTn id="52" fill="hold">
                            <p:stCondLst>
                              <p:cond delay="1000"/>
                            </p:stCondLst>
                            <p:childTnLst>
                              <p:par>
                                <p:cTn id="53" presetID="10" presetClass="entr" presetSubtype="0" fill="hold" nodeType="after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fade">
                                      <p:cBhvr>
                                        <p:cTn id="55" dur="500"/>
                                        <p:tgtEl>
                                          <p:spTgt spid="54"/>
                                        </p:tgtEl>
                                      </p:cBhvr>
                                    </p:animEffect>
                                  </p:childTnLst>
                                </p:cTn>
                              </p:par>
                            </p:childTnLst>
                          </p:cTn>
                        </p:par>
                        <p:par>
                          <p:cTn id="56" fill="hold">
                            <p:stCondLst>
                              <p:cond delay="1500"/>
                            </p:stCondLst>
                            <p:childTnLst>
                              <p:par>
                                <p:cTn id="57" presetID="10" presetClass="entr" presetSubtype="0" fill="hold" nodeType="after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fade">
                                      <p:cBhvr>
                                        <p:cTn id="59" dur="500"/>
                                        <p:tgtEl>
                                          <p:spTgt spid="64"/>
                                        </p:tgtEl>
                                      </p:cBhvr>
                                    </p:animEffect>
                                  </p:childTnLst>
                                </p:cTn>
                              </p:par>
                            </p:childTnLst>
                          </p:cTn>
                        </p:par>
                        <p:par>
                          <p:cTn id="60" fill="hold">
                            <p:stCondLst>
                              <p:cond delay="2000"/>
                            </p:stCondLst>
                            <p:childTnLst>
                              <p:par>
                                <p:cTn id="61" presetID="10" presetClass="entr" presetSubtype="0" fill="hold" nodeType="after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fade">
                                      <p:cBhvr>
                                        <p:cTn id="63" dur="500"/>
                                        <p:tgtEl>
                                          <p:spTgt spid="56"/>
                                        </p:tgtEl>
                                      </p:cBhvr>
                                    </p:animEffect>
                                  </p:childTnLst>
                                </p:cTn>
                              </p:par>
                            </p:childTnLst>
                          </p:cTn>
                        </p:par>
                        <p:par>
                          <p:cTn id="64" fill="hold">
                            <p:stCondLst>
                              <p:cond delay="2500"/>
                            </p:stCondLst>
                            <p:childTnLst>
                              <p:par>
                                <p:cTn id="65" presetID="10" presetClass="entr" presetSubtype="0" fill="hold" nodeType="afterEffect">
                                  <p:stCondLst>
                                    <p:cond delay="0"/>
                                  </p:stCondLst>
                                  <p:childTnLst>
                                    <p:set>
                                      <p:cBhvr>
                                        <p:cTn id="66" dur="1" fill="hold">
                                          <p:stCondLst>
                                            <p:cond delay="0"/>
                                          </p:stCondLst>
                                        </p:cTn>
                                        <p:tgtEl>
                                          <p:spTgt spid="65"/>
                                        </p:tgtEl>
                                        <p:attrNameLst>
                                          <p:attrName>style.visibility</p:attrName>
                                        </p:attrNameLst>
                                      </p:cBhvr>
                                      <p:to>
                                        <p:strVal val="visible"/>
                                      </p:to>
                                    </p:set>
                                    <p:animEffect transition="in" filter="fade">
                                      <p:cBhvr>
                                        <p:cTn id="67" dur="500"/>
                                        <p:tgtEl>
                                          <p:spTgt spid="6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60"/>
                                        </p:tgtEl>
                                        <p:attrNameLst>
                                          <p:attrName>style.visibility</p:attrName>
                                        </p:attrNameLst>
                                      </p:cBhvr>
                                      <p:to>
                                        <p:strVal val="visible"/>
                                      </p:to>
                                    </p:set>
                                    <p:animEffect transition="in" filter="wipe(right)">
                                      <p:cBhvr>
                                        <p:cTn id="7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1534"/>
          <a:stretch/>
        </p:blipFill>
        <p:spPr>
          <a:xfrm>
            <a:off x="609600" y="1377529"/>
            <a:ext cx="7913100" cy="4921992"/>
          </a:xfrm>
          <a:prstGeom prst="roundRect">
            <a:avLst>
              <a:gd name="adj" fmla="val 3508"/>
            </a:avLst>
          </a:prstGeom>
        </p:spPr>
      </p:pic>
      <p:sp>
        <p:nvSpPr>
          <p:cNvPr id="2" name="Title 1"/>
          <p:cNvSpPr>
            <a:spLocks noGrp="1"/>
          </p:cNvSpPr>
          <p:nvPr>
            <p:ph type="title"/>
          </p:nvPr>
        </p:nvSpPr>
        <p:spPr/>
        <p:txBody>
          <a:bodyPr/>
          <a:lstStyle/>
          <a:p>
            <a:r>
              <a:rPr lang="en-GB" dirty="0"/>
              <a:t>Partner Performance</a:t>
            </a:r>
          </a:p>
        </p:txBody>
      </p:sp>
      <p:pic>
        <p:nvPicPr>
          <p:cNvPr id="3" name="Pair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1" t="-217" r="-11030" b="15434"/>
          <a:stretch/>
        </p:blipFill>
        <p:spPr>
          <a:xfrm>
            <a:off x="621100" y="3256470"/>
            <a:ext cx="2432651" cy="3040812"/>
          </a:xfrm>
          <a:prstGeom prst="roundRect">
            <a:avLst>
              <a:gd name="adj" fmla="val 4797"/>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064" t="-10192" r="-7873" b="-1066"/>
          <a:stretch/>
        </p:blipFill>
        <p:spPr>
          <a:xfrm flipH="1">
            <a:off x="3735916" y="1971686"/>
            <a:ext cx="4392884" cy="3826550"/>
          </a:xfrm>
          <a:prstGeom prst="rect">
            <a:avLst/>
          </a:prstGeom>
          <a:noFill/>
          <a:ln w="38100">
            <a:noFill/>
          </a:ln>
        </p:spPr>
      </p:pic>
      <p:grpSp>
        <p:nvGrpSpPr>
          <p:cNvPr id="16" name="Group 15"/>
          <p:cNvGrpSpPr/>
          <p:nvPr/>
        </p:nvGrpSpPr>
        <p:grpSpPr>
          <a:xfrm>
            <a:off x="1035170" y="1717854"/>
            <a:ext cx="2700746" cy="1045957"/>
            <a:chOff x="1035170" y="1717854"/>
            <a:chExt cx="2700746" cy="1045957"/>
          </a:xfrm>
        </p:grpSpPr>
        <p:sp>
          <p:nvSpPr>
            <p:cNvPr id="14" name="Rounded Rectangle 13"/>
            <p:cNvSpPr/>
            <p:nvPr/>
          </p:nvSpPr>
          <p:spPr>
            <a:xfrm>
              <a:off x="1035170" y="1717854"/>
              <a:ext cx="2700746" cy="1045957"/>
            </a:xfrm>
            <a:prstGeom prst="roundRect">
              <a:avLst/>
            </a:prstGeom>
            <a:solidFill>
              <a:srgbClr val="883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1035171" y="1771473"/>
              <a:ext cx="2662646" cy="923330"/>
            </a:xfrm>
            <a:prstGeom prst="rect">
              <a:avLst/>
            </a:prstGeom>
            <a:noFill/>
          </p:spPr>
          <p:txBody>
            <a:bodyPr wrap="square" rtlCol="0">
              <a:spAutoFit/>
            </a:bodyPr>
            <a:lstStyle/>
            <a:p>
              <a:pPr algn="ctr">
                <a:lnSpc>
                  <a:spcPct val="100000"/>
                </a:lnSpc>
                <a:spcBef>
                  <a:spcPct val="0"/>
                </a:spcBef>
                <a:buFontTx/>
                <a:buNone/>
              </a:pPr>
              <a:r>
                <a:rPr lang="en-GB" altLang="en-US" dirty="0">
                  <a:solidFill>
                    <a:schemeClr val="bg1"/>
                  </a:solidFill>
                </a:rPr>
                <a:t>You are going to watch your partner perform their ice dance for you. </a:t>
              </a:r>
            </a:p>
          </p:txBody>
        </p:sp>
      </p:grpSp>
      <p:grpSp>
        <p:nvGrpSpPr>
          <p:cNvPr id="17" name="Group 16"/>
          <p:cNvGrpSpPr/>
          <p:nvPr/>
        </p:nvGrpSpPr>
        <p:grpSpPr>
          <a:xfrm>
            <a:off x="2544791" y="4720840"/>
            <a:ext cx="3065972" cy="1045957"/>
            <a:chOff x="951780" y="1709228"/>
            <a:chExt cx="3065972" cy="1045957"/>
          </a:xfrm>
        </p:grpSpPr>
        <p:sp>
          <p:nvSpPr>
            <p:cNvPr id="18" name="Rounded Rectangle 17"/>
            <p:cNvSpPr/>
            <p:nvPr/>
          </p:nvSpPr>
          <p:spPr>
            <a:xfrm>
              <a:off x="951780" y="1709228"/>
              <a:ext cx="3065972" cy="1045957"/>
            </a:xfrm>
            <a:prstGeom prst="roundRect">
              <a:avLst/>
            </a:prstGeom>
            <a:solidFill>
              <a:srgbClr val="883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1035171" y="1771473"/>
              <a:ext cx="2935856" cy="923330"/>
            </a:xfrm>
            <a:prstGeom prst="rect">
              <a:avLst/>
            </a:prstGeom>
            <a:noFill/>
          </p:spPr>
          <p:txBody>
            <a:bodyPr wrap="square" rtlCol="0">
              <a:spAutoFit/>
            </a:bodyPr>
            <a:lstStyle/>
            <a:p>
              <a:pPr algn="ctr">
                <a:lnSpc>
                  <a:spcPct val="100000"/>
                </a:lnSpc>
                <a:spcBef>
                  <a:spcPct val="0"/>
                </a:spcBef>
                <a:buFontTx/>
                <a:buNone/>
              </a:pPr>
              <a:r>
                <a:rPr lang="en-GB" altLang="en-US" dirty="0">
                  <a:solidFill>
                    <a:schemeClr val="bg1"/>
                  </a:solidFill>
                </a:rPr>
                <a:t>You are going to </a:t>
              </a:r>
              <a:r>
                <a:rPr lang="en-GB" altLang="en-US" b="1" dirty="0">
                  <a:solidFill>
                    <a:schemeClr val="bg1"/>
                  </a:solidFill>
                </a:rPr>
                <a:t>evaluate</a:t>
              </a:r>
              <a:r>
                <a:rPr lang="en-GB" altLang="en-US" dirty="0">
                  <a:solidFill>
                    <a:schemeClr val="bg1"/>
                  </a:solidFill>
                </a:rPr>
                <a:t> their performance and give them some </a:t>
              </a:r>
              <a:r>
                <a:rPr lang="en-GB" altLang="en-US" b="1" dirty="0">
                  <a:solidFill>
                    <a:schemeClr val="bg1"/>
                  </a:solidFill>
                </a:rPr>
                <a:t>feedback</a:t>
              </a:r>
              <a:r>
                <a:rPr lang="en-GB" altLang="en-US" dirty="0">
                  <a:solidFill>
                    <a:schemeClr val="bg1"/>
                  </a:solidFill>
                </a:rPr>
                <a:t>. </a:t>
              </a:r>
            </a:p>
          </p:txBody>
        </p:sp>
      </p:grpSp>
      <p:grpSp>
        <p:nvGrpSpPr>
          <p:cNvPr id="23" name="Group 22"/>
          <p:cNvGrpSpPr/>
          <p:nvPr/>
        </p:nvGrpSpPr>
        <p:grpSpPr>
          <a:xfrm>
            <a:off x="5316911" y="1717853"/>
            <a:ext cx="3104071" cy="783807"/>
            <a:chOff x="913681" y="1709228"/>
            <a:chExt cx="3104071" cy="783807"/>
          </a:xfrm>
        </p:grpSpPr>
        <p:sp>
          <p:nvSpPr>
            <p:cNvPr id="24" name="Rounded Rectangle 23"/>
            <p:cNvSpPr/>
            <p:nvPr/>
          </p:nvSpPr>
          <p:spPr>
            <a:xfrm>
              <a:off x="951780" y="1709228"/>
              <a:ext cx="3065972" cy="783807"/>
            </a:xfrm>
            <a:prstGeom prst="roundRect">
              <a:avLst/>
            </a:prstGeom>
            <a:solidFill>
              <a:srgbClr val="883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a:off x="913681" y="1771473"/>
              <a:ext cx="3057346" cy="646331"/>
            </a:xfrm>
            <a:prstGeom prst="rect">
              <a:avLst/>
            </a:prstGeom>
            <a:noFill/>
          </p:spPr>
          <p:txBody>
            <a:bodyPr wrap="square" rtlCol="0">
              <a:spAutoFit/>
            </a:bodyPr>
            <a:lstStyle/>
            <a:p>
              <a:pPr algn="ctr">
                <a:lnSpc>
                  <a:spcPct val="100000"/>
                </a:lnSpc>
                <a:spcBef>
                  <a:spcPct val="0"/>
                </a:spcBef>
                <a:buFontTx/>
                <a:buNone/>
              </a:pPr>
              <a:r>
                <a:rPr lang="en-GB" altLang="en-US" dirty="0">
                  <a:solidFill>
                    <a:schemeClr val="bg1"/>
                  </a:solidFill>
                </a:rPr>
                <a:t>What do the words evaluate and feedback mean?</a:t>
              </a:r>
            </a:p>
          </p:txBody>
        </p:sp>
      </p:grpSp>
      <p:pic>
        <p:nvPicPr>
          <p:cNvPr id="27" name="Picture 26"/>
          <p:cNvPicPr>
            <a:picLocks noChangeAspect="1"/>
          </p:cNvPicPr>
          <p:nvPr/>
        </p:nvPicPr>
        <p:blipFill rotWithShape="1">
          <a:blip r:embed="rId6" cstate="print">
            <a:extLst>
              <a:ext uri="{28A0092B-C50C-407E-A947-70E740481C1C}">
                <a14:useLocalDpi xmlns:a14="http://schemas.microsoft.com/office/drawing/2010/main" val="0"/>
              </a:ext>
            </a:extLst>
          </a:blip>
          <a:srcRect b="-693"/>
          <a:stretch/>
        </p:blipFill>
        <p:spPr>
          <a:xfrm flipH="1">
            <a:off x="5248003" y="1852147"/>
            <a:ext cx="3195162" cy="3972755"/>
          </a:xfrm>
          <a:prstGeom prst="rect">
            <a:avLst/>
          </a:prstGeom>
        </p:spPr>
      </p:pic>
      <p:pic>
        <p:nvPicPr>
          <p:cNvPr id="29" name="Picture 28"/>
          <p:cNvPicPr>
            <a:picLocks noChangeAspect="1"/>
          </p:cNvPicPr>
          <p:nvPr/>
        </p:nvPicPr>
        <p:blipFill rotWithShape="1">
          <a:blip r:embed="rId7" cstate="print">
            <a:extLst>
              <a:ext uri="{28A0092B-C50C-407E-A947-70E740481C1C}">
                <a14:useLocalDpi xmlns:a14="http://schemas.microsoft.com/office/drawing/2010/main" val="0"/>
              </a:ext>
            </a:extLst>
          </a:blip>
          <a:srcRect l="48420" r="20253"/>
          <a:stretch/>
        </p:blipFill>
        <p:spPr>
          <a:xfrm flipH="1">
            <a:off x="603847" y="3100559"/>
            <a:ext cx="1371601" cy="2964377"/>
          </a:xfrm>
          <a:prstGeom prst="rect">
            <a:avLst/>
          </a:prstGeom>
        </p:spPr>
      </p:pic>
      <p:pic>
        <p:nvPicPr>
          <p:cNvPr id="26" name="Picture 25"/>
          <p:cNvPicPr>
            <a:picLocks noChangeAspect="1"/>
          </p:cNvPicPr>
          <p:nvPr/>
        </p:nvPicPr>
        <p:blipFill rotWithShape="1">
          <a:blip r:embed="rId8" cstate="print">
            <a:extLst>
              <a:ext uri="{28A0092B-C50C-407E-A947-70E740481C1C}">
                <a14:useLocalDpi xmlns:a14="http://schemas.microsoft.com/office/drawing/2010/main" val="0"/>
              </a:ext>
            </a:extLst>
          </a:blip>
          <a:srcRect b="23072"/>
          <a:stretch/>
        </p:blipFill>
        <p:spPr>
          <a:xfrm>
            <a:off x="1446608" y="1551514"/>
            <a:ext cx="4453858" cy="4745768"/>
          </a:xfrm>
          <a:prstGeom prst="rect">
            <a:avLst/>
          </a:prstGeom>
        </p:spPr>
      </p:pic>
      <p:sp>
        <p:nvSpPr>
          <p:cNvPr id="28" name="Rectangle 27"/>
          <p:cNvSpPr/>
          <p:nvPr/>
        </p:nvSpPr>
        <p:spPr>
          <a:xfrm>
            <a:off x="1977048" y="2989770"/>
            <a:ext cx="3484718" cy="2585323"/>
          </a:xfrm>
          <a:prstGeom prst="rect">
            <a:avLst/>
          </a:prstGeom>
        </p:spPr>
        <p:txBody>
          <a:bodyPr wrap="square">
            <a:spAutoFit/>
          </a:bodyPr>
          <a:lstStyle/>
          <a:p>
            <a:pPr>
              <a:lnSpc>
                <a:spcPct val="150000"/>
              </a:lnSpc>
              <a:spcBef>
                <a:spcPct val="0"/>
              </a:spcBef>
              <a:buFontTx/>
              <a:buNone/>
            </a:pPr>
            <a:r>
              <a:rPr lang="en-GB" altLang="en-US" b="1" dirty="0">
                <a:solidFill>
                  <a:srgbClr val="883E98"/>
                </a:solidFill>
                <a:latin typeface="Kalam" panose="02000000000000000000" pitchFamily="2" charset="0"/>
                <a:cs typeface="Kalam" panose="02000000000000000000" pitchFamily="2" charset="0"/>
              </a:rPr>
              <a:t>Evaluate</a:t>
            </a:r>
            <a:r>
              <a:rPr lang="en-GB" altLang="en-US" b="1" dirty="0">
                <a:latin typeface="Kalam" panose="02000000000000000000" pitchFamily="2" charset="0"/>
                <a:cs typeface="Kalam" panose="02000000000000000000" pitchFamily="2" charset="0"/>
              </a:rPr>
              <a:t> means to find the good things about a performance </a:t>
            </a:r>
            <a:r>
              <a:rPr lang="en-GB" altLang="en-US" b="1" dirty="0" smtClean="0">
                <a:latin typeface="Kalam" panose="02000000000000000000" pitchFamily="2" charset="0"/>
                <a:cs typeface="Kalam" panose="02000000000000000000" pitchFamily="2" charset="0"/>
              </a:rPr>
              <a:t/>
            </a:r>
            <a:br>
              <a:rPr lang="en-GB" altLang="en-US" b="1" dirty="0" smtClean="0">
                <a:latin typeface="Kalam" panose="02000000000000000000" pitchFamily="2" charset="0"/>
                <a:cs typeface="Kalam" panose="02000000000000000000" pitchFamily="2" charset="0"/>
              </a:rPr>
            </a:br>
            <a:r>
              <a:rPr lang="en-GB" altLang="en-US" b="1" dirty="0" smtClean="0">
                <a:latin typeface="Kalam" panose="02000000000000000000" pitchFamily="2" charset="0"/>
                <a:cs typeface="Kalam" panose="02000000000000000000" pitchFamily="2" charset="0"/>
              </a:rPr>
              <a:t>and </a:t>
            </a:r>
            <a:r>
              <a:rPr lang="en-GB" altLang="en-US" b="1" dirty="0">
                <a:latin typeface="Kalam" panose="02000000000000000000" pitchFamily="2" charset="0"/>
                <a:cs typeface="Kalam" panose="02000000000000000000" pitchFamily="2" charset="0"/>
              </a:rPr>
              <a:t>the things that could be improved.  When you share this with your partner, you are giving them </a:t>
            </a:r>
            <a:r>
              <a:rPr lang="en-GB" altLang="en-US" b="1" dirty="0">
                <a:solidFill>
                  <a:srgbClr val="883E98"/>
                </a:solidFill>
                <a:latin typeface="Kalam" panose="02000000000000000000" pitchFamily="2" charset="0"/>
                <a:cs typeface="Kalam" panose="02000000000000000000" pitchFamily="2" charset="0"/>
              </a:rPr>
              <a:t>feedback</a:t>
            </a:r>
            <a:r>
              <a:rPr lang="en-GB" altLang="en-US" b="1" dirty="0">
                <a:latin typeface="Kalam" panose="02000000000000000000" pitchFamily="2" charset="0"/>
                <a:cs typeface="Kalam" panose="02000000000000000000" pitchFamily="2" charset="0"/>
              </a:rPr>
              <a:t>.</a:t>
            </a:r>
            <a:endParaRPr lang="en-GB" altLang="en-US" b="1" dirty="0">
              <a:solidFill>
                <a:srgbClr val="FF0000"/>
              </a:solidFill>
              <a:latin typeface="Kalam" panose="02000000000000000000" pitchFamily="2" charset="0"/>
              <a:cs typeface="Kalam" panose="02000000000000000000" pitchFamily="2" charset="0"/>
            </a:endParaRPr>
          </a:p>
        </p:txBody>
      </p:sp>
      <p:pic>
        <p:nvPicPr>
          <p:cNvPr id="30" name="Picture 29"/>
          <p:cNvPicPr>
            <a:picLocks noChangeAspect="1"/>
          </p:cNvPicPr>
          <p:nvPr/>
        </p:nvPicPr>
        <p:blipFill rotWithShape="1">
          <a:blip r:embed="rId7" cstate="print">
            <a:extLst>
              <a:ext uri="{28A0092B-C50C-407E-A947-70E740481C1C}">
                <a14:useLocalDpi xmlns:a14="http://schemas.microsoft.com/office/drawing/2010/main" val="0"/>
              </a:ext>
            </a:extLst>
          </a:blip>
          <a:srcRect l="54265" r="20253" b="68340"/>
          <a:stretch/>
        </p:blipFill>
        <p:spPr>
          <a:xfrm flipH="1">
            <a:off x="609598" y="3098635"/>
            <a:ext cx="1115685" cy="938527"/>
          </a:xfrm>
          <a:prstGeom prst="rect">
            <a:avLst/>
          </a:prstGeom>
        </p:spPr>
      </p:pic>
      <p:sp>
        <p:nvSpPr>
          <p:cNvPr id="31" name="Rectangle 30"/>
          <p:cNvSpPr/>
          <p:nvPr/>
        </p:nvSpPr>
        <p:spPr>
          <a:xfrm>
            <a:off x="2034892" y="2910375"/>
            <a:ext cx="3484718" cy="3416320"/>
          </a:xfrm>
          <a:prstGeom prst="rect">
            <a:avLst/>
          </a:prstGeom>
        </p:spPr>
        <p:txBody>
          <a:bodyPr wrap="square">
            <a:spAutoFit/>
          </a:bodyPr>
          <a:lstStyle/>
          <a:p>
            <a:pPr>
              <a:lnSpc>
                <a:spcPct val="150000"/>
              </a:lnSpc>
              <a:spcBef>
                <a:spcPct val="0"/>
              </a:spcBef>
              <a:buFontTx/>
              <a:buNone/>
            </a:pPr>
            <a:r>
              <a:rPr lang="en-GB" altLang="en-US" b="1" dirty="0">
                <a:latin typeface="Kalam" panose="02000000000000000000" pitchFamily="2" charset="0"/>
                <a:cs typeface="Kalam" panose="02000000000000000000" pitchFamily="2" charset="0"/>
              </a:rPr>
              <a:t>Watch your partner perform </a:t>
            </a:r>
            <a:r>
              <a:rPr lang="en-GB" altLang="en-US" b="1" dirty="0" smtClean="0">
                <a:latin typeface="Kalam" panose="02000000000000000000" pitchFamily="2" charset="0"/>
                <a:cs typeface="Kalam" panose="02000000000000000000" pitchFamily="2" charset="0"/>
              </a:rPr>
              <a:t/>
            </a:r>
            <a:br>
              <a:rPr lang="en-GB" altLang="en-US" b="1" dirty="0" smtClean="0">
                <a:latin typeface="Kalam" panose="02000000000000000000" pitchFamily="2" charset="0"/>
                <a:cs typeface="Kalam" panose="02000000000000000000" pitchFamily="2" charset="0"/>
              </a:rPr>
            </a:br>
            <a:r>
              <a:rPr lang="en-GB" altLang="en-US" b="1" dirty="0" smtClean="0">
                <a:latin typeface="Kalam" panose="02000000000000000000" pitchFamily="2" charset="0"/>
                <a:cs typeface="Kalam" panose="02000000000000000000" pitchFamily="2" charset="0"/>
              </a:rPr>
              <a:t>their </a:t>
            </a:r>
            <a:r>
              <a:rPr lang="en-GB" altLang="en-US" b="1" dirty="0">
                <a:latin typeface="Kalam" panose="02000000000000000000" pitchFamily="2" charset="0"/>
                <a:cs typeface="Kalam" panose="02000000000000000000" pitchFamily="2" charset="0"/>
              </a:rPr>
              <a:t>ice dance.</a:t>
            </a:r>
          </a:p>
          <a:p>
            <a:pPr>
              <a:lnSpc>
                <a:spcPct val="150000"/>
              </a:lnSpc>
              <a:spcBef>
                <a:spcPct val="0"/>
              </a:spcBef>
              <a:buFontTx/>
              <a:buNone/>
            </a:pPr>
            <a:endParaRPr lang="en-GB" altLang="en-US" b="1" dirty="0">
              <a:latin typeface="Kalam" panose="02000000000000000000" pitchFamily="2" charset="0"/>
              <a:cs typeface="Kalam" panose="02000000000000000000" pitchFamily="2" charset="0"/>
            </a:endParaRPr>
          </a:p>
          <a:p>
            <a:pPr>
              <a:lnSpc>
                <a:spcPct val="150000"/>
              </a:lnSpc>
              <a:spcBef>
                <a:spcPct val="0"/>
              </a:spcBef>
              <a:buFontTx/>
              <a:buNone/>
            </a:pPr>
            <a:r>
              <a:rPr lang="en-GB" altLang="en-US" b="1" dirty="0">
                <a:latin typeface="Kalam" panose="02000000000000000000" pitchFamily="2" charset="0"/>
                <a:cs typeface="Kalam" panose="02000000000000000000" pitchFamily="2" charset="0"/>
              </a:rPr>
              <a:t>Can you describe what they included in their ice dance?</a:t>
            </a:r>
          </a:p>
          <a:p>
            <a:pPr>
              <a:lnSpc>
                <a:spcPct val="150000"/>
              </a:lnSpc>
              <a:spcBef>
                <a:spcPct val="0"/>
              </a:spcBef>
              <a:buFontTx/>
              <a:buNone/>
            </a:pPr>
            <a:r>
              <a:rPr lang="en-GB" altLang="en-US" b="1" dirty="0">
                <a:latin typeface="Kalam" panose="02000000000000000000" pitchFamily="2" charset="0"/>
                <a:cs typeface="Kalam" panose="02000000000000000000" pitchFamily="2" charset="0"/>
              </a:rPr>
              <a:t>Which part did you like the </a:t>
            </a:r>
            <a:r>
              <a:rPr lang="en-GB" altLang="en-US" b="1" dirty="0" smtClean="0">
                <a:latin typeface="Kalam" panose="02000000000000000000" pitchFamily="2" charset="0"/>
                <a:cs typeface="Kalam" panose="02000000000000000000" pitchFamily="2" charset="0"/>
              </a:rPr>
              <a:t/>
            </a:r>
            <a:br>
              <a:rPr lang="en-GB" altLang="en-US" b="1" dirty="0" smtClean="0">
                <a:latin typeface="Kalam" panose="02000000000000000000" pitchFamily="2" charset="0"/>
                <a:cs typeface="Kalam" panose="02000000000000000000" pitchFamily="2" charset="0"/>
              </a:rPr>
            </a:br>
            <a:r>
              <a:rPr lang="en-GB" altLang="en-US" b="1" dirty="0" smtClean="0">
                <a:latin typeface="Kalam" panose="02000000000000000000" pitchFamily="2" charset="0"/>
                <a:cs typeface="Kalam" panose="02000000000000000000" pitchFamily="2" charset="0"/>
              </a:rPr>
              <a:t>best? Is </a:t>
            </a:r>
            <a:r>
              <a:rPr lang="en-GB" altLang="en-US" b="1" dirty="0">
                <a:latin typeface="Kalam" panose="02000000000000000000" pitchFamily="2" charset="0"/>
                <a:cs typeface="Kalam" panose="02000000000000000000" pitchFamily="2" charset="0"/>
              </a:rPr>
              <a:t>there anything they </a:t>
            </a:r>
            <a:r>
              <a:rPr lang="en-GB" altLang="en-US" b="1" dirty="0" smtClean="0">
                <a:latin typeface="Kalam" panose="02000000000000000000" pitchFamily="2" charset="0"/>
                <a:cs typeface="Kalam" panose="02000000000000000000" pitchFamily="2" charset="0"/>
              </a:rPr>
              <a:t/>
            </a:r>
            <a:br>
              <a:rPr lang="en-GB" altLang="en-US" b="1" dirty="0" smtClean="0">
                <a:latin typeface="Kalam" panose="02000000000000000000" pitchFamily="2" charset="0"/>
                <a:cs typeface="Kalam" panose="02000000000000000000" pitchFamily="2" charset="0"/>
              </a:rPr>
            </a:br>
            <a:r>
              <a:rPr lang="en-GB" altLang="en-US" b="1" dirty="0" smtClean="0">
                <a:latin typeface="Kalam" panose="02000000000000000000" pitchFamily="2" charset="0"/>
                <a:cs typeface="Kalam" panose="02000000000000000000" pitchFamily="2" charset="0"/>
              </a:rPr>
              <a:t>could </a:t>
            </a:r>
            <a:r>
              <a:rPr lang="en-GB" altLang="en-US" b="1" dirty="0">
                <a:latin typeface="Kalam" panose="02000000000000000000" pitchFamily="2" charset="0"/>
                <a:cs typeface="Kalam" panose="02000000000000000000" pitchFamily="2" charset="0"/>
              </a:rPr>
              <a:t>improve?</a:t>
            </a:r>
          </a:p>
        </p:txBody>
      </p:sp>
    </p:spTree>
    <p:extLst>
      <p:ext uri="{BB962C8B-B14F-4D97-AF65-F5344CB8AC3E}">
        <p14:creationId xmlns:p14="http://schemas.microsoft.com/office/powerpoint/2010/main" val="5040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3"/>
                                        </p:tgtEl>
                                      </p:cBhvr>
                                    </p:animEffect>
                                    <p:set>
                                      <p:cBhvr>
                                        <p:cTn id="20" dur="1" fill="hold">
                                          <p:stCondLst>
                                            <p:cond delay="499"/>
                                          </p:stCondLst>
                                        </p:cTn>
                                        <p:tgtEl>
                                          <p:spTgt spid="23"/>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par>
                                <p:cTn id="31" presetID="10"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par>
                                <p:cTn id="37" presetID="10"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8"/>
                                        </p:tgtEl>
                                      </p:cBhvr>
                                    </p:animEffect>
                                    <p:set>
                                      <p:cBhvr>
                                        <p:cTn id="47" dur="1" fill="hold">
                                          <p:stCondLst>
                                            <p:cond delay="499"/>
                                          </p:stCondLst>
                                        </p:cTn>
                                        <p:tgtEl>
                                          <p:spTgt spid="28"/>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Final Performance</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2634"/>
          <a:stretch/>
        </p:blipFill>
        <p:spPr>
          <a:xfrm>
            <a:off x="590550" y="1362075"/>
            <a:ext cx="7970250" cy="4923858"/>
          </a:xfrm>
          <a:prstGeom prst="roundRect">
            <a:avLst>
              <a:gd name="adj" fmla="val 1965"/>
            </a:avLst>
          </a:prstGeom>
          <a:ln w="19050">
            <a:solidFill>
              <a:schemeClr val="tx2">
                <a:lumMod val="40000"/>
                <a:lumOff val="60000"/>
              </a:schemeClr>
            </a:solidFill>
          </a:ln>
        </p:spPr>
      </p:pic>
      <p:grpSp>
        <p:nvGrpSpPr>
          <p:cNvPr id="8" name="Group 7"/>
          <p:cNvGrpSpPr/>
          <p:nvPr/>
        </p:nvGrpSpPr>
        <p:grpSpPr>
          <a:xfrm>
            <a:off x="1640688" y="2800350"/>
            <a:ext cx="5493537" cy="1133475"/>
            <a:chOff x="1640688" y="2800350"/>
            <a:chExt cx="5493537" cy="1133475"/>
          </a:xfrm>
        </p:grpSpPr>
        <p:sp>
          <p:nvSpPr>
            <p:cNvPr id="7" name="Round Same Side Corner Rectangle 6"/>
            <p:cNvSpPr/>
            <p:nvPr/>
          </p:nvSpPr>
          <p:spPr>
            <a:xfrm rot="16200000">
              <a:off x="3820719" y="620319"/>
              <a:ext cx="1133475" cy="5493537"/>
            </a:xfrm>
            <a:prstGeom prst="round2SameRect">
              <a:avLst/>
            </a:prstGeom>
            <a:solidFill>
              <a:srgbClr val="883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761037" y="2899306"/>
              <a:ext cx="4705350" cy="923330"/>
            </a:xfrm>
            <a:prstGeom prst="rect">
              <a:avLst/>
            </a:prstGeom>
          </p:spPr>
          <p:txBody>
            <a:bodyPr wrap="square">
              <a:spAutoFit/>
            </a:bodyPr>
            <a:lstStyle/>
            <a:p>
              <a:pPr>
                <a:lnSpc>
                  <a:spcPct val="100000"/>
                </a:lnSpc>
                <a:spcBef>
                  <a:spcPct val="0"/>
                </a:spcBef>
                <a:buFontTx/>
                <a:buNone/>
              </a:pPr>
              <a:r>
                <a:rPr lang="en-GB" altLang="en-US" dirty="0">
                  <a:solidFill>
                    <a:schemeClr val="bg1"/>
                  </a:solidFill>
                </a:rPr>
                <a:t>Before we do the final performance of our ice dance, you need to think carefully about the feedback that your partner gave you.</a:t>
              </a:r>
            </a:p>
          </p:txBody>
        </p:sp>
      </p:grpSp>
      <p:grpSp>
        <p:nvGrpSpPr>
          <p:cNvPr id="11" name="Group 10"/>
          <p:cNvGrpSpPr/>
          <p:nvPr/>
        </p:nvGrpSpPr>
        <p:grpSpPr>
          <a:xfrm>
            <a:off x="2223541" y="3657603"/>
            <a:ext cx="3416036" cy="809623"/>
            <a:chOff x="2223541" y="3657603"/>
            <a:chExt cx="3416036" cy="809623"/>
          </a:xfrm>
        </p:grpSpPr>
        <p:sp>
          <p:nvSpPr>
            <p:cNvPr id="9" name="Round Same Side Corner Rectangle 8"/>
            <p:cNvSpPr/>
            <p:nvPr/>
          </p:nvSpPr>
          <p:spPr>
            <a:xfrm rot="5400000">
              <a:off x="3402534" y="2478610"/>
              <a:ext cx="809623" cy="3167609"/>
            </a:xfrm>
            <a:prstGeom prst="round2SameRect">
              <a:avLst/>
            </a:prstGeom>
            <a:solidFill>
              <a:srgbClr val="00B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2811985" y="3710672"/>
              <a:ext cx="2827592" cy="646331"/>
            </a:xfrm>
            <a:prstGeom prst="rect">
              <a:avLst/>
            </a:prstGeom>
          </p:spPr>
          <p:txBody>
            <a:bodyPr wrap="square">
              <a:spAutoFit/>
            </a:bodyPr>
            <a:lstStyle/>
            <a:p>
              <a:pPr>
                <a:lnSpc>
                  <a:spcPct val="100000"/>
                </a:lnSpc>
                <a:spcBef>
                  <a:spcPct val="0"/>
                </a:spcBef>
                <a:buFontTx/>
                <a:buNone/>
              </a:pPr>
              <a:r>
                <a:rPr lang="en-GB" altLang="en-US" dirty="0"/>
                <a:t>Is there anything that you need to improve?</a:t>
              </a:r>
            </a:p>
          </p:txBody>
        </p:sp>
      </p:grpSp>
      <p:grpSp>
        <p:nvGrpSpPr>
          <p:cNvPr id="12" name="Group 11"/>
          <p:cNvGrpSpPr/>
          <p:nvPr/>
        </p:nvGrpSpPr>
        <p:grpSpPr>
          <a:xfrm>
            <a:off x="1785390" y="4566957"/>
            <a:ext cx="3748635" cy="540122"/>
            <a:chOff x="2223540" y="3657604"/>
            <a:chExt cx="3748635" cy="540122"/>
          </a:xfrm>
        </p:grpSpPr>
        <p:sp>
          <p:nvSpPr>
            <p:cNvPr id="13" name="Round Same Side Corner Rectangle 12"/>
            <p:cNvSpPr/>
            <p:nvPr/>
          </p:nvSpPr>
          <p:spPr>
            <a:xfrm rot="5400000">
              <a:off x="3756359" y="2124785"/>
              <a:ext cx="540122" cy="3605759"/>
            </a:xfrm>
            <a:prstGeom prst="round2SameRect">
              <a:avLst/>
            </a:prstGeom>
            <a:solidFill>
              <a:srgbClr val="00B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2811985" y="3720197"/>
              <a:ext cx="3160190" cy="369332"/>
            </a:xfrm>
            <a:prstGeom prst="rect">
              <a:avLst/>
            </a:prstGeom>
          </p:spPr>
          <p:txBody>
            <a:bodyPr wrap="square">
              <a:spAutoFit/>
            </a:bodyPr>
            <a:lstStyle/>
            <a:p>
              <a:pPr>
                <a:lnSpc>
                  <a:spcPct val="100000"/>
                </a:lnSpc>
                <a:spcBef>
                  <a:spcPct val="0"/>
                </a:spcBef>
                <a:buFontTx/>
                <a:buNone/>
              </a:pPr>
              <a:r>
                <a:rPr lang="en-GB" altLang="en-US" dirty="0"/>
                <a:t>Let’s get ready to perform!</a:t>
              </a:r>
            </a:p>
          </p:txBody>
        </p: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65617" y="1575033"/>
            <a:ext cx="2083333" cy="4609068"/>
          </a:xfrm>
          <a:prstGeom prst="rect">
            <a:avLst/>
          </a:prstGeom>
        </p:spPr>
      </p:pic>
      <p:pic>
        <p:nvPicPr>
          <p:cNvPr id="3" name="Whole Clas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spTree>
    <p:extLst>
      <p:ext uri="{BB962C8B-B14F-4D97-AF65-F5344CB8AC3E}">
        <p14:creationId xmlns:p14="http://schemas.microsoft.com/office/powerpoint/2010/main" val="12640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decel="50000" fill="hold" nodeType="clickEffect">
                                  <p:stCondLst>
                                    <p:cond delay="0"/>
                                  </p:stCondLst>
                                  <p:childTnLst>
                                    <p:animMotion origin="layout" path="M 0.00521 7.40741E-7 L 0.91667 -0.00023 " pathEditMode="relative" rAng="0" ptsTypes="AA">
                                      <p:cBhvr>
                                        <p:cTn id="6" dur="2000" fill="hold"/>
                                        <p:tgtEl>
                                          <p:spTgt spid="5"/>
                                        </p:tgtEl>
                                        <p:attrNameLst>
                                          <p:attrName>ppt_x</p:attrName>
                                          <p:attrName>ppt_y</p:attrName>
                                        </p:attrNameLst>
                                      </p:cBhvr>
                                      <p:rCtr x="45573" y="-23"/>
                                    </p:animMotion>
                                  </p:childTnLst>
                                </p:cTn>
                              </p:par>
                            </p:childTnLst>
                          </p:cTn>
                        </p:par>
                        <p:par>
                          <p:cTn id="7" fill="hold">
                            <p:stCondLst>
                              <p:cond delay="2000"/>
                            </p:stCondLst>
                            <p:childTnLst>
                              <p:par>
                                <p:cTn id="8" presetID="22" presetClass="entr" presetSubtype="2"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8" fill="hold" nodeType="clickEffect">
                                  <p:stCondLst>
                                    <p:cond delay="0"/>
                                  </p:stCondLst>
                                  <p:childTnLst>
                                    <p:animEffect transition="out" filter="wipe(left)">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par>
                          <p:cTn id="16" fill="hold">
                            <p:stCondLst>
                              <p:cond delay="500"/>
                            </p:stCondLst>
                            <p:childTnLst>
                              <p:par>
                                <p:cTn id="17" presetID="42" presetClass="path" presetSubtype="0" accel="50000" decel="50000" fill="hold" nodeType="afterEffect">
                                  <p:stCondLst>
                                    <p:cond delay="0"/>
                                  </p:stCondLst>
                                  <p:childTnLst>
                                    <p:animMotion origin="layout" path="M 0.91667 -0.00023 L 0.33646 -0.00023 " pathEditMode="relative" rAng="0" ptsTypes="AA">
                                      <p:cBhvr>
                                        <p:cTn id="18" dur="1750" fill="hold"/>
                                        <p:tgtEl>
                                          <p:spTgt spid="5"/>
                                        </p:tgtEl>
                                        <p:attrNameLst>
                                          <p:attrName>ppt_x</p:attrName>
                                          <p:attrName>ppt_y</p:attrName>
                                        </p:attrNameLst>
                                      </p:cBhvr>
                                      <p:rCtr x="-29010" y="0"/>
                                    </p:animMotion>
                                  </p:childTnLst>
                                </p:cTn>
                              </p:par>
                            </p:childTnLst>
                          </p:cTn>
                        </p:par>
                        <p:par>
                          <p:cTn id="19" fill="hold">
                            <p:stCondLst>
                              <p:cond delay="2250"/>
                            </p:stCondLst>
                            <p:childTnLst>
                              <p:par>
                                <p:cTn id="20" presetID="22" presetClass="entr" presetSubtype="8"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par>
                          <p:cTn id="23" fill="hold">
                            <p:stCondLst>
                              <p:cond delay="2750"/>
                            </p:stCondLst>
                            <p:childTnLst>
                              <p:par>
                                <p:cTn id="24" presetID="22" presetClass="entr" presetSubtype="8"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478895"/>
            <a:ext cx="7572377" cy="994306"/>
          </a:xfrm>
        </p:spPr>
        <p:txBody>
          <a:bodyPr/>
          <a:lstStyle/>
          <a:p>
            <a:r>
              <a:rPr lang="en-GB" dirty="0"/>
              <a:t>Cool-Down: Freeze Frames</a:t>
            </a: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228" b="10594"/>
          <a:stretch/>
        </p:blipFill>
        <p:spPr>
          <a:xfrm>
            <a:off x="668018" y="1314450"/>
            <a:ext cx="7809231" cy="4924425"/>
          </a:xfrm>
          <a:prstGeom prst="roundRect">
            <a:avLst>
              <a:gd name="adj" fmla="val 2547"/>
            </a:avLst>
          </a:prstGeom>
        </p:spPr>
      </p:pic>
      <p:pic>
        <p:nvPicPr>
          <p:cNvPr id="3" name="Whole Clas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0209" r="65000" b="64491"/>
          <a:stretch/>
        </p:blipFill>
        <p:spPr>
          <a:xfrm>
            <a:off x="637781" y="5400675"/>
            <a:ext cx="884944" cy="838200"/>
          </a:xfrm>
          <a:prstGeom prst="rect">
            <a:avLst/>
          </a:prstGeom>
        </p:spPr>
      </p:pic>
      <p:sp>
        <p:nvSpPr>
          <p:cNvPr id="13" name="Rectangle 12"/>
          <p:cNvSpPr/>
          <p:nvPr/>
        </p:nvSpPr>
        <p:spPr>
          <a:xfrm>
            <a:off x="6067425" y="5667375"/>
            <a:ext cx="2324100" cy="571500"/>
          </a:xfrm>
          <a:prstGeom prst="rect">
            <a:avLst/>
          </a:prstGeom>
          <a:solidFill>
            <a:srgbClr val="7590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95580" y="5095875"/>
            <a:ext cx="1344630" cy="2286000"/>
          </a:xfrm>
          <a:prstGeom prst="rect">
            <a:avLst/>
          </a:prstGeom>
        </p:spPr>
      </p:pic>
      <p:sp>
        <p:nvSpPr>
          <p:cNvPr id="15" name="Rectangle 14"/>
          <p:cNvSpPr/>
          <p:nvPr/>
        </p:nvSpPr>
        <p:spPr>
          <a:xfrm>
            <a:off x="5779698" y="6003984"/>
            <a:ext cx="1518249" cy="230113"/>
          </a:xfrm>
          <a:prstGeom prst="rect">
            <a:avLst/>
          </a:prstGeom>
          <a:solidFill>
            <a:srgbClr val="7590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oup 24"/>
          <p:cNvGrpSpPr/>
          <p:nvPr/>
        </p:nvGrpSpPr>
        <p:grpSpPr>
          <a:xfrm>
            <a:off x="2511143" y="4989506"/>
            <a:ext cx="3908237" cy="1014479"/>
            <a:chOff x="2511143" y="4989506"/>
            <a:chExt cx="3908237" cy="1014479"/>
          </a:xfrm>
        </p:grpSpPr>
        <p:sp>
          <p:nvSpPr>
            <p:cNvPr id="23" name="Round Same Side Corner Rectangle 22"/>
            <p:cNvSpPr/>
            <p:nvPr/>
          </p:nvSpPr>
          <p:spPr>
            <a:xfrm rot="5400000">
              <a:off x="3958022" y="3542627"/>
              <a:ext cx="1014479" cy="3908237"/>
            </a:xfrm>
            <a:prstGeom prst="round2SameRect">
              <a:avLst/>
            </a:prstGeom>
            <a:solidFill>
              <a:srgbClr val="00B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3201592" y="5028492"/>
              <a:ext cx="2865833" cy="923330"/>
            </a:xfrm>
            <a:prstGeom prst="rect">
              <a:avLst/>
            </a:prstGeom>
          </p:spPr>
          <p:txBody>
            <a:bodyPr wrap="square">
              <a:spAutoFit/>
            </a:bodyPr>
            <a:lstStyle/>
            <a:p>
              <a:pPr>
                <a:lnSpc>
                  <a:spcPct val="100000"/>
                </a:lnSpc>
                <a:spcBef>
                  <a:spcPct val="0"/>
                </a:spcBef>
                <a:buFontTx/>
                <a:buNone/>
              </a:pPr>
              <a:r>
                <a:rPr lang="en-GB" altLang="en-US" dirty="0"/>
                <a:t>When your teacher shouts </a:t>
              </a:r>
              <a:r>
                <a:rPr lang="en-GB" altLang="en-US" dirty="0" smtClean="0"/>
                <a:t>‘</a:t>
              </a:r>
              <a:r>
                <a:rPr lang="en-GB" altLang="en-US" b="1" dirty="0" smtClean="0"/>
                <a:t>freeze </a:t>
              </a:r>
              <a:r>
                <a:rPr lang="en-GB" altLang="en-US" b="1" dirty="0"/>
                <a:t>frame</a:t>
              </a:r>
              <a:r>
                <a:rPr lang="en-GB" altLang="en-US" dirty="0"/>
                <a:t>’, you must be totally still. </a:t>
              </a:r>
            </a:p>
          </p:txBody>
        </p:sp>
      </p:grpSp>
      <p:grpSp>
        <p:nvGrpSpPr>
          <p:cNvPr id="19" name="Group 18"/>
          <p:cNvGrpSpPr/>
          <p:nvPr/>
        </p:nvGrpSpPr>
        <p:grpSpPr>
          <a:xfrm>
            <a:off x="2486363" y="3064974"/>
            <a:ext cx="3933017" cy="1783486"/>
            <a:chOff x="2441903" y="2434797"/>
            <a:chExt cx="3933017" cy="1783486"/>
          </a:xfrm>
        </p:grpSpPr>
        <p:sp>
          <p:nvSpPr>
            <p:cNvPr id="20" name="Round Same Side Corner Rectangle 19"/>
            <p:cNvSpPr/>
            <p:nvPr/>
          </p:nvSpPr>
          <p:spPr>
            <a:xfrm rot="5400000">
              <a:off x="3516669" y="1360031"/>
              <a:ext cx="1783486" cy="3933017"/>
            </a:xfrm>
            <a:prstGeom prst="round2SameRect">
              <a:avLst/>
            </a:prstGeom>
            <a:solidFill>
              <a:srgbClr val="883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3152776" y="2463956"/>
              <a:ext cx="3127254" cy="1754326"/>
            </a:xfrm>
            <a:prstGeom prst="rect">
              <a:avLst/>
            </a:prstGeom>
          </p:spPr>
          <p:txBody>
            <a:bodyPr wrap="square">
              <a:spAutoFit/>
            </a:bodyPr>
            <a:lstStyle/>
            <a:p>
              <a:pPr>
                <a:lnSpc>
                  <a:spcPct val="100000"/>
                </a:lnSpc>
                <a:spcBef>
                  <a:spcPct val="0"/>
                </a:spcBef>
                <a:buFontTx/>
                <a:buNone/>
              </a:pPr>
              <a:r>
                <a:rPr lang="en-GB" altLang="en-US" dirty="0">
                  <a:solidFill>
                    <a:schemeClr val="bg1"/>
                  </a:solidFill>
                </a:rPr>
                <a:t>Your teacher is going to </a:t>
              </a:r>
              <a:r>
                <a:rPr lang="en-GB" altLang="en-US" dirty="0" smtClean="0">
                  <a:solidFill>
                    <a:schemeClr val="bg1"/>
                  </a:solidFill>
                </a:rPr>
                <a:t/>
              </a:r>
              <a:br>
                <a:rPr lang="en-GB" altLang="en-US" dirty="0" smtClean="0">
                  <a:solidFill>
                    <a:schemeClr val="bg1"/>
                  </a:solidFill>
                </a:rPr>
              </a:br>
              <a:r>
                <a:rPr lang="en-GB" altLang="en-US" dirty="0" smtClean="0">
                  <a:solidFill>
                    <a:schemeClr val="bg1"/>
                  </a:solidFill>
                </a:rPr>
                <a:t>give </a:t>
              </a:r>
              <a:r>
                <a:rPr lang="en-GB" altLang="en-US" dirty="0">
                  <a:solidFill>
                    <a:schemeClr val="bg1"/>
                  </a:solidFill>
                </a:rPr>
                <a:t>you an activity that you might do in the winter and you are going to perform some actions to show that activity.</a:t>
              </a:r>
            </a:p>
          </p:txBody>
        </p:sp>
      </p:grpSp>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27174" r="34806" b="73167"/>
          <a:stretch/>
        </p:blipFill>
        <p:spPr>
          <a:xfrm>
            <a:off x="5467351" y="4736788"/>
            <a:ext cx="3009900" cy="1502087"/>
          </a:xfrm>
          <a:prstGeom prst="roundRect">
            <a:avLst>
              <a:gd name="adj" fmla="val 7789"/>
            </a:avLst>
          </a:prstGeom>
        </p:spPr>
      </p:pic>
      <p:pic>
        <p:nvPicPr>
          <p:cNvPr id="14" name="Picture 13"/>
          <p:cNvPicPr>
            <a:picLocks noChangeAspect="1"/>
          </p:cNvPicPr>
          <p:nvPr/>
        </p:nvPicPr>
        <p:blipFill rotWithShape="1">
          <a:blip r:embed="rId7"/>
          <a:srcRect l="27966" t="91082" r="56239" b="-982"/>
          <a:stretch/>
        </p:blipFill>
        <p:spPr>
          <a:xfrm>
            <a:off x="5322498" y="6236897"/>
            <a:ext cx="3821502" cy="678549"/>
          </a:xfrm>
          <a:prstGeom prst="rect">
            <a:avLst/>
          </a:prstGeom>
        </p:spPr>
      </p:pic>
      <p:grpSp>
        <p:nvGrpSpPr>
          <p:cNvPr id="22" name="Group 21"/>
          <p:cNvGrpSpPr/>
          <p:nvPr/>
        </p:nvGrpSpPr>
        <p:grpSpPr>
          <a:xfrm>
            <a:off x="3142037" y="1405451"/>
            <a:ext cx="3432687" cy="1560570"/>
            <a:chOff x="3142037" y="1405451"/>
            <a:chExt cx="3432687" cy="1560570"/>
          </a:xfrm>
        </p:grpSpPr>
        <p:sp>
          <p:nvSpPr>
            <p:cNvPr id="16" name="Round Same Side Corner Rectangle 15"/>
            <p:cNvSpPr/>
            <p:nvPr/>
          </p:nvSpPr>
          <p:spPr>
            <a:xfrm rot="16200000">
              <a:off x="4078096" y="469392"/>
              <a:ext cx="1560570" cy="3432687"/>
            </a:xfrm>
            <a:custGeom>
              <a:avLst/>
              <a:gdLst>
                <a:gd name="connsiteX0" fmla="*/ 259878 w 1559234"/>
                <a:gd name="connsiteY0" fmla="*/ 0 h 3432687"/>
                <a:gd name="connsiteX1" fmla="*/ 1299356 w 1559234"/>
                <a:gd name="connsiteY1" fmla="*/ 0 h 3432687"/>
                <a:gd name="connsiteX2" fmla="*/ 1559234 w 1559234"/>
                <a:gd name="connsiteY2" fmla="*/ 259878 h 3432687"/>
                <a:gd name="connsiteX3" fmla="*/ 1559234 w 1559234"/>
                <a:gd name="connsiteY3" fmla="*/ 3432687 h 3432687"/>
                <a:gd name="connsiteX4" fmla="*/ 1559234 w 1559234"/>
                <a:gd name="connsiteY4" fmla="*/ 3432687 h 3432687"/>
                <a:gd name="connsiteX5" fmla="*/ 0 w 1559234"/>
                <a:gd name="connsiteY5" fmla="*/ 3432687 h 3432687"/>
                <a:gd name="connsiteX6" fmla="*/ 0 w 1559234"/>
                <a:gd name="connsiteY6" fmla="*/ 3432687 h 3432687"/>
                <a:gd name="connsiteX7" fmla="*/ 0 w 1559234"/>
                <a:gd name="connsiteY7" fmla="*/ 259878 h 3432687"/>
                <a:gd name="connsiteX8" fmla="*/ 259878 w 1559234"/>
                <a:gd name="connsiteY8" fmla="*/ 0 h 3432687"/>
                <a:gd name="connsiteX0" fmla="*/ 259878 w 1559234"/>
                <a:gd name="connsiteY0" fmla="*/ 0 h 3432687"/>
                <a:gd name="connsiteX1" fmla="*/ 1299356 w 1559234"/>
                <a:gd name="connsiteY1" fmla="*/ 0 h 3432687"/>
                <a:gd name="connsiteX2" fmla="*/ 1559234 w 1559234"/>
                <a:gd name="connsiteY2" fmla="*/ 259878 h 3432687"/>
                <a:gd name="connsiteX3" fmla="*/ 1559234 w 1559234"/>
                <a:gd name="connsiteY3" fmla="*/ 3432687 h 3432687"/>
                <a:gd name="connsiteX4" fmla="*/ 1559234 w 1559234"/>
                <a:gd name="connsiteY4" fmla="*/ 3432687 h 3432687"/>
                <a:gd name="connsiteX5" fmla="*/ 697733 w 1559234"/>
                <a:gd name="connsiteY5" fmla="*/ 3427832 h 3432687"/>
                <a:gd name="connsiteX6" fmla="*/ 0 w 1559234"/>
                <a:gd name="connsiteY6" fmla="*/ 3432687 h 3432687"/>
                <a:gd name="connsiteX7" fmla="*/ 0 w 1559234"/>
                <a:gd name="connsiteY7" fmla="*/ 3432687 h 3432687"/>
                <a:gd name="connsiteX8" fmla="*/ 0 w 1559234"/>
                <a:gd name="connsiteY8" fmla="*/ 259878 h 3432687"/>
                <a:gd name="connsiteX9" fmla="*/ 259878 w 1559234"/>
                <a:gd name="connsiteY9" fmla="*/ 0 h 3432687"/>
                <a:gd name="connsiteX0" fmla="*/ 259878 w 1559234"/>
                <a:gd name="connsiteY0" fmla="*/ 0 h 3432687"/>
                <a:gd name="connsiteX1" fmla="*/ 1299356 w 1559234"/>
                <a:gd name="connsiteY1" fmla="*/ 0 h 3432687"/>
                <a:gd name="connsiteX2" fmla="*/ 1559234 w 1559234"/>
                <a:gd name="connsiteY2" fmla="*/ 259878 h 3432687"/>
                <a:gd name="connsiteX3" fmla="*/ 1559234 w 1559234"/>
                <a:gd name="connsiteY3" fmla="*/ 3432687 h 3432687"/>
                <a:gd name="connsiteX4" fmla="*/ 1559234 w 1559234"/>
                <a:gd name="connsiteY4" fmla="*/ 3432687 h 3432687"/>
                <a:gd name="connsiteX5" fmla="*/ 697733 w 1559234"/>
                <a:gd name="connsiteY5" fmla="*/ 3427832 h 3432687"/>
                <a:gd name="connsiteX6" fmla="*/ 0 w 1559234"/>
                <a:gd name="connsiteY6" fmla="*/ 3432687 h 3432687"/>
                <a:gd name="connsiteX7" fmla="*/ 0 w 1559234"/>
                <a:gd name="connsiteY7" fmla="*/ 3432687 h 3432687"/>
                <a:gd name="connsiteX8" fmla="*/ 0 w 1559234"/>
                <a:gd name="connsiteY8" fmla="*/ 259878 h 3432687"/>
                <a:gd name="connsiteX9" fmla="*/ 259878 w 1559234"/>
                <a:gd name="connsiteY9" fmla="*/ 0 h 3432687"/>
                <a:gd name="connsiteX0" fmla="*/ 259881 w 1559237"/>
                <a:gd name="connsiteY0" fmla="*/ 0 h 3432687"/>
                <a:gd name="connsiteX1" fmla="*/ 1299359 w 1559237"/>
                <a:gd name="connsiteY1" fmla="*/ 0 h 3432687"/>
                <a:gd name="connsiteX2" fmla="*/ 1559237 w 1559237"/>
                <a:gd name="connsiteY2" fmla="*/ 259878 h 3432687"/>
                <a:gd name="connsiteX3" fmla="*/ 1559237 w 1559237"/>
                <a:gd name="connsiteY3" fmla="*/ 3432687 h 3432687"/>
                <a:gd name="connsiteX4" fmla="*/ 1559237 w 1559237"/>
                <a:gd name="connsiteY4" fmla="*/ 3432687 h 3432687"/>
                <a:gd name="connsiteX5" fmla="*/ 697736 w 1559237"/>
                <a:gd name="connsiteY5" fmla="*/ 3427832 h 3432687"/>
                <a:gd name="connsiteX6" fmla="*/ 3 w 1559237"/>
                <a:gd name="connsiteY6" fmla="*/ 3432687 h 3432687"/>
                <a:gd name="connsiteX7" fmla="*/ 0 w 1559237"/>
                <a:gd name="connsiteY7" fmla="*/ 3373155 h 3432687"/>
                <a:gd name="connsiteX8" fmla="*/ 3 w 1559237"/>
                <a:gd name="connsiteY8" fmla="*/ 259878 h 3432687"/>
                <a:gd name="connsiteX9" fmla="*/ 259881 w 1559237"/>
                <a:gd name="connsiteY9" fmla="*/ 0 h 3432687"/>
                <a:gd name="connsiteX0" fmla="*/ 261996 w 1561352"/>
                <a:gd name="connsiteY0" fmla="*/ 0 h 3432687"/>
                <a:gd name="connsiteX1" fmla="*/ 1301474 w 1561352"/>
                <a:gd name="connsiteY1" fmla="*/ 0 h 3432687"/>
                <a:gd name="connsiteX2" fmla="*/ 1561352 w 1561352"/>
                <a:gd name="connsiteY2" fmla="*/ 259878 h 3432687"/>
                <a:gd name="connsiteX3" fmla="*/ 1561352 w 1561352"/>
                <a:gd name="connsiteY3" fmla="*/ 3432687 h 3432687"/>
                <a:gd name="connsiteX4" fmla="*/ 1561352 w 1561352"/>
                <a:gd name="connsiteY4" fmla="*/ 3432687 h 3432687"/>
                <a:gd name="connsiteX5" fmla="*/ 699851 w 1561352"/>
                <a:gd name="connsiteY5" fmla="*/ 3427832 h 3432687"/>
                <a:gd name="connsiteX6" fmla="*/ 2118 w 1561352"/>
                <a:gd name="connsiteY6" fmla="*/ 3432687 h 3432687"/>
                <a:gd name="connsiteX7" fmla="*/ 2115 w 1561352"/>
                <a:gd name="connsiteY7" fmla="*/ 3373155 h 3432687"/>
                <a:gd name="connsiteX8" fmla="*/ 2118 w 1561352"/>
                <a:gd name="connsiteY8" fmla="*/ 259878 h 3432687"/>
                <a:gd name="connsiteX9" fmla="*/ 261996 w 1561352"/>
                <a:gd name="connsiteY9" fmla="*/ 0 h 3432687"/>
                <a:gd name="connsiteX0" fmla="*/ 261214 w 1560570"/>
                <a:gd name="connsiteY0" fmla="*/ 0 h 3432687"/>
                <a:gd name="connsiteX1" fmla="*/ 1300692 w 1560570"/>
                <a:gd name="connsiteY1" fmla="*/ 0 h 3432687"/>
                <a:gd name="connsiteX2" fmla="*/ 1560570 w 1560570"/>
                <a:gd name="connsiteY2" fmla="*/ 259878 h 3432687"/>
                <a:gd name="connsiteX3" fmla="*/ 1560570 w 1560570"/>
                <a:gd name="connsiteY3" fmla="*/ 3432687 h 3432687"/>
                <a:gd name="connsiteX4" fmla="*/ 1560570 w 1560570"/>
                <a:gd name="connsiteY4" fmla="*/ 3432687 h 3432687"/>
                <a:gd name="connsiteX5" fmla="*/ 699069 w 1560570"/>
                <a:gd name="connsiteY5" fmla="*/ 3427832 h 3432687"/>
                <a:gd name="connsiteX6" fmla="*/ 6096 w 1560570"/>
                <a:gd name="connsiteY6" fmla="*/ 3363631 h 3432687"/>
                <a:gd name="connsiteX7" fmla="*/ 1333 w 1560570"/>
                <a:gd name="connsiteY7" fmla="*/ 3373155 h 3432687"/>
                <a:gd name="connsiteX8" fmla="*/ 1336 w 1560570"/>
                <a:gd name="connsiteY8" fmla="*/ 259878 h 3432687"/>
                <a:gd name="connsiteX9" fmla="*/ 261214 w 1560570"/>
                <a:gd name="connsiteY9" fmla="*/ 0 h 3432687"/>
                <a:gd name="connsiteX0" fmla="*/ 261214 w 1560570"/>
                <a:gd name="connsiteY0" fmla="*/ 0 h 3432687"/>
                <a:gd name="connsiteX1" fmla="*/ 1300692 w 1560570"/>
                <a:gd name="connsiteY1" fmla="*/ 0 h 3432687"/>
                <a:gd name="connsiteX2" fmla="*/ 1560570 w 1560570"/>
                <a:gd name="connsiteY2" fmla="*/ 259878 h 3432687"/>
                <a:gd name="connsiteX3" fmla="*/ 1560570 w 1560570"/>
                <a:gd name="connsiteY3" fmla="*/ 3432687 h 3432687"/>
                <a:gd name="connsiteX4" fmla="*/ 1560570 w 1560570"/>
                <a:gd name="connsiteY4" fmla="*/ 3432687 h 3432687"/>
                <a:gd name="connsiteX5" fmla="*/ 699069 w 1560570"/>
                <a:gd name="connsiteY5" fmla="*/ 3427832 h 3432687"/>
                <a:gd name="connsiteX6" fmla="*/ 6096 w 1560570"/>
                <a:gd name="connsiteY6" fmla="*/ 3363631 h 3432687"/>
                <a:gd name="connsiteX7" fmla="*/ 1333 w 1560570"/>
                <a:gd name="connsiteY7" fmla="*/ 3373155 h 3432687"/>
                <a:gd name="connsiteX8" fmla="*/ 1336 w 1560570"/>
                <a:gd name="connsiteY8" fmla="*/ 259878 h 3432687"/>
                <a:gd name="connsiteX9" fmla="*/ 261214 w 1560570"/>
                <a:gd name="connsiteY9" fmla="*/ 0 h 3432687"/>
                <a:gd name="connsiteX0" fmla="*/ 261214 w 1560570"/>
                <a:gd name="connsiteY0" fmla="*/ 0 h 3432687"/>
                <a:gd name="connsiteX1" fmla="*/ 1300692 w 1560570"/>
                <a:gd name="connsiteY1" fmla="*/ 0 h 3432687"/>
                <a:gd name="connsiteX2" fmla="*/ 1560570 w 1560570"/>
                <a:gd name="connsiteY2" fmla="*/ 259878 h 3432687"/>
                <a:gd name="connsiteX3" fmla="*/ 1560570 w 1560570"/>
                <a:gd name="connsiteY3" fmla="*/ 3432687 h 3432687"/>
                <a:gd name="connsiteX4" fmla="*/ 1560570 w 1560570"/>
                <a:gd name="connsiteY4" fmla="*/ 3432687 h 3432687"/>
                <a:gd name="connsiteX5" fmla="*/ 699069 w 1560570"/>
                <a:gd name="connsiteY5" fmla="*/ 3427832 h 3432687"/>
                <a:gd name="connsiteX6" fmla="*/ 6096 w 1560570"/>
                <a:gd name="connsiteY6" fmla="*/ 3363631 h 3432687"/>
                <a:gd name="connsiteX7" fmla="*/ 1333 w 1560570"/>
                <a:gd name="connsiteY7" fmla="*/ 3373155 h 3432687"/>
                <a:gd name="connsiteX8" fmla="*/ 1336 w 1560570"/>
                <a:gd name="connsiteY8" fmla="*/ 259878 h 3432687"/>
                <a:gd name="connsiteX9" fmla="*/ 261214 w 1560570"/>
                <a:gd name="connsiteY9" fmla="*/ 0 h 343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0570" h="3432687">
                  <a:moveTo>
                    <a:pt x="261214" y="0"/>
                  </a:moveTo>
                  <a:lnTo>
                    <a:pt x="1300692" y="0"/>
                  </a:lnTo>
                  <a:cubicBezTo>
                    <a:pt x="1444219" y="0"/>
                    <a:pt x="1560570" y="116351"/>
                    <a:pt x="1560570" y="259878"/>
                  </a:cubicBezTo>
                  <a:lnTo>
                    <a:pt x="1560570" y="3432687"/>
                  </a:lnTo>
                  <a:lnTo>
                    <a:pt x="1560570" y="3432687"/>
                  </a:lnTo>
                  <a:lnTo>
                    <a:pt x="699069" y="3427832"/>
                  </a:lnTo>
                  <a:cubicBezTo>
                    <a:pt x="452202" y="3415165"/>
                    <a:pt x="305346" y="3395351"/>
                    <a:pt x="6096" y="3363631"/>
                  </a:cubicBezTo>
                  <a:cubicBezTo>
                    <a:pt x="6095" y="3343787"/>
                    <a:pt x="-3428" y="3347755"/>
                    <a:pt x="1333" y="3373155"/>
                  </a:cubicBezTo>
                  <a:lnTo>
                    <a:pt x="1336" y="259878"/>
                  </a:lnTo>
                  <a:cubicBezTo>
                    <a:pt x="1336" y="116351"/>
                    <a:pt x="117687" y="0"/>
                    <a:pt x="261214" y="0"/>
                  </a:cubicBezTo>
                  <a:close/>
                </a:path>
              </a:pathLst>
            </a:custGeom>
            <a:solidFill>
              <a:srgbClr val="883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3238052" y="1434609"/>
              <a:ext cx="3127255" cy="1477328"/>
            </a:xfrm>
            <a:prstGeom prst="rect">
              <a:avLst/>
            </a:prstGeom>
          </p:spPr>
          <p:txBody>
            <a:bodyPr wrap="square">
              <a:spAutoFit/>
            </a:bodyPr>
            <a:lstStyle/>
            <a:p>
              <a:pPr>
                <a:lnSpc>
                  <a:spcPct val="100000"/>
                </a:lnSpc>
                <a:spcBef>
                  <a:spcPct val="0"/>
                </a:spcBef>
                <a:buFontTx/>
                <a:buNone/>
              </a:pPr>
              <a:r>
                <a:rPr lang="en-GB" altLang="en-US" dirty="0">
                  <a:solidFill>
                    <a:schemeClr val="bg1"/>
                  </a:solidFill>
                </a:rPr>
                <a:t>It is important to cool our bodies down gradually when we have been dancing. To do this, we are going to play a game called Freeze Frames. </a:t>
              </a:r>
            </a:p>
          </p:txBody>
        </p:sp>
      </p:grpSp>
      <p:pic>
        <p:nvPicPr>
          <p:cNvPr id="4" name="Picture 3"/>
          <p:cNvPicPr>
            <a:picLocks noChangeAspect="1"/>
          </p:cNvPicPr>
          <p:nvPr/>
        </p:nvPicPr>
        <p:blipFill rotWithShape="1">
          <a:blip r:embed="rId8" cstate="print">
            <a:extLst>
              <a:ext uri="{28A0092B-C50C-407E-A947-70E740481C1C}">
                <a14:useLocalDpi xmlns:a14="http://schemas.microsoft.com/office/drawing/2010/main" val="0"/>
              </a:ext>
            </a:extLst>
          </a:blip>
          <a:srcRect b="15186"/>
          <a:stretch/>
        </p:blipFill>
        <p:spPr>
          <a:xfrm>
            <a:off x="1185663" y="1572154"/>
            <a:ext cx="1967112" cy="4666721"/>
          </a:xfrm>
          <a:prstGeom prst="rect">
            <a:avLst/>
          </a:prstGeom>
        </p:spPr>
      </p:pic>
    </p:spTree>
    <p:extLst>
      <p:ext uri="{BB962C8B-B14F-4D97-AF65-F5344CB8AC3E}">
        <p14:creationId xmlns:p14="http://schemas.microsoft.com/office/powerpoint/2010/main" val="18272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fill="hold" nodeType="clickEffect">
                                  <p:stCondLst>
                                    <p:cond delay="0"/>
                                  </p:stCondLst>
                                  <p:childTnLst>
                                    <p:animMotion origin="layout" path="M 4.44444E-6 -1.11111E-6 L 0.63507 -1.11111E-6 " pathEditMode="relative" rAng="0" ptsTypes="AA">
                                      <p:cBhvr>
                                        <p:cTn id="6" dur="1750" fill="hold"/>
                                        <p:tgtEl>
                                          <p:spTgt spid="5"/>
                                        </p:tgtEl>
                                        <p:attrNameLst>
                                          <p:attrName>ppt_x</p:attrName>
                                          <p:attrName>ppt_y</p:attrName>
                                        </p:attrNameLst>
                                      </p:cBhvr>
                                      <p:rCtr x="31753" y="0"/>
                                    </p:animMotion>
                                  </p:childTnLst>
                                </p:cTn>
                              </p:par>
                              <p:par>
                                <p:cTn id="7" presetID="32" presetClass="emph" presetSubtype="0" fill="hold" nodeType="withEffect">
                                  <p:stCondLst>
                                    <p:cond delay="1500"/>
                                  </p:stCondLst>
                                  <p:childTnLst>
                                    <p:animRot by="120000">
                                      <p:cBhvr>
                                        <p:cTn id="8" dur="100" fill="hold">
                                          <p:stCondLst>
                                            <p:cond delay="0"/>
                                          </p:stCondLst>
                                        </p:cTn>
                                        <p:tgtEl>
                                          <p:spTgt spid="12"/>
                                        </p:tgtEl>
                                        <p:attrNameLst>
                                          <p:attrName>r</p:attrName>
                                        </p:attrNameLst>
                                      </p:cBhvr>
                                    </p:animRot>
                                    <p:animRot by="-240000">
                                      <p:cBhvr>
                                        <p:cTn id="9" dur="200" fill="hold">
                                          <p:stCondLst>
                                            <p:cond delay="200"/>
                                          </p:stCondLst>
                                        </p:cTn>
                                        <p:tgtEl>
                                          <p:spTgt spid="12"/>
                                        </p:tgtEl>
                                        <p:attrNameLst>
                                          <p:attrName>r</p:attrName>
                                        </p:attrNameLst>
                                      </p:cBhvr>
                                    </p:animRot>
                                    <p:animRot by="240000">
                                      <p:cBhvr>
                                        <p:cTn id="10" dur="200" fill="hold">
                                          <p:stCondLst>
                                            <p:cond delay="400"/>
                                          </p:stCondLst>
                                        </p:cTn>
                                        <p:tgtEl>
                                          <p:spTgt spid="12"/>
                                        </p:tgtEl>
                                        <p:attrNameLst>
                                          <p:attrName>r</p:attrName>
                                        </p:attrNameLst>
                                      </p:cBhvr>
                                    </p:animRot>
                                    <p:animRot by="-240000">
                                      <p:cBhvr>
                                        <p:cTn id="11" dur="200" fill="hold">
                                          <p:stCondLst>
                                            <p:cond delay="600"/>
                                          </p:stCondLst>
                                        </p:cTn>
                                        <p:tgtEl>
                                          <p:spTgt spid="12"/>
                                        </p:tgtEl>
                                        <p:attrNameLst>
                                          <p:attrName>r</p:attrName>
                                        </p:attrNameLst>
                                      </p:cBhvr>
                                    </p:animRot>
                                    <p:animRot by="120000">
                                      <p:cBhvr>
                                        <p:cTn id="12" dur="200" fill="hold">
                                          <p:stCondLst>
                                            <p:cond delay="800"/>
                                          </p:stCondLst>
                                        </p:cTn>
                                        <p:tgtEl>
                                          <p:spTgt spid="12"/>
                                        </p:tgtEl>
                                        <p:attrNameLst>
                                          <p:attrName>r</p:attrName>
                                        </p:attrNameLst>
                                      </p:cBhvr>
                                    </p:animRot>
                                  </p:childTnLst>
                                </p:cTn>
                              </p:par>
                            </p:childTnLst>
                          </p:cTn>
                        </p:par>
                        <p:par>
                          <p:cTn id="13" fill="hold">
                            <p:stCondLst>
                              <p:cond delay="2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3000"/>
                            </p:stCondLst>
                            <p:childTnLst>
                              <p:par>
                                <p:cTn id="18" presetID="22" presetClass="entr" presetSubtype="2"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righ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42" presetClass="path" presetSubtype="0" accel="50000" decel="50000" autoRev="1" fill="hold" nodeType="clickEffect">
                                  <p:stCondLst>
                                    <p:cond delay="0"/>
                                  </p:stCondLst>
                                  <p:childTnLst>
                                    <p:animMotion origin="layout" path="M -4.16667E-6 -2.22222E-6 L 0.00018 -0.39143 " pathEditMode="relative" rAng="0" ptsTypes="AA">
                                      <p:cBhvr>
                                        <p:cTn id="35" dur="1000" fill="hold"/>
                                        <p:tgtEl>
                                          <p:spTgt spid="6"/>
                                        </p:tgtEl>
                                        <p:attrNameLst>
                                          <p:attrName>ppt_x</p:attrName>
                                          <p:attrName>ppt_y</p:attrName>
                                        </p:attrNameLst>
                                      </p:cBhvr>
                                      <p:rCtr x="0" y="-19583"/>
                                    </p:animMotion>
                                  </p:childTnLst>
                                </p:cTn>
                              </p:par>
                              <p:par>
                                <p:cTn id="36" presetID="32" presetClass="emph" presetSubtype="0" fill="hold" nodeType="withEffect">
                                  <p:stCondLst>
                                    <p:cond delay="0"/>
                                  </p:stCondLst>
                                  <p:childTnLst>
                                    <p:animRot by="120000">
                                      <p:cBhvr>
                                        <p:cTn id="37" dur="100" fill="hold">
                                          <p:stCondLst>
                                            <p:cond delay="0"/>
                                          </p:stCondLst>
                                        </p:cTn>
                                        <p:tgtEl>
                                          <p:spTgt spid="12"/>
                                        </p:tgtEl>
                                        <p:attrNameLst>
                                          <p:attrName>r</p:attrName>
                                        </p:attrNameLst>
                                      </p:cBhvr>
                                    </p:animRot>
                                    <p:animRot by="-240000">
                                      <p:cBhvr>
                                        <p:cTn id="38" dur="200" fill="hold">
                                          <p:stCondLst>
                                            <p:cond delay="200"/>
                                          </p:stCondLst>
                                        </p:cTn>
                                        <p:tgtEl>
                                          <p:spTgt spid="12"/>
                                        </p:tgtEl>
                                        <p:attrNameLst>
                                          <p:attrName>r</p:attrName>
                                        </p:attrNameLst>
                                      </p:cBhvr>
                                    </p:animRot>
                                    <p:animRot by="240000">
                                      <p:cBhvr>
                                        <p:cTn id="39" dur="200" fill="hold">
                                          <p:stCondLst>
                                            <p:cond delay="400"/>
                                          </p:stCondLst>
                                        </p:cTn>
                                        <p:tgtEl>
                                          <p:spTgt spid="12"/>
                                        </p:tgtEl>
                                        <p:attrNameLst>
                                          <p:attrName>r</p:attrName>
                                        </p:attrNameLst>
                                      </p:cBhvr>
                                    </p:animRot>
                                    <p:animRot by="-240000">
                                      <p:cBhvr>
                                        <p:cTn id="40" dur="200" fill="hold">
                                          <p:stCondLst>
                                            <p:cond delay="600"/>
                                          </p:stCondLst>
                                        </p:cTn>
                                        <p:tgtEl>
                                          <p:spTgt spid="12"/>
                                        </p:tgtEl>
                                        <p:attrNameLst>
                                          <p:attrName>r</p:attrName>
                                        </p:attrNameLst>
                                      </p:cBhvr>
                                    </p:animRot>
                                    <p:animRot by="120000">
                                      <p:cBhvr>
                                        <p:cTn id="41" dur="200" fill="hold">
                                          <p:stCondLst>
                                            <p:cond delay="800"/>
                                          </p:stCondLst>
                                        </p:cTn>
                                        <p:tgtEl>
                                          <p:spTgt spid="12"/>
                                        </p:tgtEl>
                                        <p:attrNameLst>
                                          <p:attrName>r</p:attrName>
                                        </p:attrNameLst>
                                      </p:cBhvr>
                                    </p:animRot>
                                  </p:childTnLst>
                                </p:cTn>
                              </p:par>
                              <p:par>
                                <p:cTn id="42" presetID="32" presetClass="emph" presetSubtype="0" fill="hold" nodeType="withEffect">
                                  <p:stCondLst>
                                    <p:cond delay="1000"/>
                                  </p:stCondLst>
                                  <p:childTnLst>
                                    <p:animRot by="120000">
                                      <p:cBhvr>
                                        <p:cTn id="43" dur="100" fill="hold">
                                          <p:stCondLst>
                                            <p:cond delay="0"/>
                                          </p:stCondLst>
                                        </p:cTn>
                                        <p:tgtEl>
                                          <p:spTgt spid="12"/>
                                        </p:tgtEl>
                                        <p:attrNameLst>
                                          <p:attrName>r</p:attrName>
                                        </p:attrNameLst>
                                      </p:cBhvr>
                                    </p:animRot>
                                    <p:animRot by="-240000">
                                      <p:cBhvr>
                                        <p:cTn id="44" dur="200" fill="hold">
                                          <p:stCondLst>
                                            <p:cond delay="200"/>
                                          </p:stCondLst>
                                        </p:cTn>
                                        <p:tgtEl>
                                          <p:spTgt spid="12"/>
                                        </p:tgtEl>
                                        <p:attrNameLst>
                                          <p:attrName>r</p:attrName>
                                        </p:attrNameLst>
                                      </p:cBhvr>
                                    </p:animRot>
                                    <p:animRot by="240000">
                                      <p:cBhvr>
                                        <p:cTn id="45" dur="200" fill="hold">
                                          <p:stCondLst>
                                            <p:cond delay="400"/>
                                          </p:stCondLst>
                                        </p:cTn>
                                        <p:tgtEl>
                                          <p:spTgt spid="12"/>
                                        </p:tgtEl>
                                        <p:attrNameLst>
                                          <p:attrName>r</p:attrName>
                                        </p:attrNameLst>
                                      </p:cBhvr>
                                    </p:animRot>
                                    <p:animRot by="-240000">
                                      <p:cBhvr>
                                        <p:cTn id="46" dur="200" fill="hold">
                                          <p:stCondLst>
                                            <p:cond delay="600"/>
                                          </p:stCondLst>
                                        </p:cTn>
                                        <p:tgtEl>
                                          <p:spTgt spid="12"/>
                                        </p:tgtEl>
                                        <p:attrNameLst>
                                          <p:attrName>r</p:attrName>
                                        </p:attrNameLst>
                                      </p:cBhvr>
                                    </p:animRot>
                                    <p:animRot by="120000">
                                      <p:cBhvr>
                                        <p:cTn id="47" dur="200" fill="hold">
                                          <p:stCondLst>
                                            <p:cond delay="800"/>
                                          </p:stCondLst>
                                        </p:cTn>
                                        <p:tgtEl>
                                          <p:spTgt spid="12"/>
                                        </p:tgtEl>
                                        <p:attrNameLst>
                                          <p:attrName>r</p:attrName>
                                        </p:attrNameLst>
                                      </p:cBhvr>
                                    </p:animRot>
                                  </p:childTnLst>
                                </p:cTn>
                              </p:par>
                            </p:childTnLst>
                          </p:cTn>
                        </p:par>
                      </p:childTnLst>
                    </p:cTn>
                  </p:par>
                </p:childTnLst>
              </p:cTn>
              <p:nextCondLst>
                <p:cond evt="onClick" delay="0">
                  <p:tgtEl>
                    <p:spTgt spid="1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12592"/>
          <a:stretch/>
        </p:blipFill>
        <p:spPr>
          <a:xfrm>
            <a:off x="486687" y="1185333"/>
            <a:ext cx="1956091" cy="59944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3277" y="1114425"/>
            <a:ext cx="2903192" cy="5743575"/>
          </a:xfrm>
          <a:prstGeom prst="rect">
            <a:avLst/>
          </a:prstGeom>
        </p:spPr>
      </p:pic>
      <p:sp>
        <p:nvSpPr>
          <p:cNvPr id="4" name="Pentagon 3"/>
          <p:cNvSpPr/>
          <p:nvPr/>
        </p:nvSpPr>
        <p:spPr>
          <a:xfrm>
            <a:off x="0" y="2679700"/>
            <a:ext cx="8388349" cy="1498600"/>
          </a:xfrm>
          <a:prstGeom prst="homePlate">
            <a:avLst>
              <a:gd name="adj" fmla="val 33051"/>
            </a:avLst>
          </a:prstGeom>
          <a:solidFill>
            <a:srgbClr val="883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chemeClr val="bg1"/>
                </a:solidFill>
                <a:latin typeface="Twinkl" pitchFamily="2" charset="0"/>
              </a:rPr>
              <a:t>Let’s Review</a:t>
            </a:r>
            <a:endParaRPr lang="en-GB" sz="5400" b="1" dirty="0">
              <a:solidFill>
                <a:schemeClr val="bg1"/>
              </a:solidFill>
            </a:endParaRPr>
          </a:p>
        </p:txBody>
      </p:sp>
      <p:sp>
        <p:nvSpPr>
          <p:cNvPr id="5" name="Chevron 4"/>
          <p:cNvSpPr/>
          <p:nvPr/>
        </p:nvSpPr>
        <p:spPr>
          <a:xfrm>
            <a:off x="8121650" y="2679700"/>
            <a:ext cx="1530350" cy="1498600"/>
          </a:xfrm>
          <a:prstGeom prst="chevron">
            <a:avLst>
              <a:gd name="adj" fmla="val 33150"/>
            </a:avLst>
          </a:prstGeom>
          <a:solidFill>
            <a:srgbClr val="883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9645061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My Performance</a:t>
            </a:r>
            <a:endParaRPr lang="en-GB"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1242"/>
          <a:stretch/>
        </p:blipFill>
        <p:spPr>
          <a:xfrm>
            <a:off x="638353" y="1319842"/>
            <a:ext cx="7867292" cy="4937646"/>
          </a:xfrm>
          <a:prstGeom prst="roundRect">
            <a:avLst>
              <a:gd name="adj" fmla="val 4088"/>
            </a:avLst>
          </a:prstGeom>
        </p:spPr>
      </p:pic>
      <p:pic>
        <p:nvPicPr>
          <p:cNvPr id="3" name="Talking Partner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8447" y="3648075"/>
            <a:ext cx="3291061" cy="2300384"/>
          </a:xfrm>
          <a:prstGeom prst="rect">
            <a:avLst/>
          </a:prstGeom>
        </p:spPr>
      </p:pic>
      <p:grpSp>
        <p:nvGrpSpPr>
          <p:cNvPr id="9" name="Group 8"/>
          <p:cNvGrpSpPr/>
          <p:nvPr/>
        </p:nvGrpSpPr>
        <p:grpSpPr>
          <a:xfrm>
            <a:off x="638351" y="1484315"/>
            <a:ext cx="3628849" cy="687206"/>
            <a:chOff x="638351" y="1484315"/>
            <a:chExt cx="3628849" cy="687206"/>
          </a:xfrm>
        </p:grpSpPr>
        <p:sp>
          <p:nvSpPr>
            <p:cNvPr id="7" name="Round Same Side Corner Rectangle 6"/>
            <p:cNvSpPr/>
            <p:nvPr/>
          </p:nvSpPr>
          <p:spPr>
            <a:xfrm rot="5400000">
              <a:off x="2061549" y="61117"/>
              <a:ext cx="687206" cy="3533601"/>
            </a:xfrm>
            <a:prstGeom prst="round2SameRect">
              <a:avLst/>
            </a:prstGeom>
            <a:solidFill>
              <a:srgbClr val="00B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28675" y="1493838"/>
              <a:ext cx="3438525" cy="646331"/>
            </a:xfrm>
            <a:prstGeom prst="rect">
              <a:avLst/>
            </a:prstGeom>
          </p:spPr>
          <p:txBody>
            <a:bodyPr wrap="square">
              <a:spAutoFit/>
            </a:bodyPr>
            <a:lstStyle/>
            <a:p>
              <a:pPr>
                <a:lnSpc>
                  <a:spcPct val="100000"/>
                </a:lnSpc>
                <a:spcBef>
                  <a:spcPct val="0"/>
                </a:spcBef>
                <a:buFontTx/>
                <a:buNone/>
              </a:pPr>
              <a:r>
                <a:rPr lang="en-GB" altLang="en-US" dirty="0"/>
                <a:t>You are going to describe your performance to a partner.</a:t>
              </a:r>
            </a:p>
          </p:txBody>
        </p:sp>
      </p:grpSp>
      <p:grpSp>
        <p:nvGrpSpPr>
          <p:cNvPr id="21" name="Group 20"/>
          <p:cNvGrpSpPr/>
          <p:nvPr/>
        </p:nvGrpSpPr>
        <p:grpSpPr>
          <a:xfrm>
            <a:off x="5768268" y="1521391"/>
            <a:ext cx="2432757" cy="2295525"/>
            <a:chOff x="5768268" y="1521391"/>
            <a:chExt cx="2432757" cy="2295525"/>
          </a:xfrm>
        </p:grpSpPr>
        <p:sp>
          <p:nvSpPr>
            <p:cNvPr id="14" name="Isosceles Triangle 13"/>
            <p:cNvSpPr/>
            <p:nvPr/>
          </p:nvSpPr>
          <p:spPr>
            <a:xfrm rot="13317273">
              <a:off x="5768268" y="2952478"/>
              <a:ext cx="476250" cy="683355"/>
            </a:xfrm>
            <a:prstGeom prst="triangle">
              <a:avLst/>
            </a:prstGeom>
            <a:solidFill>
              <a:srgbClr val="883E9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5905500" y="1521391"/>
              <a:ext cx="2295525" cy="2295525"/>
            </a:xfrm>
            <a:prstGeom prst="ellipse">
              <a:avLst/>
            </a:prstGeom>
            <a:solidFill>
              <a:srgbClr val="883E9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6103" t="-8451" r="-9089" b="41307"/>
            <a:stretch/>
          </p:blipFill>
          <p:spPr>
            <a:xfrm>
              <a:off x="6031826" y="1634598"/>
              <a:ext cx="2042872" cy="2051521"/>
            </a:xfrm>
            <a:prstGeom prst="ellipse">
              <a:avLst/>
            </a:prstGeom>
            <a:solidFill>
              <a:srgbClr val="883E98"/>
            </a:solidFill>
            <a:ln w="38100">
              <a:solidFill>
                <a:schemeClr val="bg1"/>
              </a:solidFill>
            </a:ln>
          </p:spPr>
        </p:pic>
      </p:grpSp>
      <p:grpSp>
        <p:nvGrpSpPr>
          <p:cNvPr id="35" name="Group 34"/>
          <p:cNvGrpSpPr/>
          <p:nvPr/>
        </p:nvGrpSpPr>
        <p:grpSpPr>
          <a:xfrm>
            <a:off x="5781768" y="1521390"/>
            <a:ext cx="2432757" cy="2295525"/>
            <a:chOff x="5781768" y="1521390"/>
            <a:chExt cx="2432757" cy="2295525"/>
          </a:xfrm>
        </p:grpSpPr>
        <p:grpSp>
          <p:nvGrpSpPr>
            <p:cNvPr id="25" name="Group 24"/>
            <p:cNvGrpSpPr/>
            <p:nvPr/>
          </p:nvGrpSpPr>
          <p:grpSpPr>
            <a:xfrm>
              <a:off x="5781768" y="1521390"/>
              <a:ext cx="2432757" cy="2295525"/>
              <a:chOff x="5768268" y="1521391"/>
              <a:chExt cx="2432757" cy="2295525"/>
            </a:xfrm>
          </p:grpSpPr>
          <p:sp>
            <p:nvSpPr>
              <p:cNvPr id="26" name="Isosceles Triangle 25"/>
              <p:cNvSpPr/>
              <p:nvPr/>
            </p:nvSpPr>
            <p:spPr>
              <a:xfrm rot="13317273">
                <a:off x="5768268" y="2952478"/>
                <a:ext cx="476250" cy="683355"/>
              </a:xfrm>
              <a:prstGeom prst="triangle">
                <a:avLst/>
              </a:prstGeom>
              <a:solidFill>
                <a:srgbClr val="883E9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5905500" y="1521391"/>
                <a:ext cx="2295525" cy="2295525"/>
              </a:xfrm>
              <a:prstGeom prst="ellipse">
                <a:avLst/>
              </a:prstGeom>
              <a:solidFill>
                <a:srgbClr val="883E9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0" name="Picture 29"/>
            <p:cNvPicPr>
              <a:picLocks noChangeAspect="1"/>
            </p:cNvPicPr>
            <p:nvPr/>
          </p:nvPicPr>
          <p:blipFill rotWithShape="1">
            <a:blip r:embed="rId6" cstate="print">
              <a:extLst>
                <a:ext uri="{28A0092B-C50C-407E-A947-70E740481C1C}">
                  <a14:useLocalDpi xmlns:a14="http://schemas.microsoft.com/office/drawing/2010/main" val="0"/>
                </a:ext>
              </a:extLst>
            </a:blip>
            <a:srcRect l="2233" t="-4158" r="1967" b="26955"/>
            <a:stretch/>
          </p:blipFill>
          <p:spPr>
            <a:xfrm flipH="1">
              <a:off x="6029310" y="1636410"/>
              <a:ext cx="2070750" cy="2060600"/>
            </a:xfrm>
            <a:prstGeom prst="ellipse">
              <a:avLst/>
            </a:prstGeom>
            <a:solidFill>
              <a:srgbClr val="883E98"/>
            </a:solidFill>
            <a:ln w="38100">
              <a:solidFill>
                <a:schemeClr val="bg1"/>
              </a:solidFill>
            </a:ln>
          </p:spPr>
        </p:pic>
      </p:grpSp>
      <p:grpSp>
        <p:nvGrpSpPr>
          <p:cNvPr id="45" name="Group 44"/>
          <p:cNvGrpSpPr/>
          <p:nvPr/>
        </p:nvGrpSpPr>
        <p:grpSpPr>
          <a:xfrm>
            <a:off x="5781768" y="1518947"/>
            <a:ext cx="2432757" cy="2295525"/>
            <a:chOff x="1622068" y="2468960"/>
            <a:chExt cx="2432757" cy="2295525"/>
          </a:xfrm>
        </p:grpSpPr>
        <p:grpSp>
          <p:nvGrpSpPr>
            <p:cNvPr id="40" name="Group 39"/>
            <p:cNvGrpSpPr/>
            <p:nvPr/>
          </p:nvGrpSpPr>
          <p:grpSpPr>
            <a:xfrm>
              <a:off x="1622068" y="2468960"/>
              <a:ext cx="2432757" cy="2295525"/>
              <a:chOff x="5768268" y="1521391"/>
              <a:chExt cx="2432757" cy="2295525"/>
            </a:xfrm>
          </p:grpSpPr>
          <p:sp>
            <p:nvSpPr>
              <p:cNvPr id="42" name="Isosceles Triangle 41"/>
              <p:cNvSpPr/>
              <p:nvPr/>
            </p:nvSpPr>
            <p:spPr>
              <a:xfrm rot="13317273">
                <a:off x="5768268" y="2952478"/>
                <a:ext cx="476250" cy="683355"/>
              </a:xfrm>
              <a:prstGeom prst="triangle">
                <a:avLst/>
              </a:prstGeom>
              <a:solidFill>
                <a:srgbClr val="883E9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p:cNvSpPr/>
              <p:nvPr/>
            </p:nvSpPr>
            <p:spPr>
              <a:xfrm>
                <a:off x="5905500" y="1521391"/>
                <a:ext cx="2295525" cy="2295525"/>
              </a:xfrm>
              <a:prstGeom prst="ellipse">
                <a:avLst/>
              </a:prstGeom>
              <a:solidFill>
                <a:srgbClr val="883E9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4" name="Picture 43"/>
            <p:cNvPicPr>
              <a:picLocks noChangeAspect="1"/>
            </p:cNvPicPr>
            <p:nvPr/>
          </p:nvPicPr>
          <p:blipFill rotWithShape="1">
            <a:blip r:embed="rId7" cstate="print">
              <a:extLst>
                <a:ext uri="{28A0092B-C50C-407E-A947-70E740481C1C}">
                  <a14:useLocalDpi xmlns:a14="http://schemas.microsoft.com/office/drawing/2010/main" val="0"/>
                </a:ext>
              </a:extLst>
            </a:blip>
            <a:srcRect l="21128" t="15084" r="57334" b="58124"/>
            <a:stretch/>
          </p:blipFill>
          <p:spPr>
            <a:xfrm>
              <a:off x="1903891" y="2570672"/>
              <a:ext cx="2012502" cy="2073044"/>
            </a:xfrm>
            <a:prstGeom prst="ellipse">
              <a:avLst/>
            </a:prstGeom>
            <a:ln w="38100">
              <a:solidFill>
                <a:schemeClr val="bg1"/>
              </a:solidFill>
            </a:ln>
          </p:spPr>
        </p:pic>
      </p:grpSp>
      <p:grpSp>
        <p:nvGrpSpPr>
          <p:cNvPr id="48" name="Group 47"/>
          <p:cNvGrpSpPr/>
          <p:nvPr/>
        </p:nvGrpSpPr>
        <p:grpSpPr>
          <a:xfrm>
            <a:off x="766930" y="2524068"/>
            <a:ext cx="2225076" cy="1341276"/>
            <a:chOff x="766930" y="2524068"/>
            <a:chExt cx="2225076" cy="1341276"/>
          </a:xfrm>
        </p:grpSpPr>
        <p:sp>
          <p:nvSpPr>
            <p:cNvPr id="46" name="Rounded Rectangular Callout 45"/>
            <p:cNvSpPr/>
            <p:nvPr/>
          </p:nvSpPr>
          <p:spPr>
            <a:xfrm>
              <a:off x="766930" y="2524068"/>
              <a:ext cx="2225076" cy="1341276"/>
            </a:xfrm>
            <a:prstGeom prst="wedgeRoundRectCallout">
              <a:avLst>
                <a:gd name="adj1" fmla="val 40034"/>
                <a:gd name="adj2" fmla="val 67672"/>
                <a:gd name="adj3" fmla="val 16667"/>
              </a:avLst>
            </a:prstGeom>
            <a:solidFill>
              <a:srgbClr val="00B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p:nvSpPr>
          <p:spPr>
            <a:xfrm>
              <a:off x="866942" y="2597208"/>
              <a:ext cx="1980131" cy="1200329"/>
            </a:xfrm>
            <a:prstGeom prst="rect">
              <a:avLst/>
            </a:prstGeom>
          </p:spPr>
          <p:txBody>
            <a:bodyPr wrap="square">
              <a:spAutoFit/>
            </a:bodyPr>
            <a:lstStyle/>
            <a:p>
              <a:pPr>
                <a:lnSpc>
                  <a:spcPct val="100000"/>
                </a:lnSpc>
                <a:spcBef>
                  <a:spcPct val="0"/>
                </a:spcBef>
                <a:buFontTx/>
                <a:buNone/>
              </a:pPr>
              <a:r>
                <a:rPr lang="en-GB" altLang="en-US" dirty="0"/>
                <a:t>What shapes did you make with your body as you were skating?</a:t>
              </a:r>
            </a:p>
          </p:txBody>
        </p:sp>
      </p:grpSp>
      <p:grpSp>
        <p:nvGrpSpPr>
          <p:cNvPr id="49" name="Group 48"/>
          <p:cNvGrpSpPr/>
          <p:nvPr/>
        </p:nvGrpSpPr>
        <p:grpSpPr>
          <a:xfrm>
            <a:off x="771803" y="2524068"/>
            <a:ext cx="2401358" cy="1124007"/>
            <a:chOff x="766929" y="2524068"/>
            <a:chExt cx="2401358" cy="1124007"/>
          </a:xfrm>
        </p:grpSpPr>
        <p:sp>
          <p:nvSpPr>
            <p:cNvPr id="50" name="Rounded Rectangular Callout 49"/>
            <p:cNvSpPr/>
            <p:nvPr/>
          </p:nvSpPr>
          <p:spPr>
            <a:xfrm>
              <a:off x="766929" y="2524068"/>
              <a:ext cx="2364793" cy="1124007"/>
            </a:xfrm>
            <a:prstGeom prst="wedgeRoundRectCallout">
              <a:avLst>
                <a:gd name="adj1" fmla="val 42223"/>
                <a:gd name="adj2" fmla="val 80719"/>
                <a:gd name="adj3" fmla="val 16667"/>
              </a:avLst>
            </a:prstGeom>
            <a:solidFill>
              <a:srgbClr val="00B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p:cNvSpPr/>
            <p:nvPr/>
          </p:nvSpPr>
          <p:spPr>
            <a:xfrm>
              <a:off x="866942" y="2597208"/>
              <a:ext cx="2301345" cy="923330"/>
            </a:xfrm>
            <a:prstGeom prst="rect">
              <a:avLst/>
            </a:prstGeom>
          </p:spPr>
          <p:txBody>
            <a:bodyPr wrap="square">
              <a:spAutoFit/>
            </a:bodyPr>
            <a:lstStyle/>
            <a:p>
              <a:pPr>
                <a:lnSpc>
                  <a:spcPct val="100000"/>
                </a:lnSpc>
                <a:spcBef>
                  <a:spcPct val="0"/>
                </a:spcBef>
                <a:buFontTx/>
                <a:buNone/>
              </a:pPr>
              <a:r>
                <a:rPr lang="en-GB" altLang="en-US" dirty="0"/>
                <a:t>What jumps and spins did you use in your performance?</a:t>
              </a:r>
            </a:p>
          </p:txBody>
        </p:sp>
      </p:grpSp>
      <p:grpSp>
        <p:nvGrpSpPr>
          <p:cNvPr id="52" name="Group 51"/>
          <p:cNvGrpSpPr/>
          <p:nvPr/>
        </p:nvGrpSpPr>
        <p:grpSpPr>
          <a:xfrm>
            <a:off x="1877141" y="2317841"/>
            <a:ext cx="2401358" cy="795934"/>
            <a:chOff x="766929" y="2524069"/>
            <a:chExt cx="2401358" cy="795934"/>
          </a:xfrm>
        </p:grpSpPr>
        <p:sp>
          <p:nvSpPr>
            <p:cNvPr id="53" name="Rounded Rectangular Callout 52"/>
            <p:cNvSpPr/>
            <p:nvPr/>
          </p:nvSpPr>
          <p:spPr>
            <a:xfrm>
              <a:off x="766929" y="2524069"/>
              <a:ext cx="2364793" cy="795934"/>
            </a:xfrm>
            <a:prstGeom prst="wedgeRoundRectCallout">
              <a:avLst>
                <a:gd name="adj1" fmla="val 23619"/>
                <a:gd name="adj2" fmla="val 95892"/>
                <a:gd name="adj3" fmla="val 16667"/>
              </a:avLst>
            </a:prstGeom>
            <a:solidFill>
              <a:srgbClr val="00B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p:cNvSpPr/>
            <p:nvPr/>
          </p:nvSpPr>
          <p:spPr>
            <a:xfrm>
              <a:off x="866942" y="2588582"/>
              <a:ext cx="2301345" cy="646331"/>
            </a:xfrm>
            <a:prstGeom prst="rect">
              <a:avLst/>
            </a:prstGeom>
          </p:spPr>
          <p:txBody>
            <a:bodyPr wrap="square">
              <a:spAutoFit/>
            </a:bodyPr>
            <a:lstStyle/>
            <a:p>
              <a:pPr>
                <a:lnSpc>
                  <a:spcPct val="100000"/>
                </a:lnSpc>
                <a:spcBef>
                  <a:spcPct val="0"/>
                </a:spcBef>
                <a:buFontTx/>
                <a:buNone/>
              </a:pPr>
              <a:r>
                <a:rPr lang="en-GB" altLang="en-US" dirty="0"/>
                <a:t>What did you do well today?</a:t>
              </a:r>
            </a:p>
          </p:txBody>
        </p:sp>
      </p:grpSp>
    </p:spTree>
    <p:extLst>
      <p:ext uri="{BB962C8B-B14F-4D97-AF65-F5344CB8AC3E}">
        <p14:creationId xmlns:p14="http://schemas.microsoft.com/office/powerpoint/2010/main" val="347452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48"/>
                                        </p:tgtEl>
                                      </p:cBhvr>
                                    </p:animEffect>
                                    <p:set>
                                      <p:cBhvr>
                                        <p:cTn id="16" dur="1" fill="hold">
                                          <p:stCondLst>
                                            <p:cond delay="499"/>
                                          </p:stCondLst>
                                        </p:cTn>
                                        <p:tgtEl>
                                          <p:spTgt spid="48"/>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21"/>
                                        </p:tgtEl>
                                      </p:cBhvr>
                                    </p:animEffect>
                                    <p:set>
                                      <p:cBhvr>
                                        <p:cTn id="19" dur="1" fill="hold">
                                          <p:stCondLst>
                                            <p:cond delay="499"/>
                                          </p:stCondLst>
                                        </p:cTn>
                                        <p:tgtEl>
                                          <p:spTgt spid="21"/>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500"/>
                                        <p:tgtEl>
                                          <p:spTgt spid="49"/>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35"/>
                                        </p:tgtEl>
                                      </p:cBhvr>
                                    </p:animEffect>
                                    <p:set>
                                      <p:cBhvr>
                                        <p:cTn id="35" dur="1" fill="hold">
                                          <p:stCondLst>
                                            <p:cond delay="499"/>
                                          </p:stCondLst>
                                        </p:cTn>
                                        <p:tgtEl>
                                          <p:spTgt spid="35"/>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500"/>
                                        <p:tgtEl>
                                          <p:spTgt spid="52"/>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p:cNvPicPr>
            <a:picLocks noChangeAspect="1"/>
          </p:cNvPicPr>
          <p:nvPr/>
        </p:nvPicPr>
        <p:blipFill rotWithShape="1">
          <a:blip r:embed="rId2" cstate="print">
            <a:extLst>
              <a:ext uri="{28A0092B-C50C-407E-A947-70E740481C1C}">
                <a14:useLocalDpi xmlns:a14="http://schemas.microsoft.com/office/drawing/2010/main" val="0"/>
              </a:ext>
            </a:extLst>
          </a:blip>
          <a:srcRect t="12634"/>
          <a:stretch/>
        </p:blipFill>
        <p:spPr>
          <a:xfrm>
            <a:off x="590550" y="1362075"/>
            <a:ext cx="7970250" cy="4923858"/>
          </a:xfrm>
          <a:prstGeom prst="roundRect">
            <a:avLst>
              <a:gd name="adj" fmla="val 1965"/>
            </a:avLst>
          </a:prstGeom>
          <a:ln w="19050">
            <a:solidFill>
              <a:schemeClr val="tx2">
                <a:lumMod val="40000"/>
                <a:lumOff val="60000"/>
              </a:schemeClr>
            </a:solidFill>
          </a:ln>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1826" b="8694"/>
          <a:stretch/>
        </p:blipFill>
        <p:spPr>
          <a:xfrm>
            <a:off x="577970" y="1682150"/>
            <a:ext cx="4405912" cy="4606506"/>
          </a:xfrm>
          <a:prstGeom prst="rect">
            <a:avLst/>
          </a:prstGeom>
        </p:spPr>
      </p:pic>
      <p:sp>
        <p:nvSpPr>
          <p:cNvPr id="20482" name="Title 1"/>
          <p:cNvSpPr>
            <a:spLocks noGrp="1"/>
          </p:cNvSpPr>
          <p:nvPr>
            <p:ph type="title"/>
          </p:nvPr>
        </p:nvSpPr>
        <p:spPr>
          <a:xfrm>
            <a:off x="457200" y="479425"/>
            <a:ext cx="8220075" cy="993775"/>
          </a:xfrm>
        </p:spPr>
        <p:txBody>
          <a:bodyPr/>
          <a:lstStyle/>
          <a:p>
            <a:r>
              <a:rPr lang="en-GB" altLang="en-US" smtClean="0"/>
              <a:t>Star Rating</a:t>
            </a:r>
          </a:p>
        </p:txBody>
      </p:sp>
      <p:pic>
        <p:nvPicPr>
          <p:cNvPr id="20483" name="Talking Partner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4052019" y="2567317"/>
            <a:ext cx="4308475" cy="982663"/>
          </a:xfrm>
          <a:prstGeom prst="roundRect">
            <a:avLst/>
          </a:prstGeom>
          <a:solidFill>
            <a:schemeClr val="bg1"/>
          </a:solidFill>
          <a:ln w="38100">
            <a:solidFill>
              <a:srgbClr val="01A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1"/>
          <p:cNvSpPr/>
          <p:nvPr/>
        </p:nvSpPr>
        <p:spPr>
          <a:xfrm>
            <a:off x="4237757" y="2681617"/>
            <a:ext cx="736600" cy="736600"/>
          </a:xfrm>
          <a:prstGeom prst="star5">
            <a:avLst>
              <a:gd name="adj" fmla="val 26726"/>
              <a:gd name="hf" fmla="val 105146"/>
              <a:gd name="vf" fmla="val 110557"/>
            </a:avLst>
          </a:prstGeom>
          <a:solidFill>
            <a:schemeClr val="bg1"/>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2"/>
          <p:cNvSpPr/>
          <p:nvPr/>
        </p:nvSpPr>
        <p:spPr>
          <a:xfrm>
            <a:off x="5050557" y="2681617"/>
            <a:ext cx="736600" cy="736600"/>
          </a:xfrm>
          <a:prstGeom prst="star5">
            <a:avLst>
              <a:gd name="adj" fmla="val 26726"/>
              <a:gd name="hf" fmla="val 105146"/>
              <a:gd name="vf" fmla="val 110557"/>
            </a:avLst>
          </a:prstGeom>
          <a:solidFill>
            <a:schemeClr val="bg1"/>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 name="3"/>
          <p:cNvSpPr/>
          <p:nvPr/>
        </p:nvSpPr>
        <p:spPr>
          <a:xfrm>
            <a:off x="5863357" y="2681617"/>
            <a:ext cx="736600" cy="736600"/>
          </a:xfrm>
          <a:prstGeom prst="star5">
            <a:avLst>
              <a:gd name="adj" fmla="val 26726"/>
              <a:gd name="hf" fmla="val 105146"/>
              <a:gd name="vf" fmla="val 110557"/>
            </a:avLst>
          </a:prstGeom>
          <a:solidFill>
            <a:schemeClr val="bg1"/>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 name="4"/>
          <p:cNvSpPr/>
          <p:nvPr/>
        </p:nvSpPr>
        <p:spPr>
          <a:xfrm>
            <a:off x="6676157" y="2681617"/>
            <a:ext cx="736600" cy="736600"/>
          </a:xfrm>
          <a:prstGeom prst="star5">
            <a:avLst>
              <a:gd name="adj" fmla="val 26726"/>
              <a:gd name="hf" fmla="val 105146"/>
              <a:gd name="vf" fmla="val 110557"/>
            </a:avLst>
          </a:prstGeom>
          <a:solidFill>
            <a:schemeClr val="bg1"/>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 name="5"/>
          <p:cNvSpPr/>
          <p:nvPr/>
        </p:nvSpPr>
        <p:spPr>
          <a:xfrm>
            <a:off x="7488957" y="2681617"/>
            <a:ext cx="736600" cy="736600"/>
          </a:xfrm>
          <a:prstGeom prst="star5">
            <a:avLst>
              <a:gd name="adj" fmla="val 26726"/>
              <a:gd name="hf" fmla="val 105146"/>
              <a:gd name="vf" fmla="val 110557"/>
            </a:avLst>
          </a:prstGeom>
          <a:solidFill>
            <a:schemeClr val="bg1"/>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5" name="star"/>
          <p:cNvSpPr/>
          <p:nvPr/>
        </p:nvSpPr>
        <p:spPr>
          <a:xfrm>
            <a:off x="4237757" y="2681617"/>
            <a:ext cx="736600" cy="736600"/>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3" name="Group 2"/>
          <p:cNvGrpSpPr>
            <a:grpSpLocks/>
          </p:cNvGrpSpPr>
          <p:nvPr/>
        </p:nvGrpSpPr>
        <p:grpSpPr bwMode="auto">
          <a:xfrm>
            <a:off x="4237757" y="2681617"/>
            <a:ext cx="1549400" cy="744538"/>
            <a:chOff x="2599267" y="1663703"/>
            <a:chExt cx="1549399" cy="745064"/>
          </a:xfrm>
        </p:grpSpPr>
        <p:sp>
          <p:nvSpPr>
            <p:cNvPr id="26" name="star"/>
            <p:cNvSpPr/>
            <p:nvPr/>
          </p:nvSpPr>
          <p:spPr>
            <a:xfrm>
              <a:off x="2599267" y="1671647"/>
              <a:ext cx="736600" cy="737120"/>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7" name="star"/>
            <p:cNvSpPr/>
            <p:nvPr/>
          </p:nvSpPr>
          <p:spPr>
            <a:xfrm>
              <a:off x="3412066" y="1663703"/>
              <a:ext cx="736600" cy="737120"/>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13" name="Group 12"/>
          <p:cNvGrpSpPr>
            <a:grpSpLocks/>
          </p:cNvGrpSpPr>
          <p:nvPr/>
        </p:nvGrpSpPr>
        <p:grpSpPr bwMode="auto">
          <a:xfrm>
            <a:off x="4237757" y="2681617"/>
            <a:ext cx="2362200" cy="736600"/>
            <a:chOff x="2599267" y="1664187"/>
            <a:chExt cx="2362200" cy="736599"/>
          </a:xfrm>
        </p:grpSpPr>
        <p:sp>
          <p:nvSpPr>
            <p:cNvPr id="29" name="star"/>
            <p:cNvSpPr/>
            <p:nvPr/>
          </p:nvSpPr>
          <p:spPr>
            <a:xfrm>
              <a:off x="2599267" y="1664187"/>
              <a:ext cx="736600" cy="736599"/>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0" name="star"/>
            <p:cNvSpPr/>
            <p:nvPr/>
          </p:nvSpPr>
          <p:spPr>
            <a:xfrm>
              <a:off x="3412067" y="1664187"/>
              <a:ext cx="736600" cy="736599"/>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1" name="star"/>
            <p:cNvSpPr/>
            <p:nvPr/>
          </p:nvSpPr>
          <p:spPr>
            <a:xfrm>
              <a:off x="4224867" y="1664187"/>
              <a:ext cx="736600" cy="736599"/>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37" name="Group 36"/>
          <p:cNvGrpSpPr>
            <a:grpSpLocks/>
          </p:cNvGrpSpPr>
          <p:nvPr/>
        </p:nvGrpSpPr>
        <p:grpSpPr bwMode="auto">
          <a:xfrm>
            <a:off x="4237757" y="2691142"/>
            <a:ext cx="3175000" cy="736600"/>
            <a:chOff x="2599267" y="1672943"/>
            <a:chExt cx="3175000" cy="736599"/>
          </a:xfrm>
        </p:grpSpPr>
        <p:sp>
          <p:nvSpPr>
            <p:cNvPr id="33" name="star"/>
            <p:cNvSpPr/>
            <p:nvPr/>
          </p:nvSpPr>
          <p:spPr>
            <a:xfrm>
              <a:off x="2599267" y="1672943"/>
              <a:ext cx="736600" cy="736599"/>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4" name="star"/>
            <p:cNvSpPr/>
            <p:nvPr/>
          </p:nvSpPr>
          <p:spPr>
            <a:xfrm>
              <a:off x="3412067" y="1672943"/>
              <a:ext cx="736600" cy="736599"/>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5" name="star"/>
            <p:cNvSpPr/>
            <p:nvPr/>
          </p:nvSpPr>
          <p:spPr>
            <a:xfrm>
              <a:off x="4224867" y="1672943"/>
              <a:ext cx="736600" cy="736599"/>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6" name="star"/>
            <p:cNvSpPr/>
            <p:nvPr/>
          </p:nvSpPr>
          <p:spPr>
            <a:xfrm>
              <a:off x="5037667" y="1672943"/>
              <a:ext cx="736600" cy="736599"/>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44" name="Group 43"/>
          <p:cNvGrpSpPr>
            <a:grpSpLocks/>
          </p:cNvGrpSpPr>
          <p:nvPr/>
        </p:nvGrpSpPr>
        <p:grpSpPr bwMode="auto">
          <a:xfrm>
            <a:off x="4237757" y="2673680"/>
            <a:ext cx="3987800" cy="746125"/>
            <a:chOff x="2599267" y="1663699"/>
            <a:chExt cx="3987800" cy="746611"/>
          </a:xfrm>
        </p:grpSpPr>
        <p:sp>
          <p:nvSpPr>
            <p:cNvPr id="39" name="star"/>
            <p:cNvSpPr/>
            <p:nvPr/>
          </p:nvSpPr>
          <p:spPr>
            <a:xfrm>
              <a:off x="2599267" y="1673230"/>
              <a:ext cx="736600" cy="737080"/>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0" name="star"/>
            <p:cNvSpPr/>
            <p:nvPr/>
          </p:nvSpPr>
          <p:spPr>
            <a:xfrm>
              <a:off x="3412067" y="1673230"/>
              <a:ext cx="736600" cy="737080"/>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1" name="star"/>
            <p:cNvSpPr/>
            <p:nvPr/>
          </p:nvSpPr>
          <p:spPr>
            <a:xfrm>
              <a:off x="4224867" y="1673230"/>
              <a:ext cx="736600" cy="737080"/>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2" name="star"/>
            <p:cNvSpPr/>
            <p:nvPr/>
          </p:nvSpPr>
          <p:spPr>
            <a:xfrm>
              <a:off x="5037667" y="1673230"/>
              <a:ext cx="736600" cy="737080"/>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3" name="star"/>
            <p:cNvSpPr/>
            <p:nvPr/>
          </p:nvSpPr>
          <p:spPr>
            <a:xfrm>
              <a:off x="5850467" y="1663699"/>
              <a:ext cx="736600" cy="737080"/>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38" name="Rounded Rectangle 37"/>
          <p:cNvSpPr/>
          <p:nvPr/>
        </p:nvSpPr>
        <p:spPr>
          <a:xfrm>
            <a:off x="4052019" y="3802301"/>
            <a:ext cx="4308475" cy="982663"/>
          </a:xfrm>
          <a:prstGeom prst="roundRect">
            <a:avLst/>
          </a:prstGeom>
          <a:solidFill>
            <a:schemeClr val="bg1"/>
          </a:solidFill>
          <a:ln w="38100">
            <a:solidFill>
              <a:srgbClr val="01A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5" name="1"/>
          <p:cNvSpPr/>
          <p:nvPr/>
        </p:nvSpPr>
        <p:spPr>
          <a:xfrm>
            <a:off x="4237757" y="3916601"/>
            <a:ext cx="736600" cy="736600"/>
          </a:xfrm>
          <a:prstGeom prst="star5">
            <a:avLst>
              <a:gd name="adj" fmla="val 26726"/>
              <a:gd name="hf" fmla="val 105146"/>
              <a:gd name="vf" fmla="val 110557"/>
            </a:avLst>
          </a:prstGeom>
          <a:solidFill>
            <a:schemeClr val="bg1"/>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6" name="2"/>
          <p:cNvSpPr/>
          <p:nvPr/>
        </p:nvSpPr>
        <p:spPr>
          <a:xfrm>
            <a:off x="5050557" y="3916601"/>
            <a:ext cx="736600" cy="736600"/>
          </a:xfrm>
          <a:prstGeom prst="star5">
            <a:avLst>
              <a:gd name="adj" fmla="val 26726"/>
              <a:gd name="hf" fmla="val 105146"/>
              <a:gd name="vf" fmla="val 110557"/>
            </a:avLst>
          </a:prstGeom>
          <a:solidFill>
            <a:schemeClr val="bg1"/>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7" name="3"/>
          <p:cNvSpPr/>
          <p:nvPr/>
        </p:nvSpPr>
        <p:spPr>
          <a:xfrm>
            <a:off x="5863357" y="3916601"/>
            <a:ext cx="736600" cy="736600"/>
          </a:xfrm>
          <a:prstGeom prst="star5">
            <a:avLst>
              <a:gd name="adj" fmla="val 26726"/>
              <a:gd name="hf" fmla="val 105146"/>
              <a:gd name="vf" fmla="val 110557"/>
            </a:avLst>
          </a:prstGeom>
          <a:solidFill>
            <a:schemeClr val="bg1"/>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8" name="4"/>
          <p:cNvSpPr/>
          <p:nvPr/>
        </p:nvSpPr>
        <p:spPr>
          <a:xfrm>
            <a:off x="6676157" y="3916601"/>
            <a:ext cx="736600" cy="736600"/>
          </a:xfrm>
          <a:prstGeom prst="star5">
            <a:avLst>
              <a:gd name="adj" fmla="val 26726"/>
              <a:gd name="hf" fmla="val 105146"/>
              <a:gd name="vf" fmla="val 110557"/>
            </a:avLst>
          </a:prstGeom>
          <a:solidFill>
            <a:schemeClr val="bg1"/>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9" name="5"/>
          <p:cNvSpPr/>
          <p:nvPr/>
        </p:nvSpPr>
        <p:spPr>
          <a:xfrm>
            <a:off x="7488957" y="3916601"/>
            <a:ext cx="736600" cy="736600"/>
          </a:xfrm>
          <a:prstGeom prst="star5">
            <a:avLst>
              <a:gd name="adj" fmla="val 26726"/>
              <a:gd name="hf" fmla="val 105146"/>
              <a:gd name="vf" fmla="val 110557"/>
            </a:avLst>
          </a:prstGeom>
          <a:solidFill>
            <a:schemeClr val="bg1"/>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0" name="star"/>
          <p:cNvSpPr/>
          <p:nvPr/>
        </p:nvSpPr>
        <p:spPr>
          <a:xfrm>
            <a:off x="4237757" y="3916601"/>
            <a:ext cx="736600" cy="736600"/>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51" name="Group 50"/>
          <p:cNvGrpSpPr>
            <a:grpSpLocks/>
          </p:cNvGrpSpPr>
          <p:nvPr/>
        </p:nvGrpSpPr>
        <p:grpSpPr bwMode="auto">
          <a:xfrm>
            <a:off x="4237757" y="3916601"/>
            <a:ext cx="1549400" cy="744538"/>
            <a:chOff x="2599267" y="1663703"/>
            <a:chExt cx="1549399" cy="745064"/>
          </a:xfrm>
        </p:grpSpPr>
        <p:sp>
          <p:nvSpPr>
            <p:cNvPr id="52" name="star"/>
            <p:cNvSpPr/>
            <p:nvPr/>
          </p:nvSpPr>
          <p:spPr>
            <a:xfrm>
              <a:off x="2599267" y="1671647"/>
              <a:ext cx="736600" cy="737120"/>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3" name="star"/>
            <p:cNvSpPr/>
            <p:nvPr/>
          </p:nvSpPr>
          <p:spPr>
            <a:xfrm>
              <a:off x="3412066" y="1663703"/>
              <a:ext cx="736600" cy="737120"/>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54" name="Group 53"/>
          <p:cNvGrpSpPr>
            <a:grpSpLocks/>
          </p:cNvGrpSpPr>
          <p:nvPr/>
        </p:nvGrpSpPr>
        <p:grpSpPr bwMode="auto">
          <a:xfrm>
            <a:off x="4237757" y="3916601"/>
            <a:ext cx="2362200" cy="736600"/>
            <a:chOff x="2599267" y="1664187"/>
            <a:chExt cx="2362200" cy="736599"/>
          </a:xfrm>
        </p:grpSpPr>
        <p:sp>
          <p:nvSpPr>
            <p:cNvPr id="55" name="star"/>
            <p:cNvSpPr/>
            <p:nvPr/>
          </p:nvSpPr>
          <p:spPr>
            <a:xfrm>
              <a:off x="2599267" y="1664187"/>
              <a:ext cx="736600" cy="736599"/>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6" name="star"/>
            <p:cNvSpPr/>
            <p:nvPr/>
          </p:nvSpPr>
          <p:spPr>
            <a:xfrm>
              <a:off x="3412067" y="1664187"/>
              <a:ext cx="736600" cy="736599"/>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7" name="star"/>
            <p:cNvSpPr/>
            <p:nvPr/>
          </p:nvSpPr>
          <p:spPr>
            <a:xfrm>
              <a:off x="4224867" y="1664187"/>
              <a:ext cx="736600" cy="736599"/>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58" name="Group 57"/>
          <p:cNvGrpSpPr>
            <a:grpSpLocks/>
          </p:cNvGrpSpPr>
          <p:nvPr/>
        </p:nvGrpSpPr>
        <p:grpSpPr bwMode="auto">
          <a:xfrm>
            <a:off x="4237757" y="3926126"/>
            <a:ext cx="3175000" cy="736600"/>
            <a:chOff x="2599267" y="1672943"/>
            <a:chExt cx="3175000" cy="736599"/>
          </a:xfrm>
        </p:grpSpPr>
        <p:sp>
          <p:nvSpPr>
            <p:cNvPr id="59" name="star"/>
            <p:cNvSpPr/>
            <p:nvPr/>
          </p:nvSpPr>
          <p:spPr>
            <a:xfrm>
              <a:off x="2599267" y="1672943"/>
              <a:ext cx="736600" cy="736599"/>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0" name="star"/>
            <p:cNvSpPr/>
            <p:nvPr/>
          </p:nvSpPr>
          <p:spPr>
            <a:xfrm>
              <a:off x="3412067" y="1672943"/>
              <a:ext cx="736600" cy="736599"/>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1" name="star"/>
            <p:cNvSpPr/>
            <p:nvPr/>
          </p:nvSpPr>
          <p:spPr>
            <a:xfrm>
              <a:off x="4224867" y="1672943"/>
              <a:ext cx="736600" cy="736599"/>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2" name="star"/>
            <p:cNvSpPr/>
            <p:nvPr/>
          </p:nvSpPr>
          <p:spPr>
            <a:xfrm>
              <a:off x="5037667" y="1672943"/>
              <a:ext cx="736600" cy="736599"/>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63" name="Group 62"/>
          <p:cNvGrpSpPr>
            <a:grpSpLocks/>
          </p:cNvGrpSpPr>
          <p:nvPr/>
        </p:nvGrpSpPr>
        <p:grpSpPr bwMode="auto">
          <a:xfrm>
            <a:off x="4237757" y="3908664"/>
            <a:ext cx="3987800" cy="746125"/>
            <a:chOff x="2599267" y="1663699"/>
            <a:chExt cx="3987800" cy="746611"/>
          </a:xfrm>
        </p:grpSpPr>
        <p:sp>
          <p:nvSpPr>
            <p:cNvPr id="64" name="star"/>
            <p:cNvSpPr/>
            <p:nvPr/>
          </p:nvSpPr>
          <p:spPr>
            <a:xfrm>
              <a:off x="2599267" y="1673230"/>
              <a:ext cx="736600" cy="737080"/>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5" name="star"/>
            <p:cNvSpPr/>
            <p:nvPr/>
          </p:nvSpPr>
          <p:spPr>
            <a:xfrm>
              <a:off x="3412067" y="1673230"/>
              <a:ext cx="736600" cy="737080"/>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6" name="star"/>
            <p:cNvSpPr/>
            <p:nvPr/>
          </p:nvSpPr>
          <p:spPr>
            <a:xfrm>
              <a:off x="4224867" y="1673230"/>
              <a:ext cx="736600" cy="737080"/>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7" name="star"/>
            <p:cNvSpPr/>
            <p:nvPr/>
          </p:nvSpPr>
          <p:spPr>
            <a:xfrm>
              <a:off x="5037667" y="1673230"/>
              <a:ext cx="736600" cy="737080"/>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8" name="star"/>
            <p:cNvSpPr/>
            <p:nvPr/>
          </p:nvSpPr>
          <p:spPr>
            <a:xfrm>
              <a:off x="5850467" y="1663699"/>
              <a:ext cx="736600" cy="737080"/>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69" name="Rounded Rectangle 68"/>
          <p:cNvSpPr/>
          <p:nvPr/>
        </p:nvSpPr>
        <p:spPr>
          <a:xfrm>
            <a:off x="4052019" y="5037285"/>
            <a:ext cx="4308475" cy="982663"/>
          </a:xfrm>
          <a:prstGeom prst="roundRect">
            <a:avLst/>
          </a:prstGeom>
          <a:solidFill>
            <a:schemeClr val="bg1"/>
          </a:solidFill>
          <a:ln w="38100">
            <a:solidFill>
              <a:srgbClr val="01A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0" name="1"/>
          <p:cNvSpPr/>
          <p:nvPr/>
        </p:nvSpPr>
        <p:spPr>
          <a:xfrm>
            <a:off x="4237757" y="5151585"/>
            <a:ext cx="736600" cy="736600"/>
          </a:xfrm>
          <a:prstGeom prst="star5">
            <a:avLst>
              <a:gd name="adj" fmla="val 26726"/>
              <a:gd name="hf" fmla="val 105146"/>
              <a:gd name="vf" fmla="val 110557"/>
            </a:avLst>
          </a:prstGeom>
          <a:solidFill>
            <a:schemeClr val="bg1"/>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1" name="2"/>
          <p:cNvSpPr/>
          <p:nvPr/>
        </p:nvSpPr>
        <p:spPr>
          <a:xfrm>
            <a:off x="5050557" y="5151585"/>
            <a:ext cx="736600" cy="736600"/>
          </a:xfrm>
          <a:prstGeom prst="star5">
            <a:avLst>
              <a:gd name="adj" fmla="val 26726"/>
              <a:gd name="hf" fmla="val 105146"/>
              <a:gd name="vf" fmla="val 110557"/>
            </a:avLst>
          </a:prstGeom>
          <a:solidFill>
            <a:schemeClr val="bg1"/>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2" name="3"/>
          <p:cNvSpPr/>
          <p:nvPr/>
        </p:nvSpPr>
        <p:spPr>
          <a:xfrm>
            <a:off x="5863357" y="5151585"/>
            <a:ext cx="736600" cy="736600"/>
          </a:xfrm>
          <a:prstGeom prst="star5">
            <a:avLst>
              <a:gd name="adj" fmla="val 26726"/>
              <a:gd name="hf" fmla="val 105146"/>
              <a:gd name="vf" fmla="val 110557"/>
            </a:avLst>
          </a:prstGeom>
          <a:solidFill>
            <a:schemeClr val="bg1"/>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3" name="4"/>
          <p:cNvSpPr/>
          <p:nvPr/>
        </p:nvSpPr>
        <p:spPr>
          <a:xfrm>
            <a:off x="6676157" y="5151585"/>
            <a:ext cx="736600" cy="736600"/>
          </a:xfrm>
          <a:prstGeom prst="star5">
            <a:avLst>
              <a:gd name="adj" fmla="val 26726"/>
              <a:gd name="hf" fmla="val 105146"/>
              <a:gd name="vf" fmla="val 110557"/>
            </a:avLst>
          </a:prstGeom>
          <a:solidFill>
            <a:schemeClr val="bg1"/>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4" name="5"/>
          <p:cNvSpPr/>
          <p:nvPr/>
        </p:nvSpPr>
        <p:spPr>
          <a:xfrm>
            <a:off x="7488957" y="5151585"/>
            <a:ext cx="736600" cy="736600"/>
          </a:xfrm>
          <a:prstGeom prst="star5">
            <a:avLst>
              <a:gd name="adj" fmla="val 26726"/>
              <a:gd name="hf" fmla="val 105146"/>
              <a:gd name="vf" fmla="val 110557"/>
            </a:avLst>
          </a:prstGeom>
          <a:solidFill>
            <a:schemeClr val="bg1"/>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5" name="star"/>
          <p:cNvSpPr/>
          <p:nvPr/>
        </p:nvSpPr>
        <p:spPr>
          <a:xfrm>
            <a:off x="4237757" y="5151585"/>
            <a:ext cx="736600" cy="736600"/>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76" name="Group 75"/>
          <p:cNvGrpSpPr>
            <a:grpSpLocks/>
          </p:cNvGrpSpPr>
          <p:nvPr/>
        </p:nvGrpSpPr>
        <p:grpSpPr bwMode="auto">
          <a:xfrm>
            <a:off x="4237757" y="5151585"/>
            <a:ext cx="1549400" cy="744538"/>
            <a:chOff x="2599267" y="1663703"/>
            <a:chExt cx="1549399" cy="745064"/>
          </a:xfrm>
        </p:grpSpPr>
        <p:sp>
          <p:nvSpPr>
            <p:cNvPr id="77" name="star"/>
            <p:cNvSpPr/>
            <p:nvPr/>
          </p:nvSpPr>
          <p:spPr>
            <a:xfrm>
              <a:off x="2599267" y="1671647"/>
              <a:ext cx="736600" cy="737120"/>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8" name="star"/>
            <p:cNvSpPr/>
            <p:nvPr/>
          </p:nvSpPr>
          <p:spPr>
            <a:xfrm>
              <a:off x="3412066" y="1663703"/>
              <a:ext cx="736600" cy="737120"/>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79" name="Group 78"/>
          <p:cNvGrpSpPr>
            <a:grpSpLocks/>
          </p:cNvGrpSpPr>
          <p:nvPr/>
        </p:nvGrpSpPr>
        <p:grpSpPr bwMode="auto">
          <a:xfrm>
            <a:off x="4237757" y="5151585"/>
            <a:ext cx="2362200" cy="736600"/>
            <a:chOff x="2599267" y="1664187"/>
            <a:chExt cx="2362200" cy="736599"/>
          </a:xfrm>
        </p:grpSpPr>
        <p:sp>
          <p:nvSpPr>
            <p:cNvPr id="80" name="star"/>
            <p:cNvSpPr/>
            <p:nvPr/>
          </p:nvSpPr>
          <p:spPr>
            <a:xfrm>
              <a:off x="2599267" y="1664187"/>
              <a:ext cx="736600" cy="736599"/>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1" name="star"/>
            <p:cNvSpPr/>
            <p:nvPr/>
          </p:nvSpPr>
          <p:spPr>
            <a:xfrm>
              <a:off x="3412067" y="1664187"/>
              <a:ext cx="736600" cy="736599"/>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2" name="star"/>
            <p:cNvSpPr/>
            <p:nvPr/>
          </p:nvSpPr>
          <p:spPr>
            <a:xfrm>
              <a:off x="4224867" y="1664187"/>
              <a:ext cx="736600" cy="736599"/>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83" name="Group 82"/>
          <p:cNvGrpSpPr>
            <a:grpSpLocks/>
          </p:cNvGrpSpPr>
          <p:nvPr/>
        </p:nvGrpSpPr>
        <p:grpSpPr bwMode="auto">
          <a:xfrm>
            <a:off x="4237757" y="5161110"/>
            <a:ext cx="3175000" cy="736600"/>
            <a:chOff x="2599267" y="1672943"/>
            <a:chExt cx="3175000" cy="736599"/>
          </a:xfrm>
        </p:grpSpPr>
        <p:sp>
          <p:nvSpPr>
            <p:cNvPr id="84" name="star"/>
            <p:cNvSpPr/>
            <p:nvPr/>
          </p:nvSpPr>
          <p:spPr>
            <a:xfrm>
              <a:off x="2599267" y="1672943"/>
              <a:ext cx="736600" cy="736599"/>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5" name="star"/>
            <p:cNvSpPr/>
            <p:nvPr/>
          </p:nvSpPr>
          <p:spPr>
            <a:xfrm>
              <a:off x="3412067" y="1672943"/>
              <a:ext cx="736600" cy="736599"/>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6" name="star"/>
            <p:cNvSpPr/>
            <p:nvPr/>
          </p:nvSpPr>
          <p:spPr>
            <a:xfrm>
              <a:off x="4224867" y="1672943"/>
              <a:ext cx="736600" cy="736599"/>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7" name="star"/>
            <p:cNvSpPr/>
            <p:nvPr/>
          </p:nvSpPr>
          <p:spPr>
            <a:xfrm>
              <a:off x="5037667" y="1672943"/>
              <a:ext cx="736600" cy="736599"/>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88" name="Group 87"/>
          <p:cNvGrpSpPr>
            <a:grpSpLocks/>
          </p:cNvGrpSpPr>
          <p:nvPr/>
        </p:nvGrpSpPr>
        <p:grpSpPr bwMode="auto">
          <a:xfrm>
            <a:off x="4237757" y="5143648"/>
            <a:ext cx="3987800" cy="746125"/>
            <a:chOff x="2599267" y="1663699"/>
            <a:chExt cx="3987800" cy="746611"/>
          </a:xfrm>
        </p:grpSpPr>
        <p:sp>
          <p:nvSpPr>
            <p:cNvPr id="89" name="star"/>
            <p:cNvSpPr/>
            <p:nvPr/>
          </p:nvSpPr>
          <p:spPr>
            <a:xfrm>
              <a:off x="2599267" y="1673230"/>
              <a:ext cx="736600" cy="737080"/>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0" name="star"/>
            <p:cNvSpPr/>
            <p:nvPr/>
          </p:nvSpPr>
          <p:spPr>
            <a:xfrm>
              <a:off x="3412067" y="1673230"/>
              <a:ext cx="736600" cy="737080"/>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1" name="star"/>
            <p:cNvSpPr/>
            <p:nvPr/>
          </p:nvSpPr>
          <p:spPr>
            <a:xfrm>
              <a:off x="4224867" y="1673230"/>
              <a:ext cx="736600" cy="737080"/>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2" name="star"/>
            <p:cNvSpPr/>
            <p:nvPr/>
          </p:nvSpPr>
          <p:spPr>
            <a:xfrm>
              <a:off x="5037667" y="1673230"/>
              <a:ext cx="736600" cy="737080"/>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3" name="star"/>
            <p:cNvSpPr/>
            <p:nvPr/>
          </p:nvSpPr>
          <p:spPr>
            <a:xfrm>
              <a:off x="5850467" y="1663699"/>
              <a:ext cx="736600" cy="737080"/>
            </a:xfrm>
            <a:prstGeom prst="star5">
              <a:avLst>
                <a:gd name="adj" fmla="val 26726"/>
                <a:gd name="hf" fmla="val 105146"/>
                <a:gd name="vf" fmla="val 110557"/>
              </a:avLst>
            </a:prstGeom>
            <a:solidFill>
              <a:srgbClr val="E7C503"/>
            </a:solidFill>
            <a:ln>
              <a:solidFill>
                <a:srgbClr val="E7C5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18" name="Group 17"/>
          <p:cNvGrpSpPr/>
          <p:nvPr/>
        </p:nvGrpSpPr>
        <p:grpSpPr>
          <a:xfrm>
            <a:off x="3528205" y="1587963"/>
            <a:ext cx="5027925" cy="784299"/>
            <a:chOff x="3528205" y="1587963"/>
            <a:chExt cx="5027925" cy="784299"/>
          </a:xfrm>
        </p:grpSpPr>
        <p:sp>
          <p:nvSpPr>
            <p:cNvPr id="11" name="Round Same Side Corner Rectangle 10"/>
            <p:cNvSpPr/>
            <p:nvPr/>
          </p:nvSpPr>
          <p:spPr>
            <a:xfrm rot="16200000">
              <a:off x="5650018" y="-533850"/>
              <a:ext cx="784299" cy="5027925"/>
            </a:xfrm>
            <a:prstGeom prst="round2SameRect">
              <a:avLst/>
            </a:prstGeom>
            <a:solidFill>
              <a:srgbClr val="883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3629737" y="1655032"/>
              <a:ext cx="4730757" cy="646331"/>
            </a:xfrm>
            <a:prstGeom prst="rect">
              <a:avLst/>
            </a:prstGeom>
          </p:spPr>
          <p:txBody>
            <a:bodyPr wrap="square">
              <a:spAutoFit/>
            </a:bodyPr>
            <a:lstStyle/>
            <a:p>
              <a:pPr>
                <a:lnSpc>
                  <a:spcPct val="100000"/>
                </a:lnSpc>
                <a:spcBef>
                  <a:spcPct val="0"/>
                </a:spcBef>
                <a:buFontTx/>
                <a:buNone/>
              </a:pPr>
              <a:r>
                <a:rPr lang="en-GB" altLang="en-US" dirty="0">
                  <a:solidFill>
                    <a:schemeClr val="bg1"/>
                  </a:solidFill>
                </a:rPr>
                <a:t>How well did you control your body today</a:t>
              </a:r>
              <a:r>
                <a:rPr lang="en-GB" altLang="en-US" dirty="0" smtClean="0">
                  <a:solidFill>
                    <a:schemeClr val="bg1"/>
                  </a:solidFill>
                </a:rPr>
                <a:t>?</a:t>
              </a:r>
              <a:endParaRPr lang="en-GB" altLang="en-US" dirty="0">
                <a:solidFill>
                  <a:schemeClr val="bg1"/>
                </a:solidFill>
              </a:endParaRPr>
            </a:p>
            <a:p>
              <a:pPr>
                <a:lnSpc>
                  <a:spcPct val="100000"/>
                </a:lnSpc>
                <a:spcBef>
                  <a:spcPct val="0"/>
                </a:spcBef>
                <a:buFontTx/>
                <a:buNone/>
              </a:pPr>
              <a:r>
                <a:rPr lang="en-GB" altLang="en-US" dirty="0">
                  <a:solidFill>
                    <a:schemeClr val="bg1"/>
                  </a:solidFill>
                </a:rPr>
                <a:t>Give yourself a score out of five for your:</a:t>
              </a:r>
            </a:p>
          </p:txBody>
        </p:sp>
      </p:grpSp>
      <p:grpSp>
        <p:nvGrpSpPr>
          <p:cNvPr id="21" name="Group 20"/>
          <p:cNvGrpSpPr/>
          <p:nvPr/>
        </p:nvGrpSpPr>
        <p:grpSpPr>
          <a:xfrm>
            <a:off x="2104844" y="2722892"/>
            <a:ext cx="1662913" cy="703263"/>
            <a:chOff x="1966823" y="2714954"/>
            <a:chExt cx="1662913" cy="703263"/>
          </a:xfrm>
        </p:grpSpPr>
        <p:sp>
          <p:nvSpPr>
            <p:cNvPr id="19" name="Rounded Rectangle 18"/>
            <p:cNvSpPr/>
            <p:nvPr/>
          </p:nvSpPr>
          <p:spPr>
            <a:xfrm>
              <a:off x="1966823" y="2714954"/>
              <a:ext cx="1662913" cy="703263"/>
            </a:xfrm>
            <a:prstGeom prst="roundRect">
              <a:avLst/>
            </a:prstGeom>
            <a:solidFill>
              <a:srgbClr val="00B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2209958" y="2827710"/>
              <a:ext cx="1212191" cy="461665"/>
            </a:xfrm>
            <a:prstGeom prst="rect">
              <a:avLst/>
            </a:prstGeom>
          </p:spPr>
          <p:txBody>
            <a:bodyPr wrap="none">
              <a:spAutoFit/>
            </a:bodyPr>
            <a:lstStyle/>
            <a:p>
              <a:pPr>
                <a:lnSpc>
                  <a:spcPct val="100000"/>
                </a:lnSpc>
                <a:spcBef>
                  <a:spcPct val="0"/>
                </a:spcBef>
                <a:buFontTx/>
                <a:buNone/>
              </a:pPr>
              <a:r>
                <a:rPr lang="en-GB" altLang="en-US" sz="2400" dirty="0"/>
                <a:t>Skating</a:t>
              </a:r>
            </a:p>
          </p:txBody>
        </p:sp>
      </p:grpSp>
      <p:grpSp>
        <p:nvGrpSpPr>
          <p:cNvPr id="95" name="Group 94"/>
          <p:cNvGrpSpPr/>
          <p:nvPr/>
        </p:nvGrpSpPr>
        <p:grpSpPr>
          <a:xfrm>
            <a:off x="2104255" y="3953889"/>
            <a:ext cx="1663501" cy="703263"/>
            <a:chOff x="1966235" y="2714954"/>
            <a:chExt cx="1663501" cy="703263"/>
          </a:xfrm>
        </p:grpSpPr>
        <p:sp>
          <p:nvSpPr>
            <p:cNvPr id="96" name="Rounded Rectangle 95"/>
            <p:cNvSpPr/>
            <p:nvPr/>
          </p:nvSpPr>
          <p:spPr>
            <a:xfrm>
              <a:off x="1966823" y="2714954"/>
              <a:ext cx="1662913" cy="703263"/>
            </a:xfrm>
            <a:prstGeom prst="roundRect">
              <a:avLst/>
            </a:prstGeom>
            <a:solidFill>
              <a:srgbClr val="00B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96"/>
            <p:cNvSpPr/>
            <p:nvPr/>
          </p:nvSpPr>
          <p:spPr>
            <a:xfrm>
              <a:off x="1966235" y="2827710"/>
              <a:ext cx="1663501" cy="461665"/>
            </a:xfrm>
            <a:prstGeom prst="rect">
              <a:avLst/>
            </a:prstGeom>
          </p:spPr>
          <p:txBody>
            <a:bodyPr wrap="square">
              <a:spAutoFit/>
            </a:bodyPr>
            <a:lstStyle/>
            <a:p>
              <a:pPr algn="ctr">
                <a:lnSpc>
                  <a:spcPct val="100000"/>
                </a:lnSpc>
                <a:spcBef>
                  <a:spcPct val="0"/>
                </a:spcBef>
                <a:buFontTx/>
                <a:buNone/>
              </a:pPr>
              <a:r>
                <a:rPr lang="en-GB" altLang="en-US" sz="2400" dirty="0"/>
                <a:t>Jumping</a:t>
              </a:r>
            </a:p>
          </p:txBody>
        </p:sp>
      </p:grpSp>
      <p:grpSp>
        <p:nvGrpSpPr>
          <p:cNvPr id="98" name="Group 97"/>
          <p:cNvGrpSpPr/>
          <p:nvPr/>
        </p:nvGrpSpPr>
        <p:grpSpPr>
          <a:xfrm>
            <a:off x="2104254" y="5184332"/>
            <a:ext cx="1663501" cy="703263"/>
            <a:chOff x="1966235" y="2714954"/>
            <a:chExt cx="1663501" cy="703263"/>
          </a:xfrm>
        </p:grpSpPr>
        <p:sp>
          <p:nvSpPr>
            <p:cNvPr id="99" name="Rounded Rectangle 98"/>
            <p:cNvSpPr/>
            <p:nvPr/>
          </p:nvSpPr>
          <p:spPr>
            <a:xfrm>
              <a:off x="1966823" y="2714954"/>
              <a:ext cx="1662913" cy="703263"/>
            </a:xfrm>
            <a:prstGeom prst="roundRect">
              <a:avLst/>
            </a:prstGeom>
            <a:solidFill>
              <a:srgbClr val="00B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p:cNvSpPr/>
            <p:nvPr/>
          </p:nvSpPr>
          <p:spPr>
            <a:xfrm>
              <a:off x="1966235" y="2827710"/>
              <a:ext cx="1663501" cy="461665"/>
            </a:xfrm>
            <a:prstGeom prst="rect">
              <a:avLst/>
            </a:prstGeom>
          </p:spPr>
          <p:txBody>
            <a:bodyPr wrap="square">
              <a:spAutoFit/>
            </a:bodyPr>
            <a:lstStyle/>
            <a:p>
              <a:pPr algn="ctr">
                <a:lnSpc>
                  <a:spcPct val="100000"/>
                </a:lnSpc>
                <a:spcBef>
                  <a:spcPct val="0"/>
                </a:spcBef>
                <a:buFontTx/>
                <a:buNone/>
              </a:pPr>
              <a:r>
                <a:rPr lang="en-GB" altLang="en-US" sz="2400" dirty="0"/>
                <a:t>Spinning</a:t>
              </a:r>
            </a:p>
          </p:txBody>
        </p:sp>
      </p:grpSp>
    </p:spTree>
    <p:extLst>
      <p:ext uri="{BB962C8B-B14F-4D97-AF65-F5344CB8AC3E}">
        <p14:creationId xmlns:p14="http://schemas.microsoft.com/office/powerpoint/2010/main" val="17853679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childTnLst>
                          </p:cTn>
                        </p:par>
                      </p:childTnLst>
                    </p:cTn>
                  </p:par>
                </p:childTnLst>
              </p:cTn>
              <p:nextCondLst>
                <p:cond evt="onClick" delay="0">
                  <p:tgtEl>
                    <p:spTgt spid="45"/>
                  </p:tgtEl>
                </p:cond>
              </p:nextCondLst>
            </p:seq>
            <p:seq concurrent="1" nextAc="seek">
              <p:cTn id="38" restart="whenNotActive" fill="hold" evtFilter="cancelBubble" nodeType="interactiveSeq">
                <p:stCondLst>
                  <p:cond evt="onClick" delay="0">
                    <p:tgtEl>
                      <p:spTgt spid="46"/>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childTnLst>
                          </p:cTn>
                        </p:par>
                      </p:childTnLst>
                    </p:cTn>
                  </p:par>
                </p:childTnLst>
              </p:cTn>
              <p:nextCondLst>
                <p:cond evt="onClick" delay="0">
                  <p:tgtEl>
                    <p:spTgt spid="46"/>
                  </p:tgtEl>
                </p:cond>
              </p:nextCondLst>
            </p:seq>
            <p:seq concurrent="1" nextAc="seek">
              <p:cTn id="44" restart="whenNotActive" fill="hold" evtFilter="cancelBubble" nodeType="interactiveSeq">
                <p:stCondLst>
                  <p:cond evt="onClick" delay="0">
                    <p:tgtEl>
                      <p:spTgt spid="47"/>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fade">
                                      <p:cBhvr>
                                        <p:cTn id="49" dur="500"/>
                                        <p:tgtEl>
                                          <p:spTgt spid="54"/>
                                        </p:tgtEl>
                                      </p:cBhvr>
                                    </p:animEffect>
                                  </p:childTnLst>
                                </p:cTn>
                              </p:par>
                            </p:childTnLst>
                          </p:cTn>
                        </p:par>
                      </p:childTnLst>
                    </p:cTn>
                  </p:par>
                </p:childTnLst>
              </p:cTn>
              <p:nextCondLst>
                <p:cond evt="onClick" delay="0">
                  <p:tgtEl>
                    <p:spTgt spid="47"/>
                  </p:tgtEl>
                </p:cond>
              </p:nextCondLst>
            </p:seq>
            <p:seq concurrent="1" nextAc="seek">
              <p:cTn id="50" restart="whenNotActive" fill="hold" evtFilter="cancelBubble" nodeType="interactiveSeq">
                <p:stCondLst>
                  <p:cond evt="onClick" delay="0">
                    <p:tgtEl>
                      <p:spTgt spid="48"/>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58"/>
                                        </p:tgtEl>
                                        <p:attrNameLst>
                                          <p:attrName>style.visibility</p:attrName>
                                        </p:attrNameLst>
                                      </p:cBhvr>
                                      <p:to>
                                        <p:strVal val="visible"/>
                                      </p:to>
                                    </p:set>
                                    <p:animEffect transition="in" filter="fade">
                                      <p:cBhvr>
                                        <p:cTn id="55" dur="500"/>
                                        <p:tgtEl>
                                          <p:spTgt spid="58"/>
                                        </p:tgtEl>
                                      </p:cBhvr>
                                    </p:animEffect>
                                  </p:childTnLst>
                                </p:cTn>
                              </p:par>
                            </p:childTnLst>
                          </p:cTn>
                        </p:par>
                      </p:childTnLst>
                    </p:cTn>
                  </p:par>
                </p:childTnLst>
              </p:cTn>
              <p:nextCondLst>
                <p:cond evt="onClick" delay="0">
                  <p:tgtEl>
                    <p:spTgt spid="48"/>
                  </p:tgtEl>
                </p:cond>
              </p:nextCondLst>
            </p:seq>
            <p:seq concurrent="1" nextAc="seek">
              <p:cTn id="56" restart="whenNotActive" fill="hold" evtFilter="cancelBubble" nodeType="interactiveSeq">
                <p:stCondLst>
                  <p:cond evt="onClick" delay="0">
                    <p:tgtEl>
                      <p:spTgt spid="49"/>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63"/>
                                        </p:tgtEl>
                                        <p:attrNameLst>
                                          <p:attrName>style.visibility</p:attrName>
                                        </p:attrNameLst>
                                      </p:cBhvr>
                                      <p:to>
                                        <p:strVal val="visible"/>
                                      </p:to>
                                    </p:set>
                                    <p:animEffect transition="in" filter="fade">
                                      <p:cBhvr>
                                        <p:cTn id="61" dur="500"/>
                                        <p:tgtEl>
                                          <p:spTgt spid="63"/>
                                        </p:tgtEl>
                                      </p:cBhvr>
                                    </p:animEffect>
                                  </p:childTnLst>
                                </p:cTn>
                              </p:par>
                            </p:childTnLst>
                          </p:cTn>
                        </p:par>
                      </p:childTnLst>
                    </p:cTn>
                  </p:par>
                </p:childTnLst>
              </p:cTn>
              <p:nextCondLst>
                <p:cond evt="onClick" delay="0">
                  <p:tgtEl>
                    <p:spTgt spid="49"/>
                  </p:tgtEl>
                </p:cond>
              </p:nextCondLst>
            </p:seq>
            <p:seq concurrent="1" nextAc="seek">
              <p:cTn id="62" restart="whenNotActive" fill="hold" evtFilter="cancelBubble" nodeType="interactiveSeq">
                <p:stCondLst>
                  <p:cond evt="onClick" delay="0">
                    <p:tgtEl>
                      <p:spTgt spid="70"/>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5"/>
                                        </p:tgtEl>
                                        <p:attrNameLst>
                                          <p:attrName>style.visibility</p:attrName>
                                        </p:attrNameLst>
                                      </p:cBhvr>
                                      <p:to>
                                        <p:strVal val="visible"/>
                                      </p:to>
                                    </p:set>
                                    <p:animEffect transition="in" filter="fade">
                                      <p:cBhvr>
                                        <p:cTn id="67" dur="500"/>
                                        <p:tgtEl>
                                          <p:spTgt spid="75"/>
                                        </p:tgtEl>
                                      </p:cBhvr>
                                    </p:animEffect>
                                  </p:childTnLst>
                                </p:cTn>
                              </p:par>
                            </p:childTnLst>
                          </p:cTn>
                        </p:par>
                      </p:childTnLst>
                    </p:cTn>
                  </p:par>
                </p:childTnLst>
              </p:cTn>
              <p:nextCondLst>
                <p:cond evt="onClick" delay="0">
                  <p:tgtEl>
                    <p:spTgt spid="70"/>
                  </p:tgtEl>
                </p:cond>
              </p:nextCondLst>
            </p:seq>
            <p:seq concurrent="1" nextAc="seek">
              <p:cTn id="68" restart="whenNotActive" fill="hold" evtFilter="cancelBubble" nodeType="interactiveSeq">
                <p:stCondLst>
                  <p:cond evt="onClick" delay="0">
                    <p:tgtEl>
                      <p:spTgt spid="71"/>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76"/>
                                        </p:tgtEl>
                                        <p:attrNameLst>
                                          <p:attrName>style.visibility</p:attrName>
                                        </p:attrNameLst>
                                      </p:cBhvr>
                                      <p:to>
                                        <p:strVal val="visible"/>
                                      </p:to>
                                    </p:set>
                                    <p:animEffect transition="in" filter="fade">
                                      <p:cBhvr>
                                        <p:cTn id="73" dur="500"/>
                                        <p:tgtEl>
                                          <p:spTgt spid="76"/>
                                        </p:tgtEl>
                                      </p:cBhvr>
                                    </p:animEffect>
                                  </p:childTnLst>
                                </p:cTn>
                              </p:par>
                            </p:childTnLst>
                          </p:cTn>
                        </p:par>
                      </p:childTnLst>
                    </p:cTn>
                  </p:par>
                </p:childTnLst>
              </p:cTn>
              <p:nextCondLst>
                <p:cond evt="onClick" delay="0">
                  <p:tgtEl>
                    <p:spTgt spid="71"/>
                  </p:tgtEl>
                </p:cond>
              </p:nextCondLst>
            </p:seq>
            <p:seq concurrent="1" nextAc="seek">
              <p:cTn id="74" restart="whenNotActive" fill="hold" evtFilter="cancelBubble" nodeType="interactiveSeq">
                <p:stCondLst>
                  <p:cond evt="onClick" delay="0">
                    <p:tgtEl>
                      <p:spTgt spid="72"/>
                    </p:tgtEl>
                  </p:cond>
                </p:stCondLst>
                <p:endSync evt="end" delay="0">
                  <p:rtn val="all"/>
                </p:endSync>
                <p:childTnLst>
                  <p:par>
                    <p:cTn id="75" fill="hold">
                      <p:stCondLst>
                        <p:cond delay="0"/>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79"/>
                                        </p:tgtEl>
                                        <p:attrNameLst>
                                          <p:attrName>style.visibility</p:attrName>
                                        </p:attrNameLst>
                                      </p:cBhvr>
                                      <p:to>
                                        <p:strVal val="visible"/>
                                      </p:to>
                                    </p:set>
                                    <p:animEffect transition="in" filter="fade">
                                      <p:cBhvr>
                                        <p:cTn id="79" dur="500"/>
                                        <p:tgtEl>
                                          <p:spTgt spid="79"/>
                                        </p:tgtEl>
                                      </p:cBhvr>
                                    </p:animEffect>
                                  </p:childTnLst>
                                </p:cTn>
                              </p:par>
                            </p:childTnLst>
                          </p:cTn>
                        </p:par>
                      </p:childTnLst>
                    </p:cTn>
                  </p:par>
                </p:childTnLst>
              </p:cTn>
              <p:nextCondLst>
                <p:cond evt="onClick" delay="0">
                  <p:tgtEl>
                    <p:spTgt spid="72"/>
                  </p:tgtEl>
                </p:cond>
              </p:nextCondLst>
            </p:seq>
            <p:seq concurrent="1" nextAc="seek">
              <p:cTn id="80" restart="whenNotActive" fill="hold" evtFilter="cancelBubble" nodeType="interactiveSeq">
                <p:stCondLst>
                  <p:cond evt="onClick" delay="0">
                    <p:tgtEl>
                      <p:spTgt spid="7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83"/>
                                        </p:tgtEl>
                                        <p:attrNameLst>
                                          <p:attrName>style.visibility</p:attrName>
                                        </p:attrNameLst>
                                      </p:cBhvr>
                                      <p:to>
                                        <p:strVal val="visible"/>
                                      </p:to>
                                    </p:set>
                                    <p:animEffect transition="in" filter="fade">
                                      <p:cBhvr>
                                        <p:cTn id="85" dur="500"/>
                                        <p:tgtEl>
                                          <p:spTgt spid="83"/>
                                        </p:tgtEl>
                                      </p:cBhvr>
                                    </p:animEffect>
                                  </p:childTnLst>
                                </p:cTn>
                              </p:par>
                            </p:childTnLst>
                          </p:cTn>
                        </p:par>
                      </p:childTnLst>
                    </p:cTn>
                  </p:par>
                </p:childTnLst>
              </p:cTn>
              <p:nextCondLst>
                <p:cond evt="onClick" delay="0">
                  <p:tgtEl>
                    <p:spTgt spid="73"/>
                  </p:tgtEl>
                </p:cond>
              </p:nextCondLst>
            </p:seq>
            <p:seq concurrent="1" nextAc="seek">
              <p:cTn id="86" restart="whenNotActive" fill="hold" evtFilter="cancelBubble" nodeType="interactiveSeq">
                <p:stCondLst>
                  <p:cond evt="onClick" delay="0">
                    <p:tgtEl>
                      <p:spTgt spid="74"/>
                    </p:tgtEl>
                  </p:cond>
                </p:stCondLst>
                <p:endSync evt="end" delay="0">
                  <p:rtn val="all"/>
                </p:endSync>
                <p:childTnLst>
                  <p:par>
                    <p:cTn id="87" fill="hold">
                      <p:stCondLst>
                        <p:cond delay="0"/>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88"/>
                                        </p:tgtEl>
                                        <p:attrNameLst>
                                          <p:attrName>style.visibility</p:attrName>
                                        </p:attrNameLst>
                                      </p:cBhvr>
                                      <p:to>
                                        <p:strVal val="visible"/>
                                      </p:to>
                                    </p:set>
                                    <p:animEffect transition="in" filter="fade">
                                      <p:cBhvr>
                                        <p:cTn id="91" dur="500"/>
                                        <p:tgtEl>
                                          <p:spTgt spid="88"/>
                                        </p:tgtEl>
                                      </p:cBhvr>
                                    </p:animEffect>
                                  </p:childTnLst>
                                </p:cTn>
                              </p:par>
                            </p:childTnLst>
                          </p:cTn>
                        </p:par>
                      </p:childTnLst>
                    </p:cTn>
                  </p:par>
                </p:childTnLst>
              </p:cTn>
              <p:nextCondLst>
                <p:cond evt="onClick" delay="0">
                  <p:tgtEl>
                    <p:spTgt spid="7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882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Aim</a:t>
            </a:r>
          </a:p>
        </p:txBody>
      </p:sp>
      <p:sp>
        <p:nvSpPr>
          <p:cNvPr id="16" name="Content Placeholder 15"/>
          <p:cNvSpPr>
            <a:spLocks noGrp="1"/>
          </p:cNvSpPr>
          <p:nvPr>
            <p:ph idx="1"/>
          </p:nvPr>
        </p:nvSpPr>
        <p:spPr/>
        <p:txBody>
          <a:bodyPr>
            <a:normAutofit/>
          </a:bodyPr>
          <a:lstStyle/>
          <a:p>
            <a:r>
              <a:rPr lang="en-GB" dirty="0"/>
              <a:t>To move in response to a video stimulus.</a:t>
            </a:r>
          </a:p>
        </p:txBody>
      </p:sp>
      <p:sp>
        <p:nvSpPr>
          <p:cNvPr id="20" name="Content Placeholder 15"/>
          <p:cNvSpPr txBox="1">
            <a:spLocks/>
          </p:cNvSpPr>
          <p:nvPr/>
        </p:nvSpPr>
        <p:spPr>
          <a:xfrm>
            <a:off x="628650" y="3466803"/>
            <a:ext cx="7886700" cy="262073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latin typeface="Twinkl" pitchFamily="50" charset="0"/>
              </a:rPr>
              <a:t>I can create different shapes with my body. </a:t>
            </a:r>
          </a:p>
          <a:p>
            <a:pPr>
              <a:lnSpc>
                <a:spcPct val="100000"/>
              </a:lnSpc>
            </a:pPr>
            <a:r>
              <a:rPr lang="en-GB" dirty="0">
                <a:latin typeface="Twinkl" pitchFamily="50" charset="0"/>
              </a:rPr>
              <a:t>I can put actions together to create a motif.</a:t>
            </a:r>
          </a:p>
          <a:p>
            <a:pPr>
              <a:lnSpc>
                <a:spcPct val="100000"/>
              </a:lnSpc>
            </a:pPr>
            <a:r>
              <a:rPr lang="en-GB" dirty="0">
                <a:latin typeface="Twinkl" pitchFamily="50" charset="0"/>
              </a:rPr>
              <a:t>I can move my body with control.</a:t>
            </a:r>
          </a:p>
          <a:p>
            <a:pPr>
              <a:lnSpc>
                <a:spcPct val="100000"/>
              </a:lnSpc>
            </a:pPr>
            <a:r>
              <a:rPr lang="en-GB" dirty="0">
                <a:latin typeface="Twinkl" pitchFamily="50" charset="0"/>
              </a:rPr>
              <a:t>I can watch and describe a performance. </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Tree>
    <p:extLst>
      <p:ext uri="{BB962C8B-B14F-4D97-AF65-F5344CB8AC3E}">
        <p14:creationId xmlns:p14="http://schemas.microsoft.com/office/powerpoint/2010/main" val="11409704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58165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Aim</a:t>
            </a:r>
          </a:p>
        </p:txBody>
      </p:sp>
      <p:sp>
        <p:nvSpPr>
          <p:cNvPr id="16" name="Content Placeholder 15"/>
          <p:cNvSpPr>
            <a:spLocks noGrp="1"/>
          </p:cNvSpPr>
          <p:nvPr>
            <p:ph idx="1"/>
          </p:nvPr>
        </p:nvSpPr>
        <p:spPr/>
        <p:txBody>
          <a:bodyPr>
            <a:normAutofit/>
          </a:bodyPr>
          <a:lstStyle/>
          <a:p>
            <a:r>
              <a:rPr lang="en-GB" dirty="0"/>
              <a:t>To move in response to a video stimulus.</a:t>
            </a:r>
          </a:p>
        </p:txBody>
      </p:sp>
      <p:sp>
        <p:nvSpPr>
          <p:cNvPr id="20" name="Content Placeholder 15"/>
          <p:cNvSpPr txBox="1">
            <a:spLocks/>
          </p:cNvSpPr>
          <p:nvPr/>
        </p:nvSpPr>
        <p:spPr>
          <a:xfrm>
            <a:off x="628650" y="3466803"/>
            <a:ext cx="7886700" cy="262073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latin typeface="Twinkl" pitchFamily="50" charset="0"/>
              </a:rPr>
              <a:t>I can create different shapes with my body. </a:t>
            </a:r>
          </a:p>
          <a:p>
            <a:pPr>
              <a:lnSpc>
                <a:spcPct val="100000"/>
              </a:lnSpc>
            </a:pPr>
            <a:r>
              <a:rPr lang="en-GB" dirty="0">
                <a:latin typeface="Twinkl" pitchFamily="50" charset="0"/>
              </a:rPr>
              <a:t>I can put actions together to create a motif.</a:t>
            </a:r>
          </a:p>
          <a:p>
            <a:pPr>
              <a:lnSpc>
                <a:spcPct val="100000"/>
              </a:lnSpc>
            </a:pPr>
            <a:r>
              <a:rPr lang="en-GB" dirty="0">
                <a:latin typeface="Twinkl" pitchFamily="50" charset="0"/>
              </a:rPr>
              <a:t>I can move my body with control.</a:t>
            </a:r>
          </a:p>
          <a:p>
            <a:pPr>
              <a:lnSpc>
                <a:spcPct val="100000"/>
              </a:lnSpc>
            </a:pPr>
            <a:r>
              <a:rPr lang="en-GB" dirty="0">
                <a:latin typeface="Twinkl" pitchFamily="50" charset="0"/>
              </a:rPr>
              <a:t>I can watch and describe a performance. </a:t>
            </a:r>
          </a:p>
        </p:txBody>
      </p:sp>
    </p:spTree>
    <p:extLst>
      <p:ext uri="{BB962C8B-B14F-4D97-AF65-F5344CB8AC3E}">
        <p14:creationId xmlns:p14="http://schemas.microsoft.com/office/powerpoint/2010/main" val="447285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0" y="2679700"/>
            <a:ext cx="8388349" cy="1498600"/>
          </a:xfrm>
          <a:prstGeom prst="homePlate">
            <a:avLst>
              <a:gd name="adj" fmla="val 33051"/>
            </a:avLst>
          </a:prstGeom>
          <a:solidFill>
            <a:srgbClr val="883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chemeClr val="bg1"/>
                </a:solidFill>
                <a:latin typeface="Twinkl" pitchFamily="2" charset="0"/>
              </a:rPr>
              <a:t>Let’s Get Ready</a:t>
            </a:r>
            <a:endParaRPr lang="en-GB" sz="5400" b="1" dirty="0">
              <a:solidFill>
                <a:schemeClr val="bg1"/>
              </a:solidFill>
            </a:endParaRPr>
          </a:p>
        </p:txBody>
      </p:sp>
      <p:sp>
        <p:nvSpPr>
          <p:cNvPr id="3" name="Chevron 2"/>
          <p:cNvSpPr/>
          <p:nvPr/>
        </p:nvSpPr>
        <p:spPr>
          <a:xfrm>
            <a:off x="8104716" y="2679700"/>
            <a:ext cx="1530350" cy="1498600"/>
          </a:xfrm>
          <a:prstGeom prst="chevron">
            <a:avLst>
              <a:gd name="adj" fmla="val 33150"/>
            </a:avLst>
          </a:prstGeom>
          <a:solidFill>
            <a:srgbClr val="883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8570"/>
          <a:stretch/>
        </p:blipFill>
        <p:spPr>
          <a:xfrm>
            <a:off x="-1" y="1464733"/>
            <a:ext cx="1554735" cy="539326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2548" y="3530600"/>
            <a:ext cx="3254349" cy="3327400"/>
          </a:xfrm>
          <a:prstGeom prst="rect">
            <a:avLst/>
          </a:prstGeom>
        </p:spPr>
      </p:pic>
    </p:spTree>
    <p:extLst>
      <p:ext uri="{BB962C8B-B14F-4D97-AF65-F5344CB8AC3E}">
        <p14:creationId xmlns:p14="http://schemas.microsoft.com/office/powerpoint/2010/main" val="23881145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t>Ice Dancing</a:t>
            </a:r>
          </a:p>
        </p:txBody>
      </p:sp>
      <p:sp>
        <p:nvSpPr>
          <p:cNvPr id="7" name="Rectangle 6"/>
          <p:cNvSpPr/>
          <p:nvPr/>
        </p:nvSpPr>
        <p:spPr>
          <a:xfrm>
            <a:off x="831850" y="1284871"/>
            <a:ext cx="7632700" cy="699404"/>
          </a:xfrm>
          <a:prstGeom prst="rect">
            <a:avLst/>
          </a:prstGeom>
        </p:spPr>
        <p:txBody>
          <a:bodyPr wrap="square" lIns="0" tIns="72000" rIns="0" bIns="72000">
            <a:spAutoFit/>
          </a:bodyPr>
          <a:lstStyle/>
          <a:p>
            <a:pPr>
              <a:lnSpc>
                <a:spcPct val="100000"/>
              </a:lnSpc>
              <a:spcBef>
                <a:spcPct val="0"/>
              </a:spcBef>
              <a:buFontTx/>
              <a:buNone/>
            </a:pPr>
            <a:r>
              <a:rPr lang="en-GB" altLang="en-US" dirty="0"/>
              <a:t>During the next six weeks, we are going to perform different types </a:t>
            </a:r>
            <a:r>
              <a:rPr lang="en-GB" altLang="en-US" dirty="0" smtClean="0"/>
              <a:t/>
            </a:r>
            <a:br>
              <a:rPr lang="en-GB" altLang="en-US" dirty="0" smtClean="0"/>
            </a:br>
            <a:r>
              <a:rPr lang="en-GB" altLang="en-US" dirty="0" smtClean="0"/>
              <a:t>of </a:t>
            </a:r>
            <a:r>
              <a:rPr lang="en-GB" altLang="en-US" dirty="0"/>
              <a:t>dancing based on the different seasons of the year. </a:t>
            </a:r>
          </a:p>
        </p:txBody>
      </p:sp>
      <p:pic>
        <p:nvPicPr>
          <p:cNvPr id="9" name="Whole Clas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26816" r="33809"/>
          <a:stretch/>
        </p:blipFill>
        <p:spPr>
          <a:xfrm>
            <a:off x="2612851" y="2696548"/>
            <a:ext cx="1972733" cy="3534920"/>
          </a:xfrm>
          <a:prstGeom prst="rect">
            <a:avLst/>
          </a:prstGeom>
          <a:ln w="28575">
            <a:solidFill>
              <a:schemeClr val="tx1"/>
            </a:solidFill>
          </a:ln>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26689" r="34291"/>
          <a:stretch/>
        </p:blipFill>
        <p:spPr>
          <a:xfrm>
            <a:off x="4585584" y="2696548"/>
            <a:ext cx="1955800" cy="3532821"/>
          </a:xfrm>
          <a:prstGeom prst="rect">
            <a:avLst/>
          </a:prstGeom>
          <a:ln w="28575">
            <a:solidFill>
              <a:schemeClr val="tx1"/>
            </a:solidFill>
          </a:ln>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21854" r="39181" b="-182"/>
          <a:stretch/>
        </p:blipFill>
        <p:spPr>
          <a:xfrm>
            <a:off x="6561667" y="2694449"/>
            <a:ext cx="1972733" cy="3531726"/>
          </a:xfrm>
          <a:prstGeom prst="rect">
            <a:avLst/>
          </a:prstGeom>
          <a:ln w="28575">
            <a:solidFill>
              <a:schemeClr val="tx1"/>
            </a:solidFill>
          </a:ln>
        </p:spPr>
      </p:pic>
      <p:grpSp>
        <p:nvGrpSpPr>
          <p:cNvPr id="23" name="Group 22"/>
          <p:cNvGrpSpPr/>
          <p:nvPr/>
        </p:nvGrpSpPr>
        <p:grpSpPr>
          <a:xfrm>
            <a:off x="474450" y="2010153"/>
            <a:ext cx="8202823" cy="560517"/>
            <a:chOff x="474450" y="2010153"/>
            <a:chExt cx="8202823" cy="560517"/>
          </a:xfrm>
        </p:grpSpPr>
        <p:sp>
          <p:nvSpPr>
            <p:cNvPr id="20" name="Rectangle 19"/>
            <p:cNvSpPr/>
            <p:nvPr/>
          </p:nvSpPr>
          <p:spPr>
            <a:xfrm>
              <a:off x="474450" y="2010153"/>
              <a:ext cx="8202823" cy="560517"/>
            </a:xfrm>
            <a:prstGeom prst="rect">
              <a:avLst/>
            </a:prstGeom>
            <a:solidFill>
              <a:srgbClr val="883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767749" y="2103639"/>
              <a:ext cx="7599873" cy="369332"/>
            </a:xfrm>
            <a:prstGeom prst="rect">
              <a:avLst/>
            </a:prstGeom>
          </p:spPr>
          <p:txBody>
            <a:bodyPr wrap="square">
              <a:spAutoFit/>
            </a:bodyPr>
            <a:lstStyle/>
            <a:p>
              <a:pPr algn="ctr">
                <a:lnSpc>
                  <a:spcPct val="100000"/>
                </a:lnSpc>
                <a:spcBef>
                  <a:spcPct val="0"/>
                </a:spcBef>
                <a:buFontTx/>
                <a:buNone/>
              </a:pPr>
              <a:r>
                <a:rPr lang="en-GB" altLang="en-US" dirty="0">
                  <a:solidFill>
                    <a:schemeClr val="bg1"/>
                  </a:solidFill>
                </a:rPr>
                <a:t>Can you name the four seasons of the year?</a:t>
              </a:r>
            </a:p>
          </p:txBody>
        </p:sp>
      </p:grpSp>
      <p:grpSp>
        <p:nvGrpSpPr>
          <p:cNvPr id="27" name="Group 26"/>
          <p:cNvGrpSpPr/>
          <p:nvPr/>
        </p:nvGrpSpPr>
        <p:grpSpPr>
          <a:xfrm>
            <a:off x="621100" y="2694448"/>
            <a:ext cx="1969700" cy="3531727"/>
            <a:chOff x="621100" y="2694448"/>
            <a:chExt cx="1969700" cy="3531727"/>
          </a:xfrm>
        </p:grpSpPr>
        <p:pic>
          <p:nvPicPr>
            <p:cNvPr id="26" name="Picture 25"/>
            <p:cNvPicPr>
              <a:picLocks noChangeAspect="1"/>
            </p:cNvPicPr>
            <p:nvPr/>
          </p:nvPicPr>
          <p:blipFill rotWithShape="1">
            <a:blip r:embed="rId6">
              <a:extLst>
                <a:ext uri="{28A0092B-C50C-407E-A947-70E740481C1C}">
                  <a14:useLocalDpi xmlns:a14="http://schemas.microsoft.com/office/drawing/2010/main" val="0"/>
                </a:ext>
              </a:extLst>
            </a:blip>
            <a:srcRect l="11200" r="55021"/>
            <a:stretch/>
          </p:blipFill>
          <p:spPr>
            <a:xfrm>
              <a:off x="621100" y="2694448"/>
              <a:ext cx="1966823" cy="3531727"/>
            </a:xfrm>
            <a:prstGeom prst="rect">
              <a:avLst/>
            </a:prstGeom>
            <a:ln w="28575">
              <a:solidFill>
                <a:schemeClr val="tx1"/>
              </a:solidFill>
            </a:ln>
          </p:spPr>
        </p:pic>
        <p:pic>
          <p:nvPicPr>
            <p:cNvPr id="25" name="Picture 24"/>
            <p:cNvPicPr>
              <a:picLocks noChangeAspect="1"/>
            </p:cNvPicPr>
            <p:nvPr/>
          </p:nvPicPr>
          <p:blipFill rotWithShape="1">
            <a:blip r:embed="rId7" cstate="print">
              <a:extLst>
                <a:ext uri="{28A0092B-C50C-407E-A947-70E740481C1C}">
                  <a14:useLocalDpi xmlns:a14="http://schemas.microsoft.com/office/drawing/2010/main" val="0"/>
                </a:ext>
              </a:extLst>
            </a:blip>
            <a:srcRect l="17955" r="19123"/>
            <a:stretch/>
          </p:blipFill>
          <p:spPr>
            <a:xfrm>
              <a:off x="622300" y="4216413"/>
              <a:ext cx="1968500" cy="2009762"/>
            </a:xfrm>
            <a:prstGeom prst="rect">
              <a:avLst/>
            </a:prstGeom>
          </p:spPr>
        </p:pic>
      </p:grpSp>
      <p:grpSp>
        <p:nvGrpSpPr>
          <p:cNvPr id="30" name="Group 29"/>
          <p:cNvGrpSpPr/>
          <p:nvPr/>
        </p:nvGrpSpPr>
        <p:grpSpPr>
          <a:xfrm>
            <a:off x="621100" y="2694448"/>
            <a:ext cx="1966823" cy="591677"/>
            <a:chOff x="621100" y="2694448"/>
            <a:chExt cx="1966823" cy="591677"/>
          </a:xfrm>
        </p:grpSpPr>
        <p:sp>
          <p:nvSpPr>
            <p:cNvPr id="28" name="Rectangle 27"/>
            <p:cNvSpPr/>
            <p:nvPr/>
          </p:nvSpPr>
          <p:spPr>
            <a:xfrm>
              <a:off x="621100" y="2694448"/>
              <a:ext cx="1966823" cy="591677"/>
            </a:xfrm>
            <a:prstGeom prst="rect">
              <a:avLst/>
            </a:prstGeom>
            <a:solidFill>
              <a:srgbClr val="00B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621100" y="2788054"/>
              <a:ext cx="1966823" cy="400110"/>
            </a:xfrm>
            <a:prstGeom prst="rect">
              <a:avLst/>
            </a:prstGeom>
          </p:spPr>
          <p:txBody>
            <a:bodyPr wrap="square">
              <a:spAutoFit/>
            </a:bodyPr>
            <a:lstStyle/>
            <a:p>
              <a:pPr algn="ctr">
                <a:lnSpc>
                  <a:spcPct val="100000"/>
                </a:lnSpc>
                <a:spcBef>
                  <a:spcPct val="0"/>
                </a:spcBef>
                <a:buFontTx/>
                <a:buNone/>
              </a:pPr>
              <a:r>
                <a:rPr lang="en-GB" altLang="en-US" sz="2000" dirty="0" smtClean="0">
                  <a:solidFill>
                    <a:sysClr val="windowText" lastClr="000000"/>
                  </a:solidFill>
                  <a:latin typeface="Twinkl SemiBold" pitchFamily="2" charset="0"/>
                </a:rPr>
                <a:t>Spring</a:t>
              </a:r>
              <a:endParaRPr lang="en-GB" altLang="en-US" sz="2000" dirty="0">
                <a:solidFill>
                  <a:sysClr val="windowText" lastClr="000000"/>
                </a:solidFill>
                <a:latin typeface="Twinkl SemiBold" pitchFamily="2" charset="0"/>
              </a:endParaRPr>
            </a:p>
          </p:txBody>
        </p:sp>
      </p:grpSp>
      <p:grpSp>
        <p:nvGrpSpPr>
          <p:cNvPr id="31" name="Group 30"/>
          <p:cNvGrpSpPr/>
          <p:nvPr/>
        </p:nvGrpSpPr>
        <p:grpSpPr>
          <a:xfrm>
            <a:off x="2614737" y="2694448"/>
            <a:ext cx="1945919" cy="591677"/>
            <a:chOff x="621100" y="2694448"/>
            <a:chExt cx="1966823" cy="591677"/>
          </a:xfrm>
        </p:grpSpPr>
        <p:sp>
          <p:nvSpPr>
            <p:cNvPr id="32" name="Rectangle 31"/>
            <p:cNvSpPr/>
            <p:nvPr/>
          </p:nvSpPr>
          <p:spPr>
            <a:xfrm>
              <a:off x="621100" y="2694448"/>
              <a:ext cx="1966823" cy="591677"/>
            </a:xfrm>
            <a:prstGeom prst="rect">
              <a:avLst/>
            </a:prstGeom>
            <a:solidFill>
              <a:srgbClr val="00B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621100" y="2788054"/>
              <a:ext cx="1966823" cy="400110"/>
            </a:xfrm>
            <a:prstGeom prst="rect">
              <a:avLst/>
            </a:prstGeom>
          </p:spPr>
          <p:txBody>
            <a:bodyPr wrap="square">
              <a:spAutoFit/>
            </a:bodyPr>
            <a:lstStyle/>
            <a:p>
              <a:pPr algn="ctr">
                <a:lnSpc>
                  <a:spcPct val="100000"/>
                </a:lnSpc>
                <a:spcBef>
                  <a:spcPct val="0"/>
                </a:spcBef>
                <a:buFontTx/>
                <a:buNone/>
              </a:pPr>
              <a:r>
                <a:rPr lang="en-GB" altLang="en-US" sz="2000" dirty="0" smtClean="0">
                  <a:solidFill>
                    <a:sysClr val="windowText" lastClr="000000"/>
                  </a:solidFill>
                  <a:latin typeface="Twinkl SemiBold" pitchFamily="2" charset="0"/>
                </a:rPr>
                <a:t>Summer</a:t>
              </a:r>
              <a:endParaRPr lang="en-GB" altLang="en-US" sz="2000" dirty="0">
                <a:solidFill>
                  <a:sysClr val="windowText" lastClr="000000"/>
                </a:solidFill>
                <a:latin typeface="Twinkl SemiBold" pitchFamily="2" charset="0"/>
              </a:endParaRPr>
            </a:p>
          </p:txBody>
        </p:sp>
      </p:grpSp>
      <p:grpSp>
        <p:nvGrpSpPr>
          <p:cNvPr id="34" name="Group 33"/>
          <p:cNvGrpSpPr/>
          <p:nvPr/>
        </p:nvGrpSpPr>
        <p:grpSpPr>
          <a:xfrm>
            <a:off x="4585584" y="2691273"/>
            <a:ext cx="1947805" cy="591677"/>
            <a:chOff x="621100" y="2694448"/>
            <a:chExt cx="1966823" cy="591677"/>
          </a:xfrm>
        </p:grpSpPr>
        <p:sp>
          <p:nvSpPr>
            <p:cNvPr id="35" name="Rectangle 34"/>
            <p:cNvSpPr/>
            <p:nvPr/>
          </p:nvSpPr>
          <p:spPr>
            <a:xfrm>
              <a:off x="621100" y="2694448"/>
              <a:ext cx="1966823" cy="591677"/>
            </a:xfrm>
            <a:prstGeom prst="rect">
              <a:avLst/>
            </a:prstGeom>
            <a:solidFill>
              <a:srgbClr val="00B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621100" y="2788054"/>
              <a:ext cx="1966823" cy="400110"/>
            </a:xfrm>
            <a:prstGeom prst="rect">
              <a:avLst/>
            </a:prstGeom>
          </p:spPr>
          <p:txBody>
            <a:bodyPr wrap="square">
              <a:spAutoFit/>
            </a:bodyPr>
            <a:lstStyle/>
            <a:p>
              <a:pPr algn="ctr">
                <a:lnSpc>
                  <a:spcPct val="100000"/>
                </a:lnSpc>
                <a:spcBef>
                  <a:spcPct val="0"/>
                </a:spcBef>
                <a:buFontTx/>
                <a:buNone/>
              </a:pPr>
              <a:r>
                <a:rPr lang="en-GB" altLang="en-US" sz="2000" dirty="0" smtClean="0">
                  <a:solidFill>
                    <a:sysClr val="windowText" lastClr="000000"/>
                  </a:solidFill>
                  <a:latin typeface="Twinkl SemiBold" pitchFamily="2" charset="0"/>
                </a:rPr>
                <a:t>Autumn</a:t>
              </a:r>
              <a:endParaRPr lang="en-GB" altLang="en-US" sz="2000" dirty="0">
                <a:solidFill>
                  <a:sysClr val="windowText" lastClr="000000"/>
                </a:solidFill>
                <a:latin typeface="Twinkl SemiBold" pitchFamily="2" charset="0"/>
              </a:endParaRPr>
            </a:p>
          </p:txBody>
        </p:sp>
      </p:grpSp>
      <p:grpSp>
        <p:nvGrpSpPr>
          <p:cNvPr id="37" name="Group 36"/>
          <p:cNvGrpSpPr/>
          <p:nvPr/>
        </p:nvGrpSpPr>
        <p:grpSpPr>
          <a:xfrm>
            <a:off x="6561667" y="2691273"/>
            <a:ext cx="1977378" cy="591677"/>
            <a:chOff x="621100" y="2694448"/>
            <a:chExt cx="1966823" cy="591677"/>
          </a:xfrm>
        </p:grpSpPr>
        <p:sp>
          <p:nvSpPr>
            <p:cNvPr id="38" name="Rectangle 37"/>
            <p:cNvSpPr/>
            <p:nvPr/>
          </p:nvSpPr>
          <p:spPr>
            <a:xfrm>
              <a:off x="621100" y="2694448"/>
              <a:ext cx="1966823" cy="591677"/>
            </a:xfrm>
            <a:prstGeom prst="rect">
              <a:avLst/>
            </a:prstGeom>
            <a:solidFill>
              <a:srgbClr val="00B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p:nvSpPr>
          <p:spPr>
            <a:xfrm>
              <a:off x="621100" y="2788054"/>
              <a:ext cx="1966823" cy="400110"/>
            </a:xfrm>
            <a:prstGeom prst="rect">
              <a:avLst/>
            </a:prstGeom>
          </p:spPr>
          <p:txBody>
            <a:bodyPr wrap="square">
              <a:spAutoFit/>
            </a:bodyPr>
            <a:lstStyle/>
            <a:p>
              <a:pPr algn="ctr">
                <a:lnSpc>
                  <a:spcPct val="100000"/>
                </a:lnSpc>
                <a:spcBef>
                  <a:spcPct val="0"/>
                </a:spcBef>
                <a:buFontTx/>
                <a:buNone/>
              </a:pPr>
              <a:r>
                <a:rPr lang="en-GB" altLang="en-US" sz="2000" dirty="0" smtClean="0">
                  <a:solidFill>
                    <a:sysClr val="windowText" lastClr="000000"/>
                  </a:solidFill>
                  <a:latin typeface="Twinkl SemiBold" pitchFamily="2" charset="0"/>
                </a:rPr>
                <a:t>Winter</a:t>
              </a:r>
              <a:endParaRPr lang="en-GB" altLang="en-US" sz="2000" dirty="0">
                <a:solidFill>
                  <a:sysClr val="windowText" lastClr="000000"/>
                </a:solidFill>
                <a:latin typeface="Twinkl SemiBold" pitchFamily="2" charset="0"/>
              </a:endParaRPr>
            </a:p>
          </p:txBody>
        </p:sp>
      </p:grpSp>
      <p:grpSp>
        <p:nvGrpSpPr>
          <p:cNvPr id="43" name="Group 42"/>
          <p:cNvGrpSpPr/>
          <p:nvPr/>
        </p:nvGrpSpPr>
        <p:grpSpPr>
          <a:xfrm>
            <a:off x="619443" y="5506441"/>
            <a:ext cx="7914957" cy="719734"/>
            <a:chOff x="474450" y="2010153"/>
            <a:chExt cx="8202823" cy="719734"/>
          </a:xfrm>
        </p:grpSpPr>
        <p:sp>
          <p:nvSpPr>
            <p:cNvPr id="44" name="Rectangle 43"/>
            <p:cNvSpPr/>
            <p:nvPr/>
          </p:nvSpPr>
          <p:spPr>
            <a:xfrm>
              <a:off x="474450" y="2010153"/>
              <a:ext cx="8202823" cy="719734"/>
            </a:xfrm>
            <a:prstGeom prst="rect">
              <a:avLst/>
            </a:prstGeom>
            <a:solidFill>
              <a:srgbClr val="883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767749" y="2051883"/>
              <a:ext cx="7599873" cy="646331"/>
            </a:xfrm>
            <a:prstGeom prst="rect">
              <a:avLst/>
            </a:prstGeom>
          </p:spPr>
          <p:txBody>
            <a:bodyPr wrap="square">
              <a:spAutoFit/>
            </a:bodyPr>
            <a:lstStyle/>
            <a:p>
              <a:pPr algn="ctr">
                <a:lnSpc>
                  <a:spcPct val="100000"/>
                </a:lnSpc>
                <a:spcBef>
                  <a:spcPct val="0"/>
                </a:spcBef>
                <a:buFontTx/>
                <a:buNone/>
              </a:pPr>
              <a:r>
                <a:rPr lang="en-GB" altLang="en-US" dirty="0">
                  <a:solidFill>
                    <a:schemeClr val="bg1"/>
                  </a:solidFill>
                </a:rPr>
                <a:t>Look at the title of today’s lesson. Which season of the year do you think we are going to look at first? </a:t>
              </a:r>
            </a:p>
          </p:txBody>
        </p:sp>
      </p:grpSp>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106" t="21135" r="-106" b="14317"/>
          <a:stretch/>
        </p:blipFill>
        <p:spPr>
          <a:xfrm>
            <a:off x="593249" y="2665562"/>
            <a:ext cx="7983006" cy="3587981"/>
          </a:xfrm>
          <a:prstGeom prst="rect">
            <a:avLst/>
          </a:prstGeom>
        </p:spPr>
      </p:pic>
      <p:grpSp>
        <p:nvGrpSpPr>
          <p:cNvPr id="55" name="Group 54"/>
          <p:cNvGrpSpPr/>
          <p:nvPr/>
        </p:nvGrpSpPr>
        <p:grpSpPr>
          <a:xfrm>
            <a:off x="4398787" y="3470274"/>
            <a:ext cx="3314022" cy="687660"/>
            <a:chOff x="4398787" y="3470274"/>
            <a:chExt cx="3314022" cy="687660"/>
          </a:xfrm>
        </p:grpSpPr>
        <p:sp>
          <p:nvSpPr>
            <p:cNvPr id="54" name="Round Same Side Corner Rectangle 53"/>
            <p:cNvSpPr/>
            <p:nvPr/>
          </p:nvSpPr>
          <p:spPr>
            <a:xfrm rot="5400000">
              <a:off x="6545067" y="2990191"/>
              <a:ext cx="687660" cy="1647825"/>
            </a:xfrm>
            <a:prstGeom prst="round2SameRect">
              <a:avLst/>
            </a:prstGeom>
            <a:solidFill>
              <a:srgbClr val="00B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0" name="Group 49"/>
            <p:cNvGrpSpPr/>
            <p:nvPr/>
          </p:nvGrpSpPr>
          <p:grpSpPr>
            <a:xfrm>
              <a:off x="4398787" y="3478832"/>
              <a:ext cx="3194857" cy="679100"/>
              <a:chOff x="4398787" y="3478832"/>
              <a:chExt cx="3194857" cy="679100"/>
            </a:xfrm>
          </p:grpSpPr>
          <p:sp>
            <p:nvSpPr>
              <p:cNvPr id="48" name="Rectangle 47"/>
              <p:cNvSpPr/>
              <p:nvPr/>
            </p:nvSpPr>
            <p:spPr>
              <a:xfrm>
                <a:off x="4398787" y="3478832"/>
                <a:ext cx="3157953" cy="679100"/>
              </a:xfrm>
              <a:custGeom>
                <a:avLst/>
                <a:gdLst>
                  <a:gd name="connsiteX0" fmla="*/ 0 w 3180178"/>
                  <a:gd name="connsiteY0" fmla="*/ 0 h 679100"/>
                  <a:gd name="connsiteX1" fmla="*/ 3180178 w 3180178"/>
                  <a:gd name="connsiteY1" fmla="*/ 0 h 679100"/>
                  <a:gd name="connsiteX2" fmla="*/ 3180178 w 3180178"/>
                  <a:gd name="connsiteY2" fmla="*/ 679100 h 679100"/>
                  <a:gd name="connsiteX3" fmla="*/ 0 w 3180178"/>
                  <a:gd name="connsiteY3" fmla="*/ 679100 h 679100"/>
                  <a:gd name="connsiteX4" fmla="*/ 0 w 3180178"/>
                  <a:gd name="connsiteY4" fmla="*/ 0 h 679100"/>
                  <a:gd name="connsiteX0" fmla="*/ 142875 w 3180178"/>
                  <a:gd name="connsiteY0" fmla="*/ 0 h 679100"/>
                  <a:gd name="connsiteX1" fmla="*/ 3180178 w 3180178"/>
                  <a:gd name="connsiteY1" fmla="*/ 0 h 679100"/>
                  <a:gd name="connsiteX2" fmla="*/ 3180178 w 3180178"/>
                  <a:gd name="connsiteY2" fmla="*/ 679100 h 679100"/>
                  <a:gd name="connsiteX3" fmla="*/ 0 w 3180178"/>
                  <a:gd name="connsiteY3" fmla="*/ 679100 h 679100"/>
                  <a:gd name="connsiteX4" fmla="*/ 142875 w 3180178"/>
                  <a:gd name="connsiteY4" fmla="*/ 0 h 679100"/>
                  <a:gd name="connsiteX0" fmla="*/ 142875 w 3180178"/>
                  <a:gd name="connsiteY0" fmla="*/ 0 h 679100"/>
                  <a:gd name="connsiteX1" fmla="*/ 3180178 w 3180178"/>
                  <a:gd name="connsiteY1" fmla="*/ 0 h 679100"/>
                  <a:gd name="connsiteX2" fmla="*/ 3180178 w 3180178"/>
                  <a:gd name="connsiteY2" fmla="*/ 679100 h 679100"/>
                  <a:gd name="connsiteX3" fmla="*/ 0 w 3180178"/>
                  <a:gd name="connsiteY3" fmla="*/ 679100 h 679100"/>
                  <a:gd name="connsiteX4" fmla="*/ 85212 w 3180178"/>
                  <a:gd name="connsiteY4" fmla="*/ 277193 h 679100"/>
                  <a:gd name="connsiteX5" fmla="*/ 142875 w 3180178"/>
                  <a:gd name="connsiteY5" fmla="*/ 0 h 679100"/>
                  <a:gd name="connsiteX0" fmla="*/ 142875 w 3180178"/>
                  <a:gd name="connsiteY0" fmla="*/ 0 h 679100"/>
                  <a:gd name="connsiteX1" fmla="*/ 3180178 w 3180178"/>
                  <a:gd name="connsiteY1" fmla="*/ 0 h 679100"/>
                  <a:gd name="connsiteX2" fmla="*/ 3180178 w 3180178"/>
                  <a:gd name="connsiteY2" fmla="*/ 679100 h 679100"/>
                  <a:gd name="connsiteX3" fmla="*/ 0 w 3180178"/>
                  <a:gd name="connsiteY3" fmla="*/ 679100 h 679100"/>
                  <a:gd name="connsiteX4" fmla="*/ 104262 w 3180178"/>
                  <a:gd name="connsiteY4" fmla="*/ 289893 h 679100"/>
                  <a:gd name="connsiteX5" fmla="*/ 142875 w 3180178"/>
                  <a:gd name="connsiteY5" fmla="*/ 0 h 679100"/>
                  <a:gd name="connsiteX0" fmla="*/ 142875 w 3180178"/>
                  <a:gd name="connsiteY0" fmla="*/ 0 h 679100"/>
                  <a:gd name="connsiteX1" fmla="*/ 3180178 w 3180178"/>
                  <a:gd name="connsiteY1" fmla="*/ 0 h 679100"/>
                  <a:gd name="connsiteX2" fmla="*/ 3180178 w 3180178"/>
                  <a:gd name="connsiteY2" fmla="*/ 679100 h 679100"/>
                  <a:gd name="connsiteX3" fmla="*/ 0 w 3180178"/>
                  <a:gd name="connsiteY3" fmla="*/ 679100 h 679100"/>
                  <a:gd name="connsiteX4" fmla="*/ 104262 w 3180178"/>
                  <a:gd name="connsiteY4" fmla="*/ 286718 h 679100"/>
                  <a:gd name="connsiteX5" fmla="*/ 142875 w 3180178"/>
                  <a:gd name="connsiteY5" fmla="*/ 0 h 679100"/>
                  <a:gd name="connsiteX0" fmla="*/ 142875 w 3180178"/>
                  <a:gd name="connsiteY0" fmla="*/ 0 h 679100"/>
                  <a:gd name="connsiteX1" fmla="*/ 3180178 w 3180178"/>
                  <a:gd name="connsiteY1" fmla="*/ 0 h 679100"/>
                  <a:gd name="connsiteX2" fmla="*/ 3180178 w 3180178"/>
                  <a:gd name="connsiteY2" fmla="*/ 679100 h 679100"/>
                  <a:gd name="connsiteX3" fmla="*/ 0 w 3180178"/>
                  <a:gd name="connsiteY3" fmla="*/ 679100 h 679100"/>
                  <a:gd name="connsiteX4" fmla="*/ 104262 w 3180178"/>
                  <a:gd name="connsiteY4" fmla="*/ 286718 h 679100"/>
                  <a:gd name="connsiteX5" fmla="*/ 142875 w 3180178"/>
                  <a:gd name="connsiteY5" fmla="*/ 0 h 679100"/>
                  <a:gd name="connsiteX0" fmla="*/ 142875 w 3180178"/>
                  <a:gd name="connsiteY0" fmla="*/ 0 h 679100"/>
                  <a:gd name="connsiteX1" fmla="*/ 3180178 w 3180178"/>
                  <a:gd name="connsiteY1" fmla="*/ 0 h 679100"/>
                  <a:gd name="connsiteX2" fmla="*/ 3180178 w 3180178"/>
                  <a:gd name="connsiteY2" fmla="*/ 679100 h 679100"/>
                  <a:gd name="connsiteX3" fmla="*/ 0 w 3180178"/>
                  <a:gd name="connsiteY3" fmla="*/ 679100 h 679100"/>
                  <a:gd name="connsiteX4" fmla="*/ 104262 w 3180178"/>
                  <a:gd name="connsiteY4" fmla="*/ 286718 h 679100"/>
                  <a:gd name="connsiteX5" fmla="*/ 142875 w 3180178"/>
                  <a:gd name="connsiteY5" fmla="*/ 0 h 679100"/>
                  <a:gd name="connsiteX0" fmla="*/ 120650 w 3157953"/>
                  <a:gd name="connsiteY0" fmla="*/ 0 h 679100"/>
                  <a:gd name="connsiteX1" fmla="*/ 3157953 w 3157953"/>
                  <a:gd name="connsiteY1" fmla="*/ 0 h 679100"/>
                  <a:gd name="connsiteX2" fmla="*/ 3157953 w 3157953"/>
                  <a:gd name="connsiteY2" fmla="*/ 679100 h 679100"/>
                  <a:gd name="connsiteX3" fmla="*/ 0 w 3157953"/>
                  <a:gd name="connsiteY3" fmla="*/ 679100 h 679100"/>
                  <a:gd name="connsiteX4" fmla="*/ 82037 w 3157953"/>
                  <a:gd name="connsiteY4" fmla="*/ 286718 h 679100"/>
                  <a:gd name="connsiteX5" fmla="*/ 120650 w 3157953"/>
                  <a:gd name="connsiteY5" fmla="*/ 0 h 6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953" h="679100">
                    <a:moveTo>
                      <a:pt x="120650" y="0"/>
                    </a:moveTo>
                    <a:lnTo>
                      <a:pt x="3157953" y="0"/>
                    </a:lnTo>
                    <a:lnTo>
                      <a:pt x="3157953" y="679100"/>
                    </a:lnTo>
                    <a:lnTo>
                      <a:pt x="0" y="679100"/>
                    </a:lnTo>
                    <a:cubicBezTo>
                      <a:pt x="34754" y="548306"/>
                      <a:pt x="66333" y="331787"/>
                      <a:pt x="82037" y="286718"/>
                    </a:cubicBezTo>
                    <a:lnTo>
                      <a:pt x="120650" y="0"/>
                    </a:lnTo>
                    <a:close/>
                  </a:path>
                </a:pathLst>
              </a:custGeom>
              <a:solidFill>
                <a:srgbClr val="00B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a:off x="4556989" y="3503307"/>
                <a:ext cx="3036655" cy="646331"/>
              </a:xfrm>
              <a:prstGeom prst="rect">
                <a:avLst/>
              </a:prstGeom>
            </p:spPr>
            <p:txBody>
              <a:bodyPr wrap="square">
                <a:spAutoFit/>
              </a:bodyPr>
              <a:lstStyle/>
              <a:p>
                <a:pPr>
                  <a:lnSpc>
                    <a:spcPct val="100000"/>
                  </a:lnSpc>
                  <a:spcBef>
                    <a:spcPct val="0"/>
                  </a:spcBef>
                  <a:buFontTx/>
                  <a:buNone/>
                </a:pPr>
                <a:r>
                  <a:rPr lang="en-GB" altLang="en-US" dirty="0"/>
                  <a:t>Today, you are going to be </a:t>
                </a:r>
                <a:r>
                  <a:rPr lang="en-GB" altLang="en-US" dirty="0" smtClean="0"/>
                  <a:t/>
                </a:r>
                <a:br>
                  <a:rPr lang="en-GB" altLang="en-US" dirty="0" smtClean="0"/>
                </a:br>
                <a:r>
                  <a:rPr lang="en-GB" altLang="en-US" dirty="0" smtClean="0"/>
                  <a:t>an </a:t>
                </a:r>
                <a:r>
                  <a:rPr lang="en-GB" altLang="en-US" dirty="0"/>
                  <a:t>ice dancer!</a:t>
                </a:r>
              </a:p>
            </p:txBody>
          </p:sp>
        </p:grpSp>
      </p:grpSp>
      <p:pic>
        <p:nvPicPr>
          <p:cNvPr id="52" name="Picture 51"/>
          <p:cNvPicPr>
            <a:picLocks noChangeAspect="1"/>
          </p:cNvPicPr>
          <p:nvPr/>
        </p:nvPicPr>
        <p:blipFill rotWithShape="1">
          <a:blip r:embed="rId9" cstate="print">
            <a:extLst>
              <a:ext uri="{28A0092B-C50C-407E-A947-70E740481C1C}">
                <a14:useLocalDpi xmlns:a14="http://schemas.microsoft.com/office/drawing/2010/main" val="0"/>
              </a:ext>
            </a:extLst>
          </a:blip>
          <a:srcRect b="9584"/>
          <a:stretch/>
        </p:blipFill>
        <p:spPr>
          <a:xfrm flipH="1">
            <a:off x="1465287" y="2793505"/>
            <a:ext cx="1934670" cy="3460646"/>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right)">
                                      <p:cBhvr>
                                        <p:cTn id="33" dur="500"/>
                                        <p:tgtEl>
                                          <p:spTgt spid="19"/>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wipe(left)">
                                      <p:cBhvr>
                                        <p:cTn id="37" dur="500"/>
                                        <p:tgtEl>
                                          <p:spTgt spid="55"/>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fade">
                                      <p:cBhvr>
                                        <p:cTn id="4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27"/>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childTnLst>
              </p:cTn>
              <p:nextCondLst>
                <p:cond evt="onClick" delay="0">
                  <p:tgtEl>
                    <p:spTgt spid="27"/>
                  </p:tgtEl>
                </p:cond>
              </p:nextCondLst>
            </p:seq>
            <p:seq concurrent="1" nextAc="seek">
              <p:cTn id="48" restart="whenNotActive" fill="hold" evtFilter="cancelBubble" nodeType="interactiveSeq">
                <p:stCondLst>
                  <p:cond evt="onClick" delay="0">
                    <p:tgtEl>
                      <p:spTgt spid="14"/>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childTnLst>
                          </p:cTn>
                        </p:par>
                      </p:childTnLst>
                    </p:cTn>
                  </p:par>
                </p:childTnLst>
              </p:cTn>
              <p:nextCondLst>
                <p:cond evt="onClick" delay="0">
                  <p:tgtEl>
                    <p:spTgt spid="14"/>
                  </p:tgtEl>
                </p:cond>
              </p:nextCondLst>
            </p:seq>
            <p:seq concurrent="1" nextAc="seek">
              <p:cTn id="54" restart="whenNotActive" fill="hold" evtFilter="cancelBubble" nodeType="interactiveSeq">
                <p:stCondLst>
                  <p:cond evt="onClick" delay="0">
                    <p:tgtEl>
                      <p:spTgt spid="15"/>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500"/>
                                        <p:tgtEl>
                                          <p:spTgt spid="34"/>
                                        </p:tgtEl>
                                      </p:cBhvr>
                                    </p:animEffect>
                                  </p:childTnLst>
                                </p:cTn>
                              </p:par>
                            </p:childTnLst>
                          </p:cTn>
                        </p:par>
                      </p:childTnLst>
                    </p:cTn>
                  </p:par>
                </p:childTnLst>
              </p:cTn>
              <p:nextCondLst>
                <p:cond evt="onClick" delay="0">
                  <p:tgtEl>
                    <p:spTgt spid="15"/>
                  </p:tgtEl>
                </p:cond>
              </p:nextCondLst>
            </p:seq>
            <p:seq concurrent="1" nextAc="seek">
              <p:cTn id="60" restart="whenNotActive" fill="hold" evtFilter="cancelBubble" nodeType="interactiveSeq">
                <p:stCondLst>
                  <p:cond evt="onClick" delay="0">
                    <p:tgtEl>
                      <p:spTgt spid="18"/>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500"/>
                                        <p:tgtEl>
                                          <p:spTgt spid="37"/>
                                        </p:tgtEl>
                                      </p:cBhvr>
                                    </p:animEffect>
                                  </p:childTnLst>
                                </p:cTn>
                              </p:par>
                            </p:childTnLst>
                          </p:cTn>
                        </p:par>
                      </p:childTnLst>
                    </p:cTn>
                  </p:par>
                </p:childTnLst>
              </p:cTn>
              <p:nextCondLst>
                <p:cond evt="onClick" delay="0">
                  <p:tgtEl>
                    <p:spTgt spid="1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1284"/>
          <a:stretch/>
        </p:blipFill>
        <p:spPr>
          <a:xfrm>
            <a:off x="595711" y="1271272"/>
            <a:ext cx="7943048" cy="4982877"/>
          </a:xfrm>
          <a:prstGeom prst="roundRect">
            <a:avLst>
              <a:gd name="adj" fmla="val 3164"/>
            </a:avLst>
          </a:prstGeom>
          <a:ln>
            <a:solidFill>
              <a:schemeClr val="tx1">
                <a:lumMod val="75000"/>
                <a:lumOff val="25000"/>
              </a:schemeClr>
            </a:solidFill>
          </a:ln>
        </p:spPr>
      </p:pic>
      <p:sp>
        <p:nvSpPr>
          <p:cNvPr id="2" name="Title 1"/>
          <p:cNvSpPr>
            <a:spLocks noGrp="1"/>
          </p:cNvSpPr>
          <p:nvPr>
            <p:ph type="title"/>
          </p:nvPr>
        </p:nvSpPr>
        <p:spPr/>
        <p:txBody>
          <a:bodyPr/>
          <a:lstStyle/>
          <a:p>
            <a:r>
              <a:rPr lang="en-GB" dirty="0"/>
              <a:t>Real Ice Dancers</a:t>
            </a:r>
          </a:p>
        </p:txBody>
      </p:sp>
      <p:pic>
        <p:nvPicPr>
          <p:cNvPr id="3" name="Whole Clas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grpSp>
        <p:nvGrpSpPr>
          <p:cNvPr id="14" name="Group 13"/>
          <p:cNvGrpSpPr/>
          <p:nvPr/>
        </p:nvGrpSpPr>
        <p:grpSpPr>
          <a:xfrm>
            <a:off x="2436815" y="2438400"/>
            <a:ext cx="4525960" cy="2705770"/>
            <a:chOff x="2436815" y="2438400"/>
            <a:chExt cx="4525960" cy="2705770"/>
          </a:xfrm>
        </p:grpSpPr>
        <p:sp>
          <p:nvSpPr>
            <p:cNvPr id="10" name="Rounded Rectangle 9"/>
            <p:cNvSpPr/>
            <p:nvPr/>
          </p:nvSpPr>
          <p:spPr>
            <a:xfrm>
              <a:off x="2436817" y="2438400"/>
              <a:ext cx="4525958" cy="2705770"/>
            </a:xfrm>
            <a:prstGeom prst="roundRect">
              <a:avLst>
                <a:gd name="adj" fmla="val 9359"/>
              </a:avLst>
            </a:prstGeom>
            <a:solidFill>
              <a:srgbClr val="00B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2762250" y="2562910"/>
              <a:ext cx="3857625" cy="646331"/>
            </a:xfrm>
            <a:prstGeom prst="rect">
              <a:avLst/>
            </a:prstGeom>
          </p:spPr>
          <p:txBody>
            <a:bodyPr wrap="square">
              <a:spAutoFit/>
            </a:bodyPr>
            <a:lstStyle/>
            <a:p>
              <a:pPr algn="ctr">
                <a:lnSpc>
                  <a:spcPct val="100000"/>
                </a:lnSpc>
                <a:spcBef>
                  <a:spcPct val="0"/>
                </a:spcBef>
                <a:buFontTx/>
                <a:buNone/>
              </a:pPr>
              <a:r>
                <a:rPr lang="en-GB" altLang="en-US" dirty="0"/>
                <a:t>You are going to watch this clip of a real ice dancer performing.</a:t>
              </a:r>
            </a:p>
          </p:txBody>
        </p:sp>
        <p:sp>
          <p:nvSpPr>
            <p:cNvPr id="9" name="Rectangle 8"/>
            <p:cNvSpPr/>
            <p:nvPr/>
          </p:nvSpPr>
          <p:spPr>
            <a:xfrm>
              <a:off x="2436815" y="4417476"/>
              <a:ext cx="4525960" cy="646331"/>
            </a:xfrm>
            <a:prstGeom prst="rect">
              <a:avLst/>
            </a:prstGeom>
          </p:spPr>
          <p:txBody>
            <a:bodyPr wrap="square">
              <a:spAutoFit/>
            </a:bodyPr>
            <a:lstStyle/>
            <a:p>
              <a:pPr algn="ctr">
                <a:lnSpc>
                  <a:spcPct val="100000"/>
                </a:lnSpc>
                <a:spcBef>
                  <a:spcPct val="0"/>
                </a:spcBef>
                <a:buFontTx/>
                <a:buNone/>
              </a:pPr>
              <a:r>
                <a:rPr lang="en-GB" altLang="en-US" dirty="0"/>
                <a:t>Look very carefully at the different ways the dancer moves around the ice.</a:t>
              </a:r>
            </a:p>
          </p:txBody>
        </p:sp>
      </p:grpSp>
      <p:grpSp>
        <p:nvGrpSpPr>
          <p:cNvPr id="13" name="Group 12"/>
          <p:cNvGrpSpPr/>
          <p:nvPr/>
        </p:nvGrpSpPr>
        <p:grpSpPr>
          <a:xfrm>
            <a:off x="4171529" y="3336760"/>
            <a:ext cx="1056532" cy="1056532"/>
            <a:chOff x="4171529" y="3736810"/>
            <a:chExt cx="1056532" cy="1056532"/>
          </a:xfrm>
        </p:grpSpPr>
        <p:sp>
          <p:nvSpPr>
            <p:cNvPr id="11" name="Oval 10"/>
            <p:cNvSpPr/>
            <p:nvPr/>
          </p:nvSpPr>
          <p:spPr>
            <a:xfrm>
              <a:off x="4171529" y="3736810"/>
              <a:ext cx="1056532" cy="1056532"/>
            </a:xfrm>
            <a:prstGeom prst="ellipse">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rot="5400000">
              <a:off x="4401115" y="4031033"/>
              <a:ext cx="772886" cy="468086"/>
            </a:xfrm>
            <a:prstGeom prst="triangl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24412"/>
          <a:stretch/>
        </p:blipFill>
        <p:spPr>
          <a:xfrm>
            <a:off x="-5314953" y="2275103"/>
            <a:ext cx="5214892" cy="3979947"/>
          </a:xfrm>
          <a:prstGeom prst="rect">
            <a:avLst/>
          </a:prstGeom>
        </p:spPr>
      </p:pic>
      <p:sp>
        <p:nvSpPr>
          <p:cNvPr id="18" name="Oval 17">
            <a:hlinkClick r:id="rId5"/>
          </p:cNvPr>
          <p:cNvSpPr/>
          <p:nvPr/>
        </p:nvSpPr>
        <p:spPr>
          <a:xfrm>
            <a:off x="4160840" y="3324225"/>
            <a:ext cx="1077910" cy="1076910"/>
          </a:xfrm>
          <a:prstGeom prst="ellipse">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 name="Group 21"/>
          <p:cNvGrpSpPr/>
          <p:nvPr/>
        </p:nvGrpSpPr>
        <p:grpSpPr>
          <a:xfrm>
            <a:off x="594991" y="1546914"/>
            <a:ext cx="4954270" cy="605736"/>
            <a:chOff x="603617" y="1546914"/>
            <a:chExt cx="4954270" cy="605736"/>
          </a:xfrm>
        </p:grpSpPr>
        <p:sp>
          <p:nvSpPr>
            <p:cNvPr id="20" name="Round Same Side Corner Rectangle 19"/>
            <p:cNvSpPr/>
            <p:nvPr/>
          </p:nvSpPr>
          <p:spPr>
            <a:xfrm rot="5400000">
              <a:off x="2777884" y="-627353"/>
              <a:ext cx="605736" cy="4954269"/>
            </a:xfrm>
            <a:prstGeom prst="round2SameRect">
              <a:avLst/>
            </a:prstGeom>
            <a:solidFill>
              <a:srgbClr val="883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690611" y="1649617"/>
              <a:ext cx="4867276" cy="369332"/>
            </a:xfrm>
            <a:prstGeom prst="rect">
              <a:avLst/>
            </a:prstGeom>
          </p:spPr>
          <p:txBody>
            <a:bodyPr wrap="square">
              <a:spAutoFit/>
            </a:bodyPr>
            <a:lstStyle/>
            <a:p>
              <a:pPr>
                <a:lnSpc>
                  <a:spcPct val="100000"/>
                </a:lnSpc>
                <a:spcBef>
                  <a:spcPct val="0"/>
                </a:spcBef>
                <a:buFontTx/>
                <a:buNone/>
              </a:pPr>
              <a:r>
                <a:rPr lang="en-GB" altLang="en-US" dirty="0">
                  <a:solidFill>
                    <a:schemeClr val="bg1"/>
                  </a:solidFill>
                </a:rPr>
                <a:t>Does she change direction as she is skating?  </a:t>
              </a:r>
            </a:p>
          </p:txBody>
        </p:sp>
      </p:grpSp>
      <p:grpSp>
        <p:nvGrpSpPr>
          <p:cNvPr id="23" name="Group 22"/>
          <p:cNvGrpSpPr/>
          <p:nvPr/>
        </p:nvGrpSpPr>
        <p:grpSpPr>
          <a:xfrm>
            <a:off x="3584489" y="5368517"/>
            <a:ext cx="4954270" cy="605736"/>
            <a:chOff x="603617" y="1546914"/>
            <a:chExt cx="4954270" cy="605736"/>
          </a:xfrm>
        </p:grpSpPr>
        <p:sp>
          <p:nvSpPr>
            <p:cNvPr id="24" name="Round Same Side Corner Rectangle 23"/>
            <p:cNvSpPr/>
            <p:nvPr/>
          </p:nvSpPr>
          <p:spPr>
            <a:xfrm rot="16200000">
              <a:off x="2777884" y="-627353"/>
              <a:ext cx="605736" cy="4954269"/>
            </a:xfrm>
            <a:prstGeom prst="round2SameRect">
              <a:avLst/>
            </a:prstGeom>
            <a:solidFill>
              <a:srgbClr val="883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690611" y="1649617"/>
              <a:ext cx="4867276" cy="369332"/>
            </a:xfrm>
            <a:prstGeom prst="rect">
              <a:avLst/>
            </a:prstGeom>
          </p:spPr>
          <p:txBody>
            <a:bodyPr wrap="square">
              <a:spAutoFit/>
            </a:bodyPr>
            <a:lstStyle/>
            <a:p>
              <a:pPr>
                <a:lnSpc>
                  <a:spcPct val="100000"/>
                </a:lnSpc>
                <a:spcBef>
                  <a:spcPct val="0"/>
                </a:spcBef>
                <a:buFontTx/>
                <a:buNone/>
              </a:pPr>
              <a:r>
                <a:rPr lang="en-GB" altLang="en-US" dirty="0">
                  <a:solidFill>
                    <a:schemeClr val="bg1"/>
                  </a:solidFill>
                </a:rPr>
                <a:t>Does she always skate on the same level?</a:t>
              </a:r>
            </a:p>
          </p:txBody>
        </p:sp>
      </p:grpSp>
      <p:pic>
        <p:nvPicPr>
          <p:cNvPr id="7" name="Picture 6"/>
          <p:cNvPicPr>
            <a:picLocks noChangeAspect="1"/>
          </p:cNvPicPr>
          <p:nvPr/>
        </p:nvPicPr>
        <p:blipFill rotWithShape="1">
          <a:blip r:embed="rId6"/>
          <a:srcRect l="6232" r="91346"/>
          <a:stretch/>
        </p:blipFill>
        <p:spPr>
          <a:xfrm>
            <a:off x="0" y="-50800"/>
            <a:ext cx="590550" cy="6908800"/>
          </a:xfrm>
          <a:prstGeom prst="rect">
            <a:avLst/>
          </a:prstGeom>
        </p:spPr>
      </p:pic>
      <p:pic>
        <p:nvPicPr>
          <p:cNvPr id="8" name="Picture 7"/>
          <p:cNvPicPr>
            <a:picLocks noChangeAspect="1"/>
          </p:cNvPicPr>
          <p:nvPr/>
        </p:nvPicPr>
        <p:blipFill rotWithShape="1">
          <a:blip r:embed="rId6"/>
          <a:srcRect l="41308" r="56231"/>
          <a:stretch/>
        </p:blipFill>
        <p:spPr>
          <a:xfrm>
            <a:off x="8543925" y="-50800"/>
            <a:ext cx="600074" cy="6908800"/>
          </a:xfrm>
          <a:prstGeom prst="rect">
            <a:avLst/>
          </a:prstGeom>
        </p:spPr>
      </p:pic>
    </p:spTree>
    <p:extLst>
      <p:ext uri="{BB962C8B-B14F-4D97-AF65-F5344CB8AC3E}">
        <p14:creationId xmlns:p14="http://schemas.microsoft.com/office/powerpoint/2010/main" val="48864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2500" decel="50000" fill="hold" nodeType="clickEffect">
                                  <p:stCondLst>
                                    <p:cond delay="0"/>
                                  </p:stCondLst>
                                  <p:childTnLst>
                                    <p:animMotion origin="layout" path="M -3.05556E-6 7.40741E-7 L 1.53768 -0.00093 " pathEditMode="relative" rAng="0" ptsTypes="AA">
                                      <p:cBhvr>
                                        <p:cTn id="6" dur="3000" fill="hold"/>
                                        <p:tgtEl>
                                          <p:spTgt spid="6"/>
                                        </p:tgtEl>
                                        <p:attrNameLst>
                                          <p:attrName>ppt_x</p:attrName>
                                          <p:attrName>ppt_y</p:attrName>
                                        </p:attrNameLst>
                                      </p:cBhvr>
                                      <p:rCtr x="76875" y="-46"/>
                                    </p:animMotion>
                                  </p:childTnLst>
                                </p:cTn>
                              </p:par>
                              <p:par>
                                <p:cTn id="7" presetID="22" presetClass="entr" presetSubtype="8" fill="hold" nodeType="withEffect">
                                  <p:stCondLst>
                                    <p:cond delay="670"/>
                                  </p:stCondLst>
                                  <p:childTnLst>
                                    <p:set>
                                      <p:cBhvr>
                                        <p:cTn id="8" dur="1" fill="hold">
                                          <p:stCondLst>
                                            <p:cond delay="0"/>
                                          </p:stCondLst>
                                        </p:cTn>
                                        <p:tgtEl>
                                          <p:spTgt spid="14"/>
                                        </p:tgtEl>
                                        <p:attrNameLst>
                                          <p:attrName>style.visibility</p:attrName>
                                        </p:attrNameLst>
                                      </p:cBhvr>
                                      <p:to>
                                        <p:strVal val="visible"/>
                                      </p:to>
                                    </p:set>
                                    <p:animEffect transition="in" filter="wipe(left)">
                                      <p:cBhvr>
                                        <p:cTn id="9" dur="1100"/>
                                        <p:tgtEl>
                                          <p:spTgt spid="14"/>
                                        </p:tgtEl>
                                      </p:cBhvr>
                                    </p:animEffect>
                                  </p:childTnLst>
                                </p:cTn>
                              </p:par>
                              <p:par>
                                <p:cTn id="10" presetID="22" presetClass="entr" presetSubtype="8" fill="hold" nodeType="withEffect">
                                  <p:stCondLst>
                                    <p:cond delay="85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0" presetClass="entr" presetSubtype="0" fill="hold" grpId="0" nodeType="withEffect">
                                  <p:stCondLst>
                                    <p:cond delay="85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600"/>
                                        <p:tgtEl>
                                          <p:spTgt spid="22"/>
                                        </p:tgtEl>
                                      </p:cBhvr>
                                    </p:animEffect>
                                  </p:childTnLst>
                                </p:cTn>
                              </p:par>
                              <p:par>
                                <p:cTn id="21" presetID="22" presetClass="entr" presetSubtype="2"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right)">
                                      <p:cBhvr>
                                        <p:cTn id="23" dur="6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2634"/>
          <a:stretch/>
        </p:blipFill>
        <p:spPr>
          <a:xfrm>
            <a:off x="590550" y="1362075"/>
            <a:ext cx="7970250" cy="4923858"/>
          </a:xfrm>
          <a:prstGeom prst="roundRect">
            <a:avLst>
              <a:gd name="adj" fmla="val 1965"/>
            </a:avLst>
          </a:prstGeom>
          <a:ln w="19050">
            <a:solidFill>
              <a:schemeClr val="tx2">
                <a:lumMod val="40000"/>
                <a:lumOff val="60000"/>
              </a:schemeClr>
            </a:solidFill>
          </a:ln>
        </p:spPr>
      </p:pic>
      <p:sp>
        <p:nvSpPr>
          <p:cNvPr id="2" name="Title 1"/>
          <p:cNvSpPr>
            <a:spLocks noGrp="1"/>
          </p:cNvSpPr>
          <p:nvPr>
            <p:ph type="title"/>
          </p:nvPr>
        </p:nvSpPr>
        <p:spPr/>
        <p:txBody>
          <a:bodyPr/>
          <a:lstStyle/>
          <a:p>
            <a:r>
              <a:rPr lang="en-GB" dirty="0"/>
              <a:t>Skating Shapes</a:t>
            </a:r>
          </a:p>
        </p:txBody>
      </p:sp>
      <p:pic>
        <p:nvPicPr>
          <p:cNvPr id="4" name="Talking Partner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grpSp>
        <p:nvGrpSpPr>
          <p:cNvPr id="8" name="Group 7"/>
          <p:cNvGrpSpPr/>
          <p:nvPr/>
        </p:nvGrpSpPr>
        <p:grpSpPr>
          <a:xfrm>
            <a:off x="591635" y="2619091"/>
            <a:ext cx="7970250" cy="657225"/>
            <a:chOff x="591635" y="2619091"/>
            <a:chExt cx="7970250" cy="657225"/>
          </a:xfrm>
        </p:grpSpPr>
        <p:sp>
          <p:nvSpPr>
            <p:cNvPr id="6" name="Rectangle 5"/>
            <p:cNvSpPr/>
            <p:nvPr/>
          </p:nvSpPr>
          <p:spPr>
            <a:xfrm>
              <a:off x="591635" y="2619091"/>
              <a:ext cx="7970250" cy="657225"/>
            </a:xfrm>
            <a:prstGeom prst="rect">
              <a:avLst/>
            </a:prstGeom>
            <a:solidFill>
              <a:srgbClr val="00B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66747" y="2624537"/>
              <a:ext cx="5000628" cy="646331"/>
            </a:xfrm>
            <a:prstGeom prst="rect">
              <a:avLst/>
            </a:prstGeom>
          </p:spPr>
          <p:txBody>
            <a:bodyPr wrap="square">
              <a:spAutoFit/>
            </a:bodyPr>
            <a:lstStyle/>
            <a:p>
              <a:pPr>
                <a:lnSpc>
                  <a:spcPct val="100000"/>
                </a:lnSpc>
                <a:spcBef>
                  <a:spcPct val="0"/>
                </a:spcBef>
                <a:buFontTx/>
                <a:buNone/>
              </a:pPr>
              <a:r>
                <a:rPr lang="en-GB" altLang="en-US" dirty="0"/>
                <a:t>Look at the shapes that the skater is making with her body as she is moving around the ice. </a:t>
              </a:r>
            </a:p>
          </p:txBody>
        </p:sp>
      </p:gr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 r="18000"/>
          <a:stretch/>
        </p:blipFill>
        <p:spPr>
          <a:xfrm>
            <a:off x="4793361" y="1589739"/>
            <a:ext cx="3760090" cy="4579655"/>
          </a:xfrm>
          <a:prstGeom prst="rect">
            <a:avLst/>
          </a:prstGeom>
        </p:spPr>
      </p:pic>
      <p:grpSp>
        <p:nvGrpSpPr>
          <p:cNvPr id="10" name="Group 9"/>
          <p:cNvGrpSpPr/>
          <p:nvPr/>
        </p:nvGrpSpPr>
        <p:grpSpPr>
          <a:xfrm>
            <a:off x="589465" y="3775224"/>
            <a:ext cx="4954269" cy="815825"/>
            <a:chOff x="603617" y="1556438"/>
            <a:chExt cx="4954269" cy="815825"/>
          </a:xfrm>
        </p:grpSpPr>
        <p:sp>
          <p:nvSpPr>
            <p:cNvPr id="11" name="Round Same Side Corner Rectangle 10"/>
            <p:cNvSpPr/>
            <p:nvPr/>
          </p:nvSpPr>
          <p:spPr>
            <a:xfrm rot="5400000">
              <a:off x="2672839" y="-512784"/>
              <a:ext cx="815825" cy="4954269"/>
            </a:xfrm>
            <a:prstGeom prst="round2SameRect">
              <a:avLst/>
            </a:prstGeom>
            <a:solidFill>
              <a:srgbClr val="883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690611" y="1649617"/>
              <a:ext cx="4286066" cy="646331"/>
            </a:xfrm>
            <a:prstGeom prst="rect">
              <a:avLst/>
            </a:prstGeom>
          </p:spPr>
          <p:txBody>
            <a:bodyPr wrap="square">
              <a:spAutoFit/>
            </a:bodyPr>
            <a:lstStyle/>
            <a:p>
              <a:pPr>
                <a:lnSpc>
                  <a:spcPct val="100000"/>
                </a:lnSpc>
                <a:spcBef>
                  <a:spcPct val="0"/>
                </a:spcBef>
                <a:buFontTx/>
                <a:buNone/>
              </a:pPr>
              <a:r>
                <a:rPr lang="en-GB" altLang="en-US" dirty="0">
                  <a:solidFill>
                    <a:schemeClr val="bg1"/>
                  </a:solidFill>
                </a:rPr>
                <a:t>Tell your talking partner what different shapes you can see. </a:t>
              </a:r>
            </a:p>
          </p:txBody>
        </p:sp>
      </p:grpSp>
      <p:grpSp>
        <p:nvGrpSpPr>
          <p:cNvPr id="13" name="Group 12"/>
          <p:cNvGrpSpPr/>
          <p:nvPr/>
        </p:nvGrpSpPr>
        <p:grpSpPr>
          <a:xfrm>
            <a:off x="589465" y="4759346"/>
            <a:ext cx="4954270" cy="605736"/>
            <a:chOff x="603617" y="1546914"/>
            <a:chExt cx="4954270" cy="605736"/>
          </a:xfrm>
        </p:grpSpPr>
        <p:sp>
          <p:nvSpPr>
            <p:cNvPr id="14" name="Round Same Side Corner Rectangle 13"/>
            <p:cNvSpPr/>
            <p:nvPr/>
          </p:nvSpPr>
          <p:spPr>
            <a:xfrm rot="5400000">
              <a:off x="2777884" y="-627353"/>
              <a:ext cx="605736" cy="4954269"/>
            </a:xfrm>
            <a:prstGeom prst="round2SameRect">
              <a:avLst/>
            </a:prstGeom>
            <a:solidFill>
              <a:srgbClr val="883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690611" y="1649617"/>
              <a:ext cx="4867276" cy="369332"/>
            </a:xfrm>
            <a:prstGeom prst="rect">
              <a:avLst/>
            </a:prstGeom>
          </p:spPr>
          <p:txBody>
            <a:bodyPr wrap="square">
              <a:spAutoFit/>
            </a:bodyPr>
            <a:lstStyle/>
            <a:p>
              <a:pPr>
                <a:lnSpc>
                  <a:spcPct val="100000"/>
                </a:lnSpc>
                <a:spcBef>
                  <a:spcPct val="0"/>
                </a:spcBef>
                <a:buFontTx/>
                <a:buNone/>
              </a:pPr>
              <a:r>
                <a:rPr lang="en-GB" altLang="en-US" dirty="0">
                  <a:solidFill>
                    <a:schemeClr val="bg1"/>
                  </a:solidFill>
                </a:rPr>
                <a:t>How does she use her arms as she is skating?</a:t>
              </a:r>
            </a:p>
          </p:txBody>
        </p:sp>
      </p:grpSp>
    </p:spTree>
    <p:extLst>
      <p:ext uri="{BB962C8B-B14F-4D97-AF65-F5344CB8AC3E}">
        <p14:creationId xmlns:p14="http://schemas.microsoft.com/office/powerpoint/2010/main" val="128141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6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6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11284"/>
          <a:stretch/>
        </p:blipFill>
        <p:spPr>
          <a:xfrm>
            <a:off x="595711" y="1271272"/>
            <a:ext cx="7943048" cy="4982877"/>
          </a:xfrm>
          <a:prstGeom prst="roundRect">
            <a:avLst>
              <a:gd name="adj" fmla="val 3164"/>
            </a:avLst>
          </a:prstGeom>
          <a:ln>
            <a:solidFill>
              <a:schemeClr val="tx2">
                <a:lumMod val="40000"/>
                <a:lumOff val="60000"/>
              </a:schemeClr>
            </a:solidFill>
          </a:ln>
        </p:spPr>
      </p:pic>
      <p:sp>
        <p:nvSpPr>
          <p:cNvPr id="2" name="Title 1"/>
          <p:cNvSpPr>
            <a:spLocks noGrp="1"/>
          </p:cNvSpPr>
          <p:nvPr>
            <p:ph type="title"/>
          </p:nvPr>
        </p:nvSpPr>
        <p:spPr/>
        <p:txBody>
          <a:bodyPr/>
          <a:lstStyle/>
          <a:p>
            <a:r>
              <a:rPr lang="en-GB" dirty="0"/>
              <a:t>Jumping and Spinning</a:t>
            </a:r>
          </a:p>
        </p:txBody>
      </p:sp>
      <p:pic>
        <p:nvPicPr>
          <p:cNvPr id="3" name="Whole Clas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0147" y="2585358"/>
            <a:ext cx="5156952" cy="48387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241843" y="1272875"/>
            <a:ext cx="5156952" cy="4838700"/>
          </a:xfrm>
          <a:prstGeom prst="rect">
            <a:avLst/>
          </a:prstGeom>
        </p:spPr>
      </p:pic>
      <p:pic>
        <p:nvPicPr>
          <p:cNvPr id="13" name="Picture 12"/>
          <p:cNvPicPr>
            <a:picLocks noChangeAspect="1"/>
          </p:cNvPicPr>
          <p:nvPr/>
        </p:nvPicPr>
        <p:blipFill rotWithShape="1">
          <a:blip r:embed="rId5"/>
          <a:srcRect l="6029" r="91319"/>
          <a:stretch/>
        </p:blipFill>
        <p:spPr>
          <a:xfrm>
            <a:off x="-47625" y="-50885"/>
            <a:ext cx="647700" cy="6918409"/>
          </a:xfrm>
          <a:prstGeom prst="rect">
            <a:avLst/>
          </a:prstGeom>
        </p:spPr>
      </p:pic>
      <p:pic>
        <p:nvPicPr>
          <p:cNvPr id="10" name="Picture 9"/>
          <p:cNvPicPr>
            <a:picLocks noChangeAspect="1"/>
          </p:cNvPicPr>
          <p:nvPr/>
        </p:nvPicPr>
        <p:blipFill rotWithShape="1">
          <a:blip r:embed="rId5"/>
          <a:srcRect l="41282" r="55832"/>
          <a:stretch/>
        </p:blipFill>
        <p:spPr>
          <a:xfrm>
            <a:off x="8534400" y="-50885"/>
            <a:ext cx="704850" cy="6918409"/>
          </a:xfrm>
          <a:prstGeom prst="rect">
            <a:avLst/>
          </a:prstGeom>
        </p:spPr>
      </p:pic>
      <p:pic>
        <p:nvPicPr>
          <p:cNvPr id="12" name="Picture 11"/>
          <p:cNvPicPr>
            <a:picLocks noChangeAspect="1"/>
          </p:cNvPicPr>
          <p:nvPr/>
        </p:nvPicPr>
        <p:blipFill rotWithShape="1">
          <a:blip r:embed="rId5"/>
          <a:srcRect l="6305" t="91326" r="55826"/>
          <a:stretch/>
        </p:blipFill>
        <p:spPr>
          <a:xfrm>
            <a:off x="-9525" y="6267450"/>
            <a:ext cx="9248775" cy="600074"/>
          </a:xfrm>
          <a:prstGeom prst="rect">
            <a:avLst/>
          </a:prstGeom>
        </p:spPr>
      </p:pic>
      <p:grpSp>
        <p:nvGrpSpPr>
          <p:cNvPr id="17" name="Group 16"/>
          <p:cNvGrpSpPr/>
          <p:nvPr/>
        </p:nvGrpSpPr>
        <p:grpSpPr>
          <a:xfrm>
            <a:off x="596783" y="1473202"/>
            <a:ext cx="4184769" cy="774701"/>
            <a:chOff x="596783" y="1473202"/>
            <a:chExt cx="4184769" cy="774701"/>
          </a:xfrm>
        </p:grpSpPr>
        <p:sp>
          <p:nvSpPr>
            <p:cNvPr id="16" name="Round Same Side Corner Rectangle 15"/>
            <p:cNvSpPr/>
            <p:nvPr/>
          </p:nvSpPr>
          <p:spPr>
            <a:xfrm rot="5400000">
              <a:off x="2301817" y="-231832"/>
              <a:ext cx="774701" cy="4184769"/>
            </a:xfrm>
            <a:prstGeom prst="round2SameRect">
              <a:avLst/>
            </a:prstGeom>
            <a:solidFill>
              <a:srgbClr val="00B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73705" y="1534127"/>
              <a:ext cx="3845920" cy="646331"/>
            </a:xfrm>
            <a:prstGeom prst="rect">
              <a:avLst/>
            </a:prstGeom>
          </p:spPr>
          <p:txBody>
            <a:bodyPr wrap="square">
              <a:spAutoFit/>
            </a:bodyPr>
            <a:lstStyle/>
            <a:p>
              <a:pPr>
                <a:lnSpc>
                  <a:spcPct val="100000"/>
                </a:lnSpc>
                <a:spcBef>
                  <a:spcPct val="0"/>
                </a:spcBef>
                <a:buFontTx/>
                <a:buNone/>
              </a:pPr>
              <a:r>
                <a:rPr lang="en-GB" altLang="en-US" dirty="0"/>
                <a:t>In her dance, the skater uses lots of different jumps and spins. </a:t>
              </a:r>
            </a:p>
          </p:txBody>
        </p:sp>
      </p:grpSp>
      <p:grpSp>
        <p:nvGrpSpPr>
          <p:cNvPr id="18" name="Group 17"/>
          <p:cNvGrpSpPr/>
          <p:nvPr/>
        </p:nvGrpSpPr>
        <p:grpSpPr>
          <a:xfrm>
            <a:off x="2146240" y="5420965"/>
            <a:ext cx="5207060" cy="562407"/>
            <a:chOff x="596783" y="1473200"/>
            <a:chExt cx="5207060" cy="562407"/>
          </a:xfrm>
        </p:grpSpPr>
        <p:sp>
          <p:nvSpPr>
            <p:cNvPr id="19" name="Round Same Side Corner Rectangle 18"/>
            <p:cNvSpPr/>
            <p:nvPr/>
          </p:nvSpPr>
          <p:spPr>
            <a:xfrm rot="16200000">
              <a:off x="2919109" y="-849126"/>
              <a:ext cx="562407" cy="5207060"/>
            </a:xfrm>
            <a:prstGeom prst="round2SameRect">
              <a:avLst/>
            </a:prstGeom>
            <a:solidFill>
              <a:srgbClr val="883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773705" y="1572227"/>
              <a:ext cx="3849038" cy="369332"/>
            </a:xfrm>
            <a:prstGeom prst="rect">
              <a:avLst/>
            </a:prstGeom>
          </p:spPr>
          <p:txBody>
            <a:bodyPr wrap="square">
              <a:spAutoFit/>
            </a:bodyPr>
            <a:lstStyle/>
            <a:p>
              <a:pPr>
                <a:lnSpc>
                  <a:spcPct val="100000"/>
                </a:lnSpc>
                <a:spcBef>
                  <a:spcPct val="0"/>
                </a:spcBef>
                <a:buFontTx/>
                <a:buNone/>
              </a:pPr>
              <a:r>
                <a:rPr lang="en-GB" altLang="en-US" dirty="0">
                  <a:solidFill>
                    <a:schemeClr val="bg1"/>
                  </a:solidFill>
                </a:rPr>
                <a:t>Does she always land on both feet?</a:t>
              </a:r>
            </a:p>
          </p:txBody>
        </p:sp>
      </p:grpSp>
      <p:grpSp>
        <p:nvGrpSpPr>
          <p:cNvPr id="23" name="Group 22"/>
          <p:cNvGrpSpPr/>
          <p:nvPr/>
        </p:nvGrpSpPr>
        <p:grpSpPr>
          <a:xfrm>
            <a:off x="1752599" y="4410074"/>
            <a:ext cx="2486025" cy="847726"/>
            <a:chOff x="1752599" y="4410074"/>
            <a:chExt cx="2486025" cy="847726"/>
          </a:xfrm>
        </p:grpSpPr>
        <p:sp>
          <p:nvSpPr>
            <p:cNvPr id="21" name="Rounded Rectangular Callout 20"/>
            <p:cNvSpPr/>
            <p:nvPr/>
          </p:nvSpPr>
          <p:spPr>
            <a:xfrm>
              <a:off x="1752599" y="4410074"/>
              <a:ext cx="2305052" cy="847726"/>
            </a:xfrm>
            <a:prstGeom prst="wedgeRoundRectCallout">
              <a:avLst>
                <a:gd name="adj1" fmla="val -6159"/>
                <a:gd name="adj2" fmla="val -76576"/>
                <a:gd name="adj3" fmla="val 16667"/>
              </a:avLst>
            </a:prstGeom>
            <a:solidFill>
              <a:srgbClr val="00B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1811427" y="4515714"/>
              <a:ext cx="2427197" cy="646331"/>
            </a:xfrm>
            <a:prstGeom prst="rect">
              <a:avLst/>
            </a:prstGeom>
          </p:spPr>
          <p:txBody>
            <a:bodyPr wrap="square">
              <a:spAutoFit/>
            </a:bodyPr>
            <a:lstStyle/>
            <a:p>
              <a:pPr>
                <a:lnSpc>
                  <a:spcPct val="100000"/>
                </a:lnSpc>
                <a:spcBef>
                  <a:spcPct val="0"/>
                </a:spcBef>
                <a:buFontTx/>
                <a:buNone/>
              </a:pPr>
              <a:r>
                <a:rPr lang="en-GB" altLang="en-US" dirty="0"/>
                <a:t>No, sometimes she lands on one foot. </a:t>
              </a:r>
              <a:endParaRPr lang="en-GB" altLang="en-US" dirty="0">
                <a:solidFill>
                  <a:srgbClr val="FF0000"/>
                </a:solidFill>
              </a:endParaRPr>
            </a:p>
          </p:txBody>
        </p:sp>
      </p:grpSp>
      <p:grpSp>
        <p:nvGrpSpPr>
          <p:cNvPr id="24" name="Group 23"/>
          <p:cNvGrpSpPr/>
          <p:nvPr/>
        </p:nvGrpSpPr>
        <p:grpSpPr>
          <a:xfrm>
            <a:off x="2146238" y="5420966"/>
            <a:ext cx="5207060" cy="745358"/>
            <a:chOff x="596783" y="1530351"/>
            <a:chExt cx="5207060" cy="745358"/>
          </a:xfrm>
        </p:grpSpPr>
        <p:sp>
          <p:nvSpPr>
            <p:cNvPr id="25" name="Round Same Side Corner Rectangle 24"/>
            <p:cNvSpPr/>
            <p:nvPr/>
          </p:nvSpPr>
          <p:spPr>
            <a:xfrm rot="16200000">
              <a:off x="2827634" y="-700500"/>
              <a:ext cx="745358" cy="5207060"/>
            </a:xfrm>
            <a:prstGeom prst="round2SameRect">
              <a:avLst/>
            </a:prstGeom>
            <a:solidFill>
              <a:srgbClr val="883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773705" y="1572227"/>
              <a:ext cx="3849038" cy="646331"/>
            </a:xfrm>
            <a:prstGeom prst="rect">
              <a:avLst/>
            </a:prstGeom>
          </p:spPr>
          <p:txBody>
            <a:bodyPr wrap="square">
              <a:spAutoFit/>
            </a:bodyPr>
            <a:lstStyle/>
            <a:p>
              <a:pPr>
                <a:lnSpc>
                  <a:spcPct val="100000"/>
                </a:lnSpc>
                <a:spcBef>
                  <a:spcPct val="0"/>
                </a:spcBef>
                <a:buFontTx/>
                <a:buNone/>
              </a:pPr>
              <a:r>
                <a:rPr lang="en-GB" altLang="en-US" dirty="0">
                  <a:solidFill>
                    <a:schemeClr val="bg1"/>
                  </a:solidFill>
                </a:rPr>
                <a:t>What does she do with her arms while she is jumping or spinning?</a:t>
              </a:r>
            </a:p>
          </p:txBody>
        </p:sp>
      </p:grpSp>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13161" b="18814"/>
          <a:stretch/>
        </p:blipFill>
        <p:spPr>
          <a:xfrm flipH="1">
            <a:off x="3409948" y="1772223"/>
            <a:ext cx="5124451" cy="4495228"/>
          </a:xfrm>
          <a:prstGeom prst="rect">
            <a:avLst/>
          </a:prstGeom>
        </p:spPr>
      </p:pic>
      <p:grpSp>
        <p:nvGrpSpPr>
          <p:cNvPr id="27" name="Group 26"/>
          <p:cNvGrpSpPr/>
          <p:nvPr/>
        </p:nvGrpSpPr>
        <p:grpSpPr>
          <a:xfrm>
            <a:off x="788525" y="4316890"/>
            <a:ext cx="5717050" cy="981451"/>
            <a:chOff x="-294211" y="4345465"/>
            <a:chExt cx="5717050" cy="981451"/>
          </a:xfrm>
        </p:grpSpPr>
        <p:sp>
          <p:nvSpPr>
            <p:cNvPr id="28" name="Rounded Rectangular Callout 27"/>
            <p:cNvSpPr/>
            <p:nvPr/>
          </p:nvSpPr>
          <p:spPr>
            <a:xfrm>
              <a:off x="-294211" y="4345465"/>
              <a:ext cx="5717050" cy="981451"/>
            </a:xfrm>
            <a:prstGeom prst="wedgeRoundRectCallout">
              <a:avLst>
                <a:gd name="adj1" fmla="val 34493"/>
                <a:gd name="adj2" fmla="val -74635"/>
                <a:gd name="adj3" fmla="val 16667"/>
              </a:avLst>
            </a:prstGeom>
            <a:solidFill>
              <a:srgbClr val="00B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155697" y="4372839"/>
              <a:ext cx="5438958" cy="923330"/>
            </a:xfrm>
            <a:prstGeom prst="rect">
              <a:avLst/>
            </a:prstGeom>
          </p:spPr>
          <p:txBody>
            <a:bodyPr wrap="square">
              <a:spAutoFit/>
            </a:bodyPr>
            <a:lstStyle/>
            <a:p>
              <a:pPr>
                <a:lnSpc>
                  <a:spcPct val="100000"/>
                </a:lnSpc>
                <a:spcBef>
                  <a:spcPct val="0"/>
                </a:spcBef>
                <a:buFontTx/>
                <a:buNone/>
              </a:pPr>
              <a:r>
                <a:rPr lang="en-GB" altLang="en-US" dirty="0"/>
                <a:t>She makes different shapes with her arms. Sometimes these shapes match her body shape. Her arms also help her to control her jumps and spins. </a:t>
              </a:r>
              <a:endParaRPr lang="en-GB" altLang="en-US" dirty="0">
                <a:solidFill>
                  <a:srgbClr val="FF0000"/>
                </a:solidFill>
              </a:endParaRPr>
            </a:p>
          </p:txBody>
        </p:sp>
      </p:grpSp>
    </p:spTree>
    <p:extLst>
      <p:ext uri="{BB962C8B-B14F-4D97-AF65-F5344CB8AC3E}">
        <p14:creationId xmlns:p14="http://schemas.microsoft.com/office/powerpoint/2010/main" val="175558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0.11059 -0.00208 L 0.71406 -0.00023 " pathEditMode="relative" rAng="0" ptsTypes="AA">
                                      <p:cBhvr>
                                        <p:cTn id="6" dur="1250" fill="hold"/>
                                        <p:tgtEl>
                                          <p:spTgt spid="6"/>
                                        </p:tgtEl>
                                        <p:attrNameLst>
                                          <p:attrName>ppt_x</p:attrName>
                                          <p:attrName>ppt_y</p:attrName>
                                        </p:attrNameLst>
                                      </p:cBhvr>
                                      <p:rCtr x="40990" y="-69"/>
                                    </p:animMotion>
                                  </p:childTnLst>
                                </p:cTn>
                              </p:par>
                            </p:childTnLst>
                          </p:cTn>
                        </p:par>
                        <p:par>
                          <p:cTn id="7" fill="hold">
                            <p:stCondLst>
                              <p:cond delay="1250"/>
                            </p:stCondLst>
                            <p:childTnLst>
                              <p:par>
                                <p:cTn id="8" presetID="37" presetClass="path" presetSubtype="0" fill="hold" nodeType="afterEffect">
                                  <p:stCondLst>
                                    <p:cond delay="0"/>
                                  </p:stCondLst>
                                  <p:childTnLst>
                                    <p:animMotion origin="layout" path="M 0.71424 -1.11111E-6 L 0.74584 -0.04352 C 0.75347 -0.05324 0.76094 -0.06805 0.7684 -0.08472 C 0.77743 -0.10463 0.78281 -0.12037 0.78629 -0.13333 L 0.80035 -0.19167 " pathEditMode="relative" rAng="18060000" ptsTypes="AAAAA">
                                      <p:cBhvr>
                                        <p:cTn id="9" dur="300" fill="hold"/>
                                        <p:tgtEl>
                                          <p:spTgt spid="6"/>
                                        </p:tgtEl>
                                        <p:attrNameLst>
                                          <p:attrName>ppt_x</p:attrName>
                                          <p:attrName>ppt_y</p:attrName>
                                        </p:attrNameLst>
                                      </p:cBhvr>
                                      <p:rCtr x="4896" y="-9097"/>
                                    </p:animMotion>
                                  </p:childTnLst>
                                </p:cTn>
                              </p:par>
                            </p:childTnLst>
                          </p:cTn>
                        </p:par>
                        <p:par>
                          <p:cTn id="10" fill="hold">
                            <p:stCondLst>
                              <p:cond delay="1550"/>
                            </p:stCondLst>
                            <p:childTnLst>
                              <p:par>
                                <p:cTn id="11" presetID="10" presetClass="exit" presetSubtype="0" fill="hold" nodeType="afterEffect">
                                  <p:stCondLst>
                                    <p:cond delay="0"/>
                                  </p:stCondLst>
                                  <p:childTnLst>
                                    <p:animEffect transition="out" filter="fade">
                                      <p:cBhvr>
                                        <p:cTn id="12" dur="150"/>
                                        <p:tgtEl>
                                          <p:spTgt spid="6"/>
                                        </p:tgtEl>
                                      </p:cBhvr>
                                    </p:animEffect>
                                    <p:set>
                                      <p:cBhvr>
                                        <p:cTn id="13" dur="1" fill="hold">
                                          <p:stCondLst>
                                            <p:cond delay="149"/>
                                          </p:stCondLst>
                                        </p:cTn>
                                        <p:tgtEl>
                                          <p:spTgt spid="6"/>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50"/>
                                        <p:tgtEl>
                                          <p:spTgt spid="8"/>
                                        </p:tgtEl>
                                      </p:cBhvr>
                                    </p:animEffect>
                                  </p:childTnLst>
                                </p:cTn>
                              </p:par>
                            </p:childTnLst>
                          </p:cTn>
                        </p:par>
                        <p:par>
                          <p:cTn id="17" fill="hold">
                            <p:stCondLst>
                              <p:cond delay="1700"/>
                            </p:stCondLst>
                            <p:childTnLst>
                              <p:par>
                                <p:cTn id="18" presetID="44" presetClass="path" presetSubtype="0" fill="hold" nodeType="afterEffect">
                                  <p:stCondLst>
                                    <p:cond delay="0"/>
                                  </p:stCondLst>
                                  <p:childTnLst>
                                    <p:animMotion origin="layout" path="M 0.0092 -0.0426 L 0.01598 0.02731 C 0.01789 0.04236 0.02223 0.06296 0.03004 0.08402 C 0.03716 0.1074 0.04636 0.12546 0.05382 0.13495 L 0.09028 0.19004 " pathEditMode="relative" rAng="3900000" ptsTypes="AAAAA">
                                      <p:cBhvr>
                                        <p:cTn id="19" dur="300" fill="hold"/>
                                        <p:tgtEl>
                                          <p:spTgt spid="8"/>
                                        </p:tgtEl>
                                        <p:attrNameLst>
                                          <p:attrName>ppt_x</p:attrName>
                                          <p:attrName>ppt_y</p:attrName>
                                        </p:attrNameLst>
                                      </p:cBhvr>
                                      <p:rCtr x="3108" y="12222"/>
                                    </p:animMotion>
                                  </p:childTnLst>
                                </p:cTn>
                              </p:par>
                            </p:childTnLst>
                          </p:cTn>
                        </p:par>
                        <p:par>
                          <p:cTn id="20" fill="hold">
                            <p:stCondLst>
                              <p:cond delay="2000"/>
                            </p:stCondLst>
                            <p:childTnLst>
                              <p:par>
                                <p:cTn id="21" presetID="42" presetClass="path" presetSubtype="0" fill="hold" nodeType="afterEffect">
                                  <p:stCondLst>
                                    <p:cond delay="0"/>
                                  </p:stCondLst>
                                  <p:childTnLst>
                                    <p:animMotion origin="layout" path="M 0.09011 0.18981 L 0.82709 0.18101 " pathEditMode="relative" rAng="0" ptsTypes="AA">
                                      <p:cBhvr>
                                        <p:cTn id="22" dur="1250" fill="hold"/>
                                        <p:tgtEl>
                                          <p:spTgt spid="8"/>
                                        </p:tgtEl>
                                        <p:attrNameLst>
                                          <p:attrName>ppt_x</p:attrName>
                                          <p:attrName>ppt_y</p:attrName>
                                        </p:attrNameLst>
                                      </p:cBhvr>
                                      <p:rCtr x="36840" y="-440"/>
                                    </p:animMotion>
                                  </p:childTnLst>
                                </p:cTn>
                              </p:par>
                            </p:childTnLst>
                          </p:cTn>
                        </p:par>
                        <p:par>
                          <p:cTn id="23" fill="hold">
                            <p:stCondLst>
                              <p:cond delay="3250"/>
                            </p:stCondLst>
                            <p:childTnLst>
                              <p:par>
                                <p:cTn id="24" presetID="10" presetClass="entr" presetSubtype="0" fill="hold" nodeType="afterEffect">
                                  <p:stCondLst>
                                    <p:cond delay="1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22" presetClass="entr" presetSubtype="8"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right)">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3"/>
                                        </p:tgtEl>
                                      </p:cBhvr>
                                    </p:animEffect>
                                    <p:set>
                                      <p:cBhvr>
                                        <p:cTn id="44" dur="1" fill="hold">
                                          <p:stCondLst>
                                            <p:cond delay="499"/>
                                          </p:stCondLst>
                                        </p:cTn>
                                        <p:tgtEl>
                                          <p:spTgt spid="23"/>
                                        </p:tgtEl>
                                        <p:attrNameLst>
                                          <p:attrName>style.visibility</p:attrName>
                                        </p:attrNameLst>
                                      </p:cBhvr>
                                      <p:to>
                                        <p:strVal val="hidden"/>
                                      </p:to>
                                    </p:set>
                                  </p:childTnLst>
                                </p:cTn>
                              </p:par>
                              <p:par>
                                <p:cTn id="45" presetID="22" presetClass="exit" presetSubtype="8" fill="hold" nodeType="withEffect">
                                  <p:stCondLst>
                                    <p:cond delay="0"/>
                                  </p:stCondLst>
                                  <p:childTnLst>
                                    <p:animEffect transition="out" filter="wipe(left)">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childTnLst>
                          </p:cTn>
                        </p:par>
                        <p:par>
                          <p:cTn id="48" fill="hold">
                            <p:stCondLst>
                              <p:cond delay="500"/>
                            </p:stCondLst>
                            <p:childTnLst>
                              <p:par>
                                <p:cTn id="49" presetID="22" presetClass="entr" presetSubtype="2" fill="hold"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right)">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5665" y="81743"/>
            <a:ext cx="6791970" cy="760319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493039" y="238125"/>
            <a:ext cx="5553864" cy="6858000"/>
          </a:xfrm>
          <a:prstGeom prst="rect">
            <a:avLst/>
          </a:prstGeom>
        </p:spPr>
      </p:pic>
      <p:sp>
        <p:nvSpPr>
          <p:cNvPr id="2" name="Pentagon 1"/>
          <p:cNvSpPr/>
          <p:nvPr/>
        </p:nvSpPr>
        <p:spPr>
          <a:xfrm>
            <a:off x="0" y="2679700"/>
            <a:ext cx="8388349" cy="1498600"/>
          </a:xfrm>
          <a:prstGeom prst="homePlate">
            <a:avLst>
              <a:gd name="adj" fmla="val 33051"/>
            </a:avLst>
          </a:prstGeom>
          <a:solidFill>
            <a:srgbClr val="883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chemeClr val="bg1"/>
                </a:solidFill>
                <a:latin typeface="Twinkl" pitchFamily="2" charset="0"/>
              </a:rPr>
              <a:t>Let’s Get Moving</a:t>
            </a:r>
            <a:endParaRPr lang="en-GB" sz="5400" b="1" dirty="0">
              <a:solidFill>
                <a:schemeClr val="bg1"/>
              </a:solidFill>
            </a:endParaRPr>
          </a:p>
        </p:txBody>
      </p:sp>
      <p:sp>
        <p:nvSpPr>
          <p:cNvPr id="3" name="Chevron 2"/>
          <p:cNvSpPr/>
          <p:nvPr/>
        </p:nvSpPr>
        <p:spPr>
          <a:xfrm>
            <a:off x="8121650" y="2679700"/>
            <a:ext cx="1530350" cy="1498600"/>
          </a:xfrm>
          <a:prstGeom prst="chevron">
            <a:avLst>
              <a:gd name="adj" fmla="val 33150"/>
            </a:avLst>
          </a:prstGeom>
          <a:solidFill>
            <a:srgbClr val="883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8965847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 id="{AD647473-C8F6-4873-8A4D-F0CB2F1DDB1E}" vid="{1661485A-21C1-4D42-B3C8-4CD21B4AA6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767</TotalTime>
  <Words>856</Words>
  <Application>Microsoft Office PowerPoint</Application>
  <PresentationFormat>On-screen Show (4:3)</PresentationFormat>
  <Paragraphs>104</Paragraphs>
  <Slides>21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Kalam</vt:lpstr>
      <vt:lpstr>Twinkl SemiBold</vt:lpstr>
      <vt:lpstr>Sassoon Infant Rg</vt:lpstr>
      <vt:lpstr>Tuffy</vt:lpstr>
      <vt:lpstr>Twinkl</vt:lpstr>
      <vt:lpstr>Calibri</vt:lpstr>
      <vt:lpstr>Office Theme</vt:lpstr>
      <vt:lpstr>PowerPoint Presentation</vt:lpstr>
      <vt:lpstr>PowerPoint Presentation</vt:lpstr>
      <vt:lpstr>PowerPoint Presentation</vt:lpstr>
      <vt:lpstr>PowerPoint Presentation</vt:lpstr>
      <vt:lpstr>Ice Dancing</vt:lpstr>
      <vt:lpstr>Real Ice Dancers</vt:lpstr>
      <vt:lpstr>Skating Shapes</vt:lpstr>
      <vt:lpstr>Jumping and Spinning</vt:lpstr>
      <vt:lpstr>PowerPoint Presentation</vt:lpstr>
      <vt:lpstr>Warm-Up: Ice Statues</vt:lpstr>
      <vt:lpstr>Skating Shapes</vt:lpstr>
      <vt:lpstr>Jumping and Spinning</vt:lpstr>
      <vt:lpstr>Ice Dancing Motif</vt:lpstr>
      <vt:lpstr>Partner Performance</vt:lpstr>
      <vt:lpstr>Final Performance</vt:lpstr>
      <vt:lpstr>Cool-Down: Freeze Frames</vt:lpstr>
      <vt:lpstr>PowerPoint Presentation</vt:lpstr>
      <vt:lpstr>My Performance</vt:lpstr>
      <vt:lpstr>Star Rating</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Tinkler</dc:creator>
  <cp:lastModifiedBy>Foundation 2</cp:lastModifiedBy>
  <cp:revision>62</cp:revision>
  <dcterms:created xsi:type="dcterms:W3CDTF">2018-09-12T09:16:21Z</dcterms:created>
  <dcterms:modified xsi:type="dcterms:W3CDTF">2021-01-07T10:58:25Z</dcterms:modified>
</cp:coreProperties>
</file>