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1" r:id="rId2"/>
    <p:sldMasterId id="2147483704" r:id="rId3"/>
  </p:sldMasterIdLst>
  <p:notesMasterIdLst>
    <p:notesMasterId r:id="rId25"/>
  </p:notesMasterIdLst>
  <p:sldIdLst>
    <p:sldId id="269" r:id="rId4"/>
    <p:sldId id="536" r:id="rId5"/>
    <p:sldId id="1257" r:id="rId6"/>
    <p:sldId id="1258" r:id="rId7"/>
    <p:sldId id="1259" r:id="rId8"/>
    <p:sldId id="1261" r:id="rId9"/>
    <p:sldId id="1260" r:id="rId10"/>
    <p:sldId id="1262" r:id="rId11"/>
    <p:sldId id="1263" r:id="rId12"/>
    <p:sldId id="1267" r:id="rId13"/>
    <p:sldId id="1265" r:id="rId14"/>
    <p:sldId id="1268" r:id="rId15"/>
    <p:sldId id="1269" r:id="rId16"/>
    <p:sldId id="1272" r:id="rId17"/>
    <p:sldId id="1271" r:id="rId18"/>
    <p:sldId id="1273" r:id="rId19"/>
    <p:sldId id="1274" r:id="rId20"/>
    <p:sldId id="1275" r:id="rId21"/>
    <p:sldId id="1276" r:id="rId22"/>
    <p:sldId id="1277" r:id="rId23"/>
    <p:sldId id="4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2" autoAdjust="0"/>
    <p:restoredTop sz="92399" autoAdjust="0"/>
  </p:normalViewPr>
  <p:slideViewPr>
    <p:cSldViewPr snapToGrid="0">
      <p:cViewPr varScale="1">
        <p:scale>
          <a:sx n="102" d="100"/>
          <a:sy n="102" d="100"/>
        </p:scale>
        <p:origin x="20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220AC-0715-40F0-BD7D-072AFA537B5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BE43E-9DF5-4666-8F38-F417558D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4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71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9" y="61917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2" y="6356355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4" y="281414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3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1" y="4776791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7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39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1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9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4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8" y="768299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5" y="121670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7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2" y="6409709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7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6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96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6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8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3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51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6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03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8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13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1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9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9" y="6529813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8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8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find a unit fraction of an amount (3)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5" y="121670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425762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1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8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4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8" y="768299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5" y="121670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7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2" y="6409709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9" y="61917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2" y="6356355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4" y="281414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3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1" y="4776791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7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597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0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9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find a unit fraction of an amount (3)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240487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8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4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816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58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800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70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008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90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73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15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04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41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7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245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BF5-CE9E-4869-8BBB-F0FC77D38FE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A40-EF8E-4ECF-9089-7480AD822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62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31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6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1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8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6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29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5991-7507-4987-AD24-C6A0B357CB17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1C7C-B385-4B62-AE73-33016F0EDA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93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ABF5-CE9E-4869-8BBB-F0FC77D38FE0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1A40-EF8E-4ECF-9089-7480AD8229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9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664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ABF5-CE9E-4869-8BBB-F0FC77D38FE0}" type="datetimeFigureOut">
              <a:rPr lang="en-GB" smtClean="0"/>
              <a:t>06/02/2020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1A40-EF8E-4ECF-9089-7480AD8229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0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54981/sack-by-cprostir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okedbrains.net/2009/10/interesting_26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okedbrains.net/2009/10/interesting_26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9358/clock-by-manio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9358/clock-by-manio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9273/movie-reel-by-abustan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9273/movie-reel-by-abustan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27921/banner2-normal-by-doof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27921/banner2-normal-by-doof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ttle-alcohol-cork-stored-3386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ttle-alcohol-cork-stored-3386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1423903@N06/735760843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1423903@N06/735760843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bread.com.au/the-whitbread-channel/a-news-item-media-releases/how-long-could-you-survive-on-your-piggy-bank-saving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bread.com.au/the-whitbread-channel/a-news-item-media-releases/how-long-could-you-survive-on-your-piggy-bank-saving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sin.com/domo-as-dc-comics-superhero-plush-toys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sin.com/domo-as-dc-comics-superhero-plush-toys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54981/sack-by-cprostir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Spr5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A2DB4-08F6-47BE-AE5C-9B04F0E8208F}"/>
              </a:ext>
            </a:extLst>
          </p:cNvPr>
          <p:cNvSpPr txBox="1"/>
          <p:nvPr/>
        </p:nvSpPr>
        <p:spPr>
          <a:xfrm>
            <a:off x="177802" y="4292169"/>
            <a:ext cx="7680308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First, I can work out how many grams there are in 1kg and 600g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Next, I can work out one-quarter of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which is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then multiply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get the answer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Beth used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1kg and 200g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8C413-D017-4677-855D-018121DD9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0646" y="4482848"/>
            <a:ext cx="1484154" cy="1956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2D2FFB-89B6-4551-9701-CFB97C33A4C1}"/>
              </a:ext>
            </a:extLst>
          </p:cNvPr>
          <p:cNvSpPr txBox="1"/>
          <p:nvPr/>
        </p:nvSpPr>
        <p:spPr>
          <a:xfrm>
            <a:off x="177802" y="2103718"/>
            <a:ext cx="4711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bag of apples weighs 1kg and 600g.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Beth uses      of the bag to make a pudding.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of the bag has she used?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55680-4BA5-43D3-9FB5-306B0A9F8BFA}"/>
              </a:ext>
            </a:extLst>
          </p:cNvPr>
          <p:cNvSpPr txBox="1"/>
          <p:nvPr/>
        </p:nvSpPr>
        <p:spPr>
          <a:xfrm>
            <a:off x="1348263" y="25460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03D33-058A-429B-BBD6-CF81B9586D82}"/>
              </a:ext>
            </a:extLst>
          </p:cNvPr>
          <p:cNvSpPr txBox="1"/>
          <p:nvPr/>
        </p:nvSpPr>
        <p:spPr>
          <a:xfrm>
            <a:off x="1342441" y="28148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359ABE-0573-409B-AEEF-E4B3AD3EEB1F}"/>
              </a:ext>
            </a:extLst>
          </p:cNvPr>
          <p:cNvCxnSpPr/>
          <p:nvPr/>
        </p:nvCxnSpPr>
        <p:spPr>
          <a:xfrm>
            <a:off x="1384047" y="2851009"/>
            <a:ext cx="22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2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D8F54-070E-4BEB-92E4-F0F4DFFCF2A9}"/>
              </a:ext>
            </a:extLst>
          </p:cNvPr>
          <p:cNvSpPr txBox="1"/>
          <p:nvPr/>
        </p:nvSpPr>
        <p:spPr>
          <a:xfrm>
            <a:off x="177802" y="2067142"/>
            <a:ext cx="53784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giant bar of chocolate measures 1.25m in length.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children each get      of the bar.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length of the bar does each child get?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8ACC1-151F-4055-ACD4-9EBFAE610CF8}"/>
              </a:ext>
            </a:extLst>
          </p:cNvPr>
          <p:cNvSpPr txBox="1"/>
          <p:nvPr/>
        </p:nvSpPr>
        <p:spPr>
          <a:xfrm>
            <a:off x="2232744" y="24824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4411F-533B-4C7A-AB00-E9A04C185D0B}"/>
              </a:ext>
            </a:extLst>
          </p:cNvPr>
          <p:cNvSpPr txBox="1"/>
          <p:nvPr/>
        </p:nvSpPr>
        <p:spPr>
          <a:xfrm>
            <a:off x="2243559" y="2758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724768-37DC-47D3-9EA7-928F5C5947E2}"/>
              </a:ext>
            </a:extLst>
          </p:cNvPr>
          <p:cNvCxnSpPr>
            <a:cxnSpLocks/>
          </p:cNvCxnSpPr>
          <p:nvPr/>
        </p:nvCxnSpPr>
        <p:spPr>
          <a:xfrm>
            <a:off x="2303536" y="2818712"/>
            <a:ext cx="2123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5433B8-AFBE-4AFF-80B1-F4E30A9384EC}"/>
              </a:ext>
            </a:extLst>
          </p:cNvPr>
          <p:cNvSpPr txBox="1"/>
          <p:nvPr/>
        </p:nvSpPr>
        <p:spPr>
          <a:xfrm>
            <a:off x="177802" y="4236062"/>
            <a:ext cx="7690969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First, I can work out how many centimetres there are in 1.25m = ___cm.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Next, I can work out one-fifth of ___, which is ___.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 each child will receive ___cm of chocolate.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BB88D4-CB2B-4F02-B3B0-3CB366906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5800" y="4946205"/>
            <a:ext cx="2044700" cy="14006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ED72EB0-B11F-4A5B-BA34-2BCC603CD86E}"/>
              </a:ext>
            </a:extLst>
          </p:cNvPr>
          <p:cNvSpPr/>
          <p:nvPr/>
        </p:nvSpPr>
        <p:spPr>
          <a:xfrm>
            <a:off x="8839200" y="6216650"/>
            <a:ext cx="304800" cy="165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0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85433B8-AFBE-4AFF-80B1-F4E30A9384EC}"/>
              </a:ext>
            </a:extLst>
          </p:cNvPr>
          <p:cNvSpPr txBox="1"/>
          <p:nvPr/>
        </p:nvSpPr>
        <p:spPr>
          <a:xfrm>
            <a:off x="177802" y="4236062"/>
            <a:ext cx="7526419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First, I can work out how many centimetres there are in 1.25m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Next, I can work out one-fifth of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which is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 each child will receive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cm of chocolate.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124FC-7563-4020-8147-CE95D6299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5800" y="4946205"/>
            <a:ext cx="2044700" cy="14006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5ED4C7-82CA-42DE-BD6B-43B056980FA6}"/>
              </a:ext>
            </a:extLst>
          </p:cNvPr>
          <p:cNvSpPr/>
          <p:nvPr/>
        </p:nvSpPr>
        <p:spPr>
          <a:xfrm>
            <a:off x="8839200" y="6216650"/>
            <a:ext cx="304800" cy="165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EA1D6-9DCD-4B57-A610-4C61031ADA5D}"/>
              </a:ext>
            </a:extLst>
          </p:cNvPr>
          <p:cNvSpPr txBox="1"/>
          <p:nvPr/>
        </p:nvSpPr>
        <p:spPr>
          <a:xfrm>
            <a:off x="177802" y="150081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9F008-9D3A-42AE-9BBC-A9E6BAA9968A}"/>
              </a:ext>
            </a:extLst>
          </p:cNvPr>
          <p:cNvSpPr txBox="1"/>
          <p:nvPr/>
        </p:nvSpPr>
        <p:spPr>
          <a:xfrm>
            <a:off x="177802" y="2067142"/>
            <a:ext cx="53784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giant bar of chocolate measures 1.25m in length.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children each get      of the bar.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length of the bar does each child get?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9DEC2E-4F5C-40AF-9BAD-348EA229C6A4}"/>
              </a:ext>
            </a:extLst>
          </p:cNvPr>
          <p:cNvSpPr txBox="1"/>
          <p:nvPr/>
        </p:nvSpPr>
        <p:spPr>
          <a:xfrm>
            <a:off x="2232744" y="24824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6C94E-A85B-4256-A7EA-AF21D3D57EDA}"/>
              </a:ext>
            </a:extLst>
          </p:cNvPr>
          <p:cNvSpPr txBox="1"/>
          <p:nvPr/>
        </p:nvSpPr>
        <p:spPr>
          <a:xfrm>
            <a:off x="2243559" y="2758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6A69E-C5BE-4982-AB87-53B04EFC5302}"/>
              </a:ext>
            </a:extLst>
          </p:cNvPr>
          <p:cNvCxnSpPr>
            <a:cxnSpLocks/>
          </p:cNvCxnSpPr>
          <p:nvPr/>
        </p:nvCxnSpPr>
        <p:spPr>
          <a:xfrm>
            <a:off x="2303536" y="2818712"/>
            <a:ext cx="2123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6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59B54-19E2-4268-9558-5FA36768468E}"/>
              </a:ext>
            </a:extLst>
          </p:cNvPr>
          <p:cNvSpPr txBox="1"/>
          <p:nvPr/>
        </p:nvSpPr>
        <p:spPr>
          <a:xfrm>
            <a:off x="249578" y="2136338"/>
            <a:ext cx="35381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      of 2 hours.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hours = ___ minutes.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of  ___ minutes = ___.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of ___ minutes = ___ minutes.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5BDC78-7851-402F-B8EF-0587EC6C0698}"/>
              </a:ext>
            </a:extLst>
          </p:cNvPr>
          <p:cNvCxnSpPr>
            <a:cxnSpLocks/>
          </p:cNvCxnSpPr>
          <p:nvPr/>
        </p:nvCxnSpPr>
        <p:spPr>
          <a:xfrm>
            <a:off x="898916" y="2361415"/>
            <a:ext cx="230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9BBFA0-15DA-4478-800A-5D91C5DE65C7}"/>
              </a:ext>
            </a:extLst>
          </p:cNvPr>
          <p:cNvSpPr txBox="1"/>
          <p:nvPr/>
        </p:nvSpPr>
        <p:spPr>
          <a:xfrm>
            <a:off x="863520" y="204285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44D5A-A815-4C6B-AE17-BD9ED31CB804}"/>
              </a:ext>
            </a:extLst>
          </p:cNvPr>
          <p:cNvSpPr txBox="1"/>
          <p:nvPr/>
        </p:nvSpPr>
        <p:spPr>
          <a:xfrm>
            <a:off x="868436" y="233683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97ADF7-CE4B-4709-A221-6C53E3828AC1}"/>
              </a:ext>
            </a:extLst>
          </p:cNvPr>
          <p:cNvCxnSpPr>
            <a:cxnSpLocks/>
          </p:cNvCxnSpPr>
          <p:nvPr/>
        </p:nvCxnSpPr>
        <p:spPr>
          <a:xfrm>
            <a:off x="293358" y="3710482"/>
            <a:ext cx="230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BF02B9A-233C-4A9D-BB24-CB9970816852}"/>
              </a:ext>
            </a:extLst>
          </p:cNvPr>
          <p:cNvSpPr txBox="1"/>
          <p:nvPr/>
        </p:nvSpPr>
        <p:spPr>
          <a:xfrm>
            <a:off x="257962" y="3391917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DAEE9-2C4A-4A76-9731-B210B01BB5EB}"/>
              </a:ext>
            </a:extLst>
          </p:cNvPr>
          <p:cNvSpPr txBox="1"/>
          <p:nvPr/>
        </p:nvSpPr>
        <p:spPr>
          <a:xfrm>
            <a:off x="262878" y="368590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0BC2C8-85A4-4706-9A8F-8E26DD2A6F54}"/>
              </a:ext>
            </a:extLst>
          </p:cNvPr>
          <p:cNvCxnSpPr>
            <a:cxnSpLocks/>
          </p:cNvCxnSpPr>
          <p:nvPr/>
        </p:nvCxnSpPr>
        <p:spPr>
          <a:xfrm>
            <a:off x="316895" y="4530494"/>
            <a:ext cx="230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34FC9EC-2285-4C34-9EE8-51DEB8E074D8}"/>
              </a:ext>
            </a:extLst>
          </p:cNvPr>
          <p:cNvSpPr txBox="1"/>
          <p:nvPr/>
        </p:nvSpPr>
        <p:spPr>
          <a:xfrm>
            <a:off x="281499" y="421192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02E329-0687-42D2-B8EF-0E4E50A3E944}"/>
              </a:ext>
            </a:extLst>
          </p:cNvPr>
          <p:cNvSpPr txBox="1"/>
          <p:nvPr/>
        </p:nvSpPr>
        <p:spPr>
          <a:xfrm>
            <a:off x="286415" y="450591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18E771-C703-4438-AE6A-D01638E36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4070" y="3886200"/>
            <a:ext cx="2489930" cy="248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59B54-19E2-4268-9558-5FA36768468E}"/>
              </a:ext>
            </a:extLst>
          </p:cNvPr>
          <p:cNvSpPr txBox="1"/>
          <p:nvPr/>
        </p:nvSpPr>
        <p:spPr>
          <a:xfrm>
            <a:off x="249578" y="2136338"/>
            <a:ext cx="34099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      of 2 hours.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hours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of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of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minutes.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BF1060-8F9E-4E9D-8CC1-789CA3B6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4070" y="3886200"/>
            <a:ext cx="2489930" cy="248993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FDEBBA-DE61-445A-8E8C-F4889176FE0E}"/>
              </a:ext>
            </a:extLst>
          </p:cNvPr>
          <p:cNvCxnSpPr>
            <a:cxnSpLocks/>
          </p:cNvCxnSpPr>
          <p:nvPr/>
        </p:nvCxnSpPr>
        <p:spPr>
          <a:xfrm>
            <a:off x="898916" y="2361415"/>
            <a:ext cx="230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43956E-5D04-4BC3-A191-F9120DB58C24}"/>
              </a:ext>
            </a:extLst>
          </p:cNvPr>
          <p:cNvSpPr txBox="1"/>
          <p:nvPr/>
        </p:nvSpPr>
        <p:spPr>
          <a:xfrm>
            <a:off x="863520" y="204285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174330-BB77-4931-B1A6-7527109C1456}"/>
              </a:ext>
            </a:extLst>
          </p:cNvPr>
          <p:cNvSpPr txBox="1"/>
          <p:nvPr/>
        </p:nvSpPr>
        <p:spPr>
          <a:xfrm>
            <a:off x="868436" y="233683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24B1A9-312F-4C7D-9EEC-5805D50C2FDC}"/>
              </a:ext>
            </a:extLst>
          </p:cNvPr>
          <p:cNvCxnSpPr>
            <a:cxnSpLocks/>
          </p:cNvCxnSpPr>
          <p:nvPr/>
        </p:nvCxnSpPr>
        <p:spPr>
          <a:xfrm>
            <a:off x="293358" y="3710482"/>
            <a:ext cx="230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21012B-7811-421F-ABFE-2661EBB06CAD}"/>
              </a:ext>
            </a:extLst>
          </p:cNvPr>
          <p:cNvSpPr txBox="1"/>
          <p:nvPr/>
        </p:nvSpPr>
        <p:spPr>
          <a:xfrm>
            <a:off x="257962" y="3391917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13150C-F4DB-4D80-9680-698CA06D2201}"/>
              </a:ext>
            </a:extLst>
          </p:cNvPr>
          <p:cNvSpPr txBox="1"/>
          <p:nvPr/>
        </p:nvSpPr>
        <p:spPr>
          <a:xfrm>
            <a:off x="262878" y="368590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E672E4-4146-46EA-AF2A-7A4CB587D450}"/>
              </a:ext>
            </a:extLst>
          </p:cNvPr>
          <p:cNvCxnSpPr>
            <a:cxnSpLocks/>
          </p:cNvCxnSpPr>
          <p:nvPr/>
        </p:nvCxnSpPr>
        <p:spPr>
          <a:xfrm>
            <a:off x="316895" y="4530494"/>
            <a:ext cx="230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9C8996F-3AD4-4D1D-8FBA-489D9C919254}"/>
              </a:ext>
            </a:extLst>
          </p:cNvPr>
          <p:cNvSpPr txBox="1"/>
          <p:nvPr/>
        </p:nvSpPr>
        <p:spPr>
          <a:xfrm>
            <a:off x="281499" y="421192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8039B6-4126-4413-BD22-734A45AA5845}"/>
              </a:ext>
            </a:extLst>
          </p:cNvPr>
          <p:cNvSpPr txBox="1"/>
          <p:nvPr/>
        </p:nvSpPr>
        <p:spPr>
          <a:xfrm>
            <a:off x="286415" y="450591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420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4AB7B-8216-43D9-A766-51BD26C8E836}"/>
              </a:ext>
            </a:extLst>
          </p:cNvPr>
          <p:cNvSpPr txBox="1"/>
          <p:nvPr/>
        </p:nvSpPr>
        <p:spPr>
          <a:xfrm>
            <a:off x="177802" y="1808587"/>
            <a:ext cx="645159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film lasts 3 hours and 10 minutes.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Jenny has to go to bed and misses the last         of the film.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minutes of the film does she miss?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hours and 10 minutes =  ___ minutes.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___ minutes = ___ minutes.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___ minutes = ___ minutes.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Jenny misses ___ minutes or ___ hour and ___ minutes.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8C20CE-018D-4D7D-B0C2-A03F872AFEF3}"/>
              </a:ext>
            </a:extLst>
          </p:cNvPr>
          <p:cNvCxnSpPr/>
          <p:nvPr/>
        </p:nvCxnSpPr>
        <p:spPr>
          <a:xfrm>
            <a:off x="304801" y="4139037"/>
            <a:ext cx="27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64986B-CB81-4497-BFD0-FF43C06EAFEB}"/>
              </a:ext>
            </a:extLst>
          </p:cNvPr>
          <p:cNvSpPr txBox="1"/>
          <p:nvPr/>
        </p:nvSpPr>
        <p:spPr>
          <a:xfrm>
            <a:off x="273051" y="38215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7DD42-4AB4-4B05-B446-6B12BF9FBCA7}"/>
              </a:ext>
            </a:extLst>
          </p:cNvPr>
          <p:cNvSpPr txBox="1"/>
          <p:nvPr/>
        </p:nvSpPr>
        <p:spPr>
          <a:xfrm>
            <a:off x="279401" y="41072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17A683-85A8-4DE5-A7D7-8B80B8E4757E}"/>
              </a:ext>
            </a:extLst>
          </p:cNvPr>
          <p:cNvCxnSpPr/>
          <p:nvPr/>
        </p:nvCxnSpPr>
        <p:spPr>
          <a:xfrm>
            <a:off x="298451" y="4989937"/>
            <a:ext cx="27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9140D8-B5A5-416C-AD60-DE88C10690C2}"/>
              </a:ext>
            </a:extLst>
          </p:cNvPr>
          <p:cNvSpPr txBox="1"/>
          <p:nvPr/>
        </p:nvSpPr>
        <p:spPr>
          <a:xfrm>
            <a:off x="266701" y="46724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47BF9E-247F-4A95-A6EF-B074326FC0C1}"/>
              </a:ext>
            </a:extLst>
          </p:cNvPr>
          <p:cNvSpPr txBox="1"/>
          <p:nvPr/>
        </p:nvSpPr>
        <p:spPr>
          <a:xfrm>
            <a:off x="273051" y="49581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5CE44E-D16D-45C9-955C-53BEE9D83080}"/>
              </a:ext>
            </a:extLst>
          </p:cNvPr>
          <p:cNvCxnSpPr/>
          <p:nvPr/>
        </p:nvCxnSpPr>
        <p:spPr>
          <a:xfrm>
            <a:off x="4724401" y="2526137"/>
            <a:ext cx="27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0F74D9-8F3C-40B9-A865-E044DD6A0373}"/>
              </a:ext>
            </a:extLst>
          </p:cNvPr>
          <p:cNvSpPr txBox="1"/>
          <p:nvPr/>
        </p:nvSpPr>
        <p:spPr>
          <a:xfrm>
            <a:off x="4692651" y="22086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7E31-A9F4-4C84-B2F9-529DF04E2E46}"/>
              </a:ext>
            </a:extLst>
          </p:cNvPr>
          <p:cNvSpPr txBox="1"/>
          <p:nvPr/>
        </p:nvSpPr>
        <p:spPr>
          <a:xfrm>
            <a:off x="4699001" y="24943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26B887-BEEB-45BB-8645-92DFFEA9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0927" y="4659627"/>
            <a:ext cx="1703073" cy="17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4AB7B-8216-43D9-A766-51BD26C8E836}"/>
              </a:ext>
            </a:extLst>
          </p:cNvPr>
          <p:cNvSpPr txBox="1"/>
          <p:nvPr/>
        </p:nvSpPr>
        <p:spPr>
          <a:xfrm>
            <a:off x="177802" y="1808587"/>
            <a:ext cx="6070893" cy="4196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film lasts 3 hours and 10 minutes.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Jenny has to go to bed and misses the last       of the film.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minutes of the film does she miss?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hours and 10 minutes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minutes.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Jenny misses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 or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hour and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minutes.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8C20CE-018D-4D7D-B0C2-A03F872AFEF3}"/>
              </a:ext>
            </a:extLst>
          </p:cNvPr>
          <p:cNvCxnSpPr/>
          <p:nvPr/>
        </p:nvCxnSpPr>
        <p:spPr>
          <a:xfrm>
            <a:off x="304802" y="4139037"/>
            <a:ext cx="27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64986B-CB81-4497-BFD0-FF43C06EAFEB}"/>
              </a:ext>
            </a:extLst>
          </p:cNvPr>
          <p:cNvSpPr txBox="1"/>
          <p:nvPr/>
        </p:nvSpPr>
        <p:spPr>
          <a:xfrm>
            <a:off x="273052" y="38215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7DD42-4AB4-4B05-B446-6B12BF9FBCA7}"/>
              </a:ext>
            </a:extLst>
          </p:cNvPr>
          <p:cNvSpPr txBox="1"/>
          <p:nvPr/>
        </p:nvSpPr>
        <p:spPr>
          <a:xfrm>
            <a:off x="279402" y="41072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17A683-85A8-4DE5-A7D7-8B80B8E4757E}"/>
              </a:ext>
            </a:extLst>
          </p:cNvPr>
          <p:cNvCxnSpPr/>
          <p:nvPr/>
        </p:nvCxnSpPr>
        <p:spPr>
          <a:xfrm>
            <a:off x="298452" y="4989937"/>
            <a:ext cx="27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9140D8-B5A5-416C-AD60-DE88C10690C2}"/>
              </a:ext>
            </a:extLst>
          </p:cNvPr>
          <p:cNvSpPr txBox="1"/>
          <p:nvPr/>
        </p:nvSpPr>
        <p:spPr>
          <a:xfrm>
            <a:off x="266702" y="46724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47BF9E-247F-4A95-A6EF-B074326FC0C1}"/>
              </a:ext>
            </a:extLst>
          </p:cNvPr>
          <p:cNvSpPr txBox="1"/>
          <p:nvPr/>
        </p:nvSpPr>
        <p:spPr>
          <a:xfrm>
            <a:off x="273052" y="49581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BD2C50-D328-4707-A383-4CF4B8A1F590}"/>
              </a:ext>
            </a:extLst>
          </p:cNvPr>
          <p:cNvCxnSpPr/>
          <p:nvPr/>
        </p:nvCxnSpPr>
        <p:spPr>
          <a:xfrm>
            <a:off x="4679952" y="2513437"/>
            <a:ext cx="27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D1A3A0-B25C-4C69-9F6C-6D44F752490B}"/>
              </a:ext>
            </a:extLst>
          </p:cNvPr>
          <p:cNvSpPr txBox="1"/>
          <p:nvPr/>
        </p:nvSpPr>
        <p:spPr>
          <a:xfrm>
            <a:off x="4648202" y="21959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92512-87A4-4DB0-A5AE-05D3CDC678D2}"/>
              </a:ext>
            </a:extLst>
          </p:cNvPr>
          <p:cNvSpPr txBox="1"/>
          <p:nvPr/>
        </p:nvSpPr>
        <p:spPr>
          <a:xfrm>
            <a:off x="4654552" y="24816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72042-B476-4EFD-BCC0-688DDA81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0927" y="4659627"/>
            <a:ext cx="1703073" cy="17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1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BB15E-08C4-451C-B3D8-723515FA024E}"/>
              </a:ext>
            </a:extLst>
          </p:cNvPr>
          <p:cNvSpPr txBox="1"/>
          <p:nvPr/>
        </p:nvSpPr>
        <p:spPr>
          <a:xfrm>
            <a:off x="177802" y="1808587"/>
            <a:ext cx="5698996" cy="2118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Connor makes 3 football banners.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banner uses 250cm of material.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has a 10 metre roll of material.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material is left after making the 6 banners?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of the original roll is left?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AFA81-2136-4F04-88B0-C9AC13482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5200" y="5515778"/>
            <a:ext cx="3022600" cy="775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301885-AFF7-4589-A15F-DA1728D5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2500" y="4702978"/>
            <a:ext cx="3022600" cy="775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A203EA-5902-4613-896B-F2CFA691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2500" y="3947328"/>
            <a:ext cx="3022600" cy="7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BB15E-08C4-451C-B3D8-723515FA024E}"/>
              </a:ext>
            </a:extLst>
          </p:cNvPr>
          <p:cNvSpPr txBox="1"/>
          <p:nvPr/>
        </p:nvSpPr>
        <p:spPr>
          <a:xfrm>
            <a:off x="177802" y="1808587"/>
            <a:ext cx="5698996" cy="2118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Connor makes 3 football banners.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banner uses 250cm of material.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has a 10 metre roll of material.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material is left after making the 6 banners?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of the original roll is left?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2D691-78B3-4479-8153-9127DB9EA433}"/>
              </a:ext>
            </a:extLst>
          </p:cNvPr>
          <p:cNvSpPr txBox="1"/>
          <p:nvPr/>
        </p:nvSpPr>
        <p:spPr>
          <a:xfrm>
            <a:off x="330200" y="4102100"/>
            <a:ext cx="5230919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250cm = 750cm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metres = 1000cm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– 750 = 250cm, so 250cm of material is left.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250cm is       of the original roll.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E538EF-454F-4965-B057-949266DF287F}"/>
              </a:ext>
            </a:extLst>
          </p:cNvPr>
          <p:cNvCxnSpPr/>
          <p:nvPr/>
        </p:nvCxnSpPr>
        <p:spPr>
          <a:xfrm>
            <a:off x="1422400" y="5626100"/>
            <a:ext cx="2667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6BD9E6-58BB-404F-9CAE-8041AA23E87B}"/>
              </a:ext>
            </a:extLst>
          </p:cNvPr>
          <p:cNvSpPr txBox="1"/>
          <p:nvPr/>
        </p:nvSpPr>
        <p:spPr>
          <a:xfrm>
            <a:off x="1390650" y="53022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4996B-EAFF-4283-8023-954B866C0B9A}"/>
              </a:ext>
            </a:extLst>
          </p:cNvPr>
          <p:cNvSpPr txBox="1"/>
          <p:nvPr/>
        </p:nvSpPr>
        <p:spPr>
          <a:xfrm>
            <a:off x="1397000" y="5594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C58351-9B69-4552-95BA-8F3162DE1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5200" y="5515778"/>
            <a:ext cx="3022600" cy="775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1486ED-2D5A-4625-8A5D-02D01008A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2500" y="4702978"/>
            <a:ext cx="3022600" cy="775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826AD1-9EA7-4ECF-9F4C-1F748D706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2500" y="3947328"/>
            <a:ext cx="3022600" cy="7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4698722" cy="3795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 has a bottle of pear juice.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drinks        of the juice.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 sister, Grace drinks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00ml.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fifth of the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left in the bottle.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strike="noStrike" kern="1200" cap="none" spc="0" normalizeH="0" baseline="0" noProof="0" dirty="0">
              <a:ln>
                <a:noFill/>
              </a:ln>
              <a:solidFill>
                <a:srgbClr val="388CD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much did Holly drink?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fraction of the bottle did Grace drink?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much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did the bottle contain?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FC9F29-3537-42D9-8D72-28E77F00B072}"/>
              </a:ext>
            </a:extLst>
          </p:cNvPr>
          <p:cNvCxnSpPr/>
          <p:nvPr/>
        </p:nvCxnSpPr>
        <p:spPr>
          <a:xfrm>
            <a:off x="1441450" y="2590800"/>
            <a:ext cx="298450" cy="0"/>
          </a:xfrm>
          <a:prstGeom prst="line">
            <a:avLst/>
          </a:prstGeom>
          <a:ln>
            <a:solidFill>
              <a:srgbClr val="388CD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68452B-1314-42AF-B27E-DA4C66251472}"/>
              </a:ext>
            </a:extLst>
          </p:cNvPr>
          <p:cNvSpPr txBox="1"/>
          <p:nvPr/>
        </p:nvSpPr>
        <p:spPr>
          <a:xfrm>
            <a:off x="1441450" y="2266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65E8B-EDA9-41B0-9562-51B1E256C547}"/>
              </a:ext>
            </a:extLst>
          </p:cNvPr>
          <p:cNvSpPr txBox="1"/>
          <p:nvPr/>
        </p:nvSpPr>
        <p:spPr>
          <a:xfrm>
            <a:off x="1447800" y="254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ED6A3C-7EC6-4E1B-BF0B-EC6D0443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95875" y="1473200"/>
            <a:ext cx="1491734" cy="2374900"/>
          </a:xfrm>
          <a:prstGeom prst="rect">
            <a:avLst/>
          </a:prstGeom>
        </p:spPr>
      </p:pic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ED68B2C-E4D7-46CB-B431-1CBD6EAA2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59426"/>
              </p:ext>
            </p:extLst>
          </p:nvPr>
        </p:nvGraphicFramePr>
        <p:xfrm>
          <a:off x="6815668" y="1366896"/>
          <a:ext cx="2006600" cy="123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2347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problems using fractions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4698722" cy="3795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 has a bottle of pear juice.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drinks        of the juice.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 sister, Grace drinks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00ml.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fifth of the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left in the bottle.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strike="noStrike" kern="1200" cap="none" spc="0" normalizeH="0" baseline="0" noProof="0" dirty="0">
              <a:ln>
                <a:noFill/>
              </a:ln>
              <a:solidFill>
                <a:srgbClr val="388CD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much did Holly drink?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fraction of the bottle did Grace drink?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much 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did the bottle contain?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FC9F29-3537-42D9-8D72-28E77F00B072}"/>
              </a:ext>
            </a:extLst>
          </p:cNvPr>
          <p:cNvCxnSpPr/>
          <p:nvPr/>
        </p:nvCxnSpPr>
        <p:spPr>
          <a:xfrm>
            <a:off x="1441450" y="2590800"/>
            <a:ext cx="298450" cy="0"/>
          </a:xfrm>
          <a:prstGeom prst="line">
            <a:avLst/>
          </a:prstGeom>
          <a:ln>
            <a:solidFill>
              <a:srgbClr val="388CD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68452B-1314-42AF-B27E-DA4C66251472}"/>
              </a:ext>
            </a:extLst>
          </p:cNvPr>
          <p:cNvSpPr txBox="1"/>
          <p:nvPr/>
        </p:nvSpPr>
        <p:spPr>
          <a:xfrm>
            <a:off x="1441450" y="2266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62F1A-D459-4F0E-BF7B-4CC02906D00F}"/>
              </a:ext>
            </a:extLst>
          </p:cNvPr>
          <p:cNvSpPr txBox="1"/>
          <p:nvPr/>
        </p:nvSpPr>
        <p:spPr>
          <a:xfrm>
            <a:off x="5079696" y="4025900"/>
            <a:ext cx="36407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 drinks 900ml of juice.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drinks one-fifth of the juice.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bottle contained 1.5 litres of juice.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65E8B-EDA9-41B0-9562-51B1E256C547}"/>
              </a:ext>
            </a:extLst>
          </p:cNvPr>
          <p:cNvSpPr txBox="1"/>
          <p:nvPr/>
        </p:nvSpPr>
        <p:spPr>
          <a:xfrm>
            <a:off x="1447800" y="254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5CE539-31A5-45E2-97B9-ACB1F529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95875" y="1473200"/>
            <a:ext cx="1491734" cy="23749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BD97BCE-8006-4532-8F2B-40574598A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59426"/>
              </p:ext>
            </p:extLst>
          </p:nvPr>
        </p:nvGraphicFramePr>
        <p:xfrm>
          <a:off x="6815668" y="1366896"/>
          <a:ext cx="2006600" cy="123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2347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problems using fractions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40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CA3B8-2A79-46A6-AFDD-BF434A469CCB}"/>
              </a:ext>
            </a:extLst>
          </p:cNvPr>
          <p:cNvSpPr txBox="1"/>
          <p:nvPr/>
        </p:nvSpPr>
        <p:spPr>
          <a:xfrm>
            <a:off x="177802" y="1940870"/>
            <a:ext cx="36343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      of a set of books.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were in the whole set?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C91B81-83E3-4D0A-857C-092EF20FE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38" r="27451"/>
          <a:stretch/>
        </p:blipFill>
        <p:spPr>
          <a:xfrm>
            <a:off x="900996" y="2454114"/>
            <a:ext cx="2096305" cy="240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008C5C-0646-4E88-BD9B-8C1AB9C041AA}"/>
              </a:ext>
            </a:extLst>
          </p:cNvPr>
          <p:cNvSpPr txBox="1"/>
          <p:nvPr/>
        </p:nvSpPr>
        <p:spPr>
          <a:xfrm>
            <a:off x="986015" y="1816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A4BD53-08AF-4D9F-86B0-481DA2CF2611}"/>
              </a:ext>
            </a:extLst>
          </p:cNvPr>
          <p:cNvCxnSpPr/>
          <p:nvPr/>
        </p:nvCxnSpPr>
        <p:spPr>
          <a:xfrm>
            <a:off x="1039109" y="2159146"/>
            <a:ext cx="230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E8DC6F-6475-4B30-87BD-9C86DBCA5FA6}"/>
              </a:ext>
            </a:extLst>
          </p:cNvPr>
          <p:cNvSpPr txBox="1"/>
          <p:nvPr/>
        </p:nvSpPr>
        <p:spPr>
          <a:xfrm>
            <a:off x="997814" y="2111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3D56F90-1B9C-425B-A1A4-90E9B2A5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88622"/>
              </p:ext>
            </p:extLst>
          </p:nvPr>
        </p:nvGraphicFramePr>
        <p:xfrm>
          <a:off x="6815668" y="1366896"/>
          <a:ext cx="2006600" cy="123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2347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problems using fractions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BDA1C-20AA-493D-A962-DBEAA8328D6F}"/>
              </a:ext>
            </a:extLst>
          </p:cNvPr>
          <p:cNvSpPr txBox="1"/>
          <p:nvPr/>
        </p:nvSpPr>
        <p:spPr>
          <a:xfrm>
            <a:off x="4664963" y="4028603"/>
            <a:ext cx="447903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divide the amount by the numerator, then multiply the answer by the denominator.</a:t>
            </a:r>
          </a:p>
          <a:p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÷ 2 = 5</a:t>
            </a:r>
          </a:p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  <a:p>
            <a:b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there are 25 books in the whole set.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7C4D5-3ACE-4F90-92B5-AFCEB04F023B}"/>
              </a:ext>
            </a:extLst>
          </p:cNvPr>
          <p:cNvSpPr txBox="1"/>
          <p:nvPr/>
        </p:nvSpPr>
        <p:spPr>
          <a:xfrm>
            <a:off x="177802" y="1940870"/>
            <a:ext cx="36343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      of a set of books.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were in the whole set?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7E4B41-A3D1-4EC1-BE40-1B95E53D5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38" r="27451"/>
          <a:stretch/>
        </p:blipFill>
        <p:spPr>
          <a:xfrm>
            <a:off x="900996" y="2454114"/>
            <a:ext cx="2096305" cy="2401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C12778-8561-4955-ABBD-4C414E412289}"/>
              </a:ext>
            </a:extLst>
          </p:cNvPr>
          <p:cNvSpPr txBox="1"/>
          <p:nvPr/>
        </p:nvSpPr>
        <p:spPr>
          <a:xfrm>
            <a:off x="986015" y="1816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5FBEED-7A99-4E19-82E7-650A2F978E69}"/>
              </a:ext>
            </a:extLst>
          </p:cNvPr>
          <p:cNvCxnSpPr/>
          <p:nvPr/>
        </p:nvCxnSpPr>
        <p:spPr>
          <a:xfrm>
            <a:off x="1039109" y="2159146"/>
            <a:ext cx="230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A8F86C-9A78-4B41-942C-F70A30C8D652}"/>
              </a:ext>
            </a:extLst>
          </p:cNvPr>
          <p:cNvSpPr txBox="1"/>
          <p:nvPr/>
        </p:nvSpPr>
        <p:spPr>
          <a:xfrm>
            <a:off x="997814" y="2111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A8D9EA1E-8075-4D51-940C-7D7E1428A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95439"/>
              </p:ext>
            </p:extLst>
          </p:nvPr>
        </p:nvGraphicFramePr>
        <p:xfrm>
          <a:off x="6815668" y="1366896"/>
          <a:ext cx="2006600" cy="123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2347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problems using fractions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56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D8F54-070E-4BEB-92E4-F0F4DFFCF2A9}"/>
              </a:ext>
            </a:extLst>
          </p:cNvPr>
          <p:cNvSpPr txBox="1"/>
          <p:nvPr/>
        </p:nvSpPr>
        <p:spPr>
          <a:xfrm>
            <a:off x="177802" y="2091526"/>
            <a:ext cx="56861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Anna has £4.50.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wants to save      of her money in her piggybank.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would she save?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3C1C1-E1F3-4C29-9EC5-CD5178489FE9}"/>
              </a:ext>
            </a:extLst>
          </p:cNvPr>
          <p:cNvSpPr txBox="1"/>
          <p:nvPr/>
        </p:nvSpPr>
        <p:spPr>
          <a:xfrm>
            <a:off x="2191871" y="25397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1CB53-D9D1-4868-961F-9291DAAB2B2F}"/>
              </a:ext>
            </a:extLst>
          </p:cNvPr>
          <p:cNvSpPr txBox="1"/>
          <p:nvPr/>
        </p:nvSpPr>
        <p:spPr>
          <a:xfrm>
            <a:off x="2197848" y="27967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B85C9-9579-459C-95EC-DAD9A5DD5FAA}"/>
              </a:ext>
            </a:extLst>
          </p:cNvPr>
          <p:cNvCxnSpPr/>
          <p:nvPr/>
        </p:nvCxnSpPr>
        <p:spPr>
          <a:xfrm>
            <a:off x="2221755" y="2856515"/>
            <a:ext cx="22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AA2DB4-08F6-47BE-AE5C-9B04F0E8208F}"/>
              </a:ext>
            </a:extLst>
          </p:cNvPr>
          <p:cNvSpPr txBox="1"/>
          <p:nvPr/>
        </p:nvSpPr>
        <p:spPr>
          <a:xfrm>
            <a:off x="177802" y="4274077"/>
            <a:ext cx="6718506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First, I can work out how many pence there are in £4.50 = ___p.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Next, I can work out one-fifth of ___, which is ____.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then multiply ___ by ___ to get the answer ___.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Anna will save ____.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6B79B2D-C0E0-4596-81B4-553DB38F6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0588" y="4876800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A2DB4-08F6-47BE-AE5C-9B04F0E8208F}"/>
              </a:ext>
            </a:extLst>
          </p:cNvPr>
          <p:cNvSpPr txBox="1"/>
          <p:nvPr/>
        </p:nvSpPr>
        <p:spPr>
          <a:xfrm>
            <a:off x="177802" y="4274077"/>
            <a:ext cx="6718506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First, I can work out how many pence there are in £4.50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Next, I can work out one-fifth of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which is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then multiply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get the answer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Anna will save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£2.70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A14B7A-BF9C-4A8D-A4E6-2AF376F36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0588" y="4876800"/>
            <a:ext cx="1905000" cy="15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C5DD15-18C7-407C-8566-2A9995EA3A29}"/>
              </a:ext>
            </a:extLst>
          </p:cNvPr>
          <p:cNvSpPr txBox="1"/>
          <p:nvPr/>
        </p:nvSpPr>
        <p:spPr>
          <a:xfrm>
            <a:off x="177802" y="2091526"/>
            <a:ext cx="56861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Anna has £4.50.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wants to save      of her money in her piggybank.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would she save?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B389A-E1D4-4BC0-8F91-5E1CFE17A35D}"/>
              </a:ext>
            </a:extLst>
          </p:cNvPr>
          <p:cNvSpPr txBox="1"/>
          <p:nvPr/>
        </p:nvSpPr>
        <p:spPr>
          <a:xfrm>
            <a:off x="2191871" y="25397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CB90A-A768-4EAE-B50A-F83D07725E9D}"/>
              </a:ext>
            </a:extLst>
          </p:cNvPr>
          <p:cNvSpPr txBox="1"/>
          <p:nvPr/>
        </p:nvSpPr>
        <p:spPr>
          <a:xfrm>
            <a:off x="2197848" y="27967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D1E77C-C386-4508-B215-3C8E492FD830}"/>
              </a:ext>
            </a:extLst>
          </p:cNvPr>
          <p:cNvCxnSpPr/>
          <p:nvPr/>
        </p:nvCxnSpPr>
        <p:spPr>
          <a:xfrm>
            <a:off x="2221755" y="2856515"/>
            <a:ext cx="22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3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D8F54-070E-4BEB-92E4-F0F4DFFCF2A9}"/>
              </a:ext>
            </a:extLst>
          </p:cNvPr>
          <p:cNvSpPr txBox="1"/>
          <p:nvPr/>
        </p:nvSpPr>
        <p:spPr>
          <a:xfrm>
            <a:off x="177802" y="2067142"/>
            <a:ext cx="3929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 saves up £8.60.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wants to spend      on a new toy.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would he spend?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3C1C1-E1F3-4C29-9EC5-CD5178489FE9}"/>
              </a:ext>
            </a:extLst>
          </p:cNvPr>
          <p:cNvSpPr txBox="1"/>
          <p:nvPr/>
        </p:nvSpPr>
        <p:spPr>
          <a:xfrm>
            <a:off x="2191871" y="25153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1CB53-D9D1-4868-961F-9291DAAB2B2F}"/>
              </a:ext>
            </a:extLst>
          </p:cNvPr>
          <p:cNvSpPr txBox="1"/>
          <p:nvPr/>
        </p:nvSpPr>
        <p:spPr>
          <a:xfrm>
            <a:off x="2197848" y="27723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B85C9-9579-459C-95EC-DAD9A5DD5FAA}"/>
              </a:ext>
            </a:extLst>
          </p:cNvPr>
          <p:cNvCxnSpPr/>
          <p:nvPr/>
        </p:nvCxnSpPr>
        <p:spPr>
          <a:xfrm>
            <a:off x="2221755" y="2832131"/>
            <a:ext cx="22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AA2DB4-08F6-47BE-AE5C-9B04F0E8208F}"/>
              </a:ext>
            </a:extLst>
          </p:cNvPr>
          <p:cNvSpPr txBox="1"/>
          <p:nvPr/>
        </p:nvSpPr>
        <p:spPr>
          <a:xfrm>
            <a:off x="177802" y="4249693"/>
            <a:ext cx="6718506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First, I can work out how many pence there are in £8.60 = ___p.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Next, I can work out one-fifth of ___, which is ___.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then multiply ___ by __ to get the answer ___.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Ben will spend ___.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C32CD-3FB6-4211-8042-2BC60AFC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9300" y="5000413"/>
            <a:ext cx="2044700" cy="13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3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A2DB4-08F6-47BE-AE5C-9B04F0E8208F}"/>
              </a:ext>
            </a:extLst>
          </p:cNvPr>
          <p:cNvSpPr txBox="1"/>
          <p:nvPr/>
        </p:nvSpPr>
        <p:spPr>
          <a:xfrm>
            <a:off x="177802" y="4249693"/>
            <a:ext cx="6718506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First, I can work out how many pence there are in £8.60 =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Next, I can work out one-quarter of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which is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then multiply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get the answer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Ben will spend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£6.45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1BA06-DC31-4815-A058-077D1884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9300" y="5000413"/>
            <a:ext cx="2044700" cy="1397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EFF453-EEC8-4CEF-805F-1BE5B233D4D4}"/>
              </a:ext>
            </a:extLst>
          </p:cNvPr>
          <p:cNvSpPr txBox="1"/>
          <p:nvPr/>
        </p:nvSpPr>
        <p:spPr>
          <a:xfrm>
            <a:off x="177802" y="2067142"/>
            <a:ext cx="3929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 saves up £8.60.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wants to spend      on a new toy.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would he spend?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1CF3C-D6C8-4AB3-8FE1-F9869CDAF3D3}"/>
              </a:ext>
            </a:extLst>
          </p:cNvPr>
          <p:cNvSpPr txBox="1"/>
          <p:nvPr/>
        </p:nvSpPr>
        <p:spPr>
          <a:xfrm>
            <a:off x="2191871" y="25153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34C864-F932-44EB-BA3B-7D92EB5632D3}"/>
              </a:ext>
            </a:extLst>
          </p:cNvPr>
          <p:cNvSpPr txBox="1"/>
          <p:nvPr/>
        </p:nvSpPr>
        <p:spPr>
          <a:xfrm>
            <a:off x="2197848" y="27723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BD3415-F4D8-46EC-8C68-05CC4B501655}"/>
              </a:ext>
            </a:extLst>
          </p:cNvPr>
          <p:cNvCxnSpPr/>
          <p:nvPr/>
        </p:nvCxnSpPr>
        <p:spPr>
          <a:xfrm>
            <a:off x="2221755" y="2832131"/>
            <a:ext cx="22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2" y="150081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D8F54-070E-4BEB-92E4-F0F4DFFCF2A9}"/>
              </a:ext>
            </a:extLst>
          </p:cNvPr>
          <p:cNvSpPr txBox="1"/>
          <p:nvPr/>
        </p:nvSpPr>
        <p:spPr>
          <a:xfrm>
            <a:off x="177802" y="2103718"/>
            <a:ext cx="4711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bag of apples weighs 1kg and 600g.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Beth uses      of the bag to make a pudding.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of the bag has she used?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3C1C1-E1F3-4C29-9EC5-CD5178489FE9}"/>
              </a:ext>
            </a:extLst>
          </p:cNvPr>
          <p:cNvSpPr txBox="1"/>
          <p:nvPr/>
        </p:nvSpPr>
        <p:spPr>
          <a:xfrm>
            <a:off x="1348263" y="25460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1CB53-D9D1-4868-961F-9291DAAB2B2F}"/>
              </a:ext>
            </a:extLst>
          </p:cNvPr>
          <p:cNvSpPr txBox="1"/>
          <p:nvPr/>
        </p:nvSpPr>
        <p:spPr>
          <a:xfrm>
            <a:off x="1342441" y="28148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B85C9-9579-459C-95EC-DAD9A5DD5FAA}"/>
              </a:ext>
            </a:extLst>
          </p:cNvPr>
          <p:cNvCxnSpPr/>
          <p:nvPr/>
        </p:nvCxnSpPr>
        <p:spPr>
          <a:xfrm>
            <a:off x="1384047" y="2851009"/>
            <a:ext cx="22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AA2DB4-08F6-47BE-AE5C-9B04F0E8208F}"/>
              </a:ext>
            </a:extLst>
          </p:cNvPr>
          <p:cNvSpPr txBox="1"/>
          <p:nvPr/>
        </p:nvSpPr>
        <p:spPr>
          <a:xfrm>
            <a:off x="177802" y="4292169"/>
            <a:ext cx="7487947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First, I can work out how many grams there are in 1kg and 600g = ___g.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Next, I can work out one-quarter of ___, which is ____.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then multiply ___ by ___ to get the answer ___.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Beth used __kg and ___g.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CC20B-9643-4AAD-B7F9-E4231270B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0646" y="4482848"/>
            <a:ext cx="1484154" cy="19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1235</Words>
  <Application>Microsoft Office PowerPoint</Application>
  <PresentationFormat>On-screen Show (4:3)</PresentationFormat>
  <Paragraphs>259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Bryant Bold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Xerri</dc:creator>
  <cp:lastModifiedBy>Hannah Searle</cp:lastModifiedBy>
  <cp:revision>21</cp:revision>
  <dcterms:created xsi:type="dcterms:W3CDTF">2019-03-06T14:30:52Z</dcterms:created>
  <dcterms:modified xsi:type="dcterms:W3CDTF">2020-02-06T15:34:23Z</dcterms:modified>
</cp:coreProperties>
</file>