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9" r:id="rId2"/>
    <p:sldId id="536" r:id="rId3"/>
    <p:sldId id="1083" r:id="rId4"/>
    <p:sldId id="1257" r:id="rId5"/>
    <p:sldId id="1183" r:id="rId6"/>
    <p:sldId id="1258" r:id="rId7"/>
    <p:sldId id="1259" r:id="rId8"/>
    <p:sldId id="1260" r:id="rId9"/>
    <p:sldId id="1262" r:id="rId10"/>
    <p:sldId id="1261" r:id="rId11"/>
    <p:sldId id="1243" r:id="rId12"/>
    <p:sldId id="1263" r:id="rId13"/>
    <p:sldId id="1264" r:id="rId14"/>
    <p:sldId id="1265" r:id="rId15"/>
    <p:sldId id="1245" r:id="rId16"/>
    <p:sldId id="1266" r:id="rId17"/>
    <p:sldId id="1267" r:id="rId18"/>
    <p:sldId id="1268" r:id="rId19"/>
    <p:sldId id="1269" r:id="rId20"/>
    <p:sldId id="1270" r:id="rId21"/>
    <p:sldId id="1131" r:id="rId22"/>
    <p:sldId id="1271" r:id="rId23"/>
    <p:sldId id="46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E41"/>
    <a:srgbClr val="FADF47"/>
    <a:srgbClr val="000000"/>
    <a:srgbClr val="388CDA"/>
    <a:srgbClr val="13BD8A"/>
    <a:srgbClr val="EE7C3E"/>
    <a:srgbClr val="C73A43"/>
    <a:srgbClr val="0CC1D9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5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Fractions Lesson 2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7" y="768298"/>
            <a:ext cx="8936577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To recognise fractions that make 1 whole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04/02/2020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Fractions Lesson 2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04/02/2020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Lesson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Ready-to-go Lesson Slides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Spr5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EDA2F07-966F-41A4-8EA1-68DB19301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232" y="4784926"/>
            <a:ext cx="1282992" cy="12702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F4C6C5-1508-4565-BA9D-3380AAFC1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72" y="4782998"/>
            <a:ext cx="1282992" cy="12702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1F605E-8152-4BD3-85BD-32911DB2E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586" y="2785153"/>
            <a:ext cx="1282992" cy="12702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E8081D-3DED-44AC-9893-B203D3C8B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026" y="2785154"/>
            <a:ext cx="1282992" cy="1270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9DFA8A-2D48-4D60-8260-BF38241E6C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768" y="2785155"/>
            <a:ext cx="1282992" cy="12702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Count forwards in fifths up to 1 whole. Shade and write each fraction.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44C99C-1FB8-4F8D-BCD6-C63E8F77728A}"/>
              </a:ext>
            </a:extLst>
          </p:cNvPr>
          <p:cNvSpPr/>
          <p:nvPr/>
        </p:nvSpPr>
        <p:spPr>
          <a:xfrm>
            <a:off x="3799018" y="3066357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38D97F-AAF3-451C-B7AB-56FD9E9044D6}"/>
              </a:ext>
            </a:extLst>
          </p:cNvPr>
          <p:cNvSpPr/>
          <p:nvPr/>
        </p:nvSpPr>
        <p:spPr>
          <a:xfrm>
            <a:off x="1769064" y="5064199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5E74A4-6B10-4808-B11E-98E2D345D3BB}"/>
              </a:ext>
            </a:extLst>
          </p:cNvPr>
          <p:cNvSpPr/>
          <p:nvPr/>
        </p:nvSpPr>
        <p:spPr>
          <a:xfrm>
            <a:off x="1724277" y="3066357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67AF05-2D90-494D-8340-46BBDE002680}"/>
              </a:ext>
            </a:extLst>
          </p:cNvPr>
          <p:cNvSpPr/>
          <p:nvPr/>
        </p:nvSpPr>
        <p:spPr>
          <a:xfrm>
            <a:off x="3815224" y="5064199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065831-460D-4E5A-8C3C-CC72DF8E1841}"/>
              </a:ext>
            </a:extLst>
          </p:cNvPr>
          <p:cNvSpPr/>
          <p:nvPr/>
        </p:nvSpPr>
        <p:spPr>
          <a:xfrm>
            <a:off x="4201623" y="5204640"/>
            <a:ext cx="1451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1 whole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E8D72E-112C-4E85-82F3-E511B3B41377}"/>
              </a:ext>
            </a:extLst>
          </p:cNvPr>
          <p:cNvSpPr/>
          <p:nvPr/>
        </p:nvSpPr>
        <p:spPr>
          <a:xfrm>
            <a:off x="6164749" y="3066357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E2C71F-BD72-40C3-A488-9B5BDE3380BB}"/>
              </a:ext>
            </a:extLst>
          </p:cNvPr>
          <p:cNvSpPr/>
          <p:nvPr/>
        </p:nvSpPr>
        <p:spPr>
          <a:xfrm>
            <a:off x="5834197" y="5064199"/>
            <a:ext cx="3081478" cy="646332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notice about all the fractions that are equal to 1 whole?</a:t>
            </a:r>
          </a:p>
        </p:txBody>
      </p:sp>
    </p:spTree>
    <p:extLst>
      <p:ext uri="{BB962C8B-B14F-4D97-AF65-F5344CB8AC3E}">
        <p14:creationId xmlns:p14="http://schemas.microsoft.com/office/powerpoint/2010/main" val="3299859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missing values.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of the counters are yellow.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of the counters are red.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and      together are equal to 1 whole.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44C99C-1FB8-4F8D-BCD6-C63E8F77728A}"/>
              </a:ext>
            </a:extLst>
          </p:cNvPr>
          <p:cNvSpPr/>
          <p:nvPr/>
        </p:nvSpPr>
        <p:spPr>
          <a:xfrm>
            <a:off x="231588" y="3624407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6D4B2-3D20-468F-958B-B4B624544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51" y="2762099"/>
            <a:ext cx="5538462" cy="4446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29FFA3-DD0B-4CDA-9116-477CAC38C439}"/>
              </a:ext>
            </a:extLst>
          </p:cNvPr>
          <p:cNvSpPr/>
          <p:nvPr/>
        </p:nvSpPr>
        <p:spPr>
          <a:xfrm>
            <a:off x="231588" y="4172403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GB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BC4E56-6CCE-46E4-A799-85084AD8641D}"/>
              </a:ext>
            </a:extLst>
          </p:cNvPr>
          <p:cNvSpPr/>
          <p:nvPr/>
        </p:nvSpPr>
        <p:spPr>
          <a:xfrm>
            <a:off x="231588" y="4733243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GB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4830C6-2D09-4DB4-99AD-3C6C5A5D04ED}"/>
              </a:ext>
            </a:extLst>
          </p:cNvPr>
          <p:cNvSpPr/>
          <p:nvPr/>
        </p:nvSpPr>
        <p:spPr>
          <a:xfrm>
            <a:off x="1042893" y="4710861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0504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missing values.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of the counters are yellow.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of the counters are red.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and      together are equal to 1 whole.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44C99C-1FB8-4F8D-BCD6-C63E8F77728A}"/>
              </a:ext>
            </a:extLst>
          </p:cNvPr>
          <p:cNvSpPr/>
          <p:nvPr/>
        </p:nvSpPr>
        <p:spPr>
          <a:xfrm>
            <a:off x="231588" y="3624407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b="1" dirty="0">
              <a:solidFill>
                <a:srgbClr val="DA2E4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6D4B2-3D20-468F-958B-B4B624544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51" y="2762099"/>
            <a:ext cx="5538462" cy="4446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29FFA3-DD0B-4CDA-9116-477CAC38C439}"/>
              </a:ext>
            </a:extLst>
          </p:cNvPr>
          <p:cNvSpPr/>
          <p:nvPr/>
        </p:nvSpPr>
        <p:spPr>
          <a:xfrm>
            <a:off x="231588" y="4172403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b="1" dirty="0">
              <a:solidFill>
                <a:srgbClr val="DA2E4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BC4E56-6CCE-46E4-A799-85084AD8641D}"/>
              </a:ext>
            </a:extLst>
          </p:cNvPr>
          <p:cNvSpPr/>
          <p:nvPr/>
        </p:nvSpPr>
        <p:spPr>
          <a:xfrm>
            <a:off x="231588" y="4733243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b="1" dirty="0">
              <a:solidFill>
                <a:srgbClr val="DA2E4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4830C6-2D09-4DB4-99AD-3C6C5A5D04ED}"/>
              </a:ext>
            </a:extLst>
          </p:cNvPr>
          <p:cNvSpPr/>
          <p:nvPr/>
        </p:nvSpPr>
        <p:spPr>
          <a:xfrm>
            <a:off x="1042893" y="471086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b="1" dirty="0">
              <a:solidFill>
                <a:srgbClr val="DA2E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85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Each of these pictures shows two fractions that combine together to make 1 whole. What are the fractions?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and          make 1 whole.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and        make 1 whole.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and        make 1 whole.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2CD27-FDBF-42B9-8B24-26F049317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10" y="2592097"/>
            <a:ext cx="1008719" cy="9988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EB1F44-89E1-45AF-B8B2-9D4DCD57DE26}"/>
              </a:ext>
            </a:extLst>
          </p:cNvPr>
          <p:cNvSpPr/>
          <p:nvPr/>
        </p:nvSpPr>
        <p:spPr>
          <a:xfrm>
            <a:off x="1649449" y="2885803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310FC7-C618-4D7B-B103-B853BC637045}"/>
              </a:ext>
            </a:extLst>
          </p:cNvPr>
          <p:cNvSpPr/>
          <p:nvPr/>
        </p:nvSpPr>
        <p:spPr>
          <a:xfrm>
            <a:off x="2514543" y="2870027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8D8899-8D45-45E4-90B3-A382EBC68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10" y="3859635"/>
            <a:ext cx="1018608" cy="998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2DD90A-F834-402E-B543-A0408D018923}"/>
              </a:ext>
            </a:extLst>
          </p:cNvPr>
          <p:cNvSpPr/>
          <p:nvPr/>
        </p:nvSpPr>
        <p:spPr>
          <a:xfrm>
            <a:off x="1649449" y="4120647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35F2C4-D399-40C4-9CE9-9F620D48AFED}"/>
              </a:ext>
            </a:extLst>
          </p:cNvPr>
          <p:cNvSpPr/>
          <p:nvPr/>
        </p:nvSpPr>
        <p:spPr>
          <a:xfrm>
            <a:off x="2514543" y="4104871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5F67A5-7D97-42BF-B0BD-BA1B0A634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10" y="5127172"/>
            <a:ext cx="998829" cy="9988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7223226-4009-4DE6-B35E-657F02D2D0B2}"/>
              </a:ext>
            </a:extLst>
          </p:cNvPr>
          <p:cNvSpPr/>
          <p:nvPr/>
        </p:nvSpPr>
        <p:spPr>
          <a:xfrm>
            <a:off x="1649449" y="5308471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48086A-65C4-4F70-B1A0-26EC488BE305}"/>
              </a:ext>
            </a:extLst>
          </p:cNvPr>
          <p:cNvSpPr/>
          <p:nvPr/>
        </p:nvSpPr>
        <p:spPr>
          <a:xfrm>
            <a:off x="2514543" y="5292695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405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Each of these pictures shows two fractions that combine together to make 1 whole. What are the fractions?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and          make 1 whole.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and        make 1 whole.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and        make 1 whole.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2CD27-FDBF-42B9-8B24-26F049317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10" y="2592097"/>
            <a:ext cx="1008719" cy="9988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EB1F44-89E1-45AF-B8B2-9D4DCD57DE26}"/>
              </a:ext>
            </a:extLst>
          </p:cNvPr>
          <p:cNvSpPr/>
          <p:nvPr/>
        </p:nvSpPr>
        <p:spPr>
          <a:xfrm>
            <a:off x="1649449" y="2885803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GB" b="1" dirty="0">
              <a:solidFill>
                <a:srgbClr val="DA2E4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310FC7-C618-4D7B-B103-B853BC637045}"/>
              </a:ext>
            </a:extLst>
          </p:cNvPr>
          <p:cNvSpPr/>
          <p:nvPr/>
        </p:nvSpPr>
        <p:spPr>
          <a:xfrm>
            <a:off x="2514543" y="2870027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GB" b="1" dirty="0">
              <a:solidFill>
                <a:srgbClr val="DA2E4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8D8899-8D45-45E4-90B3-A382EBC68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10" y="3859635"/>
            <a:ext cx="1018608" cy="998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2DD90A-F834-402E-B543-A0408D018923}"/>
              </a:ext>
            </a:extLst>
          </p:cNvPr>
          <p:cNvSpPr/>
          <p:nvPr/>
        </p:nvSpPr>
        <p:spPr>
          <a:xfrm>
            <a:off x="1649449" y="4120647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GB" b="1" dirty="0">
              <a:solidFill>
                <a:srgbClr val="DA2E4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35F2C4-D399-40C4-9CE9-9F620D48AFED}"/>
              </a:ext>
            </a:extLst>
          </p:cNvPr>
          <p:cNvSpPr/>
          <p:nvPr/>
        </p:nvSpPr>
        <p:spPr>
          <a:xfrm>
            <a:off x="2514543" y="410487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GB" b="1" dirty="0">
              <a:solidFill>
                <a:srgbClr val="DA2E4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5F67A5-7D97-42BF-B0BD-BA1B0A634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10" y="5127172"/>
            <a:ext cx="998829" cy="9988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7223226-4009-4DE6-B35E-657F02D2D0B2}"/>
              </a:ext>
            </a:extLst>
          </p:cNvPr>
          <p:cNvSpPr/>
          <p:nvPr/>
        </p:nvSpPr>
        <p:spPr>
          <a:xfrm>
            <a:off x="1649449" y="530847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GB" b="1" dirty="0">
              <a:solidFill>
                <a:srgbClr val="DA2E4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48086A-65C4-4F70-B1A0-26EC488BE305}"/>
              </a:ext>
            </a:extLst>
          </p:cNvPr>
          <p:cNvSpPr/>
          <p:nvPr/>
        </p:nvSpPr>
        <p:spPr>
          <a:xfrm>
            <a:off x="2514543" y="5292695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GB" b="1" dirty="0">
              <a:solidFill>
                <a:srgbClr val="DA2E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98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of these fractions are the same as 1 whole?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fraction whose numerator and denominator are both the same.</a:t>
            </a:r>
          </a:p>
          <a:p>
            <a:pPr marL="342900" indent="-34290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fraction with a numerator of 1 and a denominator that is greater than 1.</a:t>
            </a:r>
          </a:p>
          <a:p>
            <a:pPr marL="342900" indent="-34290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fraction whose numerator and denominator are both 7.</a:t>
            </a:r>
          </a:p>
          <a:p>
            <a:pPr marL="342900" indent="-34290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fraction whose numerator is an odd number and whose denominator is an even number.</a:t>
            </a:r>
          </a:p>
        </p:txBody>
      </p:sp>
    </p:spTree>
    <p:extLst>
      <p:ext uri="{BB962C8B-B14F-4D97-AF65-F5344CB8AC3E}">
        <p14:creationId xmlns:p14="http://schemas.microsoft.com/office/powerpoint/2010/main" val="3547321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8387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of these fractions are the same as 1 whole?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fraction whose numerator and denominator are both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 same.</a:t>
            </a:r>
          </a:p>
          <a:p>
            <a:pPr marL="342900" indent="-34290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2)   A fraction with a numerator of 1 and a denominator that is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greater than 1.</a:t>
            </a:r>
          </a:p>
          <a:p>
            <a:pPr marL="342900" indent="-34290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  A fraction whose numerator and denominator are both 7.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 startAt="4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fraction whose numerator is an odd number and whose denominator is an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even number.</a:t>
            </a:r>
          </a:p>
          <a:p>
            <a:pPr marL="342900" indent="-34290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Fractions (1) and (3) are both whole numbers. Any fraction that has the same numerator and denominator is equal to 1 whole.</a:t>
            </a:r>
          </a:p>
        </p:txBody>
      </p:sp>
    </p:spTree>
    <p:extLst>
      <p:ext uri="{BB962C8B-B14F-4D97-AF65-F5344CB8AC3E}">
        <p14:creationId xmlns:p14="http://schemas.microsoft.com/office/powerpoint/2010/main" val="1209990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838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these fractions so that they are each equal to 1 whole.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198B3C-BA23-4B98-9B39-A41861855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83" y="2688210"/>
            <a:ext cx="4298266" cy="175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97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BA69F-BF2D-4DB2-903C-354DF0BAD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83" y="2688211"/>
            <a:ext cx="4298266" cy="17506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838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these fractions so that they are each equal to 1 whole.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75534B-6CEE-4705-AC9D-5013DF5ADF75}"/>
              </a:ext>
            </a:extLst>
          </p:cNvPr>
          <p:cNvSpPr/>
          <p:nvPr/>
        </p:nvSpPr>
        <p:spPr>
          <a:xfrm>
            <a:off x="6777318" y="3939987"/>
            <a:ext cx="2072948" cy="1371601"/>
          </a:xfrm>
          <a:prstGeom prst="rect">
            <a:avLst/>
          </a:prstGeom>
          <a:solidFill>
            <a:srgbClr val="13BD8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a sketch or write a sentence to prove why each of your answers is true.</a:t>
            </a:r>
          </a:p>
        </p:txBody>
      </p:sp>
    </p:spTree>
    <p:extLst>
      <p:ext uri="{BB962C8B-B14F-4D97-AF65-F5344CB8AC3E}">
        <p14:creationId xmlns:p14="http://schemas.microsoft.com/office/powerpoint/2010/main" val="644934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8387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These bars show part of several bar models.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fractions show what each bar is worth.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each bar model.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5A2047-66FC-467E-B897-20EF704CF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24" y="3022507"/>
            <a:ext cx="1384615" cy="4064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0F7B9F-DCC4-4E48-8F1A-BF59AAAFE0D7}"/>
              </a:ext>
            </a:extLst>
          </p:cNvPr>
          <p:cNvSpPr/>
          <p:nvPr/>
        </p:nvSpPr>
        <p:spPr>
          <a:xfrm>
            <a:off x="340313" y="2902589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FD91BD-6C30-40FC-A3F3-D374267BD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24" y="3944041"/>
            <a:ext cx="1384615" cy="4064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AE8C8E-65B0-4FF9-81D1-EB5ABA16A52F}"/>
              </a:ext>
            </a:extLst>
          </p:cNvPr>
          <p:cNvSpPr/>
          <p:nvPr/>
        </p:nvSpPr>
        <p:spPr>
          <a:xfrm>
            <a:off x="340313" y="3824123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GB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CF09DD-A992-4301-8ECC-73A2E7ECF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24" y="4865575"/>
            <a:ext cx="1384615" cy="4064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FD7207-EE1E-4210-A095-CAA2C9D81D63}"/>
              </a:ext>
            </a:extLst>
          </p:cNvPr>
          <p:cNvSpPr/>
          <p:nvPr/>
        </p:nvSpPr>
        <p:spPr>
          <a:xfrm>
            <a:off x="340313" y="4745657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GB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0DFE0E-88EC-4487-AEB4-6BD42DB5E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24" y="5787109"/>
            <a:ext cx="1384615" cy="4064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2949294-BC50-4D8E-814B-EA5618604A51}"/>
              </a:ext>
            </a:extLst>
          </p:cNvPr>
          <p:cNvSpPr/>
          <p:nvPr/>
        </p:nvSpPr>
        <p:spPr>
          <a:xfrm>
            <a:off x="340313" y="566719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3430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69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8B91182-2100-4C8B-825A-DC769DD5F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61" y="5787109"/>
            <a:ext cx="6821454" cy="406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B3E303-4B9C-4DD6-BB40-6E4ECE3E0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27" y="4865575"/>
            <a:ext cx="5462244" cy="406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11DC8B-0AFE-4C3D-82A6-945CD5318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24" y="3944041"/>
            <a:ext cx="4103035" cy="406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481F40-0076-4719-85DC-863F4D6FD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824" y="3022507"/>
            <a:ext cx="2743825" cy="406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8387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These bars show part of several bar models.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fractions show what each bar is worth.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each bar model.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0F7B9F-DCC4-4E48-8F1A-BF59AAAFE0D7}"/>
              </a:ext>
            </a:extLst>
          </p:cNvPr>
          <p:cNvSpPr/>
          <p:nvPr/>
        </p:nvSpPr>
        <p:spPr>
          <a:xfrm>
            <a:off x="340313" y="2902589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GB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AE8C8E-65B0-4FF9-81D1-EB5ABA16A52F}"/>
              </a:ext>
            </a:extLst>
          </p:cNvPr>
          <p:cNvSpPr/>
          <p:nvPr/>
        </p:nvSpPr>
        <p:spPr>
          <a:xfrm>
            <a:off x="340313" y="3824123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GB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FD7207-EE1E-4210-A095-CAA2C9D81D63}"/>
              </a:ext>
            </a:extLst>
          </p:cNvPr>
          <p:cNvSpPr/>
          <p:nvPr/>
        </p:nvSpPr>
        <p:spPr>
          <a:xfrm>
            <a:off x="340313" y="4745657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GB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949294-BC50-4D8E-814B-EA5618604A51}"/>
              </a:ext>
            </a:extLst>
          </p:cNvPr>
          <p:cNvSpPr/>
          <p:nvPr/>
        </p:nvSpPr>
        <p:spPr>
          <a:xfrm>
            <a:off x="340313" y="566719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15486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quarters are the same as 1 whole.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457200" indent="-457200">
              <a:buAutoNum type="alphaLcParenR" startAt="2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numerator of a fraction is the same as </a:t>
            </a: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denominator, the fraction is less than 1 whole.  </a:t>
            </a: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pPr marL="457200" indent="-457200">
              <a:buAutoNum type="alphaLcParenR" startAt="2"/>
            </a:pPr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   Two sixths and four sixths make 1 whole altogether.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    One quarter less than 1 whole is two quarters.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5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counting forwards in eighths, the next number after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is 1 whole.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EE2DE-30CF-449A-82A4-1C099C4EFF96}"/>
              </a:ext>
            </a:extLst>
          </p:cNvPr>
          <p:cNvSpPr/>
          <p:nvPr/>
        </p:nvSpPr>
        <p:spPr>
          <a:xfrm>
            <a:off x="7165314" y="5306881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endParaRPr lang="en-GB" sz="2000" dirty="0">
              <a:solidFill>
                <a:srgbClr val="388CDA"/>
              </a:solidFill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610C874-D8E0-42A7-9C12-49AC54BF4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327746"/>
              </p:ext>
            </p:extLst>
          </p:nvPr>
        </p:nvGraphicFramePr>
        <p:xfrm>
          <a:off x="6815667" y="1366896"/>
          <a:ext cx="20066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9703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when a fraction equals one whole, the numerator and denominator are the same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diagrams to show what I know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025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quarters are the same as 1 whole.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TRUE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457200" indent="-457200">
              <a:buAutoNum type="alphaLcParenR" startAt="2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numerator of a fraction is the same as </a:t>
            </a: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denominator, the fraction is less than 1 whole.  </a:t>
            </a: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FALSE</a:t>
            </a:r>
          </a:p>
          <a:p>
            <a:pPr marL="457200" indent="-457200">
              <a:buAutoNum type="alphaLcParenR" startAt="2"/>
            </a:pPr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   Two sixths and four sixths make 1 whole altogether.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    One quarter less than 1 whole is two quarters.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5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counting forwards in eighths, the next number after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is 1 whole.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EE2DE-30CF-449A-82A4-1C099C4EFF96}"/>
              </a:ext>
            </a:extLst>
          </p:cNvPr>
          <p:cNvSpPr/>
          <p:nvPr/>
        </p:nvSpPr>
        <p:spPr>
          <a:xfrm>
            <a:off x="7165314" y="5306881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endParaRPr lang="en-GB" sz="2000" dirty="0">
              <a:solidFill>
                <a:srgbClr val="388CDA"/>
              </a:solidFill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83D91E5-857C-4766-BE5C-03B411464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327746"/>
              </p:ext>
            </p:extLst>
          </p:nvPr>
        </p:nvGraphicFramePr>
        <p:xfrm>
          <a:off x="6815667" y="1366896"/>
          <a:ext cx="20066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9703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when a fraction equals one whole, the numerator and denominator are the same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diagrams to show what I know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90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B82B2-AA71-4837-B985-15A96461F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0439C-A235-420D-82FB-6D7E288A4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83" y="2591073"/>
            <a:ext cx="1524347" cy="1498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073CA8-0727-49EC-B8D1-8E9D4AED1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00" y="4477491"/>
            <a:ext cx="1608858" cy="4280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F1276F-DE75-48F6-84B0-E55437EA4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389" y="4393273"/>
            <a:ext cx="1524346" cy="596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05DDF5-F2E5-40B2-AB7E-468094601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25" y="2931364"/>
            <a:ext cx="1938574" cy="596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E82157-0DB6-4DC2-B2DD-6B0D674033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3131" y="2907055"/>
            <a:ext cx="1043890" cy="10438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88CA87-08BA-4E26-B81F-61A1A23052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6813" y="4267508"/>
            <a:ext cx="1126085" cy="1043890"/>
          </a:xfrm>
          <a:prstGeom prst="rect">
            <a:avLst/>
          </a:prstGeom>
        </p:spPr>
      </p:pic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CEE06726-025C-4F2A-A16E-4D5C83ECA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240271"/>
              </p:ext>
            </p:extLst>
          </p:nvPr>
        </p:nvGraphicFramePr>
        <p:xfrm>
          <a:off x="6815667" y="1366896"/>
          <a:ext cx="20066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9703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when a fraction equals one whole, the numerator and denominator are the same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diagrams to show what I know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29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0439C-A235-420D-82FB-6D7E288A4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83" y="2591073"/>
            <a:ext cx="1524347" cy="1498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073CA8-0727-49EC-B8D1-8E9D4AED1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00" y="4477491"/>
            <a:ext cx="1608858" cy="4280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F1276F-DE75-48F6-84B0-E55437EA4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389" y="4393273"/>
            <a:ext cx="1524346" cy="596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05DDF5-F2E5-40B2-AB7E-468094601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25" y="2931364"/>
            <a:ext cx="1938574" cy="596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E82157-0DB6-4DC2-B2DD-6B0D674033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3131" y="2907055"/>
            <a:ext cx="1043890" cy="10438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88CA87-08BA-4E26-B81F-61A1A23052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6813" y="4267508"/>
            <a:ext cx="1126085" cy="10438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175F2E-18F0-4C31-867A-F12F1558AE87}"/>
              </a:ext>
            </a:extLst>
          </p:cNvPr>
          <p:cNvSpPr txBox="1"/>
          <p:nvPr/>
        </p:nvSpPr>
        <p:spPr>
          <a:xfrm>
            <a:off x="399525" y="5357191"/>
            <a:ext cx="8914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image shows a unit fraction apart from this one. In other words, each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shows one part shaded or selected apart from this one, which shows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one part (three quarters) shaded.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415E1D-E25A-42D8-A520-7E0F5BAAD04D}"/>
              </a:ext>
            </a:extLst>
          </p:cNvPr>
          <p:cNvCxnSpPr>
            <a:cxnSpLocks/>
          </p:cNvCxnSpPr>
          <p:nvPr/>
        </p:nvCxnSpPr>
        <p:spPr>
          <a:xfrm flipH="1" flipV="1">
            <a:off x="5807021" y="4090014"/>
            <a:ext cx="324838" cy="1267179"/>
          </a:xfrm>
          <a:prstGeom prst="straightConnector1">
            <a:avLst/>
          </a:prstGeom>
          <a:ln w="38100">
            <a:solidFill>
              <a:srgbClr val="DA2E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96EA3E55-F10B-4701-8557-5BAE66F8BC47}"/>
              </a:ext>
            </a:extLst>
          </p:cNvPr>
          <p:cNvSpPr/>
          <p:nvPr/>
        </p:nvSpPr>
        <p:spPr>
          <a:xfrm>
            <a:off x="4450976" y="2591073"/>
            <a:ext cx="1680883" cy="1498941"/>
          </a:xfrm>
          <a:prstGeom prst="ellipse">
            <a:avLst/>
          </a:prstGeom>
          <a:noFill/>
          <a:ln w="38100"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120B93A1-ED6A-4D3A-81BE-952A314F2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327746"/>
              </p:ext>
            </p:extLst>
          </p:nvPr>
        </p:nvGraphicFramePr>
        <p:xfrm>
          <a:off x="6815667" y="1366896"/>
          <a:ext cx="20066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9703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when a fraction equals one whole, the numerator and denominator are the same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diagrams to show what I know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27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Count in quarters until you reach 1 whole.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44C99C-1FB8-4F8D-BCD6-C63E8F77728A}"/>
              </a:ext>
            </a:extLst>
          </p:cNvPr>
          <p:cNvSpPr/>
          <p:nvPr/>
        </p:nvSpPr>
        <p:spPr>
          <a:xfrm>
            <a:off x="1132541" y="4341528"/>
            <a:ext cx="482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GB" sz="2000" b="1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4C7D92-26A1-4D95-BE84-1B5A53AEE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90" y="2693336"/>
            <a:ext cx="5229611" cy="14713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38D97F-AAF3-451C-B7AB-56FD9E9044D6}"/>
              </a:ext>
            </a:extLst>
          </p:cNvPr>
          <p:cNvSpPr/>
          <p:nvPr/>
        </p:nvSpPr>
        <p:spPr>
          <a:xfrm>
            <a:off x="2522070" y="4341528"/>
            <a:ext cx="482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5E74A4-6B10-4808-B11E-98E2D345D3BB}"/>
              </a:ext>
            </a:extLst>
          </p:cNvPr>
          <p:cNvSpPr/>
          <p:nvPr/>
        </p:nvSpPr>
        <p:spPr>
          <a:xfrm>
            <a:off x="3911599" y="4310751"/>
            <a:ext cx="482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67AF05-2D90-494D-8340-46BBDE002680}"/>
              </a:ext>
            </a:extLst>
          </p:cNvPr>
          <p:cNvSpPr/>
          <p:nvPr/>
        </p:nvSpPr>
        <p:spPr>
          <a:xfrm>
            <a:off x="5341469" y="4336210"/>
            <a:ext cx="482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244199-F254-4115-9D87-857DB2F7244D}"/>
              </a:ext>
            </a:extLst>
          </p:cNvPr>
          <p:cNvSpPr/>
          <p:nvPr/>
        </p:nvSpPr>
        <p:spPr>
          <a:xfrm>
            <a:off x="5704160" y="4451192"/>
            <a:ext cx="1451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1 whole</a:t>
            </a:r>
            <a:endParaRPr lang="en-GB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Count in quarters until you reach 1 whole.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44C99C-1FB8-4F8D-BCD6-C63E8F77728A}"/>
              </a:ext>
            </a:extLst>
          </p:cNvPr>
          <p:cNvSpPr/>
          <p:nvPr/>
        </p:nvSpPr>
        <p:spPr>
          <a:xfrm>
            <a:off x="1132541" y="4341528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GB" sz="2000" b="1" dirty="0">
              <a:solidFill>
                <a:srgbClr val="DA2E4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4C7D92-26A1-4D95-BE84-1B5A53AEE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90" y="2693336"/>
            <a:ext cx="5229611" cy="14713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38D97F-AAF3-451C-B7AB-56FD9E9044D6}"/>
              </a:ext>
            </a:extLst>
          </p:cNvPr>
          <p:cNvSpPr/>
          <p:nvPr/>
        </p:nvSpPr>
        <p:spPr>
          <a:xfrm>
            <a:off x="2522070" y="4341528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5E74A4-6B10-4808-B11E-98E2D345D3BB}"/>
              </a:ext>
            </a:extLst>
          </p:cNvPr>
          <p:cNvSpPr/>
          <p:nvPr/>
        </p:nvSpPr>
        <p:spPr>
          <a:xfrm>
            <a:off x="3911599" y="4310751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67AF05-2D90-494D-8340-46BBDE002680}"/>
              </a:ext>
            </a:extLst>
          </p:cNvPr>
          <p:cNvSpPr/>
          <p:nvPr/>
        </p:nvSpPr>
        <p:spPr>
          <a:xfrm>
            <a:off x="5341469" y="4336210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065831-460D-4E5A-8C3C-CC72DF8E1841}"/>
              </a:ext>
            </a:extLst>
          </p:cNvPr>
          <p:cNvSpPr/>
          <p:nvPr/>
        </p:nvSpPr>
        <p:spPr>
          <a:xfrm>
            <a:off x="5704160" y="4451192"/>
            <a:ext cx="1451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1 whole</a:t>
            </a:r>
            <a:endParaRPr lang="en-GB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3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Count down in fractions, starting with 1 whole.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2A06B5-D757-4C8A-9AEA-EE5B070AB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83" y="2516472"/>
            <a:ext cx="5195484" cy="990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E4E00A-B00D-4D37-BC6F-A25584D77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83" y="4204875"/>
            <a:ext cx="5195484" cy="99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8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Count down in fractions, starting with 1 whole.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44C99C-1FB8-4F8D-BCD6-C63E8F77728A}"/>
              </a:ext>
            </a:extLst>
          </p:cNvPr>
          <p:cNvSpPr/>
          <p:nvPr/>
        </p:nvSpPr>
        <p:spPr>
          <a:xfrm>
            <a:off x="2977926" y="3509324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38D97F-AAF3-451C-B7AB-56FD9E9044D6}"/>
              </a:ext>
            </a:extLst>
          </p:cNvPr>
          <p:cNvSpPr/>
          <p:nvPr/>
        </p:nvSpPr>
        <p:spPr>
          <a:xfrm>
            <a:off x="4873071" y="3494963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5E74A4-6B10-4808-B11E-98E2D345D3BB}"/>
              </a:ext>
            </a:extLst>
          </p:cNvPr>
          <p:cNvSpPr/>
          <p:nvPr/>
        </p:nvSpPr>
        <p:spPr>
          <a:xfrm>
            <a:off x="1082781" y="5216169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67AF05-2D90-494D-8340-46BBDE002680}"/>
              </a:ext>
            </a:extLst>
          </p:cNvPr>
          <p:cNvSpPr/>
          <p:nvPr/>
        </p:nvSpPr>
        <p:spPr>
          <a:xfrm>
            <a:off x="614383" y="3476521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065831-460D-4E5A-8C3C-CC72DF8E1841}"/>
              </a:ext>
            </a:extLst>
          </p:cNvPr>
          <p:cNvSpPr/>
          <p:nvPr/>
        </p:nvSpPr>
        <p:spPr>
          <a:xfrm>
            <a:off x="957308" y="3594476"/>
            <a:ext cx="1451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1 whole</a:t>
            </a:r>
            <a:endParaRPr lang="en-GB" sz="2000" b="1" dirty="0">
              <a:solidFill>
                <a:srgbClr val="DA2E4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2A06B5-D757-4C8A-9AEA-EE5B070AB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83" y="2516472"/>
            <a:ext cx="5195484" cy="990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E4E00A-B00D-4D37-BC6F-A25584D77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83" y="4204875"/>
            <a:ext cx="5195484" cy="9908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2BFB0E6-EA5C-4378-BBAF-5861B2B8EA44}"/>
              </a:ext>
            </a:extLst>
          </p:cNvPr>
          <p:cNvSpPr/>
          <p:nvPr/>
        </p:nvSpPr>
        <p:spPr>
          <a:xfrm>
            <a:off x="2939529" y="5195701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E8D72E-112C-4E85-82F3-E511B3B41377}"/>
              </a:ext>
            </a:extLst>
          </p:cNvPr>
          <p:cNvSpPr/>
          <p:nvPr/>
        </p:nvSpPr>
        <p:spPr>
          <a:xfrm>
            <a:off x="4796277" y="5216169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GB" sz="2000" b="1" dirty="0">
              <a:solidFill>
                <a:srgbClr val="DA2E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2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37F6C30-A8D6-431C-914C-E37ECA8E9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232" y="4782997"/>
            <a:ext cx="1282992" cy="12702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Count forwards in fifths up to 1 whole. Shade and write each fraction.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871C4-8064-40FC-B0F4-BDCA0661A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85" y="2793855"/>
            <a:ext cx="1282992" cy="12702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684756-BAD8-45B8-AE5A-34095112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232" y="2785157"/>
            <a:ext cx="1282992" cy="12702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2E18EB-D11B-4B35-B555-B7D15C857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757" y="2785156"/>
            <a:ext cx="1282992" cy="12702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937E4E-C04C-40D7-A6B5-F5CD68284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72" y="4782998"/>
            <a:ext cx="1282992" cy="127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85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31757</TotalTime>
  <Words>1148</Words>
  <Application>Microsoft Office PowerPoint</Application>
  <PresentationFormat>On-screen Show (4:3)</PresentationFormat>
  <Paragraphs>268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Bryant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Hannah Searle</cp:lastModifiedBy>
  <cp:revision>878</cp:revision>
  <dcterms:created xsi:type="dcterms:W3CDTF">2018-09-08T23:27:11Z</dcterms:created>
  <dcterms:modified xsi:type="dcterms:W3CDTF">2020-02-04T10:27:28Z</dcterms:modified>
</cp:coreProperties>
</file>