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74" r:id="rId8"/>
    <p:sldId id="277" r:id="rId9"/>
    <p:sldId id="262" r:id="rId10"/>
    <p:sldId id="276" r:id="rId11"/>
    <p:sldId id="289" r:id="rId12"/>
    <p:sldId id="275" r:id="rId13"/>
    <p:sldId id="264" r:id="rId14"/>
    <p:sldId id="265" r:id="rId15"/>
    <p:sldId id="282" r:id="rId16"/>
    <p:sldId id="283" r:id="rId17"/>
    <p:sldId id="284" r:id="rId18"/>
    <p:sldId id="267" r:id="rId19"/>
    <p:sldId id="268" r:id="rId20"/>
    <p:sldId id="269" r:id="rId21"/>
    <p:sldId id="270" r:id="rId22"/>
    <p:sldId id="285" r:id="rId23"/>
    <p:sldId id="286" r:id="rId24"/>
    <p:sldId id="287" r:id="rId25"/>
    <p:sldId id="288" r:id="rId26"/>
    <p:sldId id="271" r:id="rId27"/>
    <p:sldId id="272" r:id="rId28"/>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jchVfL29qWF1PXiXKOIXuSV3GC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8D9E0DB7-09F7-4563-886C-82075FFD554E}">
  <a:tblStyle styleId="{8D9E0DB7-09F7-4563-886C-82075FFD554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1206" y="21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48250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9E8298-17C0-4BCC-95BD-928606222F0C}" type="slidenum">
              <a:rPr lang="en-GB" smtClean="0"/>
              <a:t>12</a:t>
            </a:fld>
            <a:endParaRPr lang="en-GB" dirty="0"/>
          </a:p>
        </p:txBody>
      </p:sp>
    </p:spTree>
    <p:extLst>
      <p:ext uri="{BB962C8B-B14F-4D97-AF65-F5344CB8AC3E}">
        <p14:creationId xmlns:p14="http://schemas.microsoft.com/office/powerpoint/2010/main" val="3894967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
        <p:nvSpPr>
          <p:cNvPr id="169" name="Google Shape;169;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p1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
        <p:nvSpPr>
          <p:cNvPr id="169" name="Google Shape;169;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p1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48ed632032_0_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48ed632032_0_0: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348ed632032_0_0: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9E8298-17C0-4BCC-95BD-928606222F0C}" type="slidenum">
              <a:rPr lang="en-GB" smtClean="0"/>
              <a:t>24</a:t>
            </a:fld>
            <a:endParaRPr lang="en-GB" dirty="0"/>
          </a:p>
        </p:txBody>
      </p:sp>
    </p:spTree>
    <p:extLst>
      <p:ext uri="{BB962C8B-B14F-4D97-AF65-F5344CB8AC3E}">
        <p14:creationId xmlns:p14="http://schemas.microsoft.com/office/powerpoint/2010/main" val="3814399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9E8298-17C0-4BCC-95BD-928606222F0C}" type="slidenum">
              <a:rPr lang="en-GB" smtClean="0"/>
              <a:t>25</a:t>
            </a:fld>
            <a:endParaRPr lang="en-GB" dirty="0"/>
          </a:p>
        </p:txBody>
      </p:sp>
    </p:spTree>
    <p:extLst>
      <p:ext uri="{BB962C8B-B14F-4D97-AF65-F5344CB8AC3E}">
        <p14:creationId xmlns:p14="http://schemas.microsoft.com/office/powerpoint/2010/main" val="3516473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 name="Google Shape;104;p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6</a:t>
            </a:fld>
            <a:endParaRPr sz="1200">
              <a:solidFill>
                <a:schemeClr val="dk1"/>
              </a:solidFill>
              <a:latin typeface="Arial"/>
              <a:ea typeface="Arial"/>
              <a:cs typeface="Arial"/>
              <a:sym typeface="Arial"/>
            </a:endParaRPr>
          </a:p>
        </p:txBody>
      </p:sp>
      <p:sp>
        <p:nvSpPr>
          <p:cNvPr id="131" name="Google Shape;131;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p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latin typeface="Arial"/>
                <a:ea typeface="Arial"/>
                <a:cs typeface="Arial"/>
                <a:sym typeface="Arial"/>
              </a:rPr>
              <a:t> </a:t>
            </a:r>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7</a:t>
            </a:fld>
            <a:endParaRPr sz="1200">
              <a:solidFill>
                <a:schemeClr val="dk1"/>
              </a:solidFill>
              <a:latin typeface="Arial"/>
              <a:ea typeface="Arial"/>
              <a:cs typeface="Arial"/>
              <a:sym typeface="Arial"/>
            </a:endParaRPr>
          </a:p>
        </p:txBody>
      </p:sp>
      <p:sp>
        <p:nvSpPr>
          <p:cNvPr id="131" name="Google Shape;131;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p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latin typeface="Arial"/>
                <a:ea typeface="Arial"/>
                <a:cs typeface="Arial"/>
                <a:sym typeface="Arial"/>
              </a:rPr>
              <a:t> </a:t>
            </a: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41" name="Google Shape;141;p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9E8298-17C0-4BCC-95BD-928606222F0C}" type="slidenum">
              <a:rPr lang="en-GB" smtClean="0"/>
              <a:t>11</a:t>
            </a:fld>
            <a:endParaRPr lang="en-GB" dirty="0"/>
          </a:p>
        </p:txBody>
      </p:sp>
    </p:spTree>
    <p:extLst>
      <p:ext uri="{BB962C8B-B14F-4D97-AF65-F5344CB8AC3E}">
        <p14:creationId xmlns:p14="http://schemas.microsoft.com/office/powerpoint/2010/main" val="1593508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9" name="Google Shape;39;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3"/>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23"/>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2" name="Google Shape;52;p24"/>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2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4" name="Google Shape;54;p24"/>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2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6"/>
          <p:cNvSpPr>
            <a:spLocks noGrp="1"/>
          </p:cNvSpPr>
          <p:nvPr>
            <p:ph type="pic" idx="2"/>
          </p:nvPr>
        </p:nvSpPr>
        <p:spPr>
          <a:xfrm>
            <a:off x="3887391" y="987426"/>
            <a:ext cx="4629150" cy="4873625"/>
          </a:xfrm>
          <a:prstGeom prst="rect">
            <a:avLst/>
          </a:prstGeom>
          <a:noFill/>
          <a:ln>
            <a:noFill/>
          </a:ln>
        </p:spPr>
      </p:sp>
      <p:sp>
        <p:nvSpPr>
          <p:cNvPr id="68" name="Google Shape;68;p2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jpg"/><Relationship Id="rId7"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www.dawpool.wirral.sch.uk/website/anti-bullying_guide_for_children/41952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dawpool.wirral.sch.uk/website/anti-bullying_guidance_for_parents/419521" TargetMode="External"/><Relationship Id="rId5" Type="http://schemas.openxmlformats.org/officeDocument/2006/relationships/hyperlink" Target="https://www.dawpool.wirral.sch.uk/website/anti-bullying_policy/380302" TargetMode="External"/><Relationship Id="rId4" Type="http://schemas.openxmlformats.org/officeDocument/2006/relationships/hyperlink" Target="https://www.dawpool.wirral.sch.uk/website/behaviour_policy/146530"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g"/><Relationship Id="rId7"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s://www.dawpool.wirral.sch.uk/website/child_protection-safeguarding_policy_2025-26/41953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schooloffice@dawpool.wirral.sch.uk" TargetMode="External"/><Relationship Id="rId4" Type="http://schemas.openxmlformats.org/officeDocument/2006/relationships/hyperlink" Target="https://www.dawpool.wirral.sch.uk/website"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dawpool.wirral.sch.uk/website/year_3_class_page/508801" TargetMode="External"/><Relationship Id="rId13" Type="http://schemas.openxmlformats.org/officeDocument/2006/relationships/image" Target="../media/image23.jpg"/><Relationship Id="rId3" Type="http://schemas.openxmlformats.org/officeDocument/2006/relationships/image" Target="../media/image3.jpg"/><Relationship Id="rId7" Type="http://schemas.openxmlformats.org/officeDocument/2006/relationships/hyperlink" Target="https://www.dawpool.wirral.sch.uk/website/year_2_class_page/508802" TargetMode="External"/><Relationship Id="rId12"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dawpool.wirral.sch.uk/website/year_1_class_page/508803" TargetMode="External"/><Relationship Id="rId11" Type="http://schemas.openxmlformats.org/officeDocument/2006/relationships/hyperlink" Target="https://www.dawpool.wirral.sch.uk/website/year_6_class_page/508424" TargetMode="External"/><Relationship Id="rId5" Type="http://schemas.openxmlformats.org/officeDocument/2006/relationships/hyperlink" Target="https://www.dawpool.wirral.sch.uk/website/foundation_2_class_page/508804" TargetMode="External"/><Relationship Id="rId10" Type="http://schemas.openxmlformats.org/officeDocument/2006/relationships/hyperlink" Target="https://www.dawpool.wirral.sch.uk/website/year_5_class_page/508799" TargetMode="External"/><Relationship Id="rId4" Type="http://schemas.openxmlformats.org/officeDocument/2006/relationships/hyperlink" Target="https://www.dawpool.wirral.sch.uk/website/foundation_1_class_page/508805" TargetMode="External"/><Relationship Id="rId9" Type="http://schemas.openxmlformats.org/officeDocument/2006/relationships/hyperlink" Target="https://www.dawpool.wirral.sch.uk/website/year_4_class_page/50880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dawpool.wirral.sch.uk/website/home-school_communication_procedures/64987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dawpool.wirral.sch.uk/website/arrivals_and_departures_procedure/23282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dawpool.wirral.sch.uk/website/curriculum_1/41983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5763886" y="0"/>
            <a:ext cx="3380114" cy="6858000"/>
          </a:xfrm>
          <a:prstGeom prst="rect">
            <a:avLst/>
          </a:prstGeom>
          <a:noFill/>
          <a:ln>
            <a:noFill/>
          </a:ln>
        </p:spPr>
      </p:pic>
      <p:sp>
        <p:nvSpPr>
          <p:cNvPr id="89" name="Google Shape;89;p1"/>
          <p:cNvSpPr/>
          <p:nvPr/>
        </p:nvSpPr>
        <p:spPr>
          <a:xfrm>
            <a:off x="185041" y="153365"/>
            <a:ext cx="5428527" cy="6551270"/>
          </a:xfrm>
          <a:prstGeom prst="rect">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txBox="1"/>
          <p:nvPr/>
        </p:nvSpPr>
        <p:spPr>
          <a:xfrm>
            <a:off x="308344" y="358816"/>
            <a:ext cx="515490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sng" strike="noStrike" cap="none">
                <a:solidFill>
                  <a:schemeClr val="dk1"/>
                </a:solidFill>
                <a:latin typeface="Arial"/>
                <a:ea typeface="Arial"/>
                <a:cs typeface="Arial"/>
                <a:sym typeface="Arial"/>
              </a:rPr>
              <a:t>Dawpool CE (Aided) Primary School</a:t>
            </a:r>
            <a:endParaRPr/>
          </a:p>
        </p:txBody>
      </p:sp>
      <p:sp>
        <p:nvSpPr>
          <p:cNvPr id="91" name="Google Shape;91;p1"/>
          <p:cNvSpPr txBox="1"/>
          <p:nvPr/>
        </p:nvSpPr>
        <p:spPr>
          <a:xfrm>
            <a:off x="308343" y="1216509"/>
            <a:ext cx="515490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u="sng">
                <a:solidFill>
                  <a:schemeClr val="dk1"/>
                </a:solidFill>
                <a:latin typeface="Arial"/>
                <a:ea typeface="Arial"/>
                <a:cs typeface="Arial"/>
                <a:sym typeface="Arial"/>
              </a:rPr>
              <a:t>School Information 2025-26</a:t>
            </a:r>
            <a:endParaRPr sz="2400" u="sng">
              <a:solidFill>
                <a:schemeClr val="dk1"/>
              </a:solidFill>
              <a:latin typeface="Arial"/>
              <a:ea typeface="Arial"/>
              <a:cs typeface="Arial"/>
              <a:sym typeface="Arial"/>
            </a:endParaRPr>
          </a:p>
        </p:txBody>
      </p:sp>
      <p:pic>
        <p:nvPicPr>
          <p:cNvPr id="92" name="Google Shape;92;p1"/>
          <p:cNvPicPr preferRelativeResize="0"/>
          <p:nvPr/>
        </p:nvPicPr>
        <p:blipFill rotWithShape="1">
          <a:blip r:embed="rId4">
            <a:alphaModFix/>
          </a:blip>
          <a:srcRect/>
          <a:stretch/>
        </p:blipFill>
        <p:spPr>
          <a:xfrm>
            <a:off x="1122596" y="2036778"/>
            <a:ext cx="3553415" cy="2537654"/>
          </a:xfrm>
          <a:prstGeom prst="rect">
            <a:avLst/>
          </a:prstGeom>
          <a:noFill/>
          <a:ln w="9525" cap="flat" cmpd="sng">
            <a:solidFill>
              <a:schemeClr val="dk1"/>
            </a:solidFill>
            <a:prstDash val="solid"/>
            <a:round/>
            <a:headEnd type="none" w="sm" len="sm"/>
            <a:tailEnd type="none" w="sm" len="sm"/>
          </a:ln>
        </p:spPr>
      </p:pic>
      <p:sp>
        <p:nvSpPr>
          <p:cNvPr id="93" name="Google Shape;93;p1"/>
          <p:cNvSpPr txBox="1"/>
          <p:nvPr/>
        </p:nvSpPr>
        <p:spPr>
          <a:xfrm>
            <a:off x="373101" y="4933037"/>
            <a:ext cx="5025390" cy="125984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u="sng">
                <a:solidFill>
                  <a:schemeClr val="dk1"/>
                </a:solidFill>
                <a:latin typeface="Arial"/>
                <a:ea typeface="Arial"/>
                <a:cs typeface="Arial"/>
                <a:sym typeface="Arial"/>
              </a:rPr>
              <a:t>Vision Statement</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GB" sz="1200">
                <a:solidFill>
                  <a:schemeClr val="dk1"/>
                </a:solidFill>
                <a:latin typeface="Arial"/>
                <a:ea typeface="Arial"/>
                <a:cs typeface="Arial"/>
                <a:sym typeface="Arial"/>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GB" sz="1200">
                <a:solidFill>
                  <a:schemeClr val="dk1"/>
                </a:solidFill>
                <a:latin typeface="Arial"/>
                <a:ea typeface="Arial"/>
                <a:cs typeface="Arial"/>
                <a:sym typeface="Arial"/>
              </a:rPr>
              <a:t>‘The Dawpool community are united in their ambition to create a school which embodies the person, love and work of Jesus Christ: a school which enables Christian values to flourish and where all children may experience the abundant life that Jesus offers.’</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GB" sz="1200">
                <a:solidFill>
                  <a:schemeClr val="dk1"/>
                </a:solidFill>
                <a:latin typeface="Times New Roman"/>
                <a:ea typeface="Times New Roman"/>
                <a:cs typeface="Times New Roman"/>
                <a:sym typeface="Times New Roman"/>
              </a:rPr>
              <a:t> </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727" y="895350"/>
            <a:ext cx="373380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265" y="1509713"/>
            <a:ext cx="4459267"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22104" y="5661764"/>
            <a:ext cx="4208745" cy="369332"/>
          </a:xfrm>
          <a:prstGeom prst="rect">
            <a:avLst/>
          </a:prstGeom>
          <a:noFill/>
        </p:spPr>
        <p:txBody>
          <a:bodyPr wrap="square" rtlCol="0">
            <a:spAutoFit/>
          </a:bodyPr>
          <a:lstStyle/>
          <a:p>
            <a:pPr algn="ctr"/>
            <a:r>
              <a:rPr lang="en-US" sz="1800" dirty="0" smtClean="0"/>
              <a:t>Art and D.T </a:t>
            </a:r>
            <a:endParaRPr lang="en-US" sz="1800" dirty="0"/>
          </a:p>
        </p:txBody>
      </p:sp>
    </p:spTree>
    <p:extLst>
      <p:ext uri="{BB962C8B-B14F-4D97-AF65-F5344CB8AC3E}">
        <p14:creationId xmlns:p14="http://schemas.microsoft.com/office/powerpoint/2010/main" val="3535701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srcRect/>
          <a:stretch>
            <a:fillRect/>
          </a:stretch>
        </p:blipFill>
        <p:spPr>
          <a:xfrm rot="5400013">
            <a:off x="-526004" y="1340759"/>
            <a:ext cx="5731510" cy="4176463"/>
          </a:xfrm>
          <a:prstGeom prst="rect">
            <a:avLst/>
          </a:prstGeom>
          <a:noFill/>
          <a:ln>
            <a:noFill/>
            <a:prstDash/>
          </a:ln>
        </p:spPr>
      </p:pic>
      <p:pic>
        <p:nvPicPr>
          <p:cNvPr id="4" name="Picture 3"/>
          <p:cNvPicPr/>
          <p:nvPr/>
        </p:nvPicPr>
        <p:blipFill>
          <a:blip r:embed="rId4"/>
          <a:srcRect/>
          <a:stretch>
            <a:fillRect/>
          </a:stretch>
        </p:blipFill>
        <p:spPr>
          <a:xfrm rot="5400013">
            <a:off x="3775369" y="1215860"/>
            <a:ext cx="5731510" cy="4426260"/>
          </a:xfrm>
          <a:prstGeom prst="rect">
            <a:avLst/>
          </a:prstGeom>
          <a:noFill/>
          <a:ln>
            <a:noFill/>
            <a:prstDash/>
          </a:ln>
        </p:spPr>
      </p:pic>
    </p:spTree>
    <p:extLst>
      <p:ext uri="{BB962C8B-B14F-4D97-AF65-F5344CB8AC3E}">
        <p14:creationId xmlns:p14="http://schemas.microsoft.com/office/powerpoint/2010/main" val="1694699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94867548-B5AF-4B50-92FD-0CEA07D13A5D}"/>
              </a:ext>
            </a:extLst>
          </p:cNvPr>
          <p:cNvGraphicFramePr>
            <a:graphicFrameLocks noGrp="1"/>
          </p:cNvGraphicFramePr>
          <p:nvPr>
            <p:ph idx="1"/>
            <p:extLst>
              <p:ext uri="{D42A27DB-BD31-4B8C-83A1-F6EECF244321}">
                <p14:modId xmlns:p14="http://schemas.microsoft.com/office/powerpoint/2010/main" val="2927879613"/>
              </p:ext>
            </p:extLst>
          </p:nvPr>
        </p:nvGraphicFramePr>
        <p:xfrm>
          <a:off x="323529" y="260649"/>
          <a:ext cx="8380246" cy="6119824"/>
        </p:xfrm>
        <a:graphic>
          <a:graphicData uri="http://schemas.openxmlformats.org/drawingml/2006/table">
            <a:tbl>
              <a:tblPr firstRow="1" firstCol="1" bandRow="1"/>
              <a:tblGrid>
                <a:gridCol w="1697611">
                  <a:extLst>
                    <a:ext uri="{9D8B030D-6E8A-4147-A177-3AD203B41FA5}">
                      <a16:colId xmlns:a16="http://schemas.microsoft.com/office/drawing/2014/main" xmlns="" val="2689144156"/>
                    </a:ext>
                  </a:extLst>
                </a:gridCol>
                <a:gridCol w="1611408"/>
                <a:gridCol w="1488140"/>
                <a:gridCol w="1447098">
                  <a:extLst>
                    <a:ext uri="{9D8B030D-6E8A-4147-A177-3AD203B41FA5}">
                      <a16:colId xmlns:a16="http://schemas.microsoft.com/office/drawing/2014/main" xmlns="" val="117654014"/>
                    </a:ext>
                  </a:extLst>
                </a:gridCol>
                <a:gridCol w="1549583">
                  <a:extLst>
                    <a:ext uri="{9D8B030D-6E8A-4147-A177-3AD203B41FA5}">
                      <a16:colId xmlns:a16="http://schemas.microsoft.com/office/drawing/2014/main" xmlns="" val="1830504238"/>
                    </a:ext>
                  </a:extLst>
                </a:gridCol>
                <a:gridCol w="586406">
                  <a:extLst>
                    <a:ext uri="{9D8B030D-6E8A-4147-A177-3AD203B41FA5}">
                      <a16:colId xmlns:a16="http://schemas.microsoft.com/office/drawing/2014/main" xmlns="" val="20005"/>
                    </a:ext>
                  </a:extLst>
                </a:gridCol>
              </a:tblGrid>
              <a:tr h="569353">
                <a:tc gridSpan="6">
                  <a:txBody>
                    <a:bodyPr/>
                    <a:lstStyle/>
                    <a:p>
                      <a:pPr algn="ctr">
                        <a:lnSpc>
                          <a:spcPct val="107000"/>
                        </a:lnSpc>
                        <a:spcAft>
                          <a:spcPts val="0"/>
                        </a:spcAft>
                      </a:pPr>
                      <a:r>
                        <a:rPr lang="en-GB" sz="1600" b="1" dirty="0">
                          <a:solidFill>
                            <a:srgbClr val="0070C0"/>
                          </a:solidFill>
                          <a:effectLst/>
                        </a:rPr>
                        <a:t>Y6 Timetable -  Autumn Term (Typical week)</a:t>
                      </a:r>
                    </a:p>
                    <a:p>
                      <a:pPr algn="ctr">
                        <a:lnSpc>
                          <a:spcPct val="107000"/>
                        </a:lnSpc>
                        <a:spcAft>
                          <a:spcPts val="0"/>
                        </a:spcAft>
                      </a:pPr>
                      <a:r>
                        <a:rPr lang="en-GB" sz="1600" b="1" dirty="0">
                          <a:solidFill>
                            <a:srgbClr val="0070C0"/>
                          </a:solidFill>
                          <a:effectLst/>
                        </a:rPr>
                        <a:t> </a:t>
                      </a: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US"/>
                    </a:p>
                  </a:txBody>
                  <a:tcPr/>
                </a:tc>
                <a:tc hMerge="1">
                  <a:txBody>
                    <a:bodyPr/>
                    <a:lstStyle/>
                    <a:p>
                      <a:endParaRPr lang="en-US"/>
                    </a:p>
                  </a:txBody>
                  <a:tcPr/>
                </a:tc>
                <a:tc hMerge="1">
                  <a:txBody>
                    <a:bodyPr/>
                    <a:lstStyle/>
                    <a:p>
                      <a:endParaRPr lang="en-GB"/>
                    </a:p>
                  </a:txBody>
                  <a:tcPr/>
                </a:tc>
                <a:tc hMerge="1">
                  <a:txBody>
                    <a:bodyPr/>
                    <a:lstStyle/>
                    <a:p>
                      <a:endParaRPr lang="en-GB"/>
                    </a:p>
                  </a:txBody>
                  <a:tcPr/>
                </a:tc>
                <a:tc hMerge="1">
                  <a:txBody>
                    <a:bodyPr/>
                    <a:lstStyle/>
                    <a:p>
                      <a:endParaRPr lang="en-US"/>
                    </a:p>
                  </a:txBody>
                  <a:tcPr/>
                </a:tc>
                <a:extLst>
                  <a:ext uri="{0D108BD9-81ED-4DB2-BD59-A6C34878D82A}">
                    <a16:rowId xmlns:a16="http://schemas.microsoft.com/office/drawing/2014/main" xmlns="" val="503574857"/>
                  </a:ext>
                </a:extLst>
              </a:tr>
              <a:tr h="459926">
                <a:tc>
                  <a:txBody>
                    <a:bodyPr/>
                    <a:lstStyle/>
                    <a:p>
                      <a:pPr algn="ctr">
                        <a:lnSpc>
                          <a:spcPct val="107000"/>
                        </a:lnSpc>
                        <a:spcAft>
                          <a:spcPts val="0"/>
                        </a:spcAft>
                      </a:pPr>
                      <a:r>
                        <a:rPr lang="en-GB" sz="1600" b="1" dirty="0">
                          <a:solidFill>
                            <a:srgbClr val="0070C0"/>
                          </a:solidFill>
                          <a:effectLst/>
                        </a:rPr>
                        <a:t>Monday </a:t>
                      </a:r>
                      <a:endParaRPr lang="en-GB"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solidFill>
                            <a:srgbClr val="0070C0"/>
                          </a:solidFill>
                          <a:effectLst/>
                        </a:rPr>
                        <a:t>Tuesday</a:t>
                      </a:r>
                      <a:endParaRPr lang="en-GB"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solidFill>
                            <a:srgbClr val="0070C0"/>
                          </a:solidFill>
                          <a:effectLst/>
                        </a:rPr>
                        <a:t>Wednesday</a:t>
                      </a:r>
                      <a:endParaRPr lang="en-GB"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solidFill>
                            <a:srgbClr val="0070C0"/>
                          </a:solidFill>
                          <a:effectLst/>
                        </a:rPr>
                        <a:t>Thursday</a:t>
                      </a:r>
                      <a:endParaRPr lang="en-GB"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solidFill>
                            <a:srgbClr val="0070C0"/>
                          </a:solidFill>
                          <a:effectLst/>
                        </a:rPr>
                        <a:t>Friday</a:t>
                      </a:r>
                      <a:endParaRPr lang="en-GB"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474125339"/>
                  </a:ext>
                </a:extLst>
              </a:tr>
              <a:tr h="230655">
                <a:tc>
                  <a:txBody>
                    <a:bodyPr/>
                    <a:lstStyle/>
                    <a:p>
                      <a:pPr algn="ctr">
                        <a:lnSpc>
                          <a:spcPct val="107000"/>
                        </a:lnSpc>
                        <a:spcAft>
                          <a:spcPts val="0"/>
                        </a:spcAft>
                      </a:pPr>
                      <a:r>
                        <a:rPr lang="en-GB" sz="1600" dirty="0">
                          <a:effectLst/>
                        </a:rPr>
                        <a:t>RR/ FF/Spell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FF/RR/X Tables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FF/RR/Spell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FF/ RR/Spell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FF/RR/XTables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rPr>
                        <a:t>9:00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70140145"/>
                  </a:ext>
                </a:extLst>
              </a:tr>
              <a:tr h="819694">
                <a:tc>
                  <a:txBody>
                    <a:bodyPr/>
                    <a:lstStyle/>
                    <a:p>
                      <a:pPr algn="ctr">
                        <a:lnSpc>
                          <a:spcPct val="107000"/>
                        </a:lnSpc>
                        <a:spcAft>
                          <a:spcPts val="0"/>
                        </a:spcAft>
                      </a:pPr>
                      <a:endParaRPr lang="en-GB" sz="1600" dirty="0">
                        <a:effectLst/>
                        <a:latin typeface="+mj-lt"/>
                        <a:ea typeface="Calibri" panose="020F0502020204030204" pitchFamily="34" charset="0"/>
                        <a:cs typeface="Times New Roman" panose="02020603050405020304" pitchFamily="18" charset="0"/>
                      </a:endParaRPr>
                    </a:p>
                    <a:p>
                      <a:pPr algn="ctr">
                        <a:lnSpc>
                          <a:spcPct val="107000"/>
                        </a:lnSpc>
                        <a:spcAft>
                          <a:spcPts val="0"/>
                        </a:spcAft>
                      </a:pPr>
                      <a:r>
                        <a:rPr lang="en-GB" sz="1600" dirty="0" smtClean="0">
                          <a:effectLst/>
                          <a:latin typeface="+mj-lt"/>
                          <a:ea typeface="Calibri" panose="020F0502020204030204" pitchFamily="34" charset="0"/>
                          <a:cs typeface="Times New Roman" panose="02020603050405020304" pitchFamily="18" charset="0"/>
                        </a:rPr>
                        <a:t>Mathematics</a:t>
                      </a:r>
                      <a:endParaRPr lang="en-GB" sz="1600" dirty="0">
                        <a:effectLst/>
                        <a:latin typeface="+mj-lt"/>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latin typeface="+mj-lt"/>
                        </a:rPr>
                        <a:t> </a:t>
                      </a:r>
                    </a:p>
                    <a:p>
                      <a:pPr algn="ctr">
                        <a:lnSpc>
                          <a:spcPct val="107000"/>
                        </a:lnSpc>
                        <a:spcAft>
                          <a:spcPts val="0"/>
                        </a:spcAft>
                      </a:pPr>
                      <a:r>
                        <a:rPr lang="en-GB" sz="1600" dirty="0" smtClean="0">
                          <a:effectLst/>
                          <a:latin typeface="+mj-lt"/>
                        </a:rPr>
                        <a:t>Mathematics </a:t>
                      </a:r>
                      <a:endParaRPr lang="en-GB" sz="1600" dirty="0">
                        <a:effectLst/>
                        <a:latin typeface="+mj-lt"/>
                      </a:endParaRPr>
                    </a:p>
                    <a:p>
                      <a:pPr algn="ctr">
                        <a:lnSpc>
                          <a:spcPct val="107000"/>
                        </a:lnSpc>
                        <a:spcAft>
                          <a:spcPts val="0"/>
                        </a:spcAft>
                      </a:pPr>
                      <a:r>
                        <a:rPr lang="en-GB" sz="1600" dirty="0">
                          <a:effectLst/>
                          <a:latin typeface="+mj-lt"/>
                        </a:rPr>
                        <a:t>  </a:t>
                      </a:r>
                      <a:endParaRPr lang="en-GB" sz="1600" dirty="0">
                        <a:effectLst/>
                        <a:latin typeface="+mj-lt"/>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latin typeface="+mj-lt"/>
                        </a:rPr>
                        <a:t> </a:t>
                      </a:r>
                    </a:p>
                    <a:p>
                      <a:pPr algn="ctr">
                        <a:lnSpc>
                          <a:spcPct val="107000"/>
                        </a:lnSpc>
                        <a:spcAft>
                          <a:spcPts val="0"/>
                        </a:spcAft>
                      </a:pPr>
                      <a:r>
                        <a:rPr lang="en-GB" sz="1600" dirty="0" smtClean="0">
                          <a:effectLst/>
                          <a:latin typeface="+mj-lt"/>
                        </a:rPr>
                        <a:t>Mathematics </a:t>
                      </a:r>
                      <a:endParaRPr lang="en-GB" sz="1600" dirty="0">
                        <a:effectLst/>
                        <a:latin typeface="+mj-lt"/>
                      </a:endParaRPr>
                    </a:p>
                    <a:p>
                      <a:pPr algn="ctr">
                        <a:lnSpc>
                          <a:spcPct val="107000"/>
                        </a:lnSpc>
                        <a:spcAft>
                          <a:spcPts val="0"/>
                        </a:spcAft>
                      </a:pPr>
                      <a:endParaRPr lang="en-GB" sz="1600" dirty="0">
                        <a:effectLst/>
                        <a:latin typeface="+mj-lt"/>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latin typeface="+mj-lt"/>
                        </a:rPr>
                        <a:t> </a:t>
                      </a:r>
                    </a:p>
                    <a:p>
                      <a:pPr algn="ctr">
                        <a:lnSpc>
                          <a:spcPct val="107000"/>
                        </a:lnSpc>
                        <a:spcAft>
                          <a:spcPts val="0"/>
                        </a:spcAft>
                      </a:pPr>
                      <a:r>
                        <a:rPr lang="en-GB" sz="1600" dirty="0" smtClean="0">
                          <a:effectLst/>
                          <a:latin typeface="+mj-lt"/>
                        </a:rPr>
                        <a:t>Mathematics</a:t>
                      </a:r>
                      <a:r>
                        <a:rPr lang="en-GB" sz="1600" dirty="0">
                          <a:effectLst/>
                          <a:latin typeface="+mj-lt"/>
                        </a:rPr>
                        <a:t> </a:t>
                      </a:r>
                      <a:endParaRPr lang="en-GB" sz="1600" dirty="0">
                        <a:effectLst/>
                        <a:latin typeface="+mj-lt"/>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latin typeface="+mj-lt"/>
                        </a:rPr>
                        <a:t> </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a:effectLst/>
                          <a:latin typeface="+mj-lt"/>
                        </a:rPr>
                        <a:t>Computing/RE</a:t>
                      </a: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10:30</a:t>
                      </a:r>
                    </a:p>
                  </a:txBody>
                  <a:tcPr marL="36767" marR="36767" marT="0" marB="0">
                    <a:solidFill>
                      <a:schemeClr val="bg1"/>
                    </a:solidFill>
                  </a:tcPr>
                </a:tc>
                <a:extLst>
                  <a:ext uri="{0D108BD9-81ED-4DB2-BD59-A6C34878D82A}">
                    <a16:rowId xmlns:a16="http://schemas.microsoft.com/office/drawing/2014/main" xmlns="" val="2108246893"/>
                  </a:ext>
                </a:extLst>
              </a:tr>
              <a:tr h="472062">
                <a:tc gridSpan="6">
                  <a:txBody>
                    <a:bodyPr/>
                    <a:lstStyle/>
                    <a:p>
                      <a:pPr algn="ctr">
                        <a:lnSpc>
                          <a:spcPct val="107000"/>
                        </a:lnSpc>
                        <a:spcAft>
                          <a:spcPts val="0"/>
                        </a:spcAft>
                      </a:pPr>
                      <a:r>
                        <a:rPr lang="en-GB" sz="1600" dirty="0">
                          <a:solidFill>
                            <a:srgbClr val="0070C0"/>
                          </a:solidFill>
                          <a:effectLst/>
                          <a:latin typeface="+mj-lt"/>
                          <a:ea typeface="Calibri" panose="020F0502020204030204" pitchFamily="34" charset="0"/>
                          <a:cs typeface="Times New Roman" panose="02020603050405020304" pitchFamily="18" charset="0"/>
                        </a:rPr>
                        <a:t>BREAK</a:t>
                      </a:r>
                    </a:p>
                    <a:p>
                      <a:pPr algn="ctr">
                        <a:lnSpc>
                          <a:spcPct val="107000"/>
                        </a:lnSpc>
                        <a:spcAft>
                          <a:spcPts val="0"/>
                        </a:spcAft>
                      </a:pPr>
                      <a:endParaRPr lang="en-GB" sz="1600" dirty="0">
                        <a:effectLst/>
                        <a:latin typeface="+mj-lt"/>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US"/>
                    </a:p>
                  </a:txBody>
                  <a:tcPr/>
                </a:tc>
                <a:tc hMerge="1">
                  <a:txBody>
                    <a:bodyPr/>
                    <a:lstStyle/>
                    <a:p>
                      <a:endParaRPr lang="en-US"/>
                    </a:p>
                  </a:txBody>
                  <a:tcPr/>
                </a:tc>
                <a:tc hMerge="1">
                  <a:txBody>
                    <a:bodyPr/>
                    <a:lstStyle/>
                    <a:p>
                      <a:endParaRPr lang="en-GB"/>
                    </a:p>
                  </a:txBody>
                  <a:tcPr/>
                </a:tc>
                <a:tc hMerge="1">
                  <a:txBody>
                    <a:bodyPr/>
                    <a:lstStyle/>
                    <a:p>
                      <a:endParaRPr lang="en-GB"/>
                    </a:p>
                  </a:txBody>
                  <a:tcPr/>
                </a:tc>
                <a:tc hMerge="1">
                  <a:txBody>
                    <a:bodyPr/>
                    <a:lstStyle/>
                    <a:p>
                      <a:endParaRPr lang="en-US"/>
                    </a:p>
                  </a:txBody>
                  <a:tcPr/>
                </a:tc>
                <a:extLst>
                  <a:ext uri="{0D108BD9-81ED-4DB2-BD59-A6C34878D82A}">
                    <a16:rowId xmlns:a16="http://schemas.microsoft.com/office/drawing/2014/main" xmlns="" val="532381330"/>
                  </a:ext>
                </a:extLst>
              </a:tr>
              <a:tr h="574676">
                <a:tc>
                  <a:txBody>
                    <a:bodyPr/>
                    <a:lstStyle/>
                    <a:p>
                      <a:pPr algn="ctr">
                        <a:lnSpc>
                          <a:spcPct val="107000"/>
                        </a:lnSpc>
                        <a:spcAft>
                          <a:spcPts val="0"/>
                        </a:spcAft>
                      </a:pPr>
                      <a:r>
                        <a:rPr lang="en-GB" sz="1600" dirty="0">
                          <a:effectLst/>
                          <a:latin typeface="+mj-lt"/>
                        </a:rPr>
                        <a:t>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dirty="0">
                          <a:effectLst/>
                          <a:latin typeface="+mj-lt"/>
                        </a:rPr>
                        <a:t>Grammar</a:t>
                      </a:r>
                      <a:r>
                        <a:rPr lang="en-GB" sz="1600" dirty="0" smtClean="0">
                          <a:effectLst/>
                          <a:latin typeface="+mj-lt"/>
                        </a:rPr>
                        <a:t>/</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dirty="0" smtClean="0">
                          <a:effectLst/>
                          <a:latin typeface="+mj-lt"/>
                        </a:rPr>
                        <a:t>Spelling</a:t>
                      </a:r>
                      <a:endParaRPr lang="en-GB" sz="1600" dirty="0">
                        <a:effectLst/>
                        <a:latin typeface="+mj-lt"/>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latin typeface="+mj-lt"/>
                        </a:rPr>
                        <a:t> </a:t>
                      </a:r>
                    </a:p>
                    <a:p>
                      <a:pPr algn="ctr">
                        <a:lnSpc>
                          <a:spcPct val="107000"/>
                        </a:lnSpc>
                        <a:spcAft>
                          <a:spcPts val="0"/>
                        </a:spcAft>
                      </a:pPr>
                      <a:r>
                        <a:rPr lang="en-GB" sz="1600" dirty="0" smtClean="0">
                          <a:effectLst/>
                          <a:latin typeface="+mj-lt"/>
                        </a:rPr>
                        <a:t>English</a:t>
                      </a:r>
                      <a:endParaRPr lang="en-GB" sz="1600" dirty="0">
                        <a:effectLst/>
                        <a:latin typeface="+mj-lt"/>
                      </a:endParaRPr>
                    </a:p>
                  </a:txBody>
                  <a:tcPr marL="36767" marR="36767" marT="0" marB="0">
                    <a:solidFill>
                      <a:schemeClr val="bg1"/>
                    </a:solidFill>
                  </a:tcPr>
                </a:tc>
                <a:tc>
                  <a:txBody>
                    <a:bodyPr/>
                    <a:lstStyle/>
                    <a:p>
                      <a:pPr algn="ctr">
                        <a:lnSpc>
                          <a:spcPct val="107000"/>
                        </a:lnSpc>
                        <a:spcAft>
                          <a:spcPts val="0"/>
                        </a:spcAft>
                      </a:pPr>
                      <a:r>
                        <a:rPr lang="en-GB" sz="1600" dirty="0">
                          <a:effectLst/>
                          <a:latin typeface="+mj-lt"/>
                        </a:rPr>
                        <a:t> </a:t>
                      </a:r>
                    </a:p>
                    <a:p>
                      <a:pPr algn="ctr">
                        <a:lnSpc>
                          <a:spcPct val="107000"/>
                        </a:lnSpc>
                        <a:spcAft>
                          <a:spcPts val="0"/>
                        </a:spcAft>
                      </a:pPr>
                      <a:r>
                        <a:rPr lang="en-GB" sz="1600" dirty="0" smtClean="0">
                          <a:effectLst/>
                          <a:latin typeface="+mj-lt"/>
                        </a:rPr>
                        <a:t>English</a:t>
                      </a:r>
                      <a:endParaRPr lang="en-GB" sz="1600" dirty="0">
                        <a:effectLst/>
                        <a:latin typeface="+mj-lt"/>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mj-lt"/>
                      </a:endParaRP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a:effectLst/>
                          <a:latin typeface="+mj-lt"/>
                        </a:rPr>
                        <a:t> Grammar</a:t>
                      </a:r>
                      <a:r>
                        <a:rPr lang="en-GB" sz="1600" dirty="0" smtClean="0">
                          <a:effectLst/>
                          <a:latin typeface="+mj-lt"/>
                        </a:rPr>
                        <a:t>/</a:t>
                      </a: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smtClean="0">
                          <a:effectLst/>
                          <a:latin typeface="+mj-lt"/>
                        </a:rPr>
                        <a:t>Spelling</a:t>
                      </a:r>
                      <a:endParaRPr lang="en-GB" sz="1600" dirty="0">
                        <a:effectLst/>
                        <a:latin typeface="+mj-lt"/>
                      </a:endParaRPr>
                    </a:p>
                    <a:p>
                      <a:pPr algn="ctr">
                        <a:lnSpc>
                          <a:spcPct val="107000"/>
                        </a:lnSpc>
                        <a:spcAft>
                          <a:spcPts val="0"/>
                        </a:spcAft>
                      </a:pPr>
                      <a:endParaRPr lang="en-GB" sz="1600" dirty="0">
                        <a:effectLst/>
                        <a:latin typeface="+mj-lt"/>
                      </a:endParaRPr>
                    </a:p>
                  </a:txBody>
                  <a:tcPr marL="36767" marR="36767" marT="0" marB="0">
                    <a:solidFill>
                      <a:schemeClr val="bg1"/>
                    </a:solidFill>
                  </a:tcPr>
                </a:tc>
                <a:tc>
                  <a:txBody>
                    <a:bodyPr/>
                    <a:lstStyle/>
                    <a:p>
                      <a:pPr algn="ctr">
                        <a:lnSpc>
                          <a:spcPct val="107000"/>
                        </a:lnSpc>
                        <a:spcAft>
                          <a:spcPts val="0"/>
                        </a:spcAft>
                      </a:pPr>
                      <a:r>
                        <a:rPr lang="en-GB" sz="1600" dirty="0">
                          <a:effectLst/>
                          <a:latin typeface="+mj-lt"/>
                        </a:rPr>
                        <a:t> </a:t>
                      </a:r>
                    </a:p>
                    <a:p>
                      <a:pPr algn="ctr">
                        <a:lnSpc>
                          <a:spcPct val="107000"/>
                        </a:lnSpc>
                        <a:spcAft>
                          <a:spcPts val="0"/>
                        </a:spcAft>
                      </a:pPr>
                      <a:r>
                        <a:rPr lang="en-GB" sz="1600" dirty="0">
                          <a:effectLst/>
                          <a:latin typeface="+mj-lt"/>
                        </a:rPr>
                        <a:t>Computing/RE</a:t>
                      </a:r>
                    </a:p>
                  </a:txBody>
                  <a:tcPr marL="36767" marR="36767" marT="0" marB="0">
                    <a:solidFill>
                      <a:schemeClr val="bg1"/>
                    </a:solidFill>
                  </a:tcPr>
                </a:tc>
                <a:tc>
                  <a:txBody>
                    <a:bodyPr/>
                    <a:lstStyle/>
                    <a:p>
                      <a:pPr>
                        <a:lnSpc>
                          <a:spcPct val="107000"/>
                        </a:lnSpc>
                        <a:spcAft>
                          <a:spcPts val="0"/>
                        </a:spcAft>
                      </a:pPr>
                      <a:r>
                        <a:rPr lang="en-GB" sz="1200" b="1" dirty="0">
                          <a:effectLst/>
                        </a:rPr>
                        <a:t>10:45</a:t>
                      </a:r>
                    </a:p>
                    <a:p>
                      <a:pPr>
                        <a:lnSpc>
                          <a:spcPct val="107000"/>
                        </a:lnSpc>
                        <a:spcAft>
                          <a:spcPts val="0"/>
                        </a:spcAft>
                      </a:pPr>
                      <a:endParaRPr lang="en-GB" sz="1200" b="1" dirty="0" smtClean="0">
                        <a:effectLst/>
                      </a:endParaRPr>
                    </a:p>
                    <a:p>
                      <a:pPr>
                        <a:lnSpc>
                          <a:spcPct val="107000"/>
                        </a:lnSpc>
                        <a:spcAft>
                          <a:spcPts val="0"/>
                        </a:spcAft>
                      </a:pPr>
                      <a:endParaRPr lang="en-GB" sz="1200" b="1" dirty="0" smtClean="0">
                        <a:effectLst/>
                      </a:endParaRPr>
                    </a:p>
                    <a:p>
                      <a:pPr>
                        <a:lnSpc>
                          <a:spcPct val="107000"/>
                        </a:lnSpc>
                        <a:spcAft>
                          <a:spcPts val="0"/>
                        </a:spcAft>
                      </a:pPr>
                      <a:endParaRPr lang="en-GB" sz="1200" b="1" dirty="0">
                        <a:effectLst/>
                      </a:endParaRPr>
                    </a:p>
                    <a:p>
                      <a:pPr>
                        <a:lnSpc>
                          <a:spcPct val="107000"/>
                        </a:lnSpc>
                        <a:spcAft>
                          <a:spcPts val="0"/>
                        </a:spcAft>
                      </a:pPr>
                      <a:r>
                        <a:rPr lang="en-GB" sz="1200" b="1" dirty="0">
                          <a:effectLst/>
                        </a:rPr>
                        <a:t>12:15</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191925675"/>
                  </a:ext>
                </a:extLst>
              </a:tr>
              <a:tr h="472062">
                <a:tc gridSpan="6">
                  <a:txBody>
                    <a:bodyPr/>
                    <a:lstStyle/>
                    <a:p>
                      <a:pPr algn="ctr">
                        <a:lnSpc>
                          <a:spcPct val="107000"/>
                        </a:lnSpc>
                        <a:spcAft>
                          <a:spcPts val="0"/>
                        </a:spcAft>
                      </a:pPr>
                      <a:r>
                        <a:rPr lang="en-GB" sz="1600" b="0" dirty="0">
                          <a:solidFill>
                            <a:srgbClr val="0070C0"/>
                          </a:solidFill>
                          <a:effectLst/>
                          <a:latin typeface="+mj-lt"/>
                        </a:rPr>
                        <a:t>LUNCH</a:t>
                      </a:r>
                    </a:p>
                    <a:p>
                      <a:pPr algn="ctr">
                        <a:lnSpc>
                          <a:spcPct val="107000"/>
                        </a:lnSpc>
                        <a:spcAft>
                          <a:spcPts val="0"/>
                        </a:spcAft>
                      </a:pPr>
                      <a:endParaRPr lang="en-GB" sz="1600" b="0" dirty="0">
                        <a:effectLst/>
                        <a:latin typeface="+mj-lt"/>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US"/>
                    </a:p>
                  </a:txBody>
                  <a:tcPr/>
                </a:tc>
                <a:tc hMerge="1">
                  <a:txBody>
                    <a:bodyPr/>
                    <a:lstStyle/>
                    <a:p>
                      <a:endParaRPr lang="en-US"/>
                    </a:p>
                  </a:txBody>
                  <a:tcPr/>
                </a:tc>
                <a:tc hMerge="1">
                  <a:txBody>
                    <a:bodyPr/>
                    <a:lstStyle/>
                    <a:p>
                      <a:endParaRPr lang="en-GB"/>
                    </a:p>
                  </a:txBody>
                  <a:tcPr/>
                </a:tc>
                <a:tc hMerge="1">
                  <a:txBody>
                    <a:bodyPr/>
                    <a:lstStyle/>
                    <a:p>
                      <a:endParaRPr lang="en-GB"/>
                    </a:p>
                  </a:txBody>
                  <a:tcPr/>
                </a:tc>
                <a:tc hMerge="1">
                  <a:txBody>
                    <a:bodyPr/>
                    <a:lstStyle/>
                    <a:p>
                      <a:endParaRPr lang="en-US"/>
                    </a:p>
                  </a:txBody>
                  <a:tcPr/>
                </a:tc>
                <a:extLst>
                  <a:ext uri="{0D108BD9-81ED-4DB2-BD59-A6C34878D82A}">
                    <a16:rowId xmlns:a16="http://schemas.microsoft.com/office/drawing/2014/main" xmlns="" val="3425037624"/>
                  </a:ext>
                </a:extLst>
              </a:tr>
              <a:tr h="853060">
                <a:tc>
                  <a:txBody>
                    <a:bodyPr/>
                    <a:lstStyle/>
                    <a:p>
                      <a:pPr algn="ctr"/>
                      <a:endParaRPr lang="en-GB" dirty="0">
                        <a:latin typeface="+mj-lt"/>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dirty="0" smtClean="0">
                          <a:effectLst/>
                          <a:latin typeface="+mj-lt"/>
                          <a:ea typeface="Calibri" panose="020F0502020204030204" pitchFamily="34" charset="0"/>
                          <a:cs typeface="Times New Roman" panose="02020603050405020304" pitchFamily="18" charset="0"/>
                        </a:rPr>
                        <a:t>Arithmetic/Core</a:t>
                      </a:r>
                      <a:r>
                        <a:rPr lang="en-GB" sz="1600" baseline="0" dirty="0" smtClean="0">
                          <a:effectLst/>
                          <a:latin typeface="+mj-lt"/>
                          <a:ea typeface="Calibri" panose="020F0502020204030204" pitchFamily="34" charset="0"/>
                          <a:cs typeface="Times New Roman" panose="02020603050405020304" pitchFamily="18" charset="0"/>
                        </a:rPr>
                        <a:t> Skills</a:t>
                      </a:r>
                      <a:endParaRPr lang="en-GB" sz="1600" dirty="0" smtClean="0">
                        <a:effectLst/>
                        <a:latin typeface="+mj-lt"/>
                        <a:ea typeface="Calibri" panose="020F0502020204030204" pitchFamily="34" charset="0"/>
                        <a:cs typeface="Times New Roman" panose="02020603050405020304" pitchFamily="18" charset="0"/>
                      </a:endParaRPr>
                    </a:p>
                  </a:txBody>
                  <a:tcP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endParaRPr lang="en-GB" sz="1600" dirty="0">
                        <a:latin typeface="+mj-lt"/>
                      </a:endParaRPr>
                    </a:p>
                    <a:p>
                      <a:pPr algn="ctr">
                        <a:lnSpc>
                          <a:spcPct val="107000"/>
                        </a:lnSpc>
                        <a:spcAft>
                          <a:spcPts val="0"/>
                        </a:spcAft>
                      </a:pPr>
                      <a:r>
                        <a:rPr lang="en-GB" sz="1600" dirty="0">
                          <a:effectLst/>
                          <a:latin typeface="+mj-lt"/>
                          <a:ea typeface="Calibri" panose="020F0502020204030204" pitchFamily="34" charset="0"/>
                          <a:cs typeface="Times New Roman" panose="02020603050405020304" pitchFamily="18" charset="0"/>
                        </a:rPr>
                        <a:t>Music </a:t>
                      </a:r>
                    </a:p>
                  </a:txBody>
                  <a:tcPr marL="36767" marR="36767" marT="0" marB="0">
                    <a:solidFill>
                      <a:schemeClr val="bg1"/>
                    </a:solidFill>
                  </a:tcPr>
                </a:tc>
                <a:tc>
                  <a:txBody>
                    <a:bodyPr/>
                    <a:lstStyle/>
                    <a:p>
                      <a:pPr algn="ctr">
                        <a:lnSpc>
                          <a:spcPct val="107000"/>
                        </a:lnSpc>
                        <a:spcAft>
                          <a:spcPts val="0"/>
                        </a:spcAft>
                      </a:pPr>
                      <a:r>
                        <a:rPr lang="en-GB" sz="1600" dirty="0">
                          <a:effectLst/>
                          <a:latin typeface="+mj-lt"/>
                        </a:rPr>
                        <a:t> </a:t>
                      </a:r>
                    </a:p>
                    <a:p>
                      <a:pPr algn="ctr">
                        <a:lnSpc>
                          <a:spcPct val="107000"/>
                        </a:lnSpc>
                        <a:spcAft>
                          <a:spcPts val="0"/>
                        </a:spcAft>
                      </a:pPr>
                      <a:r>
                        <a:rPr lang="en-GB" sz="1600" dirty="0" smtClean="0">
                          <a:effectLst/>
                          <a:latin typeface="+mj-lt"/>
                        </a:rPr>
                        <a:t>Science</a:t>
                      </a:r>
                    </a:p>
                    <a:p>
                      <a:pPr algn="ctr">
                        <a:lnSpc>
                          <a:spcPct val="107000"/>
                        </a:lnSpc>
                        <a:spcAft>
                          <a:spcPts val="0"/>
                        </a:spcAft>
                      </a:pPr>
                      <a:endParaRPr lang="en-GB" sz="1600" dirty="0" smtClean="0">
                        <a:effectLst/>
                        <a:latin typeface="+mj-lt"/>
                        <a:ea typeface="Calibri" panose="020F0502020204030204" pitchFamily="34" charset="0"/>
                        <a:cs typeface="Times New Roman" panose="02020603050405020304" pitchFamily="18" charset="0"/>
                      </a:endParaRPr>
                    </a:p>
                    <a:p>
                      <a:pPr algn="ctr">
                        <a:lnSpc>
                          <a:spcPct val="107000"/>
                        </a:lnSpc>
                        <a:spcAft>
                          <a:spcPts val="0"/>
                        </a:spcAft>
                      </a:pPr>
                      <a:endParaRPr lang="en-GB" sz="1600" dirty="0" smtClean="0">
                        <a:effectLst/>
                        <a:latin typeface="+mj-lt"/>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mj-lt"/>
                      </a:endParaRPr>
                    </a:p>
                    <a:p>
                      <a:pPr algn="ctr">
                        <a:lnSpc>
                          <a:spcPct val="107000"/>
                        </a:lnSpc>
                        <a:spcAft>
                          <a:spcPts val="0"/>
                        </a:spcAft>
                      </a:pPr>
                      <a:r>
                        <a:rPr lang="en-GB" sz="1600" dirty="0" smtClean="0">
                          <a:effectLst/>
                          <a:latin typeface="+mj-lt"/>
                        </a:rPr>
                        <a:t>English</a:t>
                      </a:r>
                      <a:endParaRPr lang="en-GB" sz="1600" dirty="0">
                        <a:effectLst/>
                        <a:latin typeface="+mj-lt"/>
                      </a:endParaRPr>
                    </a:p>
                  </a:txBody>
                  <a:tcPr marL="36767" marR="36767" marT="0" marB="0">
                    <a:solidFill>
                      <a:schemeClr val="bg1"/>
                    </a:solidFill>
                  </a:tcPr>
                </a:tc>
                <a:tc>
                  <a:txBody>
                    <a:bodyPr/>
                    <a:lstStyle/>
                    <a:p>
                      <a:pPr algn="ctr">
                        <a:lnSpc>
                          <a:spcPct val="107000"/>
                        </a:lnSpc>
                        <a:spcAft>
                          <a:spcPts val="0"/>
                        </a:spcAft>
                      </a:pPr>
                      <a:endParaRPr lang="en-GB" sz="1600" dirty="0">
                        <a:effectLst/>
                        <a:latin typeface="+mj-lt"/>
                      </a:endParaRPr>
                    </a:p>
                    <a:p>
                      <a:pPr algn="ctr">
                        <a:lnSpc>
                          <a:spcPct val="107000"/>
                        </a:lnSpc>
                        <a:spcAft>
                          <a:spcPts val="0"/>
                        </a:spcAft>
                      </a:pPr>
                      <a:r>
                        <a:rPr lang="en-GB" sz="1600" dirty="0">
                          <a:effectLst/>
                          <a:latin typeface="+mj-lt"/>
                        </a:rPr>
                        <a:t>PE</a:t>
                      </a:r>
                    </a:p>
                  </a:txBody>
                  <a:tcPr marL="36767" marR="36767" marT="0" marB="0">
                    <a:solidFill>
                      <a:schemeClr val="bg1"/>
                    </a:solidFill>
                  </a:tcPr>
                </a:tc>
                <a:tc>
                  <a:txBody>
                    <a:bodyPr/>
                    <a:lstStyle/>
                    <a:p>
                      <a:pPr>
                        <a:lnSpc>
                          <a:spcPct val="107000"/>
                        </a:lnSpc>
                        <a:spcAft>
                          <a:spcPts val="0"/>
                        </a:spcAft>
                      </a:pPr>
                      <a:r>
                        <a:rPr lang="en-GB" sz="1600" b="1" dirty="0">
                          <a:effectLst/>
                        </a:rPr>
                        <a:t> 1:15</a:t>
                      </a:r>
                    </a:p>
                  </a:txBody>
                  <a:tcPr marL="36767" marR="36767" marT="0" marB="0">
                    <a:solidFill>
                      <a:schemeClr val="bg1"/>
                    </a:solidFill>
                  </a:tcPr>
                </a:tc>
                <a:extLst>
                  <a:ext uri="{0D108BD9-81ED-4DB2-BD59-A6C34878D82A}">
                    <a16:rowId xmlns:a16="http://schemas.microsoft.com/office/drawing/2014/main" xmlns="" val="457220187"/>
                  </a:ext>
                </a:extLst>
              </a:tr>
              <a:tr h="87887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1600" dirty="0" smtClean="0">
                        <a:effectLst/>
                        <a:latin typeface="+mj-lt"/>
                        <a:ea typeface="Calibri" panose="020F0502020204030204" pitchFamily="34"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smtClean="0">
                          <a:effectLst/>
                          <a:latin typeface="+mj-lt"/>
                          <a:ea typeface="Calibri" panose="020F0502020204030204" pitchFamily="34" charset="0"/>
                          <a:cs typeface="Times New Roman" panose="02020603050405020304" pitchFamily="18" charset="0"/>
                        </a:rPr>
                        <a:t>History</a:t>
                      </a:r>
                      <a:endParaRPr lang="en-GB" sz="1600" dirty="0" smtClean="0">
                        <a:latin typeface="+mj-lt"/>
                      </a:endParaRPr>
                    </a:p>
                    <a:p>
                      <a:pPr algn="ctr"/>
                      <a:endParaRPr lang="en-GB" sz="1600" dirty="0">
                        <a:latin typeface="+mj-lt"/>
                      </a:endParaRPr>
                    </a:p>
                  </a:txBody>
                  <a:tcPr/>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endParaRPr lang="en-GB" sz="1600" dirty="0">
                        <a:effectLst/>
                        <a:latin typeface="+mj-lt"/>
                        <a:ea typeface="Calibri" panose="020F0502020204030204" pitchFamily="34" charset="0"/>
                        <a:cs typeface="Times New Roman" panose="02020603050405020304" pitchFamily="18" charset="0"/>
                      </a:endParaRPr>
                    </a:p>
                    <a:p>
                      <a:pPr marL="0" marR="0" indent="0" algn="ctr" defTabSz="685800" rtl="0" eaLnBrk="1" fontAlgn="auto" latinLnBrk="0" hangingPunct="1">
                        <a:lnSpc>
                          <a:spcPct val="107000"/>
                        </a:lnSpc>
                        <a:spcBef>
                          <a:spcPts val="0"/>
                        </a:spcBef>
                        <a:spcAft>
                          <a:spcPts val="0"/>
                        </a:spcAft>
                        <a:buClrTx/>
                        <a:buSzTx/>
                        <a:buFontTx/>
                        <a:buNone/>
                        <a:tabLst/>
                        <a:defRPr/>
                      </a:pPr>
                      <a:r>
                        <a:rPr lang="en-GB" sz="1600" dirty="0">
                          <a:effectLst/>
                          <a:latin typeface="+mj-lt"/>
                          <a:ea typeface="Calibri" panose="020F0502020204030204" pitchFamily="34" charset="0"/>
                          <a:cs typeface="Times New Roman" panose="02020603050405020304" pitchFamily="18" charset="0"/>
                        </a:rPr>
                        <a:t>Picture News</a:t>
                      </a:r>
                    </a:p>
                  </a:txBody>
                  <a:tcPr marL="36767" marR="36767" marT="0" marB="0">
                    <a:solidFill>
                      <a:schemeClr val="bg1"/>
                    </a:solidFill>
                  </a:tcPr>
                </a:tc>
                <a:tc>
                  <a:txBody>
                    <a:bodyPr/>
                    <a:lstStyle/>
                    <a:p>
                      <a:pPr algn="ctr">
                        <a:lnSpc>
                          <a:spcPct val="107000"/>
                        </a:lnSpc>
                        <a:spcAft>
                          <a:spcPts val="0"/>
                        </a:spcAft>
                      </a:pPr>
                      <a:r>
                        <a:rPr lang="en-GB" sz="1400" dirty="0" smtClean="0">
                          <a:effectLst/>
                          <a:latin typeface="+mj-lt"/>
                        </a:rPr>
                        <a:t>Art/D.T</a:t>
                      </a:r>
                    </a:p>
                    <a:p>
                      <a:pPr algn="ctr">
                        <a:lnSpc>
                          <a:spcPct val="107000"/>
                        </a:lnSpc>
                        <a:spcAft>
                          <a:spcPts val="0"/>
                        </a:spcAft>
                      </a:pPr>
                      <a:r>
                        <a:rPr lang="en-GB" sz="1400" dirty="0" smtClean="0">
                          <a:effectLst/>
                          <a:latin typeface="+mj-lt"/>
                        </a:rPr>
                        <a:t>(Half</a:t>
                      </a:r>
                      <a:r>
                        <a:rPr lang="en-GB" sz="1400" baseline="0" dirty="0" smtClean="0">
                          <a:effectLst/>
                          <a:latin typeface="+mj-lt"/>
                        </a:rPr>
                        <a:t> Termly)</a:t>
                      </a:r>
                      <a:endParaRPr lang="en-GB" sz="1400" dirty="0" smtClean="0">
                        <a:effectLst/>
                        <a:latin typeface="+mj-lt"/>
                      </a:endParaRPr>
                    </a:p>
                    <a:p>
                      <a:endParaRPr lang="en-GB" dirty="0">
                        <a:latin typeface="+mj-lt"/>
                      </a:endParaRPr>
                    </a:p>
                  </a:txBody>
                  <a:tcPr marL="36767" marR="36767" marT="0" marB="0">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
                          <a:srgbClr val="000000"/>
                        </a:buClr>
                        <a:buSzTx/>
                        <a:buFont typeface="Arial"/>
                        <a:buNone/>
                        <a:tabLst/>
                        <a:defRPr/>
                      </a:pPr>
                      <a:endParaRPr lang="en-GB" sz="1600" dirty="0" smtClean="0">
                        <a:effectLst/>
                        <a:latin typeface="+mj-lt"/>
                        <a:ea typeface="Calibri" panose="020F0502020204030204" pitchFamily="34" charset="0"/>
                        <a:cs typeface="Times New Roman" panose="02020603050405020304" pitchFamily="18" charset="0"/>
                      </a:endParaRPr>
                    </a:p>
                    <a:p>
                      <a:pPr algn="ctr">
                        <a:lnSpc>
                          <a:spcPct val="107000"/>
                        </a:lnSpc>
                        <a:spcAft>
                          <a:spcPts val="0"/>
                        </a:spcAft>
                      </a:pPr>
                      <a:endParaRPr lang="en-GB" sz="1600" dirty="0">
                        <a:effectLst/>
                        <a:latin typeface="+mj-lt"/>
                      </a:endParaRPr>
                    </a:p>
                  </a:txBody>
                  <a:tcPr marL="36767" marR="36767" marT="0" marB="0">
                    <a:solidFill>
                      <a:schemeClr val="bg1"/>
                    </a:solidFill>
                  </a:tcPr>
                </a:tc>
                <a:tc>
                  <a:txBody>
                    <a:bodyPr/>
                    <a:lstStyle/>
                    <a:p>
                      <a:pPr algn="ctr">
                        <a:lnSpc>
                          <a:spcPct val="107000"/>
                        </a:lnSpc>
                        <a:spcAft>
                          <a:spcPts val="0"/>
                        </a:spcAft>
                      </a:pPr>
                      <a:r>
                        <a:rPr lang="en-GB" sz="1600" dirty="0">
                          <a:effectLst/>
                          <a:latin typeface="+mj-lt"/>
                        </a:rPr>
                        <a:t> </a:t>
                      </a:r>
                    </a:p>
                    <a:p>
                      <a:pPr algn="ctr">
                        <a:lnSpc>
                          <a:spcPct val="107000"/>
                        </a:lnSpc>
                        <a:spcAft>
                          <a:spcPts val="0"/>
                        </a:spcAft>
                      </a:pPr>
                      <a:r>
                        <a:rPr lang="en-GB" sz="1600" dirty="0">
                          <a:effectLst/>
                          <a:latin typeface="+mj-lt"/>
                        </a:rPr>
                        <a:t>Spanish</a:t>
                      </a:r>
                    </a:p>
                    <a:p>
                      <a:pPr algn="ctr">
                        <a:lnSpc>
                          <a:spcPct val="107000"/>
                        </a:lnSpc>
                        <a:spcAft>
                          <a:spcPts val="0"/>
                        </a:spcAft>
                      </a:pPr>
                      <a:r>
                        <a:rPr lang="en-GB" sz="1600" dirty="0">
                          <a:effectLst/>
                          <a:latin typeface="+mj-lt"/>
                          <a:ea typeface="Calibri" panose="020F0502020204030204" pitchFamily="34" charset="0"/>
                          <a:cs typeface="Times New Roman" panose="02020603050405020304" pitchFamily="18" charset="0"/>
                        </a:rPr>
                        <a:t>(Fortnightly)</a:t>
                      </a: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3:20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a16="http://schemas.microsoft.com/office/drawing/2014/main" xmlns="" val="2681732430"/>
                  </a:ext>
                </a:extLst>
              </a:tr>
            </a:tbl>
          </a:graphicData>
        </a:graphic>
      </p:graphicFrame>
    </p:spTree>
    <p:extLst>
      <p:ext uri="{BB962C8B-B14F-4D97-AF65-F5344CB8AC3E}">
        <p14:creationId xmlns:p14="http://schemas.microsoft.com/office/powerpoint/2010/main" val="28319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9"/>
          <p:cNvPicPr preferRelativeResize="0"/>
          <p:nvPr/>
        </p:nvPicPr>
        <p:blipFill rotWithShape="1">
          <a:blip r:embed="rId3">
            <a:alphaModFix/>
          </a:blip>
          <a:srcRect/>
          <a:stretch/>
        </p:blipFill>
        <p:spPr>
          <a:xfrm>
            <a:off x="328418" y="381088"/>
            <a:ext cx="732652" cy="523220"/>
          </a:xfrm>
          <a:prstGeom prst="rect">
            <a:avLst/>
          </a:prstGeom>
          <a:noFill/>
          <a:ln w="9525" cap="flat" cmpd="sng">
            <a:solidFill>
              <a:schemeClr val="dk1"/>
            </a:solidFill>
            <a:prstDash val="solid"/>
            <a:round/>
            <a:headEnd type="none" w="sm" len="sm"/>
            <a:tailEnd type="none" w="sm" len="sm"/>
          </a:ln>
        </p:spPr>
      </p:pic>
      <p:sp>
        <p:nvSpPr>
          <p:cNvPr id="158" name="Google Shape;158;p9"/>
          <p:cNvSpPr txBox="1"/>
          <p:nvPr/>
        </p:nvSpPr>
        <p:spPr>
          <a:xfrm>
            <a:off x="1081998" y="381088"/>
            <a:ext cx="6980003" cy="523220"/>
          </a:xfrm>
          <a:prstGeom prst="rect">
            <a:avLst/>
          </a:prstGeom>
          <a:solidFill>
            <a:srgbClr val="F7CAA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Worship</a:t>
            </a:r>
            <a:endParaRPr/>
          </a:p>
        </p:txBody>
      </p:sp>
      <p:pic>
        <p:nvPicPr>
          <p:cNvPr id="159" name="Google Shape;159;p9"/>
          <p:cNvPicPr preferRelativeResize="0"/>
          <p:nvPr/>
        </p:nvPicPr>
        <p:blipFill rotWithShape="1">
          <a:blip r:embed="rId3">
            <a:alphaModFix/>
          </a:blip>
          <a:srcRect/>
          <a:stretch/>
        </p:blipFill>
        <p:spPr>
          <a:xfrm>
            <a:off x="8062001" y="381088"/>
            <a:ext cx="732652" cy="523220"/>
          </a:xfrm>
          <a:prstGeom prst="rect">
            <a:avLst/>
          </a:prstGeom>
          <a:noFill/>
          <a:ln w="9525" cap="flat" cmpd="sng">
            <a:solidFill>
              <a:schemeClr val="dk1"/>
            </a:solidFill>
            <a:prstDash val="solid"/>
            <a:round/>
            <a:headEnd type="none" w="sm" len="sm"/>
            <a:tailEnd type="none" w="sm" len="sm"/>
          </a:ln>
        </p:spPr>
      </p:pic>
      <p:sp>
        <p:nvSpPr>
          <p:cNvPr id="160" name="Google Shape;160;p9"/>
          <p:cNvSpPr txBox="1"/>
          <p:nvPr/>
        </p:nvSpPr>
        <p:spPr>
          <a:xfrm>
            <a:off x="279758" y="1077942"/>
            <a:ext cx="8584482" cy="424731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a:solidFill>
                  <a:schemeClr val="dk1"/>
                </a:solidFill>
                <a:latin typeface="Arial"/>
                <a:ea typeface="Arial"/>
                <a:cs typeface="Arial"/>
                <a:sym typeface="Arial"/>
              </a:rPr>
              <a:t>There is an Act of Worship every morning. Worship is a time where we come together to reflect on the school’s vision and values and to learn about the</a:t>
            </a:r>
            <a:r>
              <a:rPr lang="en-GB" sz="1800" b="1">
                <a:solidFill>
                  <a:schemeClr val="dk1"/>
                </a:solidFill>
                <a:latin typeface="Arial"/>
                <a:ea typeface="Arial"/>
                <a:cs typeface="Arial"/>
                <a:sym typeface="Arial"/>
              </a:rPr>
              <a:t> Person, Love &amp; Work of Jesus</a:t>
            </a:r>
            <a:r>
              <a:rPr lang="en-GB" sz="1800">
                <a:solidFill>
                  <a:schemeClr val="dk1"/>
                </a:solidFill>
                <a:latin typeface="Arial"/>
                <a:ea typeface="Arial"/>
                <a:cs typeface="Arial"/>
                <a:sym typeface="Arial"/>
              </a:rPr>
              <a:t> which is central to the school’s vision and curriculum. The daily Act of Worship promotes the school values which permeate the ethos of the school. Worship covers such areas as: </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285750" marR="0" lvl="0" indent="-285750" algn="just"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Christian Values: Person, Love &amp; Work of Jesus</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285750" marR="0" lvl="0" indent="-285750" algn="just"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British Values </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285750" marR="0" lvl="0" indent="-285750" algn="just"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Relationships &amp; Health Education</a:t>
            </a:r>
            <a:endParaRPr/>
          </a:p>
          <a:p>
            <a:pPr marL="285750" marR="0" lvl="0" indent="-171450" algn="just"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285750" marR="0" lvl="0" indent="-285750" algn="just"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Equality &amp; Diversity</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285750" marR="0" lvl="0" indent="-285750" algn="just"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Celebration: Rewards &amp; Certificates</a:t>
            </a:r>
            <a:endParaRPr/>
          </a:p>
        </p:txBody>
      </p:sp>
      <p:pic>
        <p:nvPicPr>
          <p:cNvPr id="161" name="Google Shape;161;p9"/>
          <p:cNvPicPr preferRelativeResize="0"/>
          <p:nvPr/>
        </p:nvPicPr>
        <p:blipFill rotWithShape="1">
          <a:blip r:embed="rId4">
            <a:alphaModFix/>
          </a:blip>
          <a:srcRect/>
          <a:stretch/>
        </p:blipFill>
        <p:spPr>
          <a:xfrm>
            <a:off x="6375399" y="5491700"/>
            <a:ext cx="1536699" cy="1164870"/>
          </a:xfrm>
          <a:prstGeom prst="rect">
            <a:avLst/>
          </a:prstGeom>
          <a:noFill/>
          <a:ln>
            <a:noFill/>
          </a:ln>
        </p:spPr>
      </p:pic>
      <p:pic>
        <p:nvPicPr>
          <p:cNvPr id="162" name="Google Shape;162;p9"/>
          <p:cNvPicPr preferRelativeResize="0"/>
          <p:nvPr/>
        </p:nvPicPr>
        <p:blipFill rotWithShape="1">
          <a:blip r:embed="rId5">
            <a:alphaModFix/>
          </a:blip>
          <a:srcRect/>
          <a:stretch/>
        </p:blipFill>
        <p:spPr>
          <a:xfrm>
            <a:off x="4851400" y="5498893"/>
            <a:ext cx="1536700" cy="1152525"/>
          </a:xfrm>
          <a:prstGeom prst="rect">
            <a:avLst/>
          </a:prstGeom>
          <a:noFill/>
          <a:ln>
            <a:noFill/>
          </a:ln>
        </p:spPr>
      </p:pic>
      <p:pic>
        <p:nvPicPr>
          <p:cNvPr id="163" name="Google Shape;163;p9"/>
          <p:cNvPicPr preferRelativeResize="0"/>
          <p:nvPr/>
        </p:nvPicPr>
        <p:blipFill rotWithShape="1">
          <a:blip r:embed="rId6">
            <a:alphaModFix/>
          </a:blip>
          <a:srcRect/>
          <a:stretch/>
        </p:blipFill>
        <p:spPr>
          <a:xfrm rot="10800000">
            <a:off x="3325618" y="5498892"/>
            <a:ext cx="1536700" cy="1152526"/>
          </a:xfrm>
          <a:prstGeom prst="rect">
            <a:avLst/>
          </a:prstGeom>
          <a:noFill/>
          <a:ln>
            <a:noFill/>
          </a:ln>
        </p:spPr>
      </p:pic>
      <p:pic>
        <p:nvPicPr>
          <p:cNvPr id="164" name="Google Shape;164;p9"/>
          <p:cNvPicPr preferRelativeResize="0"/>
          <p:nvPr/>
        </p:nvPicPr>
        <p:blipFill rotWithShape="1">
          <a:blip r:embed="rId7">
            <a:alphaModFix/>
          </a:blip>
          <a:srcRect/>
          <a:stretch/>
        </p:blipFill>
        <p:spPr>
          <a:xfrm>
            <a:off x="1788918" y="5498890"/>
            <a:ext cx="1536700" cy="1152525"/>
          </a:xfrm>
          <a:prstGeom prst="rect">
            <a:avLst/>
          </a:prstGeom>
          <a:noFill/>
          <a:ln>
            <a:noFill/>
          </a:ln>
        </p:spPr>
      </p:pic>
      <p:pic>
        <p:nvPicPr>
          <p:cNvPr id="165" name="Google Shape;165;p9"/>
          <p:cNvPicPr preferRelativeResize="0"/>
          <p:nvPr/>
        </p:nvPicPr>
        <p:blipFill rotWithShape="1">
          <a:blip r:embed="rId8">
            <a:alphaModFix/>
          </a:blip>
          <a:srcRect/>
          <a:stretch/>
        </p:blipFill>
        <p:spPr>
          <a:xfrm>
            <a:off x="252218" y="5491700"/>
            <a:ext cx="1536700" cy="1152525"/>
          </a:xfrm>
          <a:prstGeom prst="rect">
            <a:avLst/>
          </a:prstGeom>
          <a:noFill/>
          <a:ln>
            <a:noFill/>
          </a:ln>
        </p:spPr>
      </p:pic>
      <p:pic>
        <p:nvPicPr>
          <p:cNvPr id="166" name="Google Shape;166;p9"/>
          <p:cNvPicPr preferRelativeResize="0"/>
          <p:nvPr/>
        </p:nvPicPr>
        <p:blipFill rotWithShape="1">
          <a:blip r:embed="rId9">
            <a:alphaModFix/>
          </a:blip>
          <a:srcRect/>
          <a:stretch/>
        </p:blipFill>
        <p:spPr>
          <a:xfrm>
            <a:off x="7912098" y="5488613"/>
            <a:ext cx="988299" cy="1162802"/>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0"/>
          <p:cNvSpPr txBox="1">
            <a:spLocks noGrp="1"/>
          </p:cNvSpPr>
          <p:nvPr>
            <p:ph type="title"/>
          </p:nvPr>
        </p:nvSpPr>
        <p:spPr>
          <a:xfrm>
            <a:off x="628650" y="470425"/>
            <a:ext cx="7886700" cy="523200"/>
          </a:xfrm>
          <a:prstGeom prst="rect">
            <a:avLst/>
          </a:prstGeom>
          <a:solidFill>
            <a:srgbClr val="F7CAAC"/>
          </a:solidFill>
          <a:ln w="9525" cap="flat" cmpd="sng">
            <a:solidFill>
              <a:srgbClr val="888888"/>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GB"/>
              <a:t>Homework Activities</a:t>
            </a:r>
            <a:endParaRPr/>
          </a:p>
        </p:txBody>
      </p:sp>
      <p:sp>
        <p:nvSpPr>
          <p:cNvPr id="173" name="Google Shape;173;p10"/>
          <p:cNvSpPr txBox="1">
            <a:spLocks noGrp="1"/>
          </p:cNvSpPr>
          <p:nvPr>
            <p:ph type="body" idx="1"/>
          </p:nvPr>
        </p:nvSpPr>
        <p:spPr>
          <a:xfrm>
            <a:off x="628650" y="1341449"/>
            <a:ext cx="7886700" cy="5322397"/>
          </a:xfrm>
          <a:prstGeom prst="rect">
            <a:avLst/>
          </a:prstGeom>
          <a:noFill/>
          <a:ln w="9525" cap="flat" cmpd="sng">
            <a:solidFill>
              <a:srgbClr val="888888"/>
            </a:solidFill>
            <a:prstDash val="solid"/>
            <a:round/>
            <a:headEnd type="none" w="sm" len="sm"/>
            <a:tailEnd type="none" w="sm" len="sm"/>
          </a:ln>
        </p:spPr>
        <p:txBody>
          <a:bodyPr spcFirstLastPara="1" wrap="square" lIns="91425" tIns="45700" rIns="91425" bIns="45700" anchor="t" anchorCtr="0">
            <a:normAutofit fontScale="25000" lnSpcReduction="20000"/>
          </a:bodyPr>
          <a:lstStyle/>
          <a:p>
            <a:pPr marL="0" indent="0">
              <a:buNone/>
            </a:pPr>
            <a:r>
              <a:rPr lang="en-US" sz="7200" b="1" dirty="0">
                <a:solidFill>
                  <a:schemeClr val="tx1"/>
                </a:solidFill>
                <a:latin typeface="Arial" panose="020B0604020202020204" pitchFamily="34" charset="0"/>
                <a:cs typeface="Arial" panose="020B0604020202020204" pitchFamily="34" charset="0"/>
              </a:rPr>
              <a:t>Year 6 Homework Packs</a:t>
            </a:r>
            <a:r>
              <a:rPr lang="en-US" sz="7200" dirty="0">
                <a:solidFill>
                  <a:schemeClr val="accent1"/>
                </a:solidFill>
                <a:latin typeface="Arial" panose="020B0604020202020204" pitchFamily="34" charset="0"/>
                <a:cs typeface="Arial" panose="020B0604020202020204" pitchFamily="34" charset="0"/>
              </a:rPr>
              <a:t/>
            </a:r>
            <a:br>
              <a:rPr lang="en-US" sz="7200" dirty="0">
                <a:solidFill>
                  <a:schemeClr val="accent1"/>
                </a:solidFill>
                <a:latin typeface="Arial" panose="020B0604020202020204" pitchFamily="34" charset="0"/>
                <a:cs typeface="Arial" panose="020B0604020202020204" pitchFamily="34" charset="0"/>
              </a:rPr>
            </a:br>
            <a:endParaRPr lang="en-US" sz="7200" dirty="0">
              <a:solidFill>
                <a:schemeClr val="accent1"/>
              </a:solidFill>
              <a:latin typeface="Arial" panose="020B0604020202020204" pitchFamily="34" charset="0"/>
              <a:cs typeface="Arial" panose="020B0604020202020204" pitchFamily="34" charset="0"/>
            </a:endParaRPr>
          </a:p>
          <a:p>
            <a:r>
              <a:rPr lang="en-US" sz="7200" dirty="0">
                <a:latin typeface="Arial" panose="020B0604020202020204" pitchFamily="34" charset="0"/>
                <a:cs typeface="Arial" panose="020B0604020202020204" pitchFamily="34" charset="0"/>
              </a:rPr>
              <a:t>Homework will be </a:t>
            </a:r>
            <a:r>
              <a:rPr lang="en-US" sz="7200" u="sng" dirty="0">
                <a:latin typeface="Arial" panose="020B0604020202020204" pitchFamily="34" charset="0"/>
                <a:cs typeface="Arial" panose="020B0604020202020204" pitchFamily="34" charset="0"/>
              </a:rPr>
              <a:t>sent out on a </a:t>
            </a:r>
            <a:r>
              <a:rPr lang="en-US" sz="7200" b="1" u="sng" dirty="0">
                <a:latin typeface="Arial" panose="020B0604020202020204" pitchFamily="34" charset="0"/>
                <a:cs typeface="Arial" panose="020B0604020202020204" pitchFamily="34" charset="0"/>
              </a:rPr>
              <a:t>Thursday</a:t>
            </a:r>
            <a:r>
              <a:rPr lang="en-US" sz="7200" dirty="0">
                <a:latin typeface="Arial" panose="020B0604020202020204" pitchFamily="34" charset="0"/>
                <a:cs typeface="Arial" panose="020B0604020202020204" pitchFamily="34" charset="0"/>
              </a:rPr>
              <a:t> and is </a:t>
            </a:r>
            <a:r>
              <a:rPr lang="en-US" sz="7200" u="sng" dirty="0">
                <a:latin typeface="Arial" panose="020B0604020202020204" pitchFamily="34" charset="0"/>
                <a:cs typeface="Arial" panose="020B0604020202020204" pitchFamily="34" charset="0"/>
              </a:rPr>
              <a:t>due in on a </a:t>
            </a:r>
            <a:r>
              <a:rPr lang="en-US" sz="7200" b="1" u="sng" dirty="0">
                <a:latin typeface="Arial" panose="020B0604020202020204" pitchFamily="34" charset="0"/>
                <a:cs typeface="Arial" panose="020B0604020202020204" pitchFamily="34" charset="0"/>
              </a:rPr>
              <a:t>Tuesday </a:t>
            </a:r>
          </a:p>
          <a:p>
            <a:r>
              <a:rPr lang="en-US" sz="7200" dirty="0">
                <a:latin typeface="Arial" panose="020B0604020202020204" pitchFamily="34" charset="0"/>
                <a:cs typeface="Arial" panose="020B0604020202020204" pitchFamily="34" charset="0"/>
              </a:rPr>
              <a:t>Homework packs contain essential support materials so please keep them </a:t>
            </a:r>
            <a:r>
              <a:rPr lang="en-US" sz="7200" dirty="0" smtClean="0">
                <a:latin typeface="Arial" panose="020B0604020202020204" pitchFamily="34" charset="0"/>
                <a:cs typeface="Arial" panose="020B0604020202020204" pitchFamily="34" charset="0"/>
              </a:rPr>
              <a:t>safe</a:t>
            </a:r>
            <a:endParaRPr lang="en-US" sz="7200" dirty="0">
              <a:latin typeface="Arial" panose="020B0604020202020204" pitchFamily="34" charset="0"/>
              <a:cs typeface="Arial" panose="020B0604020202020204" pitchFamily="34" charset="0"/>
            </a:endParaRPr>
          </a:p>
          <a:p>
            <a:r>
              <a:rPr lang="en-US" sz="7200" dirty="0">
                <a:latin typeface="Arial" panose="020B0604020202020204" pitchFamily="34" charset="0"/>
                <a:cs typeface="Arial" panose="020B0604020202020204" pitchFamily="34" charset="0"/>
              </a:rPr>
              <a:t>Weekly homework will consist </a:t>
            </a:r>
            <a:r>
              <a:rPr lang="en-US" sz="7200" dirty="0" smtClean="0">
                <a:latin typeface="Arial" panose="020B0604020202020204" pitchFamily="34" charset="0"/>
                <a:cs typeface="Arial" panose="020B0604020202020204" pitchFamily="34" charset="0"/>
              </a:rPr>
              <a:t>of:</a:t>
            </a:r>
          </a:p>
          <a:p>
            <a:pPr marL="114300" indent="0">
              <a:buNone/>
            </a:pPr>
            <a:endParaRPr lang="en-US" sz="7200" dirty="0">
              <a:latin typeface="Arial" panose="020B0604020202020204" pitchFamily="34" charset="0"/>
              <a:cs typeface="Arial" panose="020B0604020202020204" pitchFamily="34" charset="0"/>
            </a:endParaRPr>
          </a:p>
          <a:p>
            <a:pPr marL="114300" indent="0">
              <a:buNone/>
            </a:pPr>
            <a:r>
              <a:rPr lang="en-US" sz="7200" u="sng" dirty="0" smtClean="0">
                <a:solidFill>
                  <a:schemeClr val="tx1"/>
                </a:solidFill>
                <a:latin typeface="Arial" panose="020B0604020202020204" pitchFamily="34" charset="0"/>
                <a:cs typeface="Arial" panose="020B0604020202020204" pitchFamily="34" charset="0"/>
              </a:rPr>
              <a:t>English: </a:t>
            </a:r>
          </a:p>
          <a:p>
            <a:pPr marL="114300" indent="0">
              <a:buNone/>
            </a:pPr>
            <a:r>
              <a:rPr lang="en-US" sz="7200" dirty="0" smtClean="0">
                <a:solidFill>
                  <a:schemeClr val="tx1"/>
                </a:solidFill>
                <a:latin typeface="Arial" panose="020B0604020202020204" pitchFamily="34" charset="0"/>
                <a:cs typeface="Arial" panose="020B0604020202020204" pitchFamily="34" charset="0"/>
              </a:rPr>
              <a:t>Reading comprehension or grammar exercise.</a:t>
            </a:r>
          </a:p>
          <a:p>
            <a:pPr marL="114300" indent="0">
              <a:buNone/>
            </a:pPr>
            <a:r>
              <a:rPr lang="en-US" sz="7200" dirty="0" smtClean="0">
                <a:solidFill>
                  <a:schemeClr val="tx1"/>
                </a:solidFill>
                <a:latin typeface="Arial" panose="020B0604020202020204" pitchFamily="34" charset="0"/>
                <a:cs typeface="Arial" panose="020B0604020202020204" pitchFamily="34" charset="0"/>
              </a:rPr>
              <a:t>Reading book and log to be returned each week or fortnightly if very long.</a:t>
            </a:r>
          </a:p>
          <a:p>
            <a:pPr marL="114300" indent="0">
              <a:buNone/>
            </a:pPr>
            <a:r>
              <a:rPr lang="en-US" sz="7200" dirty="0" smtClean="0">
                <a:solidFill>
                  <a:schemeClr val="tx1"/>
                </a:solidFill>
                <a:latin typeface="Arial" panose="020B0604020202020204" pitchFamily="34" charset="0"/>
                <a:cs typeface="Arial" panose="020B0604020202020204" pitchFamily="34" charset="0"/>
              </a:rPr>
              <a:t>Weekly spellings and rule to be learned</a:t>
            </a:r>
          </a:p>
          <a:p>
            <a:pPr marL="114300" indent="0">
              <a:buNone/>
            </a:pPr>
            <a:endParaRPr lang="en-US" sz="7200" dirty="0" smtClean="0">
              <a:solidFill>
                <a:schemeClr val="tx1"/>
              </a:solidFill>
              <a:latin typeface="Arial" panose="020B0604020202020204" pitchFamily="34" charset="0"/>
              <a:cs typeface="Arial" panose="020B0604020202020204" pitchFamily="34" charset="0"/>
            </a:endParaRPr>
          </a:p>
          <a:p>
            <a:pPr marL="114300" indent="0">
              <a:buNone/>
            </a:pPr>
            <a:r>
              <a:rPr lang="en-US" sz="7200" u="sng" dirty="0" smtClean="0">
                <a:solidFill>
                  <a:schemeClr val="tx1"/>
                </a:solidFill>
                <a:latin typeface="Arial" panose="020B0604020202020204" pitchFamily="34" charset="0"/>
                <a:cs typeface="Arial" panose="020B0604020202020204" pitchFamily="34" charset="0"/>
              </a:rPr>
              <a:t>Mathematics: </a:t>
            </a:r>
          </a:p>
          <a:p>
            <a:pPr marL="114300" indent="0">
              <a:buNone/>
            </a:pPr>
            <a:r>
              <a:rPr lang="en-US" sz="7200" dirty="0" smtClean="0">
                <a:solidFill>
                  <a:schemeClr val="tx1"/>
                </a:solidFill>
                <a:latin typeface="Arial" panose="020B0604020202020204" pitchFamily="34" charset="0"/>
                <a:cs typeface="Arial" panose="020B0604020202020204" pitchFamily="34" charset="0"/>
              </a:rPr>
              <a:t>Task based on work done in class</a:t>
            </a:r>
          </a:p>
          <a:p>
            <a:pPr marL="114300" indent="0">
              <a:buNone/>
            </a:pPr>
            <a:r>
              <a:rPr lang="en-US" sz="7200" dirty="0" smtClean="0">
                <a:solidFill>
                  <a:schemeClr val="tx1"/>
                </a:solidFill>
                <a:latin typeface="Arial" panose="020B0604020202020204" pitchFamily="34" charset="0"/>
                <a:cs typeface="Arial" panose="020B0604020202020204" pitchFamily="34" charset="0"/>
              </a:rPr>
              <a:t>Tables and or fact learning</a:t>
            </a:r>
          </a:p>
          <a:p>
            <a:pPr marL="114300" indent="0">
              <a:buNone/>
            </a:pPr>
            <a:endParaRPr lang="en-US" sz="7200" dirty="0">
              <a:solidFill>
                <a:schemeClr val="tx1"/>
              </a:solidFill>
              <a:latin typeface="Arial" panose="020B0604020202020204" pitchFamily="34" charset="0"/>
              <a:cs typeface="Arial" panose="020B0604020202020204" pitchFamily="34" charset="0"/>
            </a:endParaRPr>
          </a:p>
          <a:p>
            <a:pPr marL="114300" indent="0">
              <a:buNone/>
            </a:pPr>
            <a:r>
              <a:rPr lang="en-US" sz="7200" u="sng" dirty="0" smtClean="0">
                <a:solidFill>
                  <a:schemeClr val="tx1"/>
                </a:solidFill>
                <a:latin typeface="Arial" panose="020B0604020202020204" pitchFamily="34" charset="0"/>
                <a:cs typeface="Arial" panose="020B0604020202020204" pitchFamily="34" charset="0"/>
              </a:rPr>
              <a:t>Creative projects </a:t>
            </a:r>
            <a:r>
              <a:rPr lang="en-US" sz="7200" dirty="0">
                <a:solidFill>
                  <a:schemeClr val="tx1"/>
                </a:solidFill>
                <a:latin typeface="Arial" panose="020B0604020202020204" pitchFamily="34" charset="0"/>
                <a:cs typeface="Arial" panose="020B0604020202020204" pitchFamily="34" charset="0"/>
              </a:rPr>
              <a:t>related to topic work </a:t>
            </a:r>
            <a:r>
              <a:rPr lang="en-US" sz="7200" dirty="0">
                <a:latin typeface="Arial" panose="020B0604020202020204" pitchFamily="34" charset="0"/>
                <a:cs typeface="Arial" panose="020B0604020202020204" pitchFamily="34" charset="0"/>
              </a:rPr>
              <a:t>(half termly)</a:t>
            </a:r>
          </a:p>
          <a:p>
            <a:pPr marL="114300" indent="0">
              <a:buNone/>
            </a:pPr>
            <a:endParaRPr lang="en-US" sz="7200" dirty="0">
              <a:solidFill>
                <a:schemeClr val="accent1"/>
              </a:solidFill>
              <a:latin typeface="Arial" panose="020B0604020202020204" pitchFamily="34" charset="0"/>
              <a:cs typeface="Arial" panose="020B0604020202020204" pitchFamily="34" charset="0"/>
            </a:endParaRPr>
          </a:p>
          <a:p>
            <a:pPr marL="171450" lvl="0" indent="-92075" algn="l" rtl="0">
              <a:lnSpc>
                <a:spcPct val="70000"/>
              </a:lnSpc>
              <a:spcBef>
                <a:spcPts val="0"/>
              </a:spcBef>
              <a:spcAft>
                <a:spcPts val="0"/>
              </a:spcAft>
              <a:buClr>
                <a:schemeClr val="dk1"/>
              </a:buClr>
              <a:buSzPts val="2000"/>
              <a:buNone/>
            </a:pPr>
            <a:endParaRPr sz="2000" dirty="0">
              <a:latin typeface="Arial"/>
              <a:ea typeface="Arial"/>
              <a:cs typeface="Arial"/>
              <a:sym typeface="Arial"/>
            </a:endParaRPr>
          </a:p>
          <a:p>
            <a:pPr marL="0" lvl="0" indent="0" algn="l" rtl="0">
              <a:lnSpc>
                <a:spcPct val="70000"/>
              </a:lnSpc>
              <a:spcBef>
                <a:spcPts val="750"/>
              </a:spcBef>
              <a:spcAft>
                <a:spcPts val="0"/>
              </a:spcAft>
              <a:buClr>
                <a:schemeClr val="dk1"/>
              </a:buClr>
              <a:buSzPts val="2400"/>
              <a:buNone/>
            </a:pPr>
            <a:endParaRPr sz="4800" b="1" dirty="0"/>
          </a:p>
          <a:p>
            <a:pPr marL="0" lvl="0" indent="0" algn="l" rtl="0">
              <a:lnSpc>
                <a:spcPct val="70000"/>
              </a:lnSpc>
              <a:spcBef>
                <a:spcPts val="750"/>
              </a:spcBef>
              <a:spcAft>
                <a:spcPts val="0"/>
              </a:spcAft>
              <a:buClr>
                <a:schemeClr val="dk1"/>
              </a:buClr>
              <a:buSzPts val="2400"/>
              <a:buNone/>
            </a:pPr>
            <a:endParaRPr dirty="0">
              <a:latin typeface="Arial"/>
              <a:ea typeface="Arial"/>
              <a:cs typeface="Arial"/>
              <a:sym typeface="Arial"/>
            </a:endParaRPr>
          </a:p>
        </p:txBody>
      </p:sp>
      <p:pic>
        <p:nvPicPr>
          <p:cNvPr id="174" name="Google Shape;174;p10"/>
          <p:cNvPicPr preferRelativeResize="0"/>
          <p:nvPr/>
        </p:nvPicPr>
        <p:blipFill rotWithShape="1">
          <a:blip r:embed="rId3">
            <a:alphaModFix/>
          </a:blip>
          <a:srcRect/>
          <a:stretch/>
        </p:blipFill>
        <p:spPr>
          <a:xfrm>
            <a:off x="628643" y="470413"/>
            <a:ext cx="732651" cy="523222"/>
          </a:xfrm>
          <a:prstGeom prst="rect">
            <a:avLst/>
          </a:prstGeom>
          <a:noFill/>
          <a:ln w="9525" cap="flat" cmpd="sng">
            <a:solidFill>
              <a:schemeClr val="dk1"/>
            </a:solidFill>
            <a:prstDash val="solid"/>
            <a:round/>
            <a:headEnd type="none" w="sm" len="sm"/>
            <a:tailEnd type="none" w="sm" len="sm"/>
          </a:ln>
        </p:spPr>
      </p:pic>
      <p:pic>
        <p:nvPicPr>
          <p:cNvPr id="175" name="Google Shape;175;p10"/>
          <p:cNvPicPr preferRelativeResize="0"/>
          <p:nvPr/>
        </p:nvPicPr>
        <p:blipFill rotWithShape="1">
          <a:blip r:embed="rId3">
            <a:alphaModFix/>
          </a:blip>
          <a:srcRect/>
          <a:stretch/>
        </p:blipFill>
        <p:spPr>
          <a:xfrm>
            <a:off x="7782693" y="470413"/>
            <a:ext cx="732651" cy="523222"/>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99585"/>
          </a:xfrm>
        </p:spPr>
        <p:txBody>
          <a:bodyPr/>
          <a:lstStyle/>
          <a:p>
            <a:pPr algn="ctr"/>
            <a:r>
              <a:rPr lang="en-GB" b="1" dirty="0">
                <a:solidFill>
                  <a:srgbClr val="0070C0"/>
                </a:solidFill>
              </a:rPr>
              <a:t>Spelling Homework</a:t>
            </a:r>
          </a:p>
        </p:txBody>
      </p:sp>
      <p:graphicFrame>
        <p:nvGraphicFramePr>
          <p:cNvPr id="8" name="Content Placeholder 7">
            <a:extLst>
              <a:ext uri="{FF2B5EF4-FFF2-40B4-BE49-F238E27FC236}">
                <a16:creationId xmlns:a16="http://schemas.microsoft.com/office/drawing/2014/main" xmlns="" id="{CBC90208-8C5E-46AA-97E9-8739E3D073C7}"/>
              </a:ext>
            </a:extLst>
          </p:cNvPr>
          <p:cNvGraphicFramePr>
            <a:graphicFrameLocks noGrp="1"/>
          </p:cNvGraphicFramePr>
          <p:nvPr>
            <p:ph idx="1"/>
            <p:extLst>
              <p:ext uri="{D42A27DB-BD31-4B8C-83A1-F6EECF244321}">
                <p14:modId xmlns:p14="http://schemas.microsoft.com/office/powerpoint/2010/main" val="2473353243"/>
              </p:ext>
            </p:extLst>
          </p:nvPr>
        </p:nvGraphicFramePr>
        <p:xfrm>
          <a:off x="3015304" y="1412776"/>
          <a:ext cx="3356896" cy="4773573"/>
        </p:xfrm>
        <a:graphic>
          <a:graphicData uri="http://schemas.openxmlformats.org/drawingml/2006/table">
            <a:tbl>
              <a:tblPr firstRow="1" firstCol="1" bandRow="1">
                <a:tableStyleId>{2D5ABB26-0587-4C30-8999-92F81FD0307C}</a:tableStyleId>
              </a:tblPr>
              <a:tblGrid>
                <a:gridCol w="1340920">
                  <a:extLst>
                    <a:ext uri="{9D8B030D-6E8A-4147-A177-3AD203B41FA5}">
                      <a16:colId xmlns:a16="http://schemas.microsoft.com/office/drawing/2014/main" xmlns="" val="3473504323"/>
                    </a:ext>
                  </a:extLst>
                </a:gridCol>
                <a:gridCol w="2015976">
                  <a:extLst>
                    <a:ext uri="{9D8B030D-6E8A-4147-A177-3AD203B41FA5}">
                      <a16:colId xmlns:a16="http://schemas.microsoft.com/office/drawing/2014/main" xmlns="" val="1493118405"/>
                    </a:ext>
                  </a:extLst>
                </a:gridCol>
              </a:tblGrid>
              <a:tr h="555243">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accommodate</a:t>
                      </a:r>
                      <a:endParaRPr lang="en-GB" sz="600" dirty="0">
                        <a:effectLst/>
                      </a:endParaRPr>
                    </a:p>
                    <a:p>
                      <a:pPr algn="ctr">
                        <a:lnSpc>
                          <a:spcPct val="115000"/>
                        </a:lnSpc>
                        <a:spcAft>
                          <a:spcPts val="0"/>
                        </a:spcAft>
                      </a:pPr>
                      <a:r>
                        <a:rPr lang="en-GB" sz="10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ancient</a:t>
                      </a:r>
                      <a:endParaRPr lang="en-GB" sz="600" dirty="0">
                        <a:effectLst/>
                      </a:endParaRPr>
                    </a:p>
                    <a:p>
                      <a:pPr algn="ctr">
                        <a:lnSpc>
                          <a:spcPct val="115000"/>
                        </a:lnSpc>
                        <a:spcAft>
                          <a:spcPts val="0"/>
                        </a:spcAft>
                      </a:pPr>
                      <a:r>
                        <a:rPr lang="en-GB" sz="10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11757027"/>
                  </a:ext>
                </a:extLst>
              </a:tr>
              <a:tr h="555243">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accompany</a:t>
                      </a:r>
                      <a:endParaRPr lang="en-GB" sz="600" dirty="0">
                        <a:effectLst/>
                      </a:endParaRPr>
                    </a:p>
                    <a:p>
                      <a:pPr algn="ctr">
                        <a:lnSpc>
                          <a:spcPct val="115000"/>
                        </a:lnSpc>
                        <a:spcAft>
                          <a:spcPts val="0"/>
                        </a:spcAft>
                      </a:pPr>
                      <a:r>
                        <a:rPr lang="en-GB" sz="10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apparent</a:t>
                      </a:r>
                      <a:endParaRPr lang="en-GB" sz="600" dirty="0">
                        <a:effectLst/>
                      </a:endParaRPr>
                    </a:p>
                    <a:p>
                      <a:pPr algn="ctr">
                        <a:lnSpc>
                          <a:spcPct val="115000"/>
                        </a:lnSpc>
                        <a:spcAft>
                          <a:spcPts val="0"/>
                        </a:spcAft>
                      </a:pPr>
                      <a:r>
                        <a:rPr lang="en-GB" sz="10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55028623"/>
                  </a:ext>
                </a:extLst>
              </a:tr>
              <a:tr h="555243">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according</a:t>
                      </a:r>
                      <a:endParaRPr lang="en-GB" sz="600" dirty="0">
                        <a:effectLst/>
                      </a:endParaRPr>
                    </a:p>
                    <a:p>
                      <a:pPr algn="ctr">
                        <a:lnSpc>
                          <a:spcPct val="115000"/>
                        </a:lnSpc>
                        <a:spcAft>
                          <a:spcPts val="0"/>
                        </a:spcAft>
                      </a:pPr>
                      <a:r>
                        <a:rPr lang="en-GB" sz="10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appreciate</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66293664"/>
                  </a:ext>
                </a:extLst>
              </a:tr>
              <a:tr h="555243">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achieve</a:t>
                      </a:r>
                      <a:endParaRPr lang="en-GB" sz="600" dirty="0">
                        <a:effectLst/>
                      </a:endParaRPr>
                    </a:p>
                    <a:p>
                      <a:pPr algn="ctr">
                        <a:lnSpc>
                          <a:spcPct val="115000"/>
                        </a:lnSpc>
                        <a:spcAft>
                          <a:spcPts val="0"/>
                        </a:spcAft>
                      </a:pPr>
                      <a:r>
                        <a:rPr lang="en-GB" sz="10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attached</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4300525"/>
                  </a:ext>
                </a:extLst>
              </a:tr>
              <a:tr h="555243">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aggressive</a:t>
                      </a:r>
                      <a:endParaRPr lang="en-GB" sz="600" dirty="0">
                        <a:effectLst/>
                      </a:endParaRPr>
                    </a:p>
                    <a:p>
                      <a:pPr algn="ctr">
                        <a:lnSpc>
                          <a:spcPct val="115000"/>
                        </a:lnSpc>
                        <a:spcAft>
                          <a:spcPts val="0"/>
                        </a:spcAft>
                      </a:pPr>
                      <a:r>
                        <a:rPr lang="en-GB" sz="10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available</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1534810"/>
                  </a:ext>
                </a:extLst>
              </a:tr>
              <a:tr h="555243">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amateur</a:t>
                      </a:r>
                      <a:endParaRPr lang="en-GB" sz="600" dirty="0">
                        <a:effectLst/>
                      </a:endParaRPr>
                    </a:p>
                    <a:p>
                      <a:pPr algn="ctr">
                        <a:lnSpc>
                          <a:spcPct val="115000"/>
                        </a:lnSpc>
                        <a:spcAft>
                          <a:spcPts val="0"/>
                        </a:spcAft>
                      </a:pPr>
                      <a:r>
                        <a:rPr lang="en-GB" sz="10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average</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14828222"/>
                  </a:ext>
                </a:extLst>
              </a:tr>
              <a:tr h="1442115">
                <a:tc gridSpan="2">
                  <a:txBody>
                    <a:bodyPr/>
                    <a:lstStyle/>
                    <a:p>
                      <a:pPr>
                        <a:lnSpc>
                          <a:spcPct val="115000"/>
                        </a:lnSpc>
                        <a:spcAft>
                          <a:spcPts val="0"/>
                        </a:spcAft>
                      </a:pPr>
                      <a:r>
                        <a:rPr lang="en-GB" sz="800" u="none" strike="noStrike" dirty="0">
                          <a:effectLst/>
                        </a:rPr>
                        <a:t> </a:t>
                      </a:r>
                      <a:endParaRPr lang="en-GB" sz="600" dirty="0">
                        <a:effectLst/>
                      </a:endParaRPr>
                    </a:p>
                    <a:p>
                      <a:pPr>
                        <a:lnSpc>
                          <a:spcPct val="115000"/>
                        </a:lnSpc>
                        <a:spcAft>
                          <a:spcPts val="0"/>
                        </a:spcAft>
                      </a:pPr>
                      <a:r>
                        <a:rPr lang="en-GB" sz="800" u="sng" dirty="0">
                          <a:effectLst/>
                        </a:rPr>
                        <a:t>Nouns are words that identify a person, place, idea or thing</a:t>
                      </a:r>
                      <a:endParaRPr lang="en-GB" sz="600" dirty="0">
                        <a:effectLst/>
                      </a:endParaRPr>
                    </a:p>
                    <a:p>
                      <a:pPr>
                        <a:lnSpc>
                          <a:spcPct val="115000"/>
                        </a:lnSpc>
                        <a:spcAft>
                          <a:spcPts val="0"/>
                        </a:spcAft>
                      </a:pPr>
                      <a:r>
                        <a:rPr lang="en-GB" sz="800" u="none" strike="noStrike" dirty="0">
                          <a:effectLst/>
                        </a:rPr>
                        <a:t> </a:t>
                      </a:r>
                      <a:endParaRPr lang="en-GB" sz="600" dirty="0">
                        <a:effectLst/>
                      </a:endParaRPr>
                    </a:p>
                    <a:p>
                      <a:pPr>
                        <a:lnSpc>
                          <a:spcPct val="115000"/>
                        </a:lnSpc>
                        <a:spcAft>
                          <a:spcPts val="0"/>
                        </a:spcAft>
                      </a:pPr>
                      <a:r>
                        <a:rPr lang="en-GB" sz="800" dirty="0">
                          <a:effectLst/>
                        </a:rPr>
                        <a:t>Common – refers to things in general  - dog, road</a:t>
                      </a:r>
                      <a:endParaRPr lang="en-GB" sz="600" dirty="0">
                        <a:effectLst/>
                      </a:endParaRPr>
                    </a:p>
                    <a:p>
                      <a:pPr>
                        <a:lnSpc>
                          <a:spcPct val="115000"/>
                        </a:lnSpc>
                        <a:spcAft>
                          <a:spcPts val="0"/>
                        </a:spcAft>
                      </a:pPr>
                      <a:r>
                        <a:rPr lang="en-GB" sz="800" dirty="0">
                          <a:effectLst/>
                        </a:rPr>
                        <a:t>Proper – a specific person/place/thing – Dawpool, Friday</a:t>
                      </a:r>
                      <a:endParaRPr lang="en-GB" sz="600" dirty="0">
                        <a:effectLst/>
                      </a:endParaRPr>
                    </a:p>
                    <a:p>
                      <a:pPr>
                        <a:lnSpc>
                          <a:spcPct val="115000"/>
                        </a:lnSpc>
                        <a:spcAft>
                          <a:spcPts val="0"/>
                        </a:spcAft>
                      </a:pPr>
                      <a:r>
                        <a:rPr lang="en-GB" sz="800" dirty="0">
                          <a:effectLst/>
                        </a:rPr>
                        <a:t>Abstract – intangible idea – love, friendship, time, faith</a:t>
                      </a:r>
                      <a:endParaRPr lang="en-GB" sz="600" dirty="0">
                        <a:effectLst/>
                      </a:endParaRPr>
                    </a:p>
                    <a:p>
                      <a:pPr>
                        <a:lnSpc>
                          <a:spcPct val="115000"/>
                        </a:lnSpc>
                        <a:spcAft>
                          <a:spcPts val="0"/>
                        </a:spcAft>
                      </a:pPr>
                      <a:r>
                        <a:rPr lang="en-GB" sz="800" dirty="0">
                          <a:effectLst/>
                        </a:rPr>
                        <a:t>Collective – groups of people or things – class, family, choir</a:t>
                      </a:r>
                      <a:endParaRPr lang="en-GB" sz="600" dirty="0">
                        <a:effectLst/>
                      </a:endParaRPr>
                    </a:p>
                    <a:p>
                      <a:pPr>
                        <a:lnSpc>
                          <a:spcPct val="115000"/>
                        </a:lnSpc>
                        <a:spcAft>
                          <a:spcPts val="0"/>
                        </a:spcAft>
                      </a:pPr>
                      <a:r>
                        <a:rPr lang="en-GB" sz="800" dirty="0">
                          <a:effectLst/>
                        </a:rPr>
                        <a:t>Concrete – something that exists physically – desk, chair</a:t>
                      </a:r>
                      <a:endParaRPr lang="en-GB" sz="600" dirty="0">
                        <a:effectLst/>
                      </a:endParaRPr>
                    </a:p>
                    <a:p>
                      <a:pPr>
                        <a:lnSpc>
                          <a:spcPct val="115000"/>
                        </a:lnSpc>
                        <a:spcAft>
                          <a:spcPts val="0"/>
                        </a:spcAft>
                      </a:pPr>
                      <a:r>
                        <a:rPr lang="en-GB" sz="8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xmlns="" val="2438709847"/>
                  </a:ext>
                </a:extLst>
              </a:tr>
            </a:tbl>
          </a:graphicData>
        </a:graphic>
      </p:graphicFrame>
      <p:sp>
        <p:nvSpPr>
          <p:cNvPr id="3" name="Speech Bubble: Rectangle with Corners Rounded 2">
            <a:extLst>
              <a:ext uri="{FF2B5EF4-FFF2-40B4-BE49-F238E27FC236}">
                <a16:creationId xmlns:a16="http://schemas.microsoft.com/office/drawing/2014/main" xmlns="" id="{A0350754-6557-4268-9FFB-DA40C857191C}"/>
              </a:ext>
            </a:extLst>
          </p:cNvPr>
          <p:cNvSpPr/>
          <p:nvPr/>
        </p:nvSpPr>
        <p:spPr>
          <a:xfrm>
            <a:off x="6588224" y="3717032"/>
            <a:ext cx="2170630" cy="1584176"/>
          </a:xfrm>
          <a:prstGeom prst="wedgeRoundRectCallout">
            <a:avLst>
              <a:gd name="adj1" fmla="val -84738"/>
              <a:gd name="adj2" fmla="val 5806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t>Remember to learn the weekly </a:t>
            </a:r>
          </a:p>
          <a:p>
            <a:pPr algn="ctr"/>
            <a:r>
              <a:rPr lang="en-GB" b="1" dirty="0"/>
              <a:t>grammar fact</a:t>
            </a:r>
          </a:p>
        </p:txBody>
      </p:sp>
      <p:sp>
        <p:nvSpPr>
          <p:cNvPr id="5" name="Google Shape;172;p10"/>
          <p:cNvSpPr txBox="1">
            <a:spLocks/>
          </p:cNvSpPr>
          <p:nvPr/>
        </p:nvSpPr>
        <p:spPr>
          <a:xfrm>
            <a:off x="628650" y="470425"/>
            <a:ext cx="7886700" cy="523200"/>
          </a:xfrm>
          <a:prstGeom prst="rect">
            <a:avLst/>
          </a:prstGeom>
          <a:solidFill>
            <a:srgbClr val="F7CAAC"/>
          </a:solidFill>
          <a:ln w="9525" cap="flat" cmpd="sng">
            <a:solidFill>
              <a:srgbClr val="888888"/>
            </a:solidFill>
            <a:prstDash val="solid"/>
            <a:round/>
            <a:headEnd type="none" w="sm" len="sm"/>
            <a:tailEnd type="none" w="sm" len="sm"/>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ct val="100000"/>
              <a:buFont typeface="Arial"/>
              <a:buNone/>
            </a:pPr>
            <a:r>
              <a:rPr lang="en-GB" smtClean="0"/>
              <a:t>Homework Activities</a:t>
            </a:r>
            <a:endParaRPr lang="en-GB"/>
          </a:p>
        </p:txBody>
      </p:sp>
    </p:spTree>
    <p:extLst>
      <p:ext uri="{BB962C8B-B14F-4D97-AF65-F5344CB8AC3E}">
        <p14:creationId xmlns:p14="http://schemas.microsoft.com/office/powerpoint/2010/main" val="400735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0"/>
          <p:cNvSpPr txBox="1">
            <a:spLocks noGrp="1"/>
          </p:cNvSpPr>
          <p:nvPr>
            <p:ph type="title"/>
          </p:nvPr>
        </p:nvSpPr>
        <p:spPr>
          <a:xfrm>
            <a:off x="628650" y="470425"/>
            <a:ext cx="7886700" cy="523200"/>
          </a:xfrm>
          <a:prstGeom prst="rect">
            <a:avLst/>
          </a:prstGeom>
          <a:solidFill>
            <a:srgbClr val="F7CAAC"/>
          </a:solidFill>
          <a:ln w="9525" cap="flat" cmpd="sng">
            <a:solidFill>
              <a:srgbClr val="888888"/>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GB"/>
              <a:t>Homework Activities</a:t>
            </a:r>
            <a:endParaRPr/>
          </a:p>
        </p:txBody>
      </p:sp>
      <p:sp>
        <p:nvSpPr>
          <p:cNvPr id="173" name="Google Shape;173;p10"/>
          <p:cNvSpPr txBox="1">
            <a:spLocks noGrp="1"/>
          </p:cNvSpPr>
          <p:nvPr>
            <p:ph type="body" idx="1"/>
          </p:nvPr>
        </p:nvSpPr>
        <p:spPr>
          <a:xfrm>
            <a:off x="628650" y="1341449"/>
            <a:ext cx="7886700" cy="5322397"/>
          </a:xfrm>
          <a:prstGeom prst="rect">
            <a:avLst/>
          </a:prstGeom>
          <a:noFill/>
          <a:ln w="9525" cap="flat" cmpd="sng">
            <a:solidFill>
              <a:srgbClr val="888888"/>
            </a:solidFill>
            <a:prstDash val="solid"/>
            <a:round/>
            <a:headEnd type="none" w="sm" len="sm"/>
            <a:tailEnd type="none" w="sm" len="sm"/>
          </a:ln>
        </p:spPr>
        <p:txBody>
          <a:bodyPr spcFirstLastPara="1" wrap="square" lIns="91425" tIns="45700" rIns="91425" bIns="45700" anchor="t" anchorCtr="0">
            <a:normAutofit/>
          </a:bodyPr>
          <a:lstStyle/>
          <a:p>
            <a:pPr marL="114300" indent="0">
              <a:buNone/>
            </a:pPr>
            <a:endParaRPr lang="en-US" sz="1800" dirty="0">
              <a:solidFill>
                <a:schemeClr val="accent1"/>
              </a:solidFill>
              <a:latin typeface="Arial" panose="020B0604020202020204" pitchFamily="34" charset="0"/>
              <a:cs typeface="Arial" panose="020B0604020202020204" pitchFamily="34" charset="0"/>
            </a:endParaRPr>
          </a:p>
          <a:p>
            <a:pPr marL="171450" lvl="0" indent="-92075" algn="l" rtl="0">
              <a:lnSpc>
                <a:spcPct val="70000"/>
              </a:lnSpc>
              <a:spcBef>
                <a:spcPts val="0"/>
              </a:spcBef>
              <a:spcAft>
                <a:spcPts val="0"/>
              </a:spcAft>
              <a:buClr>
                <a:schemeClr val="dk1"/>
              </a:buClr>
              <a:buSzPts val="2000"/>
              <a:buNone/>
            </a:pPr>
            <a:endParaRPr sz="2000" dirty="0">
              <a:latin typeface="Arial"/>
              <a:ea typeface="Arial"/>
              <a:cs typeface="Arial"/>
              <a:sym typeface="Arial"/>
            </a:endParaRPr>
          </a:p>
          <a:p>
            <a:pPr marL="0" lvl="0" indent="0" algn="l" rtl="0">
              <a:lnSpc>
                <a:spcPct val="70000"/>
              </a:lnSpc>
              <a:spcBef>
                <a:spcPts val="750"/>
              </a:spcBef>
              <a:spcAft>
                <a:spcPts val="0"/>
              </a:spcAft>
              <a:buClr>
                <a:schemeClr val="dk1"/>
              </a:buClr>
              <a:buSzPts val="2400"/>
              <a:buNone/>
            </a:pPr>
            <a:endParaRPr sz="4800" b="1" dirty="0"/>
          </a:p>
          <a:p>
            <a:pPr marL="0" lvl="0" indent="0" algn="l" rtl="0">
              <a:lnSpc>
                <a:spcPct val="70000"/>
              </a:lnSpc>
              <a:spcBef>
                <a:spcPts val="750"/>
              </a:spcBef>
              <a:spcAft>
                <a:spcPts val="0"/>
              </a:spcAft>
              <a:buClr>
                <a:schemeClr val="dk1"/>
              </a:buClr>
              <a:buSzPts val="2400"/>
              <a:buNone/>
            </a:pPr>
            <a:endParaRPr dirty="0">
              <a:latin typeface="Arial"/>
              <a:ea typeface="Arial"/>
              <a:cs typeface="Arial"/>
              <a:sym typeface="Arial"/>
            </a:endParaRPr>
          </a:p>
        </p:txBody>
      </p:sp>
      <p:pic>
        <p:nvPicPr>
          <p:cNvPr id="174" name="Google Shape;174;p10"/>
          <p:cNvPicPr preferRelativeResize="0"/>
          <p:nvPr/>
        </p:nvPicPr>
        <p:blipFill rotWithShape="1">
          <a:blip r:embed="rId3">
            <a:alphaModFix/>
          </a:blip>
          <a:srcRect/>
          <a:stretch/>
        </p:blipFill>
        <p:spPr>
          <a:xfrm>
            <a:off x="628643" y="470413"/>
            <a:ext cx="732651" cy="523222"/>
          </a:xfrm>
          <a:prstGeom prst="rect">
            <a:avLst/>
          </a:prstGeom>
          <a:noFill/>
          <a:ln w="9525" cap="flat" cmpd="sng">
            <a:solidFill>
              <a:schemeClr val="dk1"/>
            </a:solidFill>
            <a:prstDash val="solid"/>
            <a:round/>
            <a:headEnd type="none" w="sm" len="sm"/>
            <a:tailEnd type="none" w="sm" len="sm"/>
          </a:ln>
        </p:spPr>
      </p:pic>
      <p:pic>
        <p:nvPicPr>
          <p:cNvPr id="175" name="Google Shape;175;p10"/>
          <p:cNvPicPr preferRelativeResize="0"/>
          <p:nvPr/>
        </p:nvPicPr>
        <p:blipFill rotWithShape="1">
          <a:blip r:embed="rId3">
            <a:alphaModFix/>
          </a:blip>
          <a:srcRect/>
          <a:stretch/>
        </p:blipFill>
        <p:spPr>
          <a:xfrm>
            <a:off x="7782693" y="470413"/>
            <a:ext cx="732651" cy="523222"/>
          </a:xfrm>
          <a:prstGeom prst="rect">
            <a:avLst/>
          </a:prstGeom>
          <a:noFill/>
          <a:ln w="9525" cap="flat" cmpd="sng">
            <a:solidFill>
              <a:schemeClr val="dk1"/>
            </a:solidFill>
            <a:prstDash val="solid"/>
            <a:round/>
            <a:headEnd type="none" w="sm" len="sm"/>
            <a:tailEnd type="none" w="sm" len="sm"/>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412" y="3913144"/>
            <a:ext cx="482917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xmlns="" id="{DE3BBD17-EBF8-4EBE-9A61-F5BC9E2D3942}"/>
              </a:ext>
            </a:extLst>
          </p:cNvPr>
          <p:cNvSpPr txBox="1"/>
          <p:nvPr/>
        </p:nvSpPr>
        <p:spPr>
          <a:xfrm>
            <a:off x="1084334" y="1052736"/>
            <a:ext cx="7416824" cy="3477875"/>
          </a:xfrm>
          <a:prstGeom prst="rect">
            <a:avLst/>
          </a:prstGeom>
          <a:noFill/>
        </p:spPr>
        <p:txBody>
          <a:bodyPr wrap="square" rtlCol="0">
            <a:spAutoFit/>
          </a:bodyPr>
          <a:lstStyle/>
          <a:p>
            <a:endParaRPr lang="en-GB" sz="18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The </a:t>
            </a:r>
            <a:r>
              <a:rPr lang="en-GB" sz="1800" dirty="0">
                <a:latin typeface="Arial" panose="020B0604020202020204" pitchFamily="34" charset="0"/>
                <a:cs typeface="Arial" panose="020B0604020202020204" pitchFamily="34" charset="0"/>
              </a:rPr>
              <a:t>children in year 6 will have personal writing targets and will be using the KS2 marking criteria to self and peer assess. </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They will be using a green response pen to improve and correct their work</a:t>
            </a:r>
            <a:r>
              <a:rPr lang="en-GB" sz="18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All</a:t>
            </a:r>
            <a:r>
              <a:rPr lang="en-GB" sz="1800" u="sng" dirty="0" smtClean="0">
                <a:latin typeface="Arial" panose="020B0604020202020204" pitchFamily="34" charset="0"/>
                <a:cs typeface="Arial" panose="020B0604020202020204" pitchFamily="34" charset="0"/>
              </a:rPr>
              <a:t> written </a:t>
            </a:r>
            <a:r>
              <a:rPr lang="en-GB" sz="1800" dirty="0" smtClean="0">
                <a:latin typeface="Arial" panose="020B0604020202020204" pitchFamily="34" charset="0"/>
                <a:cs typeface="Arial" panose="020B0604020202020204" pitchFamily="34" charset="0"/>
              </a:rPr>
              <a:t>homework should be completed in pen using a cursive style.</a:t>
            </a:r>
          </a:p>
          <a:p>
            <a:pPr marL="342900" indent="-3429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Care should be taken with punctuation and grammar.</a:t>
            </a:r>
          </a:p>
          <a:p>
            <a:pPr marL="342900" indent="-3429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All </a:t>
            </a:r>
            <a:r>
              <a:rPr lang="en-GB" sz="1800" u="sng" dirty="0" smtClean="0">
                <a:latin typeface="Arial" panose="020B0604020202020204" pitchFamily="34" charset="0"/>
                <a:cs typeface="Arial" panose="020B0604020202020204" pitchFamily="34" charset="0"/>
              </a:rPr>
              <a:t>mathematics</a:t>
            </a:r>
            <a:r>
              <a:rPr lang="en-GB" sz="1800" dirty="0" smtClean="0">
                <a:latin typeface="Arial" panose="020B0604020202020204" pitchFamily="34" charset="0"/>
                <a:cs typeface="Arial" panose="020B0604020202020204" pitchFamily="34" charset="0"/>
              </a:rPr>
              <a:t> homework should be completed in pencil.</a:t>
            </a:r>
            <a:endParaRPr lang="en-GB" sz="1800" dirty="0">
              <a:latin typeface="Arial" panose="020B0604020202020204" pitchFamily="34" charset="0"/>
              <a:cs typeface="Arial" panose="020B0604020202020204" pitchFamily="34" charset="0"/>
            </a:endParaRPr>
          </a:p>
          <a:p>
            <a:endParaRPr lang="en-GB" sz="2000" dirty="0"/>
          </a:p>
          <a:p>
            <a:endParaRPr lang="en-GB" sz="2000" dirty="0"/>
          </a:p>
        </p:txBody>
      </p:sp>
    </p:spTree>
    <p:extLst>
      <p:ext uri="{BB962C8B-B14F-4D97-AF65-F5344CB8AC3E}">
        <p14:creationId xmlns:p14="http://schemas.microsoft.com/office/powerpoint/2010/main" val="4253580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1"/>
          <p:cNvSpPr txBox="1">
            <a:spLocks noGrp="1"/>
          </p:cNvSpPr>
          <p:nvPr>
            <p:ph type="title"/>
          </p:nvPr>
        </p:nvSpPr>
        <p:spPr>
          <a:xfrm>
            <a:off x="628650" y="470425"/>
            <a:ext cx="7886700" cy="523200"/>
          </a:xfrm>
          <a:prstGeom prst="rect">
            <a:avLst/>
          </a:prstGeom>
          <a:solidFill>
            <a:srgbClr val="F7CAAC"/>
          </a:solidFill>
          <a:ln w="9525" cap="flat" cmpd="sng">
            <a:solidFill>
              <a:schemeClr val="dk2"/>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a:t>Certificates and Awards</a:t>
            </a:r>
            <a:endParaRPr/>
          </a:p>
        </p:txBody>
      </p:sp>
      <p:sp>
        <p:nvSpPr>
          <p:cNvPr id="181" name="Google Shape;181;p11"/>
          <p:cNvSpPr txBox="1">
            <a:spLocks noGrp="1"/>
          </p:cNvSpPr>
          <p:nvPr>
            <p:ph type="body" idx="1"/>
          </p:nvPr>
        </p:nvSpPr>
        <p:spPr>
          <a:xfrm>
            <a:off x="628649" y="1102290"/>
            <a:ext cx="8089465" cy="5567070"/>
          </a:xfrm>
          <a:prstGeom prst="rect">
            <a:avLst/>
          </a:prstGeom>
          <a:noFill/>
          <a:ln w="9525" cap="flat" cmpd="sng">
            <a:solidFill>
              <a:srgbClr val="888888"/>
            </a:solidFill>
            <a:prstDash val="solid"/>
            <a:round/>
            <a:headEnd type="none" w="sm" len="sm"/>
            <a:tailEnd type="none" w="sm" len="sm"/>
          </a:ln>
        </p:spPr>
        <p:txBody>
          <a:bodyPr spcFirstLastPara="1" wrap="square" lIns="91425" tIns="45700" rIns="91425" bIns="45700" anchor="t" anchorCtr="0">
            <a:normAutofit fontScale="25000" lnSpcReduction="20000"/>
          </a:bodyPr>
          <a:lstStyle/>
          <a:p>
            <a:r>
              <a:rPr lang="en-GB" sz="5500" dirty="0" smtClean="0">
                <a:latin typeface="Arial" panose="020B0604020202020204" pitchFamily="34" charset="0"/>
                <a:cs typeface="Arial" panose="020B0604020202020204" pitchFamily="34" charset="0"/>
              </a:rPr>
              <a:t>In </a:t>
            </a:r>
            <a:r>
              <a:rPr lang="en-GB" sz="5500" dirty="0">
                <a:latin typeface="Arial" panose="020B0604020202020204" pitchFamily="34" charset="0"/>
                <a:cs typeface="Arial" panose="020B0604020202020204" pitchFamily="34" charset="0"/>
              </a:rPr>
              <a:t>Year 6 we have a </a:t>
            </a:r>
            <a:r>
              <a:rPr lang="en-GB" sz="5500" u="sng" dirty="0">
                <a:latin typeface="Arial" panose="020B0604020202020204" pitchFamily="34" charset="0"/>
                <a:cs typeface="Arial" panose="020B0604020202020204" pitchFamily="34" charset="0"/>
              </a:rPr>
              <a:t>“Roll of Honour”</a:t>
            </a:r>
            <a:r>
              <a:rPr lang="en-GB" sz="5500" dirty="0">
                <a:latin typeface="Arial" panose="020B0604020202020204" pitchFamily="34" charset="0"/>
                <a:cs typeface="Arial" panose="020B0604020202020204" pitchFamily="34" charset="0"/>
              </a:rPr>
              <a:t> and give weekly awards for</a:t>
            </a:r>
            <a:r>
              <a:rPr lang="en-GB" sz="5500" dirty="0" smtClean="0">
                <a:latin typeface="Arial" panose="020B0604020202020204" pitchFamily="34" charset="0"/>
                <a:cs typeface="Arial" panose="020B0604020202020204" pitchFamily="34" charset="0"/>
              </a:rPr>
              <a:t>:</a:t>
            </a:r>
          </a:p>
          <a:p>
            <a:endParaRPr lang="en-GB" sz="7200" dirty="0">
              <a:latin typeface="Arial" panose="020B0604020202020204" pitchFamily="34" charset="0"/>
              <a:cs typeface="Arial" panose="020B0604020202020204" pitchFamily="34" charset="0"/>
            </a:endParaRPr>
          </a:p>
          <a:p>
            <a:pPr lvl="1">
              <a:buFont typeface="Wingdings" panose="05000000000000000000" pitchFamily="2" charset="2"/>
              <a:buChar char="ü"/>
            </a:pPr>
            <a:r>
              <a:rPr lang="en-GB" sz="7200" dirty="0" smtClean="0">
                <a:solidFill>
                  <a:schemeClr val="tx1"/>
                </a:solidFill>
                <a:latin typeface="Arial" panose="020B0604020202020204" pitchFamily="34" charset="0"/>
                <a:cs typeface="Arial" panose="020B0604020202020204" pitchFamily="34" charset="0"/>
              </a:rPr>
              <a:t>Best Thinker</a:t>
            </a:r>
            <a:endParaRPr lang="en-GB" sz="7200" dirty="0">
              <a:solidFill>
                <a:schemeClr val="tx1"/>
              </a:solidFill>
              <a:latin typeface="Arial" panose="020B0604020202020204" pitchFamily="34" charset="0"/>
              <a:cs typeface="Arial" panose="020B0604020202020204" pitchFamily="34" charset="0"/>
            </a:endParaRPr>
          </a:p>
          <a:p>
            <a:pPr lvl="1">
              <a:buFont typeface="Wingdings" panose="05000000000000000000" pitchFamily="2" charset="2"/>
              <a:buChar char="ü"/>
            </a:pPr>
            <a:r>
              <a:rPr lang="en-GB" sz="7200" dirty="0">
                <a:solidFill>
                  <a:schemeClr val="tx1"/>
                </a:solidFill>
                <a:latin typeface="Arial" panose="020B0604020202020204" pitchFamily="34" charset="0"/>
                <a:cs typeface="Arial" panose="020B0604020202020204" pitchFamily="34" charset="0"/>
              </a:rPr>
              <a:t>Improver</a:t>
            </a:r>
          </a:p>
          <a:p>
            <a:pPr lvl="1">
              <a:buFont typeface="Wingdings" panose="05000000000000000000" pitchFamily="2" charset="2"/>
              <a:buChar char="ü"/>
            </a:pPr>
            <a:r>
              <a:rPr lang="en-GB" sz="7200" dirty="0">
                <a:solidFill>
                  <a:schemeClr val="tx1"/>
                </a:solidFill>
                <a:latin typeface="Arial" panose="020B0604020202020204" pitchFamily="34" charset="0"/>
                <a:cs typeface="Arial" panose="020B0604020202020204" pitchFamily="34" charset="0"/>
              </a:rPr>
              <a:t>Writer</a:t>
            </a:r>
          </a:p>
          <a:p>
            <a:pPr lvl="1">
              <a:buFont typeface="Wingdings" panose="05000000000000000000" pitchFamily="2" charset="2"/>
              <a:buChar char="ü"/>
            </a:pPr>
            <a:r>
              <a:rPr lang="en-GB" sz="7200" dirty="0">
                <a:solidFill>
                  <a:schemeClr val="tx1"/>
                </a:solidFill>
                <a:latin typeface="Arial" panose="020B0604020202020204" pitchFamily="34" charset="0"/>
                <a:cs typeface="Arial" panose="020B0604020202020204" pitchFamily="34" charset="0"/>
              </a:rPr>
              <a:t>Reader</a:t>
            </a:r>
          </a:p>
          <a:p>
            <a:pPr lvl="1">
              <a:buFont typeface="Wingdings" panose="05000000000000000000" pitchFamily="2" charset="2"/>
              <a:buChar char="ü"/>
            </a:pPr>
            <a:r>
              <a:rPr lang="en-GB" sz="7200" dirty="0" smtClean="0">
                <a:solidFill>
                  <a:schemeClr val="tx1"/>
                </a:solidFill>
                <a:latin typeface="Arial" panose="020B0604020202020204" pitchFamily="34" charset="0"/>
                <a:cs typeface="Arial" panose="020B0604020202020204" pitchFamily="34" charset="0"/>
              </a:rPr>
              <a:t>Helper</a:t>
            </a:r>
          </a:p>
          <a:p>
            <a:pPr lvl="1">
              <a:buFont typeface="Wingdings" panose="05000000000000000000" pitchFamily="2" charset="2"/>
              <a:buChar char="ü"/>
            </a:pPr>
            <a:endParaRPr lang="en-GB" sz="7200" dirty="0">
              <a:solidFill>
                <a:schemeClr val="accent1">
                  <a:lumMod val="75000"/>
                </a:schemeClr>
              </a:solidFill>
              <a:latin typeface="Arial" panose="020B0604020202020204" pitchFamily="34" charset="0"/>
              <a:cs typeface="Arial" panose="020B0604020202020204" pitchFamily="34" charset="0"/>
            </a:endParaRPr>
          </a:p>
          <a:p>
            <a:pPr marL="114300" indent="0">
              <a:buNone/>
            </a:pPr>
            <a:r>
              <a:rPr lang="en-GB" sz="7200" dirty="0">
                <a:latin typeface="Arial" panose="020B0604020202020204" pitchFamily="34" charset="0"/>
                <a:cs typeface="Arial" panose="020B0604020202020204" pitchFamily="34" charset="0"/>
              </a:rPr>
              <a:t>Throughout the year children have individual targets but also a Personal Best </a:t>
            </a:r>
            <a:r>
              <a:rPr lang="en-GB" sz="7200" dirty="0" smtClean="0">
                <a:latin typeface="Arial" panose="020B0604020202020204" pitchFamily="34" charset="0"/>
                <a:cs typeface="Arial" panose="020B0604020202020204" pitchFamily="34" charset="0"/>
              </a:rPr>
              <a:t>(PB) </a:t>
            </a:r>
            <a:r>
              <a:rPr lang="en-GB" sz="7200" dirty="0">
                <a:latin typeface="Arial" panose="020B0604020202020204" pitchFamily="34" charset="0"/>
                <a:cs typeface="Arial" panose="020B0604020202020204" pitchFamily="34" charset="0"/>
              </a:rPr>
              <a:t>system were they are </a:t>
            </a:r>
            <a:r>
              <a:rPr lang="en-GB" sz="7200" dirty="0" smtClean="0">
                <a:latin typeface="Arial" panose="020B0604020202020204" pitchFamily="34" charset="0"/>
                <a:cs typeface="Arial" panose="020B0604020202020204" pitchFamily="34" charset="0"/>
              </a:rPr>
              <a:t>rewarded </a:t>
            </a:r>
            <a:r>
              <a:rPr lang="en-GB" sz="7200" dirty="0">
                <a:latin typeface="Arial" panose="020B0604020202020204" pitchFamily="34" charset="0"/>
                <a:cs typeface="Arial" panose="020B0604020202020204" pitchFamily="34" charset="0"/>
              </a:rPr>
              <a:t>for personal </a:t>
            </a:r>
            <a:r>
              <a:rPr lang="en-GB" sz="7200" dirty="0" smtClean="0">
                <a:latin typeface="Arial" panose="020B0604020202020204" pitchFamily="34" charset="0"/>
                <a:cs typeface="Arial" panose="020B0604020202020204" pitchFamily="34" charset="0"/>
              </a:rPr>
              <a:t>progress</a:t>
            </a:r>
            <a:endParaRPr lang="en-GB" sz="7200" dirty="0">
              <a:latin typeface="Arial" panose="020B0604020202020204" pitchFamily="34" charset="0"/>
              <a:cs typeface="Arial" panose="020B0604020202020204" pitchFamily="34" charset="0"/>
            </a:endParaRPr>
          </a:p>
          <a:p>
            <a:pPr marL="114300" indent="0">
              <a:buNone/>
            </a:pPr>
            <a:r>
              <a:rPr lang="en-GB" sz="7200" dirty="0">
                <a:latin typeface="Arial" panose="020B0604020202020204" pitchFamily="34" charset="0"/>
                <a:cs typeface="Arial" panose="020B0604020202020204" pitchFamily="34" charset="0"/>
              </a:rPr>
              <a:t>Children have award boxes for these as well as receiving superstars </a:t>
            </a:r>
            <a:endParaRPr lang="en-GB" sz="7200" dirty="0" smtClean="0">
              <a:latin typeface="Arial" panose="020B0604020202020204" pitchFamily="34" charset="0"/>
              <a:cs typeface="Arial" panose="020B0604020202020204" pitchFamily="34" charset="0"/>
            </a:endParaRPr>
          </a:p>
          <a:p>
            <a:pPr marL="114300" indent="0">
              <a:buNone/>
            </a:pPr>
            <a:endParaRPr lang="en-GB" sz="7200" dirty="0">
              <a:latin typeface="Arial" panose="020B0604020202020204" pitchFamily="34" charset="0"/>
              <a:cs typeface="Arial" panose="020B0604020202020204" pitchFamily="34" charset="0"/>
            </a:endParaRPr>
          </a:p>
          <a:p>
            <a:pPr marL="171450" lvl="0" indent="-171450">
              <a:buSzPts val="2600"/>
            </a:pPr>
            <a:r>
              <a:rPr lang="en-US" sz="5500" dirty="0" smtClean="0">
                <a:latin typeface="Arial" panose="020B0604020202020204" pitchFamily="34" charset="0"/>
                <a:ea typeface="Arial"/>
                <a:cs typeface="Arial" panose="020B0604020202020204" pitchFamily="34" charset="0"/>
                <a:sym typeface="Arial"/>
              </a:rPr>
              <a:t>  </a:t>
            </a:r>
            <a:r>
              <a:rPr lang="en-GB" sz="7200" dirty="0">
                <a:latin typeface="Arial" panose="020B0604020202020204" pitchFamily="34" charset="0"/>
                <a:ea typeface="Arial"/>
                <a:cs typeface="Arial" panose="020B0604020202020204" pitchFamily="34" charset="0"/>
                <a:sym typeface="Arial"/>
              </a:rPr>
              <a:t>Each week a ‘Learning value’ certificate is awarded to two children in our class in recognition of demonstrating the school’s ‘Learning values.’</a:t>
            </a:r>
          </a:p>
          <a:p>
            <a:pPr marL="171450" lvl="0" indent="-171450">
              <a:buSzPts val="2600"/>
            </a:pPr>
            <a:r>
              <a:rPr lang="en-GB" sz="7200" dirty="0">
                <a:latin typeface="Arial" panose="020B0604020202020204" pitchFamily="34" charset="0"/>
                <a:ea typeface="Arial"/>
                <a:cs typeface="Arial" panose="020B0604020202020204" pitchFamily="34" charset="0"/>
                <a:sym typeface="Arial"/>
              </a:rPr>
              <a:t>Each week two  ‘Fruit of the Spirit’ certificates are awarded to a child in our class in recognition of demonstrating the school’s core values.</a:t>
            </a:r>
            <a:endParaRPr lang="en-GB" sz="7200" dirty="0">
              <a:latin typeface="Arial" panose="020B0604020202020204" pitchFamily="34" charset="0"/>
              <a:cs typeface="Arial" panose="020B0604020202020204" pitchFamily="34" charset="0"/>
            </a:endParaRPr>
          </a:p>
          <a:p>
            <a:pPr marL="171450" lvl="0" indent="-171450">
              <a:buSzPts val="2600"/>
            </a:pPr>
            <a:r>
              <a:rPr lang="en-GB" sz="7200" dirty="0">
                <a:latin typeface="Arial" panose="020B0604020202020204" pitchFamily="34" charset="0"/>
                <a:ea typeface="Arial"/>
                <a:cs typeface="Arial" panose="020B0604020202020204" pitchFamily="34" charset="0"/>
                <a:sym typeface="Arial"/>
              </a:rPr>
              <a:t>A celebration assembly takes place every Friday to acknowledge weekly achievements.</a:t>
            </a:r>
            <a:endParaRPr lang="en-GB" sz="7200" dirty="0">
              <a:latin typeface="Arial" panose="020B0604020202020204" pitchFamily="34" charset="0"/>
              <a:cs typeface="Arial" panose="020B0604020202020204" pitchFamily="34" charset="0"/>
            </a:endParaRPr>
          </a:p>
          <a:p>
            <a:pPr marL="171450" lvl="0" indent="-171450">
              <a:buSzPts val="2600"/>
            </a:pPr>
            <a:r>
              <a:rPr lang="en-GB" sz="7200" dirty="0">
                <a:latin typeface="Arial" panose="020B0604020202020204" pitchFamily="34" charset="0"/>
                <a:ea typeface="Arial"/>
                <a:cs typeface="Arial" panose="020B0604020202020204" pitchFamily="34" charset="0"/>
                <a:sym typeface="Arial"/>
              </a:rPr>
              <a:t>Certificates-bronze, silver, gold and </a:t>
            </a:r>
            <a:r>
              <a:rPr lang="en-GB" sz="7200" dirty="0" err="1">
                <a:latin typeface="Arial" panose="020B0604020202020204" pitchFamily="34" charset="0"/>
                <a:ea typeface="Arial"/>
                <a:cs typeface="Arial" panose="020B0604020202020204" pitchFamily="34" charset="0"/>
                <a:sym typeface="Arial"/>
              </a:rPr>
              <a:t>Headteacher’s</a:t>
            </a:r>
            <a:r>
              <a:rPr lang="en-GB" sz="7200" dirty="0">
                <a:latin typeface="Arial" panose="020B0604020202020204" pitchFamily="34" charset="0"/>
                <a:ea typeface="Arial"/>
                <a:cs typeface="Arial" panose="020B0604020202020204" pitchFamily="34" charset="0"/>
                <a:sym typeface="Arial"/>
              </a:rPr>
              <a:t> are awarded for superstars earned.</a:t>
            </a:r>
            <a:endParaRPr lang="en-GB" sz="7200" dirty="0">
              <a:latin typeface="Arial" panose="020B0604020202020204" pitchFamily="34" charset="0"/>
              <a:cs typeface="Arial" panose="020B0604020202020204" pitchFamily="34" charset="0"/>
            </a:endParaRPr>
          </a:p>
          <a:p>
            <a:pPr marL="171450" lvl="0" indent="-171450">
              <a:buSzPts val="2600"/>
            </a:pPr>
            <a:r>
              <a:rPr lang="en-GB" sz="7200" dirty="0">
                <a:latin typeface="Arial" panose="020B0604020202020204" pitchFamily="34" charset="0"/>
                <a:ea typeface="Arial"/>
                <a:cs typeface="Arial" panose="020B0604020202020204" pitchFamily="34" charset="0"/>
                <a:sym typeface="Arial"/>
              </a:rPr>
              <a:t>Role models to encourage good choices. </a:t>
            </a:r>
            <a:endParaRPr lang="en-GB" sz="7200" dirty="0">
              <a:latin typeface="Arial" panose="020B0604020202020204" pitchFamily="34" charset="0"/>
              <a:cs typeface="Arial" panose="020B0604020202020204" pitchFamily="34" charset="0"/>
            </a:endParaRPr>
          </a:p>
          <a:p>
            <a:pPr marL="0" lvl="0" indent="0">
              <a:buNone/>
            </a:pPr>
            <a:endParaRPr lang="en-GB" sz="7200" dirty="0">
              <a:latin typeface="Arial"/>
              <a:ea typeface="Arial"/>
              <a:cs typeface="Arial"/>
              <a:sym typeface="Arial"/>
            </a:endParaRPr>
          </a:p>
          <a:p>
            <a:pPr marL="0" lvl="0" indent="0" algn="l" rtl="0">
              <a:lnSpc>
                <a:spcPct val="90000"/>
              </a:lnSpc>
              <a:spcBef>
                <a:spcPts val="750"/>
              </a:spcBef>
              <a:spcAft>
                <a:spcPts val="0"/>
              </a:spcAft>
              <a:buNone/>
            </a:pPr>
            <a:r>
              <a:rPr lang="en-US" sz="7200" dirty="0" smtClean="0">
                <a:latin typeface="Arial"/>
                <a:ea typeface="Arial"/>
                <a:cs typeface="Arial"/>
                <a:sym typeface="Arial"/>
              </a:rPr>
              <a:t>                   </a:t>
            </a:r>
            <a:endParaRPr sz="7200" dirty="0">
              <a:latin typeface="Arial"/>
              <a:ea typeface="Arial"/>
              <a:cs typeface="Arial"/>
              <a:sym typeface="Arial"/>
            </a:endParaRPr>
          </a:p>
          <a:p>
            <a:pPr marL="171450" lvl="0" indent="-38100" algn="l" rtl="0">
              <a:lnSpc>
                <a:spcPct val="90000"/>
              </a:lnSpc>
              <a:spcBef>
                <a:spcPts val="750"/>
              </a:spcBef>
              <a:spcAft>
                <a:spcPts val="0"/>
              </a:spcAft>
              <a:buClr>
                <a:schemeClr val="dk1"/>
              </a:buClr>
              <a:buSzPts val="2100"/>
              <a:buNone/>
            </a:pPr>
            <a:endParaRPr dirty="0"/>
          </a:p>
        </p:txBody>
      </p:sp>
      <p:pic>
        <p:nvPicPr>
          <p:cNvPr id="182" name="Google Shape;182;p11"/>
          <p:cNvPicPr preferRelativeResize="0"/>
          <p:nvPr/>
        </p:nvPicPr>
        <p:blipFill rotWithShape="1">
          <a:blip r:embed="rId3">
            <a:alphaModFix/>
          </a:blip>
          <a:srcRect/>
          <a:stretch/>
        </p:blipFill>
        <p:spPr>
          <a:xfrm>
            <a:off x="628643" y="470413"/>
            <a:ext cx="732651" cy="523222"/>
          </a:xfrm>
          <a:prstGeom prst="rect">
            <a:avLst/>
          </a:prstGeom>
          <a:noFill/>
          <a:ln w="9525" cap="flat" cmpd="sng">
            <a:solidFill>
              <a:schemeClr val="dk1"/>
            </a:solidFill>
            <a:prstDash val="solid"/>
            <a:round/>
            <a:headEnd type="none" w="sm" len="sm"/>
            <a:tailEnd type="none" w="sm" len="sm"/>
          </a:ln>
        </p:spPr>
      </p:pic>
      <p:pic>
        <p:nvPicPr>
          <p:cNvPr id="183" name="Google Shape;183;p11"/>
          <p:cNvPicPr preferRelativeResize="0"/>
          <p:nvPr/>
        </p:nvPicPr>
        <p:blipFill rotWithShape="1">
          <a:blip r:embed="rId3">
            <a:alphaModFix/>
          </a:blip>
          <a:srcRect/>
          <a:stretch/>
        </p:blipFill>
        <p:spPr>
          <a:xfrm>
            <a:off x="7782693" y="470413"/>
            <a:ext cx="732651" cy="523222"/>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2828435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2"/>
          <p:cNvPicPr preferRelativeResize="0"/>
          <p:nvPr/>
        </p:nvPicPr>
        <p:blipFill rotWithShape="1">
          <a:blip r:embed="rId3">
            <a:alphaModFix/>
          </a:blip>
          <a:srcRect/>
          <a:stretch/>
        </p:blipFill>
        <p:spPr>
          <a:xfrm>
            <a:off x="328418" y="381088"/>
            <a:ext cx="732651" cy="523222"/>
          </a:xfrm>
          <a:prstGeom prst="rect">
            <a:avLst/>
          </a:prstGeom>
          <a:noFill/>
          <a:ln w="9525" cap="flat" cmpd="sng">
            <a:solidFill>
              <a:schemeClr val="dk1"/>
            </a:solidFill>
            <a:prstDash val="solid"/>
            <a:round/>
            <a:headEnd type="none" w="sm" len="sm"/>
            <a:tailEnd type="none" w="sm" len="sm"/>
          </a:ln>
        </p:spPr>
      </p:pic>
      <p:sp>
        <p:nvSpPr>
          <p:cNvPr id="189" name="Google Shape;189;p12"/>
          <p:cNvSpPr txBox="1"/>
          <p:nvPr/>
        </p:nvSpPr>
        <p:spPr>
          <a:xfrm>
            <a:off x="1081998" y="381088"/>
            <a:ext cx="6980003" cy="523220"/>
          </a:xfrm>
          <a:prstGeom prst="rect">
            <a:avLst/>
          </a:prstGeom>
          <a:solidFill>
            <a:srgbClr val="F7CAA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Behaviour &amp; Anti-Bullying</a:t>
            </a:r>
            <a:endParaRPr/>
          </a:p>
        </p:txBody>
      </p:sp>
      <p:pic>
        <p:nvPicPr>
          <p:cNvPr id="190" name="Google Shape;190;p12"/>
          <p:cNvPicPr preferRelativeResize="0"/>
          <p:nvPr/>
        </p:nvPicPr>
        <p:blipFill rotWithShape="1">
          <a:blip r:embed="rId3">
            <a:alphaModFix/>
          </a:blip>
          <a:srcRect/>
          <a:stretch/>
        </p:blipFill>
        <p:spPr>
          <a:xfrm>
            <a:off x="8062001" y="381088"/>
            <a:ext cx="732652" cy="523220"/>
          </a:xfrm>
          <a:prstGeom prst="rect">
            <a:avLst/>
          </a:prstGeom>
          <a:noFill/>
          <a:ln w="9525" cap="flat" cmpd="sng">
            <a:solidFill>
              <a:schemeClr val="dk1"/>
            </a:solidFill>
            <a:prstDash val="solid"/>
            <a:round/>
            <a:headEnd type="none" w="sm" len="sm"/>
            <a:tailEnd type="none" w="sm" len="sm"/>
          </a:ln>
        </p:spPr>
      </p:pic>
      <p:sp>
        <p:nvSpPr>
          <p:cNvPr id="191" name="Google Shape;191;p12"/>
          <p:cNvSpPr txBox="1"/>
          <p:nvPr/>
        </p:nvSpPr>
        <p:spPr>
          <a:xfrm>
            <a:off x="279758" y="1179542"/>
            <a:ext cx="8584500" cy="5079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a:solidFill>
                  <a:schemeClr val="dk1"/>
                </a:solidFill>
                <a:latin typeface="Arial"/>
                <a:ea typeface="Arial"/>
                <a:cs typeface="Arial"/>
                <a:sym typeface="Arial"/>
              </a:rPr>
              <a:t>At Dawpool, we believe that all people are made in the image of God and are unconditionally loved by God. Everyone is equal and we treat each other with dignity and respect. Our school is a place where everyone should be able to flourish in a loving and hospitable community. Poor behaviour and bullying of any kind will not be tolerated and will be taken seriously. </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r>
              <a:rPr lang="en-GB" sz="1800">
                <a:solidFill>
                  <a:schemeClr val="dk1"/>
                </a:solidFill>
                <a:latin typeface="Arial"/>
                <a:ea typeface="Arial"/>
                <a:cs typeface="Arial"/>
                <a:sym typeface="Arial"/>
              </a:rPr>
              <a:t>Dawpool’s</a:t>
            </a:r>
            <a:r>
              <a:rPr lang="en-GB" sz="1800" b="1">
                <a:solidFill>
                  <a:schemeClr val="dk1"/>
                </a:solidFill>
                <a:latin typeface="Arial"/>
                <a:ea typeface="Arial"/>
                <a:cs typeface="Arial"/>
                <a:sym typeface="Arial"/>
              </a:rPr>
              <a:t> Behaviour Policy </a:t>
            </a:r>
            <a:r>
              <a:rPr lang="en-GB" sz="1800">
                <a:solidFill>
                  <a:schemeClr val="dk1"/>
                </a:solidFill>
                <a:latin typeface="Arial"/>
                <a:ea typeface="Arial"/>
                <a:cs typeface="Arial"/>
                <a:sym typeface="Arial"/>
              </a:rPr>
              <a:t>can be viewed </a:t>
            </a:r>
            <a:r>
              <a:rPr lang="en-GB" sz="1800" u="sng">
                <a:solidFill>
                  <a:schemeClr val="hlink"/>
                </a:solidFill>
                <a:latin typeface="Arial"/>
                <a:ea typeface="Arial"/>
                <a:cs typeface="Arial"/>
                <a:sym typeface="Arial"/>
                <a:hlinkClick r:id="rId4"/>
              </a:rPr>
              <a:t>here.</a:t>
            </a:r>
            <a:endParaRPr sz="1800">
              <a:solidFill>
                <a:schemeClr val="dk1"/>
              </a:solidFill>
              <a:latin typeface="Arial"/>
              <a:ea typeface="Arial"/>
              <a:cs typeface="Arial"/>
              <a:sym typeface="Arial"/>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r>
              <a:rPr lang="en-GB" sz="1800">
                <a:solidFill>
                  <a:schemeClr val="dk1"/>
                </a:solidFill>
                <a:latin typeface="Arial"/>
                <a:ea typeface="Arial"/>
                <a:cs typeface="Arial"/>
                <a:sym typeface="Arial"/>
              </a:rPr>
              <a:t>Dawpool’s</a:t>
            </a:r>
            <a:r>
              <a:rPr lang="en-GB" sz="1800" b="1">
                <a:solidFill>
                  <a:schemeClr val="dk1"/>
                </a:solidFill>
                <a:latin typeface="Arial"/>
                <a:ea typeface="Arial"/>
                <a:cs typeface="Arial"/>
                <a:sym typeface="Arial"/>
              </a:rPr>
              <a:t> Anti-Bullying Policy </a:t>
            </a:r>
            <a:r>
              <a:rPr lang="en-GB" sz="1800">
                <a:solidFill>
                  <a:schemeClr val="dk1"/>
                </a:solidFill>
                <a:latin typeface="Arial"/>
                <a:ea typeface="Arial"/>
                <a:cs typeface="Arial"/>
                <a:sym typeface="Arial"/>
              </a:rPr>
              <a:t>can be viewed </a:t>
            </a:r>
            <a:r>
              <a:rPr lang="en-GB" sz="1800" u="sng">
                <a:solidFill>
                  <a:schemeClr val="dk1"/>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here</a:t>
            </a:r>
            <a:r>
              <a:rPr lang="en-GB" sz="1800">
                <a:solidFill>
                  <a:schemeClr val="dk1"/>
                </a:solidFill>
                <a:latin typeface="Arial"/>
                <a:ea typeface="Arial"/>
                <a:cs typeface="Arial"/>
                <a:sym typeface="Arial"/>
              </a:rPr>
              <a:t>.</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r>
              <a:rPr lang="en-GB" sz="1800">
                <a:solidFill>
                  <a:schemeClr val="dk1"/>
                </a:solidFill>
                <a:latin typeface="Arial"/>
                <a:ea typeface="Arial"/>
                <a:cs typeface="Arial"/>
                <a:sym typeface="Arial"/>
              </a:rPr>
              <a:t>The school’s </a:t>
            </a:r>
            <a:r>
              <a:rPr lang="en-GB" sz="1800" b="1">
                <a:solidFill>
                  <a:schemeClr val="dk1"/>
                </a:solidFill>
                <a:latin typeface="Arial"/>
                <a:ea typeface="Arial"/>
                <a:cs typeface="Arial"/>
                <a:sym typeface="Arial"/>
              </a:rPr>
              <a:t>Anti-Bullying Guide for Parents </a:t>
            </a:r>
            <a:r>
              <a:rPr lang="en-GB" sz="1800">
                <a:solidFill>
                  <a:schemeClr val="dk1"/>
                </a:solidFill>
                <a:latin typeface="Arial"/>
                <a:ea typeface="Arial"/>
                <a:cs typeface="Arial"/>
                <a:sym typeface="Arial"/>
              </a:rPr>
              <a:t>can be viewed </a:t>
            </a:r>
            <a:r>
              <a:rPr lang="en-GB" sz="1800" u="sng">
                <a:solidFill>
                  <a:schemeClr val="hlink"/>
                </a:solidFill>
                <a:latin typeface="Arial"/>
                <a:ea typeface="Arial"/>
                <a:cs typeface="Arial"/>
                <a:sym typeface="Arial"/>
                <a:hlinkClick r:id="rId6"/>
              </a:rPr>
              <a:t>here</a:t>
            </a:r>
            <a:r>
              <a:rPr lang="en-GB" sz="1800">
                <a:solidFill>
                  <a:schemeClr val="dk1"/>
                </a:solidFill>
                <a:latin typeface="Arial"/>
                <a:ea typeface="Arial"/>
                <a:cs typeface="Arial"/>
                <a:sym typeface="Arial"/>
              </a:rPr>
              <a:t>.</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r>
              <a:rPr lang="en-GB" sz="1800">
                <a:solidFill>
                  <a:schemeClr val="dk1"/>
                </a:solidFill>
                <a:latin typeface="Arial"/>
                <a:ea typeface="Arial"/>
                <a:cs typeface="Arial"/>
                <a:sym typeface="Arial"/>
              </a:rPr>
              <a:t>The school’s </a:t>
            </a:r>
            <a:r>
              <a:rPr lang="en-GB" sz="1800" b="1">
                <a:solidFill>
                  <a:schemeClr val="dk1"/>
                </a:solidFill>
                <a:latin typeface="Arial"/>
                <a:ea typeface="Arial"/>
                <a:cs typeface="Arial"/>
                <a:sym typeface="Arial"/>
              </a:rPr>
              <a:t>Anti-Bullying Guide for Children </a:t>
            </a:r>
            <a:r>
              <a:rPr lang="en-GB" sz="1800">
                <a:solidFill>
                  <a:schemeClr val="dk1"/>
                </a:solidFill>
                <a:latin typeface="Arial"/>
                <a:ea typeface="Arial"/>
                <a:cs typeface="Arial"/>
                <a:sym typeface="Arial"/>
              </a:rPr>
              <a:t>can be viewed </a:t>
            </a:r>
            <a:r>
              <a:rPr lang="en-GB" sz="1800" u="sng">
                <a:solidFill>
                  <a:schemeClr val="hlink"/>
                </a:solidFill>
                <a:latin typeface="Arial"/>
                <a:ea typeface="Arial"/>
                <a:cs typeface="Arial"/>
                <a:sym typeface="Arial"/>
                <a:hlinkClick r:id="rId7"/>
              </a:rPr>
              <a:t>here</a:t>
            </a:r>
            <a:r>
              <a:rPr lang="en-GB" sz="1800">
                <a:solidFill>
                  <a:schemeClr val="dk1"/>
                </a:solidFill>
                <a:latin typeface="Arial"/>
                <a:ea typeface="Arial"/>
                <a:cs typeface="Arial"/>
                <a:sym typeface="Arial"/>
              </a:rPr>
              <a:t>.</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r>
              <a:rPr lang="en-GB" sz="1800">
                <a:solidFill>
                  <a:schemeClr val="dk1"/>
                </a:solidFill>
                <a:latin typeface="Arial"/>
                <a:ea typeface="Arial"/>
                <a:cs typeface="Arial"/>
                <a:sym typeface="Arial"/>
              </a:rPr>
              <a:t>If parents and carers have a concern about behaviour or bullying, please share your concern with the class teacher so we can resolve the situation quickly.  </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3"/>
          <p:cNvPicPr preferRelativeResize="0"/>
          <p:nvPr/>
        </p:nvPicPr>
        <p:blipFill rotWithShape="1">
          <a:blip r:embed="rId3">
            <a:alphaModFix/>
          </a:blip>
          <a:srcRect/>
          <a:stretch/>
        </p:blipFill>
        <p:spPr>
          <a:xfrm>
            <a:off x="328418" y="381088"/>
            <a:ext cx="732652" cy="523220"/>
          </a:xfrm>
          <a:prstGeom prst="rect">
            <a:avLst/>
          </a:prstGeom>
          <a:noFill/>
          <a:ln w="9525" cap="flat" cmpd="sng">
            <a:solidFill>
              <a:schemeClr val="dk1"/>
            </a:solidFill>
            <a:prstDash val="solid"/>
            <a:round/>
            <a:headEnd type="none" w="sm" len="sm"/>
            <a:tailEnd type="none" w="sm" len="sm"/>
          </a:ln>
        </p:spPr>
      </p:pic>
      <p:sp>
        <p:nvSpPr>
          <p:cNvPr id="197" name="Google Shape;197;p13"/>
          <p:cNvSpPr txBox="1"/>
          <p:nvPr/>
        </p:nvSpPr>
        <p:spPr>
          <a:xfrm>
            <a:off x="1081998" y="381088"/>
            <a:ext cx="6980003" cy="492443"/>
          </a:xfrm>
          <a:prstGeom prst="rect">
            <a:avLst/>
          </a:prstGeom>
          <a:solidFill>
            <a:srgbClr val="F7CAA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600">
                <a:solidFill>
                  <a:schemeClr val="dk1"/>
                </a:solidFill>
                <a:latin typeface="Calibri"/>
                <a:ea typeface="Calibri"/>
                <a:cs typeface="Calibri"/>
                <a:sym typeface="Calibri"/>
              </a:rPr>
              <a:t>Safeguarding</a:t>
            </a:r>
            <a:endParaRPr/>
          </a:p>
        </p:txBody>
      </p:sp>
      <p:pic>
        <p:nvPicPr>
          <p:cNvPr id="198" name="Google Shape;198;p13"/>
          <p:cNvPicPr preferRelativeResize="0"/>
          <p:nvPr/>
        </p:nvPicPr>
        <p:blipFill rotWithShape="1">
          <a:blip r:embed="rId3">
            <a:alphaModFix/>
          </a:blip>
          <a:srcRect/>
          <a:stretch/>
        </p:blipFill>
        <p:spPr>
          <a:xfrm>
            <a:off x="8062001" y="381088"/>
            <a:ext cx="732652" cy="523220"/>
          </a:xfrm>
          <a:prstGeom prst="rect">
            <a:avLst/>
          </a:prstGeom>
          <a:noFill/>
          <a:ln w="9525" cap="flat" cmpd="sng">
            <a:solidFill>
              <a:schemeClr val="dk1"/>
            </a:solidFill>
            <a:prstDash val="solid"/>
            <a:round/>
            <a:headEnd type="none" w="sm" len="sm"/>
            <a:tailEnd type="none" w="sm" len="sm"/>
          </a:ln>
        </p:spPr>
      </p:pic>
      <p:sp>
        <p:nvSpPr>
          <p:cNvPr id="199" name="Google Shape;199;p13"/>
          <p:cNvSpPr txBox="1"/>
          <p:nvPr/>
        </p:nvSpPr>
        <p:spPr>
          <a:xfrm>
            <a:off x="2558005" y="1173933"/>
            <a:ext cx="6236700" cy="52104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750">
                <a:solidFill>
                  <a:schemeClr val="dk1"/>
                </a:solidFill>
                <a:latin typeface="Arial"/>
                <a:ea typeface="Arial"/>
                <a:cs typeface="Arial"/>
                <a:sym typeface="Arial"/>
              </a:rPr>
              <a:t>We know there can be no greater importance to parents and carers than the safety of their children. It is a priority that our safeguarding procedures keep our children safe.</a:t>
            </a:r>
            <a:endParaRPr/>
          </a:p>
          <a:p>
            <a:pPr marL="0" marR="0" lvl="0" indent="0" algn="just" rtl="0">
              <a:spcBef>
                <a:spcPts val="0"/>
              </a:spcBef>
              <a:spcAft>
                <a:spcPts val="0"/>
              </a:spcAft>
              <a:buNone/>
            </a:pPr>
            <a:endParaRPr sz="1750">
              <a:solidFill>
                <a:schemeClr val="dk1"/>
              </a:solidFill>
              <a:latin typeface="Arial"/>
              <a:ea typeface="Arial"/>
              <a:cs typeface="Arial"/>
              <a:sym typeface="Arial"/>
            </a:endParaRPr>
          </a:p>
          <a:p>
            <a:pPr marL="0" marR="0" lvl="0" indent="0" algn="just" rtl="0">
              <a:spcBef>
                <a:spcPts val="0"/>
              </a:spcBef>
              <a:spcAft>
                <a:spcPts val="0"/>
              </a:spcAft>
              <a:buNone/>
            </a:pPr>
            <a:r>
              <a:rPr lang="en-GB" sz="1750">
                <a:solidFill>
                  <a:schemeClr val="dk1"/>
                </a:solidFill>
                <a:latin typeface="Arial"/>
                <a:ea typeface="Arial"/>
                <a:cs typeface="Arial"/>
                <a:sym typeface="Arial"/>
              </a:rPr>
              <a:t>We have a team of staff responsible for keeping children safe and supporting those most vulnerable to harm and neglect. Our Designated Safeguarding Leads (DSL) are Mrs Griffiths (Head Teacher), Mrs McCann (Deputy Head Teacher) and Mrs Poston (EYFS lead). Our safeguarding team pays particular attention to the meticulous and systematic implementation of policies and routines.</a:t>
            </a:r>
            <a:endParaRPr/>
          </a:p>
          <a:p>
            <a:pPr marL="0" marR="0" lvl="0" indent="0" algn="just" rtl="0">
              <a:spcBef>
                <a:spcPts val="0"/>
              </a:spcBef>
              <a:spcAft>
                <a:spcPts val="0"/>
              </a:spcAft>
              <a:buNone/>
            </a:pPr>
            <a:endParaRPr sz="1750">
              <a:solidFill>
                <a:schemeClr val="dk1"/>
              </a:solidFill>
              <a:latin typeface="Arial"/>
              <a:ea typeface="Arial"/>
              <a:cs typeface="Arial"/>
              <a:sym typeface="Arial"/>
            </a:endParaRPr>
          </a:p>
          <a:p>
            <a:pPr marL="0" marR="0" lvl="0" indent="0" algn="just" rtl="0">
              <a:spcBef>
                <a:spcPts val="0"/>
              </a:spcBef>
              <a:spcAft>
                <a:spcPts val="0"/>
              </a:spcAft>
              <a:buNone/>
            </a:pPr>
            <a:r>
              <a:rPr lang="en-GB" sz="1750">
                <a:solidFill>
                  <a:schemeClr val="dk1"/>
                </a:solidFill>
                <a:latin typeface="Arial"/>
                <a:ea typeface="Arial"/>
                <a:cs typeface="Arial"/>
                <a:sym typeface="Arial"/>
              </a:rPr>
              <a:t>Safeguarding involves every member of the community. If you are concerned about a child’s welfare, please record your concern and report it to one of the safeguarding team as soon as possible.</a:t>
            </a:r>
            <a:endParaRPr/>
          </a:p>
          <a:p>
            <a:pPr marL="0" marR="0" lvl="0" indent="0" algn="just" rtl="0">
              <a:spcBef>
                <a:spcPts val="0"/>
              </a:spcBef>
              <a:spcAft>
                <a:spcPts val="0"/>
              </a:spcAft>
              <a:buNone/>
            </a:pPr>
            <a:endParaRPr sz="1750">
              <a:solidFill>
                <a:schemeClr val="dk1"/>
              </a:solidFill>
              <a:latin typeface="Arial"/>
              <a:ea typeface="Arial"/>
              <a:cs typeface="Arial"/>
              <a:sym typeface="Arial"/>
            </a:endParaRPr>
          </a:p>
          <a:p>
            <a:pPr marL="0" marR="0" lvl="0" indent="0" algn="just" rtl="0">
              <a:spcBef>
                <a:spcPts val="0"/>
              </a:spcBef>
              <a:spcAft>
                <a:spcPts val="0"/>
              </a:spcAft>
              <a:buNone/>
            </a:pPr>
            <a:r>
              <a:rPr lang="en-GB" sz="1750">
                <a:solidFill>
                  <a:schemeClr val="dk1"/>
                </a:solidFill>
                <a:latin typeface="Arial"/>
                <a:ea typeface="Arial"/>
                <a:cs typeface="Arial"/>
                <a:sym typeface="Arial"/>
              </a:rPr>
              <a:t>The school’s safeguarding policies and procedures can be downloaded </a:t>
            </a:r>
            <a:r>
              <a:rPr lang="en-GB" sz="1750" u="sng">
                <a:solidFill>
                  <a:schemeClr val="hlink"/>
                </a:solidFill>
                <a:latin typeface="Arial"/>
                <a:ea typeface="Arial"/>
                <a:cs typeface="Arial"/>
                <a:sym typeface="Arial"/>
                <a:hlinkClick r:id="rId4"/>
              </a:rPr>
              <a:t>here.</a:t>
            </a:r>
            <a:endParaRPr sz="1750">
              <a:solidFill>
                <a:schemeClr val="dk1"/>
              </a:solidFill>
              <a:latin typeface="Arial"/>
              <a:ea typeface="Arial"/>
              <a:cs typeface="Arial"/>
              <a:sym typeface="Arial"/>
            </a:endParaRPr>
          </a:p>
        </p:txBody>
      </p:sp>
      <p:pic>
        <p:nvPicPr>
          <p:cNvPr id="200" name="Google Shape;200;p13"/>
          <p:cNvPicPr preferRelativeResize="0"/>
          <p:nvPr/>
        </p:nvPicPr>
        <p:blipFill rotWithShape="1">
          <a:blip r:embed="rId5">
            <a:alphaModFix/>
          </a:blip>
          <a:srcRect/>
          <a:stretch/>
        </p:blipFill>
        <p:spPr>
          <a:xfrm>
            <a:off x="414114" y="1008924"/>
            <a:ext cx="2058187" cy="1543640"/>
          </a:xfrm>
          <a:prstGeom prst="rect">
            <a:avLst/>
          </a:prstGeom>
          <a:noFill/>
          <a:ln>
            <a:noFill/>
          </a:ln>
        </p:spPr>
      </p:pic>
      <p:pic>
        <p:nvPicPr>
          <p:cNvPr id="201" name="Google Shape;201;p13"/>
          <p:cNvPicPr preferRelativeResize="0"/>
          <p:nvPr/>
        </p:nvPicPr>
        <p:blipFill rotWithShape="1">
          <a:blip r:embed="rId6">
            <a:alphaModFix/>
          </a:blip>
          <a:srcRect/>
          <a:stretch/>
        </p:blipFill>
        <p:spPr>
          <a:xfrm>
            <a:off x="414113" y="2552564"/>
            <a:ext cx="2058187" cy="1543640"/>
          </a:xfrm>
          <a:prstGeom prst="rect">
            <a:avLst/>
          </a:prstGeom>
          <a:noFill/>
          <a:ln>
            <a:noFill/>
          </a:ln>
        </p:spPr>
      </p:pic>
      <p:pic>
        <p:nvPicPr>
          <p:cNvPr id="202" name="Google Shape;202;p13"/>
          <p:cNvPicPr preferRelativeResize="0"/>
          <p:nvPr/>
        </p:nvPicPr>
        <p:blipFill rotWithShape="1">
          <a:blip r:embed="rId7">
            <a:alphaModFix/>
          </a:blip>
          <a:srcRect/>
          <a:stretch/>
        </p:blipFill>
        <p:spPr>
          <a:xfrm>
            <a:off x="414113" y="4096204"/>
            <a:ext cx="2058187" cy="1543640"/>
          </a:xfrm>
          <a:prstGeom prst="rect">
            <a:avLst/>
          </a:prstGeom>
          <a:noFill/>
          <a:ln>
            <a:noFill/>
          </a:ln>
        </p:spPr>
      </p:pic>
      <p:pic>
        <p:nvPicPr>
          <p:cNvPr id="203" name="Google Shape;203;p13"/>
          <p:cNvPicPr preferRelativeResize="0"/>
          <p:nvPr/>
        </p:nvPicPr>
        <p:blipFill rotWithShape="1">
          <a:blip r:embed="rId8">
            <a:alphaModFix/>
          </a:blip>
          <a:srcRect/>
          <a:stretch/>
        </p:blipFill>
        <p:spPr>
          <a:xfrm>
            <a:off x="414113" y="5646895"/>
            <a:ext cx="2058187" cy="980431"/>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328419" y="381088"/>
            <a:ext cx="732652" cy="523220"/>
          </a:xfrm>
          <a:prstGeom prst="rect">
            <a:avLst/>
          </a:prstGeom>
          <a:noFill/>
          <a:ln w="9525" cap="flat" cmpd="sng">
            <a:solidFill>
              <a:schemeClr val="dk1"/>
            </a:solidFill>
            <a:prstDash val="solid"/>
            <a:round/>
            <a:headEnd type="none" w="sm" len="sm"/>
            <a:tailEnd type="none" w="sm" len="sm"/>
          </a:ln>
        </p:spPr>
      </p:pic>
      <p:sp>
        <p:nvSpPr>
          <p:cNvPr id="99" name="Google Shape;99;p2"/>
          <p:cNvSpPr txBox="1"/>
          <p:nvPr/>
        </p:nvSpPr>
        <p:spPr>
          <a:xfrm>
            <a:off x="1081998" y="381088"/>
            <a:ext cx="6980003" cy="523220"/>
          </a:xfrm>
          <a:prstGeom prst="rect">
            <a:avLst/>
          </a:prstGeom>
          <a:solidFill>
            <a:srgbClr val="F7CAA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Welcome</a:t>
            </a:r>
            <a:endParaRPr/>
          </a:p>
        </p:txBody>
      </p:sp>
      <p:pic>
        <p:nvPicPr>
          <p:cNvPr id="100" name="Google Shape;100;p2"/>
          <p:cNvPicPr preferRelativeResize="0"/>
          <p:nvPr/>
        </p:nvPicPr>
        <p:blipFill rotWithShape="1">
          <a:blip r:embed="rId3">
            <a:alphaModFix/>
          </a:blip>
          <a:srcRect/>
          <a:stretch/>
        </p:blipFill>
        <p:spPr>
          <a:xfrm>
            <a:off x="8062001" y="381088"/>
            <a:ext cx="732652" cy="523220"/>
          </a:xfrm>
          <a:prstGeom prst="rect">
            <a:avLst/>
          </a:prstGeom>
          <a:noFill/>
          <a:ln w="9525" cap="flat" cmpd="sng">
            <a:solidFill>
              <a:schemeClr val="dk1"/>
            </a:solidFill>
            <a:prstDash val="solid"/>
            <a:round/>
            <a:headEnd type="none" w="sm" len="sm"/>
            <a:tailEnd type="none" w="sm" len="sm"/>
          </a:ln>
        </p:spPr>
      </p:pic>
      <p:sp>
        <p:nvSpPr>
          <p:cNvPr id="101" name="Google Shape;101;p2"/>
          <p:cNvSpPr txBox="1"/>
          <p:nvPr/>
        </p:nvSpPr>
        <p:spPr>
          <a:xfrm>
            <a:off x="328419" y="1219200"/>
            <a:ext cx="8466300" cy="2308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A warm welcome to the 202</a:t>
            </a:r>
            <a:r>
              <a:rPr lang="en-GB" sz="1800">
                <a:solidFill>
                  <a:schemeClr val="dk1"/>
                </a:solidFill>
              </a:rPr>
              <a:t>5</a:t>
            </a:r>
            <a:r>
              <a:rPr lang="en-GB" sz="1800">
                <a:solidFill>
                  <a:schemeClr val="dk1"/>
                </a:solidFill>
                <a:latin typeface="Arial"/>
                <a:ea typeface="Arial"/>
                <a:cs typeface="Arial"/>
                <a:sym typeface="Arial"/>
              </a:rPr>
              <a:t>-2</a:t>
            </a:r>
            <a:r>
              <a:rPr lang="en-GB" sz="1800">
                <a:solidFill>
                  <a:schemeClr val="dk1"/>
                </a:solidFill>
              </a:rPr>
              <a:t>6</a:t>
            </a:r>
            <a:r>
              <a:rPr lang="en-GB" sz="1800">
                <a:solidFill>
                  <a:schemeClr val="dk1"/>
                </a:solidFill>
                <a:latin typeface="Arial"/>
                <a:ea typeface="Arial"/>
                <a:cs typeface="Arial"/>
                <a:sym typeface="Arial"/>
              </a:rPr>
              <a:t> academic year.</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r>
              <a:rPr lang="en-GB" sz="1800" b="1" u="sng">
                <a:solidFill>
                  <a:schemeClr val="dk1"/>
                </a:solidFill>
                <a:latin typeface="Arial"/>
                <a:ea typeface="Arial"/>
                <a:cs typeface="Arial"/>
                <a:sym typeface="Arial"/>
              </a:rPr>
              <a:t>Some helpful links</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r>
              <a:rPr lang="en-GB" sz="1800">
                <a:solidFill>
                  <a:schemeClr val="dk1"/>
                </a:solidFill>
                <a:latin typeface="Arial"/>
                <a:ea typeface="Arial"/>
                <a:cs typeface="Arial"/>
                <a:sym typeface="Arial"/>
              </a:rPr>
              <a:t>Our school website: </a:t>
            </a:r>
            <a:r>
              <a:rPr lang="en-GB" sz="1800" u="sng">
                <a:solidFill>
                  <a:schemeClr val="dk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https://www.dawpool.wirral.sch.uk/website</a:t>
            </a:r>
            <a:endParaRPr sz="1800">
              <a:solidFill>
                <a:schemeClr val="dk1"/>
              </a:solidFill>
              <a:latin typeface="Arial"/>
              <a:ea typeface="Arial"/>
              <a:cs typeface="Arial"/>
              <a:sym typeface="Arial"/>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r>
              <a:rPr lang="en-GB" sz="1800">
                <a:solidFill>
                  <a:schemeClr val="dk1"/>
                </a:solidFill>
                <a:latin typeface="Arial"/>
                <a:ea typeface="Arial"/>
                <a:cs typeface="Arial"/>
                <a:sym typeface="Arial"/>
              </a:rPr>
              <a:t>Our school email: </a:t>
            </a:r>
            <a:r>
              <a:rPr lang="en-GB" sz="1800" u="sng">
                <a:solidFill>
                  <a:schemeClr val="dk1"/>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schooloffice@dawpool.wirral.sch.uk</a:t>
            </a: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4"/>
          <p:cNvPicPr preferRelativeResize="0"/>
          <p:nvPr/>
        </p:nvPicPr>
        <p:blipFill rotWithShape="1">
          <a:blip r:embed="rId3">
            <a:alphaModFix/>
          </a:blip>
          <a:srcRect/>
          <a:stretch/>
        </p:blipFill>
        <p:spPr>
          <a:xfrm>
            <a:off x="328418" y="381088"/>
            <a:ext cx="732652" cy="523220"/>
          </a:xfrm>
          <a:prstGeom prst="rect">
            <a:avLst/>
          </a:prstGeom>
          <a:noFill/>
          <a:ln w="9525" cap="flat" cmpd="sng">
            <a:solidFill>
              <a:schemeClr val="dk1"/>
            </a:solidFill>
            <a:prstDash val="solid"/>
            <a:round/>
            <a:headEnd type="none" w="sm" len="sm"/>
            <a:tailEnd type="none" w="sm" len="sm"/>
          </a:ln>
        </p:spPr>
      </p:pic>
      <p:sp>
        <p:nvSpPr>
          <p:cNvPr id="209" name="Google Shape;209;p14"/>
          <p:cNvSpPr txBox="1"/>
          <p:nvPr/>
        </p:nvSpPr>
        <p:spPr>
          <a:xfrm>
            <a:off x="1081998" y="381088"/>
            <a:ext cx="6980003" cy="523220"/>
          </a:xfrm>
          <a:prstGeom prst="rect">
            <a:avLst/>
          </a:prstGeom>
          <a:solidFill>
            <a:srgbClr val="F7CAA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Class Pages</a:t>
            </a:r>
            <a:endParaRPr/>
          </a:p>
        </p:txBody>
      </p:sp>
      <p:pic>
        <p:nvPicPr>
          <p:cNvPr id="210" name="Google Shape;210;p14"/>
          <p:cNvPicPr preferRelativeResize="0"/>
          <p:nvPr/>
        </p:nvPicPr>
        <p:blipFill rotWithShape="1">
          <a:blip r:embed="rId3">
            <a:alphaModFix/>
          </a:blip>
          <a:srcRect/>
          <a:stretch/>
        </p:blipFill>
        <p:spPr>
          <a:xfrm>
            <a:off x="8062001" y="381088"/>
            <a:ext cx="732652" cy="523220"/>
          </a:xfrm>
          <a:prstGeom prst="rect">
            <a:avLst/>
          </a:prstGeom>
          <a:noFill/>
          <a:ln w="9525" cap="flat" cmpd="sng">
            <a:solidFill>
              <a:schemeClr val="dk1"/>
            </a:solidFill>
            <a:prstDash val="solid"/>
            <a:round/>
            <a:headEnd type="none" w="sm" len="sm"/>
            <a:tailEnd type="none" w="sm" len="sm"/>
          </a:ln>
        </p:spPr>
      </p:pic>
      <p:sp>
        <p:nvSpPr>
          <p:cNvPr id="211" name="Google Shape;211;p14"/>
          <p:cNvSpPr txBox="1"/>
          <p:nvPr/>
        </p:nvSpPr>
        <p:spPr>
          <a:xfrm>
            <a:off x="3801771" y="1434116"/>
            <a:ext cx="4992882" cy="452431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a:solidFill>
                  <a:schemeClr val="dk1"/>
                </a:solidFill>
                <a:latin typeface="Arial"/>
                <a:ea typeface="Arial"/>
                <a:cs typeface="Arial"/>
                <a:sym typeface="Arial"/>
              </a:rPr>
              <a:t>Each class has a webpage which provides parents and carers with an overview of the children’s learning on a week-to-week basis. Please click on your child’s Year Group to view the class page: </a:t>
            </a:r>
            <a:r>
              <a:rPr lang="en-GB" sz="1800" u="sng">
                <a:solidFill>
                  <a:schemeClr val="dk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F1</a:t>
            </a:r>
            <a:r>
              <a:rPr lang="en-GB" sz="1800">
                <a:solidFill>
                  <a:schemeClr val="dk1"/>
                </a:solidFill>
                <a:latin typeface="Arial"/>
                <a:ea typeface="Arial"/>
                <a:cs typeface="Arial"/>
                <a:sym typeface="Arial"/>
              </a:rPr>
              <a:t>, </a:t>
            </a:r>
            <a:r>
              <a:rPr lang="en-GB" sz="1800" u="sng">
                <a:solidFill>
                  <a:schemeClr val="dk1"/>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F2</a:t>
            </a:r>
            <a:r>
              <a:rPr lang="en-GB" sz="1800">
                <a:solidFill>
                  <a:schemeClr val="dk1"/>
                </a:solidFill>
                <a:latin typeface="Arial"/>
                <a:ea typeface="Arial"/>
                <a:cs typeface="Arial"/>
                <a:sym typeface="Arial"/>
              </a:rPr>
              <a:t>, </a:t>
            </a:r>
            <a:r>
              <a:rPr lang="en-GB" sz="1800" u="sng">
                <a:solidFill>
                  <a:schemeClr val="dk1"/>
                </a:solidFill>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Y1</a:t>
            </a:r>
            <a:r>
              <a:rPr lang="en-GB" sz="1800">
                <a:solidFill>
                  <a:schemeClr val="dk1"/>
                </a:solidFill>
                <a:latin typeface="Arial"/>
                <a:ea typeface="Arial"/>
                <a:cs typeface="Arial"/>
                <a:sym typeface="Arial"/>
              </a:rPr>
              <a:t>, </a:t>
            </a:r>
            <a:r>
              <a:rPr lang="en-GB" sz="1800" u="sng">
                <a:solidFill>
                  <a:schemeClr val="dk1"/>
                </a:solidFill>
                <a:latin typeface="Arial"/>
                <a:ea typeface="Arial"/>
                <a:cs typeface="Arial"/>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Y2</a:t>
            </a:r>
            <a:r>
              <a:rPr lang="en-GB" sz="1800">
                <a:solidFill>
                  <a:schemeClr val="dk1"/>
                </a:solidFill>
                <a:latin typeface="Arial"/>
                <a:ea typeface="Arial"/>
                <a:cs typeface="Arial"/>
                <a:sym typeface="Arial"/>
              </a:rPr>
              <a:t>, </a:t>
            </a:r>
            <a:r>
              <a:rPr lang="en-GB" sz="1800" u="sng">
                <a:solidFill>
                  <a:schemeClr val="dk1"/>
                </a:solidFill>
                <a:latin typeface="Arial"/>
                <a:ea typeface="Arial"/>
                <a:cs typeface="Arial"/>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Y3</a:t>
            </a:r>
            <a:r>
              <a:rPr lang="en-GB" sz="1800">
                <a:solidFill>
                  <a:schemeClr val="dk1"/>
                </a:solidFill>
                <a:latin typeface="Arial"/>
                <a:ea typeface="Arial"/>
                <a:cs typeface="Arial"/>
                <a:sym typeface="Arial"/>
              </a:rPr>
              <a:t>, </a:t>
            </a:r>
            <a:r>
              <a:rPr lang="en-GB" sz="1800" u="sng">
                <a:solidFill>
                  <a:schemeClr val="dk1"/>
                </a:solidFill>
                <a:latin typeface="Arial"/>
                <a:ea typeface="Arial"/>
                <a:cs typeface="Arial"/>
                <a:sym typeface="Aria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Y4</a:t>
            </a:r>
            <a:r>
              <a:rPr lang="en-GB" sz="1800">
                <a:solidFill>
                  <a:schemeClr val="dk1"/>
                </a:solidFill>
                <a:latin typeface="Arial"/>
                <a:ea typeface="Arial"/>
                <a:cs typeface="Arial"/>
                <a:sym typeface="Arial"/>
              </a:rPr>
              <a:t>, </a:t>
            </a:r>
            <a:r>
              <a:rPr lang="en-GB" sz="1800" u="sng">
                <a:solidFill>
                  <a:schemeClr val="dk1"/>
                </a:solidFill>
                <a:latin typeface="Arial"/>
                <a:ea typeface="Arial"/>
                <a:cs typeface="Arial"/>
                <a:sym typeface="Aria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Y5</a:t>
            </a:r>
            <a:r>
              <a:rPr lang="en-GB" sz="1800">
                <a:solidFill>
                  <a:schemeClr val="dk1"/>
                </a:solidFill>
                <a:latin typeface="Arial"/>
                <a:ea typeface="Arial"/>
                <a:cs typeface="Arial"/>
                <a:sym typeface="Arial"/>
              </a:rPr>
              <a:t>, </a:t>
            </a:r>
            <a:r>
              <a:rPr lang="en-GB" sz="1800" u="sng">
                <a:solidFill>
                  <a:schemeClr val="dk1"/>
                </a:solidFill>
                <a:latin typeface="Arial"/>
                <a:ea typeface="Arial"/>
                <a:cs typeface="Arial"/>
                <a:sym typeface="Aria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Y6</a:t>
            </a:r>
            <a:endParaRPr sz="1800">
              <a:solidFill>
                <a:schemeClr val="dk1"/>
              </a:solidFill>
              <a:latin typeface="Arial"/>
              <a:ea typeface="Arial"/>
              <a:cs typeface="Arial"/>
              <a:sym typeface="Arial"/>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r>
              <a:rPr lang="en-GB" sz="1800">
                <a:solidFill>
                  <a:schemeClr val="dk1"/>
                </a:solidFill>
                <a:latin typeface="Arial"/>
                <a:ea typeface="Arial"/>
                <a:cs typeface="Arial"/>
                <a:sym typeface="Arial"/>
              </a:rPr>
              <a:t>Your child’s class webpage includes:</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285750" marR="0" lvl="0" indent="-285750" algn="just"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Links to important curriculum resources and online platforms</a:t>
            </a:r>
            <a:endParaRPr/>
          </a:p>
          <a:p>
            <a:pPr marL="285750" marR="0" lvl="0" indent="-285750" algn="just"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Recommended reading list</a:t>
            </a:r>
            <a:endParaRPr/>
          </a:p>
          <a:p>
            <a:pPr marL="285750" marR="0" lvl="0" indent="-285750" algn="just"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Statutory phonic / spelling lists</a:t>
            </a:r>
            <a:endParaRPr/>
          </a:p>
          <a:p>
            <a:pPr marL="285750" marR="0" lvl="0" indent="-285750" algn="just"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A timetable of lessons and objectives each week</a:t>
            </a:r>
            <a:endParaRPr/>
          </a:p>
          <a:p>
            <a:pPr marL="285750" marR="0" lvl="0" indent="-285750" algn="just"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Homework expectations</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p:txBody>
      </p:sp>
      <p:pic>
        <p:nvPicPr>
          <p:cNvPr id="212" name="Google Shape;212;p14"/>
          <p:cNvPicPr preferRelativeResize="0"/>
          <p:nvPr/>
        </p:nvPicPr>
        <p:blipFill rotWithShape="1">
          <a:blip r:embed="rId12">
            <a:alphaModFix/>
          </a:blip>
          <a:srcRect/>
          <a:stretch/>
        </p:blipFill>
        <p:spPr>
          <a:xfrm>
            <a:off x="349347" y="1121599"/>
            <a:ext cx="3257453" cy="2443089"/>
          </a:xfrm>
          <a:prstGeom prst="rect">
            <a:avLst/>
          </a:prstGeom>
          <a:noFill/>
          <a:ln>
            <a:noFill/>
          </a:ln>
        </p:spPr>
      </p:pic>
      <p:pic>
        <p:nvPicPr>
          <p:cNvPr id="213" name="Google Shape;213;p14"/>
          <p:cNvPicPr preferRelativeResize="0"/>
          <p:nvPr/>
        </p:nvPicPr>
        <p:blipFill rotWithShape="1">
          <a:blip r:embed="rId13">
            <a:alphaModFix/>
          </a:blip>
          <a:srcRect/>
          <a:stretch/>
        </p:blipFill>
        <p:spPr>
          <a:xfrm>
            <a:off x="328418" y="3564688"/>
            <a:ext cx="3278382" cy="2912224"/>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348ed632032_0_0"/>
          <p:cNvSpPr txBox="1">
            <a:spLocks noGrp="1"/>
          </p:cNvSpPr>
          <p:nvPr>
            <p:ph type="title"/>
          </p:nvPr>
        </p:nvSpPr>
        <p:spPr>
          <a:xfrm>
            <a:off x="628650" y="658525"/>
            <a:ext cx="7886700" cy="523200"/>
          </a:xfrm>
          <a:prstGeom prst="rect">
            <a:avLst/>
          </a:prstGeom>
          <a:solidFill>
            <a:srgbClr val="F7CAAC"/>
          </a:solidFill>
          <a:ln w="9525" cap="flat" cmpd="sng">
            <a:solidFill>
              <a:srgbClr val="888888"/>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GB" dirty="0"/>
              <a:t>What makes Year </a:t>
            </a:r>
            <a:r>
              <a:rPr lang="en-GB" dirty="0" smtClean="0">
                <a:solidFill>
                  <a:schemeClr val="tx1"/>
                </a:solidFill>
              </a:rPr>
              <a:t>6</a:t>
            </a:r>
            <a:r>
              <a:rPr lang="en-GB" dirty="0" smtClean="0"/>
              <a:t> </a:t>
            </a:r>
            <a:r>
              <a:rPr lang="en-GB" dirty="0"/>
              <a:t>special?</a:t>
            </a:r>
            <a:endParaRPr dirty="0"/>
          </a:p>
        </p:txBody>
      </p:sp>
      <p:sp>
        <p:nvSpPr>
          <p:cNvPr id="220" name="Google Shape;220;g348ed632032_0_0"/>
          <p:cNvSpPr txBox="1">
            <a:spLocks noGrp="1"/>
          </p:cNvSpPr>
          <p:nvPr>
            <p:ph type="body" idx="1"/>
          </p:nvPr>
        </p:nvSpPr>
        <p:spPr>
          <a:xfrm>
            <a:off x="628644" y="1181735"/>
            <a:ext cx="7886700" cy="5482112"/>
          </a:xfrm>
          <a:prstGeom prst="rect">
            <a:avLst/>
          </a:prstGeom>
          <a:ln w="9525" cap="flat" cmpd="sng">
            <a:solidFill>
              <a:srgbClr val="888888"/>
            </a:solidFill>
            <a:prstDash val="solid"/>
            <a:round/>
            <a:headEnd type="none" w="sm" len="sm"/>
            <a:tailEnd type="none" w="sm" len="sm"/>
          </a:ln>
        </p:spPr>
        <p:txBody>
          <a:bodyPr spcFirstLastPara="1" wrap="square" lIns="91425" tIns="45700" rIns="91425" bIns="45700" anchor="t" anchorCtr="0">
            <a:normAutofit fontScale="25000" lnSpcReduction="20000"/>
          </a:bodyPr>
          <a:lstStyle/>
          <a:p>
            <a:pPr marL="0" indent="0" algn="ctr">
              <a:buNone/>
            </a:pPr>
            <a:r>
              <a:rPr lang="en-US" sz="7200" b="1" dirty="0">
                <a:solidFill>
                  <a:schemeClr val="tx1"/>
                </a:solidFill>
                <a:latin typeface="Arial" panose="020B0604020202020204" pitchFamily="34" charset="0"/>
                <a:cs typeface="Arial" panose="020B0604020202020204" pitchFamily="34" charset="0"/>
              </a:rPr>
              <a:t>Proposed Workshops, Trips and Events </a:t>
            </a:r>
            <a:r>
              <a:rPr lang="en-US" sz="7200" b="1" dirty="0" smtClean="0">
                <a:solidFill>
                  <a:schemeClr val="tx1"/>
                </a:solidFill>
                <a:latin typeface="Arial" panose="020B0604020202020204" pitchFamily="34" charset="0"/>
                <a:cs typeface="Arial" panose="020B0604020202020204" pitchFamily="34" charset="0"/>
              </a:rPr>
              <a:t>including </a:t>
            </a:r>
            <a:r>
              <a:rPr lang="en-US" sz="7200" b="1" dirty="0" err="1" smtClean="0">
                <a:solidFill>
                  <a:schemeClr val="tx1"/>
                </a:solidFill>
                <a:latin typeface="Arial" panose="020B0604020202020204" pitchFamily="34" charset="0"/>
                <a:cs typeface="Arial" panose="020B0604020202020204" pitchFamily="34" charset="0"/>
              </a:rPr>
              <a:t>Sats</a:t>
            </a:r>
            <a:r>
              <a:rPr lang="en-US" sz="7200" b="1" dirty="0" smtClean="0">
                <a:solidFill>
                  <a:schemeClr val="tx1"/>
                </a:solidFill>
                <a:latin typeface="Arial" panose="020B0604020202020204" pitchFamily="34" charset="0"/>
                <a:cs typeface="Arial" panose="020B0604020202020204" pitchFamily="34" charset="0"/>
              </a:rPr>
              <a:t> Week</a:t>
            </a:r>
          </a:p>
          <a:p>
            <a:pPr marL="0" indent="0">
              <a:buNone/>
            </a:pPr>
            <a:r>
              <a:rPr lang="en-US" sz="7200" b="1" u="sng" dirty="0" smtClean="0">
                <a:solidFill>
                  <a:schemeClr val="accent1"/>
                </a:solidFill>
                <a:latin typeface="Arial" panose="020B0604020202020204" pitchFamily="34" charset="0"/>
                <a:cs typeface="Arial" panose="020B0604020202020204" pitchFamily="34" charset="0"/>
              </a:rPr>
              <a:t>Term </a:t>
            </a:r>
            <a:r>
              <a:rPr lang="en-US" sz="7200" b="1" u="sng" dirty="0">
                <a:solidFill>
                  <a:schemeClr val="accent1"/>
                </a:solidFill>
                <a:latin typeface="Arial" panose="020B0604020202020204" pitchFamily="34" charset="0"/>
                <a:cs typeface="Arial" panose="020B0604020202020204" pitchFamily="34" charset="0"/>
              </a:rPr>
              <a:t>1</a:t>
            </a:r>
          </a:p>
          <a:p>
            <a:r>
              <a:rPr lang="en-US" sz="7200" dirty="0">
                <a:latin typeface="Arial" panose="020B0604020202020204" pitchFamily="34" charset="0"/>
                <a:cs typeface="Arial" panose="020B0604020202020204" pitchFamily="34" charset="0"/>
              </a:rPr>
              <a:t>Cake sale for charity</a:t>
            </a:r>
          </a:p>
          <a:p>
            <a:r>
              <a:rPr lang="en-US" sz="7200" dirty="0">
                <a:latin typeface="Arial" panose="020B0604020202020204" pitchFamily="34" charset="0"/>
                <a:cs typeface="Arial" panose="020B0604020202020204" pitchFamily="34" charset="0"/>
              </a:rPr>
              <a:t>Stall at the Christmas Fair</a:t>
            </a:r>
          </a:p>
          <a:p>
            <a:r>
              <a:rPr lang="en-US" sz="7200" dirty="0">
                <a:latin typeface="Arial" panose="020B0604020202020204" pitchFamily="34" charset="0"/>
                <a:cs typeface="Arial" panose="020B0604020202020204" pitchFamily="34" charset="0"/>
              </a:rPr>
              <a:t>Christingle Service</a:t>
            </a:r>
          </a:p>
          <a:p>
            <a:r>
              <a:rPr lang="en-US" sz="7200" dirty="0">
                <a:latin typeface="Arial" panose="020B0604020202020204" pitchFamily="34" charset="0"/>
                <a:cs typeface="Arial" panose="020B0604020202020204" pitchFamily="34" charset="0"/>
              </a:rPr>
              <a:t>Eucharist Service at St. Chads with Reverend </a:t>
            </a:r>
            <a:r>
              <a:rPr lang="en-US" sz="7200" dirty="0" smtClean="0">
                <a:latin typeface="Arial" panose="020B0604020202020204" pitchFamily="34" charset="0"/>
                <a:cs typeface="Arial" panose="020B0604020202020204" pitchFamily="34" charset="0"/>
              </a:rPr>
              <a:t>Jane (May take place in Summer Term)</a:t>
            </a:r>
            <a:endParaRPr lang="en-US" sz="7200" dirty="0">
              <a:latin typeface="Arial" panose="020B0604020202020204" pitchFamily="34" charset="0"/>
              <a:cs typeface="Arial" panose="020B0604020202020204" pitchFamily="34" charset="0"/>
            </a:endParaRPr>
          </a:p>
          <a:p>
            <a:pPr marL="0" indent="0">
              <a:buNone/>
            </a:pPr>
            <a:r>
              <a:rPr lang="en-US" sz="7200" b="1" u="sng" dirty="0">
                <a:solidFill>
                  <a:schemeClr val="accent1"/>
                </a:solidFill>
                <a:latin typeface="Arial" panose="020B0604020202020204" pitchFamily="34" charset="0"/>
                <a:cs typeface="Arial" panose="020B0604020202020204" pitchFamily="34" charset="0"/>
              </a:rPr>
              <a:t>Term 2</a:t>
            </a:r>
          </a:p>
          <a:p>
            <a:r>
              <a:rPr lang="en-US" sz="7200" dirty="0">
                <a:latin typeface="Arial" panose="020B0604020202020204" pitchFamily="34" charset="0"/>
                <a:cs typeface="Arial" panose="020B0604020202020204" pitchFamily="34" charset="0"/>
              </a:rPr>
              <a:t>Leading an assembly or workshop related to China Topic</a:t>
            </a:r>
          </a:p>
          <a:p>
            <a:r>
              <a:rPr lang="en-US" sz="7200" dirty="0">
                <a:latin typeface="Arial" panose="020B0604020202020204" pitchFamily="34" charset="0"/>
                <a:cs typeface="Arial" panose="020B0604020202020204" pitchFamily="34" charset="0"/>
              </a:rPr>
              <a:t>Food tasting related to China topic</a:t>
            </a:r>
          </a:p>
          <a:p>
            <a:r>
              <a:rPr lang="en-US" sz="7200" dirty="0">
                <a:latin typeface="Arial" panose="020B0604020202020204" pitchFamily="34" charset="0"/>
                <a:cs typeface="Arial" panose="020B0604020202020204" pitchFamily="34" charset="0"/>
              </a:rPr>
              <a:t>Philharmonic </a:t>
            </a:r>
            <a:r>
              <a:rPr lang="en-US" sz="7200" dirty="0" smtClean="0">
                <a:latin typeface="Arial" panose="020B0604020202020204" pitchFamily="34" charset="0"/>
                <a:cs typeface="Arial" panose="020B0604020202020204" pitchFamily="34" charset="0"/>
              </a:rPr>
              <a:t>Trip</a:t>
            </a:r>
            <a:endParaRPr lang="en-US" sz="7200" dirty="0">
              <a:latin typeface="Arial" panose="020B0604020202020204" pitchFamily="34" charset="0"/>
              <a:cs typeface="Arial" panose="020B0604020202020204" pitchFamily="34" charset="0"/>
            </a:endParaRPr>
          </a:p>
          <a:p>
            <a:pPr marL="0" indent="0">
              <a:buNone/>
            </a:pPr>
            <a:r>
              <a:rPr lang="en-US" sz="7200" b="1" u="sng" dirty="0">
                <a:solidFill>
                  <a:schemeClr val="accent1"/>
                </a:solidFill>
                <a:latin typeface="Arial" panose="020B0604020202020204" pitchFamily="34" charset="0"/>
                <a:cs typeface="Arial" panose="020B0604020202020204" pitchFamily="34" charset="0"/>
              </a:rPr>
              <a:t>Term 3</a:t>
            </a:r>
          </a:p>
          <a:p>
            <a:r>
              <a:rPr lang="en-US" sz="7200" b="1" dirty="0" err="1" smtClean="0">
                <a:latin typeface="Arial" panose="020B0604020202020204" pitchFamily="34" charset="0"/>
                <a:cs typeface="Arial" panose="020B0604020202020204" pitchFamily="34" charset="0"/>
              </a:rPr>
              <a:t>Sats</a:t>
            </a:r>
            <a:r>
              <a:rPr lang="en-US" sz="7200" b="1" dirty="0" smtClean="0">
                <a:latin typeface="Arial" panose="020B0604020202020204" pitchFamily="34" charset="0"/>
                <a:cs typeface="Arial" panose="020B0604020202020204" pitchFamily="34" charset="0"/>
              </a:rPr>
              <a:t> </a:t>
            </a:r>
            <a:r>
              <a:rPr lang="en-US" sz="7200" b="1" dirty="0">
                <a:latin typeface="Arial" panose="020B0604020202020204" pitchFamily="34" charset="0"/>
                <a:cs typeface="Arial" panose="020B0604020202020204" pitchFamily="34" charset="0"/>
              </a:rPr>
              <a:t>Test week</a:t>
            </a:r>
            <a:r>
              <a:rPr lang="en-US" sz="7200" dirty="0">
                <a:latin typeface="Arial" panose="020B0604020202020204" pitchFamily="34" charset="0"/>
                <a:cs typeface="Arial" panose="020B0604020202020204" pitchFamily="34" charset="0"/>
              </a:rPr>
              <a:t> is from: Monday 11</a:t>
            </a:r>
            <a:r>
              <a:rPr lang="en-US" sz="7200" baseline="30000" dirty="0">
                <a:latin typeface="Arial" panose="020B0604020202020204" pitchFamily="34" charset="0"/>
                <a:cs typeface="Arial" panose="020B0604020202020204" pitchFamily="34" charset="0"/>
              </a:rPr>
              <a:t>th</a:t>
            </a:r>
            <a:r>
              <a:rPr lang="en-US" sz="7200" dirty="0">
                <a:latin typeface="Arial" panose="020B0604020202020204" pitchFamily="34" charset="0"/>
                <a:cs typeface="Arial" panose="020B0604020202020204" pitchFamily="34" charset="0"/>
              </a:rPr>
              <a:t> to Thursday 14</a:t>
            </a:r>
            <a:r>
              <a:rPr lang="en-US" sz="7200" baseline="30000" dirty="0">
                <a:latin typeface="Arial" panose="020B0604020202020204" pitchFamily="34" charset="0"/>
                <a:cs typeface="Arial" panose="020B0604020202020204" pitchFamily="34" charset="0"/>
              </a:rPr>
              <a:t>th</a:t>
            </a:r>
            <a:r>
              <a:rPr lang="en-US" sz="7200" dirty="0">
                <a:latin typeface="Arial" panose="020B0604020202020204" pitchFamily="34" charset="0"/>
                <a:cs typeface="Arial" panose="020B0604020202020204" pitchFamily="34" charset="0"/>
              </a:rPr>
              <a:t> May 2026  </a:t>
            </a:r>
            <a:endParaRPr lang="en-US" sz="7200" dirty="0">
              <a:latin typeface="Arial" panose="020B0604020202020204" pitchFamily="34" charset="0"/>
              <a:cs typeface="Arial" panose="020B0604020202020204" pitchFamily="34" charset="0"/>
            </a:endParaRPr>
          </a:p>
          <a:p>
            <a:r>
              <a:rPr lang="en-US" sz="7200" dirty="0">
                <a:latin typeface="Arial" panose="020B0604020202020204" pitchFamily="34" charset="0"/>
                <a:cs typeface="Arial" panose="020B0604020202020204" pitchFamily="34" charset="0"/>
              </a:rPr>
              <a:t>Pottery workshop – plate/bowl design with afternoon tea</a:t>
            </a:r>
          </a:p>
          <a:p>
            <a:r>
              <a:rPr lang="en-US" sz="7200" dirty="0">
                <a:latin typeface="Arial" panose="020B0604020202020204" pitchFamily="34" charset="0"/>
                <a:cs typeface="Arial" panose="020B0604020202020204" pitchFamily="34" charset="0"/>
              </a:rPr>
              <a:t>Year 6 Art Gallery and Open Evening</a:t>
            </a:r>
          </a:p>
          <a:p>
            <a:r>
              <a:rPr lang="en-US" sz="7200" dirty="0">
                <a:latin typeface="Arial" panose="020B0604020202020204" pitchFamily="34" charset="0"/>
                <a:cs typeface="Arial" panose="020B0604020202020204" pitchFamily="34" charset="0"/>
              </a:rPr>
              <a:t>Leavers Event</a:t>
            </a:r>
          </a:p>
          <a:p>
            <a:r>
              <a:rPr lang="en-US" sz="7200" dirty="0">
                <a:latin typeface="Arial" panose="020B0604020202020204" pitchFamily="34" charset="0"/>
                <a:cs typeface="Arial" panose="020B0604020202020204" pitchFamily="34" charset="0"/>
              </a:rPr>
              <a:t>Residential (Conway)</a:t>
            </a:r>
          </a:p>
          <a:p>
            <a:r>
              <a:rPr lang="en-US" sz="7200" dirty="0">
                <a:latin typeface="Arial" panose="020B0604020202020204" pitchFamily="34" charset="0"/>
                <a:cs typeface="Arial" panose="020B0604020202020204" pitchFamily="34" charset="0"/>
              </a:rPr>
              <a:t>Stall at Summer Fair</a:t>
            </a:r>
          </a:p>
          <a:p>
            <a:pPr marL="0" lvl="0" indent="0" algn="l" rtl="0">
              <a:spcBef>
                <a:spcPts val="750"/>
              </a:spcBef>
              <a:spcAft>
                <a:spcPts val="0"/>
              </a:spcAft>
              <a:buNone/>
            </a:pPr>
            <a:endParaRPr dirty="0">
              <a:solidFill>
                <a:srgbClr val="FF0000"/>
              </a:solidFill>
            </a:endParaRPr>
          </a:p>
        </p:txBody>
      </p:sp>
      <p:pic>
        <p:nvPicPr>
          <p:cNvPr id="221" name="Google Shape;221;g348ed632032_0_0"/>
          <p:cNvPicPr preferRelativeResize="0"/>
          <p:nvPr/>
        </p:nvPicPr>
        <p:blipFill rotWithShape="1">
          <a:blip r:embed="rId3">
            <a:alphaModFix/>
          </a:blip>
          <a:srcRect/>
          <a:stretch/>
        </p:blipFill>
        <p:spPr>
          <a:xfrm>
            <a:off x="628643" y="658513"/>
            <a:ext cx="732651" cy="523222"/>
          </a:xfrm>
          <a:prstGeom prst="rect">
            <a:avLst/>
          </a:prstGeom>
          <a:noFill/>
          <a:ln w="9525" cap="flat" cmpd="sng">
            <a:solidFill>
              <a:schemeClr val="dk1"/>
            </a:solidFill>
            <a:prstDash val="solid"/>
            <a:round/>
            <a:headEnd type="none" w="sm" len="sm"/>
            <a:tailEnd type="none" w="sm" len="sm"/>
          </a:ln>
        </p:spPr>
      </p:pic>
      <p:pic>
        <p:nvPicPr>
          <p:cNvPr id="222" name="Google Shape;222;g348ed632032_0_0"/>
          <p:cNvPicPr preferRelativeResize="0"/>
          <p:nvPr/>
        </p:nvPicPr>
        <p:blipFill rotWithShape="1">
          <a:blip r:embed="rId3">
            <a:alphaModFix/>
          </a:blip>
          <a:srcRect/>
          <a:stretch/>
        </p:blipFill>
        <p:spPr>
          <a:xfrm>
            <a:off x="7782693" y="658513"/>
            <a:ext cx="732651" cy="523222"/>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a:stretch>
            <a:fillRect/>
          </a:stretch>
        </p:blipFill>
        <p:spPr>
          <a:xfrm>
            <a:off x="141605" y="106045"/>
            <a:ext cx="8860790" cy="6645910"/>
          </a:xfrm>
          <a:prstGeom prst="rect">
            <a:avLst/>
          </a:prstGeom>
          <a:noFill/>
          <a:ln>
            <a:noFill/>
            <a:prstDash/>
          </a:ln>
        </p:spPr>
      </p:pic>
      <p:sp>
        <p:nvSpPr>
          <p:cNvPr id="2" name="TextBox 1"/>
          <p:cNvSpPr txBox="1"/>
          <p:nvPr/>
        </p:nvSpPr>
        <p:spPr>
          <a:xfrm>
            <a:off x="6012160" y="747905"/>
            <a:ext cx="2664296" cy="830997"/>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YEAR 6 SATS PARTY</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7685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a:xfrm rot="5400013">
            <a:off x="1486012" y="518155"/>
            <a:ext cx="5832648" cy="5893721"/>
          </a:xfrm>
          <a:prstGeom prst="rect">
            <a:avLst/>
          </a:prstGeom>
          <a:noFill/>
          <a:ln>
            <a:noFill/>
            <a:prstDash/>
          </a:ln>
        </p:spPr>
      </p:pic>
      <p:sp>
        <p:nvSpPr>
          <p:cNvPr id="3" name="TextBox 2"/>
          <p:cNvSpPr txBox="1"/>
          <p:nvPr/>
        </p:nvSpPr>
        <p:spPr>
          <a:xfrm>
            <a:off x="1835696" y="4941168"/>
            <a:ext cx="3240360" cy="523220"/>
          </a:xfrm>
          <a:prstGeom prst="rect">
            <a:avLst/>
          </a:prstGeom>
          <a:noFill/>
        </p:spPr>
        <p:txBody>
          <a:bodyPr wrap="square" rtlCol="0">
            <a:spAutoFit/>
          </a:bodyPr>
          <a:lstStyle/>
          <a:p>
            <a:pPr algn="ctr"/>
            <a:r>
              <a:rPr lang="en-US" sz="2800" b="1" dirty="0" smtClean="0"/>
              <a:t>The Conway Centre</a:t>
            </a:r>
            <a:endParaRPr lang="en-US" sz="2800" b="1" dirty="0"/>
          </a:p>
        </p:txBody>
      </p:sp>
    </p:spTree>
    <p:extLst>
      <p:ext uri="{BB962C8B-B14F-4D97-AF65-F5344CB8AC3E}">
        <p14:creationId xmlns:p14="http://schemas.microsoft.com/office/powerpoint/2010/main" val="3678880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rcRect/>
          <a:stretch>
            <a:fillRect/>
          </a:stretch>
        </p:blipFill>
        <p:spPr>
          <a:xfrm>
            <a:off x="827584" y="332656"/>
            <a:ext cx="7776863" cy="6120680"/>
          </a:xfrm>
          <a:prstGeom prst="rect">
            <a:avLst/>
          </a:prstGeom>
          <a:noFill/>
          <a:ln>
            <a:noFill/>
            <a:prstDash/>
          </a:ln>
        </p:spPr>
      </p:pic>
      <p:sp>
        <p:nvSpPr>
          <p:cNvPr id="3" name="TextBox 2"/>
          <p:cNvSpPr txBox="1"/>
          <p:nvPr/>
        </p:nvSpPr>
        <p:spPr>
          <a:xfrm>
            <a:off x="1187624" y="1124744"/>
            <a:ext cx="4752528"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YEAR 6 ART EXHIBITION</a:t>
            </a:r>
          </a:p>
        </p:txBody>
      </p:sp>
    </p:spTree>
    <p:extLst>
      <p:ext uri="{BB962C8B-B14F-4D97-AF65-F5344CB8AC3E}">
        <p14:creationId xmlns:p14="http://schemas.microsoft.com/office/powerpoint/2010/main" val="2194574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rcRect/>
          <a:stretch>
            <a:fillRect/>
          </a:stretch>
        </p:blipFill>
        <p:spPr>
          <a:xfrm>
            <a:off x="755576" y="764704"/>
            <a:ext cx="7776864" cy="5616623"/>
          </a:xfrm>
          <a:prstGeom prst="rect">
            <a:avLst/>
          </a:prstGeom>
          <a:noFill/>
          <a:ln>
            <a:noFill/>
            <a:prstDash/>
          </a:ln>
        </p:spPr>
      </p:pic>
    </p:spTree>
    <p:extLst>
      <p:ext uri="{BB962C8B-B14F-4D97-AF65-F5344CB8AC3E}">
        <p14:creationId xmlns:p14="http://schemas.microsoft.com/office/powerpoint/2010/main" val="3917982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title"/>
          </p:nvPr>
        </p:nvSpPr>
        <p:spPr>
          <a:xfrm>
            <a:off x="628650" y="483300"/>
            <a:ext cx="7886700" cy="523200"/>
          </a:xfrm>
          <a:prstGeom prst="rect">
            <a:avLst/>
          </a:prstGeom>
          <a:solidFill>
            <a:srgbClr val="F7CAAC"/>
          </a:solidFill>
          <a:ln w="9525" cap="flat" cmpd="sng">
            <a:solidFill>
              <a:srgbClr val="888888"/>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sz="3200">
                <a:latin typeface="Calibri"/>
                <a:ea typeface="Calibri"/>
                <a:cs typeface="Calibri"/>
                <a:sym typeface="Calibri"/>
              </a:rPr>
              <a:t>How to support your child</a:t>
            </a:r>
            <a:endParaRPr/>
          </a:p>
        </p:txBody>
      </p:sp>
      <p:sp>
        <p:nvSpPr>
          <p:cNvPr id="228" name="Google Shape;228;p15"/>
          <p:cNvSpPr txBox="1">
            <a:spLocks noGrp="1"/>
          </p:cNvSpPr>
          <p:nvPr>
            <p:ph type="body" idx="1"/>
          </p:nvPr>
        </p:nvSpPr>
        <p:spPr>
          <a:xfrm>
            <a:off x="611550" y="1189972"/>
            <a:ext cx="7886700" cy="5323561"/>
          </a:xfrm>
          <a:prstGeom prst="rect">
            <a:avLst/>
          </a:prstGeom>
          <a:noFill/>
          <a:ln w="9525" cap="flat" cmpd="sng">
            <a:solidFill>
              <a:srgbClr val="888888"/>
            </a:solidFill>
            <a:prstDash val="solid"/>
            <a:round/>
            <a:headEnd type="none" w="sm" len="sm"/>
            <a:tailEnd type="none" w="sm" len="sm"/>
          </a:ln>
        </p:spPr>
        <p:txBody>
          <a:bodyPr spcFirstLastPara="1" wrap="square" lIns="91425" tIns="45700" rIns="91425" bIns="45700" anchor="t" anchorCtr="0">
            <a:normAutofit fontScale="40000" lnSpcReduction="20000"/>
          </a:bodyPr>
          <a:lstStyle/>
          <a:p>
            <a:r>
              <a:rPr lang="en-GB" sz="4500" dirty="0">
                <a:latin typeface="Arial" panose="020B0604020202020204" pitchFamily="34" charset="0"/>
                <a:cs typeface="Arial" panose="020B0604020202020204" pitchFamily="34" charset="0"/>
              </a:rPr>
              <a:t>Ensure that homework is completed </a:t>
            </a:r>
            <a:r>
              <a:rPr lang="en-GB" sz="4500" dirty="0" smtClean="0">
                <a:latin typeface="Arial" panose="020B0604020202020204" pitchFamily="34" charset="0"/>
                <a:cs typeface="Arial" panose="020B0604020202020204" pitchFamily="34" charset="0"/>
              </a:rPr>
              <a:t>to a good standard </a:t>
            </a:r>
            <a:endParaRPr lang="en-GB" sz="4500" dirty="0">
              <a:latin typeface="Arial" panose="020B0604020202020204" pitchFamily="34" charset="0"/>
              <a:cs typeface="Arial" panose="020B0604020202020204" pitchFamily="34" charset="0"/>
            </a:endParaRPr>
          </a:p>
          <a:p>
            <a:r>
              <a:rPr lang="en-GB" sz="4500" dirty="0">
                <a:latin typeface="Arial" panose="020B0604020202020204" pitchFamily="34" charset="0"/>
                <a:cs typeface="Arial" panose="020B0604020202020204" pitchFamily="34" charset="0"/>
              </a:rPr>
              <a:t>Spellings are Statutory W</a:t>
            </a:r>
            <a:r>
              <a:rPr lang="en-GB" sz="4500" dirty="0" smtClean="0">
                <a:latin typeface="Arial" panose="020B0604020202020204" pitchFamily="34" charset="0"/>
                <a:cs typeface="Arial" panose="020B0604020202020204" pitchFamily="34" charset="0"/>
              </a:rPr>
              <a:t>ord Lists </a:t>
            </a:r>
            <a:r>
              <a:rPr lang="en-GB" sz="4500" dirty="0">
                <a:latin typeface="Arial" panose="020B0604020202020204" pitchFamily="34" charset="0"/>
                <a:cs typeface="Arial" panose="020B0604020202020204" pitchFamily="34" charset="0"/>
              </a:rPr>
              <a:t>and will be used to track progress. Please ensure they are learned.</a:t>
            </a:r>
          </a:p>
          <a:p>
            <a:r>
              <a:rPr lang="en-GB" sz="4500" dirty="0">
                <a:latin typeface="Arial" panose="020B0604020202020204" pitchFamily="34" charset="0"/>
                <a:cs typeface="Arial" panose="020B0604020202020204" pitchFamily="34" charset="0"/>
              </a:rPr>
              <a:t>Be aware of your child’s current writing targets and support them with </a:t>
            </a:r>
            <a:r>
              <a:rPr lang="en-GB" sz="4500" dirty="0" smtClean="0">
                <a:latin typeface="Arial" panose="020B0604020202020204" pitchFamily="34" charset="0"/>
                <a:cs typeface="Arial" panose="020B0604020202020204" pitchFamily="34" charset="0"/>
              </a:rPr>
              <a:t>them.</a:t>
            </a:r>
            <a:endParaRPr lang="en-GB" sz="4500" dirty="0">
              <a:latin typeface="Arial" panose="020B0604020202020204" pitchFamily="34" charset="0"/>
              <a:cs typeface="Arial" panose="020B0604020202020204" pitchFamily="34" charset="0"/>
            </a:endParaRPr>
          </a:p>
          <a:p>
            <a:r>
              <a:rPr lang="en-GB" sz="4500" dirty="0">
                <a:latin typeface="Arial" panose="020B0604020202020204" pitchFamily="34" charset="0"/>
                <a:cs typeface="Arial" panose="020B0604020202020204" pitchFamily="34" charset="0"/>
              </a:rPr>
              <a:t>All handwriting should be cursive in year 6 with appropriate use of upper and lower </a:t>
            </a:r>
            <a:r>
              <a:rPr lang="en-GB" sz="4500" dirty="0" smtClean="0">
                <a:latin typeface="Arial" panose="020B0604020202020204" pitchFamily="34" charset="0"/>
                <a:cs typeface="Arial" panose="020B0604020202020204" pitchFamily="34" charset="0"/>
              </a:rPr>
              <a:t>case. A </a:t>
            </a:r>
            <a:r>
              <a:rPr lang="en-GB" sz="4500" dirty="0">
                <a:latin typeface="Arial" panose="020B0604020202020204" pitchFamily="34" charset="0"/>
                <a:cs typeface="Arial" panose="020B0604020202020204" pitchFamily="34" charset="0"/>
              </a:rPr>
              <a:t>handwriting club will take place for some </a:t>
            </a:r>
            <a:r>
              <a:rPr lang="en-GB" sz="4500" dirty="0" smtClean="0">
                <a:latin typeface="Arial" panose="020B0604020202020204" pitchFamily="34" charset="0"/>
                <a:cs typeface="Arial" panose="020B0604020202020204" pitchFamily="34" charset="0"/>
              </a:rPr>
              <a:t>children and additional </a:t>
            </a:r>
            <a:r>
              <a:rPr lang="en-GB" sz="4500" dirty="0">
                <a:latin typeface="Arial" panose="020B0604020202020204" pitchFamily="34" charset="0"/>
                <a:cs typeface="Arial" panose="020B0604020202020204" pitchFamily="34" charset="0"/>
              </a:rPr>
              <a:t>handwriting may be sent home.</a:t>
            </a:r>
          </a:p>
          <a:p>
            <a:r>
              <a:rPr lang="en-GB" sz="4500" dirty="0">
                <a:latin typeface="Arial" panose="020B0604020202020204" pitchFamily="34" charset="0"/>
                <a:cs typeface="Arial" panose="020B0604020202020204" pitchFamily="34" charset="0"/>
              </a:rPr>
              <a:t>Revise and learn multiplication tables and </a:t>
            </a:r>
            <a:r>
              <a:rPr lang="en-GB" sz="4500" dirty="0" smtClean="0">
                <a:latin typeface="Arial" panose="020B0604020202020204" pitchFamily="34" charset="0"/>
                <a:cs typeface="Arial" panose="020B0604020202020204" pitchFamily="34" charset="0"/>
              </a:rPr>
              <a:t>Mathematics key </a:t>
            </a:r>
            <a:r>
              <a:rPr lang="en-GB" sz="4500" dirty="0">
                <a:latin typeface="Arial" panose="020B0604020202020204" pitchFamily="34" charset="0"/>
                <a:cs typeface="Arial" panose="020B0604020202020204" pitchFamily="34" charset="0"/>
              </a:rPr>
              <a:t>ring facts</a:t>
            </a:r>
          </a:p>
          <a:p>
            <a:r>
              <a:rPr lang="en-GB" sz="4500" dirty="0">
                <a:latin typeface="Arial" panose="020B0604020202020204" pitchFamily="34" charset="0"/>
                <a:cs typeface="Arial" panose="020B0604020202020204" pitchFamily="34" charset="0"/>
              </a:rPr>
              <a:t>Read regularly</a:t>
            </a:r>
            <a:r>
              <a:rPr lang="en-GB" sz="4500" dirty="0" smtClean="0">
                <a:latin typeface="Arial" panose="020B0604020202020204" pitchFamily="34" charset="0"/>
                <a:cs typeface="Arial" panose="020B0604020202020204" pitchFamily="34" charset="0"/>
              </a:rPr>
              <a:t>.</a:t>
            </a:r>
          </a:p>
          <a:p>
            <a:endParaRPr lang="en-GB" sz="4500" dirty="0">
              <a:latin typeface="Arial" panose="020B0604020202020204" pitchFamily="34" charset="0"/>
              <a:cs typeface="Arial" panose="020B0604020202020204" pitchFamily="34" charset="0"/>
            </a:endParaRPr>
          </a:p>
          <a:p>
            <a:pPr marL="0" lvl="0" indent="0" algn="l" rtl="0">
              <a:lnSpc>
                <a:spcPct val="90000"/>
              </a:lnSpc>
              <a:spcBef>
                <a:spcPts val="750"/>
              </a:spcBef>
              <a:spcAft>
                <a:spcPts val="0"/>
              </a:spcAft>
              <a:buClr>
                <a:schemeClr val="dk1"/>
              </a:buClr>
              <a:buSzPts val="2100"/>
              <a:buNone/>
            </a:pPr>
            <a:r>
              <a:rPr lang="en-GB" sz="4500" u="sng" dirty="0" smtClean="0">
                <a:latin typeface="Arial" panose="020B0604020202020204" pitchFamily="34" charset="0"/>
                <a:cs typeface="Arial" panose="020B0604020202020204" pitchFamily="34" charset="0"/>
              </a:rPr>
              <a:t>Medical </a:t>
            </a:r>
            <a:r>
              <a:rPr lang="en-GB" sz="4500" u="sng" dirty="0">
                <a:latin typeface="Arial" panose="020B0604020202020204" pitchFamily="34" charset="0"/>
                <a:cs typeface="Arial" panose="020B0604020202020204" pitchFamily="34" charset="0"/>
              </a:rPr>
              <a:t>needs</a:t>
            </a:r>
            <a:endParaRPr sz="4500" u="sng" dirty="0">
              <a:latin typeface="Arial" panose="020B0604020202020204" pitchFamily="34" charset="0"/>
              <a:cs typeface="Arial" panose="020B0604020202020204" pitchFamily="34" charset="0"/>
            </a:endParaRPr>
          </a:p>
          <a:p>
            <a:pPr marL="0" lvl="0" indent="0" algn="l" rtl="0">
              <a:lnSpc>
                <a:spcPct val="90000"/>
              </a:lnSpc>
              <a:spcBef>
                <a:spcPts val="750"/>
              </a:spcBef>
              <a:spcAft>
                <a:spcPts val="0"/>
              </a:spcAft>
              <a:buClr>
                <a:schemeClr val="dk1"/>
              </a:buClr>
              <a:buSzPts val="2100"/>
              <a:buNone/>
            </a:pPr>
            <a:r>
              <a:rPr lang="en-GB" sz="4500" dirty="0">
                <a:latin typeface="Arial" panose="020B0604020202020204" pitchFamily="34" charset="0"/>
                <a:cs typeface="Arial" panose="020B0604020202020204" pitchFamily="34" charset="0"/>
              </a:rPr>
              <a:t>If your child has medication during the year it should be taken to the school office where a request for school to administer medication form must be filled in. </a:t>
            </a:r>
            <a:r>
              <a:rPr lang="en-GB" sz="4500" dirty="0" smtClean="0">
                <a:latin typeface="Arial" panose="020B0604020202020204" pitchFamily="34" charset="0"/>
                <a:cs typeface="Arial" panose="020B0604020202020204" pitchFamily="34" charset="0"/>
              </a:rPr>
              <a:t>Please </a:t>
            </a:r>
            <a:r>
              <a:rPr lang="en-GB" sz="4500" dirty="0">
                <a:latin typeface="Arial" panose="020B0604020202020204" pitchFamily="34" charset="0"/>
                <a:cs typeface="Arial" panose="020B0604020202020204" pitchFamily="34" charset="0"/>
              </a:rPr>
              <a:t>ensure that any inhalers are in date and an asthma passport has been completed</a:t>
            </a:r>
            <a:r>
              <a:rPr lang="en-GB" sz="3800" dirty="0">
                <a:latin typeface="Arial" panose="020B0604020202020204" pitchFamily="34" charset="0"/>
                <a:cs typeface="Arial" panose="020B0604020202020204" pitchFamily="34" charset="0"/>
              </a:rPr>
              <a:t>.</a:t>
            </a:r>
            <a:endParaRPr sz="3800" dirty="0">
              <a:latin typeface="Arial" panose="020B0604020202020204" pitchFamily="34" charset="0"/>
              <a:cs typeface="Arial" panose="020B0604020202020204" pitchFamily="34" charset="0"/>
            </a:endParaRPr>
          </a:p>
          <a:p>
            <a:pPr marL="0" lvl="0" indent="0" algn="l" rtl="0">
              <a:lnSpc>
                <a:spcPct val="90000"/>
              </a:lnSpc>
              <a:spcBef>
                <a:spcPts val="750"/>
              </a:spcBef>
              <a:spcAft>
                <a:spcPts val="0"/>
              </a:spcAft>
              <a:buClr>
                <a:schemeClr val="dk1"/>
              </a:buClr>
              <a:buSzPts val="2100"/>
              <a:buNone/>
            </a:pPr>
            <a:endParaRPr sz="3800" dirty="0">
              <a:latin typeface="Arial" panose="020B0604020202020204" pitchFamily="34" charset="0"/>
              <a:cs typeface="Arial" panose="020B0604020202020204" pitchFamily="34" charset="0"/>
            </a:endParaRPr>
          </a:p>
          <a:p>
            <a:pPr marL="171450" lvl="0" indent="-181483" algn="l" rtl="0">
              <a:lnSpc>
                <a:spcPct val="90000"/>
              </a:lnSpc>
              <a:spcBef>
                <a:spcPts val="750"/>
              </a:spcBef>
              <a:spcAft>
                <a:spcPts val="0"/>
              </a:spcAft>
              <a:buClr>
                <a:schemeClr val="dk1"/>
              </a:buClr>
              <a:buSzPts val="2100"/>
              <a:buChar char="•"/>
            </a:pPr>
            <a:r>
              <a:rPr lang="en-GB" sz="4500" b="1" dirty="0">
                <a:latin typeface="Arial" panose="020B0604020202020204" pitchFamily="34" charset="0"/>
                <a:cs typeface="Arial" panose="020B0604020202020204" pitchFamily="34" charset="0"/>
              </a:rPr>
              <a:t>Please make an appointment to chat to us if you have any concerns or think there is information we need to know. We have an open door and any information you can give us enables us to fully care for support your child</a:t>
            </a:r>
            <a:r>
              <a:rPr lang="en-GB" sz="4500" b="1" dirty="0">
                <a:latin typeface="+mj-lt"/>
              </a:rPr>
              <a:t>.</a:t>
            </a:r>
            <a:endParaRPr sz="4500" b="1" dirty="0">
              <a:latin typeface="+mj-lt"/>
            </a:endParaRPr>
          </a:p>
        </p:txBody>
      </p:sp>
      <p:pic>
        <p:nvPicPr>
          <p:cNvPr id="229" name="Google Shape;229;p15"/>
          <p:cNvPicPr preferRelativeResize="0"/>
          <p:nvPr/>
        </p:nvPicPr>
        <p:blipFill rotWithShape="1">
          <a:blip r:embed="rId3">
            <a:alphaModFix/>
          </a:blip>
          <a:srcRect/>
          <a:stretch/>
        </p:blipFill>
        <p:spPr>
          <a:xfrm>
            <a:off x="628643" y="483325"/>
            <a:ext cx="732651" cy="523222"/>
          </a:xfrm>
          <a:prstGeom prst="rect">
            <a:avLst/>
          </a:prstGeom>
          <a:noFill/>
          <a:ln w="9525" cap="flat" cmpd="sng">
            <a:solidFill>
              <a:schemeClr val="dk1"/>
            </a:solidFill>
            <a:prstDash val="solid"/>
            <a:round/>
            <a:headEnd type="none" w="sm" len="sm"/>
            <a:tailEnd type="none" w="sm" len="sm"/>
          </a:ln>
        </p:spPr>
      </p:pic>
      <p:pic>
        <p:nvPicPr>
          <p:cNvPr id="230" name="Google Shape;230;p15"/>
          <p:cNvPicPr preferRelativeResize="0"/>
          <p:nvPr/>
        </p:nvPicPr>
        <p:blipFill rotWithShape="1">
          <a:blip r:embed="rId3">
            <a:alphaModFix/>
          </a:blip>
          <a:srcRect/>
          <a:stretch/>
        </p:blipFill>
        <p:spPr>
          <a:xfrm>
            <a:off x="7782693" y="483325"/>
            <a:ext cx="732651" cy="523222"/>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6"/>
          <p:cNvPicPr preferRelativeResize="0"/>
          <p:nvPr/>
        </p:nvPicPr>
        <p:blipFill rotWithShape="1">
          <a:blip r:embed="rId3">
            <a:alphaModFix/>
          </a:blip>
          <a:srcRect/>
          <a:stretch/>
        </p:blipFill>
        <p:spPr>
          <a:xfrm>
            <a:off x="328416" y="141669"/>
            <a:ext cx="732652" cy="523220"/>
          </a:xfrm>
          <a:prstGeom prst="rect">
            <a:avLst/>
          </a:prstGeom>
          <a:noFill/>
          <a:ln w="9525" cap="flat" cmpd="sng">
            <a:solidFill>
              <a:schemeClr val="dk1"/>
            </a:solidFill>
            <a:prstDash val="solid"/>
            <a:round/>
            <a:headEnd type="none" w="sm" len="sm"/>
            <a:tailEnd type="none" w="sm" len="sm"/>
          </a:ln>
        </p:spPr>
      </p:pic>
      <p:sp>
        <p:nvSpPr>
          <p:cNvPr id="236" name="Google Shape;236;p16"/>
          <p:cNvSpPr txBox="1"/>
          <p:nvPr/>
        </p:nvSpPr>
        <p:spPr>
          <a:xfrm>
            <a:off x="1071533" y="145567"/>
            <a:ext cx="6980003" cy="523220"/>
          </a:xfrm>
          <a:prstGeom prst="rect">
            <a:avLst/>
          </a:prstGeom>
          <a:solidFill>
            <a:srgbClr val="F7CAA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Contact us</a:t>
            </a:r>
            <a:endParaRPr/>
          </a:p>
        </p:txBody>
      </p:sp>
      <p:pic>
        <p:nvPicPr>
          <p:cNvPr id="237" name="Google Shape;237;p16"/>
          <p:cNvPicPr preferRelativeResize="0"/>
          <p:nvPr/>
        </p:nvPicPr>
        <p:blipFill rotWithShape="1">
          <a:blip r:embed="rId3">
            <a:alphaModFix/>
          </a:blip>
          <a:srcRect/>
          <a:stretch/>
        </p:blipFill>
        <p:spPr>
          <a:xfrm>
            <a:off x="8062001" y="141669"/>
            <a:ext cx="732652" cy="523220"/>
          </a:xfrm>
          <a:prstGeom prst="rect">
            <a:avLst/>
          </a:prstGeom>
          <a:noFill/>
          <a:ln w="9525" cap="flat" cmpd="sng">
            <a:solidFill>
              <a:schemeClr val="dk1"/>
            </a:solidFill>
            <a:prstDash val="solid"/>
            <a:round/>
            <a:headEnd type="none" w="sm" len="sm"/>
            <a:tailEnd type="none" w="sm" len="sm"/>
          </a:ln>
        </p:spPr>
      </p:pic>
      <p:sp>
        <p:nvSpPr>
          <p:cNvPr id="238" name="Google Shape;238;p16"/>
          <p:cNvSpPr txBox="1"/>
          <p:nvPr/>
        </p:nvSpPr>
        <p:spPr>
          <a:xfrm>
            <a:off x="328416" y="699179"/>
            <a:ext cx="8466300" cy="6110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700">
                <a:solidFill>
                  <a:schemeClr val="dk1"/>
                </a:solidFill>
                <a:latin typeface="Arial"/>
                <a:ea typeface="Arial"/>
                <a:cs typeface="Arial"/>
                <a:sym typeface="Arial"/>
              </a:rPr>
              <a:t>View our </a:t>
            </a:r>
            <a:r>
              <a:rPr lang="en-GB" sz="1700" b="1">
                <a:solidFill>
                  <a:schemeClr val="dk1"/>
                </a:solidFill>
                <a:latin typeface="Arial"/>
                <a:ea typeface="Arial"/>
                <a:cs typeface="Arial"/>
                <a:sym typeface="Arial"/>
              </a:rPr>
              <a:t>Home-School Communication Procedures</a:t>
            </a:r>
            <a:r>
              <a:rPr lang="en-GB" sz="1700">
                <a:solidFill>
                  <a:schemeClr val="dk1"/>
                </a:solidFill>
                <a:latin typeface="Arial"/>
                <a:ea typeface="Arial"/>
                <a:cs typeface="Arial"/>
                <a:sym typeface="Arial"/>
              </a:rPr>
              <a:t> </a:t>
            </a:r>
            <a:r>
              <a:rPr lang="en-GB" sz="1700" u="sng">
                <a:solidFill>
                  <a:schemeClr val="hlink"/>
                </a:solidFill>
                <a:latin typeface="Arial"/>
                <a:ea typeface="Arial"/>
                <a:cs typeface="Arial"/>
                <a:sym typeface="Arial"/>
                <a:hlinkClick r:id="rId4"/>
              </a:rPr>
              <a:t>here.</a:t>
            </a:r>
            <a:endParaRPr sz="1700">
              <a:solidFill>
                <a:schemeClr val="dk1"/>
              </a:solidFill>
              <a:latin typeface="Arial"/>
              <a:ea typeface="Arial"/>
              <a:cs typeface="Arial"/>
              <a:sym typeface="Arial"/>
            </a:endParaRPr>
          </a:p>
          <a:p>
            <a:pPr marL="0" marR="0" lvl="0" indent="0" algn="l" rtl="0">
              <a:spcBef>
                <a:spcPts val="0"/>
              </a:spcBef>
              <a:spcAft>
                <a:spcPts val="0"/>
              </a:spcAft>
              <a:buNone/>
            </a:pPr>
            <a:endParaRPr sz="1700">
              <a:solidFill>
                <a:schemeClr val="dk1"/>
              </a:solidFill>
              <a:latin typeface="Arial"/>
              <a:ea typeface="Arial"/>
              <a:cs typeface="Arial"/>
              <a:sym typeface="Arial"/>
            </a:endParaRPr>
          </a:p>
          <a:p>
            <a:pPr marL="0" marR="0" lvl="0" indent="0" algn="just" rtl="0">
              <a:spcBef>
                <a:spcPts val="0"/>
              </a:spcBef>
              <a:spcAft>
                <a:spcPts val="0"/>
              </a:spcAft>
              <a:buNone/>
            </a:pPr>
            <a:r>
              <a:rPr lang="en-GB" sz="1700">
                <a:solidFill>
                  <a:schemeClr val="dk1"/>
                </a:solidFill>
                <a:latin typeface="Arial"/>
                <a:ea typeface="Arial"/>
                <a:cs typeface="Arial"/>
                <a:sym typeface="Arial"/>
              </a:rPr>
              <a:t>Initially, please contact the school office who will hopefully be able to respond to your enquiry straight away. The school office can help with all general enquiries: admin, events, attendance, school dinners, clubs, payments, wrap-around care, etc. Alternatively, the school office may direct your enquiry to another member of staff, for example:</a:t>
            </a:r>
            <a:endParaRPr/>
          </a:p>
          <a:p>
            <a:pPr marL="0" marR="0" lvl="0" indent="0" algn="just" rtl="0">
              <a:spcBef>
                <a:spcPts val="0"/>
              </a:spcBef>
              <a:spcAft>
                <a:spcPts val="0"/>
              </a:spcAft>
              <a:buNone/>
            </a:pPr>
            <a:endParaRPr sz="17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700"/>
              <a:buFont typeface="Arial"/>
              <a:buChar char="•"/>
            </a:pPr>
            <a:r>
              <a:rPr lang="en-GB" sz="1700" b="1" i="1">
                <a:solidFill>
                  <a:schemeClr val="dk1"/>
                </a:solidFill>
                <a:latin typeface="Arial"/>
                <a:ea typeface="Arial"/>
                <a:cs typeface="Arial"/>
                <a:sym typeface="Arial"/>
              </a:rPr>
              <a:t>Class teachers: </a:t>
            </a:r>
            <a:r>
              <a:rPr lang="en-GB" sz="1700" i="1">
                <a:solidFill>
                  <a:schemeClr val="dk1"/>
                </a:solidFill>
                <a:latin typeface="Arial"/>
                <a:ea typeface="Arial"/>
                <a:cs typeface="Arial"/>
                <a:sym typeface="Arial"/>
              </a:rPr>
              <a:t>For enquiries relating specifically to children (learning, progress, behaviour, wellbeing, equipment, timetables etc.)</a:t>
            </a:r>
            <a:endParaRPr/>
          </a:p>
          <a:p>
            <a:pPr marL="285750" marR="0" lvl="0" indent="-285750" algn="l" rtl="0">
              <a:spcBef>
                <a:spcPts val="0"/>
              </a:spcBef>
              <a:spcAft>
                <a:spcPts val="0"/>
              </a:spcAft>
              <a:buClr>
                <a:schemeClr val="dk1"/>
              </a:buClr>
              <a:buSzPts val="1700"/>
              <a:buFont typeface="Arial"/>
              <a:buChar char="•"/>
            </a:pPr>
            <a:r>
              <a:rPr lang="en-GB" sz="1700" b="1" i="1">
                <a:solidFill>
                  <a:schemeClr val="dk1"/>
                </a:solidFill>
                <a:latin typeface="Arial"/>
                <a:ea typeface="Arial"/>
                <a:cs typeface="Arial"/>
                <a:sym typeface="Arial"/>
              </a:rPr>
              <a:t>SENCo: </a:t>
            </a:r>
            <a:r>
              <a:rPr lang="en-GB" sz="1700" i="1">
                <a:solidFill>
                  <a:schemeClr val="dk1"/>
                </a:solidFill>
                <a:latin typeface="Arial"/>
                <a:ea typeface="Arial"/>
                <a:cs typeface="Arial"/>
                <a:sym typeface="Arial"/>
              </a:rPr>
              <a:t>For enquiries relating to Special Educational Needs (SEN) and Inclusion.</a:t>
            </a:r>
            <a:endParaRPr/>
          </a:p>
          <a:p>
            <a:pPr marL="285750" marR="0" lvl="0" indent="-285750" algn="l" rtl="0">
              <a:spcBef>
                <a:spcPts val="0"/>
              </a:spcBef>
              <a:spcAft>
                <a:spcPts val="0"/>
              </a:spcAft>
              <a:buClr>
                <a:schemeClr val="dk1"/>
              </a:buClr>
              <a:buSzPts val="1700"/>
              <a:buFont typeface="Arial"/>
              <a:buChar char="•"/>
            </a:pPr>
            <a:r>
              <a:rPr lang="en-GB" sz="1700" b="1" i="1">
                <a:solidFill>
                  <a:schemeClr val="dk1"/>
                </a:solidFill>
                <a:latin typeface="Arial"/>
                <a:ea typeface="Arial"/>
                <a:cs typeface="Arial"/>
                <a:sym typeface="Arial"/>
              </a:rPr>
              <a:t>Designated Safeguarding Lead (DSL): </a:t>
            </a:r>
            <a:r>
              <a:rPr lang="en-GB" sz="1700" i="1">
                <a:solidFill>
                  <a:schemeClr val="dk1"/>
                </a:solidFill>
                <a:latin typeface="Arial"/>
                <a:ea typeface="Arial"/>
                <a:cs typeface="Arial"/>
                <a:sym typeface="Arial"/>
              </a:rPr>
              <a:t>For enquiries relating to pupil welfare and safeguarding.</a:t>
            </a:r>
            <a:endParaRPr/>
          </a:p>
          <a:p>
            <a:pPr marL="285750" marR="0" lvl="0" indent="-285750" algn="l" rtl="0">
              <a:spcBef>
                <a:spcPts val="0"/>
              </a:spcBef>
              <a:spcAft>
                <a:spcPts val="0"/>
              </a:spcAft>
              <a:buClr>
                <a:schemeClr val="dk1"/>
              </a:buClr>
              <a:buSzPts val="1700"/>
              <a:buFont typeface="Arial"/>
              <a:buChar char="•"/>
            </a:pPr>
            <a:r>
              <a:rPr lang="en-GB" sz="1700" b="1" i="1">
                <a:solidFill>
                  <a:schemeClr val="dk1"/>
                </a:solidFill>
                <a:latin typeface="Arial"/>
                <a:ea typeface="Arial"/>
                <a:cs typeface="Arial"/>
                <a:sym typeface="Arial"/>
              </a:rPr>
              <a:t>Deputy / Head Teacher</a:t>
            </a:r>
            <a:r>
              <a:rPr lang="en-GB" sz="1700" i="1">
                <a:solidFill>
                  <a:schemeClr val="dk1"/>
                </a:solidFill>
                <a:latin typeface="Arial"/>
                <a:ea typeface="Arial"/>
                <a:cs typeface="Arial"/>
                <a:sym typeface="Arial"/>
              </a:rPr>
              <a:t>: For enquiries that have not been previously resolved by speaking with other staff members.</a:t>
            </a:r>
            <a:endParaRPr/>
          </a:p>
          <a:p>
            <a:pPr marL="0" marR="0" lvl="0" indent="0" algn="l" rtl="0">
              <a:spcBef>
                <a:spcPts val="0"/>
              </a:spcBef>
              <a:spcAft>
                <a:spcPts val="0"/>
              </a:spcAft>
              <a:buNone/>
            </a:pPr>
            <a:endParaRPr sz="1700" i="1">
              <a:solidFill>
                <a:schemeClr val="dk1"/>
              </a:solidFill>
              <a:latin typeface="Arial"/>
              <a:ea typeface="Arial"/>
              <a:cs typeface="Arial"/>
              <a:sym typeface="Arial"/>
            </a:endParaRPr>
          </a:p>
          <a:p>
            <a:pPr marL="0" marR="0" lvl="0" indent="0" algn="l" rtl="0">
              <a:spcBef>
                <a:spcPts val="0"/>
              </a:spcBef>
              <a:spcAft>
                <a:spcPts val="0"/>
              </a:spcAft>
              <a:buNone/>
            </a:pPr>
            <a:r>
              <a:rPr lang="en-GB" sz="1700" b="1">
                <a:solidFill>
                  <a:schemeClr val="dk1"/>
                </a:solidFill>
                <a:latin typeface="Arial"/>
                <a:ea typeface="Arial"/>
                <a:cs typeface="Arial"/>
                <a:sym typeface="Arial"/>
              </a:rPr>
              <a:t>Staff Availability</a:t>
            </a:r>
            <a:endParaRPr/>
          </a:p>
          <a:p>
            <a:pPr marL="0" marR="0" lvl="0" indent="0" algn="just" rtl="0">
              <a:spcBef>
                <a:spcPts val="0"/>
              </a:spcBef>
              <a:spcAft>
                <a:spcPts val="0"/>
              </a:spcAft>
              <a:buNone/>
            </a:pPr>
            <a:r>
              <a:rPr lang="en-GB" sz="1700">
                <a:solidFill>
                  <a:schemeClr val="dk1"/>
                </a:solidFill>
                <a:latin typeface="Arial"/>
                <a:ea typeface="Arial"/>
                <a:cs typeface="Arial"/>
                <a:sym typeface="Arial"/>
              </a:rPr>
              <a:t>For </a:t>
            </a:r>
            <a:r>
              <a:rPr lang="en-GB" sz="1700">
                <a:solidFill>
                  <a:schemeClr val="dk1"/>
                </a:solidFill>
              </a:rPr>
              <a:t>enquiries</a:t>
            </a:r>
            <a:r>
              <a:rPr lang="en-GB" sz="1700">
                <a:solidFill>
                  <a:schemeClr val="dk1"/>
                </a:solidFill>
                <a:latin typeface="Arial"/>
                <a:ea typeface="Arial"/>
                <a:cs typeface="Arial"/>
                <a:sym typeface="Arial"/>
              </a:rPr>
              <a:t> that require a parent or carer to speak with a member of staff, the school office will arrange this for you. Staff will always try to speak with parents and carers as soon as their work schedule allows, but this may be difficult to organise quickly due to teaching and other commitments. The office staff will keep you informed of timescales regarding meetings and appointments. Staff are also available at the school gate at the start and end of each day. </a:t>
            </a:r>
            <a:endParaRPr sz="17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323850" y="782975"/>
            <a:ext cx="8229600" cy="523200"/>
          </a:xfrm>
          <a:prstGeom prst="rect">
            <a:avLst/>
          </a:prstGeom>
          <a:solidFill>
            <a:srgbClr val="F7CAAC"/>
          </a:solidFill>
          <a:ln w="9525" cap="flat" cmpd="sng">
            <a:solidFill>
              <a:srgbClr val="888888"/>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970"/>
              <a:buFont typeface="Arial"/>
              <a:buNone/>
            </a:pPr>
            <a:r>
              <a:rPr lang="en-GB" sz="2770" dirty="0"/>
              <a:t>Staff in Year </a:t>
            </a:r>
            <a:r>
              <a:rPr lang="en-GB" sz="2770" dirty="0" smtClean="0">
                <a:solidFill>
                  <a:schemeClr val="tx1"/>
                </a:solidFill>
              </a:rPr>
              <a:t>6</a:t>
            </a:r>
            <a:endParaRPr sz="2770" dirty="0">
              <a:solidFill>
                <a:schemeClr val="tx1"/>
              </a:solidFill>
            </a:endParaRPr>
          </a:p>
        </p:txBody>
      </p:sp>
      <p:sp>
        <p:nvSpPr>
          <p:cNvPr id="107" name="Google Shape;107;p3"/>
          <p:cNvSpPr/>
          <p:nvPr/>
        </p:nvSpPr>
        <p:spPr>
          <a:xfrm>
            <a:off x="323850" y="1596670"/>
            <a:ext cx="8496300" cy="4247276"/>
          </a:xfrm>
          <a:prstGeom prst="rect">
            <a:avLst/>
          </a:prstGeom>
          <a:noFill/>
          <a:ln w="9525" cap="flat" cmpd="sng">
            <a:solidFill>
              <a:srgbClr val="888888"/>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2800" b="1" dirty="0">
              <a:solidFill>
                <a:schemeClr val="dk1"/>
              </a:solidFill>
              <a:latin typeface="Arial"/>
              <a:ea typeface="Arial"/>
              <a:cs typeface="Arial"/>
              <a:sym typeface="Arial"/>
            </a:endParaRPr>
          </a:p>
          <a:p>
            <a:pPr eaLnBrk="1" hangingPunct="1"/>
            <a:r>
              <a:rPr lang="en-GB" altLang="en-US" sz="1800" dirty="0"/>
              <a:t>Mrs  Portia Lee - Class Teacher (Monday to Friday)</a:t>
            </a:r>
          </a:p>
          <a:p>
            <a:pPr eaLnBrk="1" hangingPunct="1"/>
            <a:endParaRPr lang="en-GB" altLang="en-US" sz="1800" dirty="0"/>
          </a:p>
          <a:p>
            <a:pPr eaLnBrk="1" hangingPunct="1"/>
            <a:r>
              <a:rPr lang="en-GB" altLang="en-US" sz="1800" dirty="0"/>
              <a:t>Mrs C. McCann – Friday</a:t>
            </a:r>
          </a:p>
          <a:p>
            <a:pPr eaLnBrk="1" hangingPunct="1"/>
            <a:endParaRPr lang="en-GB" altLang="en-US" sz="1800" dirty="0"/>
          </a:p>
          <a:p>
            <a:pPr eaLnBrk="1" hangingPunct="1"/>
            <a:r>
              <a:rPr lang="en-GB" altLang="en-US" sz="1800" dirty="0"/>
              <a:t>Mrs S Thompson (Monday and Tuesday)</a:t>
            </a:r>
          </a:p>
          <a:p>
            <a:pPr eaLnBrk="1" hangingPunct="1"/>
            <a:r>
              <a:rPr lang="en-GB" altLang="en-US" sz="1800" dirty="0"/>
              <a:t>Mrs C Wood- Support Assistant (Wednesday to Friday </a:t>
            </a:r>
            <a:r>
              <a:rPr lang="en-GB" altLang="en-US" sz="1800" dirty="0" smtClean="0"/>
              <a:t>am)</a:t>
            </a:r>
          </a:p>
          <a:p>
            <a:pPr eaLnBrk="1" hangingPunct="1"/>
            <a:endParaRPr lang="en-GB" altLang="en-US" sz="1800" b="1" u="sng" dirty="0">
              <a:solidFill>
                <a:schemeClr val="tx1"/>
              </a:solidFill>
            </a:endParaRPr>
          </a:p>
          <a:p>
            <a:pPr eaLnBrk="1" hangingPunct="1"/>
            <a:r>
              <a:rPr lang="en-GB" altLang="en-US" sz="1800" b="1" u="sng" dirty="0" smtClean="0">
                <a:solidFill>
                  <a:schemeClr val="tx1"/>
                </a:solidFill>
              </a:rPr>
              <a:t>Organisation</a:t>
            </a:r>
            <a:endParaRPr lang="en-GB" altLang="en-US" sz="1800" b="1" u="sng" dirty="0">
              <a:solidFill>
                <a:schemeClr val="tx1"/>
              </a:solidFill>
            </a:endParaRPr>
          </a:p>
          <a:p>
            <a:pPr algn="ctr" eaLnBrk="1" hangingPunct="1"/>
            <a:endParaRPr lang="en-GB" altLang="en-US" sz="1800" b="1" dirty="0">
              <a:solidFill>
                <a:srgbClr val="0070C0"/>
              </a:solidFill>
            </a:endParaRPr>
          </a:p>
          <a:p>
            <a:pPr eaLnBrk="1" hangingPunct="1"/>
            <a:r>
              <a:rPr lang="en-GB" altLang="en-US" sz="1800" dirty="0"/>
              <a:t>Children work in the Year 6 classroom and have fluid use of the Study Bay for independent work, quiet space, </a:t>
            </a:r>
            <a:r>
              <a:rPr lang="en-GB" altLang="en-US" sz="1800" dirty="0" smtClean="0"/>
              <a:t>reading, learning support </a:t>
            </a:r>
            <a:r>
              <a:rPr lang="en-GB" altLang="en-US" sz="1800" dirty="0"/>
              <a:t>and extension tasks.</a:t>
            </a:r>
          </a:p>
          <a:p>
            <a:pPr eaLnBrk="1" hangingPunct="1"/>
            <a:endParaRPr lang="en-GB" altLang="en-US" sz="4400" b="1" dirty="0"/>
          </a:p>
        </p:txBody>
      </p:sp>
      <p:pic>
        <p:nvPicPr>
          <p:cNvPr id="108" name="Google Shape;108;p3"/>
          <p:cNvPicPr preferRelativeResize="0"/>
          <p:nvPr/>
        </p:nvPicPr>
        <p:blipFill rotWithShape="1">
          <a:blip r:embed="rId3">
            <a:alphaModFix/>
          </a:blip>
          <a:srcRect/>
          <a:stretch/>
        </p:blipFill>
        <p:spPr>
          <a:xfrm>
            <a:off x="323843" y="782963"/>
            <a:ext cx="732651" cy="523222"/>
          </a:xfrm>
          <a:prstGeom prst="rect">
            <a:avLst/>
          </a:prstGeom>
          <a:noFill/>
          <a:ln w="9525" cap="flat" cmpd="sng">
            <a:solidFill>
              <a:schemeClr val="dk1"/>
            </a:solidFill>
            <a:prstDash val="solid"/>
            <a:round/>
            <a:headEnd type="none" w="sm" len="sm"/>
            <a:tailEnd type="none" w="sm" len="sm"/>
          </a:ln>
        </p:spPr>
      </p:pic>
      <p:pic>
        <p:nvPicPr>
          <p:cNvPr id="109" name="Google Shape;109;p3"/>
          <p:cNvPicPr preferRelativeResize="0"/>
          <p:nvPr/>
        </p:nvPicPr>
        <p:blipFill rotWithShape="1">
          <a:blip r:embed="rId3">
            <a:alphaModFix/>
          </a:blip>
          <a:srcRect/>
          <a:stretch/>
        </p:blipFill>
        <p:spPr>
          <a:xfrm>
            <a:off x="8087493" y="782963"/>
            <a:ext cx="732651" cy="523222"/>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4"/>
          <p:cNvPicPr preferRelativeResize="0"/>
          <p:nvPr/>
        </p:nvPicPr>
        <p:blipFill rotWithShape="1">
          <a:blip r:embed="rId3">
            <a:alphaModFix/>
          </a:blip>
          <a:srcRect/>
          <a:stretch/>
        </p:blipFill>
        <p:spPr>
          <a:xfrm>
            <a:off x="328418" y="381088"/>
            <a:ext cx="732652" cy="523220"/>
          </a:xfrm>
          <a:prstGeom prst="rect">
            <a:avLst/>
          </a:prstGeom>
          <a:noFill/>
          <a:ln w="9525" cap="flat" cmpd="sng">
            <a:solidFill>
              <a:schemeClr val="dk1"/>
            </a:solidFill>
            <a:prstDash val="solid"/>
            <a:round/>
            <a:headEnd type="none" w="sm" len="sm"/>
            <a:tailEnd type="none" w="sm" len="sm"/>
          </a:ln>
        </p:spPr>
      </p:pic>
      <p:sp>
        <p:nvSpPr>
          <p:cNvPr id="115" name="Google Shape;115;p4"/>
          <p:cNvSpPr txBox="1"/>
          <p:nvPr/>
        </p:nvSpPr>
        <p:spPr>
          <a:xfrm>
            <a:off x="1081998" y="381088"/>
            <a:ext cx="6980003" cy="523220"/>
          </a:xfrm>
          <a:prstGeom prst="rect">
            <a:avLst/>
          </a:prstGeom>
          <a:solidFill>
            <a:srgbClr val="F7CAA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Arrivals &amp; Departures</a:t>
            </a:r>
            <a:endParaRPr/>
          </a:p>
        </p:txBody>
      </p:sp>
      <p:pic>
        <p:nvPicPr>
          <p:cNvPr id="116" name="Google Shape;116;p4"/>
          <p:cNvPicPr preferRelativeResize="0"/>
          <p:nvPr/>
        </p:nvPicPr>
        <p:blipFill rotWithShape="1">
          <a:blip r:embed="rId3">
            <a:alphaModFix/>
          </a:blip>
          <a:srcRect/>
          <a:stretch/>
        </p:blipFill>
        <p:spPr>
          <a:xfrm>
            <a:off x="8062001" y="381088"/>
            <a:ext cx="732652" cy="523220"/>
          </a:xfrm>
          <a:prstGeom prst="rect">
            <a:avLst/>
          </a:prstGeom>
          <a:noFill/>
          <a:ln w="9525" cap="flat" cmpd="sng">
            <a:solidFill>
              <a:schemeClr val="dk1"/>
            </a:solidFill>
            <a:prstDash val="solid"/>
            <a:round/>
            <a:headEnd type="none" w="sm" len="sm"/>
            <a:tailEnd type="none" w="sm" len="sm"/>
          </a:ln>
        </p:spPr>
      </p:pic>
      <p:sp>
        <p:nvSpPr>
          <p:cNvPr id="117" name="Google Shape;117;p4"/>
          <p:cNvSpPr txBox="1"/>
          <p:nvPr/>
        </p:nvSpPr>
        <p:spPr>
          <a:xfrm>
            <a:off x="328419" y="1219200"/>
            <a:ext cx="8466234" cy="535531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dirty="0">
                <a:solidFill>
                  <a:schemeClr val="dk1"/>
                </a:solidFill>
                <a:latin typeface="Arial"/>
                <a:ea typeface="Arial"/>
                <a:cs typeface="Arial"/>
                <a:sym typeface="Arial"/>
              </a:rPr>
              <a:t>Our school will give a warm and friendly welcome to each child on arrival and ensure that they depart safely at the end of each day. A copy of our full </a:t>
            </a:r>
            <a:r>
              <a:rPr lang="en-GB" sz="1800" b="1" dirty="0">
                <a:solidFill>
                  <a:schemeClr val="dk1"/>
                </a:solidFill>
                <a:latin typeface="Arial"/>
                <a:ea typeface="Arial"/>
                <a:cs typeface="Arial"/>
                <a:sym typeface="Arial"/>
              </a:rPr>
              <a:t>Arrivals and Departures procedure</a:t>
            </a:r>
            <a:r>
              <a:rPr lang="en-GB" sz="1800" dirty="0">
                <a:solidFill>
                  <a:schemeClr val="dk1"/>
                </a:solidFill>
                <a:latin typeface="Arial"/>
                <a:ea typeface="Arial"/>
                <a:cs typeface="Arial"/>
                <a:sym typeface="Arial"/>
              </a:rPr>
              <a:t> can be viewed </a:t>
            </a:r>
            <a:r>
              <a:rPr lang="en-GB" sz="1800" u="sng" dirty="0">
                <a:solidFill>
                  <a:schemeClr val="dk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here</a:t>
            </a:r>
            <a:r>
              <a:rPr lang="en-GB" sz="1800" dirty="0">
                <a:solidFill>
                  <a:schemeClr val="dk1"/>
                </a:solidFill>
                <a:latin typeface="Arial"/>
                <a:ea typeface="Arial"/>
                <a:cs typeface="Arial"/>
                <a:sym typeface="Arial"/>
              </a:rPr>
              <a:t>.</a:t>
            </a:r>
            <a:endParaRPr dirty="0"/>
          </a:p>
          <a:p>
            <a:pPr marL="0" marR="0" lvl="0" indent="0" algn="just" rtl="0">
              <a:spcBef>
                <a:spcPts val="0"/>
              </a:spcBef>
              <a:spcAft>
                <a:spcPts val="0"/>
              </a:spcAft>
              <a:buNone/>
            </a:pPr>
            <a:endParaRPr sz="1800" dirty="0">
              <a:solidFill>
                <a:schemeClr val="dk1"/>
              </a:solidFill>
              <a:latin typeface="Arial"/>
              <a:ea typeface="Arial"/>
              <a:cs typeface="Arial"/>
              <a:sym typeface="Arial"/>
            </a:endParaRPr>
          </a:p>
          <a:p>
            <a:pPr marL="0" marR="0" lvl="0" indent="0" algn="just" rtl="0">
              <a:spcBef>
                <a:spcPts val="0"/>
              </a:spcBef>
              <a:spcAft>
                <a:spcPts val="0"/>
              </a:spcAft>
              <a:buNone/>
            </a:pPr>
            <a:r>
              <a:rPr lang="en-GB" sz="1800" b="1" i="1" u="sng" dirty="0">
                <a:solidFill>
                  <a:schemeClr val="dk1"/>
                </a:solidFill>
                <a:latin typeface="Arial"/>
                <a:ea typeface="Arial"/>
                <a:cs typeface="Arial"/>
                <a:sym typeface="Arial"/>
              </a:rPr>
              <a:t>Arrivals</a:t>
            </a:r>
            <a:endParaRPr dirty="0"/>
          </a:p>
          <a:p>
            <a:pPr marL="0" marR="0" lvl="0" indent="0" algn="just" rtl="0">
              <a:spcBef>
                <a:spcPts val="0"/>
              </a:spcBef>
              <a:spcAft>
                <a:spcPts val="0"/>
              </a:spcAft>
              <a:buNone/>
            </a:pPr>
            <a:r>
              <a:rPr lang="en-GB" sz="1800" dirty="0">
                <a:solidFill>
                  <a:schemeClr val="dk1"/>
                </a:solidFill>
                <a:latin typeface="Arial"/>
                <a:ea typeface="Arial"/>
                <a:cs typeface="Arial"/>
                <a:sym typeface="Arial"/>
              </a:rPr>
              <a:t>The opening times for arriving at school are </a:t>
            </a:r>
            <a:r>
              <a:rPr lang="en-GB" sz="1800" b="1" dirty="0">
                <a:solidFill>
                  <a:schemeClr val="dk1"/>
                </a:solidFill>
                <a:latin typeface="Arial"/>
                <a:ea typeface="Arial"/>
                <a:cs typeface="Arial"/>
                <a:sym typeface="Arial"/>
              </a:rPr>
              <a:t>8.45am – 8.55am </a:t>
            </a:r>
            <a:r>
              <a:rPr lang="en-GB" sz="1800" dirty="0">
                <a:solidFill>
                  <a:schemeClr val="dk1"/>
                </a:solidFill>
                <a:latin typeface="Arial"/>
                <a:ea typeface="Arial"/>
                <a:cs typeface="Arial"/>
                <a:sym typeface="Arial"/>
              </a:rPr>
              <a:t>each day for all pupils. Pupils arriving in their classroom after 8:55am will receive a late mark.</a:t>
            </a:r>
            <a:endParaRPr dirty="0"/>
          </a:p>
          <a:p>
            <a:pPr marL="0" marR="0" lvl="0" indent="0" algn="just" rtl="0">
              <a:spcBef>
                <a:spcPts val="0"/>
              </a:spcBef>
              <a:spcAft>
                <a:spcPts val="0"/>
              </a:spcAft>
              <a:buNone/>
            </a:pPr>
            <a:endParaRPr sz="1800" dirty="0">
              <a:solidFill>
                <a:schemeClr val="dk1"/>
              </a:solidFill>
              <a:latin typeface="Arial"/>
              <a:ea typeface="Arial"/>
              <a:cs typeface="Arial"/>
              <a:sym typeface="Arial"/>
            </a:endParaRPr>
          </a:p>
          <a:p>
            <a:pPr marL="0" marR="0" lvl="0" indent="0" algn="just" rtl="0">
              <a:spcBef>
                <a:spcPts val="0"/>
              </a:spcBef>
              <a:spcAft>
                <a:spcPts val="0"/>
              </a:spcAft>
              <a:buNone/>
            </a:pPr>
            <a:r>
              <a:rPr lang="en-GB" sz="1800" dirty="0">
                <a:solidFill>
                  <a:schemeClr val="dk1"/>
                </a:solidFill>
                <a:latin typeface="Arial"/>
                <a:ea typeface="Arial"/>
                <a:cs typeface="Arial"/>
                <a:sym typeface="Arial"/>
              </a:rPr>
              <a:t>If your child is absent from school, please inform the school office by </a:t>
            </a:r>
            <a:r>
              <a:rPr lang="en-GB" sz="1800" b="1" dirty="0">
                <a:solidFill>
                  <a:schemeClr val="dk1"/>
                </a:solidFill>
                <a:latin typeface="Arial"/>
                <a:ea typeface="Arial"/>
                <a:cs typeface="Arial"/>
                <a:sym typeface="Arial"/>
              </a:rPr>
              <a:t>9:00am</a:t>
            </a:r>
            <a:r>
              <a:rPr lang="en-GB" sz="1800" dirty="0">
                <a:solidFill>
                  <a:schemeClr val="dk1"/>
                </a:solidFill>
                <a:latin typeface="Arial"/>
                <a:ea typeface="Arial"/>
                <a:cs typeface="Arial"/>
                <a:sym typeface="Arial"/>
              </a:rPr>
              <a:t> using the pupil absence line: 0151 648 3412 (option 1). On your child’s return to school, you must provide a written explanation for the absence. </a:t>
            </a:r>
            <a:endParaRPr dirty="0"/>
          </a:p>
          <a:p>
            <a:pPr marL="0" marR="0" lvl="0" indent="0" algn="just" rtl="0">
              <a:spcBef>
                <a:spcPts val="0"/>
              </a:spcBef>
              <a:spcAft>
                <a:spcPts val="0"/>
              </a:spcAft>
              <a:buNone/>
            </a:pPr>
            <a:endParaRPr sz="1800" dirty="0">
              <a:solidFill>
                <a:schemeClr val="dk1"/>
              </a:solidFill>
              <a:latin typeface="Arial"/>
              <a:ea typeface="Arial"/>
              <a:cs typeface="Arial"/>
              <a:sym typeface="Arial"/>
            </a:endParaRPr>
          </a:p>
          <a:p>
            <a:pPr marL="0" marR="0" lvl="0" indent="0" algn="just" rtl="0">
              <a:spcBef>
                <a:spcPts val="0"/>
              </a:spcBef>
              <a:spcAft>
                <a:spcPts val="0"/>
              </a:spcAft>
              <a:buNone/>
            </a:pPr>
            <a:r>
              <a:rPr lang="en-GB" sz="1800" b="1" i="1" u="sng" dirty="0">
                <a:solidFill>
                  <a:schemeClr val="dk1"/>
                </a:solidFill>
                <a:latin typeface="Arial"/>
                <a:ea typeface="Arial"/>
                <a:cs typeface="Arial"/>
                <a:sym typeface="Arial"/>
              </a:rPr>
              <a:t>Departures</a:t>
            </a:r>
            <a:endParaRPr dirty="0"/>
          </a:p>
          <a:p>
            <a:pPr marL="0" marR="0" lvl="0" indent="0" algn="just" rtl="0">
              <a:spcBef>
                <a:spcPts val="0"/>
              </a:spcBef>
              <a:spcAft>
                <a:spcPts val="0"/>
              </a:spcAft>
              <a:buNone/>
            </a:pPr>
            <a:r>
              <a:rPr lang="en-GB" sz="1800" dirty="0">
                <a:solidFill>
                  <a:schemeClr val="dk1"/>
                </a:solidFill>
                <a:latin typeface="Arial"/>
                <a:ea typeface="Arial"/>
                <a:cs typeface="Arial"/>
                <a:sym typeface="Arial"/>
              </a:rPr>
              <a:t>F1 and F2 classes finish school at 3:25pm. All other classes finish at 3:30pm. All classes are escorted outside by a member of staff who will be on duty in the playground until 3.40pm. No pupil will be permitted to leave school without a parent or carer, unless the pupil is in Years 5 and 6 and school has received signed parental consent. </a:t>
            </a:r>
            <a:r>
              <a:rPr lang="en-GB" sz="1800" b="1" dirty="0">
                <a:solidFill>
                  <a:schemeClr val="dk1"/>
                </a:solidFill>
                <a:latin typeface="Arial"/>
                <a:ea typeface="Arial"/>
                <a:cs typeface="Arial"/>
                <a:sym typeface="Arial"/>
              </a:rPr>
              <a:t>In the interests of safety, we ask that children do not play on the trim trail at home time. </a:t>
            </a:r>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6"/>
          <p:cNvPicPr preferRelativeResize="0"/>
          <p:nvPr/>
        </p:nvPicPr>
        <p:blipFill rotWithShape="1">
          <a:blip r:embed="rId3">
            <a:alphaModFix/>
          </a:blip>
          <a:srcRect/>
          <a:stretch/>
        </p:blipFill>
        <p:spPr>
          <a:xfrm>
            <a:off x="328418" y="381088"/>
            <a:ext cx="732652" cy="523220"/>
          </a:xfrm>
          <a:prstGeom prst="rect">
            <a:avLst/>
          </a:prstGeom>
          <a:noFill/>
          <a:ln w="9525" cap="flat" cmpd="sng">
            <a:solidFill>
              <a:schemeClr val="dk1"/>
            </a:solidFill>
            <a:prstDash val="solid"/>
            <a:round/>
            <a:headEnd type="none" w="sm" len="sm"/>
            <a:tailEnd type="none" w="sm" len="sm"/>
          </a:ln>
        </p:spPr>
      </p:pic>
      <p:sp>
        <p:nvSpPr>
          <p:cNvPr id="123" name="Google Shape;123;p6"/>
          <p:cNvSpPr txBox="1"/>
          <p:nvPr/>
        </p:nvSpPr>
        <p:spPr>
          <a:xfrm>
            <a:off x="1081998" y="381088"/>
            <a:ext cx="6980003" cy="523220"/>
          </a:xfrm>
          <a:prstGeom prst="rect">
            <a:avLst/>
          </a:prstGeom>
          <a:solidFill>
            <a:srgbClr val="F7CAA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Curriculum Overview</a:t>
            </a:r>
            <a:endParaRPr/>
          </a:p>
        </p:txBody>
      </p:sp>
      <p:pic>
        <p:nvPicPr>
          <p:cNvPr id="124" name="Google Shape;124;p6"/>
          <p:cNvPicPr preferRelativeResize="0"/>
          <p:nvPr/>
        </p:nvPicPr>
        <p:blipFill rotWithShape="1">
          <a:blip r:embed="rId3">
            <a:alphaModFix/>
          </a:blip>
          <a:srcRect/>
          <a:stretch/>
        </p:blipFill>
        <p:spPr>
          <a:xfrm>
            <a:off x="8062001" y="381088"/>
            <a:ext cx="732652" cy="523220"/>
          </a:xfrm>
          <a:prstGeom prst="rect">
            <a:avLst/>
          </a:prstGeom>
          <a:noFill/>
          <a:ln w="9525" cap="flat" cmpd="sng">
            <a:solidFill>
              <a:schemeClr val="dk1"/>
            </a:solidFill>
            <a:prstDash val="solid"/>
            <a:round/>
            <a:headEnd type="none" w="sm" len="sm"/>
            <a:tailEnd type="none" w="sm" len="sm"/>
          </a:ln>
        </p:spPr>
      </p:pic>
      <p:sp>
        <p:nvSpPr>
          <p:cNvPr id="125" name="Google Shape;125;p6"/>
          <p:cNvSpPr txBox="1"/>
          <p:nvPr/>
        </p:nvSpPr>
        <p:spPr>
          <a:xfrm>
            <a:off x="328419" y="1130300"/>
            <a:ext cx="5157981" cy="203132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a:solidFill>
                  <a:schemeClr val="dk1"/>
                </a:solidFill>
                <a:latin typeface="Arial"/>
                <a:ea typeface="Arial"/>
                <a:cs typeface="Arial"/>
                <a:sym typeface="Arial"/>
              </a:rPr>
              <a:t>We provide a subject-specific curriculum in which we have mapped out the knowledge and skills that we want children to learn at each stage. The </a:t>
            </a:r>
            <a:r>
              <a:rPr lang="en-GB" sz="1800" b="1">
                <a:solidFill>
                  <a:schemeClr val="dk1"/>
                </a:solidFill>
                <a:latin typeface="Arial"/>
                <a:ea typeface="Arial"/>
                <a:cs typeface="Arial"/>
                <a:sym typeface="Arial"/>
              </a:rPr>
              <a:t>subject-specific curriculum documents </a:t>
            </a:r>
            <a:r>
              <a:rPr lang="en-GB" sz="1800">
                <a:solidFill>
                  <a:schemeClr val="dk1"/>
                </a:solidFill>
                <a:latin typeface="Arial"/>
                <a:ea typeface="Arial"/>
                <a:cs typeface="Arial"/>
                <a:sym typeface="Arial"/>
              </a:rPr>
              <a:t>also comprise an overview of Early Years and can be viewed within the curriculum section of our website by clicking </a:t>
            </a:r>
            <a:r>
              <a:rPr lang="en-GB" sz="1800" u="sng">
                <a:solidFill>
                  <a:schemeClr val="dk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here</a:t>
            </a:r>
            <a:r>
              <a:rPr lang="en-GB" sz="1800">
                <a:solidFill>
                  <a:schemeClr val="dk1"/>
                </a:solidFill>
                <a:latin typeface="Arial"/>
                <a:ea typeface="Arial"/>
                <a:cs typeface="Arial"/>
                <a:sym typeface="Arial"/>
              </a:rPr>
              <a:t>.</a:t>
            </a:r>
            <a:endParaRPr/>
          </a:p>
        </p:txBody>
      </p:sp>
      <p:pic>
        <p:nvPicPr>
          <p:cNvPr id="126" name="Google Shape;126;p6"/>
          <p:cNvPicPr preferRelativeResize="0"/>
          <p:nvPr/>
        </p:nvPicPr>
        <p:blipFill rotWithShape="1">
          <a:blip r:embed="rId5">
            <a:alphaModFix/>
          </a:blip>
          <a:srcRect/>
          <a:stretch/>
        </p:blipFill>
        <p:spPr>
          <a:xfrm>
            <a:off x="328418" y="3293703"/>
            <a:ext cx="5157981" cy="1561329"/>
          </a:xfrm>
          <a:prstGeom prst="rect">
            <a:avLst/>
          </a:prstGeom>
          <a:noFill/>
          <a:ln>
            <a:noFill/>
          </a:ln>
        </p:spPr>
      </p:pic>
      <p:sp>
        <p:nvSpPr>
          <p:cNvPr id="127" name="Google Shape;127;p6"/>
          <p:cNvSpPr txBox="1"/>
          <p:nvPr/>
        </p:nvSpPr>
        <p:spPr>
          <a:xfrm>
            <a:off x="328418" y="5040509"/>
            <a:ext cx="8466235" cy="175432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a:solidFill>
                  <a:schemeClr val="dk1"/>
                </a:solidFill>
                <a:latin typeface="Arial"/>
                <a:ea typeface="Arial"/>
                <a:cs typeface="Arial"/>
                <a:sym typeface="Arial"/>
              </a:rPr>
              <a:t>Where possible, subjects are delivered through topics which are designed for maximum engagement and ensure all pupils benefit from a rich, broad, balanced curriculum presented in an interesting, exciting and imaginative manner with lots of opportunities for first-hand experience, practical work, investigation and learning through play. The curriculum is enriched with visits, visitors, and extensive use of our unique environment.</a:t>
            </a:r>
            <a:endParaRPr/>
          </a:p>
        </p:txBody>
      </p:sp>
      <p:sp>
        <p:nvSpPr>
          <p:cNvPr id="128" name="Google Shape;128;p6"/>
          <p:cNvSpPr txBox="1"/>
          <p:nvPr/>
        </p:nvSpPr>
        <p:spPr>
          <a:xfrm>
            <a:off x="5625296" y="1125749"/>
            <a:ext cx="3169500" cy="397027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r>
              <a:rPr lang="en-GB" sz="1800" b="1" dirty="0"/>
              <a:t>English: </a:t>
            </a:r>
            <a:r>
              <a:rPr lang="en-GB" sz="1800" dirty="0" smtClean="0"/>
              <a:t>Class </a:t>
            </a:r>
            <a:r>
              <a:rPr lang="en-GB" sz="1800" dirty="0"/>
              <a:t>texts: </a:t>
            </a:r>
            <a:r>
              <a:rPr lang="en-GB" sz="1800" dirty="0" err="1"/>
              <a:t>Moondial</a:t>
            </a:r>
            <a:r>
              <a:rPr lang="en-GB" sz="1800" dirty="0"/>
              <a:t> and </a:t>
            </a:r>
            <a:r>
              <a:rPr lang="en-GB" sz="1800" dirty="0" smtClean="0"/>
              <a:t>Beowulf,</a:t>
            </a:r>
            <a:r>
              <a:rPr lang="en-US" sz="1800" dirty="0" err="1" smtClean="0"/>
              <a:t>SPaG</a:t>
            </a:r>
            <a:endParaRPr lang="en-US" sz="1800" dirty="0"/>
          </a:p>
          <a:p>
            <a:r>
              <a:rPr lang="en-GB" sz="1800" b="1" dirty="0" smtClean="0"/>
              <a:t>Maths</a:t>
            </a:r>
            <a:r>
              <a:rPr lang="en-GB" sz="1800" b="1" dirty="0"/>
              <a:t>: </a:t>
            </a:r>
            <a:r>
              <a:rPr lang="en-GB" sz="1800" dirty="0"/>
              <a:t>Daily </a:t>
            </a:r>
            <a:r>
              <a:rPr lang="en-GB" sz="1800" dirty="0" smtClean="0"/>
              <a:t>Arithmetic, Reasoning and </a:t>
            </a:r>
            <a:r>
              <a:rPr lang="en-GB" sz="1800" dirty="0"/>
              <a:t>Tables</a:t>
            </a:r>
            <a:r>
              <a:rPr lang="en-US" sz="1800" dirty="0"/>
              <a:t>, </a:t>
            </a:r>
            <a:r>
              <a:rPr lang="en-US" sz="1800" b="1" dirty="0" smtClean="0"/>
              <a:t>Science:</a:t>
            </a:r>
            <a:r>
              <a:rPr lang="en-GB" sz="1800" dirty="0" smtClean="0"/>
              <a:t>Light </a:t>
            </a:r>
            <a:r>
              <a:rPr lang="en-GB" sz="1800" dirty="0"/>
              <a:t>and Electricity</a:t>
            </a:r>
            <a:endParaRPr lang="en-US" sz="1800" dirty="0"/>
          </a:p>
          <a:p>
            <a:r>
              <a:rPr lang="en-GB" sz="1800" b="1" dirty="0"/>
              <a:t>History: </a:t>
            </a:r>
            <a:r>
              <a:rPr lang="en-GB" sz="1800" dirty="0" smtClean="0"/>
              <a:t>Anglo-Saxons &amp; </a:t>
            </a:r>
            <a:r>
              <a:rPr lang="en-GB" sz="1800" dirty="0"/>
              <a:t>Vikings</a:t>
            </a:r>
            <a:endParaRPr lang="en-US" sz="1800" dirty="0"/>
          </a:p>
          <a:p>
            <a:r>
              <a:rPr lang="en-GB" sz="1800" b="1" dirty="0" smtClean="0"/>
              <a:t>Art</a:t>
            </a:r>
            <a:r>
              <a:rPr lang="en-GB" sz="1800" b="1" dirty="0"/>
              <a:t>: </a:t>
            </a:r>
            <a:r>
              <a:rPr lang="en-GB" sz="1800" dirty="0"/>
              <a:t>Line, Tone and Shading, Gustav  Klimt and Pattern</a:t>
            </a:r>
            <a:endParaRPr lang="en-US" sz="1800" dirty="0"/>
          </a:p>
          <a:p>
            <a:r>
              <a:rPr lang="en-GB" sz="1800" b="1" dirty="0"/>
              <a:t>Design </a:t>
            </a:r>
            <a:r>
              <a:rPr lang="en-GB" sz="1800" b="1" dirty="0" smtClean="0"/>
              <a:t>Technology</a:t>
            </a:r>
            <a:r>
              <a:rPr lang="en-GB" sz="1800" dirty="0" smtClean="0"/>
              <a:t> </a:t>
            </a:r>
            <a:r>
              <a:rPr lang="en-GB" sz="1800" dirty="0"/>
              <a:t>Viking Shields, Textiles (Designing and Making a Christmas Stocking)</a:t>
            </a:r>
            <a:endParaRPr lang="en-US" sz="1800" dirty="0"/>
          </a:p>
          <a:p>
            <a:r>
              <a:rPr lang="en-GB" sz="1800" b="1" dirty="0"/>
              <a:t>RE:</a:t>
            </a:r>
            <a:r>
              <a:rPr lang="en-GB" sz="1800" dirty="0"/>
              <a:t> </a:t>
            </a:r>
            <a:r>
              <a:rPr lang="en-GB" sz="1800" dirty="0" smtClean="0"/>
              <a:t>Life is a Journey</a:t>
            </a:r>
            <a:endParaRPr sz="1800"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457200" y="366250"/>
            <a:ext cx="8229600" cy="523200"/>
          </a:xfrm>
          <a:prstGeom prst="rect">
            <a:avLst/>
          </a:prstGeom>
          <a:solidFill>
            <a:srgbClr val="F7CAAC"/>
          </a:solidFill>
          <a:ln w="9525" cap="flat" cmpd="sng">
            <a:solidFill>
              <a:srgbClr val="888888"/>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3F3F3F"/>
              </a:buClr>
              <a:buSzPct val="100000"/>
              <a:buFont typeface="Arial"/>
              <a:buNone/>
            </a:pPr>
            <a:r>
              <a:rPr lang="en-GB" b="1" u="sng" dirty="0">
                <a:solidFill>
                  <a:srgbClr val="3F3F3F"/>
                </a:solidFill>
              </a:rPr>
              <a:t>Curriculum</a:t>
            </a:r>
            <a:endParaRPr b="1" u="sng" dirty="0">
              <a:solidFill>
                <a:srgbClr val="3F3F3F"/>
              </a:solidFill>
            </a:endParaRPr>
          </a:p>
        </p:txBody>
      </p:sp>
      <p:sp>
        <p:nvSpPr>
          <p:cNvPr id="135" name="Google Shape;135;p7"/>
          <p:cNvSpPr txBox="1">
            <a:spLocks noGrp="1"/>
          </p:cNvSpPr>
          <p:nvPr>
            <p:ph type="body" idx="1"/>
          </p:nvPr>
        </p:nvSpPr>
        <p:spPr>
          <a:xfrm>
            <a:off x="457193" y="768133"/>
            <a:ext cx="8229600" cy="5649913"/>
          </a:xfrm>
          <a:prstGeom prst="rect">
            <a:avLst/>
          </a:prstGeom>
          <a:noFill/>
          <a:ln w="9525" cap="flat" cmpd="sng">
            <a:solidFill>
              <a:srgbClr val="888888"/>
            </a:solidFill>
            <a:prstDash val="solid"/>
            <a:round/>
            <a:headEnd type="none" w="sm" len="sm"/>
            <a:tailEnd type="none" w="sm" len="sm"/>
          </a:ln>
        </p:spPr>
        <p:txBody>
          <a:bodyPr spcFirstLastPara="1" wrap="square" lIns="91425" tIns="45700" rIns="91425" bIns="45700" anchor="t" anchorCtr="0">
            <a:normAutofit/>
          </a:bodyPr>
          <a:lstStyle/>
          <a:p>
            <a:pPr>
              <a:lnSpc>
                <a:spcPct val="80000"/>
              </a:lnSpc>
            </a:pPr>
            <a:r>
              <a:rPr lang="en-GB" altLang="en-US" sz="1800" b="1" u="sng" dirty="0" smtClean="0">
                <a:solidFill>
                  <a:schemeClr val="tx1"/>
                </a:solidFill>
                <a:latin typeface="Arial" panose="020B0604020202020204" pitchFamily="34" charset="0"/>
              </a:rPr>
              <a:t>English</a:t>
            </a:r>
          </a:p>
          <a:p>
            <a:pPr>
              <a:lnSpc>
                <a:spcPct val="80000"/>
              </a:lnSpc>
            </a:pPr>
            <a:r>
              <a:rPr lang="en-GB" altLang="en-US" sz="1800" dirty="0" smtClean="0">
                <a:latin typeface="Arial" panose="020B0604020202020204" pitchFamily="34" charset="0"/>
              </a:rPr>
              <a:t>Writing </a:t>
            </a:r>
            <a:r>
              <a:rPr lang="en-GB" altLang="en-US" sz="1800" dirty="0">
                <a:latin typeface="Arial" panose="020B0604020202020204" pitchFamily="34" charset="0"/>
              </a:rPr>
              <a:t>(Narrative, News Reports, Poetry, Persuasive, Diary Letter, </a:t>
            </a:r>
          </a:p>
          <a:p>
            <a:pPr marL="114300" indent="0">
              <a:lnSpc>
                <a:spcPct val="80000"/>
              </a:lnSpc>
              <a:buNone/>
            </a:pPr>
            <a:r>
              <a:rPr lang="en-GB" altLang="en-US" sz="1800" dirty="0">
                <a:latin typeface="Arial" panose="020B0604020202020204" pitchFamily="34" charset="0"/>
              </a:rPr>
              <a:t>      Non-chronological Reports</a:t>
            </a:r>
          </a:p>
          <a:p>
            <a:pPr>
              <a:lnSpc>
                <a:spcPct val="80000"/>
              </a:lnSpc>
            </a:pPr>
            <a:r>
              <a:rPr lang="en-GB" altLang="en-US" sz="1800" dirty="0">
                <a:latin typeface="Arial" panose="020B0604020202020204" pitchFamily="34" charset="0"/>
              </a:rPr>
              <a:t>Spelling, Punctuation, Grammar and Handwriting </a:t>
            </a:r>
            <a:endParaRPr lang="en-GB" altLang="en-US" sz="1800" b="1" u="sng" dirty="0">
              <a:solidFill>
                <a:schemeClr val="tx1"/>
              </a:solidFill>
              <a:latin typeface="Arial" panose="020B0604020202020204" pitchFamily="34" charset="0"/>
            </a:endParaRPr>
          </a:p>
          <a:p>
            <a:pPr>
              <a:lnSpc>
                <a:spcPct val="80000"/>
              </a:lnSpc>
            </a:pPr>
            <a:r>
              <a:rPr lang="en-GB" altLang="en-US" sz="1900" dirty="0">
                <a:latin typeface="Arial" panose="020B0604020202020204" pitchFamily="34" charset="0"/>
              </a:rPr>
              <a:t>Reading (groups and class text) </a:t>
            </a:r>
            <a:r>
              <a:rPr lang="en-GB" altLang="en-US" sz="1900" dirty="0" smtClean="0">
                <a:latin typeface="Arial" panose="020B0604020202020204" pitchFamily="34" charset="0"/>
              </a:rPr>
              <a:t>Comprehension</a:t>
            </a:r>
          </a:p>
          <a:p>
            <a:pPr marL="114300" indent="0">
              <a:lnSpc>
                <a:spcPct val="80000"/>
              </a:lnSpc>
              <a:buNone/>
            </a:pPr>
            <a:r>
              <a:rPr lang="en-GB" altLang="en-US" sz="1900" dirty="0" smtClean="0">
                <a:latin typeface="Arial" panose="020B0604020202020204" pitchFamily="34" charset="0"/>
              </a:rPr>
              <a:t>Term 1: </a:t>
            </a:r>
            <a:r>
              <a:rPr lang="en-GB" altLang="en-US" sz="1900" dirty="0">
                <a:latin typeface="Arial" panose="020B0604020202020204" pitchFamily="34" charset="0"/>
              </a:rPr>
              <a:t>Poetry, </a:t>
            </a:r>
            <a:r>
              <a:rPr lang="en-GB" altLang="en-US" sz="1900" dirty="0" err="1">
                <a:latin typeface="Arial" panose="020B0604020202020204" pitchFamily="34" charset="0"/>
              </a:rPr>
              <a:t>Moondial</a:t>
            </a:r>
            <a:r>
              <a:rPr lang="en-GB" altLang="en-US" sz="1900" dirty="0">
                <a:latin typeface="Arial" panose="020B0604020202020204" pitchFamily="34" charset="0"/>
              </a:rPr>
              <a:t> and Beowulf </a:t>
            </a:r>
          </a:p>
          <a:p>
            <a:pPr marL="114300" indent="0">
              <a:lnSpc>
                <a:spcPct val="80000"/>
              </a:lnSpc>
              <a:buNone/>
            </a:pPr>
            <a:r>
              <a:rPr lang="en-GB" altLang="en-US" sz="1900" dirty="0" smtClean="0">
                <a:latin typeface="Arial" panose="020B0604020202020204" pitchFamily="34" charset="0"/>
              </a:rPr>
              <a:t>Term 2: </a:t>
            </a:r>
            <a:r>
              <a:rPr lang="en-GB" altLang="en-US" sz="1900" dirty="0">
                <a:latin typeface="Arial" panose="020B0604020202020204" pitchFamily="34" charset="0"/>
              </a:rPr>
              <a:t>Poetry, Beowulf</a:t>
            </a:r>
          </a:p>
          <a:p>
            <a:pPr marL="114300" indent="0">
              <a:lnSpc>
                <a:spcPct val="80000"/>
              </a:lnSpc>
              <a:buNone/>
            </a:pPr>
            <a:r>
              <a:rPr lang="en-GB" altLang="en-US" sz="1900" dirty="0" smtClean="0">
                <a:latin typeface="Arial" panose="020B0604020202020204" pitchFamily="34" charset="0"/>
              </a:rPr>
              <a:t>Term 3: </a:t>
            </a:r>
            <a:r>
              <a:rPr lang="en-GB" altLang="en-US" sz="1900" dirty="0">
                <a:latin typeface="Arial" panose="020B0604020202020204" pitchFamily="34" charset="0"/>
              </a:rPr>
              <a:t>The Silver </a:t>
            </a:r>
            <a:r>
              <a:rPr lang="en-GB" altLang="en-US" sz="1900" dirty="0" smtClean="0">
                <a:latin typeface="Arial" panose="020B0604020202020204" pitchFamily="34" charset="0"/>
              </a:rPr>
              <a:t>Sword</a:t>
            </a:r>
          </a:p>
          <a:p>
            <a:pPr marL="0" indent="0">
              <a:lnSpc>
                <a:spcPct val="80000"/>
              </a:lnSpc>
              <a:buNone/>
            </a:pPr>
            <a:endParaRPr lang="en-GB" altLang="en-US" sz="1900" b="1" dirty="0">
              <a:solidFill>
                <a:srgbClr val="0070C0"/>
              </a:solidFill>
              <a:latin typeface="Arial" panose="020B0604020202020204" pitchFamily="34" charset="0"/>
            </a:endParaRPr>
          </a:p>
          <a:p>
            <a:pPr marL="0" indent="0">
              <a:lnSpc>
                <a:spcPct val="80000"/>
              </a:lnSpc>
              <a:buNone/>
            </a:pPr>
            <a:r>
              <a:rPr lang="en-GB" altLang="en-US" sz="1900" b="1" u="sng" dirty="0">
                <a:solidFill>
                  <a:schemeClr val="tx1"/>
                </a:solidFill>
                <a:latin typeface="Arial" panose="020B0604020202020204" pitchFamily="34" charset="0"/>
              </a:rPr>
              <a:t>Maths:</a:t>
            </a:r>
          </a:p>
          <a:p>
            <a:pPr>
              <a:lnSpc>
                <a:spcPct val="80000"/>
              </a:lnSpc>
            </a:pPr>
            <a:r>
              <a:rPr lang="en-GB" altLang="en-US" sz="1900" dirty="0">
                <a:latin typeface="Arial" panose="020B0604020202020204" pitchFamily="34" charset="0"/>
              </a:rPr>
              <a:t>Daily </a:t>
            </a:r>
            <a:r>
              <a:rPr lang="en-GB" altLang="en-US" sz="1900" dirty="0" smtClean="0">
                <a:latin typeface="Arial" panose="020B0604020202020204" pitchFamily="34" charset="0"/>
              </a:rPr>
              <a:t>Arithmetic, Reasoning </a:t>
            </a:r>
            <a:r>
              <a:rPr lang="en-GB" altLang="en-US" sz="1900" dirty="0">
                <a:latin typeface="Arial" panose="020B0604020202020204" pitchFamily="34" charset="0"/>
              </a:rPr>
              <a:t>and Tables</a:t>
            </a:r>
          </a:p>
          <a:p>
            <a:pPr marL="0" indent="0">
              <a:lnSpc>
                <a:spcPct val="80000"/>
              </a:lnSpc>
              <a:buNone/>
            </a:pPr>
            <a:r>
              <a:rPr lang="en-GB" altLang="en-US" sz="1900" dirty="0" smtClean="0">
                <a:latin typeface="Arial" panose="020B0604020202020204" pitchFamily="34" charset="0"/>
              </a:rPr>
              <a:t>Term 1: Place Value, Number, Mixed Operations, Fractions, Decimals</a:t>
            </a:r>
          </a:p>
          <a:p>
            <a:pPr marL="0" indent="0">
              <a:lnSpc>
                <a:spcPct val="80000"/>
              </a:lnSpc>
              <a:buNone/>
            </a:pPr>
            <a:r>
              <a:rPr lang="en-GB" altLang="en-US" sz="1900" dirty="0" smtClean="0">
                <a:latin typeface="Arial" panose="020B0604020202020204" pitchFamily="34" charset="0"/>
              </a:rPr>
              <a:t>Term 2: Percentages, Position/Direction, Algebra, Converting Units,</a:t>
            </a:r>
          </a:p>
          <a:p>
            <a:pPr marL="0" indent="0">
              <a:lnSpc>
                <a:spcPct val="80000"/>
              </a:lnSpc>
              <a:buNone/>
            </a:pPr>
            <a:r>
              <a:rPr lang="en-GB" altLang="en-US" sz="1900" dirty="0" smtClean="0">
                <a:latin typeface="Arial" panose="020B0604020202020204" pitchFamily="34" charset="0"/>
              </a:rPr>
              <a:t>             Perimeter / Area / volume, Ratio</a:t>
            </a:r>
          </a:p>
          <a:p>
            <a:pPr marL="0" indent="0">
              <a:lnSpc>
                <a:spcPct val="80000"/>
              </a:lnSpc>
              <a:buNone/>
            </a:pPr>
            <a:r>
              <a:rPr lang="en-GB" altLang="en-US" sz="1900" dirty="0" smtClean="0">
                <a:latin typeface="Arial" panose="020B0604020202020204" pitchFamily="34" charset="0"/>
              </a:rPr>
              <a:t>Term 3: Shape,  Statistics</a:t>
            </a:r>
          </a:p>
        </p:txBody>
      </p:sp>
      <p:pic>
        <p:nvPicPr>
          <p:cNvPr id="136" name="Google Shape;136;p7"/>
          <p:cNvPicPr preferRelativeResize="0"/>
          <p:nvPr/>
        </p:nvPicPr>
        <p:blipFill rotWithShape="1">
          <a:blip r:embed="rId3">
            <a:alphaModFix/>
          </a:blip>
          <a:srcRect/>
          <a:stretch/>
        </p:blipFill>
        <p:spPr>
          <a:xfrm>
            <a:off x="457193" y="366238"/>
            <a:ext cx="732651" cy="523222"/>
          </a:xfrm>
          <a:prstGeom prst="rect">
            <a:avLst/>
          </a:prstGeom>
          <a:noFill/>
          <a:ln w="9525" cap="flat" cmpd="sng">
            <a:solidFill>
              <a:schemeClr val="dk1"/>
            </a:solidFill>
            <a:prstDash val="solid"/>
            <a:round/>
            <a:headEnd type="none" w="sm" len="sm"/>
            <a:tailEnd type="none" w="sm" len="sm"/>
          </a:ln>
        </p:spPr>
      </p:pic>
      <p:pic>
        <p:nvPicPr>
          <p:cNvPr id="137" name="Google Shape;137;p7"/>
          <p:cNvPicPr preferRelativeResize="0"/>
          <p:nvPr/>
        </p:nvPicPr>
        <p:blipFill rotWithShape="1">
          <a:blip r:embed="rId3">
            <a:alphaModFix/>
          </a:blip>
          <a:srcRect/>
          <a:stretch/>
        </p:blipFill>
        <p:spPr>
          <a:xfrm>
            <a:off x="7965268" y="366250"/>
            <a:ext cx="732651" cy="523222"/>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457200" y="366250"/>
            <a:ext cx="8229600" cy="523200"/>
          </a:xfrm>
          <a:prstGeom prst="rect">
            <a:avLst/>
          </a:prstGeom>
          <a:solidFill>
            <a:srgbClr val="F7CAAC"/>
          </a:solidFill>
          <a:ln w="9525" cap="flat" cmpd="sng">
            <a:solidFill>
              <a:srgbClr val="888888"/>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3F3F3F"/>
              </a:buClr>
              <a:buSzPct val="100000"/>
              <a:buFont typeface="Arial"/>
              <a:buNone/>
            </a:pPr>
            <a:r>
              <a:rPr lang="en-GB" b="1" u="sng" dirty="0">
                <a:solidFill>
                  <a:srgbClr val="3F3F3F"/>
                </a:solidFill>
              </a:rPr>
              <a:t>Curriculum</a:t>
            </a:r>
            <a:endParaRPr b="1" u="sng" dirty="0">
              <a:solidFill>
                <a:srgbClr val="3F3F3F"/>
              </a:solidFill>
            </a:endParaRPr>
          </a:p>
        </p:txBody>
      </p:sp>
      <p:sp>
        <p:nvSpPr>
          <p:cNvPr id="135" name="Google Shape;135;p7"/>
          <p:cNvSpPr txBox="1">
            <a:spLocks noGrp="1"/>
          </p:cNvSpPr>
          <p:nvPr>
            <p:ph type="body" idx="1"/>
          </p:nvPr>
        </p:nvSpPr>
        <p:spPr>
          <a:xfrm>
            <a:off x="468313" y="981075"/>
            <a:ext cx="8229600" cy="5649913"/>
          </a:xfrm>
          <a:prstGeom prst="rect">
            <a:avLst/>
          </a:prstGeom>
          <a:noFill/>
          <a:ln w="9525" cap="flat" cmpd="sng">
            <a:solidFill>
              <a:srgbClr val="888888"/>
            </a:solidFill>
            <a:prstDash val="solid"/>
            <a:round/>
            <a:headEnd type="none" w="sm" len="sm"/>
            <a:tailEnd type="none" w="sm" len="sm"/>
          </a:ln>
        </p:spPr>
        <p:txBody>
          <a:bodyPr spcFirstLastPara="1" wrap="square" lIns="91425" tIns="45700" rIns="91425" bIns="45700" anchor="t" anchorCtr="0">
            <a:normAutofit/>
          </a:bodyPr>
          <a:lstStyle/>
          <a:p>
            <a:pPr marL="0" indent="0">
              <a:lnSpc>
                <a:spcPct val="80000"/>
              </a:lnSpc>
              <a:buNone/>
            </a:pPr>
            <a:r>
              <a:rPr lang="en-GB" altLang="en-US" sz="1900" b="1" u="sng" dirty="0" smtClean="0">
                <a:latin typeface="Arial" panose="020B0604020202020204" pitchFamily="34" charset="0"/>
              </a:rPr>
              <a:t>R.E.</a:t>
            </a:r>
          </a:p>
          <a:p>
            <a:pPr marL="0" indent="0">
              <a:lnSpc>
                <a:spcPct val="80000"/>
              </a:lnSpc>
              <a:buNone/>
            </a:pPr>
            <a:r>
              <a:rPr lang="en-GB" altLang="en-US" sz="1900" dirty="0" smtClean="0">
                <a:latin typeface="Arial" panose="020B0604020202020204" pitchFamily="34" charset="0"/>
              </a:rPr>
              <a:t>Term 1: Life is a Journey, </a:t>
            </a:r>
          </a:p>
          <a:p>
            <a:pPr marL="0" indent="0">
              <a:lnSpc>
                <a:spcPct val="80000"/>
              </a:lnSpc>
              <a:buNone/>
            </a:pPr>
            <a:r>
              <a:rPr lang="en-GB" altLang="en-US" sz="1900" dirty="0">
                <a:latin typeface="Arial" panose="020B0604020202020204" pitchFamily="34" charset="0"/>
              </a:rPr>
              <a:t> </a:t>
            </a:r>
            <a:r>
              <a:rPr lang="en-GB" altLang="en-US" sz="1900" dirty="0" smtClean="0">
                <a:latin typeface="Arial" panose="020B0604020202020204" pitchFamily="34" charset="0"/>
              </a:rPr>
              <a:t>            The Exodus, Advent, Christingle</a:t>
            </a:r>
          </a:p>
          <a:p>
            <a:pPr marL="0" indent="0">
              <a:lnSpc>
                <a:spcPct val="80000"/>
              </a:lnSpc>
              <a:buNone/>
            </a:pPr>
            <a:r>
              <a:rPr lang="en-GB" altLang="en-US" sz="1900" dirty="0" smtClean="0">
                <a:latin typeface="Arial" panose="020B0604020202020204" pitchFamily="34" charset="0"/>
              </a:rPr>
              <a:t>Term 2: Who was Jesus?, God</a:t>
            </a:r>
          </a:p>
          <a:p>
            <a:pPr marL="0" indent="0">
              <a:lnSpc>
                <a:spcPct val="80000"/>
              </a:lnSpc>
              <a:buNone/>
            </a:pPr>
            <a:r>
              <a:rPr lang="en-GB" altLang="en-US" sz="1900" dirty="0">
                <a:latin typeface="Arial" panose="020B0604020202020204" pitchFamily="34" charset="0"/>
              </a:rPr>
              <a:t> </a:t>
            </a:r>
            <a:r>
              <a:rPr lang="en-GB" altLang="en-US" sz="1900" dirty="0" smtClean="0">
                <a:latin typeface="Arial" panose="020B0604020202020204" pitchFamily="34" charset="0"/>
              </a:rPr>
              <a:t>             Ascension and Pentecost</a:t>
            </a:r>
          </a:p>
          <a:p>
            <a:pPr marL="0" indent="0">
              <a:lnSpc>
                <a:spcPct val="80000"/>
              </a:lnSpc>
              <a:buNone/>
            </a:pPr>
            <a:r>
              <a:rPr lang="en-GB" altLang="en-US" sz="1900" dirty="0" smtClean="0">
                <a:latin typeface="Arial" panose="020B0604020202020204" pitchFamily="34" charset="0"/>
              </a:rPr>
              <a:t>Term 3: People of Faith, Eucharist</a:t>
            </a:r>
          </a:p>
          <a:p>
            <a:pPr marL="0" indent="0">
              <a:lnSpc>
                <a:spcPct val="80000"/>
              </a:lnSpc>
              <a:buNone/>
            </a:pPr>
            <a:endParaRPr lang="en-GB" altLang="en-US" sz="1900" dirty="0">
              <a:latin typeface="Arial" panose="020B0604020202020204" pitchFamily="34" charset="0"/>
            </a:endParaRPr>
          </a:p>
          <a:p>
            <a:pPr marL="0" indent="0">
              <a:lnSpc>
                <a:spcPct val="80000"/>
              </a:lnSpc>
              <a:buNone/>
            </a:pPr>
            <a:r>
              <a:rPr lang="en-GB" altLang="en-US" sz="1900" b="1" u="sng" dirty="0">
                <a:solidFill>
                  <a:schemeClr val="tx1"/>
                </a:solidFill>
                <a:latin typeface="Arial" panose="020B0604020202020204" pitchFamily="34" charset="0"/>
              </a:rPr>
              <a:t>Science: </a:t>
            </a:r>
          </a:p>
          <a:p>
            <a:pPr marL="0" indent="0">
              <a:lnSpc>
                <a:spcPct val="80000"/>
              </a:lnSpc>
              <a:buNone/>
            </a:pPr>
            <a:r>
              <a:rPr lang="en-GB" altLang="en-US" sz="1900" dirty="0">
                <a:latin typeface="Arial" panose="020B0604020202020204" pitchFamily="34" charset="0"/>
              </a:rPr>
              <a:t>Term 1: Light and Electricity</a:t>
            </a:r>
          </a:p>
          <a:p>
            <a:pPr marL="0" indent="0">
              <a:lnSpc>
                <a:spcPct val="80000"/>
              </a:lnSpc>
              <a:buNone/>
            </a:pPr>
            <a:r>
              <a:rPr lang="en-GB" altLang="en-US" sz="1900" dirty="0">
                <a:latin typeface="Arial" panose="020B0604020202020204" pitchFamily="34" charset="0"/>
              </a:rPr>
              <a:t>Term 2: Humans (Heart, Blood, Lungs, Health and Diet)</a:t>
            </a:r>
          </a:p>
          <a:p>
            <a:pPr marL="0" indent="0">
              <a:lnSpc>
                <a:spcPct val="80000"/>
              </a:lnSpc>
              <a:buNone/>
            </a:pPr>
            <a:r>
              <a:rPr lang="en-GB" altLang="en-US" sz="1900" dirty="0">
                <a:latin typeface="Arial" panose="020B0604020202020204" pitchFamily="34" charset="0"/>
              </a:rPr>
              <a:t>Term 3: Inheritance, </a:t>
            </a:r>
            <a:endParaRPr lang="en-GB" altLang="en-US" sz="1900" dirty="0" smtClean="0">
              <a:latin typeface="Arial" panose="020B0604020202020204" pitchFamily="34" charset="0"/>
            </a:endParaRPr>
          </a:p>
          <a:p>
            <a:pPr marL="0" indent="0">
              <a:lnSpc>
                <a:spcPct val="80000"/>
              </a:lnSpc>
              <a:buNone/>
            </a:pPr>
            <a:r>
              <a:rPr lang="en-GB" altLang="en-US" sz="1900" dirty="0">
                <a:latin typeface="Arial" panose="020B0604020202020204" pitchFamily="34" charset="0"/>
              </a:rPr>
              <a:t> </a:t>
            </a:r>
            <a:r>
              <a:rPr lang="en-GB" altLang="en-US" sz="1900" dirty="0" smtClean="0">
                <a:latin typeface="Arial" panose="020B0604020202020204" pitchFamily="34" charset="0"/>
              </a:rPr>
              <a:t>             Adaptation </a:t>
            </a:r>
            <a:r>
              <a:rPr lang="en-GB" altLang="en-US" sz="1900" dirty="0">
                <a:latin typeface="Arial" panose="020B0604020202020204" pitchFamily="34" charset="0"/>
              </a:rPr>
              <a:t>(and </a:t>
            </a:r>
            <a:r>
              <a:rPr lang="en-GB" altLang="en-US" sz="1900" dirty="0" smtClean="0">
                <a:latin typeface="Arial" panose="020B0604020202020204" pitchFamily="34" charset="0"/>
              </a:rPr>
              <a:t>Habitats)</a:t>
            </a:r>
          </a:p>
          <a:p>
            <a:pPr marL="0" indent="0">
              <a:lnSpc>
                <a:spcPct val="80000"/>
              </a:lnSpc>
              <a:buNone/>
            </a:pPr>
            <a:r>
              <a:rPr lang="en-GB" altLang="en-US" sz="1900" dirty="0">
                <a:latin typeface="Arial" panose="020B0604020202020204" pitchFamily="34" charset="0"/>
              </a:rPr>
              <a:t> </a:t>
            </a:r>
            <a:r>
              <a:rPr lang="en-GB" altLang="en-US" sz="1900" dirty="0" smtClean="0">
                <a:latin typeface="Arial" panose="020B0604020202020204" pitchFamily="34" charset="0"/>
              </a:rPr>
              <a:t>             Evolution </a:t>
            </a:r>
            <a:r>
              <a:rPr lang="en-GB" altLang="en-US" sz="1900" dirty="0">
                <a:latin typeface="Arial" panose="020B0604020202020204" pitchFamily="34" charset="0"/>
              </a:rPr>
              <a:t>(Fossils</a:t>
            </a:r>
            <a:r>
              <a:rPr lang="en-GB" altLang="en-US" sz="1900" dirty="0" smtClean="0">
                <a:latin typeface="Arial" panose="020B0604020202020204" pitchFamily="34" charset="0"/>
              </a:rPr>
              <a:t>)</a:t>
            </a:r>
            <a:endParaRPr sz="2400" b="1" dirty="0"/>
          </a:p>
        </p:txBody>
      </p:sp>
      <p:pic>
        <p:nvPicPr>
          <p:cNvPr id="136" name="Google Shape;136;p7"/>
          <p:cNvPicPr preferRelativeResize="0"/>
          <p:nvPr/>
        </p:nvPicPr>
        <p:blipFill rotWithShape="1">
          <a:blip r:embed="rId3">
            <a:alphaModFix/>
          </a:blip>
          <a:srcRect/>
          <a:stretch/>
        </p:blipFill>
        <p:spPr>
          <a:xfrm>
            <a:off x="457193" y="366238"/>
            <a:ext cx="732651" cy="523222"/>
          </a:xfrm>
          <a:prstGeom prst="rect">
            <a:avLst/>
          </a:prstGeom>
          <a:noFill/>
          <a:ln w="9525" cap="flat" cmpd="sng">
            <a:solidFill>
              <a:schemeClr val="dk1"/>
            </a:solidFill>
            <a:prstDash val="solid"/>
            <a:round/>
            <a:headEnd type="none" w="sm" len="sm"/>
            <a:tailEnd type="none" w="sm" len="sm"/>
          </a:ln>
        </p:spPr>
      </p:pic>
      <p:pic>
        <p:nvPicPr>
          <p:cNvPr id="137" name="Google Shape;137;p7"/>
          <p:cNvPicPr preferRelativeResize="0"/>
          <p:nvPr/>
        </p:nvPicPr>
        <p:blipFill rotWithShape="1">
          <a:blip r:embed="rId3">
            <a:alphaModFix/>
          </a:blip>
          <a:srcRect/>
          <a:stretch/>
        </p:blipFill>
        <p:spPr>
          <a:xfrm>
            <a:off x="7965268" y="366250"/>
            <a:ext cx="732651" cy="523222"/>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2839389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63" y="1128713"/>
            <a:ext cx="385762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6845" y="1128713"/>
            <a:ext cx="4271374" cy="467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3763" y="6012493"/>
            <a:ext cx="3857625" cy="369332"/>
          </a:xfrm>
          <a:prstGeom prst="rect">
            <a:avLst/>
          </a:prstGeom>
          <a:noFill/>
        </p:spPr>
        <p:txBody>
          <a:bodyPr wrap="square" rtlCol="0">
            <a:spAutoFit/>
          </a:bodyPr>
          <a:lstStyle/>
          <a:p>
            <a:r>
              <a:rPr lang="en-US" sz="1800" dirty="0" smtClean="0"/>
              <a:t>Exploring artefacts in history</a:t>
            </a:r>
            <a:endParaRPr lang="en-US" sz="1800" dirty="0"/>
          </a:p>
        </p:txBody>
      </p:sp>
      <p:sp>
        <p:nvSpPr>
          <p:cNvPr id="3" name="TextBox 2"/>
          <p:cNvSpPr txBox="1"/>
          <p:nvPr/>
        </p:nvSpPr>
        <p:spPr>
          <a:xfrm>
            <a:off x="4496845" y="6012493"/>
            <a:ext cx="4271374" cy="369332"/>
          </a:xfrm>
          <a:prstGeom prst="rect">
            <a:avLst/>
          </a:prstGeom>
          <a:noFill/>
        </p:spPr>
        <p:txBody>
          <a:bodyPr wrap="square" rtlCol="0">
            <a:spAutoFit/>
          </a:bodyPr>
          <a:lstStyle/>
          <a:p>
            <a:r>
              <a:rPr lang="en-US" sz="1800" dirty="0" smtClean="0"/>
              <a:t>Viking shield and replica costume</a:t>
            </a:r>
            <a:endParaRPr lang="en-US" sz="1800" dirty="0"/>
          </a:p>
        </p:txBody>
      </p:sp>
    </p:spTree>
    <p:extLst>
      <p:ext uri="{BB962C8B-B14F-4D97-AF65-F5344CB8AC3E}">
        <p14:creationId xmlns:p14="http://schemas.microsoft.com/office/powerpoint/2010/main" val="2994555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8"/>
          <p:cNvSpPr/>
          <p:nvPr/>
        </p:nvSpPr>
        <p:spPr>
          <a:xfrm>
            <a:off x="611200" y="352725"/>
            <a:ext cx="7561200" cy="523200"/>
          </a:xfrm>
          <a:prstGeom prst="rect">
            <a:avLst/>
          </a:prstGeom>
          <a:solidFill>
            <a:srgbClr val="F7CAAC"/>
          </a:solidFill>
          <a:ln w="9525" cap="flat" cmpd="sng">
            <a:solidFill>
              <a:srgbClr val="88888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Wider curriculum</a:t>
            </a:r>
            <a:endParaRPr sz="2800">
              <a:solidFill>
                <a:schemeClr val="dk1"/>
              </a:solidFill>
              <a:latin typeface="Calibri"/>
              <a:ea typeface="Calibri"/>
              <a:cs typeface="Calibri"/>
              <a:sym typeface="Calibri"/>
            </a:endParaRPr>
          </a:p>
        </p:txBody>
      </p:sp>
      <p:sp>
        <p:nvSpPr>
          <p:cNvPr id="144" name="Google Shape;144;p8"/>
          <p:cNvSpPr txBox="1"/>
          <p:nvPr/>
        </p:nvSpPr>
        <p:spPr>
          <a:xfrm>
            <a:off x="468319" y="1125538"/>
            <a:ext cx="8229600" cy="5505450"/>
          </a:xfrm>
          <a:prstGeom prst="rect">
            <a:avLst/>
          </a:prstGeom>
          <a:noFill/>
          <a:ln w="9525" cap="flat" cmpd="sng">
            <a:solidFill>
              <a:srgbClr val="888888"/>
            </a:solidFill>
            <a:prstDash val="solid"/>
            <a:round/>
            <a:headEnd type="none" w="sm" len="sm"/>
            <a:tailEnd type="none" w="sm" len="sm"/>
          </a:ln>
        </p:spPr>
        <p:txBody>
          <a:bodyPr spcFirstLastPara="1" wrap="square" lIns="91425" tIns="45700" rIns="91425" bIns="45700" anchor="t" anchorCtr="0">
            <a:noAutofit/>
          </a:bodyPr>
          <a:lstStyle/>
          <a:p>
            <a:pPr marL="285750" indent="-285750" eaLnBrk="1" hangingPunct="1">
              <a:lnSpc>
                <a:spcPct val="90000"/>
              </a:lnSpc>
              <a:spcBef>
                <a:spcPct val="20000"/>
              </a:spcBef>
              <a:buFont typeface="Arial" panose="020B0604020202020204" pitchFamily="34" charset="0"/>
              <a:buChar char="•"/>
              <a:defRPr/>
            </a:pPr>
            <a:r>
              <a:rPr lang="en-GB" sz="1800" b="1" dirty="0" smtClean="0">
                <a:solidFill>
                  <a:schemeClr val="dk1"/>
                </a:solidFill>
                <a:latin typeface="+mn-lt"/>
                <a:sym typeface="Arial"/>
              </a:rPr>
              <a:t>History</a:t>
            </a:r>
            <a:r>
              <a:rPr lang="en-GB" sz="1800" dirty="0" smtClean="0">
                <a:solidFill>
                  <a:schemeClr val="dk1"/>
                </a:solidFill>
                <a:latin typeface="+mn-lt"/>
                <a:sym typeface="Arial"/>
              </a:rPr>
              <a:t>: </a:t>
            </a:r>
            <a:r>
              <a:rPr lang="en-GB" sz="1800" dirty="0"/>
              <a:t>Anglo-Saxons, Vikings, </a:t>
            </a:r>
            <a:r>
              <a:rPr lang="en-GB" sz="1800" dirty="0" smtClean="0"/>
              <a:t>WW1</a:t>
            </a:r>
          </a:p>
          <a:p>
            <a:pPr marL="285750" indent="-285750" eaLnBrk="1" hangingPunct="1">
              <a:lnSpc>
                <a:spcPct val="90000"/>
              </a:lnSpc>
              <a:spcBef>
                <a:spcPct val="20000"/>
              </a:spcBef>
              <a:buFont typeface="Arial" panose="020B0604020202020204" pitchFamily="34" charset="0"/>
              <a:buChar char="•"/>
              <a:defRPr/>
            </a:pPr>
            <a:endParaRPr lang="en-GB" sz="1800" dirty="0"/>
          </a:p>
          <a:p>
            <a:pPr marL="342900" indent="-342900">
              <a:lnSpc>
                <a:spcPct val="90000"/>
              </a:lnSpc>
              <a:spcBef>
                <a:spcPts val="560"/>
              </a:spcBef>
              <a:buClr>
                <a:schemeClr val="dk1"/>
              </a:buClr>
              <a:buSzPts val="2800"/>
              <a:buFont typeface="Arial"/>
              <a:buChar char="•"/>
            </a:pPr>
            <a:r>
              <a:rPr lang="en-GB" sz="1800" b="1" dirty="0" smtClean="0">
                <a:solidFill>
                  <a:schemeClr val="dk1"/>
                </a:solidFill>
                <a:latin typeface="+mn-lt"/>
                <a:sym typeface="Arial"/>
              </a:rPr>
              <a:t>Geography</a:t>
            </a:r>
            <a:r>
              <a:rPr lang="en-GB" sz="1800" dirty="0" smtClean="0">
                <a:solidFill>
                  <a:schemeClr val="dk1"/>
                </a:solidFill>
                <a:latin typeface="+mn-lt"/>
                <a:sym typeface="Arial"/>
              </a:rPr>
              <a:t>: </a:t>
            </a:r>
            <a:r>
              <a:rPr lang="en-GB" sz="1800" dirty="0"/>
              <a:t>Map Skills, Climate </a:t>
            </a:r>
            <a:r>
              <a:rPr lang="en-GB" sz="1800" dirty="0" smtClean="0"/>
              <a:t>Zones/Habitats</a:t>
            </a:r>
          </a:p>
          <a:p>
            <a:pPr marL="342900" indent="-342900">
              <a:lnSpc>
                <a:spcPct val="90000"/>
              </a:lnSpc>
              <a:spcBef>
                <a:spcPts val="560"/>
              </a:spcBef>
              <a:buClr>
                <a:schemeClr val="dk1"/>
              </a:buClr>
              <a:buSzPts val="2800"/>
              <a:buFont typeface="Arial"/>
              <a:buChar char="•"/>
            </a:pPr>
            <a:endParaRPr sz="1800" dirty="0" smtClean="0">
              <a:solidFill>
                <a:schemeClr val="dk1"/>
              </a:solidFill>
              <a:latin typeface="+mn-lt"/>
              <a:sym typeface="Arial"/>
            </a:endParaRPr>
          </a:p>
          <a:p>
            <a:pPr marL="342900" marR="0" lvl="0" indent="-342900" algn="l" rtl="0">
              <a:lnSpc>
                <a:spcPct val="90000"/>
              </a:lnSpc>
              <a:spcBef>
                <a:spcPts val="560"/>
              </a:spcBef>
              <a:spcAft>
                <a:spcPts val="0"/>
              </a:spcAft>
              <a:buClr>
                <a:schemeClr val="dk1"/>
              </a:buClr>
              <a:buSzPts val="2800"/>
              <a:buFont typeface="Arial"/>
              <a:buChar char="•"/>
            </a:pPr>
            <a:r>
              <a:rPr lang="en-GB" sz="1800" b="1" dirty="0" smtClean="0">
                <a:solidFill>
                  <a:schemeClr val="dk1"/>
                </a:solidFill>
                <a:latin typeface="+mn-lt"/>
                <a:sym typeface="Arial"/>
              </a:rPr>
              <a:t>PE</a:t>
            </a:r>
            <a:r>
              <a:rPr lang="en-GB" sz="1800" dirty="0" smtClean="0">
                <a:solidFill>
                  <a:schemeClr val="dk1"/>
                </a:solidFill>
                <a:latin typeface="+mn-lt"/>
                <a:sym typeface="Arial"/>
              </a:rPr>
              <a:t>: Tag Rugby, Hockey, Athletics, Basketball, Cricket, Dance, Gymnastics</a:t>
            </a:r>
          </a:p>
          <a:p>
            <a:pPr marL="342900" marR="0" lvl="0" indent="-342900" algn="l" rtl="0">
              <a:lnSpc>
                <a:spcPct val="90000"/>
              </a:lnSpc>
              <a:spcBef>
                <a:spcPts val="560"/>
              </a:spcBef>
              <a:spcAft>
                <a:spcPts val="0"/>
              </a:spcAft>
              <a:buClr>
                <a:schemeClr val="dk1"/>
              </a:buClr>
              <a:buSzPts val="2800"/>
              <a:buFont typeface="Arial"/>
              <a:buChar char="•"/>
            </a:pPr>
            <a:endParaRPr lang="en-GB" sz="1800" dirty="0" smtClean="0">
              <a:solidFill>
                <a:schemeClr val="dk1"/>
              </a:solidFill>
              <a:latin typeface="+mn-lt"/>
              <a:sym typeface="Arial"/>
            </a:endParaRPr>
          </a:p>
          <a:p>
            <a:pPr marL="342900" marR="0" lvl="0" indent="-342900" algn="l" rtl="0">
              <a:lnSpc>
                <a:spcPct val="90000"/>
              </a:lnSpc>
              <a:spcBef>
                <a:spcPts val="560"/>
              </a:spcBef>
              <a:spcAft>
                <a:spcPts val="0"/>
              </a:spcAft>
              <a:buClr>
                <a:schemeClr val="dk1"/>
              </a:buClr>
              <a:buSzPts val="2800"/>
              <a:buFont typeface="Arial"/>
              <a:buChar char="•"/>
            </a:pPr>
            <a:r>
              <a:rPr lang="en-GB" sz="1800" b="1" dirty="0" smtClean="0">
                <a:solidFill>
                  <a:schemeClr val="dk1"/>
                </a:solidFill>
                <a:latin typeface="+mn-lt"/>
                <a:sym typeface="Arial"/>
              </a:rPr>
              <a:t>Art</a:t>
            </a:r>
            <a:r>
              <a:rPr lang="en-GB" sz="1800" b="1" dirty="0">
                <a:solidFill>
                  <a:schemeClr val="dk1"/>
                </a:solidFill>
                <a:latin typeface="+mn-lt"/>
              </a:rPr>
              <a:t>: </a:t>
            </a:r>
            <a:r>
              <a:rPr lang="en-GB" sz="1800" dirty="0"/>
              <a:t>Line, Tone and Shading, Klimt and pattern, The Art of Asia, </a:t>
            </a:r>
            <a:r>
              <a:rPr lang="en-GB" sz="1800" dirty="0" smtClean="0"/>
              <a:t>(Blossom, Bamboo, Calligraphy, Mehndi, Mandala, Manga)</a:t>
            </a:r>
          </a:p>
          <a:p>
            <a:pPr lvl="0">
              <a:lnSpc>
                <a:spcPct val="90000"/>
              </a:lnSpc>
              <a:spcBef>
                <a:spcPts val="560"/>
              </a:spcBef>
              <a:buClr>
                <a:schemeClr val="dk1"/>
              </a:buClr>
              <a:buSzPts val="2800"/>
            </a:pPr>
            <a:r>
              <a:rPr lang="en-GB" sz="1800" dirty="0"/>
              <a:t> </a:t>
            </a:r>
            <a:r>
              <a:rPr lang="en-GB" sz="1800" dirty="0" smtClean="0"/>
              <a:t>    Georgia </a:t>
            </a:r>
            <a:r>
              <a:rPr lang="en-GB" sz="1800" dirty="0" err="1" smtClean="0"/>
              <a:t>O’keeffe</a:t>
            </a:r>
            <a:r>
              <a:rPr lang="en-GB" sz="1800" dirty="0" smtClean="0"/>
              <a:t>, </a:t>
            </a:r>
            <a:r>
              <a:rPr lang="en-GB" sz="1800" dirty="0"/>
              <a:t>WWI Art, Claude Monet and </a:t>
            </a:r>
            <a:r>
              <a:rPr lang="en-GB" sz="1800" dirty="0" smtClean="0"/>
              <a:t>Impressionism</a:t>
            </a:r>
          </a:p>
          <a:p>
            <a:pPr lvl="0">
              <a:lnSpc>
                <a:spcPct val="90000"/>
              </a:lnSpc>
              <a:spcBef>
                <a:spcPts val="560"/>
              </a:spcBef>
              <a:buClr>
                <a:schemeClr val="dk1"/>
              </a:buClr>
              <a:buSzPts val="2800"/>
            </a:pPr>
            <a:endParaRPr lang="en-GB" sz="1800" b="1" dirty="0" smtClean="0">
              <a:solidFill>
                <a:schemeClr val="dk1"/>
              </a:solidFill>
              <a:latin typeface="+mn-lt"/>
            </a:endParaRPr>
          </a:p>
          <a:p>
            <a:pPr marL="342900" lvl="0" indent="-342900">
              <a:lnSpc>
                <a:spcPct val="90000"/>
              </a:lnSpc>
              <a:spcBef>
                <a:spcPts val="560"/>
              </a:spcBef>
              <a:buClr>
                <a:schemeClr val="dk1"/>
              </a:buClr>
              <a:buSzPts val="2800"/>
              <a:buFont typeface="Arial"/>
              <a:buChar char="•"/>
            </a:pPr>
            <a:r>
              <a:rPr lang="en-GB" sz="1800" b="1" dirty="0" smtClean="0">
                <a:solidFill>
                  <a:schemeClr val="dk1"/>
                </a:solidFill>
                <a:latin typeface="+mn-lt"/>
                <a:sym typeface="Arial"/>
              </a:rPr>
              <a:t>Design Technology</a:t>
            </a:r>
            <a:r>
              <a:rPr lang="en-GB" sz="1800" b="1" dirty="0">
                <a:solidFill>
                  <a:schemeClr val="dk1"/>
                </a:solidFill>
                <a:latin typeface="+mn-lt"/>
                <a:sym typeface="Arial"/>
              </a:rPr>
              <a:t>:</a:t>
            </a:r>
            <a:r>
              <a:rPr lang="en-GB" sz="1800" dirty="0">
                <a:solidFill>
                  <a:schemeClr val="dk1"/>
                </a:solidFill>
                <a:latin typeface="+mn-lt"/>
                <a:sym typeface="Arial"/>
              </a:rPr>
              <a:t> </a:t>
            </a:r>
            <a:r>
              <a:rPr lang="en-GB" sz="1800" dirty="0"/>
              <a:t>Linked with topic: Viking Shields, Textiles </a:t>
            </a:r>
            <a:endParaRPr lang="en-GB" sz="1800" dirty="0" smtClean="0"/>
          </a:p>
          <a:p>
            <a:pPr lvl="0">
              <a:lnSpc>
                <a:spcPct val="90000"/>
              </a:lnSpc>
              <a:spcBef>
                <a:spcPts val="560"/>
              </a:spcBef>
              <a:buClr>
                <a:schemeClr val="dk1"/>
              </a:buClr>
              <a:buSzPts val="2800"/>
            </a:pPr>
            <a:r>
              <a:rPr lang="en-GB" sz="1800" dirty="0"/>
              <a:t> </a:t>
            </a:r>
            <a:r>
              <a:rPr lang="en-GB" sz="1800" dirty="0" smtClean="0"/>
              <a:t>     (Designing and Making a Christmas </a:t>
            </a:r>
            <a:r>
              <a:rPr lang="en-GB" sz="1800" dirty="0"/>
              <a:t>Stocking) </a:t>
            </a:r>
            <a:r>
              <a:rPr lang="en-GB" sz="1800" dirty="0" smtClean="0"/>
              <a:t>Kite Making</a:t>
            </a:r>
          </a:p>
          <a:p>
            <a:pPr lvl="0">
              <a:lnSpc>
                <a:spcPct val="90000"/>
              </a:lnSpc>
              <a:spcBef>
                <a:spcPts val="560"/>
              </a:spcBef>
              <a:buClr>
                <a:schemeClr val="dk1"/>
              </a:buClr>
              <a:buSzPts val="2800"/>
            </a:pPr>
            <a:r>
              <a:rPr lang="en-GB" sz="1800" dirty="0" smtClean="0"/>
              <a:t> </a:t>
            </a:r>
          </a:p>
          <a:p>
            <a:pPr marL="285750" lvl="0" indent="-285750">
              <a:lnSpc>
                <a:spcPct val="90000"/>
              </a:lnSpc>
              <a:spcBef>
                <a:spcPts val="560"/>
              </a:spcBef>
              <a:buClr>
                <a:schemeClr val="dk1"/>
              </a:buClr>
              <a:buSzPts val="2800"/>
              <a:buFont typeface="Arial" panose="020B0604020202020204" pitchFamily="34" charset="0"/>
              <a:buChar char="•"/>
            </a:pPr>
            <a:r>
              <a:rPr lang="en-GB" sz="1800" b="1" dirty="0" smtClean="0">
                <a:solidFill>
                  <a:schemeClr val="dk1"/>
                </a:solidFill>
                <a:latin typeface="+mn-lt"/>
                <a:sym typeface="Arial"/>
              </a:rPr>
              <a:t>Music</a:t>
            </a:r>
            <a:r>
              <a:rPr lang="en-GB" sz="1800" b="1" dirty="0">
                <a:solidFill>
                  <a:schemeClr val="dk1"/>
                </a:solidFill>
                <a:latin typeface="+mn-lt"/>
                <a:sym typeface="Arial"/>
              </a:rPr>
              <a:t>:</a:t>
            </a:r>
            <a:r>
              <a:rPr lang="en-GB" sz="1800" dirty="0">
                <a:solidFill>
                  <a:schemeClr val="dk1"/>
                </a:solidFill>
                <a:latin typeface="+mn-lt"/>
                <a:sym typeface="Arial"/>
              </a:rPr>
              <a:t> </a:t>
            </a:r>
            <a:r>
              <a:rPr lang="en-GB" sz="1800" dirty="0" err="1"/>
              <a:t>Charanga</a:t>
            </a:r>
            <a:r>
              <a:rPr lang="en-GB" sz="1800" dirty="0"/>
              <a:t> and Liverpool </a:t>
            </a:r>
            <a:r>
              <a:rPr lang="en-GB" sz="1800" dirty="0" smtClean="0"/>
              <a:t>Philharmonic</a:t>
            </a:r>
          </a:p>
          <a:p>
            <a:pPr marL="285750" lvl="0" indent="-285750">
              <a:lnSpc>
                <a:spcPct val="90000"/>
              </a:lnSpc>
              <a:spcBef>
                <a:spcPts val="560"/>
              </a:spcBef>
              <a:buClr>
                <a:schemeClr val="dk1"/>
              </a:buClr>
              <a:buSzPts val="2800"/>
              <a:buFont typeface="Arial" panose="020B0604020202020204" pitchFamily="34" charset="0"/>
              <a:buChar char="•"/>
            </a:pPr>
            <a:endParaRPr lang="en-GB" sz="1800" dirty="0" smtClean="0">
              <a:solidFill>
                <a:schemeClr val="dk1"/>
              </a:solidFill>
              <a:latin typeface="+mn-lt"/>
              <a:sym typeface="Arial"/>
            </a:endParaRPr>
          </a:p>
          <a:p>
            <a:pPr marL="285750" marR="0" lvl="0" indent="-285750" algn="l" rtl="0">
              <a:lnSpc>
                <a:spcPct val="90000"/>
              </a:lnSpc>
              <a:spcBef>
                <a:spcPts val="560"/>
              </a:spcBef>
              <a:spcAft>
                <a:spcPts val="0"/>
              </a:spcAft>
              <a:buClr>
                <a:schemeClr val="dk1"/>
              </a:buClr>
              <a:buSzPts val="2800"/>
              <a:buFont typeface="Arial" panose="020B0604020202020204" pitchFamily="34" charset="0"/>
              <a:buChar char="•"/>
            </a:pPr>
            <a:r>
              <a:rPr lang="en-GB" sz="1800" b="1" dirty="0" smtClean="0">
                <a:solidFill>
                  <a:schemeClr val="dk1"/>
                </a:solidFill>
                <a:latin typeface="+mn-lt"/>
                <a:sym typeface="Arial"/>
              </a:rPr>
              <a:t>Computing</a:t>
            </a:r>
            <a:r>
              <a:rPr lang="en-GB" sz="1800" dirty="0">
                <a:solidFill>
                  <a:schemeClr val="dk1"/>
                </a:solidFill>
                <a:latin typeface="+mn-lt"/>
                <a:sym typeface="Arial"/>
              </a:rPr>
              <a:t>: </a:t>
            </a:r>
            <a:r>
              <a:rPr lang="en-GB" sz="1800" dirty="0"/>
              <a:t>E Safety, Coding and cross curricular ICT opportunities. </a:t>
            </a:r>
          </a:p>
          <a:p>
            <a:pPr marL="342900" marR="0" lvl="0" indent="-342900" algn="l" rtl="0">
              <a:lnSpc>
                <a:spcPct val="90000"/>
              </a:lnSpc>
              <a:spcBef>
                <a:spcPts val="560"/>
              </a:spcBef>
              <a:spcAft>
                <a:spcPts val="0"/>
              </a:spcAft>
              <a:buClr>
                <a:schemeClr val="dk1"/>
              </a:buClr>
              <a:buSzPts val="2800"/>
              <a:buFont typeface="Arial"/>
              <a:buChar char="•"/>
            </a:pPr>
            <a:endParaRPr sz="1800" dirty="0">
              <a:solidFill>
                <a:schemeClr val="dk1"/>
              </a:solidFill>
              <a:latin typeface="+mn-lt"/>
              <a:sym typeface="Arial"/>
            </a:endParaRPr>
          </a:p>
        </p:txBody>
      </p:sp>
      <p:pic>
        <p:nvPicPr>
          <p:cNvPr id="145" name="Google Shape;145;p8"/>
          <p:cNvPicPr preferRelativeResize="0"/>
          <p:nvPr/>
        </p:nvPicPr>
        <p:blipFill rotWithShape="1">
          <a:blip r:embed="rId3">
            <a:alphaModFix/>
          </a:blip>
          <a:srcRect/>
          <a:stretch/>
        </p:blipFill>
        <p:spPr>
          <a:xfrm>
            <a:off x="468318" y="352750"/>
            <a:ext cx="732651" cy="523222"/>
          </a:xfrm>
          <a:prstGeom prst="rect">
            <a:avLst/>
          </a:prstGeom>
          <a:noFill/>
          <a:ln w="9525" cap="flat" cmpd="sng">
            <a:solidFill>
              <a:schemeClr val="dk1"/>
            </a:solidFill>
            <a:prstDash val="solid"/>
            <a:round/>
            <a:headEnd type="none" w="sm" len="sm"/>
            <a:tailEnd type="none" w="sm" len="sm"/>
          </a:ln>
        </p:spPr>
      </p:pic>
      <p:pic>
        <p:nvPicPr>
          <p:cNvPr id="146" name="Google Shape;146;p8"/>
          <p:cNvPicPr preferRelativeResize="0"/>
          <p:nvPr/>
        </p:nvPicPr>
        <p:blipFill rotWithShape="1">
          <a:blip r:embed="rId3">
            <a:alphaModFix/>
          </a:blip>
          <a:srcRect/>
          <a:stretch/>
        </p:blipFill>
        <p:spPr>
          <a:xfrm>
            <a:off x="7965268" y="352750"/>
            <a:ext cx="732651" cy="523222"/>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2102</Words>
  <Application>Microsoft Office PowerPoint</Application>
  <PresentationFormat>On-screen Show (4:3)</PresentationFormat>
  <Paragraphs>355</Paragraphs>
  <Slides>27</Slides>
  <Notes>22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Staff in Year 6</vt:lpstr>
      <vt:lpstr>PowerPoint Presentation</vt:lpstr>
      <vt:lpstr>PowerPoint Presentation</vt:lpstr>
      <vt:lpstr>Curriculum</vt:lpstr>
      <vt:lpstr>Curriculum</vt:lpstr>
      <vt:lpstr>PowerPoint Presentation</vt:lpstr>
      <vt:lpstr>PowerPoint Presentation</vt:lpstr>
      <vt:lpstr>PowerPoint Presentation</vt:lpstr>
      <vt:lpstr>PowerPoint Presentation</vt:lpstr>
      <vt:lpstr>PowerPoint Presentation</vt:lpstr>
      <vt:lpstr>PowerPoint Presentation</vt:lpstr>
      <vt:lpstr>Homework Activities</vt:lpstr>
      <vt:lpstr>Spelling Homework</vt:lpstr>
      <vt:lpstr>Homework Activities</vt:lpstr>
      <vt:lpstr>Certificates and Awards</vt:lpstr>
      <vt:lpstr>PowerPoint Presentation</vt:lpstr>
      <vt:lpstr>PowerPoint Presentation</vt:lpstr>
      <vt:lpstr>PowerPoint Presentation</vt:lpstr>
      <vt:lpstr>What makes Year 6 special?</vt:lpstr>
      <vt:lpstr>PowerPoint Presentation</vt:lpstr>
      <vt:lpstr>PowerPoint Presentation</vt:lpstr>
      <vt:lpstr>PowerPoint Presentation</vt:lpstr>
      <vt:lpstr>PowerPoint Presentation</vt:lpstr>
      <vt:lpstr>How to support your child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anyone</cp:lastModifiedBy>
  <cp:revision>16</cp:revision>
  <dcterms:created xsi:type="dcterms:W3CDTF">2017-09-06T13:58:57Z</dcterms:created>
  <dcterms:modified xsi:type="dcterms:W3CDTF">2025-09-17T17:15:00Z</dcterms:modified>
</cp:coreProperties>
</file>