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9" r:id="rId2"/>
    <p:sldId id="536" r:id="rId3"/>
    <p:sldId id="1257" r:id="rId4"/>
    <p:sldId id="1258" r:id="rId5"/>
    <p:sldId id="1259" r:id="rId6"/>
    <p:sldId id="1260" r:id="rId7"/>
    <p:sldId id="1319" r:id="rId8"/>
    <p:sldId id="1320" r:id="rId9"/>
    <p:sldId id="1321" r:id="rId10"/>
    <p:sldId id="1322" r:id="rId11"/>
    <p:sldId id="1323" r:id="rId12"/>
    <p:sldId id="1324" r:id="rId13"/>
    <p:sldId id="1325" r:id="rId14"/>
    <p:sldId id="1326" r:id="rId15"/>
    <p:sldId id="1327" r:id="rId16"/>
    <p:sldId id="1328" r:id="rId17"/>
    <p:sldId id="1329" r:id="rId18"/>
    <p:sldId id="1330" r:id="rId19"/>
    <p:sldId id="1331" r:id="rId20"/>
    <p:sldId id="1332" r:id="rId21"/>
    <p:sldId id="1334" r:id="rId22"/>
    <p:sldId id="1335" r:id="rId23"/>
    <p:sldId id="1131" r:id="rId24"/>
    <p:sldId id="1336" r:id="rId25"/>
    <p:sldId id="46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4660"/>
  </p:normalViewPr>
  <p:slideViewPr>
    <p:cSldViewPr snapToGrid="0">
      <p:cViewPr varScale="1">
        <p:scale>
          <a:sx n="110" d="100"/>
          <a:sy n="110" d="100"/>
        </p:scale>
        <p:origin x="19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A5AC3-3FE9-4DAD-AD9E-45E42322D239}" type="datetimeFigureOut">
              <a:rPr lang="en-GB" smtClean="0"/>
              <a:t>06/02/2020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1DF2D-E842-453D-AC77-308A5BCEAC6C}" type="slidenum">
              <a:rPr lang="en-GB" smtClean="0"/>
              <a:t>‹#›</a:t>
            </a:fld>
            <a:endParaRPr lang="en-GB"/>
          </a:p>
        </p:txBody>
      </p:sp>
    </p:spTree>
    <p:extLst>
      <p:ext uri="{BB962C8B-B14F-4D97-AF65-F5344CB8AC3E}">
        <p14:creationId xmlns:p14="http://schemas.microsoft.com/office/powerpoint/2010/main" val="6689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25</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Fractions Lesson 8</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7" y="768298"/>
            <a:ext cx="8936577"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panose="020B0604020202020204" pitchFamily="34" charset="0"/>
                <a:cs typeface="Arial" panose="020B0604020202020204" pitchFamily="34" charset="0"/>
              </a:rPr>
              <a:t>To be able to find a unit fraction of an amount (2)</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06/02/2020</a:t>
            </a:fld>
            <a:endParaRPr lang="en-GB" sz="1200" b="0" dirty="0"/>
          </a:p>
        </p:txBody>
      </p:sp>
    </p:spTree>
    <p:extLst>
      <p:ext uri="{BB962C8B-B14F-4D97-AF65-F5344CB8AC3E}">
        <p14:creationId xmlns:p14="http://schemas.microsoft.com/office/powerpoint/2010/main" val="42849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9ABF5-CE9E-4869-8BBB-F0FC77D38FE0}"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31049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9ABF5-CE9E-4869-8BBB-F0FC77D38FE0}"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422358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9ABF5-CE9E-4869-8BBB-F0FC77D38FE0}"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110182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9ABF5-CE9E-4869-8BBB-F0FC77D38FE0}"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343317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2144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Fractions Lesson 8</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06/02/2020</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247789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D9ABF5-CE9E-4869-8BBB-F0FC77D38FE0}"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2202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9ABF5-CE9E-4869-8BBB-F0FC77D38FE0}"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77203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D9ABF5-CE9E-4869-8BBB-F0FC77D38FE0}"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59123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9ABF5-CE9E-4869-8BBB-F0FC77D38FE0}"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39569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9ABF5-CE9E-4869-8BBB-F0FC77D38FE0}" type="datetimeFigureOut">
              <a:rPr lang="en-GB" smtClean="0"/>
              <a:t>06/02/2020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357455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9ABF5-CE9E-4869-8BBB-F0FC77D38FE0}" type="datetimeFigureOut">
              <a:rPr lang="en-GB" smtClean="0"/>
              <a:t>06/02/2020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260614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ABF5-CE9E-4869-8BBB-F0FC77D38FE0}" type="datetimeFigureOut">
              <a:rPr lang="en-GB" smtClean="0"/>
              <a:t>06/02/2020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E41A40-EF8E-4ECF-9089-7480AD82298D}" type="slidenum">
              <a:rPr lang="en-GB" smtClean="0"/>
              <a:t>‹#›</a:t>
            </a:fld>
            <a:endParaRPr lang="en-GB"/>
          </a:p>
        </p:txBody>
      </p:sp>
    </p:spTree>
    <p:extLst>
      <p:ext uri="{BB962C8B-B14F-4D97-AF65-F5344CB8AC3E}">
        <p14:creationId xmlns:p14="http://schemas.microsoft.com/office/powerpoint/2010/main" val="35352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9ABF5-CE9E-4869-8BBB-F0FC77D38FE0}" type="datetimeFigureOut">
              <a:rPr lang="en-GB" smtClean="0"/>
              <a:t>06/02/2020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1A40-EF8E-4ECF-9089-7480AD82298D}" type="slidenum">
              <a:rPr lang="en-GB" smtClean="0"/>
              <a:t>‹#›</a:t>
            </a:fld>
            <a:endParaRPr lang="en-GB"/>
          </a:p>
        </p:txBody>
      </p:sp>
    </p:spTree>
    <p:extLst>
      <p:ext uri="{BB962C8B-B14F-4D97-AF65-F5344CB8AC3E}">
        <p14:creationId xmlns:p14="http://schemas.microsoft.com/office/powerpoint/2010/main" val="38140098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7420952" cy="1007852"/>
          </a:xfrm>
        </p:spPr>
        <p:txBody>
          <a:bodyPr>
            <a:noAutofit/>
          </a:bodyPr>
          <a:lstStyle/>
          <a:p>
            <a:r>
              <a:rPr lang="en-GB" sz="3200" dirty="0">
                <a:latin typeface="Arial" panose="020B0604020202020204" pitchFamily="34" charset="0"/>
                <a:cs typeface="Arial" panose="020B0604020202020204" pitchFamily="34" charset="0"/>
              </a:rPr>
              <a:t>Fractions</a:t>
            </a:r>
          </a:p>
          <a:p>
            <a:r>
              <a:rPr lang="en-GB" sz="3200" dirty="0">
                <a:latin typeface="Arial" panose="020B0604020202020204" pitchFamily="34" charset="0"/>
                <a:cs typeface="Arial" panose="020B0604020202020204" pitchFamily="34" charset="0"/>
              </a:rPr>
              <a:t>Lesson 8</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3</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Spr5</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counters to find       of 32.</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32 ÷ 8 = 4</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32 divided into 8 equal groups = 4 in each group.</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a:t>
            </a:r>
          </a:p>
          <a:p>
            <a:r>
              <a:rPr lang="en-GB" b="1" dirty="0">
                <a:solidFill>
                  <a:srgbClr val="DA2E41"/>
                </a:solidFill>
                <a:latin typeface="Arial" panose="020B0604020202020204" pitchFamily="34" charset="0"/>
                <a:cs typeface="Arial" panose="020B0604020202020204" pitchFamily="34" charset="0"/>
              </a:rPr>
              <a:t>                                                                of 32 is 3 x 4</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F9F11E6C-BEC5-4283-A312-D07AE2E20963}"/>
              </a:ext>
            </a:extLst>
          </p:cNvPr>
          <p:cNvSpPr/>
          <p:nvPr/>
        </p:nvSpPr>
        <p:spPr>
          <a:xfrm>
            <a:off x="2304996" y="17267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8</a:t>
            </a:r>
            <a:endParaRPr lang="en-GB" dirty="0"/>
          </a:p>
        </p:txBody>
      </p:sp>
      <p:pic>
        <p:nvPicPr>
          <p:cNvPr id="6" name="Picture 5">
            <a:extLst>
              <a:ext uri="{FF2B5EF4-FFF2-40B4-BE49-F238E27FC236}">
                <a16:creationId xmlns:a16="http://schemas.microsoft.com/office/drawing/2014/main" id="{8F56D834-A369-4FF7-9EF5-82E20163E233}"/>
              </a:ext>
            </a:extLst>
          </p:cNvPr>
          <p:cNvPicPr>
            <a:picLocks noChangeAspect="1"/>
          </p:cNvPicPr>
          <p:nvPr/>
        </p:nvPicPr>
        <p:blipFill>
          <a:blip r:embed="rId2"/>
          <a:stretch>
            <a:fillRect/>
          </a:stretch>
        </p:blipFill>
        <p:spPr>
          <a:xfrm>
            <a:off x="362885" y="2425363"/>
            <a:ext cx="1721153" cy="776306"/>
          </a:xfrm>
          <a:prstGeom prst="rect">
            <a:avLst/>
          </a:prstGeom>
        </p:spPr>
      </p:pic>
      <p:pic>
        <p:nvPicPr>
          <p:cNvPr id="8" name="Picture 7">
            <a:extLst>
              <a:ext uri="{FF2B5EF4-FFF2-40B4-BE49-F238E27FC236}">
                <a16:creationId xmlns:a16="http://schemas.microsoft.com/office/drawing/2014/main" id="{07CBEC1E-080E-4441-873D-5E4237297C48}"/>
              </a:ext>
            </a:extLst>
          </p:cNvPr>
          <p:cNvPicPr>
            <a:picLocks noChangeAspect="1"/>
          </p:cNvPicPr>
          <p:nvPr/>
        </p:nvPicPr>
        <p:blipFill>
          <a:blip r:embed="rId2"/>
          <a:stretch>
            <a:fillRect/>
          </a:stretch>
        </p:blipFill>
        <p:spPr>
          <a:xfrm>
            <a:off x="368785" y="3525228"/>
            <a:ext cx="1721153" cy="776306"/>
          </a:xfrm>
          <a:prstGeom prst="rect">
            <a:avLst/>
          </a:prstGeom>
        </p:spPr>
      </p:pic>
      <p:pic>
        <p:nvPicPr>
          <p:cNvPr id="9" name="Picture 8">
            <a:extLst>
              <a:ext uri="{FF2B5EF4-FFF2-40B4-BE49-F238E27FC236}">
                <a16:creationId xmlns:a16="http://schemas.microsoft.com/office/drawing/2014/main" id="{93F3A0B8-7125-4412-8D68-C22287F1BFF0}"/>
              </a:ext>
            </a:extLst>
          </p:cNvPr>
          <p:cNvPicPr>
            <a:picLocks noChangeAspect="1"/>
          </p:cNvPicPr>
          <p:nvPr/>
        </p:nvPicPr>
        <p:blipFill>
          <a:blip r:embed="rId2"/>
          <a:stretch>
            <a:fillRect/>
          </a:stretch>
        </p:blipFill>
        <p:spPr>
          <a:xfrm>
            <a:off x="323234" y="4855164"/>
            <a:ext cx="1721153" cy="776306"/>
          </a:xfrm>
          <a:prstGeom prst="rect">
            <a:avLst/>
          </a:prstGeom>
        </p:spPr>
      </p:pic>
      <p:sp>
        <p:nvSpPr>
          <p:cNvPr id="10" name="Rectangle 9">
            <a:extLst>
              <a:ext uri="{FF2B5EF4-FFF2-40B4-BE49-F238E27FC236}">
                <a16:creationId xmlns:a16="http://schemas.microsoft.com/office/drawing/2014/main" id="{B758C851-0C60-4BD8-9079-6330FC2D02DF}"/>
              </a:ext>
            </a:extLst>
          </p:cNvPr>
          <p:cNvSpPr/>
          <p:nvPr/>
        </p:nvSpPr>
        <p:spPr>
          <a:xfrm>
            <a:off x="3901939" y="4732577"/>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3 </a:t>
            </a:r>
          </a:p>
          <a:p>
            <a:r>
              <a:rPr lang="en-GB" b="1" dirty="0">
                <a:solidFill>
                  <a:srgbClr val="DA2E41"/>
                </a:solidFill>
                <a:latin typeface="Arial" panose="020B0604020202020204" pitchFamily="34" charset="0"/>
                <a:cs typeface="Arial" panose="020B0604020202020204" pitchFamily="34" charset="0"/>
              </a:rPr>
              <a:t> 8</a:t>
            </a:r>
            <a:endParaRPr lang="en-GB" b="1" dirty="0">
              <a:solidFill>
                <a:srgbClr val="DA2E41"/>
              </a:solidFill>
            </a:endParaRPr>
          </a:p>
        </p:txBody>
      </p:sp>
      <p:sp>
        <p:nvSpPr>
          <p:cNvPr id="2" name="Rectangle 1">
            <a:extLst>
              <a:ext uri="{FF2B5EF4-FFF2-40B4-BE49-F238E27FC236}">
                <a16:creationId xmlns:a16="http://schemas.microsoft.com/office/drawing/2014/main" id="{78E4515B-3C2F-43DF-9FA8-D0B05517E25E}"/>
              </a:ext>
            </a:extLst>
          </p:cNvPr>
          <p:cNvSpPr/>
          <p:nvPr/>
        </p:nvSpPr>
        <p:spPr>
          <a:xfrm>
            <a:off x="1262462" y="2365641"/>
            <a:ext cx="802312" cy="8377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B75A61D6-1F3F-4F52-A26F-5C40D2C97F1C}"/>
              </a:ext>
            </a:extLst>
          </p:cNvPr>
          <p:cNvSpPr/>
          <p:nvPr/>
        </p:nvSpPr>
        <p:spPr>
          <a:xfrm>
            <a:off x="1226082" y="3520931"/>
            <a:ext cx="802312" cy="8377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7" name="Picture 16">
            <a:extLst>
              <a:ext uri="{FF2B5EF4-FFF2-40B4-BE49-F238E27FC236}">
                <a16:creationId xmlns:a16="http://schemas.microsoft.com/office/drawing/2014/main" id="{CD95100B-4FE2-43AF-A959-5ADB56DF40B6}"/>
              </a:ext>
            </a:extLst>
          </p:cNvPr>
          <p:cNvPicPr>
            <a:picLocks noChangeAspect="1"/>
          </p:cNvPicPr>
          <p:nvPr/>
        </p:nvPicPr>
        <p:blipFill>
          <a:blip r:embed="rId2"/>
          <a:stretch>
            <a:fillRect/>
          </a:stretch>
        </p:blipFill>
        <p:spPr>
          <a:xfrm>
            <a:off x="2003567" y="4860081"/>
            <a:ext cx="1721153" cy="776306"/>
          </a:xfrm>
          <a:prstGeom prst="rect">
            <a:avLst/>
          </a:prstGeom>
        </p:spPr>
      </p:pic>
      <p:sp>
        <p:nvSpPr>
          <p:cNvPr id="18" name="Rectangle 17">
            <a:extLst>
              <a:ext uri="{FF2B5EF4-FFF2-40B4-BE49-F238E27FC236}">
                <a16:creationId xmlns:a16="http://schemas.microsoft.com/office/drawing/2014/main" id="{71C5A2C8-4885-4579-9AB1-2F631BE48F66}"/>
              </a:ext>
            </a:extLst>
          </p:cNvPr>
          <p:cNvSpPr/>
          <p:nvPr/>
        </p:nvSpPr>
        <p:spPr>
          <a:xfrm>
            <a:off x="3889157" y="5392321"/>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3 </a:t>
            </a:r>
          </a:p>
          <a:p>
            <a:r>
              <a:rPr lang="en-GB" b="1" dirty="0">
                <a:solidFill>
                  <a:srgbClr val="DA2E41"/>
                </a:solidFill>
                <a:latin typeface="Arial" panose="020B0604020202020204" pitchFamily="34" charset="0"/>
                <a:cs typeface="Arial" panose="020B0604020202020204" pitchFamily="34" charset="0"/>
              </a:rPr>
              <a:t> 8</a:t>
            </a:r>
            <a:endParaRPr lang="en-GB" b="1" dirty="0">
              <a:solidFill>
                <a:srgbClr val="DA2E41"/>
              </a:solidFill>
            </a:endParaRPr>
          </a:p>
        </p:txBody>
      </p:sp>
      <p:sp>
        <p:nvSpPr>
          <p:cNvPr id="20" name="TextBox 19">
            <a:extLst>
              <a:ext uri="{FF2B5EF4-FFF2-40B4-BE49-F238E27FC236}">
                <a16:creationId xmlns:a16="http://schemas.microsoft.com/office/drawing/2014/main" id="{FE1629FD-C933-4F6A-AF7C-1EAB4AD78EF0}"/>
              </a:ext>
            </a:extLst>
          </p:cNvPr>
          <p:cNvSpPr txBox="1"/>
          <p:nvPr/>
        </p:nvSpPr>
        <p:spPr>
          <a:xfrm>
            <a:off x="8023123" y="5480501"/>
            <a:ext cx="184731" cy="369332"/>
          </a:xfrm>
          <a:prstGeom prst="rect">
            <a:avLst/>
          </a:prstGeom>
          <a:noFill/>
        </p:spPr>
        <p:txBody>
          <a:bodyPr wrap="none" rtlCol="0">
            <a:spAutoFit/>
          </a:bodyPr>
          <a:lstStyle/>
          <a:p>
            <a:endParaRPr lang="en-GB" dirty="0"/>
          </a:p>
        </p:txBody>
      </p:sp>
      <p:pic>
        <p:nvPicPr>
          <p:cNvPr id="22" name="Picture 21">
            <a:extLst>
              <a:ext uri="{FF2B5EF4-FFF2-40B4-BE49-F238E27FC236}">
                <a16:creationId xmlns:a16="http://schemas.microsoft.com/office/drawing/2014/main" id="{36CDF44E-CD6C-49C1-AF46-6416AAA32DA2}"/>
              </a:ext>
            </a:extLst>
          </p:cNvPr>
          <p:cNvPicPr>
            <a:picLocks noChangeAspect="1"/>
          </p:cNvPicPr>
          <p:nvPr/>
        </p:nvPicPr>
        <p:blipFill>
          <a:blip r:embed="rId3"/>
          <a:stretch>
            <a:fillRect/>
          </a:stretch>
        </p:blipFill>
        <p:spPr>
          <a:xfrm>
            <a:off x="4183763" y="5447442"/>
            <a:ext cx="1390008" cy="493819"/>
          </a:xfrm>
          <a:prstGeom prst="rect">
            <a:avLst/>
          </a:prstGeom>
        </p:spPr>
      </p:pic>
    </p:spTree>
    <p:extLst>
      <p:ext uri="{BB962C8B-B14F-4D97-AF65-F5344CB8AC3E}">
        <p14:creationId xmlns:p14="http://schemas.microsoft.com/office/powerpoint/2010/main" val="258237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449353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Class 3 are calculating fractions of amounts.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They work out these division and multiplication calculations.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What fractions are they working out?</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48 ÷ 4       			60 ÷ 5	     	</a:t>
            </a:r>
          </a:p>
          <a:p>
            <a:r>
              <a:rPr lang="en-GB" sz="2000" b="1" dirty="0">
                <a:latin typeface="Arial" panose="020B0604020202020204" pitchFamily="34" charset="0"/>
                <a:cs typeface="Arial" panose="020B0604020202020204" pitchFamily="34" charset="0"/>
              </a:rPr>
              <a:t>12 x 3                      12 x 4   </a:t>
            </a: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54 ÷ 6	   			18 ÷ 3	</a:t>
            </a:r>
          </a:p>
          <a:p>
            <a:r>
              <a:rPr lang="en-GB" sz="2000" b="1" dirty="0">
                <a:latin typeface="Arial" panose="020B0604020202020204" pitchFamily="34" charset="0"/>
                <a:cs typeface="Arial" panose="020B0604020202020204" pitchFamily="34" charset="0"/>
              </a:rPr>
              <a:t>9 x 2	                    6 x 2  </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28 ÷ 7	   			40 ÷ 10		</a:t>
            </a:r>
            <a:r>
              <a:rPr lang="en-GB" sz="2000" b="1" dirty="0">
                <a:solidFill>
                  <a:srgbClr val="DA2E41"/>
                </a:solidFill>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4 x 6                         4 x 8</a:t>
            </a: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41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461664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Class 3 are calculating fractions of amounts.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They work out these division and multiplication calculations.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What fractions are they working out?</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48 ÷ 4         </a:t>
            </a:r>
            <a:r>
              <a:rPr lang="en-GB" sz="2000" b="1" dirty="0">
                <a:solidFill>
                  <a:srgbClr val="C00000"/>
                </a:solidFill>
                <a:latin typeface="Arial" panose="020B0604020202020204" pitchFamily="34" charset="0"/>
                <a:cs typeface="Arial" panose="020B0604020202020204" pitchFamily="34" charset="0"/>
              </a:rPr>
              <a:t>of 48</a:t>
            </a:r>
            <a:r>
              <a:rPr lang="en-GB" sz="2000" b="1" dirty="0">
                <a:latin typeface="Arial" panose="020B0604020202020204" pitchFamily="34" charset="0"/>
                <a:cs typeface="Arial" panose="020B0604020202020204" pitchFamily="34" charset="0"/>
              </a:rPr>
              <a:t>         60 ÷ 5	   </a:t>
            </a:r>
            <a:r>
              <a:rPr lang="en-GB" sz="2000" b="1" dirty="0">
                <a:solidFill>
                  <a:srgbClr val="C00000"/>
                </a:solidFill>
                <a:latin typeface="Arial" panose="020B0604020202020204" pitchFamily="34" charset="0"/>
                <a:cs typeface="Arial" panose="020B0604020202020204" pitchFamily="34" charset="0"/>
              </a:rPr>
              <a:t>of 60</a:t>
            </a:r>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12 x 3                          12 x 4   </a:t>
            </a: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54 ÷ 6	      </a:t>
            </a:r>
            <a:r>
              <a:rPr lang="en-GB" sz="2000" b="1" dirty="0">
                <a:solidFill>
                  <a:srgbClr val="C00000"/>
                </a:solidFill>
                <a:latin typeface="Arial" panose="020B0604020202020204" pitchFamily="34" charset="0"/>
                <a:cs typeface="Arial" panose="020B0604020202020204" pitchFamily="34" charset="0"/>
              </a:rPr>
              <a:t>of 54</a:t>
            </a:r>
            <a:r>
              <a:rPr lang="en-GB" sz="2000" b="1" dirty="0">
                <a:latin typeface="Arial" panose="020B0604020202020204" pitchFamily="34" charset="0"/>
                <a:cs typeface="Arial" panose="020B0604020202020204" pitchFamily="34" charset="0"/>
              </a:rPr>
              <a:t>	   18 ÷ 3	          </a:t>
            </a:r>
            <a:r>
              <a:rPr lang="en-GB" sz="2000" b="1" dirty="0">
                <a:solidFill>
                  <a:srgbClr val="C00000"/>
                </a:solidFill>
                <a:latin typeface="Arial" panose="020B0604020202020204" pitchFamily="34" charset="0"/>
                <a:cs typeface="Arial" panose="020B0604020202020204" pitchFamily="34" charset="0"/>
              </a:rPr>
              <a:t>of 18</a:t>
            </a:r>
          </a:p>
          <a:p>
            <a:r>
              <a:rPr lang="en-GB" sz="2000" b="1" dirty="0">
                <a:latin typeface="Arial" panose="020B0604020202020204" pitchFamily="34" charset="0"/>
                <a:cs typeface="Arial" panose="020B0604020202020204" pitchFamily="34" charset="0"/>
              </a:rPr>
              <a:t>9 x 2	                       6 x 2  </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28 ÷ 7	      </a:t>
            </a:r>
            <a:r>
              <a:rPr lang="en-GB" sz="2000" b="1" dirty="0">
                <a:solidFill>
                  <a:srgbClr val="C00000"/>
                </a:solidFill>
                <a:latin typeface="Arial" panose="020B0604020202020204" pitchFamily="34" charset="0"/>
                <a:cs typeface="Arial" panose="020B0604020202020204" pitchFamily="34" charset="0"/>
              </a:rPr>
              <a:t>of 28</a:t>
            </a:r>
            <a:r>
              <a:rPr lang="en-GB" sz="2000" b="1" dirty="0">
                <a:latin typeface="Arial" panose="020B0604020202020204" pitchFamily="34" charset="0"/>
                <a:cs typeface="Arial" panose="020B0604020202020204" pitchFamily="34" charset="0"/>
              </a:rPr>
              <a:t>	   40 ÷ 10	    </a:t>
            </a:r>
            <a:r>
              <a:rPr lang="en-GB" sz="2000" b="1" dirty="0">
                <a:solidFill>
                  <a:srgbClr val="C00000"/>
                </a:solidFill>
                <a:latin typeface="Arial" panose="020B0604020202020204" pitchFamily="34" charset="0"/>
                <a:cs typeface="Arial" panose="020B0604020202020204" pitchFamily="34" charset="0"/>
              </a:rPr>
              <a:t>of 40</a:t>
            </a:r>
            <a:r>
              <a:rPr lang="en-GB" sz="2000" b="1" dirty="0">
                <a:latin typeface="Arial" panose="020B0604020202020204" pitchFamily="34" charset="0"/>
                <a:cs typeface="Arial" panose="020B0604020202020204" pitchFamily="34" charset="0"/>
              </a:rPr>
              <a:t>	</a:t>
            </a:r>
            <a:r>
              <a:rPr lang="en-GB" sz="2000" b="1" dirty="0">
                <a:solidFill>
                  <a:srgbClr val="DA2E41"/>
                </a:solidFill>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4 x 6                            4 x 8</a:t>
            </a:r>
          </a:p>
          <a:p>
            <a:endParaRPr lang="en-GB"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C1C6937-38EA-449D-9A67-36CCC5988ECD}"/>
              </a:ext>
            </a:extLst>
          </p:cNvPr>
          <p:cNvSpPr txBox="1"/>
          <p:nvPr/>
        </p:nvSpPr>
        <p:spPr>
          <a:xfrm>
            <a:off x="1209368" y="3356734"/>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3</a:t>
            </a:r>
            <a:endParaRPr lang="en-GB" b="1"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9DA9A0-0869-45C1-B3A4-563AF022F617}"/>
              </a:ext>
            </a:extLst>
          </p:cNvPr>
          <p:cNvSpPr txBox="1"/>
          <p:nvPr/>
        </p:nvSpPr>
        <p:spPr>
          <a:xfrm>
            <a:off x="1197568" y="3645801"/>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4</a:t>
            </a:r>
            <a:endParaRPr lang="en-GB" b="1" dirty="0">
              <a:solidFill>
                <a:srgbClr val="C000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B8F928-627B-41FA-8EDC-548F72985F14}"/>
              </a:ext>
            </a:extLst>
          </p:cNvPr>
          <p:cNvCxnSpPr>
            <a:cxnSpLocks/>
          </p:cNvCxnSpPr>
          <p:nvPr/>
        </p:nvCxnSpPr>
        <p:spPr>
          <a:xfrm>
            <a:off x="1244764" y="3698895"/>
            <a:ext cx="24777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91A8F793-5587-4CA1-89C4-3FA7CFB1197A}"/>
              </a:ext>
            </a:extLst>
          </p:cNvPr>
          <p:cNvCxnSpPr>
            <a:cxnSpLocks/>
          </p:cNvCxnSpPr>
          <p:nvPr/>
        </p:nvCxnSpPr>
        <p:spPr>
          <a:xfrm>
            <a:off x="1214284" y="4624110"/>
            <a:ext cx="24777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BBA78BD-9873-407A-98A3-E78FFB702F17}"/>
              </a:ext>
            </a:extLst>
          </p:cNvPr>
          <p:cNvSpPr txBox="1"/>
          <p:nvPr/>
        </p:nvSpPr>
        <p:spPr>
          <a:xfrm>
            <a:off x="1184788" y="4287848"/>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2</a:t>
            </a:r>
            <a:endParaRPr lang="en-GB" b="1" dirty="0">
              <a:solidFill>
                <a:srgbClr val="C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D5FF047-302F-4CFA-A4D6-C209D029AD11}"/>
              </a:ext>
            </a:extLst>
          </p:cNvPr>
          <p:cNvSpPr txBox="1"/>
          <p:nvPr/>
        </p:nvSpPr>
        <p:spPr>
          <a:xfrm>
            <a:off x="1178889" y="4559220"/>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6</a:t>
            </a:r>
            <a:endParaRPr lang="en-GB" b="1"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BE44506-7F29-43EE-800F-4371A0BFD6CE}"/>
              </a:ext>
            </a:extLst>
          </p:cNvPr>
          <p:cNvCxnSpPr>
            <a:cxnSpLocks/>
          </p:cNvCxnSpPr>
          <p:nvPr/>
        </p:nvCxnSpPr>
        <p:spPr>
          <a:xfrm>
            <a:off x="1202485" y="5509014"/>
            <a:ext cx="24777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33DD281B-E20D-41A5-AA39-9AD765EB0628}"/>
              </a:ext>
            </a:extLst>
          </p:cNvPr>
          <p:cNvCxnSpPr>
            <a:cxnSpLocks/>
          </p:cNvCxnSpPr>
          <p:nvPr/>
        </p:nvCxnSpPr>
        <p:spPr>
          <a:xfrm>
            <a:off x="3786402" y="3686113"/>
            <a:ext cx="24777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029888E-7E5E-47EF-9B3A-98F3BCB0C0FC}"/>
              </a:ext>
            </a:extLst>
          </p:cNvPr>
          <p:cNvCxnSpPr>
            <a:cxnSpLocks/>
          </p:cNvCxnSpPr>
          <p:nvPr/>
        </p:nvCxnSpPr>
        <p:spPr>
          <a:xfrm>
            <a:off x="3798201" y="4594614"/>
            <a:ext cx="24777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0C130C36-F2A2-4331-B9B2-B975798F54A2}"/>
              </a:ext>
            </a:extLst>
          </p:cNvPr>
          <p:cNvCxnSpPr>
            <a:cxnSpLocks/>
          </p:cNvCxnSpPr>
          <p:nvPr/>
        </p:nvCxnSpPr>
        <p:spPr>
          <a:xfrm>
            <a:off x="3827698" y="5491316"/>
            <a:ext cx="24777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1B70F635-10EE-4B6A-B325-B95701B73B9B}"/>
              </a:ext>
            </a:extLst>
          </p:cNvPr>
          <p:cNvSpPr txBox="1"/>
          <p:nvPr/>
        </p:nvSpPr>
        <p:spPr>
          <a:xfrm>
            <a:off x="1166107" y="5484435"/>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7</a:t>
            </a:r>
            <a:endParaRPr lang="en-GB" b="1" dirty="0">
              <a:solidFill>
                <a:srgbClr val="C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09A962F-7799-498D-BD3B-0E8F3A96EA5A}"/>
              </a:ext>
            </a:extLst>
          </p:cNvPr>
          <p:cNvSpPr txBox="1"/>
          <p:nvPr/>
        </p:nvSpPr>
        <p:spPr>
          <a:xfrm>
            <a:off x="1160207" y="5177669"/>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6</a:t>
            </a:r>
            <a:endParaRPr lang="en-GB" b="1" dirty="0">
              <a:solidFill>
                <a:srgbClr val="C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AEAF5D0-4FBD-4831-83DF-F10844E260AF}"/>
              </a:ext>
            </a:extLst>
          </p:cNvPr>
          <p:cNvSpPr txBox="1"/>
          <p:nvPr/>
        </p:nvSpPr>
        <p:spPr>
          <a:xfrm>
            <a:off x="3739207" y="3343951"/>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4</a:t>
            </a:r>
            <a:endParaRPr lang="en-GB" b="1" dirty="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8FF3778-84C0-4D66-98E5-B559695A80A5}"/>
              </a:ext>
            </a:extLst>
          </p:cNvPr>
          <p:cNvSpPr txBox="1"/>
          <p:nvPr/>
        </p:nvSpPr>
        <p:spPr>
          <a:xfrm>
            <a:off x="3750023" y="3643835"/>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5</a:t>
            </a:r>
            <a:endParaRPr lang="en-GB" b="1"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E13C227-CDA6-4E58-BE5B-38CE6F318D24}"/>
              </a:ext>
            </a:extLst>
          </p:cNvPr>
          <p:cNvSpPr txBox="1"/>
          <p:nvPr/>
        </p:nvSpPr>
        <p:spPr>
          <a:xfrm>
            <a:off x="3768705" y="4547420"/>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3</a:t>
            </a:r>
            <a:endParaRPr lang="en-GB" b="1" dirty="0">
              <a:solidFill>
                <a:srgbClr val="C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605515B-8249-4A56-8F6D-9D2E686D7F38}"/>
              </a:ext>
            </a:extLst>
          </p:cNvPr>
          <p:cNvSpPr txBox="1"/>
          <p:nvPr/>
        </p:nvSpPr>
        <p:spPr>
          <a:xfrm>
            <a:off x="3755924" y="4269166"/>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2</a:t>
            </a:r>
            <a:endParaRPr lang="en-GB" b="1" dirty="0">
              <a:solidFill>
                <a:srgbClr val="C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35875C5-1B71-45C3-AB3D-1819DF38E0BB}"/>
              </a:ext>
            </a:extLst>
          </p:cNvPr>
          <p:cNvSpPr txBox="1"/>
          <p:nvPr/>
        </p:nvSpPr>
        <p:spPr>
          <a:xfrm>
            <a:off x="3803118" y="5154071"/>
            <a:ext cx="327334"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8</a:t>
            </a:r>
            <a:endParaRPr lang="en-GB" b="1" dirty="0">
              <a:solidFill>
                <a:srgbClr val="C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F900BBF-09C3-44B0-B248-5689E13FF2F4}"/>
              </a:ext>
            </a:extLst>
          </p:cNvPr>
          <p:cNvSpPr txBox="1"/>
          <p:nvPr/>
        </p:nvSpPr>
        <p:spPr>
          <a:xfrm>
            <a:off x="3725443" y="5459854"/>
            <a:ext cx="470000" cy="400110"/>
          </a:xfrm>
          <a:prstGeom prst="rect">
            <a:avLst/>
          </a:prstGeom>
          <a:noFill/>
        </p:spPr>
        <p:txBody>
          <a:bodyPr wrap="none" rtlCol="0">
            <a:spAutoFit/>
          </a:bodyPr>
          <a:lstStyle/>
          <a:p>
            <a:r>
              <a:rPr lang="en-GB" sz="2000" b="1" dirty="0">
                <a:solidFill>
                  <a:srgbClr val="C00000"/>
                </a:solidFill>
                <a:latin typeface="Arial" panose="020B0604020202020204" pitchFamily="34" charset="0"/>
                <a:cs typeface="Arial" panose="020B0604020202020204" pitchFamily="34" charset="0"/>
              </a:rPr>
              <a:t>10</a:t>
            </a:r>
            <a:endParaRPr lang="en-GB"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48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Jessica has used a bar model and cubes to find        of 36.</a:t>
            </a:r>
          </a:p>
          <a:p>
            <a:r>
              <a:rPr lang="en-GB" dirty="0">
                <a:latin typeface="Arial" panose="020B0604020202020204" pitchFamily="34" charset="0"/>
                <a:cs typeface="Arial" panose="020B0604020202020204" pitchFamily="34" charset="0"/>
              </a:rPr>
              <a:t>How did she find the answer?  </a:t>
            </a:r>
            <a:endParaRPr lang="en-GB" sz="2800"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758C851-0C60-4BD8-9079-6330FC2D02DF}"/>
              </a:ext>
            </a:extLst>
          </p:cNvPr>
          <p:cNvSpPr/>
          <p:nvPr/>
        </p:nvSpPr>
        <p:spPr>
          <a:xfrm>
            <a:off x="5160198" y="16882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4</a:t>
            </a:r>
            <a:endParaRPr lang="en-GB" dirty="0"/>
          </a:p>
        </p:txBody>
      </p:sp>
      <p:pic>
        <p:nvPicPr>
          <p:cNvPr id="2" name="Picture 1">
            <a:extLst>
              <a:ext uri="{FF2B5EF4-FFF2-40B4-BE49-F238E27FC236}">
                <a16:creationId xmlns:a16="http://schemas.microsoft.com/office/drawing/2014/main" id="{44AE0F7E-A6D6-40D6-8A0A-5DF97F94168C}"/>
              </a:ext>
            </a:extLst>
          </p:cNvPr>
          <p:cNvPicPr>
            <a:picLocks noChangeAspect="1"/>
          </p:cNvPicPr>
          <p:nvPr/>
        </p:nvPicPr>
        <p:blipFill>
          <a:blip r:embed="rId2"/>
          <a:stretch>
            <a:fillRect/>
          </a:stretch>
        </p:blipFill>
        <p:spPr>
          <a:xfrm>
            <a:off x="500530" y="3910534"/>
            <a:ext cx="7903882" cy="400326"/>
          </a:xfrm>
          <a:prstGeom prst="rect">
            <a:avLst/>
          </a:prstGeom>
        </p:spPr>
      </p:pic>
    </p:spTree>
    <p:extLst>
      <p:ext uri="{BB962C8B-B14F-4D97-AF65-F5344CB8AC3E}">
        <p14:creationId xmlns:p14="http://schemas.microsoft.com/office/powerpoint/2010/main" val="82880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Jessica has used a bar model and cubes to find        of 36.</a:t>
            </a:r>
          </a:p>
          <a:p>
            <a:r>
              <a:rPr lang="en-GB" dirty="0">
                <a:latin typeface="Arial" panose="020B0604020202020204" pitchFamily="34" charset="0"/>
                <a:cs typeface="Arial" panose="020B0604020202020204" pitchFamily="34" charset="0"/>
              </a:rPr>
              <a:t>How did she find the answer?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Jessica split her bar model into four equal parts (quarters). She then took 36 cubes and shared them across the four parts so that they made four equal groups. This is the same as calculating 36 ÷ 4.</a:t>
            </a:r>
          </a:p>
          <a:p>
            <a:r>
              <a:rPr lang="en-GB" b="1" dirty="0">
                <a:solidFill>
                  <a:srgbClr val="DA2E41"/>
                </a:solidFill>
                <a:latin typeface="Arial" panose="020B0604020202020204" pitchFamily="34" charset="0"/>
                <a:cs typeface="Arial" panose="020B0604020202020204" pitchFamily="34" charset="0"/>
              </a:rPr>
              <a:t>There were 9 cubes in each group, so Jessica knew that a quarter of 36 is 9.</a:t>
            </a:r>
          </a:p>
          <a:p>
            <a:r>
              <a:rPr lang="en-GB" b="1" dirty="0">
                <a:solidFill>
                  <a:srgbClr val="DA2E41"/>
                </a:solidFill>
                <a:latin typeface="Arial" panose="020B0604020202020204" pitchFamily="34" charset="0"/>
                <a:cs typeface="Arial" panose="020B0604020202020204" pitchFamily="34" charset="0"/>
              </a:rPr>
              <a:t>Jessica then counted how many cubes were in 3 groups, which is the same as calculating 9 x 3. Jessica worked out that there were 27 cubes in 3 groups.</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758C851-0C60-4BD8-9079-6330FC2D02DF}"/>
              </a:ext>
            </a:extLst>
          </p:cNvPr>
          <p:cNvSpPr/>
          <p:nvPr/>
        </p:nvSpPr>
        <p:spPr>
          <a:xfrm>
            <a:off x="5160198" y="16882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4</a:t>
            </a:r>
            <a:endParaRPr lang="en-GB" dirty="0"/>
          </a:p>
        </p:txBody>
      </p:sp>
      <p:pic>
        <p:nvPicPr>
          <p:cNvPr id="6" name="Picture 5">
            <a:extLst>
              <a:ext uri="{FF2B5EF4-FFF2-40B4-BE49-F238E27FC236}">
                <a16:creationId xmlns:a16="http://schemas.microsoft.com/office/drawing/2014/main" id="{684ED23B-7CD4-476C-B144-9BBFB46CA43A}"/>
              </a:ext>
            </a:extLst>
          </p:cNvPr>
          <p:cNvPicPr>
            <a:picLocks noChangeAspect="1"/>
          </p:cNvPicPr>
          <p:nvPr/>
        </p:nvPicPr>
        <p:blipFill>
          <a:blip r:embed="rId2"/>
          <a:stretch>
            <a:fillRect/>
          </a:stretch>
        </p:blipFill>
        <p:spPr>
          <a:xfrm>
            <a:off x="500530" y="3910534"/>
            <a:ext cx="7903882" cy="400326"/>
          </a:xfrm>
          <a:prstGeom prst="rect">
            <a:avLst/>
          </a:prstGeom>
        </p:spPr>
      </p:pic>
    </p:spTree>
    <p:extLst>
      <p:ext uri="{BB962C8B-B14F-4D97-AF65-F5344CB8AC3E}">
        <p14:creationId xmlns:p14="http://schemas.microsoft.com/office/powerpoint/2010/main" val="112366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bar models and use maths equipment to calculate these</a:t>
            </a:r>
          </a:p>
          <a:p>
            <a:r>
              <a:rPr lang="en-GB" dirty="0">
                <a:latin typeface="Arial" panose="020B0604020202020204" pitchFamily="34" charset="0"/>
                <a:cs typeface="Arial" panose="020B0604020202020204" pitchFamily="34" charset="0"/>
              </a:rPr>
              <a:t>fractions of amounts.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64 =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90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45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758C851-0C60-4BD8-9079-6330FC2D02DF}"/>
              </a:ext>
            </a:extLst>
          </p:cNvPr>
          <p:cNvSpPr/>
          <p:nvPr/>
        </p:nvSpPr>
        <p:spPr>
          <a:xfrm>
            <a:off x="292363" y="276269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3 </a:t>
            </a:r>
          </a:p>
          <a:p>
            <a:r>
              <a:rPr lang="en-GB" b="1" dirty="0">
                <a:latin typeface="Arial" panose="020B0604020202020204" pitchFamily="34" charset="0"/>
                <a:cs typeface="Arial" panose="020B0604020202020204" pitchFamily="34" charset="0"/>
              </a:rPr>
              <a:t> 4</a:t>
            </a:r>
            <a:endParaRPr lang="en-GB" b="1" dirty="0"/>
          </a:p>
        </p:txBody>
      </p:sp>
      <p:sp>
        <p:nvSpPr>
          <p:cNvPr id="5" name="Rectangle 4">
            <a:extLst>
              <a:ext uri="{FF2B5EF4-FFF2-40B4-BE49-F238E27FC236}">
                <a16:creationId xmlns:a16="http://schemas.microsoft.com/office/drawing/2014/main" id="{30BEA54C-A660-4DC3-B323-AA4EE240CABF}"/>
              </a:ext>
            </a:extLst>
          </p:cNvPr>
          <p:cNvSpPr/>
          <p:nvPr/>
        </p:nvSpPr>
        <p:spPr>
          <a:xfrm>
            <a:off x="292363" y="3909160"/>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6 </a:t>
            </a:r>
          </a:p>
          <a:p>
            <a:r>
              <a:rPr lang="en-GB" b="1" dirty="0">
                <a:latin typeface="Arial" panose="020B0604020202020204" pitchFamily="34" charset="0"/>
                <a:cs typeface="Arial" panose="020B0604020202020204" pitchFamily="34" charset="0"/>
              </a:rPr>
              <a:t>10</a:t>
            </a:r>
            <a:endParaRPr lang="en-GB" b="1" dirty="0"/>
          </a:p>
        </p:txBody>
      </p:sp>
      <p:sp>
        <p:nvSpPr>
          <p:cNvPr id="6" name="Rectangle 5">
            <a:extLst>
              <a:ext uri="{FF2B5EF4-FFF2-40B4-BE49-F238E27FC236}">
                <a16:creationId xmlns:a16="http://schemas.microsoft.com/office/drawing/2014/main" id="{1833BD5F-DF9E-42A1-B8C0-308FFF2F5EEC}"/>
              </a:ext>
            </a:extLst>
          </p:cNvPr>
          <p:cNvSpPr/>
          <p:nvPr/>
        </p:nvSpPr>
        <p:spPr>
          <a:xfrm>
            <a:off x="292363" y="4993685"/>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2 </a:t>
            </a:r>
          </a:p>
          <a:p>
            <a:r>
              <a:rPr lang="en-GB" b="1" dirty="0">
                <a:latin typeface="Arial" panose="020B0604020202020204" pitchFamily="34" charset="0"/>
                <a:cs typeface="Arial" panose="020B0604020202020204" pitchFamily="34" charset="0"/>
              </a:rPr>
              <a:t> 3</a:t>
            </a:r>
            <a:endParaRPr lang="en-GB" b="1" dirty="0"/>
          </a:p>
        </p:txBody>
      </p:sp>
    </p:spTree>
    <p:extLst>
      <p:ext uri="{BB962C8B-B14F-4D97-AF65-F5344CB8AC3E}">
        <p14:creationId xmlns:p14="http://schemas.microsoft.com/office/powerpoint/2010/main" val="306444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bar models and use maths equipment to calculate these</a:t>
            </a:r>
          </a:p>
          <a:p>
            <a:r>
              <a:rPr lang="en-GB" dirty="0">
                <a:latin typeface="Arial" panose="020B0604020202020204" pitchFamily="34" charset="0"/>
                <a:cs typeface="Arial" panose="020B0604020202020204" pitchFamily="34" charset="0"/>
              </a:rPr>
              <a:t>fractions of amounts.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64 = </a:t>
            </a:r>
            <a:r>
              <a:rPr lang="en-GB" b="1" u="sng" dirty="0">
                <a:solidFill>
                  <a:srgbClr val="DA2E41"/>
                </a:solidFill>
                <a:latin typeface="Arial" panose="020B0604020202020204" pitchFamily="34" charset="0"/>
                <a:cs typeface="Arial" panose="020B0604020202020204" pitchFamily="34" charset="0"/>
              </a:rPr>
              <a:t> 48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90 = </a:t>
            </a:r>
            <a:r>
              <a:rPr lang="en-GB" b="1" u="sng" dirty="0">
                <a:solidFill>
                  <a:srgbClr val="DA2E41"/>
                </a:solidFill>
                <a:latin typeface="Arial" panose="020B0604020202020204" pitchFamily="34" charset="0"/>
                <a:cs typeface="Arial" panose="020B0604020202020204" pitchFamily="34" charset="0"/>
              </a:rPr>
              <a:t> 54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45 = </a:t>
            </a:r>
            <a:r>
              <a:rPr lang="en-GB" b="1" u="sng" dirty="0">
                <a:solidFill>
                  <a:srgbClr val="DA2E41"/>
                </a:solidFill>
                <a:latin typeface="Arial" panose="020B0604020202020204" pitchFamily="34" charset="0"/>
                <a:cs typeface="Arial" panose="020B0604020202020204" pitchFamily="34" charset="0"/>
              </a:rPr>
              <a:t> 30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758C851-0C60-4BD8-9079-6330FC2D02DF}"/>
              </a:ext>
            </a:extLst>
          </p:cNvPr>
          <p:cNvSpPr/>
          <p:nvPr/>
        </p:nvSpPr>
        <p:spPr>
          <a:xfrm>
            <a:off x="292363" y="276269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3 </a:t>
            </a:r>
          </a:p>
          <a:p>
            <a:r>
              <a:rPr lang="en-GB" b="1" dirty="0">
                <a:latin typeface="Arial" panose="020B0604020202020204" pitchFamily="34" charset="0"/>
                <a:cs typeface="Arial" panose="020B0604020202020204" pitchFamily="34" charset="0"/>
              </a:rPr>
              <a:t> 4</a:t>
            </a:r>
            <a:endParaRPr lang="en-GB" b="1" dirty="0"/>
          </a:p>
        </p:txBody>
      </p:sp>
      <p:sp>
        <p:nvSpPr>
          <p:cNvPr id="5" name="Rectangle 4">
            <a:extLst>
              <a:ext uri="{FF2B5EF4-FFF2-40B4-BE49-F238E27FC236}">
                <a16:creationId xmlns:a16="http://schemas.microsoft.com/office/drawing/2014/main" id="{30BEA54C-A660-4DC3-B323-AA4EE240CABF}"/>
              </a:ext>
            </a:extLst>
          </p:cNvPr>
          <p:cNvSpPr/>
          <p:nvPr/>
        </p:nvSpPr>
        <p:spPr>
          <a:xfrm>
            <a:off x="292363" y="3909160"/>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6 </a:t>
            </a:r>
          </a:p>
          <a:p>
            <a:r>
              <a:rPr lang="en-GB" b="1" dirty="0">
                <a:latin typeface="Arial" panose="020B0604020202020204" pitchFamily="34" charset="0"/>
                <a:cs typeface="Arial" panose="020B0604020202020204" pitchFamily="34" charset="0"/>
              </a:rPr>
              <a:t>10</a:t>
            </a:r>
            <a:endParaRPr lang="en-GB" b="1" dirty="0"/>
          </a:p>
        </p:txBody>
      </p:sp>
      <p:sp>
        <p:nvSpPr>
          <p:cNvPr id="6" name="Rectangle 5">
            <a:extLst>
              <a:ext uri="{FF2B5EF4-FFF2-40B4-BE49-F238E27FC236}">
                <a16:creationId xmlns:a16="http://schemas.microsoft.com/office/drawing/2014/main" id="{1833BD5F-DF9E-42A1-B8C0-308FFF2F5EEC}"/>
              </a:ext>
            </a:extLst>
          </p:cNvPr>
          <p:cNvSpPr/>
          <p:nvPr/>
        </p:nvSpPr>
        <p:spPr>
          <a:xfrm>
            <a:off x="292363" y="4993685"/>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2 </a:t>
            </a:r>
          </a:p>
          <a:p>
            <a:r>
              <a:rPr lang="en-GB" b="1" dirty="0">
                <a:latin typeface="Arial" panose="020B0604020202020204" pitchFamily="34" charset="0"/>
                <a:cs typeface="Arial" panose="020B0604020202020204" pitchFamily="34" charset="0"/>
              </a:rPr>
              <a:t> 3</a:t>
            </a:r>
            <a:endParaRPr lang="en-GB" b="1" dirty="0"/>
          </a:p>
        </p:txBody>
      </p:sp>
    </p:spTree>
    <p:extLst>
      <p:ext uri="{BB962C8B-B14F-4D97-AF65-F5344CB8AC3E}">
        <p14:creationId xmlns:p14="http://schemas.microsoft.com/office/powerpoint/2010/main" val="112706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uses place-value counters to find      of 44.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Explain what he has done.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758C851-0C60-4BD8-9079-6330FC2D02DF}"/>
              </a:ext>
            </a:extLst>
          </p:cNvPr>
          <p:cNvSpPr/>
          <p:nvPr/>
        </p:nvSpPr>
        <p:spPr>
          <a:xfrm>
            <a:off x="4111328" y="1698971"/>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4</a:t>
            </a:r>
            <a:endParaRPr lang="en-GB" dirty="0"/>
          </a:p>
        </p:txBody>
      </p:sp>
      <p:pic>
        <p:nvPicPr>
          <p:cNvPr id="2" name="Picture 1">
            <a:extLst>
              <a:ext uri="{FF2B5EF4-FFF2-40B4-BE49-F238E27FC236}">
                <a16:creationId xmlns:a16="http://schemas.microsoft.com/office/drawing/2014/main" id="{7132ADE1-6393-42EF-B5BE-9D307A8B2E61}"/>
              </a:ext>
            </a:extLst>
          </p:cNvPr>
          <p:cNvPicPr>
            <a:picLocks noChangeAspect="1"/>
          </p:cNvPicPr>
          <p:nvPr/>
        </p:nvPicPr>
        <p:blipFill>
          <a:blip r:embed="rId2"/>
          <a:stretch>
            <a:fillRect/>
          </a:stretch>
        </p:blipFill>
        <p:spPr>
          <a:xfrm>
            <a:off x="714243" y="3578300"/>
            <a:ext cx="5538264" cy="335653"/>
          </a:xfrm>
          <a:prstGeom prst="rect">
            <a:avLst/>
          </a:prstGeom>
        </p:spPr>
      </p:pic>
    </p:spTree>
    <p:extLst>
      <p:ext uri="{BB962C8B-B14F-4D97-AF65-F5344CB8AC3E}">
        <p14:creationId xmlns:p14="http://schemas.microsoft.com/office/powerpoint/2010/main" val="407706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uses place-value counters to find      of 44.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Explain what he has done.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Kyle has made 44 out of 4 tens counters and 4 ones counters.</a:t>
            </a:r>
          </a:p>
          <a:p>
            <a:r>
              <a:rPr lang="en-GB" b="1" dirty="0">
                <a:solidFill>
                  <a:srgbClr val="DA2E41"/>
                </a:solidFill>
                <a:latin typeface="Arial" panose="020B0604020202020204" pitchFamily="34" charset="0"/>
                <a:cs typeface="Arial" panose="020B0604020202020204" pitchFamily="34" charset="0"/>
              </a:rPr>
              <a:t>He has then split up the counters into four equal groups.</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Each group has 1 ten and 1 one, so one quarter of 44 equals 11.</a:t>
            </a:r>
          </a:p>
          <a:p>
            <a:r>
              <a:rPr lang="en-GB" b="1" dirty="0">
                <a:solidFill>
                  <a:srgbClr val="DA2E41"/>
                </a:solidFill>
                <a:latin typeface="Arial" panose="020B0604020202020204" pitchFamily="34" charset="0"/>
                <a:cs typeface="Arial" panose="020B0604020202020204" pitchFamily="34" charset="0"/>
              </a:rPr>
              <a:t>Kyle can then add 3 groups of counters or 3 lots of 11 (3 x 11).</a:t>
            </a:r>
          </a:p>
          <a:p>
            <a:r>
              <a:rPr lang="en-GB" b="1" dirty="0">
                <a:solidFill>
                  <a:srgbClr val="DA2E41"/>
                </a:solidFill>
                <a:latin typeface="Arial" panose="020B0604020202020204" pitchFamily="34" charset="0"/>
                <a:cs typeface="Arial" panose="020B0604020202020204" pitchFamily="34" charset="0"/>
              </a:rPr>
              <a:t>He then works out that three-quarters of 44 is 33.</a:t>
            </a:r>
          </a:p>
        </p:txBody>
      </p:sp>
      <p:sp>
        <p:nvSpPr>
          <p:cNvPr id="10" name="Rectangle 9">
            <a:extLst>
              <a:ext uri="{FF2B5EF4-FFF2-40B4-BE49-F238E27FC236}">
                <a16:creationId xmlns:a16="http://schemas.microsoft.com/office/drawing/2014/main" id="{B758C851-0C60-4BD8-9079-6330FC2D02DF}"/>
              </a:ext>
            </a:extLst>
          </p:cNvPr>
          <p:cNvSpPr/>
          <p:nvPr/>
        </p:nvSpPr>
        <p:spPr>
          <a:xfrm>
            <a:off x="4111328" y="1698971"/>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4</a:t>
            </a:r>
            <a:endParaRPr lang="en-GB" dirty="0"/>
          </a:p>
        </p:txBody>
      </p:sp>
      <p:pic>
        <p:nvPicPr>
          <p:cNvPr id="2" name="Picture 1">
            <a:extLst>
              <a:ext uri="{FF2B5EF4-FFF2-40B4-BE49-F238E27FC236}">
                <a16:creationId xmlns:a16="http://schemas.microsoft.com/office/drawing/2014/main" id="{7132ADE1-6393-42EF-B5BE-9D307A8B2E61}"/>
              </a:ext>
            </a:extLst>
          </p:cNvPr>
          <p:cNvPicPr>
            <a:picLocks noChangeAspect="1"/>
          </p:cNvPicPr>
          <p:nvPr/>
        </p:nvPicPr>
        <p:blipFill>
          <a:blip r:embed="rId2"/>
          <a:stretch>
            <a:fillRect/>
          </a:stretch>
        </p:blipFill>
        <p:spPr>
          <a:xfrm>
            <a:off x="714243" y="3578300"/>
            <a:ext cx="5538264" cy="335653"/>
          </a:xfrm>
          <a:prstGeom prst="rect">
            <a:avLst/>
          </a:prstGeom>
        </p:spPr>
      </p:pic>
    </p:spTree>
    <p:extLst>
      <p:ext uri="{BB962C8B-B14F-4D97-AF65-F5344CB8AC3E}">
        <p14:creationId xmlns:p14="http://schemas.microsoft.com/office/powerpoint/2010/main" val="211732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place-value counters to find these fractions of amounts.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84 =</a:t>
            </a:r>
            <a:endParaRPr lang="en-GB" b="1" dirty="0">
              <a:solidFill>
                <a:srgbClr val="DA2E4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72 =</a:t>
            </a:r>
            <a:endParaRPr lang="en-GB" b="1" dirty="0">
              <a:solidFill>
                <a:srgbClr val="DA2E4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758C851-0C60-4BD8-9079-6330FC2D02DF}"/>
              </a:ext>
            </a:extLst>
          </p:cNvPr>
          <p:cNvSpPr/>
          <p:nvPr/>
        </p:nvSpPr>
        <p:spPr>
          <a:xfrm>
            <a:off x="161365" y="255958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3 </a:t>
            </a:r>
          </a:p>
          <a:p>
            <a:r>
              <a:rPr lang="en-GB" b="1" dirty="0">
                <a:latin typeface="Arial" panose="020B0604020202020204" pitchFamily="34" charset="0"/>
                <a:cs typeface="Arial" panose="020B0604020202020204" pitchFamily="34" charset="0"/>
              </a:rPr>
              <a:t> 4</a:t>
            </a:r>
            <a:endParaRPr lang="en-GB" b="1" dirty="0"/>
          </a:p>
        </p:txBody>
      </p:sp>
      <p:sp>
        <p:nvSpPr>
          <p:cNvPr id="7" name="Rectangle 6">
            <a:extLst>
              <a:ext uri="{FF2B5EF4-FFF2-40B4-BE49-F238E27FC236}">
                <a16:creationId xmlns:a16="http://schemas.microsoft.com/office/drawing/2014/main" id="{FBB1BF97-0632-4B78-8A07-FF4537983837}"/>
              </a:ext>
            </a:extLst>
          </p:cNvPr>
          <p:cNvSpPr/>
          <p:nvPr/>
        </p:nvSpPr>
        <p:spPr>
          <a:xfrm>
            <a:off x="177800" y="417127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5 </a:t>
            </a:r>
          </a:p>
          <a:p>
            <a:r>
              <a:rPr lang="en-GB" b="1" dirty="0">
                <a:latin typeface="Arial" panose="020B0604020202020204" pitchFamily="34" charset="0"/>
                <a:cs typeface="Arial" panose="020B0604020202020204" pitchFamily="34" charset="0"/>
              </a:rPr>
              <a:t> 6</a:t>
            </a:r>
            <a:endParaRPr lang="en-GB" b="1" dirty="0"/>
          </a:p>
        </p:txBody>
      </p:sp>
    </p:spTree>
    <p:extLst>
      <p:ext uri="{BB962C8B-B14F-4D97-AF65-F5344CB8AC3E}">
        <p14:creationId xmlns:p14="http://schemas.microsoft.com/office/powerpoint/2010/main" val="138702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8845176"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place-value counters to find these fractions of amounts.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84 = </a:t>
            </a:r>
            <a:r>
              <a:rPr lang="en-GB" b="1" dirty="0">
                <a:solidFill>
                  <a:srgbClr val="DA2E41"/>
                </a:solidFill>
                <a:latin typeface="Arial" panose="020B0604020202020204" pitchFamily="34" charset="0"/>
                <a:cs typeface="Arial" panose="020B0604020202020204" pitchFamily="34" charset="0"/>
              </a:rPr>
              <a:t>63</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endParaRPr lang="en-GB" b="1" dirty="0">
              <a:solidFill>
                <a:srgbClr val="DA2E4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72 = </a:t>
            </a:r>
            <a:r>
              <a:rPr lang="en-GB" b="1" dirty="0">
                <a:solidFill>
                  <a:srgbClr val="DA2E41"/>
                </a:solidFill>
                <a:latin typeface="Arial" panose="020B0604020202020204" pitchFamily="34" charset="0"/>
                <a:cs typeface="Arial" panose="020B0604020202020204" pitchFamily="34" charset="0"/>
              </a:rPr>
              <a:t>60</a:t>
            </a:r>
          </a:p>
        </p:txBody>
      </p:sp>
      <p:sp>
        <p:nvSpPr>
          <p:cNvPr id="10" name="Rectangle 9">
            <a:extLst>
              <a:ext uri="{FF2B5EF4-FFF2-40B4-BE49-F238E27FC236}">
                <a16:creationId xmlns:a16="http://schemas.microsoft.com/office/drawing/2014/main" id="{B758C851-0C60-4BD8-9079-6330FC2D02DF}"/>
              </a:ext>
            </a:extLst>
          </p:cNvPr>
          <p:cNvSpPr/>
          <p:nvPr/>
        </p:nvSpPr>
        <p:spPr>
          <a:xfrm>
            <a:off x="161365" y="255958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3 </a:t>
            </a:r>
          </a:p>
          <a:p>
            <a:r>
              <a:rPr lang="en-GB" b="1" dirty="0">
                <a:latin typeface="Arial" panose="020B0604020202020204" pitchFamily="34" charset="0"/>
                <a:cs typeface="Arial" panose="020B0604020202020204" pitchFamily="34" charset="0"/>
              </a:rPr>
              <a:t> 4</a:t>
            </a:r>
            <a:endParaRPr lang="en-GB" b="1" dirty="0"/>
          </a:p>
        </p:txBody>
      </p:sp>
      <p:sp>
        <p:nvSpPr>
          <p:cNvPr id="7" name="Rectangle 6">
            <a:extLst>
              <a:ext uri="{FF2B5EF4-FFF2-40B4-BE49-F238E27FC236}">
                <a16:creationId xmlns:a16="http://schemas.microsoft.com/office/drawing/2014/main" id="{FBB1BF97-0632-4B78-8A07-FF4537983837}"/>
              </a:ext>
            </a:extLst>
          </p:cNvPr>
          <p:cNvSpPr/>
          <p:nvPr/>
        </p:nvSpPr>
        <p:spPr>
          <a:xfrm>
            <a:off x="177800" y="417127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5 </a:t>
            </a:r>
          </a:p>
          <a:p>
            <a:r>
              <a:rPr lang="en-GB" b="1" dirty="0">
                <a:latin typeface="Arial" panose="020B0604020202020204" pitchFamily="34" charset="0"/>
                <a:cs typeface="Arial" panose="020B0604020202020204" pitchFamily="34" charset="0"/>
              </a:rPr>
              <a:t> 6</a:t>
            </a:r>
            <a:endParaRPr lang="en-GB" b="1" dirty="0"/>
          </a:p>
        </p:txBody>
      </p:sp>
      <p:sp>
        <p:nvSpPr>
          <p:cNvPr id="3" name="Rectangle 2">
            <a:extLst>
              <a:ext uri="{FF2B5EF4-FFF2-40B4-BE49-F238E27FC236}">
                <a16:creationId xmlns:a16="http://schemas.microsoft.com/office/drawing/2014/main" id="{18254DAC-54D5-4A5C-BB57-CD4A47928ECC}"/>
              </a:ext>
            </a:extLst>
          </p:cNvPr>
          <p:cNvSpPr/>
          <p:nvPr/>
        </p:nvSpPr>
        <p:spPr>
          <a:xfrm>
            <a:off x="6414246" y="3818965"/>
            <a:ext cx="2393577" cy="1129553"/>
          </a:xfrm>
          <a:prstGeom prst="rect">
            <a:avLst/>
          </a:prstGeom>
          <a:solidFill>
            <a:srgbClr val="13B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Are there any calculations that this method will not work for? Why?</a:t>
            </a:r>
          </a:p>
        </p:txBody>
      </p:sp>
      <p:pic>
        <p:nvPicPr>
          <p:cNvPr id="5" name="Picture 4">
            <a:extLst>
              <a:ext uri="{FF2B5EF4-FFF2-40B4-BE49-F238E27FC236}">
                <a16:creationId xmlns:a16="http://schemas.microsoft.com/office/drawing/2014/main" id="{93CD02ED-3860-47CC-BA23-DEF03E85345C}"/>
              </a:ext>
            </a:extLst>
          </p:cNvPr>
          <p:cNvPicPr>
            <a:picLocks noChangeAspect="1"/>
          </p:cNvPicPr>
          <p:nvPr/>
        </p:nvPicPr>
        <p:blipFill>
          <a:blip r:embed="rId2"/>
          <a:stretch>
            <a:fillRect/>
          </a:stretch>
        </p:blipFill>
        <p:spPr>
          <a:xfrm>
            <a:off x="2111188" y="2774500"/>
            <a:ext cx="3795023" cy="216495"/>
          </a:xfrm>
          <a:prstGeom prst="rect">
            <a:avLst/>
          </a:prstGeom>
        </p:spPr>
      </p:pic>
      <p:pic>
        <p:nvPicPr>
          <p:cNvPr id="9" name="Picture 8">
            <a:extLst>
              <a:ext uri="{FF2B5EF4-FFF2-40B4-BE49-F238E27FC236}">
                <a16:creationId xmlns:a16="http://schemas.microsoft.com/office/drawing/2014/main" id="{0908CCA6-E91A-4A80-85FA-9D5605752208}"/>
              </a:ext>
            </a:extLst>
          </p:cNvPr>
          <p:cNvPicPr>
            <a:picLocks noChangeAspect="1"/>
          </p:cNvPicPr>
          <p:nvPr/>
        </p:nvPicPr>
        <p:blipFill>
          <a:blip r:embed="rId3"/>
          <a:stretch>
            <a:fillRect/>
          </a:stretch>
        </p:blipFill>
        <p:spPr>
          <a:xfrm>
            <a:off x="2467104" y="4335748"/>
            <a:ext cx="2513898" cy="207458"/>
          </a:xfrm>
          <a:prstGeom prst="rect">
            <a:avLst/>
          </a:prstGeom>
        </p:spPr>
      </p:pic>
      <p:pic>
        <p:nvPicPr>
          <p:cNvPr id="12" name="Picture 11">
            <a:extLst>
              <a:ext uri="{FF2B5EF4-FFF2-40B4-BE49-F238E27FC236}">
                <a16:creationId xmlns:a16="http://schemas.microsoft.com/office/drawing/2014/main" id="{A68533D6-7C2E-43F5-886F-E6413B068FB6}"/>
              </a:ext>
            </a:extLst>
          </p:cNvPr>
          <p:cNvPicPr>
            <a:picLocks noChangeAspect="1"/>
          </p:cNvPicPr>
          <p:nvPr/>
        </p:nvPicPr>
        <p:blipFill>
          <a:blip r:embed="rId3"/>
          <a:stretch>
            <a:fillRect/>
          </a:stretch>
        </p:blipFill>
        <p:spPr>
          <a:xfrm>
            <a:off x="2477919" y="4735920"/>
            <a:ext cx="2513898" cy="207458"/>
          </a:xfrm>
          <a:prstGeom prst="rect">
            <a:avLst/>
          </a:prstGeom>
        </p:spPr>
      </p:pic>
    </p:spTree>
    <p:extLst>
      <p:ext uri="{BB962C8B-B14F-4D97-AF65-F5344CB8AC3E}">
        <p14:creationId xmlns:p14="http://schemas.microsoft.com/office/powerpoint/2010/main" val="418728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D9364D-FC52-4152-A3CA-D4EA9F22DC6E}"/>
              </a:ext>
            </a:extLst>
          </p:cNvPr>
          <p:cNvSpPr txBox="1"/>
          <p:nvPr/>
        </p:nvSpPr>
        <p:spPr>
          <a:xfrm>
            <a:off x="177800" y="1823974"/>
            <a:ext cx="8845176"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Jeremy has a box of 126 children’s books.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 donates two-sixths of them to his school library.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 then gives three-quarters of the books that are left to a local</a:t>
            </a:r>
          </a:p>
          <a:p>
            <a:r>
              <a:rPr lang="en-GB" dirty="0">
                <a:latin typeface="Arial" panose="020B0604020202020204" pitchFamily="34" charset="0"/>
                <a:cs typeface="Arial" panose="020B0604020202020204" pitchFamily="34" charset="0"/>
              </a:rPr>
              <a:t>children’s charity.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Finally, he gives four-sevenths of the remaining books to his sister.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many books does Jeremy have in his box now?</a:t>
            </a:r>
          </a:p>
        </p:txBody>
      </p:sp>
    </p:spTree>
    <p:extLst>
      <p:ext uri="{BB962C8B-B14F-4D97-AF65-F5344CB8AC3E}">
        <p14:creationId xmlns:p14="http://schemas.microsoft.com/office/powerpoint/2010/main" val="14386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D9364D-FC52-4152-A3CA-D4EA9F22DC6E}"/>
              </a:ext>
            </a:extLst>
          </p:cNvPr>
          <p:cNvSpPr txBox="1"/>
          <p:nvPr/>
        </p:nvSpPr>
        <p:spPr>
          <a:xfrm>
            <a:off x="177800" y="1823974"/>
            <a:ext cx="8854112" cy="4801314"/>
          </a:xfrm>
          <a:prstGeom prst="rect">
            <a:avLst/>
          </a:prstGeom>
          <a:noFill/>
        </p:spPr>
        <p:txBody>
          <a:bodyPr wrap="square" rtlCol="0">
            <a:spAutoFit/>
          </a:bodyPr>
          <a:lstStyle/>
          <a:p>
            <a:pPr>
              <a:lnSpc>
                <a:spcPct val="150000"/>
              </a:lnSpc>
            </a:pPr>
            <a:r>
              <a:rPr lang="en-GB" dirty="0">
                <a:latin typeface="Arial" panose="020B0604020202020204" pitchFamily="34" charset="0"/>
                <a:cs typeface="Arial" panose="020B0604020202020204" pitchFamily="34" charset="0"/>
              </a:rPr>
              <a:t>Jeremy has a box of 126 children’s books.</a:t>
            </a:r>
          </a:p>
          <a:p>
            <a:pPr>
              <a:lnSpc>
                <a:spcPct val="150000"/>
              </a:lnSpc>
            </a:pPr>
            <a:r>
              <a:rPr lang="en-GB" dirty="0">
                <a:latin typeface="Arial" panose="020B0604020202020204" pitchFamily="34" charset="0"/>
                <a:cs typeface="Arial" panose="020B0604020202020204" pitchFamily="34" charset="0"/>
              </a:rPr>
              <a:t>He donates two-sixths of them to his school library.</a:t>
            </a:r>
          </a:p>
          <a:p>
            <a:pPr>
              <a:lnSpc>
                <a:spcPct val="150000"/>
              </a:lnSpc>
            </a:pPr>
            <a:r>
              <a:rPr lang="en-GB" dirty="0">
                <a:latin typeface="Arial" panose="020B0604020202020204" pitchFamily="34" charset="0"/>
                <a:cs typeface="Arial" panose="020B0604020202020204" pitchFamily="34" charset="0"/>
              </a:rPr>
              <a:t>He then gives three-quarters of the books that are left to a local</a:t>
            </a:r>
          </a:p>
          <a:p>
            <a:pPr>
              <a:lnSpc>
                <a:spcPct val="150000"/>
              </a:lnSpc>
            </a:pPr>
            <a:r>
              <a:rPr lang="en-GB" dirty="0">
                <a:latin typeface="Arial" panose="020B0604020202020204" pitchFamily="34" charset="0"/>
                <a:cs typeface="Arial" panose="020B0604020202020204" pitchFamily="34" charset="0"/>
              </a:rPr>
              <a:t>children’s charity. </a:t>
            </a:r>
          </a:p>
          <a:p>
            <a:pPr>
              <a:lnSpc>
                <a:spcPct val="150000"/>
              </a:lnSpc>
            </a:pPr>
            <a:r>
              <a:rPr lang="en-GB" dirty="0">
                <a:latin typeface="Arial" panose="020B0604020202020204" pitchFamily="34" charset="0"/>
                <a:cs typeface="Arial" panose="020B0604020202020204" pitchFamily="34" charset="0"/>
              </a:rPr>
              <a:t>He then gives four-sevenths of the remaining books to his sister.</a:t>
            </a:r>
          </a:p>
          <a:p>
            <a:pPr>
              <a:lnSpc>
                <a:spcPct val="150000"/>
              </a:lnSpc>
            </a:pPr>
            <a:r>
              <a:rPr lang="en-GB" dirty="0">
                <a:latin typeface="Arial" panose="020B0604020202020204" pitchFamily="34" charset="0"/>
                <a:cs typeface="Arial" panose="020B0604020202020204" pitchFamily="34" charset="0"/>
              </a:rPr>
              <a:t>How many books does Jeremy have in his box now?</a:t>
            </a: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126 ÷ 6 = 21 x 2 = 42, so the school is given 42 books. </a:t>
            </a:r>
          </a:p>
          <a:p>
            <a:r>
              <a:rPr lang="en-GB" b="1" dirty="0">
                <a:solidFill>
                  <a:srgbClr val="DA2E41"/>
                </a:solidFill>
                <a:latin typeface="Arial" panose="020B0604020202020204" pitchFamily="34" charset="0"/>
                <a:cs typeface="Arial" panose="020B0604020202020204" pitchFamily="34" charset="0"/>
              </a:rPr>
              <a:t>126 – 42 = 84, so Jeremy has 84 left.</a:t>
            </a:r>
          </a:p>
          <a:p>
            <a:r>
              <a:rPr lang="en-GB" b="1" dirty="0">
                <a:solidFill>
                  <a:srgbClr val="DA2E41"/>
                </a:solidFill>
                <a:latin typeface="Arial" panose="020B0604020202020204" pitchFamily="34" charset="0"/>
                <a:cs typeface="Arial" panose="020B0604020202020204" pitchFamily="34" charset="0"/>
              </a:rPr>
              <a:t>84 ÷ 4 = 21 x 3 = 63, so the charity is given 63 books. </a:t>
            </a:r>
          </a:p>
          <a:p>
            <a:r>
              <a:rPr lang="en-GB" b="1" dirty="0">
                <a:solidFill>
                  <a:srgbClr val="DA2E41"/>
                </a:solidFill>
                <a:latin typeface="Arial" panose="020B0604020202020204" pitchFamily="34" charset="0"/>
                <a:cs typeface="Arial" panose="020B0604020202020204" pitchFamily="34" charset="0"/>
              </a:rPr>
              <a:t>84 – 63 = 21, so Jeremy now has 21 left.</a:t>
            </a:r>
          </a:p>
          <a:p>
            <a:r>
              <a:rPr lang="en-GB" b="1" dirty="0">
                <a:solidFill>
                  <a:srgbClr val="DA2E41"/>
                </a:solidFill>
                <a:latin typeface="Arial" panose="020B0604020202020204" pitchFamily="34" charset="0"/>
                <a:cs typeface="Arial" panose="020B0604020202020204" pitchFamily="34" charset="0"/>
              </a:rPr>
              <a:t>21 ÷ 7 = 3 x 4 = 12, so his sister is given 12. </a:t>
            </a:r>
          </a:p>
          <a:p>
            <a:r>
              <a:rPr lang="en-GB" b="1" dirty="0">
                <a:solidFill>
                  <a:srgbClr val="DA2E41"/>
                </a:solidFill>
                <a:latin typeface="Arial" panose="020B0604020202020204" pitchFamily="34" charset="0"/>
                <a:cs typeface="Arial" panose="020B0604020202020204" pitchFamily="34" charset="0"/>
              </a:rPr>
              <a:t>21 – 12 = 9, so </a:t>
            </a:r>
            <a:r>
              <a:rPr lang="en-GB" b="1" u="sng" dirty="0">
                <a:solidFill>
                  <a:srgbClr val="DA2E41"/>
                </a:solidFill>
                <a:latin typeface="Arial" panose="020B0604020202020204" pitchFamily="34" charset="0"/>
                <a:cs typeface="Arial" panose="020B0604020202020204" pitchFamily="34" charset="0"/>
              </a:rPr>
              <a:t>Jeremy has 9 books in his box.</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80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2" cy="4401205"/>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To find two-thirds of an amount, we multiply by 3 </a:t>
            </a:r>
          </a:p>
          <a:p>
            <a:r>
              <a:rPr lang="en-GB" sz="2000" dirty="0">
                <a:solidFill>
                  <a:srgbClr val="388CDA"/>
                </a:solidFill>
                <a:latin typeface="Arial" panose="020B0604020202020204" pitchFamily="34" charset="0"/>
                <a:cs typeface="Arial" panose="020B0604020202020204" pitchFamily="34" charset="0"/>
              </a:rPr>
              <a:t>       and divide by 2.</a:t>
            </a:r>
          </a:p>
          <a:p>
            <a:pPr lvl="8"/>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     of 95 = 19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2"/>
            </a:pPr>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To find      of 60, we can take 60 counters and divide them into 10 equal</a:t>
            </a:r>
          </a:p>
          <a:p>
            <a:r>
              <a:rPr lang="en-GB" sz="2000" dirty="0">
                <a:solidFill>
                  <a:srgbClr val="388CDA"/>
                </a:solidFill>
                <a:latin typeface="Arial" panose="020B0604020202020204" pitchFamily="34" charset="0"/>
                <a:cs typeface="Arial" panose="020B0604020202020204" pitchFamily="34" charset="0"/>
              </a:rPr>
              <a:t>	groups.	      We then count up the number of counters in six groups, giving</a:t>
            </a:r>
          </a:p>
          <a:p>
            <a:r>
              <a:rPr lang="en-GB" sz="2000" dirty="0">
                <a:solidFill>
                  <a:srgbClr val="388CDA"/>
                </a:solidFill>
                <a:latin typeface="Arial" panose="020B0604020202020204" pitchFamily="34" charset="0"/>
                <a:cs typeface="Arial" panose="020B0604020202020204" pitchFamily="34" charset="0"/>
              </a:rPr>
              <a:t>      the answer of 30. 		    </a:t>
            </a: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Two-thirds of 27 and three-quarters of 24 are the same amount.	</a:t>
            </a: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endParaRPr lang="en-GB" sz="2000" dirty="0">
              <a:solidFill>
                <a:srgbClr val="388CD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3FEE2DE-30CF-449A-82A4-1C099C4EFF96}"/>
              </a:ext>
            </a:extLst>
          </p:cNvPr>
          <p:cNvSpPr/>
          <p:nvPr/>
        </p:nvSpPr>
        <p:spPr>
          <a:xfrm>
            <a:off x="564954" y="3149033"/>
            <a:ext cx="468398"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3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 5</a:t>
            </a:r>
            <a:endParaRPr lang="en-GB" sz="2000" dirty="0">
              <a:solidFill>
                <a:srgbClr val="388CDA"/>
              </a:solidFill>
            </a:endParaRPr>
          </a:p>
        </p:txBody>
      </p:sp>
      <p:sp>
        <p:nvSpPr>
          <p:cNvPr id="9" name="Rectangle 8">
            <a:extLst>
              <a:ext uri="{FF2B5EF4-FFF2-40B4-BE49-F238E27FC236}">
                <a16:creationId xmlns:a16="http://schemas.microsoft.com/office/drawing/2014/main" id="{780C13BC-CB8C-4910-8C9B-38F31AC0567D}"/>
              </a:ext>
            </a:extLst>
          </p:cNvPr>
          <p:cNvSpPr/>
          <p:nvPr/>
        </p:nvSpPr>
        <p:spPr>
          <a:xfrm>
            <a:off x="1447052" y="4088302"/>
            <a:ext cx="470000"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6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10</a:t>
            </a:r>
            <a:endParaRPr lang="en-GB" sz="2000" dirty="0">
              <a:solidFill>
                <a:srgbClr val="388CDA"/>
              </a:solidFill>
            </a:endParaRPr>
          </a:p>
        </p:txBody>
      </p:sp>
      <p:graphicFrame>
        <p:nvGraphicFramePr>
          <p:cNvPr id="7" name="Table 6">
            <a:extLst>
              <a:ext uri="{FF2B5EF4-FFF2-40B4-BE49-F238E27FC236}">
                <a16:creationId xmlns:a16="http://schemas.microsoft.com/office/drawing/2014/main" id="{4C2BC638-A472-4B93-A6F1-96F8483BD4F1}"/>
              </a:ext>
            </a:extLst>
          </p:cNvPr>
          <p:cNvGraphicFramePr>
            <a:graphicFrameLocks noGrp="1"/>
          </p:cNvGraphicFramePr>
          <p:nvPr>
            <p:extLst>
              <p:ext uri="{D42A27DB-BD31-4B8C-83A1-F6EECF244321}">
                <p14:modId xmlns:p14="http://schemas.microsoft.com/office/powerpoint/2010/main" val="4049213728"/>
              </p:ext>
            </p:extLst>
          </p:nvPr>
        </p:nvGraphicFramePr>
        <p:xfrm>
          <a:off x="6815667" y="1366896"/>
          <a:ext cx="2006600" cy="28041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97038">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denominator of a fraction shows how many equal parts the whole will be split into</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numerator shows how many parts there are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203025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2"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To find two-thirds of an amount, we multiply by 3 </a:t>
            </a:r>
          </a:p>
          <a:p>
            <a:r>
              <a:rPr lang="en-GB" sz="2000" dirty="0">
                <a:solidFill>
                  <a:srgbClr val="388CDA"/>
                </a:solidFill>
                <a:latin typeface="Arial" panose="020B0604020202020204" pitchFamily="34" charset="0"/>
                <a:cs typeface="Arial" panose="020B0604020202020204" pitchFamily="34" charset="0"/>
              </a:rPr>
              <a:t>       and divide by 2.     </a:t>
            </a:r>
            <a:r>
              <a:rPr lang="en-GB" sz="2000" b="1" dirty="0">
                <a:solidFill>
                  <a:srgbClr val="388CDA"/>
                </a:solidFill>
                <a:latin typeface="Arial" panose="020B0604020202020204" pitchFamily="34" charset="0"/>
                <a:cs typeface="Arial" panose="020B0604020202020204" pitchFamily="34" charset="0"/>
              </a:rPr>
              <a:t>FALSE</a:t>
            </a:r>
            <a:endParaRPr lang="en-GB" sz="2000" dirty="0">
              <a:solidFill>
                <a:srgbClr val="388CDA"/>
              </a:solidFill>
              <a:latin typeface="Arial" panose="020B0604020202020204" pitchFamily="34" charset="0"/>
              <a:cs typeface="Arial" panose="020B0604020202020204" pitchFamily="34" charset="0"/>
            </a:endParaRPr>
          </a:p>
          <a:p>
            <a:pPr lvl="8"/>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pPr marL="457200" indent="-457200">
              <a:buFontTx/>
              <a:buAutoNum type="alphaLcParenR" startAt="2"/>
            </a:pPr>
            <a:r>
              <a:rPr lang="en-GB" sz="2000" dirty="0">
                <a:solidFill>
                  <a:srgbClr val="388CDA"/>
                </a:solidFill>
                <a:latin typeface="Arial" panose="020B0604020202020204" pitchFamily="34" charset="0"/>
                <a:cs typeface="Arial" panose="020B0604020202020204" pitchFamily="34" charset="0"/>
              </a:rPr>
              <a:t>     of 95 = 19	 </a:t>
            </a:r>
            <a:r>
              <a:rPr lang="en-GB" sz="2000" b="1" dirty="0">
                <a:solidFill>
                  <a:srgbClr val="388CDA"/>
                </a:solidFill>
                <a:latin typeface="Arial" panose="020B0604020202020204" pitchFamily="34" charset="0"/>
                <a:cs typeface="Arial" panose="020B0604020202020204" pitchFamily="34" charset="0"/>
              </a:rPr>
              <a:t>FALSE</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2"/>
            </a:pPr>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To find      of 60, we can take 60 counters and divide them into 10 equal</a:t>
            </a:r>
          </a:p>
          <a:p>
            <a:r>
              <a:rPr lang="en-GB" sz="2000" dirty="0">
                <a:solidFill>
                  <a:srgbClr val="388CDA"/>
                </a:solidFill>
                <a:latin typeface="Arial" panose="020B0604020202020204" pitchFamily="34" charset="0"/>
                <a:cs typeface="Arial" panose="020B0604020202020204" pitchFamily="34" charset="0"/>
              </a:rPr>
              <a:t>	groups.	      We then count up the number of counters in six groups, giving</a:t>
            </a:r>
          </a:p>
          <a:p>
            <a:r>
              <a:rPr lang="en-GB" sz="2000" dirty="0">
                <a:solidFill>
                  <a:srgbClr val="388CDA"/>
                </a:solidFill>
                <a:latin typeface="Arial" panose="020B0604020202020204" pitchFamily="34" charset="0"/>
                <a:cs typeface="Arial" panose="020B0604020202020204" pitchFamily="34" charset="0"/>
              </a:rPr>
              <a:t>      the answer of 30.    </a:t>
            </a:r>
            <a:r>
              <a:rPr lang="en-GB" sz="2000" b="1" dirty="0">
                <a:solidFill>
                  <a:srgbClr val="388CDA"/>
                </a:solidFill>
                <a:latin typeface="Arial" panose="020B0604020202020204" pitchFamily="34" charset="0"/>
                <a:cs typeface="Arial" panose="020B0604020202020204" pitchFamily="34" charset="0"/>
              </a:rPr>
              <a:t>FALSE </a:t>
            </a:r>
            <a:r>
              <a:rPr lang="en-GB" sz="2000"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p>
          <a:p>
            <a:pPr marL="457200" indent="-457200">
              <a:buFontTx/>
              <a:buAutoNum type="alphaLcParenR" startAt="4"/>
            </a:pPr>
            <a:r>
              <a:rPr lang="en-GB" sz="2000" dirty="0">
                <a:solidFill>
                  <a:srgbClr val="388CDA"/>
                </a:solidFill>
                <a:latin typeface="Arial" panose="020B0604020202020204" pitchFamily="34" charset="0"/>
                <a:cs typeface="Arial" panose="020B0604020202020204" pitchFamily="34" charset="0"/>
              </a:rPr>
              <a:t>Two-thirds of 27 and three-quarters of 24 are the same amount.	</a:t>
            </a:r>
            <a:r>
              <a:rPr lang="en-GB" sz="2000" b="1" dirty="0">
                <a:solidFill>
                  <a:srgbClr val="388CDA"/>
                </a:solidFill>
                <a:latin typeface="Arial" panose="020B0604020202020204" pitchFamily="34" charset="0"/>
                <a:cs typeface="Arial" panose="020B0604020202020204" pitchFamily="34" charset="0"/>
              </a:rPr>
              <a:t>TRUE</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endParaRPr lang="en-GB" sz="2000" dirty="0">
              <a:solidFill>
                <a:srgbClr val="388CD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3FEE2DE-30CF-449A-82A4-1C099C4EFF96}"/>
              </a:ext>
            </a:extLst>
          </p:cNvPr>
          <p:cNvSpPr/>
          <p:nvPr/>
        </p:nvSpPr>
        <p:spPr>
          <a:xfrm>
            <a:off x="564954" y="3149033"/>
            <a:ext cx="468398"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3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 5</a:t>
            </a:r>
            <a:endParaRPr lang="en-GB" sz="2000" dirty="0">
              <a:solidFill>
                <a:srgbClr val="388CDA"/>
              </a:solidFill>
            </a:endParaRPr>
          </a:p>
        </p:txBody>
      </p:sp>
      <p:sp>
        <p:nvSpPr>
          <p:cNvPr id="9" name="Rectangle 8">
            <a:extLst>
              <a:ext uri="{FF2B5EF4-FFF2-40B4-BE49-F238E27FC236}">
                <a16:creationId xmlns:a16="http://schemas.microsoft.com/office/drawing/2014/main" id="{780C13BC-CB8C-4910-8C9B-38F31AC0567D}"/>
              </a:ext>
            </a:extLst>
          </p:cNvPr>
          <p:cNvSpPr/>
          <p:nvPr/>
        </p:nvSpPr>
        <p:spPr>
          <a:xfrm>
            <a:off x="1447052" y="4088302"/>
            <a:ext cx="470000"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6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10</a:t>
            </a:r>
            <a:endParaRPr lang="en-GB" sz="2000" dirty="0">
              <a:solidFill>
                <a:srgbClr val="388CDA"/>
              </a:solidFill>
            </a:endParaRPr>
          </a:p>
        </p:txBody>
      </p:sp>
      <p:graphicFrame>
        <p:nvGraphicFramePr>
          <p:cNvPr id="7" name="Table 6">
            <a:extLst>
              <a:ext uri="{FF2B5EF4-FFF2-40B4-BE49-F238E27FC236}">
                <a16:creationId xmlns:a16="http://schemas.microsoft.com/office/drawing/2014/main" id="{63712E3D-02E0-4295-81D4-F5413EB5DD07}"/>
              </a:ext>
            </a:extLst>
          </p:cNvPr>
          <p:cNvGraphicFramePr>
            <a:graphicFrameLocks noGrp="1"/>
          </p:cNvGraphicFramePr>
          <p:nvPr>
            <p:extLst>
              <p:ext uri="{D42A27DB-BD31-4B8C-83A1-F6EECF244321}">
                <p14:modId xmlns:p14="http://schemas.microsoft.com/office/powerpoint/2010/main" val="4049213728"/>
              </p:ext>
            </p:extLst>
          </p:nvPr>
        </p:nvGraphicFramePr>
        <p:xfrm>
          <a:off x="6815667" y="1366896"/>
          <a:ext cx="2006600" cy="28041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97038">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denominator of a fraction shows how many equal parts the whole will be split into</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numerator shows how many parts there are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354089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C327B3-975C-4D13-8990-71EA91D14416}"/>
              </a:ext>
            </a:extLst>
          </p:cNvPr>
          <p:cNvSpPr txBox="1"/>
          <p:nvPr/>
        </p:nvSpPr>
        <p:spPr>
          <a:xfrm>
            <a:off x="177799" y="1832169"/>
            <a:ext cx="6066883"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are collecting marbles and two of your friends offer to give you some of their marbles.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Which friend is offering you the most marbles?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Jim will give you         of 60 marbles.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Fred will give you         of 60 marbles.</a:t>
            </a:r>
          </a:p>
          <a:p>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endParaRPr lang="en-GB" dirty="0"/>
          </a:p>
          <a:p>
            <a:endParaRPr lang="en-GB" dirty="0"/>
          </a:p>
          <a:p>
            <a:endParaRPr lang="en-GB" dirty="0"/>
          </a:p>
          <a:p>
            <a:endParaRPr lang="en-GB" dirty="0"/>
          </a:p>
        </p:txBody>
      </p:sp>
      <p:sp>
        <p:nvSpPr>
          <p:cNvPr id="2" name="TextBox 1">
            <a:extLst>
              <a:ext uri="{FF2B5EF4-FFF2-40B4-BE49-F238E27FC236}">
                <a16:creationId xmlns:a16="http://schemas.microsoft.com/office/drawing/2014/main" id="{3FD82CE2-48E5-446F-B3FB-29B077D7AAE3}"/>
              </a:ext>
            </a:extLst>
          </p:cNvPr>
          <p:cNvSpPr txBox="1"/>
          <p:nvPr/>
        </p:nvSpPr>
        <p:spPr>
          <a:xfrm>
            <a:off x="2353843" y="4094153"/>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p>
        </p:txBody>
      </p:sp>
      <p:sp>
        <p:nvSpPr>
          <p:cNvPr id="5" name="TextBox 4">
            <a:extLst>
              <a:ext uri="{FF2B5EF4-FFF2-40B4-BE49-F238E27FC236}">
                <a16:creationId xmlns:a16="http://schemas.microsoft.com/office/drawing/2014/main" id="{F40C21A0-0E6F-47E2-B03A-852742CE504A}"/>
              </a:ext>
            </a:extLst>
          </p:cNvPr>
          <p:cNvSpPr txBox="1"/>
          <p:nvPr/>
        </p:nvSpPr>
        <p:spPr>
          <a:xfrm>
            <a:off x="2353843" y="4383222"/>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a:t>
            </a:r>
          </a:p>
        </p:txBody>
      </p:sp>
      <p:cxnSp>
        <p:nvCxnSpPr>
          <p:cNvPr id="7" name="Straight Connector 6">
            <a:extLst>
              <a:ext uri="{FF2B5EF4-FFF2-40B4-BE49-F238E27FC236}">
                <a16:creationId xmlns:a16="http://schemas.microsoft.com/office/drawing/2014/main" id="{08EEF677-F432-46F7-9881-FC8A51045320}"/>
              </a:ext>
            </a:extLst>
          </p:cNvPr>
          <p:cNvCxnSpPr>
            <a:cxnSpLocks/>
          </p:cNvCxnSpPr>
          <p:nvPr/>
        </p:nvCxnSpPr>
        <p:spPr>
          <a:xfrm>
            <a:off x="2347942" y="4418617"/>
            <a:ext cx="330364"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A7C4E32-2807-4285-A546-FFCA8D0ACFF2}"/>
              </a:ext>
            </a:extLst>
          </p:cNvPr>
          <p:cNvCxnSpPr>
            <a:cxnSpLocks/>
          </p:cNvCxnSpPr>
          <p:nvPr/>
        </p:nvCxnSpPr>
        <p:spPr>
          <a:xfrm>
            <a:off x="2223073" y="3597623"/>
            <a:ext cx="330364" cy="0"/>
          </a:xfrm>
          <a:prstGeom prst="line">
            <a:avLst/>
          </a:prstGeom>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658562DD-7D47-4C1C-8433-913D00C76BB5}"/>
              </a:ext>
            </a:extLst>
          </p:cNvPr>
          <p:cNvSpPr/>
          <p:nvPr/>
        </p:nvSpPr>
        <p:spPr>
          <a:xfrm>
            <a:off x="2220988" y="3244334"/>
            <a:ext cx="312906"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BE5C7947-551F-4C29-8DE2-0FC054DCCE27}"/>
              </a:ext>
            </a:extLst>
          </p:cNvPr>
          <p:cNvSpPr/>
          <p:nvPr/>
        </p:nvSpPr>
        <p:spPr>
          <a:xfrm>
            <a:off x="2244584" y="3586496"/>
            <a:ext cx="312906"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4</a:t>
            </a:r>
          </a:p>
        </p:txBody>
      </p:sp>
      <p:graphicFrame>
        <p:nvGraphicFramePr>
          <p:cNvPr id="12" name="Table 6">
            <a:extLst>
              <a:ext uri="{FF2B5EF4-FFF2-40B4-BE49-F238E27FC236}">
                <a16:creationId xmlns:a16="http://schemas.microsoft.com/office/drawing/2014/main" id="{C49A0F7A-FD05-401B-8C7D-58B24CB3BABC}"/>
              </a:ext>
            </a:extLst>
          </p:cNvPr>
          <p:cNvGraphicFramePr>
            <a:graphicFrameLocks noGrp="1"/>
          </p:cNvGraphicFramePr>
          <p:nvPr>
            <p:extLst>
              <p:ext uri="{D42A27DB-BD31-4B8C-83A1-F6EECF244321}">
                <p14:modId xmlns:p14="http://schemas.microsoft.com/office/powerpoint/2010/main" val="1752322582"/>
              </p:ext>
            </p:extLst>
          </p:nvPr>
        </p:nvGraphicFramePr>
        <p:xfrm>
          <a:off x="6815667" y="1366896"/>
          <a:ext cx="2006600" cy="28041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97038">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denominator of a fraction shows how many equal parts the whole will be split into</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numerator shows how many parts there are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59527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C327B3-975C-4D13-8990-71EA91D14416}"/>
              </a:ext>
            </a:extLst>
          </p:cNvPr>
          <p:cNvSpPr txBox="1"/>
          <p:nvPr/>
        </p:nvSpPr>
        <p:spPr>
          <a:xfrm>
            <a:off x="177800" y="1832169"/>
            <a:ext cx="6241516"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are collecting marbles and two of your friends offer to give you some of their marbles.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Which friend is offering you the most marbles?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Jim will give you         of 60 marbles </a:t>
            </a:r>
            <a:r>
              <a:rPr lang="en-GB" dirty="0">
                <a:solidFill>
                  <a:srgbClr val="FF0000"/>
                </a:solidFill>
                <a:latin typeface="Arial" panose="020B0604020202020204" pitchFamily="34" charset="0"/>
                <a:cs typeface="Arial" panose="020B0604020202020204" pitchFamily="34" charset="0"/>
              </a:rPr>
              <a:t>= 60 ÷ 4 = 15 marbles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Fred will give you         of 60 marbles </a:t>
            </a:r>
            <a:r>
              <a:rPr lang="en-GB" dirty="0">
                <a:solidFill>
                  <a:srgbClr val="FF0000"/>
                </a:solidFill>
                <a:latin typeface="Arial" panose="020B0604020202020204" pitchFamily="34" charset="0"/>
                <a:cs typeface="Arial" panose="020B0604020202020204" pitchFamily="34" charset="0"/>
              </a:rPr>
              <a:t>= 60 ÷ 3 = 20 marbles</a:t>
            </a:r>
          </a:p>
          <a:p>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rPr>
              <a:t> </a:t>
            </a:r>
          </a:p>
          <a:p>
            <a:r>
              <a:rPr lang="en-GB" dirty="0">
                <a:solidFill>
                  <a:srgbClr val="FF0000"/>
                </a:solidFill>
                <a:latin typeface="Arial" panose="020B0604020202020204" pitchFamily="34" charset="0"/>
                <a:cs typeface="Arial" panose="020B0604020202020204" pitchFamily="34" charset="0"/>
              </a:rPr>
              <a:t>So, Fred will give you the most marbles.</a:t>
            </a:r>
            <a:endParaRPr lang="en-GB" dirty="0">
              <a:solidFill>
                <a:srgbClr val="FF0000"/>
              </a:solidFill>
            </a:endParaRPr>
          </a:p>
          <a:p>
            <a:endParaRPr lang="en-GB" dirty="0"/>
          </a:p>
          <a:p>
            <a:endParaRPr lang="en-GB" dirty="0"/>
          </a:p>
          <a:p>
            <a:endParaRPr lang="en-GB" dirty="0"/>
          </a:p>
        </p:txBody>
      </p:sp>
      <p:sp>
        <p:nvSpPr>
          <p:cNvPr id="2" name="TextBox 1">
            <a:extLst>
              <a:ext uri="{FF2B5EF4-FFF2-40B4-BE49-F238E27FC236}">
                <a16:creationId xmlns:a16="http://schemas.microsoft.com/office/drawing/2014/main" id="{3FD82CE2-48E5-446F-B3FB-29B077D7AAE3}"/>
              </a:ext>
            </a:extLst>
          </p:cNvPr>
          <p:cNvSpPr txBox="1"/>
          <p:nvPr/>
        </p:nvSpPr>
        <p:spPr>
          <a:xfrm>
            <a:off x="2353843" y="4094153"/>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p>
        </p:txBody>
      </p:sp>
      <p:sp>
        <p:nvSpPr>
          <p:cNvPr id="5" name="TextBox 4">
            <a:extLst>
              <a:ext uri="{FF2B5EF4-FFF2-40B4-BE49-F238E27FC236}">
                <a16:creationId xmlns:a16="http://schemas.microsoft.com/office/drawing/2014/main" id="{F40C21A0-0E6F-47E2-B03A-852742CE504A}"/>
              </a:ext>
            </a:extLst>
          </p:cNvPr>
          <p:cNvSpPr txBox="1"/>
          <p:nvPr/>
        </p:nvSpPr>
        <p:spPr>
          <a:xfrm>
            <a:off x="2353843" y="4383222"/>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a:t>
            </a:r>
          </a:p>
        </p:txBody>
      </p:sp>
      <p:cxnSp>
        <p:nvCxnSpPr>
          <p:cNvPr id="7" name="Straight Connector 6">
            <a:extLst>
              <a:ext uri="{FF2B5EF4-FFF2-40B4-BE49-F238E27FC236}">
                <a16:creationId xmlns:a16="http://schemas.microsoft.com/office/drawing/2014/main" id="{08EEF677-F432-46F7-9881-FC8A51045320}"/>
              </a:ext>
            </a:extLst>
          </p:cNvPr>
          <p:cNvCxnSpPr>
            <a:cxnSpLocks/>
          </p:cNvCxnSpPr>
          <p:nvPr/>
        </p:nvCxnSpPr>
        <p:spPr>
          <a:xfrm>
            <a:off x="2347942" y="4418617"/>
            <a:ext cx="330364"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A7C4E32-2807-4285-A546-FFCA8D0ACFF2}"/>
              </a:ext>
            </a:extLst>
          </p:cNvPr>
          <p:cNvCxnSpPr>
            <a:cxnSpLocks/>
          </p:cNvCxnSpPr>
          <p:nvPr/>
        </p:nvCxnSpPr>
        <p:spPr>
          <a:xfrm>
            <a:off x="2223073" y="3597623"/>
            <a:ext cx="330364" cy="0"/>
          </a:xfrm>
          <a:prstGeom prst="line">
            <a:avLst/>
          </a:prstGeom>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658562DD-7D47-4C1C-8433-913D00C76BB5}"/>
              </a:ext>
            </a:extLst>
          </p:cNvPr>
          <p:cNvSpPr/>
          <p:nvPr/>
        </p:nvSpPr>
        <p:spPr>
          <a:xfrm>
            <a:off x="2220988" y="3244334"/>
            <a:ext cx="312906"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BE5C7947-551F-4C29-8DE2-0FC054DCCE27}"/>
              </a:ext>
            </a:extLst>
          </p:cNvPr>
          <p:cNvSpPr/>
          <p:nvPr/>
        </p:nvSpPr>
        <p:spPr>
          <a:xfrm>
            <a:off x="2244584" y="3586496"/>
            <a:ext cx="312906"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4</a:t>
            </a:r>
          </a:p>
        </p:txBody>
      </p:sp>
      <p:graphicFrame>
        <p:nvGraphicFramePr>
          <p:cNvPr id="12" name="Table 6">
            <a:extLst>
              <a:ext uri="{FF2B5EF4-FFF2-40B4-BE49-F238E27FC236}">
                <a16:creationId xmlns:a16="http://schemas.microsoft.com/office/drawing/2014/main" id="{126FFA54-5B58-463C-8467-D604C8A8DB6D}"/>
              </a:ext>
            </a:extLst>
          </p:cNvPr>
          <p:cNvGraphicFramePr>
            <a:graphicFrameLocks noGrp="1"/>
          </p:cNvGraphicFramePr>
          <p:nvPr>
            <p:extLst>
              <p:ext uri="{D42A27DB-BD31-4B8C-83A1-F6EECF244321}">
                <p14:modId xmlns:p14="http://schemas.microsoft.com/office/powerpoint/2010/main" val="4049213728"/>
              </p:ext>
            </p:extLst>
          </p:nvPr>
        </p:nvGraphicFramePr>
        <p:xfrm>
          <a:off x="6815667" y="1366896"/>
          <a:ext cx="2006600" cy="28041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97038">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denominator of a fraction shows how many equal parts the whole will be split into</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that the numerator shows how many parts there are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5767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1900" y="1847571"/>
            <a:ext cx="7602731"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24 tennis balls by completing the sentences below.</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sixth, we can divide the amount into ___ 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___ tennis 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24 is equal to ___  groups or 2 x __.</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of 24 is ___.</a:t>
            </a:r>
          </a:p>
        </p:txBody>
      </p:sp>
      <p:pic>
        <p:nvPicPr>
          <p:cNvPr id="2" name="Picture 1">
            <a:extLst>
              <a:ext uri="{FF2B5EF4-FFF2-40B4-BE49-F238E27FC236}">
                <a16:creationId xmlns:a16="http://schemas.microsoft.com/office/drawing/2014/main" id="{70C1D60A-585F-422B-819B-EE7AE12091BA}"/>
              </a:ext>
            </a:extLst>
          </p:cNvPr>
          <p:cNvPicPr>
            <a:picLocks noChangeAspect="1"/>
          </p:cNvPicPr>
          <p:nvPr/>
        </p:nvPicPr>
        <p:blipFill>
          <a:blip r:embed="rId2"/>
          <a:stretch>
            <a:fillRect/>
          </a:stretch>
        </p:blipFill>
        <p:spPr>
          <a:xfrm>
            <a:off x="190246" y="2665363"/>
            <a:ext cx="2930514" cy="933423"/>
          </a:xfrm>
          <a:prstGeom prst="rect">
            <a:avLst/>
          </a:prstGeom>
        </p:spPr>
      </p:pic>
      <p:sp>
        <p:nvSpPr>
          <p:cNvPr id="3" name="Rectangle 2">
            <a:extLst>
              <a:ext uri="{FF2B5EF4-FFF2-40B4-BE49-F238E27FC236}">
                <a16:creationId xmlns:a16="http://schemas.microsoft.com/office/drawing/2014/main"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2 </a:t>
            </a:r>
          </a:p>
          <a:p>
            <a:r>
              <a:rPr lang="en-GB" dirty="0">
                <a:latin typeface="Arial" panose="020B0604020202020204" pitchFamily="34" charset="0"/>
                <a:cs typeface="Arial" panose="020B0604020202020204" pitchFamily="34" charset="0"/>
              </a:rPr>
              <a:t> 6</a:t>
            </a:r>
            <a:endParaRPr lang="en-GB" dirty="0"/>
          </a:p>
        </p:txBody>
      </p:sp>
      <p:sp>
        <p:nvSpPr>
          <p:cNvPr id="7" name="Rectangle 6">
            <a:extLst>
              <a:ext uri="{FF2B5EF4-FFF2-40B4-BE49-F238E27FC236}">
                <a16:creationId xmlns:a16="http://schemas.microsoft.com/office/drawing/2014/main" id="{6F2C5C78-A69F-43EA-9A85-D05568D5CABF}"/>
              </a:ext>
            </a:extLst>
          </p:cNvPr>
          <p:cNvSpPr/>
          <p:nvPr/>
        </p:nvSpPr>
        <p:spPr>
          <a:xfrm>
            <a:off x="125940" y="4778362"/>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2 </a:t>
            </a:r>
          </a:p>
          <a:p>
            <a:r>
              <a:rPr lang="en-GB" dirty="0">
                <a:latin typeface="Arial" panose="020B0604020202020204" pitchFamily="34" charset="0"/>
                <a:cs typeface="Arial" panose="020B0604020202020204" pitchFamily="34" charset="0"/>
              </a:rPr>
              <a:t> 6</a:t>
            </a:r>
            <a:endParaRPr lang="en-GB" dirty="0"/>
          </a:p>
        </p:txBody>
      </p:sp>
      <p:sp>
        <p:nvSpPr>
          <p:cNvPr id="5" name="Rectangle 4">
            <a:extLst>
              <a:ext uri="{FF2B5EF4-FFF2-40B4-BE49-F238E27FC236}">
                <a16:creationId xmlns:a16="http://schemas.microsoft.com/office/drawing/2014/main" id="{57C89CC4-130F-4A0A-823B-9A6E075E6FAB}"/>
              </a:ext>
            </a:extLst>
          </p:cNvPr>
          <p:cNvSpPr/>
          <p:nvPr/>
        </p:nvSpPr>
        <p:spPr>
          <a:xfrm>
            <a:off x="126837" y="5613061"/>
            <a:ext cx="4572000" cy="646331"/>
          </a:xfrm>
          <a:prstGeom prst="rect">
            <a:avLst/>
          </a:prstGeom>
        </p:spPr>
        <p:txBody>
          <a:bodyPr>
            <a:spAutoFit/>
          </a:bodyPr>
          <a:lstStyle/>
          <a:p>
            <a:r>
              <a:rPr lang="en-GB" u="sng"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endParaRPr lang="en-GB" dirty="0"/>
          </a:p>
        </p:txBody>
      </p:sp>
      <p:pic>
        <p:nvPicPr>
          <p:cNvPr id="10" name="Picture 9">
            <a:extLst>
              <a:ext uri="{FF2B5EF4-FFF2-40B4-BE49-F238E27FC236}">
                <a16:creationId xmlns:a16="http://schemas.microsoft.com/office/drawing/2014/main" id="{17F2A5CD-9E31-4B0D-BDBB-D4A0DDCF5B48}"/>
              </a:ext>
            </a:extLst>
          </p:cNvPr>
          <p:cNvPicPr>
            <a:picLocks noChangeAspect="1"/>
          </p:cNvPicPr>
          <p:nvPr/>
        </p:nvPicPr>
        <p:blipFill>
          <a:blip r:embed="rId2"/>
          <a:stretch>
            <a:fillRect/>
          </a:stretch>
        </p:blipFill>
        <p:spPr>
          <a:xfrm>
            <a:off x="3127144" y="2664380"/>
            <a:ext cx="2930514" cy="933423"/>
          </a:xfrm>
          <a:prstGeom prst="rect">
            <a:avLst/>
          </a:prstGeom>
        </p:spPr>
      </p:pic>
      <p:sp>
        <p:nvSpPr>
          <p:cNvPr id="8" name="TextBox 7">
            <a:extLst>
              <a:ext uri="{FF2B5EF4-FFF2-40B4-BE49-F238E27FC236}">
                <a16:creationId xmlns:a16="http://schemas.microsoft.com/office/drawing/2014/main" id="{9609AF56-1174-4925-BB6C-2893726BD75E}"/>
              </a:ext>
            </a:extLst>
          </p:cNvPr>
          <p:cNvSpPr txBox="1"/>
          <p:nvPr/>
        </p:nvSpPr>
        <p:spPr>
          <a:xfrm>
            <a:off x="171081" y="5580790"/>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2</a:t>
            </a:r>
          </a:p>
        </p:txBody>
      </p:sp>
      <p:cxnSp>
        <p:nvCxnSpPr>
          <p:cNvPr id="13" name="Straight Connector 12">
            <a:extLst>
              <a:ext uri="{FF2B5EF4-FFF2-40B4-BE49-F238E27FC236}">
                <a16:creationId xmlns:a16="http://schemas.microsoft.com/office/drawing/2014/main" id="{1068A91E-3D4A-4786-92F1-14DFB4BF2611}"/>
              </a:ext>
            </a:extLst>
          </p:cNvPr>
          <p:cNvCxnSpPr>
            <a:cxnSpLocks/>
          </p:cNvCxnSpPr>
          <p:nvPr/>
        </p:nvCxnSpPr>
        <p:spPr>
          <a:xfrm>
            <a:off x="188778" y="5893455"/>
            <a:ext cx="283170" cy="0"/>
          </a:xfrm>
          <a:prstGeom prst="line">
            <a:avLst/>
          </a:prstGeom>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0230444D-3E31-40C8-B4D0-B9B6ECBE2EBA}"/>
              </a:ext>
            </a:extLst>
          </p:cNvPr>
          <p:cNvSpPr txBox="1"/>
          <p:nvPr/>
        </p:nvSpPr>
        <p:spPr>
          <a:xfrm>
            <a:off x="176980" y="5869858"/>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68863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1900" y="1847571"/>
            <a:ext cx="7602731"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24 tennis balls by completing the sentences below.</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sixth, we can divide the amount into  </a:t>
            </a:r>
            <a:r>
              <a:rPr lang="en-GB" dirty="0">
                <a:solidFill>
                  <a:srgbClr val="FF0000"/>
                </a:solidFill>
                <a:latin typeface="Arial" panose="020B0604020202020204" pitchFamily="34" charset="0"/>
                <a:cs typeface="Arial" panose="020B0604020202020204" pitchFamily="34" charset="0"/>
              </a:rPr>
              <a:t>6   </a:t>
            </a:r>
            <a:r>
              <a:rPr lang="en-GB" dirty="0">
                <a:latin typeface="Arial" panose="020B0604020202020204" pitchFamily="34" charset="0"/>
                <a:cs typeface="Arial" panose="020B0604020202020204" pitchFamily="34" charset="0"/>
              </a:rPr>
              <a:t>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a:t>
            </a:r>
            <a:r>
              <a:rPr lang="en-GB" dirty="0">
                <a:solidFill>
                  <a:srgbClr val="FF0000"/>
                </a:solidFill>
                <a:latin typeface="Arial" panose="020B0604020202020204" pitchFamily="34" charset="0"/>
                <a:cs typeface="Arial" panose="020B0604020202020204" pitchFamily="34" charset="0"/>
              </a:rPr>
              <a:t>4</a:t>
            </a:r>
            <a:r>
              <a:rPr lang="en-GB" dirty="0">
                <a:latin typeface="Arial" panose="020B0604020202020204" pitchFamily="34" charset="0"/>
                <a:cs typeface="Arial" panose="020B0604020202020204" pitchFamily="34" charset="0"/>
              </a:rPr>
              <a:t>  tennis 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24 is equal to  </a:t>
            </a:r>
            <a:r>
              <a:rPr lang="en-GB" dirty="0">
                <a:solidFill>
                  <a:srgbClr val="FF0000"/>
                </a:solidFill>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groups or 2  x  </a:t>
            </a:r>
            <a:r>
              <a:rPr lang="en-GB" dirty="0">
                <a:solidFill>
                  <a:srgbClr val="FF0000"/>
                </a:solidFill>
                <a:latin typeface="Arial" panose="020B0604020202020204" pitchFamily="34" charset="0"/>
                <a:cs typeface="Arial" panose="020B0604020202020204" pitchFamily="34" charset="0"/>
              </a:rPr>
              <a:t>4 </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of 24 is  </a:t>
            </a:r>
            <a:r>
              <a:rPr lang="en-GB" dirty="0">
                <a:solidFill>
                  <a:srgbClr val="FF0000"/>
                </a:solidFill>
                <a:latin typeface="Arial" panose="020B0604020202020204" pitchFamily="34" charset="0"/>
                <a:cs typeface="Arial" panose="020B0604020202020204" pitchFamily="34" charset="0"/>
              </a:rPr>
              <a:t>8 </a:t>
            </a:r>
            <a:r>
              <a:rPr lang="en-GB"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2 </a:t>
            </a:r>
          </a:p>
          <a:p>
            <a:r>
              <a:rPr lang="en-GB" dirty="0">
                <a:latin typeface="Arial" panose="020B0604020202020204" pitchFamily="34" charset="0"/>
                <a:cs typeface="Arial" panose="020B0604020202020204" pitchFamily="34" charset="0"/>
              </a:rPr>
              <a:t> 6</a:t>
            </a:r>
            <a:endParaRPr lang="en-GB" dirty="0"/>
          </a:p>
        </p:txBody>
      </p:sp>
      <p:sp>
        <p:nvSpPr>
          <p:cNvPr id="7" name="Rectangle 6">
            <a:extLst>
              <a:ext uri="{FF2B5EF4-FFF2-40B4-BE49-F238E27FC236}">
                <a16:creationId xmlns:a16="http://schemas.microsoft.com/office/drawing/2014/main" id="{6F2C5C78-A69F-43EA-9A85-D05568D5CABF}"/>
              </a:ext>
            </a:extLst>
          </p:cNvPr>
          <p:cNvSpPr/>
          <p:nvPr/>
        </p:nvSpPr>
        <p:spPr>
          <a:xfrm>
            <a:off x="125940" y="4778362"/>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2 </a:t>
            </a:r>
          </a:p>
          <a:p>
            <a:r>
              <a:rPr lang="en-GB" dirty="0">
                <a:latin typeface="Arial" panose="020B0604020202020204" pitchFamily="34" charset="0"/>
                <a:cs typeface="Arial" panose="020B0604020202020204" pitchFamily="34" charset="0"/>
              </a:rPr>
              <a:t> 6</a:t>
            </a:r>
            <a:endParaRPr lang="en-GB" dirty="0"/>
          </a:p>
        </p:txBody>
      </p:sp>
      <p:sp>
        <p:nvSpPr>
          <p:cNvPr id="5" name="Rectangle 4">
            <a:extLst>
              <a:ext uri="{FF2B5EF4-FFF2-40B4-BE49-F238E27FC236}">
                <a16:creationId xmlns:a16="http://schemas.microsoft.com/office/drawing/2014/main" id="{57C89CC4-130F-4A0A-823B-9A6E075E6FAB}"/>
              </a:ext>
            </a:extLst>
          </p:cNvPr>
          <p:cNvSpPr/>
          <p:nvPr/>
        </p:nvSpPr>
        <p:spPr>
          <a:xfrm>
            <a:off x="126837" y="5613061"/>
            <a:ext cx="4572000" cy="646331"/>
          </a:xfrm>
          <a:prstGeom prst="rect">
            <a:avLst/>
          </a:prstGeom>
        </p:spPr>
        <p:txBody>
          <a:bodyPr>
            <a:spAutoFit/>
          </a:bodyPr>
          <a:lstStyle/>
          <a:p>
            <a:r>
              <a:rPr lang="en-GB" u="sng"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endParaRPr lang="en-GB" dirty="0"/>
          </a:p>
        </p:txBody>
      </p:sp>
      <p:pic>
        <p:nvPicPr>
          <p:cNvPr id="10" name="Picture 9">
            <a:extLst>
              <a:ext uri="{FF2B5EF4-FFF2-40B4-BE49-F238E27FC236}">
                <a16:creationId xmlns:a16="http://schemas.microsoft.com/office/drawing/2014/main" id="{17F2A5CD-9E31-4B0D-BDBB-D4A0DDCF5B48}"/>
              </a:ext>
            </a:extLst>
          </p:cNvPr>
          <p:cNvPicPr>
            <a:picLocks noChangeAspect="1"/>
          </p:cNvPicPr>
          <p:nvPr/>
        </p:nvPicPr>
        <p:blipFill>
          <a:blip r:embed="rId2"/>
          <a:stretch>
            <a:fillRect/>
          </a:stretch>
        </p:blipFill>
        <p:spPr>
          <a:xfrm>
            <a:off x="3115343" y="2676179"/>
            <a:ext cx="2930514" cy="933423"/>
          </a:xfrm>
          <a:prstGeom prst="rect">
            <a:avLst/>
          </a:prstGeom>
        </p:spPr>
      </p:pic>
      <p:sp>
        <p:nvSpPr>
          <p:cNvPr id="6" name="TextBox 5">
            <a:extLst>
              <a:ext uri="{FF2B5EF4-FFF2-40B4-BE49-F238E27FC236}">
                <a16:creationId xmlns:a16="http://schemas.microsoft.com/office/drawing/2014/main" id="{BF053BC3-005C-4DDF-B2B8-CA5CF92B1976}"/>
              </a:ext>
            </a:extLst>
          </p:cNvPr>
          <p:cNvSpPr txBox="1"/>
          <p:nvPr/>
        </p:nvSpPr>
        <p:spPr>
          <a:xfrm>
            <a:off x="194679" y="5592588"/>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C5F6218C-2D74-41E6-89EB-D62D36B8496E}"/>
              </a:ext>
            </a:extLst>
          </p:cNvPr>
          <p:cNvSpPr txBox="1"/>
          <p:nvPr/>
        </p:nvSpPr>
        <p:spPr>
          <a:xfrm>
            <a:off x="188780" y="5863958"/>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a:t>
            </a:r>
          </a:p>
        </p:txBody>
      </p:sp>
      <p:cxnSp>
        <p:nvCxnSpPr>
          <p:cNvPr id="12" name="Straight Connector 11">
            <a:extLst>
              <a:ext uri="{FF2B5EF4-FFF2-40B4-BE49-F238E27FC236}">
                <a16:creationId xmlns:a16="http://schemas.microsoft.com/office/drawing/2014/main" id="{494456EF-3CC4-4432-969F-257597ACE855}"/>
              </a:ext>
            </a:extLst>
          </p:cNvPr>
          <p:cNvCxnSpPr>
            <a:cxnSpLocks/>
          </p:cNvCxnSpPr>
          <p:nvPr/>
        </p:nvCxnSpPr>
        <p:spPr>
          <a:xfrm>
            <a:off x="206477" y="5907039"/>
            <a:ext cx="271371" cy="0"/>
          </a:xfrm>
          <a:prstGeom prst="line">
            <a:avLst/>
          </a:prstGeom>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70C1D60A-585F-422B-819B-EE7AE12091BA}"/>
              </a:ext>
            </a:extLst>
          </p:cNvPr>
          <p:cNvPicPr>
            <a:picLocks noChangeAspect="1"/>
          </p:cNvPicPr>
          <p:nvPr/>
        </p:nvPicPr>
        <p:blipFill>
          <a:blip r:embed="rId2"/>
          <a:stretch>
            <a:fillRect/>
          </a:stretch>
        </p:blipFill>
        <p:spPr>
          <a:xfrm>
            <a:off x="190246" y="2665363"/>
            <a:ext cx="2930514" cy="933423"/>
          </a:xfrm>
          <a:prstGeom prst="rect">
            <a:avLst/>
          </a:prstGeom>
        </p:spPr>
      </p:pic>
      <p:cxnSp>
        <p:nvCxnSpPr>
          <p:cNvPr id="18" name="Straight Connector 17">
            <a:extLst>
              <a:ext uri="{FF2B5EF4-FFF2-40B4-BE49-F238E27FC236}">
                <a16:creationId xmlns:a16="http://schemas.microsoft.com/office/drawing/2014/main" id="{39763BBA-5646-4DEF-9053-82D4DE05B471}"/>
              </a:ext>
            </a:extLst>
          </p:cNvPr>
          <p:cNvCxnSpPr/>
          <p:nvPr/>
        </p:nvCxnSpPr>
        <p:spPr>
          <a:xfrm>
            <a:off x="5114740" y="4088253"/>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0C7F33F0-00B6-46E0-8F42-7A6145619ED1}"/>
              </a:ext>
            </a:extLst>
          </p:cNvPr>
          <p:cNvCxnSpPr/>
          <p:nvPr/>
        </p:nvCxnSpPr>
        <p:spPr>
          <a:xfrm>
            <a:off x="1308674" y="4624111"/>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FEF20619-FD21-4E6B-B051-E45E31F52144}"/>
              </a:ext>
            </a:extLst>
          </p:cNvPr>
          <p:cNvCxnSpPr/>
          <p:nvPr/>
        </p:nvCxnSpPr>
        <p:spPr>
          <a:xfrm>
            <a:off x="2216191" y="5177667"/>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55B4B7E6-5F4F-462F-9AE2-74AD02661BDA}"/>
              </a:ext>
            </a:extLst>
          </p:cNvPr>
          <p:cNvCxnSpPr/>
          <p:nvPr/>
        </p:nvCxnSpPr>
        <p:spPr>
          <a:xfrm>
            <a:off x="4008612" y="5182584"/>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6B2201A0-7C80-4DF7-8B61-C020A382F212}"/>
              </a:ext>
            </a:extLst>
          </p:cNvPr>
          <p:cNvCxnSpPr/>
          <p:nvPr/>
        </p:nvCxnSpPr>
        <p:spPr>
          <a:xfrm>
            <a:off x="1347020" y="6007510"/>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445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7602731"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60 basketballs.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fifth, we need to divide the amount into ___ 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__ basketballs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60 is equal to ___ groups or 3 x ___.</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60 is ___.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5</a:t>
            </a:r>
            <a:endParaRPr lang="en-GB" dirty="0"/>
          </a:p>
        </p:txBody>
      </p:sp>
      <p:sp>
        <p:nvSpPr>
          <p:cNvPr id="7" name="Rectangle 6">
            <a:extLst>
              <a:ext uri="{FF2B5EF4-FFF2-40B4-BE49-F238E27FC236}">
                <a16:creationId xmlns:a16="http://schemas.microsoft.com/office/drawing/2014/main" id="{6F2C5C78-A69F-43EA-9A85-D05568D5CABF}"/>
              </a:ext>
            </a:extLst>
          </p:cNvPr>
          <p:cNvSpPr/>
          <p:nvPr/>
        </p:nvSpPr>
        <p:spPr>
          <a:xfrm>
            <a:off x="148305" y="52992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5</a:t>
            </a:r>
            <a:endParaRPr lang="en-GB" dirty="0"/>
          </a:p>
        </p:txBody>
      </p:sp>
      <p:pic>
        <p:nvPicPr>
          <p:cNvPr id="6" name="Picture 5">
            <a:extLst>
              <a:ext uri="{FF2B5EF4-FFF2-40B4-BE49-F238E27FC236}">
                <a16:creationId xmlns:a16="http://schemas.microsoft.com/office/drawing/2014/main" id="{4212145B-3614-4852-B476-637EDBDEED16}"/>
              </a:ext>
            </a:extLst>
          </p:cNvPr>
          <p:cNvPicPr>
            <a:picLocks noChangeAspect="1"/>
          </p:cNvPicPr>
          <p:nvPr/>
        </p:nvPicPr>
        <p:blipFill>
          <a:blip r:embed="rId2"/>
          <a:stretch>
            <a:fillRect/>
          </a:stretch>
        </p:blipFill>
        <p:spPr>
          <a:xfrm rot="5400000">
            <a:off x="218200" y="2733730"/>
            <a:ext cx="1651514" cy="1286518"/>
          </a:xfrm>
          <a:prstGeom prst="rect">
            <a:avLst/>
          </a:prstGeom>
        </p:spPr>
      </p:pic>
      <p:pic>
        <p:nvPicPr>
          <p:cNvPr id="8" name="Picture 7">
            <a:extLst>
              <a:ext uri="{FF2B5EF4-FFF2-40B4-BE49-F238E27FC236}">
                <a16:creationId xmlns:a16="http://schemas.microsoft.com/office/drawing/2014/main" id="{9997F49C-49B3-4974-B656-8755FC8CE9CB}"/>
              </a:ext>
            </a:extLst>
          </p:cNvPr>
          <p:cNvPicPr>
            <a:picLocks noChangeAspect="1"/>
          </p:cNvPicPr>
          <p:nvPr/>
        </p:nvPicPr>
        <p:blipFill>
          <a:blip r:embed="rId2"/>
          <a:stretch>
            <a:fillRect/>
          </a:stretch>
        </p:blipFill>
        <p:spPr>
          <a:xfrm rot="5400000">
            <a:off x="1556370" y="2732746"/>
            <a:ext cx="1651514" cy="1286518"/>
          </a:xfrm>
          <a:prstGeom prst="rect">
            <a:avLst/>
          </a:prstGeom>
        </p:spPr>
      </p:pic>
      <p:pic>
        <p:nvPicPr>
          <p:cNvPr id="9" name="Picture 8">
            <a:extLst>
              <a:ext uri="{FF2B5EF4-FFF2-40B4-BE49-F238E27FC236}">
                <a16:creationId xmlns:a16="http://schemas.microsoft.com/office/drawing/2014/main" id="{B5408EF0-0938-4226-B297-712779EB372F}"/>
              </a:ext>
            </a:extLst>
          </p:cNvPr>
          <p:cNvPicPr>
            <a:picLocks noChangeAspect="1"/>
          </p:cNvPicPr>
          <p:nvPr/>
        </p:nvPicPr>
        <p:blipFill>
          <a:blip r:embed="rId2"/>
          <a:stretch>
            <a:fillRect/>
          </a:stretch>
        </p:blipFill>
        <p:spPr>
          <a:xfrm rot="5400000">
            <a:off x="2883726" y="2732747"/>
            <a:ext cx="1651514" cy="1286518"/>
          </a:xfrm>
          <a:prstGeom prst="rect">
            <a:avLst/>
          </a:prstGeom>
        </p:spPr>
      </p:pic>
      <p:sp>
        <p:nvSpPr>
          <p:cNvPr id="2" name="TextBox 1">
            <a:extLst>
              <a:ext uri="{FF2B5EF4-FFF2-40B4-BE49-F238E27FC236}">
                <a16:creationId xmlns:a16="http://schemas.microsoft.com/office/drawing/2014/main" id="{B4FBD63F-072F-481F-8291-F0CA9740BFF7}"/>
              </a:ext>
            </a:extLst>
          </p:cNvPr>
          <p:cNvSpPr txBox="1"/>
          <p:nvPr/>
        </p:nvSpPr>
        <p:spPr>
          <a:xfrm>
            <a:off x="200579" y="584036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EDF0BA55-E571-4404-9089-B571B6D4D008}"/>
              </a:ext>
            </a:extLst>
          </p:cNvPr>
          <p:cNvSpPr txBox="1"/>
          <p:nvPr/>
        </p:nvSpPr>
        <p:spPr>
          <a:xfrm>
            <a:off x="194679" y="6082236"/>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5</a:t>
            </a:r>
          </a:p>
        </p:txBody>
      </p:sp>
      <p:cxnSp>
        <p:nvCxnSpPr>
          <p:cNvPr id="12" name="Straight Connector 11">
            <a:extLst>
              <a:ext uri="{FF2B5EF4-FFF2-40B4-BE49-F238E27FC236}">
                <a16:creationId xmlns:a16="http://schemas.microsoft.com/office/drawing/2014/main" id="{AA77B9A8-829A-44ED-82D1-1E317ED79EC0}"/>
              </a:ext>
            </a:extLst>
          </p:cNvPr>
          <p:cNvCxnSpPr/>
          <p:nvPr/>
        </p:nvCxnSpPr>
        <p:spPr>
          <a:xfrm>
            <a:off x="224175" y="6147127"/>
            <a:ext cx="24777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7155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7602731"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60 basketballs.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fifth, we need to divide the amount into  </a:t>
            </a:r>
            <a:r>
              <a:rPr lang="en-GB" dirty="0">
                <a:solidFill>
                  <a:srgbClr val="FF0000"/>
                </a:solidFill>
                <a:latin typeface="Arial" panose="020B0604020202020204" pitchFamily="34" charset="0"/>
                <a:cs typeface="Arial" panose="020B0604020202020204" pitchFamily="34" charset="0"/>
              </a:rPr>
              <a:t>5</a:t>
            </a:r>
            <a:r>
              <a:rPr lang="en-GB" dirty="0">
                <a:latin typeface="Arial" panose="020B0604020202020204" pitchFamily="34" charset="0"/>
                <a:cs typeface="Arial" panose="020B0604020202020204" pitchFamily="34" charset="0"/>
              </a:rPr>
              <a:t>  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a:t>
            </a:r>
            <a:r>
              <a:rPr lang="en-GB" dirty="0">
                <a:solidFill>
                  <a:srgbClr val="FF0000"/>
                </a:solidFill>
                <a:latin typeface="Arial" panose="020B0604020202020204" pitchFamily="34" charset="0"/>
                <a:cs typeface="Arial" panose="020B0604020202020204" pitchFamily="34" charset="0"/>
              </a:rPr>
              <a:t>12</a:t>
            </a:r>
            <a:r>
              <a:rPr lang="en-GB" dirty="0">
                <a:latin typeface="Arial" panose="020B0604020202020204" pitchFamily="34" charset="0"/>
                <a:cs typeface="Arial" panose="020B0604020202020204" pitchFamily="34" charset="0"/>
              </a:rPr>
              <a:t> basketballs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60 is equal to  </a:t>
            </a:r>
            <a:r>
              <a:rPr lang="en-GB" dirty="0">
                <a:solidFill>
                  <a:srgbClr val="FF0000"/>
                </a:solidFill>
                <a:latin typeface="Arial" panose="020B0604020202020204" pitchFamily="34" charset="0"/>
                <a:cs typeface="Arial" panose="020B0604020202020204" pitchFamily="34" charset="0"/>
              </a:rPr>
              <a:t>3</a:t>
            </a:r>
            <a:r>
              <a:rPr lang="en-GB" dirty="0">
                <a:latin typeface="Arial" panose="020B0604020202020204" pitchFamily="34" charset="0"/>
                <a:cs typeface="Arial" panose="020B0604020202020204" pitchFamily="34" charset="0"/>
              </a:rPr>
              <a:t>  groups or 3 x </a:t>
            </a:r>
            <a:r>
              <a:rPr lang="en-GB" dirty="0">
                <a:solidFill>
                  <a:srgbClr val="FF0000"/>
                </a:solidFill>
                <a:latin typeface="Arial" panose="020B0604020202020204" pitchFamily="34" charset="0"/>
                <a:cs typeface="Arial" panose="020B0604020202020204" pitchFamily="34" charset="0"/>
              </a:rPr>
              <a:t>12 </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60 is </a:t>
            </a:r>
            <a:r>
              <a:rPr lang="en-GB" dirty="0">
                <a:solidFill>
                  <a:srgbClr val="FF0000"/>
                </a:solidFill>
                <a:latin typeface="Arial" panose="020B0604020202020204" pitchFamily="34" charset="0"/>
                <a:cs typeface="Arial" panose="020B0604020202020204" pitchFamily="34" charset="0"/>
              </a:rPr>
              <a:t>36 </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5</a:t>
            </a:r>
            <a:endParaRPr lang="en-GB" dirty="0"/>
          </a:p>
        </p:txBody>
      </p:sp>
      <p:sp>
        <p:nvSpPr>
          <p:cNvPr id="7" name="Rectangle 6">
            <a:extLst>
              <a:ext uri="{FF2B5EF4-FFF2-40B4-BE49-F238E27FC236}">
                <a16:creationId xmlns:a16="http://schemas.microsoft.com/office/drawing/2014/main" id="{6F2C5C78-A69F-43EA-9A85-D05568D5CABF}"/>
              </a:ext>
            </a:extLst>
          </p:cNvPr>
          <p:cNvSpPr/>
          <p:nvPr/>
        </p:nvSpPr>
        <p:spPr>
          <a:xfrm>
            <a:off x="148305" y="52992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5</a:t>
            </a:r>
            <a:endParaRPr lang="en-GB" dirty="0"/>
          </a:p>
        </p:txBody>
      </p:sp>
      <p:pic>
        <p:nvPicPr>
          <p:cNvPr id="6" name="Picture 5">
            <a:extLst>
              <a:ext uri="{FF2B5EF4-FFF2-40B4-BE49-F238E27FC236}">
                <a16:creationId xmlns:a16="http://schemas.microsoft.com/office/drawing/2014/main" id="{4212145B-3614-4852-B476-637EDBDEED16}"/>
              </a:ext>
            </a:extLst>
          </p:cNvPr>
          <p:cNvPicPr>
            <a:picLocks noChangeAspect="1"/>
          </p:cNvPicPr>
          <p:nvPr/>
        </p:nvPicPr>
        <p:blipFill>
          <a:blip r:embed="rId2"/>
          <a:stretch>
            <a:fillRect/>
          </a:stretch>
        </p:blipFill>
        <p:spPr>
          <a:xfrm rot="5400000">
            <a:off x="218200" y="2733730"/>
            <a:ext cx="1651514" cy="1286518"/>
          </a:xfrm>
          <a:prstGeom prst="rect">
            <a:avLst/>
          </a:prstGeom>
        </p:spPr>
      </p:pic>
      <p:pic>
        <p:nvPicPr>
          <p:cNvPr id="8" name="Picture 7">
            <a:extLst>
              <a:ext uri="{FF2B5EF4-FFF2-40B4-BE49-F238E27FC236}">
                <a16:creationId xmlns:a16="http://schemas.microsoft.com/office/drawing/2014/main" id="{9997F49C-49B3-4974-B656-8755FC8CE9CB}"/>
              </a:ext>
            </a:extLst>
          </p:cNvPr>
          <p:cNvPicPr>
            <a:picLocks noChangeAspect="1"/>
          </p:cNvPicPr>
          <p:nvPr/>
        </p:nvPicPr>
        <p:blipFill>
          <a:blip r:embed="rId2"/>
          <a:stretch>
            <a:fillRect/>
          </a:stretch>
        </p:blipFill>
        <p:spPr>
          <a:xfrm rot="5400000">
            <a:off x="1556370" y="2732746"/>
            <a:ext cx="1651514" cy="1286518"/>
          </a:xfrm>
          <a:prstGeom prst="rect">
            <a:avLst/>
          </a:prstGeom>
        </p:spPr>
      </p:pic>
      <p:pic>
        <p:nvPicPr>
          <p:cNvPr id="9" name="Picture 8">
            <a:extLst>
              <a:ext uri="{FF2B5EF4-FFF2-40B4-BE49-F238E27FC236}">
                <a16:creationId xmlns:a16="http://schemas.microsoft.com/office/drawing/2014/main" id="{B5408EF0-0938-4226-B297-712779EB372F}"/>
              </a:ext>
            </a:extLst>
          </p:cNvPr>
          <p:cNvPicPr>
            <a:picLocks noChangeAspect="1"/>
          </p:cNvPicPr>
          <p:nvPr/>
        </p:nvPicPr>
        <p:blipFill>
          <a:blip r:embed="rId2"/>
          <a:stretch>
            <a:fillRect/>
          </a:stretch>
        </p:blipFill>
        <p:spPr>
          <a:xfrm rot="5400000">
            <a:off x="2883726" y="2732747"/>
            <a:ext cx="1651514" cy="1286518"/>
          </a:xfrm>
          <a:prstGeom prst="rect">
            <a:avLst/>
          </a:prstGeom>
        </p:spPr>
      </p:pic>
      <p:sp>
        <p:nvSpPr>
          <p:cNvPr id="2" name="TextBox 1">
            <a:extLst>
              <a:ext uri="{FF2B5EF4-FFF2-40B4-BE49-F238E27FC236}">
                <a16:creationId xmlns:a16="http://schemas.microsoft.com/office/drawing/2014/main" id="{B4FBD63F-072F-481F-8291-F0CA9740BFF7}"/>
              </a:ext>
            </a:extLst>
          </p:cNvPr>
          <p:cNvSpPr txBox="1"/>
          <p:nvPr/>
        </p:nvSpPr>
        <p:spPr>
          <a:xfrm>
            <a:off x="200579" y="584036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EDF0BA55-E571-4404-9089-B571B6D4D008}"/>
              </a:ext>
            </a:extLst>
          </p:cNvPr>
          <p:cNvSpPr txBox="1"/>
          <p:nvPr/>
        </p:nvSpPr>
        <p:spPr>
          <a:xfrm>
            <a:off x="194679" y="6082236"/>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5</a:t>
            </a:r>
          </a:p>
        </p:txBody>
      </p:sp>
      <p:cxnSp>
        <p:nvCxnSpPr>
          <p:cNvPr id="12" name="Straight Connector 11">
            <a:extLst>
              <a:ext uri="{FF2B5EF4-FFF2-40B4-BE49-F238E27FC236}">
                <a16:creationId xmlns:a16="http://schemas.microsoft.com/office/drawing/2014/main" id="{AA77B9A8-829A-44ED-82D1-1E317ED79EC0}"/>
              </a:ext>
            </a:extLst>
          </p:cNvPr>
          <p:cNvCxnSpPr/>
          <p:nvPr/>
        </p:nvCxnSpPr>
        <p:spPr>
          <a:xfrm>
            <a:off x="224175" y="6147127"/>
            <a:ext cx="247773"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B709A04A-E75E-4240-8855-9EC133791F37}"/>
              </a:ext>
            </a:extLst>
          </p:cNvPr>
          <p:cNvCxnSpPr/>
          <p:nvPr/>
        </p:nvCxnSpPr>
        <p:spPr>
          <a:xfrm>
            <a:off x="5412658" y="4592648"/>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46BF5BE9-5FA2-40E3-BBBB-F1DBDED845FD}"/>
              </a:ext>
            </a:extLst>
          </p:cNvPr>
          <p:cNvCxnSpPr/>
          <p:nvPr/>
        </p:nvCxnSpPr>
        <p:spPr>
          <a:xfrm>
            <a:off x="1306707" y="5147187"/>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F1CD85AA-1AA9-44FC-A697-D95AE9F8F9D9}"/>
              </a:ext>
            </a:extLst>
          </p:cNvPr>
          <p:cNvCxnSpPr/>
          <p:nvPr/>
        </p:nvCxnSpPr>
        <p:spPr>
          <a:xfrm>
            <a:off x="2238805" y="5678130"/>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9303386A-73E8-43FB-8599-14E0CBFD1B28}"/>
              </a:ext>
            </a:extLst>
          </p:cNvPr>
          <p:cNvCxnSpPr/>
          <p:nvPr/>
        </p:nvCxnSpPr>
        <p:spPr>
          <a:xfrm>
            <a:off x="3985015" y="5695827"/>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082ED8CB-76DC-48DC-84B8-76FA6C749A4E}"/>
              </a:ext>
            </a:extLst>
          </p:cNvPr>
          <p:cNvCxnSpPr/>
          <p:nvPr/>
        </p:nvCxnSpPr>
        <p:spPr>
          <a:xfrm>
            <a:off x="1353902" y="6250366"/>
            <a:ext cx="28906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024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77800" y="1823974"/>
            <a:ext cx="7602731"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counters to find       of 32.</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F9F11E6C-BEC5-4283-A312-D07AE2E20963}"/>
              </a:ext>
            </a:extLst>
          </p:cNvPr>
          <p:cNvSpPr/>
          <p:nvPr/>
        </p:nvSpPr>
        <p:spPr>
          <a:xfrm>
            <a:off x="2316794" y="17326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3 </a:t>
            </a:r>
          </a:p>
          <a:p>
            <a:r>
              <a:rPr lang="en-GB" dirty="0">
                <a:latin typeface="Arial" panose="020B0604020202020204" pitchFamily="34" charset="0"/>
                <a:cs typeface="Arial" panose="020B0604020202020204" pitchFamily="34" charset="0"/>
              </a:rPr>
              <a:t> 8</a:t>
            </a:r>
            <a:endParaRPr lang="en-GB" dirty="0"/>
          </a:p>
        </p:txBody>
      </p:sp>
      <p:sp>
        <p:nvSpPr>
          <p:cNvPr id="2" name="Rectangle 1">
            <a:extLst>
              <a:ext uri="{FF2B5EF4-FFF2-40B4-BE49-F238E27FC236}">
                <a16:creationId xmlns:a16="http://schemas.microsoft.com/office/drawing/2014/main" id="{504787BE-F722-4D4E-9526-6B66FC5B0B3A}"/>
              </a:ext>
            </a:extLst>
          </p:cNvPr>
          <p:cNvSpPr/>
          <p:nvPr/>
        </p:nvSpPr>
        <p:spPr>
          <a:xfrm>
            <a:off x="887505" y="2460031"/>
            <a:ext cx="5418905" cy="1133658"/>
          </a:xfrm>
          <a:prstGeom prst="rect">
            <a:avLst/>
          </a:prstGeom>
          <a:solidFill>
            <a:srgbClr val="FADF4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latin typeface="Arial" panose="020B0604020202020204" pitchFamily="34" charset="0"/>
                <a:cs typeface="Arial" panose="020B0604020202020204" pitchFamily="34" charset="0"/>
              </a:rPr>
              <a:t>How many counters will you need?</a:t>
            </a:r>
          </a:p>
          <a:p>
            <a:pPr algn="ctr"/>
            <a:r>
              <a:rPr lang="en-GB" sz="1400" i="1" dirty="0">
                <a:solidFill>
                  <a:schemeClr val="tx1"/>
                </a:solidFill>
                <a:latin typeface="Arial" panose="020B0604020202020204" pitchFamily="34" charset="0"/>
                <a:cs typeface="Arial" panose="020B0604020202020204" pitchFamily="34" charset="0"/>
              </a:rPr>
              <a:t>How many equal groups will you need to divide them into?</a:t>
            </a:r>
          </a:p>
          <a:p>
            <a:pPr algn="ctr"/>
            <a:r>
              <a:rPr lang="en-GB" sz="1400" i="1" dirty="0">
                <a:solidFill>
                  <a:schemeClr val="tx1"/>
                </a:solidFill>
                <a:latin typeface="Arial" panose="020B0604020202020204" pitchFamily="34" charset="0"/>
                <a:cs typeface="Arial" panose="020B0604020202020204" pitchFamily="34" charset="0"/>
              </a:rPr>
              <a:t>How many are in each group?</a:t>
            </a:r>
          </a:p>
          <a:p>
            <a:pPr algn="ctr"/>
            <a:r>
              <a:rPr lang="en-GB" sz="1400" i="1" dirty="0">
                <a:solidFill>
                  <a:schemeClr val="tx1"/>
                </a:solidFill>
                <a:latin typeface="Arial" panose="020B0604020202020204" pitchFamily="34" charset="0"/>
                <a:cs typeface="Arial" panose="020B0604020202020204" pitchFamily="34" charset="0"/>
              </a:rPr>
              <a:t>How many groups do you need to find?</a:t>
            </a:r>
          </a:p>
          <a:p>
            <a:pPr algn="ctr"/>
            <a:r>
              <a:rPr lang="en-GB" sz="1400" i="1" dirty="0">
                <a:solidFill>
                  <a:schemeClr val="tx1"/>
                </a:solidFill>
                <a:latin typeface="Arial" panose="020B0604020202020204" pitchFamily="34" charset="0"/>
                <a:cs typeface="Arial" panose="020B0604020202020204" pitchFamily="34" charset="0"/>
              </a:rPr>
              <a:t>Can you write the calculation as a number sentence?</a:t>
            </a:r>
          </a:p>
        </p:txBody>
      </p:sp>
    </p:spTree>
    <p:extLst>
      <p:ext uri="{BB962C8B-B14F-4D97-AF65-F5344CB8AC3E}">
        <p14:creationId xmlns:p14="http://schemas.microsoft.com/office/powerpoint/2010/main" val="4068710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1732</Words>
  <Application>Microsoft Office PowerPoint</Application>
  <PresentationFormat>On-screen Show (4:3)</PresentationFormat>
  <Paragraphs>402</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Bryant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Xerri</dc:creator>
  <cp:lastModifiedBy>Hannah Searle</cp:lastModifiedBy>
  <cp:revision>25</cp:revision>
  <dcterms:created xsi:type="dcterms:W3CDTF">2019-03-06T09:55:22Z</dcterms:created>
  <dcterms:modified xsi:type="dcterms:W3CDTF">2020-02-06T15:33:16Z</dcterms:modified>
</cp:coreProperties>
</file>