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Cambria Math" panose="02040503050406030204" pitchFamily="18" charset="0"/>
      <p:regular r:id="rId25"/>
    </p:embeddedFont>
    <p:embeddedFont>
      <p:font typeface="Century Gothic" panose="020B0502020202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igCX1oBXdaRP56Qmw/7SxyhjrjI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D4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9A1C304-6759-4035-BB3C-B4E92EB7E7C7}">
  <a:tblStyle styleId="{39A1C304-6759-4035-BB3C-B4E92EB7E7C7}"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C9280063-875C-4A13-8CBB-8B4092FC4F24}"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6F850722-7F72-4D2F-9884-EAF1312F3B92}"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9728"/>
  </p:normalViewPr>
  <p:slideViewPr>
    <p:cSldViewPr snapToGrid="0" snapToObjects="1">
      <p:cViewPr varScale="1">
        <p:scale>
          <a:sx n="96" d="100"/>
          <a:sy n="96" d="100"/>
        </p:scale>
        <p:origin x="40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customschemas.google.com/relationships/presentationmetadata" Target="metadata"/><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 name="Google Shape;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 models, place value charts and counters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many cm in a metre</a:t>
            </a:r>
            <a:r>
              <a:rPr lang="en-GB">
                <a:solidFill>
                  <a:srgbClr val="000000"/>
                </a:solidFill>
                <a:latin typeface="Arial"/>
                <a:ea typeface="Arial"/>
                <a:cs typeface="Arial"/>
                <a:sym typeface="Arial"/>
              </a:rPr>
              <a:t>? Ensure pupils recognise that they can use their skills in multiplying and dividing by 10/100/1000 to convert between metric units.  What length does the bar model represent in cm? How will you find ⅕ of 200 cm? How will you use this answer to find ⅗ of 200 cm?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Some pupils may find conversion </a:t>
            </a:r>
            <a:r>
              <a:rPr lang="en-GB">
                <a:solidFill>
                  <a:srgbClr val="000000"/>
                </a:solidFill>
                <a:latin typeface="Arial"/>
                <a:ea typeface="Arial"/>
                <a:cs typeface="Arial"/>
                <a:sym typeface="Arial"/>
              </a:rPr>
              <a:t>between metric units difficult and may need to use place value charts and counters to multiply by 10/100/100. They may benefit from revisiting conversion work from previous years (see Year 3 Autumn - measurement  and Year 4 Autumn - measurement)</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Make an instruction sheet for the maths working wall that will help to remind others how to convert between units of measurement by multiplying and dividing by 10/100/1000. Is there a useful diagram you could include?</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Can you convert the answers to </a:t>
            </a:r>
            <a:r>
              <a:rPr lang="en-GB">
                <a:solidFill>
                  <a:srgbClr val="000000"/>
                </a:solidFill>
                <a:latin typeface="Arial"/>
                <a:ea typeface="Arial"/>
                <a:cs typeface="Arial"/>
                <a:sym typeface="Arial"/>
              </a:rPr>
              <a:t>the questions back to metres/kilograms/litres?</a:t>
            </a:r>
            <a:endParaRPr sz="1200" b="0" i="0" u="none" strike="noStrike">
              <a:solidFill>
                <a:srgbClr val="000000"/>
              </a:solidFill>
              <a:latin typeface="Arial"/>
              <a:ea typeface="Arial"/>
              <a:cs typeface="Arial"/>
              <a:sym typeface="Arial"/>
            </a:endParaRPr>
          </a:p>
        </p:txBody>
      </p:sp>
      <p:sp>
        <p:nvSpPr>
          <p:cNvPr id="140" name="Google Shape;14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1m =  100cm	1 l = 1,000ml	1kg = 1,000g</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2.5m = 250cm	3.7 l = 3,700ml	2.05kg = 2,050g</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⅘ of 1m = ⅘ of 100cm = 80cm or 0.8m</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5/7 of 2.8kg = 5/7 of 2,800g = 2,000g or 2kg</a:t>
            </a:r>
            <a:endParaRPr/>
          </a:p>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4/9 of 72m = 32m</a:t>
            </a:r>
            <a:endParaRPr/>
          </a:p>
        </p:txBody>
      </p:sp>
      <p:sp>
        <p:nvSpPr>
          <p:cNvPr id="159" name="Google Shape;15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 models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We don</a:t>
            </a:r>
            <a:r>
              <a:rPr lang="en-GB">
                <a:solidFill>
                  <a:srgbClr val="000000"/>
                </a:solidFill>
                <a:latin typeface="Arial"/>
                <a:ea typeface="Arial"/>
                <a:cs typeface="Arial"/>
                <a:sym typeface="Arial"/>
              </a:rPr>
              <a:t>’t know the denominator but we do know the numerator, so how many parts are equal to 18? (2) If 2 parts equal 18, what is the value of one part? (9) Does it make it easier to think of this calculation as 1/⬜ of </a:t>
            </a:r>
            <a:r>
              <a:rPr lang="en-GB">
                <a:latin typeface="Arial"/>
                <a:ea typeface="Arial"/>
                <a:cs typeface="Arial"/>
                <a:sym typeface="Arial"/>
              </a:rPr>
              <a:t>⬜ = 9? If we chose 2 as the denominator, ½ of ⬜ = 9, what is the value of ⬜? (18). Could this method help you to find some other possibilities?</a:t>
            </a:r>
            <a:endParaRPr/>
          </a:p>
          <a:p>
            <a:pPr marL="0" marR="0" lvl="0" indent="0" algn="l" rtl="0">
              <a:lnSpc>
                <a:spcPct val="100000"/>
              </a:lnSpc>
              <a:spcBef>
                <a:spcPts val="0"/>
              </a:spcBef>
              <a:spcAft>
                <a:spcPts val="0"/>
              </a:spcAft>
              <a:buClr>
                <a:srgbClr val="000000"/>
              </a:buClr>
              <a:buSzPts val="1200"/>
              <a:buFont typeface="Arial"/>
              <a:buNone/>
            </a:pPr>
            <a:r>
              <a:rPr lang="en-GB">
                <a:latin typeface="Arial"/>
                <a:ea typeface="Arial"/>
                <a:cs typeface="Arial"/>
                <a:sym typeface="Arial"/>
              </a:rPr>
              <a:t>In question 2, how do you calculate the area of the rectangle? How many equal parts has the rectangle been divided into? What fraction of the total rectangle is one of the parts? How many are blue? What fraction is this? So if 3/12 of the rectangle is blue and the area is 24cm², how will you calculate the area of the rectangle that is coloured blue?</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not remember how to find the area of a rectan</a:t>
            </a:r>
            <a:r>
              <a:rPr lang="en-GB">
                <a:solidFill>
                  <a:srgbClr val="000000"/>
                </a:solidFill>
                <a:latin typeface="Arial"/>
                <a:ea typeface="Arial"/>
                <a:cs typeface="Arial"/>
                <a:sym typeface="Arial"/>
              </a:rPr>
              <a:t>gle. They could calculate this rectangle’s area by drawing it to scale on squared paper and counting the squares and should be supported to link the multiplication method to 6 columns of 4 squares or 4 rows of 6 squares.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a:t>
            </a:r>
            <a:r>
              <a:rPr lang="en-GB">
                <a:latin typeface="Arial"/>
                <a:ea typeface="Arial"/>
                <a:cs typeface="Arial"/>
                <a:sym typeface="Arial"/>
              </a:rPr>
              <a:t>How many more possible solutions can you find to question 1?  </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BC89"/>
                </a:solidFill>
                <a:latin typeface="Arial"/>
                <a:ea typeface="Arial"/>
                <a:cs typeface="Arial"/>
                <a:sym typeface="Arial"/>
              </a:rPr>
              <a:t>Answers above include those based on tables facts.</a:t>
            </a:r>
            <a:endParaRPr/>
          </a:p>
          <a:p>
            <a:pPr marL="0" lvl="0" indent="0" algn="l" rtl="0">
              <a:lnSpc>
                <a:spcPct val="100000"/>
              </a:lnSpc>
              <a:spcBef>
                <a:spcPts val="0"/>
              </a:spcBef>
              <a:spcAft>
                <a:spcPts val="0"/>
              </a:spcAft>
              <a:buClr>
                <a:schemeClr val="dk1"/>
              </a:buClr>
              <a:buSzPts val="1200"/>
              <a:buFont typeface="Arial"/>
              <a:buNone/>
            </a:pPr>
            <a:r>
              <a:rPr lang="en-GB">
                <a:solidFill>
                  <a:srgbClr val="00BC89"/>
                </a:solidFill>
                <a:latin typeface="Arial"/>
                <a:ea typeface="Arial"/>
                <a:cs typeface="Arial"/>
                <a:sym typeface="Arial"/>
              </a:rPr>
              <a:t>There are unlimited answers as any fraction of the following form will work:</a:t>
            </a:r>
            <a:endParaRPr/>
          </a:p>
          <a:p>
            <a:pPr marL="0" lvl="0" indent="0" algn="l" rtl="0">
              <a:lnSpc>
                <a:spcPct val="100000"/>
              </a:lnSpc>
              <a:spcBef>
                <a:spcPts val="0"/>
              </a:spcBef>
              <a:spcAft>
                <a:spcPts val="0"/>
              </a:spcAft>
              <a:buClr>
                <a:schemeClr val="dk1"/>
              </a:buClr>
              <a:buSzPts val="1200"/>
              <a:buFont typeface="Arial"/>
              <a:buNone/>
            </a:pPr>
            <a:r>
              <a:rPr lang="en-GB" u="sng">
                <a:solidFill>
                  <a:srgbClr val="00BC89"/>
                </a:solidFill>
                <a:latin typeface="Arial"/>
                <a:ea typeface="Arial"/>
                <a:cs typeface="Arial"/>
                <a:sym typeface="Arial"/>
              </a:rPr>
              <a:t>2</a:t>
            </a:r>
            <a:r>
              <a:rPr lang="en-GB">
                <a:solidFill>
                  <a:srgbClr val="00BC89"/>
                </a:solidFill>
                <a:latin typeface="Arial"/>
                <a:ea typeface="Arial"/>
                <a:cs typeface="Arial"/>
                <a:sym typeface="Arial"/>
              </a:rPr>
              <a:t> of 9n = 18</a:t>
            </a:r>
            <a:endParaRPr/>
          </a:p>
          <a:p>
            <a:pPr marL="0" lvl="0" indent="0" algn="l" rtl="0">
              <a:lnSpc>
                <a:spcPct val="100000"/>
              </a:lnSpc>
              <a:spcBef>
                <a:spcPts val="0"/>
              </a:spcBef>
              <a:spcAft>
                <a:spcPts val="0"/>
              </a:spcAft>
              <a:buClr>
                <a:schemeClr val="dk1"/>
              </a:buClr>
              <a:buSzPts val="1200"/>
              <a:buFont typeface="Arial"/>
              <a:buNone/>
            </a:pPr>
            <a:r>
              <a:rPr lang="en-GB">
                <a:solidFill>
                  <a:srgbClr val="00BC89"/>
                </a:solidFill>
                <a:latin typeface="Arial"/>
                <a:ea typeface="Arial"/>
                <a:cs typeface="Arial"/>
                <a:sym typeface="Arial"/>
              </a:rPr>
              <a:t>n</a:t>
            </a:r>
            <a:endParaRPr/>
          </a:p>
        </p:txBody>
      </p:sp>
      <p:sp>
        <p:nvSpPr>
          <p:cNvPr id="166" name="Google Shape;166;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 name="Google Shape;18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Any fraction of the form: 3/n of 12n = 36 will work. For example: ¾ of 48 = 36; ⅗ of 60 = 36; 3/6 of 72 = 36; 3/7 of 84 = 36; ⅜ of 96 = 36; 3/9 of 108 = 36; 3/10 of 120 = 36; 3/11 of 132 = 36; 3/12 of 144 = 36</a:t>
            </a:r>
            <a:endParaRPr/>
          </a:p>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Area of the rectangle = 9 cm x 6 cm = 54 cm²</a:t>
            </a:r>
            <a:br>
              <a:rPr lang="en-GB">
                <a:latin typeface="Arial"/>
                <a:ea typeface="Arial"/>
                <a:cs typeface="Arial"/>
                <a:sym typeface="Arial"/>
              </a:rPr>
            </a:br>
            <a:r>
              <a:rPr lang="en-GB">
                <a:latin typeface="Arial"/>
                <a:ea typeface="Arial"/>
                <a:cs typeface="Arial"/>
                <a:sym typeface="Arial"/>
              </a:rPr>
              <a:t>Yellow = 2/9	2/9 of 54 cm² = 12 cm²</a:t>
            </a:r>
            <a:br>
              <a:rPr lang="en-GB">
                <a:latin typeface="Arial"/>
                <a:ea typeface="Arial"/>
                <a:cs typeface="Arial"/>
                <a:sym typeface="Arial"/>
              </a:rPr>
            </a:br>
            <a:r>
              <a:rPr lang="en-GB">
                <a:latin typeface="Arial"/>
                <a:ea typeface="Arial"/>
                <a:cs typeface="Arial"/>
                <a:sym typeface="Arial"/>
              </a:rPr>
              <a:t>Blue = 3/9 	3/9 of 54 cm² = 18 cm²</a:t>
            </a:r>
            <a:br>
              <a:rPr lang="en-GB">
                <a:latin typeface="Arial"/>
                <a:ea typeface="Arial"/>
                <a:cs typeface="Arial"/>
                <a:sym typeface="Arial"/>
              </a:rPr>
            </a:br>
            <a:r>
              <a:rPr lang="en-GB">
                <a:latin typeface="Arial"/>
                <a:ea typeface="Arial"/>
                <a:cs typeface="Arial"/>
                <a:sym typeface="Arial"/>
              </a:rPr>
              <a:t>Orange = 4/9	4/9 of 54 cm² = 24 cm²</a:t>
            </a:r>
            <a:endParaRPr/>
          </a:p>
        </p:txBody>
      </p:sp>
      <p:sp>
        <p:nvSpPr>
          <p:cNvPr id="184" name="Google Shape;18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models if required</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can you work out the numbe</a:t>
            </a:r>
            <a:r>
              <a:rPr lang="en-GB">
                <a:solidFill>
                  <a:srgbClr val="000000"/>
                </a:solidFill>
                <a:latin typeface="Arial"/>
                <a:ea typeface="Arial"/>
                <a:cs typeface="Arial"/>
                <a:sym typeface="Arial"/>
              </a:rPr>
              <a:t>r in the blue box? Do you think the number in the blue box will stay the same for these three calculations or will it change? How can you check? For the same sized whole, can you describe the size of ¼ compared to 2/4? Does that help you to explain why the number in the blue box gets smaller as the denominator increases?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not recognise that the number in the blue box will change. They should use concrete manipulati</a:t>
            </a:r>
            <a:r>
              <a:rPr lang="en-GB">
                <a:solidFill>
                  <a:srgbClr val="000000"/>
                </a:solidFill>
                <a:latin typeface="Arial"/>
                <a:ea typeface="Arial"/>
                <a:cs typeface="Arial"/>
                <a:sym typeface="Arial"/>
              </a:rPr>
              <a:t>ves to compare the sizes of ¼, 2/4 and ¾ from the same whole so they can appreciate that if ¼ of the whole is worth 12, then the remaining ¾ must be three times greater than 12 and the whole will be 4 x 12.  They can contrast this with ¾ of the whole being worth 12, meaning that the remaining ¼ is three times smaller than 12 and the whole will be much smaller than in the previous example.</a:t>
            </a:r>
            <a:endParaRPr/>
          </a:p>
        </p:txBody>
      </p:sp>
      <p:sp>
        <p:nvSpPr>
          <p:cNvPr id="191" name="Google Shape;191;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4" name="Google Shape;21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b="0">
                <a:latin typeface="Arial"/>
                <a:ea typeface="Arial"/>
                <a:cs typeface="Arial"/>
                <a:sym typeface="Arial"/>
              </a:rPr>
              <a:t>– Th</a:t>
            </a:r>
            <a:r>
              <a:rPr lang="en-GB">
                <a:latin typeface="Arial"/>
                <a:ea typeface="Arial"/>
                <a:cs typeface="Arial"/>
                <a:sym typeface="Arial"/>
              </a:rPr>
              <a:t>is slide is based on fractions of a quantity. It supports pupils to find first unit fractions and then non unit fractions of a quantity by using concrete manipulatives.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counters and </a:t>
            </a:r>
            <a:r>
              <a:rPr lang="en-GB">
                <a:solidFill>
                  <a:srgbClr val="000000"/>
                </a:solidFill>
                <a:latin typeface="Arial"/>
                <a:ea typeface="Arial"/>
                <a:cs typeface="Arial"/>
                <a:sym typeface="Arial"/>
              </a:rPr>
              <a:t>paper to draw table top bar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has Amir used counters to find </a:t>
            </a:r>
            <a:r>
              <a:rPr lang="en-GB">
                <a:solidFill>
                  <a:srgbClr val="000000"/>
                </a:solidFill>
                <a:latin typeface="Arial"/>
                <a:ea typeface="Arial"/>
                <a:cs typeface="Arial"/>
                <a:sym typeface="Arial"/>
              </a:rPr>
              <a:t>¼</a:t>
            </a:r>
            <a:r>
              <a:rPr lang="en-GB" sz="1200" b="0" i="0" u="none" strike="noStrike">
                <a:solidFill>
                  <a:srgbClr val="000000"/>
                </a:solidFill>
                <a:latin typeface="Arial"/>
                <a:ea typeface="Arial"/>
                <a:cs typeface="Arial"/>
                <a:sym typeface="Arial"/>
              </a:rPr>
              <a:t> of 12?  Explain how he can use his </a:t>
            </a:r>
            <a:r>
              <a:rPr lang="en-GB">
                <a:solidFill>
                  <a:srgbClr val="000000"/>
                </a:solidFill>
                <a:latin typeface="Arial"/>
                <a:ea typeface="Arial"/>
                <a:cs typeface="Arial"/>
                <a:sym typeface="Arial"/>
              </a:rPr>
              <a:t>model to find ¾ of 12. How many sections should the bar model have if we want to find ¼ of 16? How will you decide how to share out the counters in your bar models? In question 5, can you use a bar model showing quarters to work out the mystery number? If you have 6 counters to share between 3 of the 4 sections, how many counters will be in each section?</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n</a:t>
            </a:r>
            <a:r>
              <a:rPr lang="en-GB">
                <a:solidFill>
                  <a:srgbClr val="000000"/>
                </a:solidFill>
                <a:latin typeface="Arial"/>
                <a:ea typeface="Arial"/>
                <a:cs typeface="Arial"/>
                <a:sym typeface="Arial"/>
              </a:rPr>
              <a:t>eed support to understand that the denominator of the fraction tells us how many equal parts the whole will be divided into and the numerator tells us how many of those parts we are counting.</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⅗ </a:t>
            </a:r>
            <a:r>
              <a:rPr lang="en-GB" sz="1200" b="0" i="0" u="none" strike="noStrike">
                <a:solidFill>
                  <a:srgbClr val="000000"/>
                </a:solidFill>
                <a:latin typeface="Arial"/>
                <a:ea typeface="Arial"/>
                <a:cs typeface="Arial"/>
                <a:sym typeface="Arial"/>
              </a:rPr>
              <a:t>of a number is </a:t>
            </a:r>
            <a:r>
              <a:rPr lang="en-GB">
                <a:solidFill>
                  <a:srgbClr val="000000"/>
                </a:solidFill>
                <a:latin typeface="Arial"/>
                <a:ea typeface="Arial"/>
                <a:cs typeface="Arial"/>
                <a:sym typeface="Arial"/>
              </a:rPr>
              <a:t>9</a:t>
            </a:r>
            <a:r>
              <a:rPr lang="en-GB" sz="1200" b="0" i="0" u="none" strike="noStrike">
                <a:solidFill>
                  <a:srgbClr val="000000"/>
                </a:solidFill>
                <a:latin typeface="Arial"/>
                <a:ea typeface="Arial"/>
                <a:cs typeface="Arial"/>
                <a:sym typeface="Arial"/>
              </a:rPr>
              <a:t>. What </a:t>
            </a:r>
            <a:r>
              <a:rPr lang="en-GB">
                <a:solidFill>
                  <a:srgbClr val="000000"/>
                </a:solidFill>
                <a:latin typeface="Arial"/>
                <a:ea typeface="Arial"/>
                <a:cs typeface="Arial"/>
                <a:sym typeface="Arial"/>
              </a:rPr>
              <a:t>is the number? Make up a question like this one for your partner to solve.</a:t>
            </a:r>
            <a:endParaRPr/>
          </a:p>
        </p:txBody>
      </p:sp>
      <p:sp>
        <p:nvSpPr>
          <p:cNvPr id="220" name="Google Shape;22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b="0">
                <a:latin typeface="Arial"/>
                <a:ea typeface="Arial"/>
                <a:cs typeface="Arial"/>
                <a:sym typeface="Arial"/>
              </a:rPr>
              <a:t>– </a:t>
            </a:r>
            <a:r>
              <a:rPr lang="en-GB">
                <a:latin typeface="Arial"/>
                <a:ea typeface="Arial"/>
                <a:cs typeface="Arial"/>
                <a:sym typeface="Arial"/>
              </a:rPr>
              <a:t>This slide is based on fractions of a quantity. It supports pupils to find first unit fractions and then non unit fractions of a quantity by using pictorial representations.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many parts is Tommy</a:t>
            </a:r>
            <a:r>
              <a:rPr lang="en-GB">
                <a:solidFill>
                  <a:srgbClr val="000000"/>
                </a:solidFill>
                <a:latin typeface="Arial"/>
                <a:ea typeface="Arial"/>
                <a:cs typeface="Arial"/>
                <a:sym typeface="Arial"/>
              </a:rPr>
              <a:t>’s bar model divided into if it shows sevenths? If the whole bar represents 35, what mathematical operation do we need to do to divide it into sevenths? What is the value of each seventh if 7/7 = 35? If we know 1/7 of 35, how can we find 2/7 of 35?</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need support to understand that the denominator of the fraction tells us how many equal parts the whole will be divided into and the numerator tells us how many of those parts we are counting.</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1/8 of a number is 4. What is the number? Use your bar model to help you solve this problem. It may help if you draw your bar model and then write the value of ⅛ in the eighths shown on your diagram. Make up a question like this one for your partner to solve.</a:t>
            </a:r>
            <a:endParaRPr/>
          </a:p>
        </p:txBody>
      </p:sp>
      <p:sp>
        <p:nvSpPr>
          <p:cNvPr id="255" name="Google Shape;255;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 name="Google Shape;5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a:solidFill>
                  <a:schemeClr val="dk1"/>
                </a:solidFill>
                <a:latin typeface="Calibri"/>
                <a:ea typeface="Calibri"/>
                <a:cs typeface="Calibri"/>
                <a:sym typeface="Calibri"/>
              </a:rPr>
              <a:t>Assessment point for the lesson – ask the pupils to vote for the answer they think is correct. </a:t>
            </a:r>
            <a:endParaRPr b="0"/>
          </a:p>
          <a:p>
            <a:pPr marL="0" lvl="0" indent="0" algn="l" rtl="0">
              <a:lnSpc>
                <a:spcPct val="100000"/>
              </a:lnSpc>
              <a:spcBef>
                <a:spcPts val="0"/>
              </a:spcBef>
              <a:spcAft>
                <a:spcPts val="0"/>
              </a:spcAft>
              <a:buClr>
                <a:schemeClr val="dk1"/>
              </a:buClr>
              <a:buSzPts val="1200"/>
              <a:buFont typeface="Calibri"/>
              <a:buNone/>
            </a:pPr>
            <a:br>
              <a:rPr lang="en-GB" b="0"/>
            </a:br>
            <a:r>
              <a:rPr lang="en-GB" sz="1200" b="0" i="0" u="none" strike="noStrike">
                <a:solidFill>
                  <a:srgbClr val="000000"/>
                </a:solidFill>
                <a:latin typeface="Arial"/>
                <a:ea typeface="Arial"/>
                <a:cs typeface="Arial"/>
                <a:sym typeface="Arial"/>
              </a:rPr>
              <a:t>A – Pupil has calculated 1/7 of the amount.</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B – correct answer</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C – Pupil has calculated 4/7 of 42</a:t>
            </a:r>
            <a:r>
              <a:rPr lang="en-GB">
                <a:solidFill>
                  <a:srgbClr val="000000"/>
                </a:solidFill>
                <a:latin typeface="Arial"/>
                <a:ea typeface="Arial"/>
                <a:cs typeface="Arial"/>
                <a:sym typeface="Arial"/>
              </a:rPr>
              <a:t> kg and has not recognised the need to convert 4.2kg to 4,200g.</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D – Pupil has calculated 4/7 of 4</a:t>
            </a:r>
            <a:r>
              <a:rPr lang="en-GB">
                <a:solidFill>
                  <a:srgbClr val="000000"/>
                </a:solidFill>
                <a:latin typeface="Arial"/>
                <a:ea typeface="Arial"/>
                <a:cs typeface="Arial"/>
                <a:sym typeface="Arial"/>
              </a:rPr>
              <a:t>20g rather than 4,200g.</a:t>
            </a:r>
            <a:endParaRPr/>
          </a:p>
          <a:p>
            <a:pPr marL="0" lvl="0" indent="0" algn="l" rtl="0">
              <a:lnSpc>
                <a:spcPct val="100000"/>
              </a:lnSpc>
              <a:spcBef>
                <a:spcPts val="0"/>
              </a:spcBef>
              <a:spcAft>
                <a:spcPts val="0"/>
              </a:spcAft>
              <a:buSzPts val="1400"/>
              <a:buNone/>
            </a:pPr>
            <a:endParaRPr/>
          </a:p>
        </p:txBody>
      </p:sp>
      <p:sp>
        <p:nvSpPr>
          <p:cNvPr id="67" name="Google Shape;6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i="0" u="none" strike="noStrike">
                <a:solidFill>
                  <a:srgbClr val="000000"/>
                </a:solidFill>
                <a:latin typeface="Arial"/>
                <a:ea typeface="Arial"/>
                <a:cs typeface="Arial"/>
                <a:sym typeface="Arial"/>
              </a:rPr>
              <a:t>– 1 pack of playing cards per pair or 2 </a:t>
            </a:r>
            <a:r>
              <a:rPr lang="en-GB">
                <a:solidFill>
                  <a:srgbClr val="000000"/>
                </a:solidFill>
                <a:latin typeface="Arial"/>
                <a:ea typeface="Arial"/>
                <a:cs typeface="Arial"/>
                <a:sym typeface="Arial"/>
              </a:rPr>
              <a:t>dice per pair (ideally 1-12 dice)</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i="0" u="none" strike="noStrike">
                <a:solidFill>
                  <a:srgbClr val="000000"/>
                </a:solidFill>
                <a:latin typeface="Arial"/>
                <a:ea typeface="Arial"/>
                <a:cs typeface="Arial"/>
                <a:sym typeface="Arial"/>
              </a:rPr>
              <a:t>– Are there any times table facts you find it tricky to </a:t>
            </a:r>
            <a:r>
              <a:rPr lang="en-GB">
                <a:solidFill>
                  <a:srgbClr val="000000"/>
                </a:solidFill>
                <a:latin typeface="Arial"/>
                <a:ea typeface="Arial"/>
                <a:cs typeface="Arial"/>
                <a:sym typeface="Arial"/>
              </a:rPr>
              <a:t>remember? Has anyone got any rhymes or mnemonics they use to help them remember any of their tables facts?</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i="0" u="none" strike="noStrike">
                <a:solidFill>
                  <a:srgbClr val="000000"/>
                </a:solidFill>
                <a:latin typeface="Arial"/>
                <a:ea typeface="Arial"/>
                <a:cs typeface="Arial"/>
                <a:sym typeface="Arial"/>
              </a:rPr>
              <a:t> – Try playing again but this time, in</a:t>
            </a:r>
            <a:r>
              <a:rPr lang="en-GB">
                <a:solidFill>
                  <a:srgbClr val="000000"/>
                </a:solidFill>
                <a:latin typeface="Arial"/>
                <a:ea typeface="Arial"/>
                <a:cs typeface="Arial"/>
                <a:sym typeface="Arial"/>
              </a:rPr>
              <a:t>stead of multiplying the two numbers and saying the product, try saying an associated division fact e.g. for an 8 and a 4, you would say 32 ÷ 4 = 8 or 32 </a:t>
            </a:r>
            <a:r>
              <a:rPr lang="en-GB">
                <a:latin typeface="Arial"/>
                <a:ea typeface="Arial"/>
                <a:cs typeface="Arial"/>
                <a:sym typeface="Arial"/>
              </a:rPr>
              <a:t>÷ 8 = 4</a:t>
            </a:r>
            <a:endParaRPr/>
          </a:p>
        </p:txBody>
      </p:sp>
      <p:sp>
        <p:nvSpPr>
          <p:cNvPr id="82" name="Google Shape;8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 models</a:t>
            </a:r>
            <a:endParaRPr>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many equal pieces must the bar be divided into to show eighths? Can you use your times tables facts to quic</a:t>
            </a:r>
            <a:r>
              <a:rPr lang="en-GB">
                <a:solidFill>
                  <a:srgbClr val="000000"/>
                </a:solidFill>
                <a:latin typeface="Arial"/>
                <a:ea typeface="Arial"/>
                <a:cs typeface="Arial"/>
                <a:sym typeface="Arial"/>
              </a:rPr>
              <a:t>kly divide 56 by 8? What will you divide 45 by to find ⅕? If you know ⅛ of 56, how will you use this information to find 2/8?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a:t>
            </a:r>
            <a:r>
              <a:rPr lang="en-GB">
                <a:solidFill>
                  <a:srgbClr val="000000"/>
                </a:solidFill>
                <a:latin typeface="Arial"/>
                <a:ea typeface="Arial"/>
                <a:cs typeface="Arial"/>
                <a:sym typeface="Arial"/>
              </a:rPr>
              <a:t>who do not have fluent times tables knowledge may benefit from the support of a multiplication square. Some pupils may have been introduced to an algorithm for finding fractions of an amount. They should be encouraged to use pictorial representations alongside their written calculations to ensure they fully understand the abstract concept.</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I am thinking of a number</a:t>
            </a:r>
            <a:r>
              <a:rPr lang="en-GB">
                <a:solidFill>
                  <a:srgbClr val="000000"/>
                </a:solidFill>
                <a:latin typeface="Arial"/>
                <a:ea typeface="Arial"/>
                <a:cs typeface="Arial"/>
                <a:sym typeface="Arial"/>
              </a:rPr>
              <a:t>. ⅕ of my number is 12. What is my number? </a:t>
            </a:r>
            <a:r>
              <a:rPr lang="en-GB">
                <a:solidFill>
                  <a:srgbClr val="00BC89"/>
                </a:solidFill>
                <a:latin typeface="Arial"/>
                <a:ea typeface="Arial"/>
                <a:cs typeface="Arial"/>
                <a:sym typeface="Arial"/>
              </a:rPr>
              <a:t>60 </a:t>
            </a:r>
            <a:r>
              <a:rPr lang="en-GB">
                <a:solidFill>
                  <a:srgbClr val="000000"/>
                </a:solidFill>
                <a:latin typeface="Arial"/>
                <a:ea typeface="Arial"/>
                <a:cs typeface="Arial"/>
                <a:sym typeface="Arial"/>
              </a:rPr>
              <a:t>Write three number mysteries like this one for a partner to solve.</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a:t>
            </a:r>
            <a:r>
              <a:rPr lang="en-GB">
                <a:latin typeface="Arial"/>
                <a:ea typeface="Arial"/>
                <a:cs typeface="Arial"/>
                <a:sym typeface="Arial"/>
              </a:rPr>
              <a:t>I am thinking of a number. ⅗ of my number is 27. What is my number? </a:t>
            </a:r>
            <a:r>
              <a:rPr lang="en-GB">
                <a:solidFill>
                  <a:srgbClr val="00BC89"/>
                </a:solidFill>
                <a:latin typeface="Arial"/>
                <a:ea typeface="Arial"/>
                <a:cs typeface="Arial"/>
                <a:sym typeface="Arial"/>
              </a:rPr>
              <a:t>45 </a:t>
            </a:r>
            <a:r>
              <a:rPr lang="en-GB">
                <a:latin typeface="Arial"/>
                <a:ea typeface="Arial"/>
                <a:cs typeface="Arial"/>
                <a:sym typeface="Arial"/>
              </a:rPr>
              <a:t>Write three number mysteries like this one for a partner to solve.</a:t>
            </a:r>
            <a:endParaRPr/>
          </a:p>
        </p:txBody>
      </p:sp>
      <p:sp>
        <p:nvSpPr>
          <p:cNvPr id="90" name="Google Shape;90;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squared paper to draw bar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will you use bar models</a:t>
            </a:r>
            <a:r>
              <a:rPr lang="en-GB">
                <a:solidFill>
                  <a:srgbClr val="000000"/>
                </a:solidFill>
                <a:latin typeface="Arial"/>
                <a:ea typeface="Arial"/>
                <a:cs typeface="Arial"/>
                <a:sym typeface="Arial"/>
              </a:rPr>
              <a:t> to help you decide which</a:t>
            </a:r>
            <a:r>
              <a:rPr lang="en-GB" sz="1200" b="0" i="0" u="none" strike="noStrike">
                <a:solidFill>
                  <a:srgbClr val="000000"/>
                </a:solidFill>
                <a:latin typeface="Arial"/>
                <a:ea typeface="Arial"/>
                <a:cs typeface="Arial"/>
                <a:sym typeface="Arial"/>
              </a:rPr>
              <a:t> division and multiplication calculations you will need to answer the first questions? What do you know about the size of eig</a:t>
            </a:r>
            <a:r>
              <a:rPr lang="en-GB">
                <a:solidFill>
                  <a:srgbClr val="000000"/>
                </a:solidFill>
                <a:latin typeface="Arial"/>
                <a:ea typeface="Arial"/>
                <a:cs typeface="Arial"/>
                <a:sym typeface="Arial"/>
              </a:rPr>
              <a:t>hths compared to quarters? What about halves compared to quarters? What do you notice about the answers? Why does this work? Ensure pupils recognise that the whole has the same value in each questions.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Some pupils may have been introduced to an algorithm for finding fractions of an amount. They should be encouraged to use pictorial representations alongside their written calculations to ensure they fully understand the abstract concept.</a:t>
            </a:r>
            <a:endParaRPr>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Write a story problem to match each of your bar models, for example you might write: </a:t>
            </a:r>
            <a:r>
              <a:rPr lang="en-GB" i="1">
                <a:solidFill>
                  <a:srgbClr val="000000"/>
                </a:solidFill>
                <a:latin typeface="Arial"/>
                <a:ea typeface="Arial"/>
                <a:cs typeface="Arial"/>
                <a:sym typeface="Arial"/>
              </a:rPr>
              <a:t>Lola had 42 marbles in her bag, 1/7 were green. How many green marbles did Lola have?</a:t>
            </a:r>
            <a:endParaRPr i="1"/>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Can you write a similar question to question 2 for a partner to solve? Make sure you include digit cards they will not need to use in your question</a:t>
            </a:r>
            <a:r>
              <a:rPr lang="en-GB">
                <a:solidFill>
                  <a:srgbClr val="000000"/>
                </a:solidFill>
                <a:latin typeface="Arial"/>
                <a:ea typeface="Arial"/>
                <a:cs typeface="Arial"/>
                <a:sym typeface="Arial"/>
              </a:rPr>
              <a:t>.  Which numbers will you use on your unnecessary digit cards? Can you work out why I chose 9 for my unnecessary number?</a:t>
            </a:r>
            <a:endParaRPr sz="1200" b="0" i="0" u="none" strike="noStrike">
              <a:solidFill>
                <a:srgbClr val="000000"/>
              </a:solidFill>
              <a:latin typeface="Arial"/>
              <a:ea typeface="Arial"/>
              <a:cs typeface="Arial"/>
              <a:sym typeface="Arial"/>
            </a:endParaRPr>
          </a:p>
        </p:txBody>
      </p:sp>
      <p:sp>
        <p:nvSpPr>
          <p:cNvPr id="111" name="Google Shape;11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1/9 of 81 = 9</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⅚ of 48 = 40</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7/11 of 121 = 77</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2/6 of 480 = 160</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⅙ of 72 = 12		⅓ of 72 = 24		1/9 of 72 = 8		1/18 of 72 = 4</a:t>
            </a:r>
            <a:br>
              <a:rPr lang="en-GB" sz="1200" b="0" i="0" u="none" strike="noStrike">
                <a:solidFill>
                  <a:schemeClr val="dk1"/>
                </a:solidFill>
                <a:latin typeface="Calibri"/>
                <a:ea typeface="Calibri"/>
                <a:cs typeface="Calibri"/>
                <a:sym typeface="Calibri"/>
              </a:rPr>
            </a:br>
            <a:r>
              <a:rPr lang="en-GB" b="0" i="0" u="none" strike="noStrike">
                <a:solidFill>
                  <a:srgbClr val="000000"/>
                </a:solidFill>
                <a:latin typeface="Arial"/>
                <a:ea typeface="Arial"/>
                <a:cs typeface="Arial"/>
                <a:sym typeface="Arial"/>
              </a:rPr>
              <a:t>Example observations. </a:t>
            </a:r>
            <a:br>
              <a:rPr lang="en-GB" b="0" i="0" u="none" strike="noStrike">
                <a:solidFill>
                  <a:schemeClr val="dk1"/>
                </a:solidFill>
                <a:latin typeface="Calibri"/>
                <a:ea typeface="Calibri"/>
                <a:cs typeface="Calibri"/>
                <a:sym typeface="Calibri"/>
              </a:rPr>
            </a:br>
            <a:r>
              <a:rPr lang="en-GB" b="0" i="0" u="none" strike="noStrike">
                <a:solidFill>
                  <a:srgbClr val="000000"/>
                </a:solidFill>
                <a:latin typeface="Arial"/>
                <a:ea typeface="Arial"/>
                <a:cs typeface="Arial"/>
                <a:sym typeface="Arial"/>
              </a:rPr>
              <a:t>⅓ of 72 is double ⅙ of 72 because ⅓ is equivalent to 2/6</a:t>
            </a:r>
            <a:br>
              <a:rPr lang="en-GB" b="0" i="0" u="none" strike="noStrike">
                <a:solidFill>
                  <a:schemeClr val="dk1"/>
                </a:solidFill>
                <a:latin typeface="Calibri"/>
                <a:ea typeface="Calibri"/>
                <a:cs typeface="Calibri"/>
                <a:sym typeface="Calibri"/>
              </a:rPr>
            </a:br>
            <a:r>
              <a:rPr lang="en-GB" b="0" i="0" u="none" strike="noStrike">
                <a:solidFill>
                  <a:srgbClr val="000000"/>
                </a:solidFill>
                <a:latin typeface="Arial"/>
                <a:ea typeface="Arial"/>
                <a:cs typeface="Arial"/>
                <a:sym typeface="Arial"/>
              </a:rPr>
              <a:t>1/3 of 72 is 3 x 1/9 of 72 because ⅓ is equivalent to 3/9</a:t>
            </a:r>
            <a:endParaRPr b="0"/>
          </a:p>
        </p:txBody>
      </p:sp>
      <p:sp>
        <p:nvSpPr>
          <p:cNvPr id="133" name="Google Shape;13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Main">
  <p:cSld name="Main">
    <p:spTree>
      <p:nvGrpSpPr>
        <p:cNvPr id="1" name="Shape 11"/>
        <p:cNvGrpSpPr/>
        <p:nvPr/>
      </p:nvGrpSpPr>
      <p:grpSpPr>
        <a:xfrm>
          <a:off x="0" y="0"/>
          <a:ext cx="0" cy="0"/>
          <a:chOff x="0" y="0"/>
          <a:chExt cx="0" cy="0"/>
        </a:xfrm>
      </p:grpSpPr>
      <p:sp>
        <p:nvSpPr>
          <p:cNvPr id="12" name="Google Shape;12;p19"/>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19"/>
          <p:cNvSpPr txBox="1">
            <a:spLocks noGrp="1"/>
          </p:cNvSpPr>
          <p:nvPr>
            <p:ph type="body" idx="3"/>
          </p:nvPr>
        </p:nvSpPr>
        <p:spPr>
          <a:xfrm>
            <a:off x="1880392" y="4574330"/>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 name="Google Shape;15;p19"/>
          <p:cNvSpPr txBox="1"/>
          <p:nvPr/>
        </p:nvSpPr>
        <p:spPr>
          <a:xfrm>
            <a:off x="1880392" y="1620279"/>
            <a:ext cx="8431213"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GB" sz="4000" b="0" i="0" u="none" strike="noStrike" cap="none">
                <a:solidFill>
                  <a:schemeClr val="dk1"/>
                </a:solidFill>
                <a:latin typeface="Century Gothic"/>
                <a:ea typeface="Century Gothic"/>
                <a:cs typeface="Century Gothic"/>
                <a:sym typeface="Century Gothic"/>
              </a:rPr>
              <a:t>Ready-to-go Lesson Slides</a:t>
            </a:r>
            <a:endParaRPr sz="1400" b="0" i="0" u="none" strike="noStrike" cap="none">
              <a:solidFill>
                <a:srgbClr val="000000"/>
              </a:solidFill>
              <a:latin typeface="Arial"/>
              <a:ea typeface="Arial"/>
              <a:cs typeface="Arial"/>
              <a:sym typeface="Arial"/>
            </a:endParaRPr>
          </a:p>
        </p:txBody>
      </p:sp>
      <p:pic>
        <p:nvPicPr>
          <p:cNvPr id="16" name="Google Shape;16;p19" descr="Logo&#10;&#10;Description automatically generated with medium confidence"/>
          <p:cNvPicPr preferRelativeResize="0"/>
          <p:nvPr/>
        </p:nvPicPr>
        <p:blipFill rotWithShape="1">
          <a:blip r:embed="rId2">
            <a:alphaModFix/>
          </a:blip>
          <a:srcRect/>
          <a:stretch/>
        </p:blipFill>
        <p:spPr>
          <a:xfrm>
            <a:off x="113012" y="6346950"/>
            <a:ext cx="1757220" cy="4094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earning Objective">
  <p:cSld name="Learning Objective">
    <p:spTree>
      <p:nvGrpSpPr>
        <p:cNvPr id="1" name="Shape 17"/>
        <p:cNvGrpSpPr/>
        <p:nvPr/>
      </p:nvGrpSpPr>
      <p:grpSpPr>
        <a:xfrm>
          <a:off x="0" y="0"/>
          <a:ext cx="0" cy="0"/>
          <a:chOff x="0" y="0"/>
          <a:chExt cx="0" cy="0"/>
        </a:xfrm>
      </p:grpSpPr>
      <p:sp>
        <p:nvSpPr>
          <p:cNvPr id="18" name="Google Shape;18;p24"/>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lvl1pPr marR="0" lvl="0" algn="ctr" rtl="0">
              <a:lnSpc>
                <a:spcPct val="150000"/>
              </a:lnSpc>
              <a:spcBef>
                <a:spcPts val="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 name="Google Shape;19;p24"/>
          <p:cNvSpPr txBox="1"/>
          <p:nvPr/>
        </p:nvSpPr>
        <p:spPr>
          <a:xfrm>
            <a:off x="838200" y="1802122"/>
            <a:ext cx="10515600" cy="644195"/>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3200"/>
              <a:buFont typeface="Calibri"/>
              <a:buNone/>
            </a:pPr>
            <a:r>
              <a:rPr lang="en-GB" sz="3200" b="0" i="0" u="none" strike="noStrike" cap="none">
                <a:solidFill>
                  <a:srgbClr val="0277BD"/>
                </a:solidFill>
                <a:latin typeface="Calibri"/>
                <a:ea typeface="Calibri"/>
                <a:cs typeface="Calibri"/>
                <a:sym typeface="Calibri"/>
              </a:rPr>
              <a:t>Today we are learning</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pport Slide">
  <p:cSld name="Support Slide">
    <p:spTree>
      <p:nvGrpSpPr>
        <p:cNvPr id="1" name="Shape 20"/>
        <p:cNvGrpSpPr/>
        <p:nvPr/>
      </p:nvGrpSpPr>
      <p:grpSpPr>
        <a:xfrm>
          <a:off x="0" y="0"/>
          <a:ext cx="0" cy="0"/>
          <a:chOff x="0" y="0"/>
          <a:chExt cx="0" cy="0"/>
        </a:xfrm>
      </p:grpSpPr>
      <p:sp>
        <p:nvSpPr>
          <p:cNvPr id="21" name="Google Shape;21;p2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25"/>
          <p:cNvSpPr txBox="1"/>
          <p:nvPr/>
        </p:nvSpPr>
        <p:spPr>
          <a:xfrm>
            <a:off x="838200" y="1802122"/>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4400"/>
              <a:buFont typeface="Calibri"/>
              <a:buNone/>
            </a:pPr>
            <a:r>
              <a:rPr lang="en-GB" sz="4400" b="0" i="0" u="none" strike="noStrike" cap="none">
                <a:solidFill>
                  <a:srgbClr val="0277BD"/>
                </a:solidFill>
                <a:latin typeface="Calibri"/>
                <a:ea typeface="Calibri"/>
                <a:cs typeface="Calibri"/>
                <a:sym typeface="Calibri"/>
              </a:rPr>
              <a:t>Support Slides</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mmary">
  <p:cSld name="Summary">
    <p:spTree>
      <p:nvGrpSpPr>
        <p:cNvPr id="1" name="Shape 2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General Layout">
  <p:cSld name="General Layout">
    <p:spTree>
      <p:nvGrpSpPr>
        <p:cNvPr id="1" name="Shape 29"/>
        <p:cNvGrpSpPr/>
        <p:nvPr/>
      </p:nvGrpSpPr>
      <p:grpSpPr>
        <a:xfrm>
          <a:off x="0" y="0"/>
          <a:ext cx="0" cy="0"/>
          <a:chOff x="0" y="0"/>
          <a:chExt cx="0" cy="0"/>
        </a:xfrm>
      </p:grpSpPr>
      <p:sp>
        <p:nvSpPr>
          <p:cNvPr id="30" name="Google Shape;30;p2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0277BD"/>
              </a:buClr>
              <a:buSzPts val="1600"/>
              <a:buNone/>
              <a:defRPr sz="1600" b="0">
                <a:solidFill>
                  <a:srgbClr val="0277BD"/>
                </a:solidFill>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22"/>
          <p:cNvSpPr txBox="1">
            <a:spLocks noGrp="1"/>
          </p:cNvSpPr>
          <p:nvPr>
            <p:ph type="body" idx="2"/>
          </p:nvPr>
        </p:nvSpPr>
        <p:spPr>
          <a:xfrm>
            <a:off x="263046" y="1176338"/>
            <a:ext cx="11736887" cy="5248275"/>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agnostic Questions">
  <p:cSld name="Diagnostic Questions">
    <p:spTree>
      <p:nvGrpSpPr>
        <p:cNvPr id="1" name="Shape 32"/>
        <p:cNvGrpSpPr/>
        <p:nvPr/>
      </p:nvGrpSpPr>
      <p:grpSpPr>
        <a:xfrm>
          <a:off x="0" y="0"/>
          <a:ext cx="0" cy="0"/>
          <a:chOff x="0" y="0"/>
          <a:chExt cx="0" cy="0"/>
        </a:xfrm>
      </p:grpSpPr>
      <p:sp>
        <p:nvSpPr>
          <p:cNvPr id="33" name="Google Shape;33;p23"/>
          <p:cNvSpPr txBox="1">
            <a:spLocks noGrp="1"/>
          </p:cNvSpPr>
          <p:nvPr>
            <p:ph type="body" idx="1"/>
          </p:nvPr>
        </p:nvSpPr>
        <p:spPr>
          <a:xfrm>
            <a:off x="263047" y="1293813"/>
            <a:ext cx="11736887" cy="1722519"/>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228600" algn="l">
              <a:lnSpc>
                <a:spcPct val="150000"/>
              </a:lnSpc>
              <a:spcBef>
                <a:spcPts val="500"/>
              </a:spcBef>
              <a:spcAft>
                <a:spcPts val="0"/>
              </a:spcAft>
              <a:buClr>
                <a:srgbClr val="222222"/>
              </a:buClr>
              <a:buSzPts val="1600"/>
              <a:buNone/>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23"/>
          <p:cNvSpPr txBox="1">
            <a:spLocks noGrp="1"/>
          </p:cNvSpPr>
          <p:nvPr>
            <p:ph type="body" idx="2"/>
          </p:nvPr>
        </p:nvSpPr>
        <p:spPr>
          <a:xfrm>
            <a:off x="820506"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23"/>
          <p:cNvSpPr txBox="1">
            <a:spLocks noGrp="1"/>
          </p:cNvSpPr>
          <p:nvPr>
            <p:ph type="body" idx="3"/>
          </p:nvPr>
        </p:nvSpPr>
        <p:spPr>
          <a:xfrm>
            <a:off x="820506"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3"/>
          <p:cNvSpPr txBox="1">
            <a:spLocks noGrp="1"/>
          </p:cNvSpPr>
          <p:nvPr>
            <p:ph type="body" idx="4"/>
          </p:nvPr>
        </p:nvSpPr>
        <p:spPr>
          <a:xfrm>
            <a:off x="6688949"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3"/>
          <p:cNvSpPr txBox="1">
            <a:spLocks noGrp="1"/>
          </p:cNvSpPr>
          <p:nvPr>
            <p:ph type="body" idx="5"/>
          </p:nvPr>
        </p:nvSpPr>
        <p:spPr>
          <a:xfrm>
            <a:off x="6688947"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3"/>
          <p:cNvSpPr txBox="1"/>
          <p:nvPr/>
        </p:nvSpPr>
        <p:spPr>
          <a:xfrm>
            <a:off x="263047" y="663047"/>
            <a:ext cx="3147977"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rgbClr val="0277BD"/>
                </a:solidFill>
                <a:latin typeface="Century Gothic"/>
                <a:ea typeface="Century Gothic"/>
                <a:cs typeface="Century Gothic"/>
                <a:sym typeface="Century Gothic"/>
              </a:rPr>
              <a:t>Diagnostic Question</a:t>
            </a:r>
            <a:endParaRPr sz="1400" b="0" i="0" u="none" strike="noStrike" cap="none">
              <a:solidFill>
                <a:srgbClr val="000000"/>
              </a:solidFill>
              <a:latin typeface="Arial"/>
              <a:ea typeface="Arial"/>
              <a:cs typeface="Arial"/>
              <a:sym typeface="Arial"/>
            </a:endParaRPr>
          </a:p>
        </p:txBody>
      </p:sp>
      <p:pic>
        <p:nvPicPr>
          <p:cNvPr id="39" name="Google Shape;39;p23" descr="A picture containing text, clipart, vector graphics&#10;&#10;Description automatically generated"/>
          <p:cNvPicPr preferRelativeResize="0"/>
          <p:nvPr/>
        </p:nvPicPr>
        <p:blipFill rotWithShape="1">
          <a:blip r:embed="rId2">
            <a:alphaModFix/>
          </a:blip>
          <a:srcRect/>
          <a:stretch/>
        </p:blipFill>
        <p:spPr>
          <a:xfrm>
            <a:off x="269397" y="3400082"/>
            <a:ext cx="469900" cy="482600"/>
          </a:xfrm>
          <a:prstGeom prst="rect">
            <a:avLst/>
          </a:prstGeom>
          <a:noFill/>
          <a:ln>
            <a:noFill/>
          </a:ln>
        </p:spPr>
      </p:pic>
      <p:pic>
        <p:nvPicPr>
          <p:cNvPr id="40" name="Google Shape;40;p23" descr="Icon&#10;&#10;Description automatically generated"/>
          <p:cNvPicPr preferRelativeResize="0"/>
          <p:nvPr/>
        </p:nvPicPr>
        <p:blipFill rotWithShape="1">
          <a:blip r:embed="rId3">
            <a:alphaModFix/>
          </a:blip>
          <a:srcRect/>
          <a:stretch/>
        </p:blipFill>
        <p:spPr>
          <a:xfrm>
            <a:off x="6103945" y="3400082"/>
            <a:ext cx="482600" cy="482600"/>
          </a:xfrm>
          <a:prstGeom prst="rect">
            <a:avLst/>
          </a:prstGeom>
          <a:noFill/>
          <a:ln>
            <a:noFill/>
          </a:ln>
        </p:spPr>
      </p:pic>
      <p:pic>
        <p:nvPicPr>
          <p:cNvPr id="41" name="Google Shape;41;p23" descr="Icon&#10;&#10;Description automatically generated"/>
          <p:cNvPicPr preferRelativeResize="0"/>
          <p:nvPr/>
        </p:nvPicPr>
        <p:blipFill rotWithShape="1">
          <a:blip r:embed="rId4">
            <a:alphaModFix/>
          </a:blip>
          <a:srcRect/>
          <a:stretch/>
        </p:blipFill>
        <p:spPr>
          <a:xfrm>
            <a:off x="275747" y="4720003"/>
            <a:ext cx="457200" cy="482600"/>
          </a:xfrm>
          <a:prstGeom prst="rect">
            <a:avLst/>
          </a:prstGeom>
          <a:noFill/>
          <a:ln>
            <a:noFill/>
          </a:ln>
        </p:spPr>
      </p:pic>
      <p:pic>
        <p:nvPicPr>
          <p:cNvPr id="42" name="Google Shape;42;p23" descr="Icon&#10;&#10;Description automatically generated"/>
          <p:cNvPicPr preferRelativeResize="0"/>
          <p:nvPr/>
        </p:nvPicPr>
        <p:blipFill rotWithShape="1">
          <a:blip r:embed="rId5">
            <a:alphaModFix/>
          </a:blip>
          <a:srcRect/>
          <a:stretch/>
        </p:blipFill>
        <p:spPr>
          <a:xfrm>
            <a:off x="6103945" y="4720003"/>
            <a:ext cx="482600" cy="4826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9"/>
        <p:cNvGrpSpPr/>
        <p:nvPr/>
      </p:nvGrpSpPr>
      <p:grpSpPr>
        <a:xfrm>
          <a:off x="0" y="0"/>
          <a:ext cx="0" cy="0"/>
          <a:chOff x="0" y="0"/>
          <a:chExt cx="0" cy="0"/>
        </a:xfrm>
      </p:grpSpPr>
      <p:pic>
        <p:nvPicPr>
          <p:cNvPr id="10" name="Google Shape;10;p18" descr="A picture containing text, gauge&#10;&#10;Description automatically generated"/>
          <p:cNvPicPr preferRelativeResize="0"/>
          <p:nvPr/>
        </p:nvPicPr>
        <p:blipFill rotWithShape="1">
          <a:blip r:embed="rId5">
            <a:alphaModFix/>
          </a:blip>
          <a:srcRect/>
          <a:stretch/>
        </p:blipFill>
        <p:spPr>
          <a:xfrm>
            <a:off x="0" y="0"/>
            <a:ext cx="12192000" cy="6858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23"/>
        <p:cNvGrpSpPr/>
        <p:nvPr/>
      </p:nvGrpSpPr>
      <p:grpSpPr>
        <a:xfrm>
          <a:off x="0" y="0"/>
          <a:ext cx="0" cy="0"/>
          <a:chOff x="0" y="0"/>
          <a:chExt cx="0" cy="0"/>
        </a:xfrm>
      </p:grpSpPr>
      <p:pic>
        <p:nvPicPr>
          <p:cNvPr id="24" name="Google Shape;24;p20"/>
          <p:cNvPicPr preferRelativeResize="0"/>
          <p:nvPr/>
        </p:nvPicPr>
        <p:blipFill rotWithShape="1">
          <a:blip r:embed="rId5">
            <a:alphaModFix/>
          </a:blip>
          <a:srcRect/>
          <a:stretch/>
        </p:blipFill>
        <p:spPr>
          <a:xfrm>
            <a:off x="0" y="0"/>
            <a:ext cx="12192000" cy="406400"/>
          </a:xfrm>
          <a:prstGeom prst="rect">
            <a:avLst/>
          </a:prstGeom>
          <a:noFill/>
          <a:ln>
            <a:noFill/>
          </a:ln>
        </p:spPr>
      </p:pic>
      <p:sp>
        <p:nvSpPr>
          <p:cNvPr id="25" name="Google Shape;25;p20"/>
          <p:cNvSpPr txBox="1">
            <a:spLocks noGrp="1"/>
          </p:cNvSpPr>
          <p:nvPr>
            <p:ph type="body" idx="1"/>
          </p:nvPr>
        </p:nvSpPr>
        <p:spPr>
          <a:xfrm>
            <a:off x="263047" y="1077238"/>
            <a:ext cx="11736887" cy="5099725"/>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30200" algn="l" rtl="0">
              <a:lnSpc>
                <a:spcPct val="150000"/>
              </a:lnSpc>
              <a:spcBef>
                <a:spcPts val="500"/>
              </a:spcBef>
              <a:spcAft>
                <a:spcPts val="0"/>
              </a:spcAft>
              <a:buClr>
                <a:srgbClr val="222222"/>
              </a:buClr>
              <a:buSzPts val="16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17500" algn="l" rtl="0">
              <a:lnSpc>
                <a:spcPct val="150000"/>
              </a:lnSpc>
              <a:spcBef>
                <a:spcPts val="500"/>
              </a:spcBef>
              <a:spcAft>
                <a:spcPts val="0"/>
              </a:spcAft>
              <a:buClr>
                <a:srgbClr val="222222"/>
              </a:buClr>
              <a:buSzPts val="14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20"/>
          <p:cNvSpPr txBox="1"/>
          <p:nvPr/>
        </p:nvSpPr>
        <p:spPr>
          <a:xfrm>
            <a:off x="263046" y="34941"/>
            <a:ext cx="11279770"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277BD"/>
              </a:buClr>
              <a:buSzPts val="2000"/>
              <a:buFont typeface="Century Gothic"/>
              <a:buNone/>
            </a:pPr>
            <a:r>
              <a:rPr lang="en-GB" sz="2000" b="0" i="0" u="none" strike="noStrike" cap="none">
                <a:solidFill>
                  <a:srgbClr val="0277BD"/>
                </a:solidFill>
                <a:latin typeface="Century Gothic"/>
                <a:ea typeface="Century Gothic"/>
                <a:cs typeface="Century Gothic"/>
                <a:sym typeface="Century Gothic"/>
              </a:rPr>
              <a:t>To know how to find a fraction of an amount</a:t>
            </a:r>
            <a:endParaRPr sz="1400" b="0" i="0" u="none" strike="noStrike" cap="none">
              <a:solidFill>
                <a:srgbClr val="000000"/>
              </a:solidFill>
              <a:latin typeface="Arial"/>
              <a:ea typeface="Arial"/>
              <a:cs typeface="Arial"/>
              <a:sym typeface="Arial"/>
            </a:endParaRPr>
          </a:p>
        </p:txBody>
      </p:sp>
      <p:pic>
        <p:nvPicPr>
          <p:cNvPr id="27" name="Google Shape;27;p20"/>
          <p:cNvPicPr preferRelativeResize="0"/>
          <p:nvPr/>
        </p:nvPicPr>
        <p:blipFill rotWithShape="1">
          <a:blip r:embed="rId6">
            <a:alphaModFix/>
          </a:blip>
          <a:srcRect/>
          <a:stretch/>
        </p:blipFill>
        <p:spPr>
          <a:xfrm>
            <a:off x="83127" y="6638306"/>
            <a:ext cx="2137830" cy="18084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Year 5</a:t>
            </a:r>
            <a:endParaRPr/>
          </a:p>
        </p:txBody>
      </p:sp>
      <p:sp>
        <p:nvSpPr>
          <p:cNvPr id="48" name="Google Shape;48;p1"/>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Fractions B</a:t>
            </a:r>
            <a:endParaRPr/>
          </a:p>
        </p:txBody>
      </p:sp>
      <p:sp>
        <p:nvSpPr>
          <p:cNvPr id="49" name="Google Shape;49;p1"/>
          <p:cNvSpPr txBox="1">
            <a:spLocks noGrp="1"/>
          </p:cNvSpPr>
          <p:nvPr>
            <p:ph type="body" idx="3"/>
          </p:nvPr>
        </p:nvSpPr>
        <p:spPr>
          <a:xfrm>
            <a:off x="1880393" y="4574330"/>
            <a:ext cx="8431213" cy="587191"/>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en-GB" sz="2400"/>
              <a:t>To know how to find a fraction of an amount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0"/>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43" name="Google Shape;143;p10"/>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16" name="Content Placeholder 2">
                <a:extLst>
                  <a:ext uri="{FF2B5EF4-FFF2-40B4-BE49-F238E27FC236}">
                    <a16:creationId xmlns:a16="http://schemas.microsoft.com/office/drawing/2014/main" id="{626BD85F-EBA4-2C47-93CB-2997C7D30817}"/>
                  </a:ext>
                </a:extLst>
              </p:cNvPr>
              <p:cNvSpPr txBox="1">
                <a:spLocks/>
              </p:cNvSpPr>
              <p:nvPr/>
            </p:nvSpPr>
            <p:spPr>
              <a:xfrm>
                <a:off x="263046" y="1176339"/>
                <a:ext cx="11736887" cy="3383103"/>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20000"/>
                  </a:lnSpc>
                </a:pPr>
                <a:r>
                  <a:rPr lang="en-GB" sz="1800" dirty="0">
                    <a:latin typeface="Century Gothic" panose="020B0502020202020204" pitchFamily="34" charset="0"/>
                  </a:rPr>
                  <a:t>George is calculating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3</m:t>
                        </m:r>
                      </m:num>
                      <m:den>
                        <m:r>
                          <m:rPr>
                            <m:nor/>
                          </m:rPr>
                          <a:rPr lang="en-US"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5</m:t>
                        </m:r>
                        <m:r>
                          <m:rPr>
                            <m:nor/>
                          </m:rPr>
                          <a:rPr lang="en-US" sz="1800" smtClean="0">
                            <a:solidFill>
                              <a:srgbClr val="222222"/>
                            </a:solidFill>
                            <a:latin typeface="Century Gothic" panose="020B0502020202020204" pitchFamily="34" charset="0"/>
                          </a:rPr>
                          <m:t> </m:t>
                        </m:r>
                      </m:den>
                    </m:f>
                    <m:r>
                      <a:rPr lang="en-US"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of 2 metres.</a:t>
                </a:r>
              </a:p>
              <a:p>
                <a:pPr>
                  <a:lnSpc>
                    <a:spcPct val="200000"/>
                  </a:lnSpc>
                </a:pPr>
                <a:r>
                  <a:rPr lang="en-GB" sz="1800" dirty="0">
                    <a:latin typeface="Century Gothic" panose="020B0502020202020204" pitchFamily="34" charset="0"/>
                  </a:rPr>
                  <a:t>First, he converts 2 metres into centimetres to make the calculation easier. </a:t>
                </a:r>
              </a:p>
              <a:p>
                <a:pPr>
                  <a:lnSpc>
                    <a:spcPct val="200000"/>
                  </a:lnSpc>
                </a:pPr>
                <a:r>
                  <a:rPr lang="en-GB" sz="1800" b="1" dirty="0">
                    <a:latin typeface="Century Gothic" panose="020B0502020202020204" pitchFamily="34" charset="0"/>
                  </a:rPr>
                  <a:t>Complete the calculations.</a:t>
                </a:r>
              </a:p>
              <a:p>
                <a:pPr>
                  <a:lnSpc>
                    <a:spcPct val="200000"/>
                  </a:lnSpc>
                </a:pPr>
                <a:r>
                  <a:rPr lang="en-GB" sz="1800" dirty="0">
                    <a:latin typeface="Century Gothic" panose="020B0502020202020204" pitchFamily="34" charset="0"/>
                  </a:rPr>
                  <a:t>1 metre = _____ centimetres so 2 metres = _____ centimetres</a:t>
                </a:r>
              </a:p>
              <a:p>
                <a:pPr>
                  <a:lnSpc>
                    <a:spcPct val="200000"/>
                  </a:lnSpc>
                </a:pP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3</m:t>
                        </m:r>
                      </m:num>
                      <m:den>
                        <m:r>
                          <m:rPr>
                            <m:nor/>
                          </m:rPr>
                          <a:rPr lang="en-US"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5</m:t>
                        </m:r>
                        <m:r>
                          <m:rPr>
                            <m:nor/>
                          </m:rPr>
                          <a:rPr lang="en-US" sz="1800" smtClean="0">
                            <a:solidFill>
                              <a:srgbClr val="222222"/>
                            </a:solidFill>
                            <a:latin typeface="Century Gothic" panose="020B0502020202020204" pitchFamily="34" charset="0"/>
                          </a:rPr>
                          <m:t> </m:t>
                        </m:r>
                      </m:den>
                    </m:f>
                    <m:r>
                      <a:rPr lang="en-US"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of 2 metres =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3</m:t>
                        </m:r>
                      </m:num>
                      <m:den>
                        <m:r>
                          <m:rPr>
                            <m:nor/>
                          </m:rPr>
                          <a:rPr lang="en-US" sz="1800">
                            <a:latin typeface="Century Gothic" panose="020B0502020202020204" pitchFamily="34" charset="0"/>
                          </a:rPr>
                          <m:t> </m:t>
                        </m:r>
                        <m:r>
                          <m:rPr>
                            <m:nor/>
                          </m:rPr>
                          <a:rPr lang="en-GB" sz="1800">
                            <a:latin typeface="Century Gothic" panose="020B0502020202020204" pitchFamily="34" charset="0"/>
                          </a:rPr>
                          <m:t>5</m:t>
                        </m:r>
                        <m:r>
                          <m:rPr>
                            <m:nor/>
                          </m:rPr>
                          <a:rPr lang="en-US" sz="1800">
                            <a:latin typeface="Century Gothic" panose="020B0502020202020204" pitchFamily="34" charset="0"/>
                          </a:rPr>
                          <m:t> </m:t>
                        </m:r>
                      </m:den>
                    </m:f>
                    <m:r>
                      <a:rPr lang="en-US" sz="1800" i="1">
                        <a:latin typeface="Cambria Math" panose="02040503050406030204" pitchFamily="18" charset="0"/>
                      </a:rPr>
                      <m:t> </m:t>
                    </m:r>
                  </m:oMath>
                </a14:m>
                <a:r>
                  <a:rPr lang="en-GB" sz="1800" dirty="0">
                    <a:latin typeface="Century Gothic" panose="020B0502020202020204" pitchFamily="34" charset="0"/>
                  </a:rPr>
                  <a:t>of _____ centimetres</a:t>
                </a:r>
              </a:p>
            </p:txBody>
          </p:sp>
        </mc:Choice>
        <mc:Fallback>
          <p:sp>
            <p:nvSpPr>
              <p:cNvPr id="16" name="Content Placeholder 2">
                <a:extLst>
                  <a:ext uri="{FF2B5EF4-FFF2-40B4-BE49-F238E27FC236}">
                    <a16:creationId xmlns:a16="http://schemas.microsoft.com/office/drawing/2014/main" id="{626BD85F-EBA4-2C47-93CB-2997C7D30817}"/>
                  </a:ext>
                </a:extLst>
              </p:cNvPr>
              <p:cNvSpPr txBox="1">
                <a:spLocks noRot="1" noChangeAspect="1" noMove="1" noResize="1" noEditPoints="1" noAdjustHandles="1" noChangeArrowheads="1" noChangeShapeType="1" noTextEdit="1"/>
              </p:cNvSpPr>
              <p:nvPr/>
            </p:nvSpPr>
            <p:spPr>
              <a:xfrm>
                <a:off x="263046" y="1176339"/>
                <a:ext cx="11736887" cy="3383103"/>
              </a:xfrm>
              <a:prstGeom prst="rect">
                <a:avLst/>
              </a:prstGeom>
              <a:blipFill>
                <a:blip r:embed="rId3"/>
                <a:stretch>
                  <a:fillRect l="-432"/>
                </a:stretch>
              </a:blipFill>
            </p:spPr>
            <p:txBody>
              <a:bodyPr/>
              <a:lstStyle/>
              <a:p>
                <a:r>
                  <a:rPr lang="en-GB">
                    <a:noFill/>
                  </a:rPr>
                  <a:t> </a:t>
                </a:r>
              </a:p>
            </p:txBody>
          </p:sp>
        </mc:Fallback>
      </mc:AlternateContent>
      <p:sp>
        <p:nvSpPr>
          <p:cNvPr id="17" name="Google Shape;169;p19">
            <a:extLst>
              <a:ext uri="{FF2B5EF4-FFF2-40B4-BE49-F238E27FC236}">
                <a16:creationId xmlns:a16="http://schemas.microsoft.com/office/drawing/2014/main" id="{3655D840-7F6A-834B-B267-1081AE3CE517}"/>
              </a:ext>
            </a:extLst>
          </p:cNvPr>
          <p:cNvSpPr txBox="1"/>
          <p:nvPr/>
        </p:nvSpPr>
        <p:spPr>
          <a:xfrm>
            <a:off x="1453435" y="2891169"/>
            <a:ext cx="628800" cy="4407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kumimoji="0" lang="en-GB" sz="2000" b="0" i="0" u="none" strike="noStrike" kern="0" cap="none" spc="0" normalizeH="0" baseline="0" noProof="0">
                <a:ln>
                  <a:noFill/>
                </a:ln>
                <a:solidFill>
                  <a:srgbClr val="43A047"/>
                </a:solidFill>
                <a:effectLst/>
                <a:uLnTx/>
                <a:uFillTx/>
                <a:latin typeface="Century Gothic" panose="020B0502020202020204" pitchFamily="34" charset="0"/>
                <a:ea typeface="Century Gothic"/>
                <a:cs typeface="Century Gothic"/>
                <a:sym typeface="Century Gothic"/>
              </a:rPr>
              <a:t>100</a:t>
            </a:r>
            <a:endParaRPr kumimoji="0" sz="2000" b="0" i="0" u="none" strike="noStrike" kern="0" cap="none" spc="0" normalizeH="0" baseline="0" noProof="0">
              <a:ln>
                <a:noFill/>
              </a:ln>
              <a:solidFill>
                <a:srgbClr val="43A047"/>
              </a:solidFill>
              <a:effectLst/>
              <a:uLnTx/>
              <a:uFillTx/>
              <a:latin typeface="Century Gothic" panose="020B0502020202020204" pitchFamily="34" charset="0"/>
              <a:sym typeface="Arial"/>
            </a:endParaRPr>
          </a:p>
        </p:txBody>
      </p:sp>
      <p:sp>
        <p:nvSpPr>
          <p:cNvPr id="18" name="Google Shape;170;p19">
            <a:extLst>
              <a:ext uri="{FF2B5EF4-FFF2-40B4-BE49-F238E27FC236}">
                <a16:creationId xmlns:a16="http://schemas.microsoft.com/office/drawing/2014/main" id="{D312572F-B7DB-3C4D-97C1-901C705121B4}"/>
              </a:ext>
            </a:extLst>
          </p:cNvPr>
          <p:cNvSpPr txBox="1"/>
          <p:nvPr/>
        </p:nvSpPr>
        <p:spPr>
          <a:xfrm>
            <a:off x="4884481" y="2889794"/>
            <a:ext cx="628800" cy="4407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200</a:t>
            </a:r>
            <a:endParaRPr kumimoji="0" sz="20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p:sp>
        <p:nvSpPr>
          <p:cNvPr id="19" name="Google Shape;171;p19">
            <a:extLst>
              <a:ext uri="{FF2B5EF4-FFF2-40B4-BE49-F238E27FC236}">
                <a16:creationId xmlns:a16="http://schemas.microsoft.com/office/drawing/2014/main" id="{33ECAA46-0048-2342-A1A6-ABCE859C7CA2}"/>
              </a:ext>
            </a:extLst>
          </p:cNvPr>
          <p:cNvSpPr txBox="1"/>
          <p:nvPr/>
        </p:nvSpPr>
        <p:spPr>
          <a:xfrm>
            <a:off x="2707870" y="3690866"/>
            <a:ext cx="628800" cy="4407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200</a:t>
            </a:r>
            <a:endParaRPr kumimoji="0" sz="20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AlternateContent xmlns:mc="http://schemas.openxmlformats.org/markup-compatibility/2006">
        <mc:Choice xmlns:a14="http://schemas.microsoft.com/office/drawing/2010/main" Requires="a14">
          <p:sp>
            <p:nvSpPr>
              <p:cNvPr id="20" name="Rounded Rectangle 19">
                <a:extLst>
                  <a:ext uri="{FF2B5EF4-FFF2-40B4-BE49-F238E27FC236}">
                    <a16:creationId xmlns:a16="http://schemas.microsoft.com/office/drawing/2014/main" id="{49F9FF5A-6D90-344F-A83D-6A8E13940D1C}"/>
                  </a:ext>
                </a:extLst>
              </p:cNvPr>
              <p:cNvSpPr/>
              <p:nvPr/>
            </p:nvSpPr>
            <p:spPr>
              <a:xfrm>
                <a:off x="4247080" y="4337172"/>
                <a:ext cx="3379416" cy="1935725"/>
              </a:xfrm>
              <a:prstGeom prst="roundRect">
                <a:avLst/>
              </a:prstGeom>
              <a:no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____cm ÷ ____ = ____cm</a:t>
                </a:r>
              </a:p>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____cm x ____ = ____cm</a:t>
                </a:r>
              </a:p>
              <a:p>
                <a:pPr lvl="0" algn="ctr">
                  <a:lnSpc>
                    <a:spcPct val="150000"/>
                  </a:lnSpc>
                  <a:buClr>
                    <a:srgbClr val="000000"/>
                  </a:buClr>
                  <a:defRPr/>
                </a:pPr>
                <a14:m>
                  <m:oMath xmlns:m="http://schemas.openxmlformats.org/officeDocument/2006/math">
                    <m:f>
                      <m:fPr>
                        <m:ctrlPr>
                          <a:rPr lang="ar-AE" sz="2000" i="1" smtClean="0">
                            <a:solidFill>
                              <a:srgbClr val="222222"/>
                            </a:solidFill>
                            <a:latin typeface="Cambria Math" panose="02040503050406030204" pitchFamily="18" charset="0"/>
                          </a:rPr>
                        </m:ctrlPr>
                      </m:fPr>
                      <m:num>
                        <m:r>
                          <m:rPr>
                            <m:nor/>
                          </m:rPr>
                          <a:rPr lang="en-GB" sz="2000" b="0" i="0" smtClean="0">
                            <a:solidFill>
                              <a:srgbClr val="222222"/>
                            </a:solidFill>
                            <a:latin typeface="Century Gothic" panose="020B0502020202020204" pitchFamily="34" charset="0"/>
                          </a:rPr>
                          <m:t>3</m:t>
                        </m:r>
                      </m:num>
                      <m:den>
                        <m:r>
                          <m:rPr>
                            <m:nor/>
                          </m:rPr>
                          <a:rPr lang="ar-AE" sz="2000" b="0" i="0" smtClean="0">
                            <a:solidFill>
                              <a:srgbClr val="222222"/>
                            </a:solidFill>
                            <a:latin typeface="Century Gothic" panose="020B0502020202020204" pitchFamily="34" charset="0"/>
                          </a:rPr>
                          <m:t> </m:t>
                        </m:r>
                        <m:r>
                          <m:rPr>
                            <m:nor/>
                          </m:rPr>
                          <a:rPr lang="en-GB" sz="2000" b="0" i="0" smtClean="0">
                            <a:solidFill>
                              <a:srgbClr val="222222"/>
                            </a:solidFill>
                            <a:latin typeface="Century Gothic" panose="020B0502020202020204" pitchFamily="34" charset="0"/>
                          </a:rPr>
                          <m:t>5</m:t>
                        </m:r>
                        <m:r>
                          <m:rPr>
                            <m:nor/>
                          </m:rPr>
                          <a:rPr lang="ar-AE" sz="2000" b="0" i="0" smtClean="0">
                            <a:solidFill>
                              <a:srgbClr val="222222"/>
                            </a:solidFill>
                            <a:latin typeface="Century Gothic" panose="020B0502020202020204" pitchFamily="34" charset="0"/>
                          </a:rPr>
                          <m:t> </m:t>
                        </m:r>
                      </m:den>
                    </m:f>
                  </m:oMath>
                </a14:m>
                <a:r>
                  <a:rPr kumimoji="0" lang="ar-AE"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 </a:t>
                </a:r>
                <a:r>
                  <a:rPr kumimoji="0" lang="en-GB"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of 2 metres is </a:t>
                </a:r>
                <a:r>
                  <a:rPr lang="en-GB" sz="2000" kern="0" dirty="0">
                    <a:solidFill>
                      <a:srgbClr val="222222"/>
                    </a:solidFill>
                    <a:latin typeface="Century Gothic" panose="020B0502020202020204" pitchFamily="34" charset="0"/>
                    <a:ea typeface="Century Gothic"/>
                    <a:cs typeface="Century Gothic"/>
                    <a:sym typeface="Century Gothic"/>
                  </a:rPr>
                  <a:t>____cm</a:t>
                </a:r>
                <a:endParaRPr kumimoji="0" lang="en-GB"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endParaRPr>
              </a:p>
            </p:txBody>
          </p:sp>
        </mc:Choice>
        <mc:Fallback>
          <p:sp>
            <p:nvSpPr>
              <p:cNvPr id="20" name="Rounded Rectangle 19">
                <a:extLst>
                  <a:ext uri="{FF2B5EF4-FFF2-40B4-BE49-F238E27FC236}">
                    <a16:creationId xmlns:a16="http://schemas.microsoft.com/office/drawing/2014/main" id="{49F9FF5A-6D90-344F-A83D-6A8E13940D1C}"/>
                  </a:ext>
                </a:extLst>
              </p:cNvPr>
              <p:cNvSpPr>
                <a:spLocks noRot="1" noChangeAspect="1" noMove="1" noResize="1" noEditPoints="1" noAdjustHandles="1" noChangeArrowheads="1" noChangeShapeType="1" noTextEdit="1"/>
              </p:cNvSpPr>
              <p:nvPr/>
            </p:nvSpPr>
            <p:spPr>
              <a:xfrm>
                <a:off x="4247080" y="4337172"/>
                <a:ext cx="3379416" cy="1935725"/>
              </a:xfrm>
              <a:prstGeom prst="roundRect">
                <a:avLst/>
              </a:prstGeom>
              <a:blipFill>
                <a:blip r:embed="rId4"/>
                <a:stretch>
                  <a:fillRect/>
                </a:stretch>
              </a:blipFill>
              <a:ln w="38100">
                <a:solidFill>
                  <a:srgbClr val="CCD4F4"/>
                </a:solidFill>
              </a:ln>
            </p:spPr>
            <p:txBody>
              <a:bodyPr/>
              <a:lstStyle/>
              <a:p>
                <a:r>
                  <a:rPr lang="en-GB">
                    <a:noFill/>
                  </a:rPr>
                  <a:t> </a:t>
                </a:r>
              </a:p>
            </p:txBody>
          </p:sp>
        </mc:Fallback>
      </mc:AlternateContent>
      <p:sp>
        <p:nvSpPr>
          <p:cNvPr id="21" name="Google Shape;173;p19">
            <a:extLst>
              <a:ext uri="{FF2B5EF4-FFF2-40B4-BE49-F238E27FC236}">
                <a16:creationId xmlns:a16="http://schemas.microsoft.com/office/drawing/2014/main" id="{691500CE-87EE-F846-BBF9-F87DA5B2D68F}"/>
              </a:ext>
            </a:extLst>
          </p:cNvPr>
          <p:cNvSpPr txBox="1"/>
          <p:nvPr/>
        </p:nvSpPr>
        <p:spPr>
          <a:xfrm>
            <a:off x="4400409" y="4328415"/>
            <a:ext cx="628800" cy="4407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a:ln>
                  <a:noFill/>
                </a:ln>
                <a:solidFill>
                  <a:srgbClr val="43A047"/>
                </a:solidFill>
                <a:effectLst/>
                <a:uLnTx/>
                <a:uFillTx/>
                <a:latin typeface="Century Gothic" panose="020B0502020202020204" pitchFamily="34" charset="0"/>
                <a:ea typeface="Century Gothic"/>
                <a:cs typeface="Century Gothic"/>
                <a:sym typeface="Century Gothic"/>
              </a:rPr>
              <a:t>200</a:t>
            </a:r>
            <a:endParaRPr kumimoji="0" sz="2000" b="0" i="0" u="none" strike="noStrike" kern="0" cap="none" spc="0" normalizeH="0" baseline="0" noProof="0">
              <a:ln>
                <a:noFill/>
              </a:ln>
              <a:solidFill>
                <a:srgbClr val="43A047"/>
              </a:solidFill>
              <a:effectLst/>
              <a:uLnTx/>
              <a:uFillTx/>
              <a:latin typeface="Century Gothic" panose="020B0502020202020204" pitchFamily="34" charset="0"/>
              <a:sym typeface="Arial"/>
            </a:endParaRPr>
          </a:p>
        </p:txBody>
      </p:sp>
      <p:sp>
        <p:nvSpPr>
          <p:cNvPr id="22" name="Google Shape;174;p19">
            <a:extLst>
              <a:ext uri="{FF2B5EF4-FFF2-40B4-BE49-F238E27FC236}">
                <a16:creationId xmlns:a16="http://schemas.microsoft.com/office/drawing/2014/main" id="{22997D45-335B-2349-A7F9-13CF207D8828}"/>
              </a:ext>
            </a:extLst>
          </p:cNvPr>
          <p:cNvSpPr txBox="1"/>
          <p:nvPr/>
        </p:nvSpPr>
        <p:spPr>
          <a:xfrm>
            <a:off x="5593765" y="4290742"/>
            <a:ext cx="628800" cy="4407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a:ln>
                  <a:noFill/>
                </a:ln>
                <a:solidFill>
                  <a:srgbClr val="43A047"/>
                </a:solidFill>
                <a:effectLst/>
                <a:uLnTx/>
                <a:uFillTx/>
                <a:latin typeface="Century Gothic" panose="020B0502020202020204" pitchFamily="34" charset="0"/>
                <a:ea typeface="Century Gothic"/>
                <a:cs typeface="Century Gothic"/>
                <a:sym typeface="Century Gothic"/>
              </a:rPr>
              <a:t>5</a:t>
            </a:r>
            <a:endParaRPr kumimoji="0" sz="2000" b="0" i="0" u="none" strike="noStrike" kern="0" cap="none" spc="0" normalizeH="0" baseline="0" noProof="0">
              <a:ln>
                <a:noFill/>
              </a:ln>
              <a:solidFill>
                <a:srgbClr val="43A047"/>
              </a:solidFill>
              <a:effectLst/>
              <a:uLnTx/>
              <a:uFillTx/>
              <a:latin typeface="Century Gothic" panose="020B0502020202020204" pitchFamily="34" charset="0"/>
              <a:sym typeface="Arial"/>
            </a:endParaRPr>
          </a:p>
        </p:txBody>
      </p:sp>
      <p:sp>
        <p:nvSpPr>
          <p:cNvPr id="23" name="Google Shape;175;p19">
            <a:extLst>
              <a:ext uri="{FF2B5EF4-FFF2-40B4-BE49-F238E27FC236}">
                <a16:creationId xmlns:a16="http://schemas.microsoft.com/office/drawing/2014/main" id="{598C4882-F1FE-5C46-8BDD-39E1342EA82B}"/>
              </a:ext>
            </a:extLst>
          </p:cNvPr>
          <p:cNvSpPr txBox="1"/>
          <p:nvPr/>
        </p:nvSpPr>
        <p:spPr>
          <a:xfrm>
            <a:off x="6390818" y="4266814"/>
            <a:ext cx="628800" cy="4407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a:ln>
                  <a:noFill/>
                </a:ln>
                <a:solidFill>
                  <a:srgbClr val="43A047"/>
                </a:solidFill>
                <a:effectLst/>
                <a:uLnTx/>
                <a:uFillTx/>
                <a:latin typeface="Century Gothic" panose="020B0502020202020204" pitchFamily="34" charset="0"/>
                <a:ea typeface="Century Gothic"/>
                <a:cs typeface="Century Gothic"/>
                <a:sym typeface="Century Gothic"/>
              </a:rPr>
              <a:t>40</a:t>
            </a:r>
            <a:endParaRPr kumimoji="0" sz="2000" b="0" i="0" u="none" strike="noStrike" kern="0" cap="none" spc="0" normalizeH="0" baseline="0" noProof="0">
              <a:ln>
                <a:noFill/>
              </a:ln>
              <a:solidFill>
                <a:srgbClr val="43A047"/>
              </a:solidFill>
              <a:effectLst/>
              <a:uLnTx/>
              <a:uFillTx/>
              <a:latin typeface="Century Gothic" panose="020B0502020202020204" pitchFamily="34" charset="0"/>
              <a:sym typeface="Arial"/>
            </a:endParaRPr>
          </a:p>
        </p:txBody>
      </p:sp>
      <p:sp>
        <p:nvSpPr>
          <p:cNvPr id="24" name="Google Shape;176;p19">
            <a:extLst>
              <a:ext uri="{FF2B5EF4-FFF2-40B4-BE49-F238E27FC236}">
                <a16:creationId xmlns:a16="http://schemas.microsoft.com/office/drawing/2014/main" id="{F1DDE371-0F05-374D-B3CA-20055D877983}"/>
              </a:ext>
            </a:extLst>
          </p:cNvPr>
          <p:cNvSpPr txBox="1"/>
          <p:nvPr/>
        </p:nvSpPr>
        <p:spPr>
          <a:xfrm>
            <a:off x="4428117" y="4769115"/>
            <a:ext cx="628800" cy="4407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40</a:t>
            </a:r>
            <a:endParaRPr kumimoji="0" sz="20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p:sp>
        <p:nvSpPr>
          <p:cNvPr id="25" name="Google Shape;177;p19">
            <a:extLst>
              <a:ext uri="{FF2B5EF4-FFF2-40B4-BE49-F238E27FC236}">
                <a16:creationId xmlns:a16="http://schemas.microsoft.com/office/drawing/2014/main" id="{01BAA5F6-59B6-A84E-93A5-0155A524B7A4}"/>
              </a:ext>
            </a:extLst>
          </p:cNvPr>
          <p:cNvSpPr txBox="1"/>
          <p:nvPr/>
        </p:nvSpPr>
        <p:spPr>
          <a:xfrm>
            <a:off x="5593765" y="4751762"/>
            <a:ext cx="628800" cy="4407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a:ln>
                  <a:noFill/>
                </a:ln>
                <a:solidFill>
                  <a:srgbClr val="43A047"/>
                </a:solidFill>
                <a:effectLst/>
                <a:uLnTx/>
                <a:uFillTx/>
                <a:latin typeface="Century Gothic" panose="020B0502020202020204" pitchFamily="34" charset="0"/>
                <a:ea typeface="Century Gothic"/>
                <a:cs typeface="Century Gothic"/>
                <a:sym typeface="Century Gothic"/>
              </a:rPr>
              <a:t>3</a:t>
            </a:r>
            <a:endParaRPr kumimoji="0" sz="2000" b="0" i="0" u="none" strike="noStrike" kern="0" cap="none" spc="0" normalizeH="0" baseline="0" noProof="0">
              <a:ln>
                <a:noFill/>
              </a:ln>
              <a:solidFill>
                <a:srgbClr val="43A047"/>
              </a:solidFill>
              <a:effectLst/>
              <a:uLnTx/>
              <a:uFillTx/>
              <a:latin typeface="Century Gothic" panose="020B0502020202020204" pitchFamily="34" charset="0"/>
              <a:sym typeface="Arial"/>
            </a:endParaRPr>
          </a:p>
        </p:txBody>
      </p:sp>
      <p:sp>
        <p:nvSpPr>
          <p:cNvPr id="26" name="Google Shape;178;p19">
            <a:extLst>
              <a:ext uri="{FF2B5EF4-FFF2-40B4-BE49-F238E27FC236}">
                <a16:creationId xmlns:a16="http://schemas.microsoft.com/office/drawing/2014/main" id="{EEBE5A47-C614-384A-9C55-D301BF657AE8}"/>
              </a:ext>
            </a:extLst>
          </p:cNvPr>
          <p:cNvSpPr txBox="1"/>
          <p:nvPr/>
        </p:nvSpPr>
        <p:spPr>
          <a:xfrm>
            <a:off x="6412740" y="4711892"/>
            <a:ext cx="628800" cy="4407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a:ln>
                  <a:noFill/>
                </a:ln>
                <a:solidFill>
                  <a:srgbClr val="43A047"/>
                </a:solidFill>
                <a:effectLst/>
                <a:uLnTx/>
                <a:uFillTx/>
                <a:latin typeface="Century Gothic" panose="020B0502020202020204" pitchFamily="34" charset="0"/>
                <a:ea typeface="Century Gothic"/>
                <a:cs typeface="Century Gothic"/>
                <a:sym typeface="Century Gothic"/>
              </a:rPr>
              <a:t>120</a:t>
            </a:r>
            <a:endParaRPr kumimoji="0" sz="2000" b="0" i="0" u="none" strike="noStrike" kern="0" cap="none" spc="0" normalizeH="0" baseline="0" noProof="0">
              <a:ln>
                <a:noFill/>
              </a:ln>
              <a:solidFill>
                <a:srgbClr val="43A047"/>
              </a:solidFill>
              <a:effectLst/>
              <a:uLnTx/>
              <a:uFillTx/>
              <a:latin typeface="Century Gothic" panose="020B0502020202020204" pitchFamily="34" charset="0"/>
              <a:sym typeface="Arial"/>
            </a:endParaRPr>
          </a:p>
        </p:txBody>
      </p:sp>
      <p:sp>
        <p:nvSpPr>
          <p:cNvPr id="27" name="Google Shape;179;p19">
            <a:extLst>
              <a:ext uri="{FF2B5EF4-FFF2-40B4-BE49-F238E27FC236}">
                <a16:creationId xmlns:a16="http://schemas.microsoft.com/office/drawing/2014/main" id="{205378FE-55BA-2948-A99C-DCD008E6296A}"/>
              </a:ext>
            </a:extLst>
          </p:cNvPr>
          <p:cNvSpPr txBox="1"/>
          <p:nvPr/>
        </p:nvSpPr>
        <p:spPr>
          <a:xfrm>
            <a:off x="6412740" y="5461311"/>
            <a:ext cx="628800" cy="4407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120</a:t>
            </a:r>
            <a:endParaRPr kumimoji="0" sz="20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10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childTnLst>
                                </p:cTn>
                              </p:par>
                              <p:par>
                                <p:cTn id="26" presetID="10" presetClass="entr" presetSubtype="0"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1000"/>
                                        <p:tgtEl>
                                          <p:spTgt spid="25"/>
                                        </p:tgtEl>
                                      </p:cBhvr>
                                    </p:animEffect>
                                  </p:childTnLst>
                                </p:cTn>
                              </p:par>
                              <p:par>
                                <p:cTn id="29" presetID="10"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childTnLst>
                                </p:cTn>
                              </p:par>
                              <p:par>
                                <p:cTn id="32" presetID="10" presetClass="entr" presetSubtype="0"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childTnLst>
                                </p:cTn>
                              </p:par>
                            </p:childTnLst>
                          </p:cTn>
                        </p:par>
                      </p:childTnLst>
                    </p:cTn>
                  </p:par>
                </p:childTnLst>
              </p:cTn>
              <p:nextCondLst>
                <p:cond evt="onClick" delay="0">
                  <p:tgtEl>
                    <p:spTgt spid="14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1"/>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162" name="Google Shape;162;p11" descr="Graphical user interface, text, application&#10;&#10;Description automatically generated"/>
          <p:cNvPicPr preferRelativeResize="0"/>
          <p:nvPr/>
        </p:nvPicPr>
        <p:blipFill rotWithShape="1">
          <a:blip r:embed="rId3">
            <a:alphaModFix/>
          </a:blip>
          <a:srcRect/>
          <a:stretch/>
        </p:blipFill>
        <p:spPr>
          <a:xfrm>
            <a:off x="263524" y="1077157"/>
            <a:ext cx="7833360" cy="347472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69" name="Google Shape;169;p12"/>
          <p:cNvSpPr txBox="1">
            <a:spLocks noGrp="1"/>
          </p:cNvSpPr>
          <p:nvPr>
            <p:ph type="body" idx="2"/>
          </p:nvPr>
        </p:nvSpPr>
        <p:spPr>
          <a:xfrm>
            <a:off x="263046" y="1176339"/>
            <a:ext cx="11736887" cy="749444"/>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Find 3 different ways to complete this calculation. </a:t>
            </a:r>
            <a:r>
              <a:rPr lang="en-GB"/>
              <a:t>The fraction must be a proper fraction.</a:t>
            </a:r>
            <a:endParaRPr/>
          </a:p>
        </p:txBody>
      </p:sp>
      <p:sp>
        <p:nvSpPr>
          <p:cNvPr id="170" name="Google Shape;170;p12"/>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171" name="Google Shape;171;p12"/>
          <p:cNvSpPr txBox="1"/>
          <p:nvPr/>
        </p:nvSpPr>
        <p:spPr>
          <a:xfrm>
            <a:off x="263046" y="3702193"/>
            <a:ext cx="11736887" cy="514599"/>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i="0" u="none" strike="noStrike" cap="none">
                <a:solidFill>
                  <a:srgbClr val="222222"/>
                </a:solidFill>
                <a:latin typeface="Century Gothic"/>
                <a:ea typeface="Century Gothic"/>
                <a:cs typeface="Century Gothic"/>
                <a:sym typeface="Century Gothic"/>
              </a:rPr>
              <a:t>Find the area of each colour in the rectangle.</a:t>
            </a:r>
            <a:endParaRPr sz="1400" b="0" i="0" u="none" strike="noStrike" cap="none">
              <a:solidFill>
                <a:srgbClr val="000000"/>
              </a:solidFill>
              <a:latin typeface="Arial"/>
              <a:ea typeface="Arial"/>
              <a:cs typeface="Arial"/>
              <a:sym typeface="Arial"/>
            </a:endParaRPr>
          </a:p>
        </p:txBody>
      </p:sp>
      <p:sp>
        <p:nvSpPr>
          <p:cNvPr id="172" name="Google Shape;172;p12"/>
          <p:cNvSpPr txBox="1"/>
          <p:nvPr/>
        </p:nvSpPr>
        <p:spPr>
          <a:xfrm>
            <a:off x="1608358" y="2113402"/>
            <a:ext cx="817609" cy="514599"/>
          </a:xfrm>
          <a:prstGeom prst="rect">
            <a:avLst/>
          </a:prstGeom>
          <a:noFill/>
          <a:ln>
            <a:noFill/>
          </a:ln>
        </p:spPr>
        <p:txBody>
          <a:bodyPr spcFirstLastPara="1" wrap="square" lIns="91425" tIns="45700" rIns="91425" bIns="45700" anchor="t" anchorCtr="0">
            <a:normAutofit/>
          </a:bodyPr>
          <a:lstStyle/>
          <a:p>
            <a:pPr marL="0" marR="0" lvl="0" indent="0" algn="ctr" rtl="0">
              <a:lnSpc>
                <a:spcPct val="15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of</a:t>
            </a:r>
            <a:endParaRPr sz="1400" b="0" i="0" u="none" strike="noStrike" cap="none">
              <a:solidFill>
                <a:srgbClr val="000000"/>
              </a:solidFill>
              <a:latin typeface="Arial"/>
              <a:ea typeface="Arial"/>
              <a:cs typeface="Arial"/>
              <a:sym typeface="Arial"/>
            </a:endParaRPr>
          </a:p>
        </p:txBody>
      </p:sp>
      <p:graphicFrame>
        <p:nvGraphicFramePr>
          <p:cNvPr id="173" name="Google Shape;173;p12"/>
          <p:cNvGraphicFramePr/>
          <p:nvPr/>
        </p:nvGraphicFramePr>
        <p:xfrm>
          <a:off x="925275" y="1676275"/>
          <a:ext cx="730375" cy="1323700"/>
        </p:xfrm>
        <a:graphic>
          <a:graphicData uri="http://schemas.openxmlformats.org/drawingml/2006/table">
            <a:tbl>
              <a:tblPr>
                <a:noFill/>
                <a:tableStyleId>{C9280063-875C-4A13-8CBB-8B4092FC4F24}</a:tableStyleId>
              </a:tblPr>
              <a:tblGrid>
                <a:gridCol w="730375">
                  <a:extLst>
                    <a:ext uri="{9D8B030D-6E8A-4147-A177-3AD203B41FA5}">
                      <a16:colId xmlns:a16="http://schemas.microsoft.com/office/drawing/2014/main" val="20000"/>
                    </a:ext>
                  </a:extLst>
                </a:gridCol>
              </a:tblGrid>
              <a:tr h="661850">
                <a:tc>
                  <a:txBody>
                    <a:bodyPr/>
                    <a:lstStyle/>
                    <a:p>
                      <a:pPr marL="0" marR="0" lvl="0" indent="0" algn="ctr" rtl="0">
                        <a:lnSpc>
                          <a:spcPct val="100000"/>
                        </a:lnSpc>
                        <a:spcBef>
                          <a:spcPts val="0"/>
                        </a:spcBef>
                        <a:spcAft>
                          <a:spcPts val="0"/>
                        </a:spcAft>
                        <a:buClr>
                          <a:schemeClr val="dk1"/>
                        </a:buClr>
                        <a:buSzPts val="2400"/>
                        <a:buFont typeface="Century Gothic"/>
                        <a:buNone/>
                      </a:pPr>
                      <a:r>
                        <a:rPr lang="en-GB" sz="2400" u="none" strike="noStrike" cap="none">
                          <a:latin typeface="Century Gothic"/>
                          <a:ea typeface="Century Gothic"/>
                          <a:cs typeface="Century Gothic"/>
                          <a:sym typeface="Century Gothic"/>
                        </a:rPr>
                        <a:t>2</a:t>
                      </a:r>
                      <a:endParaRPr sz="24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6618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74" name="Google Shape;174;p12"/>
          <p:cNvSpPr txBox="1"/>
          <p:nvPr/>
        </p:nvSpPr>
        <p:spPr>
          <a:xfrm>
            <a:off x="2378675" y="1987579"/>
            <a:ext cx="624600" cy="701100"/>
          </a:xfrm>
          <a:prstGeom prst="rect">
            <a:avLst/>
          </a:prstGeom>
          <a:noFill/>
          <a:ln w="19050" cap="flat" cmpd="sng">
            <a:solidFill>
              <a:srgbClr val="9E9E9E"/>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entury Gothic"/>
              <a:ea typeface="Century Gothic"/>
              <a:cs typeface="Century Gothic"/>
              <a:sym typeface="Century Gothic"/>
            </a:endParaRPr>
          </a:p>
        </p:txBody>
      </p:sp>
      <p:graphicFrame>
        <p:nvGraphicFramePr>
          <p:cNvPr id="175" name="Google Shape;175;p12"/>
          <p:cNvGraphicFramePr/>
          <p:nvPr/>
        </p:nvGraphicFramePr>
        <p:xfrm>
          <a:off x="1130100" y="4504119"/>
          <a:ext cx="2672250" cy="1524000"/>
        </p:xfrm>
        <a:graphic>
          <a:graphicData uri="http://schemas.openxmlformats.org/drawingml/2006/table">
            <a:tbl>
              <a:tblPr>
                <a:noFill/>
                <a:tableStyleId>{C9280063-875C-4A13-8CBB-8B4092FC4F24}</a:tableStyleId>
              </a:tblPr>
              <a:tblGrid>
                <a:gridCol w="445375">
                  <a:extLst>
                    <a:ext uri="{9D8B030D-6E8A-4147-A177-3AD203B41FA5}">
                      <a16:colId xmlns:a16="http://schemas.microsoft.com/office/drawing/2014/main" val="20000"/>
                    </a:ext>
                  </a:extLst>
                </a:gridCol>
                <a:gridCol w="445375">
                  <a:extLst>
                    <a:ext uri="{9D8B030D-6E8A-4147-A177-3AD203B41FA5}">
                      <a16:colId xmlns:a16="http://schemas.microsoft.com/office/drawing/2014/main" val="20001"/>
                    </a:ext>
                  </a:extLst>
                </a:gridCol>
                <a:gridCol w="445375">
                  <a:extLst>
                    <a:ext uri="{9D8B030D-6E8A-4147-A177-3AD203B41FA5}">
                      <a16:colId xmlns:a16="http://schemas.microsoft.com/office/drawing/2014/main" val="20002"/>
                    </a:ext>
                  </a:extLst>
                </a:gridCol>
                <a:gridCol w="445375">
                  <a:extLst>
                    <a:ext uri="{9D8B030D-6E8A-4147-A177-3AD203B41FA5}">
                      <a16:colId xmlns:a16="http://schemas.microsoft.com/office/drawing/2014/main" val="20003"/>
                    </a:ext>
                  </a:extLst>
                </a:gridCol>
                <a:gridCol w="445375">
                  <a:extLst>
                    <a:ext uri="{9D8B030D-6E8A-4147-A177-3AD203B41FA5}">
                      <a16:colId xmlns:a16="http://schemas.microsoft.com/office/drawing/2014/main" val="20004"/>
                    </a:ext>
                  </a:extLst>
                </a:gridCol>
                <a:gridCol w="445375">
                  <a:extLst>
                    <a:ext uri="{9D8B030D-6E8A-4147-A177-3AD203B41FA5}">
                      <a16:colId xmlns:a16="http://schemas.microsoft.com/office/drawing/2014/main" val="20005"/>
                    </a:ext>
                  </a:extLst>
                </a:gridCol>
              </a:tblGrid>
              <a:tr h="381000">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B1D4FA"/>
                    </a:solidFill>
                  </a:tcPr>
                </a:tc>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C5E1A5"/>
                    </a:solidFill>
                  </a:tcPr>
                </a:tc>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FE082"/>
                    </a:solidFill>
                  </a:tcPr>
                </a:tc>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C5E1A5"/>
                    </a:solidFill>
                  </a:tcPr>
                </a:tc>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B1D4FA"/>
                    </a:solidFill>
                  </a:tcPr>
                </a:tc>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C5E1A5"/>
                    </a:solidFill>
                  </a:tcPr>
                </a:tc>
                <a:extLst>
                  <a:ext uri="{0D108BD9-81ED-4DB2-BD59-A6C34878D82A}">
                    <a16:rowId xmlns:a16="http://schemas.microsoft.com/office/drawing/2014/main" val="10000"/>
                  </a:ext>
                </a:extLst>
              </a:tr>
              <a:tr h="38100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381000">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C5E1A5"/>
                    </a:solidFill>
                  </a:tcPr>
                </a:tc>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222222"/>
                    </a:solidFill>
                  </a:tcPr>
                </a:tc>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B1D4FA"/>
                    </a:solidFill>
                  </a:tcPr>
                </a:tc>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FE082"/>
                    </a:solidFill>
                  </a:tcPr>
                </a:tc>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C5E1A5"/>
                    </a:solidFill>
                  </a:tcPr>
                </a:tc>
                <a:tc rowSpan="2">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9E9E9E"/>
                    </a:solidFill>
                  </a:tcPr>
                </a:tc>
                <a:extLst>
                  <a:ext uri="{0D108BD9-81ED-4DB2-BD59-A6C34878D82A}">
                    <a16:rowId xmlns:a16="http://schemas.microsoft.com/office/drawing/2014/main" val="10002"/>
                  </a:ext>
                </a:extLst>
              </a:tr>
              <a:tr h="38100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bl>
          </a:graphicData>
        </a:graphic>
      </p:graphicFrame>
      <p:sp>
        <p:nvSpPr>
          <p:cNvPr id="176" name="Google Shape;176;p12"/>
          <p:cNvSpPr txBox="1"/>
          <p:nvPr/>
        </p:nvSpPr>
        <p:spPr>
          <a:xfrm>
            <a:off x="1884400" y="4138593"/>
            <a:ext cx="730500" cy="44397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Century Gothic"/>
                <a:ea typeface="Century Gothic"/>
                <a:cs typeface="Century Gothic"/>
                <a:sym typeface="Century Gothic"/>
              </a:rPr>
              <a:t>6 cm</a:t>
            </a:r>
            <a:endParaRPr sz="1400" b="0" i="0" u="none" strike="noStrike" cap="none">
              <a:solidFill>
                <a:srgbClr val="000000"/>
              </a:solidFill>
              <a:latin typeface="Century Gothic"/>
              <a:ea typeface="Century Gothic"/>
              <a:cs typeface="Century Gothic"/>
              <a:sym typeface="Century Gothic"/>
            </a:endParaRPr>
          </a:p>
        </p:txBody>
      </p:sp>
      <p:sp>
        <p:nvSpPr>
          <p:cNvPr id="177" name="Google Shape;177;p12"/>
          <p:cNvSpPr txBox="1"/>
          <p:nvPr/>
        </p:nvSpPr>
        <p:spPr>
          <a:xfrm>
            <a:off x="3905775" y="5065418"/>
            <a:ext cx="730500" cy="44397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Century Gothic"/>
                <a:ea typeface="Century Gothic"/>
                <a:cs typeface="Century Gothic"/>
                <a:sym typeface="Century Gothic"/>
              </a:rPr>
              <a:t>4 cm</a:t>
            </a:r>
            <a:endParaRPr sz="1400" b="0" i="0" u="none" strike="noStrike" cap="none">
              <a:solidFill>
                <a:srgbClr val="000000"/>
              </a:solidFill>
              <a:latin typeface="Century Gothic"/>
              <a:ea typeface="Century Gothic"/>
              <a:cs typeface="Century Gothic"/>
              <a:sym typeface="Century Gothic"/>
            </a:endParaRPr>
          </a:p>
        </p:txBody>
      </p:sp>
      <p:sp>
        <p:nvSpPr>
          <p:cNvPr id="178" name="Google Shape;178;p12"/>
          <p:cNvSpPr txBox="1"/>
          <p:nvPr/>
        </p:nvSpPr>
        <p:spPr>
          <a:xfrm>
            <a:off x="3088166" y="2113402"/>
            <a:ext cx="817609" cy="514599"/>
          </a:xfrm>
          <a:prstGeom prst="rect">
            <a:avLst/>
          </a:prstGeom>
          <a:noFill/>
          <a:ln>
            <a:noFill/>
          </a:ln>
        </p:spPr>
        <p:txBody>
          <a:bodyPr spcFirstLastPara="1" wrap="square" lIns="91425" tIns="45700" rIns="91425" bIns="45700" anchor="t" anchorCtr="0">
            <a:normAutofit/>
          </a:bodyPr>
          <a:lstStyle/>
          <a:p>
            <a:pPr marL="0" marR="0" lvl="0" indent="0" algn="ctr" rtl="0">
              <a:lnSpc>
                <a:spcPct val="15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 18</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15" name="Google Shape;198;p21">
                <a:extLst>
                  <a:ext uri="{FF2B5EF4-FFF2-40B4-BE49-F238E27FC236}">
                    <a16:creationId xmlns:a16="http://schemas.microsoft.com/office/drawing/2014/main" id="{502BAB77-C95D-BC47-872F-3BF30BAF47C2}"/>
                  </a:ext>
                </a:extLst>
              </p:cNvPr>
              <p:cNvSpPr txBox="1"/>
              <p:nvPr/>
            </p:nvSpPr>
            <p:spPr>
              <a:xfrm>
                <a:off x="4655606" y="4075226"/>
                <a:ext cx="6014100" cy="2579558"/>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Area of the rectangle = 6 cm x 4 cm = 24 cm²</a:t>
                </a:r>
              </a:p>
              <a:p>
                <a:pPr lvl="0">
                  <a:lnSpc>
                    <a:spcPct val="150000"/>
                  </a:lnSpc>
                  <a:buClr>
                    <a:srgbClr val="000000"/>
                  </a:buClr>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Blue: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en-GB" sz="1800" b="0" i="0" smtClean="0">
                            <a:solidFill>
                              <a:srgbClr val="43A047"/>
                            </a:solidFill>
                            <a:latin typeface="Century Gothic" panose="020B0502020202020204" pitchFamily="34" charset="0"/>
                          </a:rPr>
                          <m:t>12</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24 cm² = 6 cm², Green: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5</m:t>
                        </m:r>
                      </m:num>
                      <m:den>
                        <m:r>
                          <m:rPr>
                            <m:nor/>
                          </m:rPr>
                          <a:rPr lang="en-GB" sz="1800" b="0" i="0" smtClean="0">
                            <a:solidFill>
                              <a:srgbClr val="43A047"/>
                            </a:solidFill>
                            <a:latin typeface="Century Gothic" panose="020B0502020202020204" pitchFamily="34" charset="0"/>
                          </a:rPr>
                          <m:t>12</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24 cm² = 10 cm², Yellow: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en-GB" sz="1800" b="0" i="0" smtClean="0">
                            <a:solidFill>
                              <a:srgbClr val="43A047"/>
                            </a:solidFill>
                            <a:latin typeface="Century Gothic" panose="020B0502020202020204" pitchFamily="34" charset="0"/>
                          </a:rPr>
                          <m:t>12</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24 cm² = 4 cm², Grey: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en-GB" sz="1800" b="0" i="0" smtClean="0">
                            <a:solidFill>
                              <a:srgbClr val="43A047"/>
                            </a:solidFill>
                            <a:latin typeface="Century Gothic" panose="020B0502020202020204" pitchFamily="34" charset="0"/>
                          </a:rPr>
                          <m:t>12</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24 cm² = 2 cm²,</a:t>
                </a:r>
                <a:r>
                  <a:rPr kumimoji="0" lang="en-GB" sz="1800" b="0" i="0" u="none" strike="noStrike" kern="0" cap="none" spc="0" normalizeH="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Black =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en-GB" sz="1800" b="0" i="0" smtClean="0">
                            <a:solidFill>
                              <a:srgbClr val="43A047"/>
                            </a:solidFill>
                            <a:latin typeface="Century Gothic" panose="020B0502020202020204" pitchFamily="34" charset="0"/>
                          </a:rPr>
                          <m:t>12</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24 cm² = 2 cm²</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endPar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endPar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endPar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endPar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p:sp>
            <p:nvSpPr>
              <p:cNvPr id="15" name="Google Shape;198;p21">
                <a:extLst>
                  <a:ext uri="{FF2B5EF4-FFF2-40B4-BE49-F238E27FC236}">
                    <a16:creationId xmlns:a16="http://schemas.microsoft.com/office/drawing/2014/main" id="{502BAB77-C95D-BC47-872F-3BF30BAF47C2}"/>
                  </a:ext>
                </a:extLst>
              </p:cNvPr>
              <p:cNvSpPr txBox="1">
                <a:spLocks noRot="1" noChangeAspect="1" noMove="1" noResize="1" noEditPoints="1" noAdjustHandles="1" noChangeArrowheads="1" noChangeShapeType="1" noTextEdit="1"/>
              </p:cNvSpPr>
              <p:nvPr/>
            </p:nvSpPr>
            <p:spPr>
              <a:xfrm>
                <a:off x="4655606" y="4075226"/>
                <a:ext cx="6014100" cy="2579558"/>
              </a:xfrm>
              <a:prstGeom prst="rect">
                <a:avLst/>
              </a:prstGeom>
              <a:blipFill>
                <a:blip r:embed="rId3"/>
                <a:stretch>
                  <a:fillRect l="-842" b="-490"/>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6" name="Google Shape;204;p21">
                <a:extLst>
                  <a:ext uri="{FF2B5EF4-FFF2-40B4-BE49-F238E27FC236}">
                    <a16:creationId xmlns:a16="http://schemas.microsoft.com/office/drawing/2014/main" id="{BF0D2808-34F4-654B-B0DA-20F62709CF89}"/>
                  </a:ext>
                </a:extLst>
              </p:cNvPr>
              <p:cNvSpPr txBox="1"/>
              <p:nvPr/>
            </p:nvSpPr>
            <p:spPr>
              <a:xfrm>
                <a:off x="4127198" y="1531949"/>
                <a:ext cx="7487493" cy="2340043"/>
              </a:xfrm>
              <a:prstGeom prst="rect">
                <a:avLst/>
              </a:prstGeom>
              <a:noFill/>
              <a:ln>
                <a:noFill/>
              </a:ln>
            </p:spPr>
            <p:txBody>
              <a:bodyPr spcFirstLastPara="1" wrap="square" lIns="91425" tIns="91425" rIns="91425" bIns="91425" anchor="t" anchorCtr="0">
                <a:noAutofit/>
              </a:bodyPr>
              <a:lstStyle/>
              <a:p>
                <a:pPr lvl="0">
                  <a:buClr>
                    <a:srgbClr val="000000"/>
                  </a:buClr>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27 = 18	</a:t>
                </a: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45 = 18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7</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63 = 18</a:t>
                </a:r>
              </a:p>
              <a:p>
                <a:pPr lvl="0">
                  <a:lnSpc>
                    <a:spcPct val="150000"/>
                  </a:lnSpc>
                  <a:buClr>
                    <a:srgbClr val="000000"/>
                  </a:buClr>
                  <a:defRPr/>
                </a:pP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9</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81 = 18	</a:t>
                </a:r>
                <a:r>
                  <a:rPr lang="en-GB" sz="1800" dirty="0">
                    <a:solidFill>
                      <a:srgbClr val="43A047"/>
                    </a:solidFill>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en-GB" sz="1800" b="0" i="0" smtClean="0">
                            <a:solidFill>
                              <a:srgbClr val="43A047"/>
                            </a:solidFill>
                            <a:latin typeface="Century Gothic" panose="020B0502020202020204" pitchFamily="34" charset="0"/>
                          </a:rPr>
                          <m:t>11</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99 = 18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en-GB" sz="1800" b="0" i="0" smtClean="0">
                            <a:solidFill>
                              <a:srgbClr val="43A047"/>
                            </a:solidFill>
                            <a:latin typeface="Century Gothic" panose="020B0502020202020204" pitchFamily="34" charset="0"/>
                          </a:rPr>
                          <m:t>12</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108 = 18	</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Also, the following which are not in the simplest form</a:t>
                </a:r>
              </a:p>
              <a:p>
                <a:pPr lvl="0">
                  <a:defRPr/>
                </a:pP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36 = 18 	</a:t>
                </a:r>
                <a:r>
                  <a:rPr lang="en-GB" sz="1800" dirty="0">
                    <a:solidFill>
                      <a:srgbClr val="43A047"/>
                    </a:solidFill>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54 = 18 	</a:t>
                </a:r>
                <a:r>
                  <a:rPr lang="en-GB" sz="1800" dirty="0">
                    <a:solidFill>
                      <a:srgbClr val="43A047"/>
                    </a:solidFill>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en-GB" sz="1800" b="0" i="0" smtClean="0">
                            <a:solidFill>
                              <a:srgbClr val="43A047"/>
                            </a:solidFill>
                            <a:latin typeface="Cambria Math" panose="02040503050406030204" pitchFamily="18" charset="0"/>
                          </a:rPr>
                          <m:t> </m:t>
                        </m:r>
                        <m:r>
                          <m:rPr>
                            <m:nor/>
                          </m:rPr>
                          <a:rPr lang="en-GB" sz="1800" b="0" i="0" smtClean="0">
                            <a:solidFill>
                              <a:srgbClr val="43A047"/>
                            </a:solidFill>
                            <a:latin typeface="Century Gothic" panose="020B0502020202020204" pitchFamily="34" charset="0"/>
                          </a:rPr>
                          <m:t>8 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of 72 = 18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2</m:t>
                        </m:r>
                      </m:num>
                      <m:den>
                        <m:r>
                          <m:rPr>
                            <m:nor/>
                          </m:rPr>
                          <a:rPr lang="en-GB" sz="1800">
                            <a:solidFill>
                              <a:srgbClr val="43A047"/>
                            </a:solidFill>
                            <a:latin typeface="Century Gothic" panose="020B0502020202020204" pitchFamily="34" charset="0"/>
                          </a:rPr>
                          <m:t>10</m:t>
                        </m:r>
                      </m:den>
                    </m:f>
                  </m:oMath>
                </a14:m>
                <a:r>
                  <a:rPr lang="ar-AE" sz="1800" dirty="0">
                    <a:solidFill>
                      <a:srgbClr val="43A047"/>
                    </a:solidFill>
                    <a:latin typeface="Century Gothic"/>
                    <a:ea typeface="Century Gothic"/>
                    <a:cs typeface="Century Gothic"/>
                    <a:sym typeface="Century Gothic"/>
                  </a:rPr>
                  <a:t> </a:t>
                </a:r>
                <a:r>
                  <a:rPr lang="en-GB" sz="1800" dirty="0">
                    <a:solidFill>
                      <a:srgbClr val="43A047"/>
                    </a:solidFill>
                    <a:latin typeface="Century Gothic"/>
                    <a:ea typeface="Century Gothic"/>
                    <a:cs typeface="Century Gothic"/>
                    <a:sym typeface="Century Gothic"/>
                  </a:rPr>
                  <a:t>of 90 = 18 </a:t>
                </a:r>
                <a:endParaRPr kumimoji="0" lang="en-GB" sz="1800" b="0" i="0" u="none" strike="noStrike" kern="0" cap="none" spc="0" normalizeH="0" baseline="0" noProof="0" dirty="0">
                  <a:ln>
                    <a:noFill/>
                  </a:ln>
                  <a:solidFill>
                    <a:srgbClr val="43A047"/>
                  </a:solidFill>
                  <a:effectLst/>
                  <a:uLnTx/>
                  <a:uFillTx/>
                  <a:sym typeface="Arial"/>
                </a:endParaRPr>
              </a:p>
            </p:txBody>
          </p:sp>
        </mc:Choice>
        <mc:Fallback>
          <p:sp>
            <p:nvSpPr>
              <p:cNvPr id="16" name="Google Shape;204;p21">
                <a:extLst>
                  <a:ext uri="{FF2B5EF4-FFF2-40B4-BE49-F238E27FC236}">
                    <a16:creationId xmlns:a16="http://schemas.microsoft.com/office/drawing/2014/main" id="{BF0D2808-34F4-654B-B0DA-20F62709CF89}"/>
                  </a:ext>
                </a:extLst>
              </p:cNvPr>
              <p:cNvSpPr txBox="1">
                <a:spLocks noRot="1" noChangeAspect="1" noMove="1" noResize="1" noEditPoints="1" noAdjustHandles="1" noChangeArrowheads="1" noChangeShapeType="1" noTextEdit="1"/>
              </p:cNvSpPr>
              <p:nvPr/>
            </p:nvSpPr>
            <p:spPr>
              <a:xfrm>
                <a:off x="4127198" y="1531949"/>
                <a:ext cx="7487493" cy="2340043"/>
              </a:xfrm>
              <a:prstGeom prst="rect">
                <a:avLst/>
              </a:prstGeom>
              <a:blipFill>
                <a:blip r:embed="rId4"/>
                <a:stretch>
                  <a:fillRect l="-508" b="-2162"/>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7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childTnLst>
                                </p:cTn>
                              </p:par>
                            </p:childTnLst>
                          </p:cTn>
                        </p:par>
                      </p:childTnLst>
                    </p:cTn>
                  </p:par>
                </p:childTnLst>
              </p:cTn>
              <p:nextCondLst>
                <p:cond evt="onClick" delay="0">
                  <p:tgtEl>
                    <p:spTgt spid="170"/>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1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187" name="Google Shape;187;p13" descr="Chart&#10;&#10;Description automatically generated with medium confidence"/>
          <p:cNvPicPr preferRelativeResize="0"/>
          <p:nvPr/>
        </p:nvPicPr>
        <p:blipFill rotWithShape="1">
          <a:blip r:embed="rId3">
            <a:alphaModFix/>
          </a:blip>
          <a:srcRect/>
          <a:stretch/>
        </p:blipFill>
        <p:spPr>
          <a:xfrm>
            <a:off x="263524" y="1077157"/>
            <a:ext cx="7848600" cy="483108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4"/>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Reflect</a:t>
            </a:r>
            <a:endParaRPr/>
          </a:p>
        </p:txBody>
      </p:sp>
      <p:sp>
        <p:nvSpPr>
          <p:cNvPr id="194" name="Google Shape;194;p14"/>
          <p:cNvSpPr txBox="1">
            <a:spLocks noGrp="1"/>
          </p:cNvSpPr>
          <p:nvPr>
            <p:ph type="body" idx="2"/>
          </p:nvPr>
        </p:nvSpPr>
        <p:spPr>
          <a:xfrm>
            <a:off x="263046" y="1176339"/>
            <a:ext cx="11736887" cy="1206644"/>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What do you notice about the size of the number in the blue box when the numerator increases?</a:t>
            </a:r>
            <a:endParaRPr/>
          </a:p>
          <a:p>
            <a:pPr marL="0" lvl="0" indent="0" algn="l" rtl="0">
              <a:lnSpc>
                <a:spcPct val="150000"/>
              </a:lnSpc>
              <a:spcBef>
                <a:spcPts val="1000"/>
              </a:spcBef>
              <a:spcAft>
                <a:spcPts val="0"/>
              </a:spcAft>
              <a:buClr>
                <a:srgbClr val="222222"/>
              </a:buClr>
              <a:buSzPts val="1800"/>
              <a:buNone/>
            </a:pPr>
            <a:r>
              <a:rPr lang="en-GB"/>
              <a:t>Can you explain why this happens?</a:t>
            </a:r>
            <a:endParaRPr/>
          </a:p>
        </p:txBody>
      </p:sp>
      <p:sp>
        <p:nvSpPr>
          <p:cNvPr id="195" name="Google Shape;195;p14"/>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graphicFrame>
        <p:nvGraphicFramePr>
          <p:cNvPr id="196" name="Google Shape;196;p14"/>
          <p:cNvGraphicFramePr/>
          <p:nvPr/>
        </p:nvGraphicFramePr>
        <p:xfrm>
          <a:off x="577781" y="2482165"/>
          <a:ext cx="730375" cy="1323700"/>
        </p:xfrm>
        <a:graphic>
          <a:graphicData uri="http://schemas.openxmlformats.org/drawingml/2006/table">
            <a:tbl>
              <a:tblPr>
                <a:noFill/>
                <a:tableStyleId>{C9280063-875C-4A13-8CBB-8B4092FC4F24}</a:tableStyleId>
              </a:tblPr>
              <a:tblGrid>
                <a:gridCol w="730375">
                  <a:extLst>
                    <a:ext uri="{9D8B030D-6E8A-4147-A177-3AD203B41FA5}">
                      <a16:colId xmlns:a16="http://schemas.microsoft.com/office/drawing/2014/main" val="20000"/>
                    </a:ext>
                  </a:extLst>
                </a:gridCol>
              </a:tblGrid>
              <a:tr h="661850">
                <a:tc>
                  <a:txBody>
                    <a:bodyPr/>
                    <a:lstStyle/>
                    <a:p>
                      <a:pPr marL="0" marR="0" lvl="0" indent="0" algn="ctr" rtl="0">
                        <a:lnSpc>
                          <a:spcPct val="100000"/>
                        </a:lnSpc>
                        <a:spcBef>
                          <a:spcPts val="0"/>
                        </a:spcBef>
                        <a:spcAft>
                          <a:spcPts val="0"/>
                        </a:spcAft>
                        <a:buClr>
                          <a:srgbClr val="222222"/>
                        </a:buClr>
                        <a:buSzPts val="2400"/>
                        <a:buFont typeface="Century Gothic"/>
                        <a:buNone/>
                      </a:pPr>
                      <a:r>
                        <a:rPr lang="en-GB" sz="2400" u="none" strike="noStrike" cap="none">
                          <a:solidFill>
                            <a:srgbClr val="222222"/>
                          </a:solidFill>
                          <a:latin typeface="Century Gothic"/>
                          <a:ea typeface="Century Gothic"/>
                          <a:cs typeface="Century Gothic"/>
                          <a:sym typeface="Century Gothic"/>
                        </a:rPr>
                        <a:t>1</a:t>
                      </a:r>
                      <a:endParaRPr sz="2400" u="none" strike="noStrike" cap="none">
                        <a:solidFill>
                          <a:srgbClr val="222222"/>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661850">
                <a:tc>
                  <a:txBody>
                    <a:bodyPr/>
                    <a:lstStyle/>
                    <a:p>
                      <a:pPr marL="0" marR="0" lvl="0" indent="0" algn="ctr" rtl="0">
                        <a:lnSpc>
                          <a:spcPct val="100000"/>
                        </a:lnSpc>
                        <a:spcBef>
                          <a:spcPts val="0"/>
                        </a:spcBef>
                        <a:spcAft>
                          <a:spcPts val="0"/>
                        </a:spcAft>
                        <a:buClr>
                          <a:srgbClr val="222222"/>
                        </a:buClr>
                        <a:buSzPts val="2400"/>
                        <a:buFont typeface="Century Gothic"/>
                        <a:buNone/>
                      </a:pPr>
                      <a:r>
                        <a:rPr lang="en-GB" sz="2400" u="none" strike="noStrike" cap="none">
                          <a:solidFill>
                            <a:srgbClr val="222222"/>
                          </a:solidFill>
                          <a:latin typeface="Century Gothic"/>
                          <a:ea typeface="Century Gothic"/>
                          <a:cs typeface="Century Gothic"/>
                          <a:sym typeface="Century Gothic"/>
                        </a:rPr>
                        <a:t>4</a:t>
                      </a:r>
                      <a:endParaRPr sz="2400" u="none" strike="noStrike" cap="none">
                        <a:solidFill>
                          <a:srgbClr val="222222"/>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97" name="Google Shape;197;p14"/>
          <p:cNvSpPr txBox="1"/>
          <p:nvPr/>
        </p:nvSpPr>
        <p:spPr>
          <a:xfrm>
            <a:off x="2000306" y="2757330"/>
            <a:ext cx="624600" cy="701100"/>
          </a:xfrm>
          <a:prstGeom prst="rect">
            <a:avLst/>
          </a:prstGeom>
          <a:noFill/>
          <a:ln w="38100" cap="rnd" cmpd="sng">
            <a:solidFill>
              <a:srgbClr val="CCD4F4"/>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entury Gothic"/>
              <a:ea typeface="Century Gothic"/>
              <a:cs typeface="Century Gothic"/>
              <a:sym typeface="Century Gothic"/>
            </a:endParaRPr>
          </a:p>
        </p:txBody>
      </p:sp>
      <p:graphicFrame>
        <p:nvGraphicFramePr>
          <p:cNvPr id="198" name="Google Shape;198;p14"/>
          <p:cNvGraphicFramePr/>
          <p:nvPr/>
        </p:nvGraphicFramePr>
        <p:xfrm>
          <a:off x="4622581" y="2482165"/>
          <a:ext cx="730375" cy="1323700"/>
        </p:xfrm>
        <a:graphic>
          <a:graphicData uri="http://schemas.openxmlformats.org/drawingml/2006/table">
            <a:tbl>
              <a:tblPr>
                <a:noFill/>
                <a:tableStyleId>{C9280063-875C-4A13-8CBB-8B4092FC4F24}</a:tableStyleId>
              </a:tblPr>
              <a:tblGrid>
                <a:gridCol w="730375">
                  <a:extLst>
                    <a:ext uri="{9D8B030D-6E8A-4147-A177-3AD203B41FA5}">
                      <a16:colId xmlns:a16="http://schemas.microsoft.com/office/drawing/2014/main" val="20000"/>
                    </a:ext>
                  </a:extLst>
                </a:gridCol>
              </a:tblGrid>
              <a:tr h="661850">
                <a:tc>
                  <a:txBody>
                    <a:bodyPr/>
                    <a:lstStyle/>
                    <a:p>
                      <a:pPr marL="0" marR="0" lvl="0" indent="0" algn="ctr" rtl="0">
                        <a:lnSpc>
                          <a:spcPct val="100000"/>
                        </a:lnSpc>
                        <a:spcBef>
                          <a:spcPts val="0"/>
                        </a:spcBef>
                        <a:spcAft>
                          <a:spcPts val="0"/>
                        </a:spcAft>
                        <a:buClr>
                          <a:srgbClr val="222222"/>
                        </a:buClr>
                        <a:buSzPts val="2400"/>
                        <a:buFont typeface="Century Gothic"/>
                        <a:buNone/>
                      </a:pPr>
                      <a:r>
                        <a:rPr lang="en-GB" sz="2400" u="none" strike="noStrike" cap="none">
                          <a:solidFill>
                            <a:srgbClr val="222222"/>
                          </a:solidFill>
                          <a:latin typeface="Century Gothic"/>
                          <a:ea typeface="Century Gothic"/>
                          <a:cs typeface="Century Gothic"/>
                          <a:sym typeface="Century Gothic"/>
                        </a:rPr>
                        <a:t>2</a:t>
                      </a:r>
                      <a:endParaRPr sz="2400" u="none" strike="noStrike" cap="none">
                        <a:solidFill>
                          <a:srgbClr val="222222"/>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661850">
                <a:tc>
                  <a:txBody>
                    <a:bodyPr/>
                    <a:lstStyle/>
                    <a:p>
                      <a:pPr marL="0" marR="0" lvl="0" indent="0" algn="ctr" rtl="0">
                        <a:lnSpc>
                          <a:spcPct val="100000"/>
                        </a:lnSpc>
                        <a:spcBef>
                          <a:spcPts val="0"/>
                        </a:spcBef>
                        <a:spcAft>
                          <a:spcPts val="0"/>
                        </a:spcAft>
                        <a:buClr>
                          <a:srgbClr val="222222"/>
                        </a:buClr>
                        <a:buSzPts val="2400"/>
                        <a:buFont typeface="Century Gothic"/>
                        <a:buNone/>
                      </a:pPr>
                      <a:r>
                        <a:rPr lang="en-GB" sz="2400" u="none" strike="noStrike" cap="none">
                          <a:solidFill>
                            <a:srgbClr val="222222"/>
                          </a:solidFill>
                          <a:latin typeface="Century Gothic"/>
                          <a:ea typeface="Century Gothic"/>
                          <a:cs typeface="Century Gothic"/>
                          <a:sym typeface="Century Gothic"/>
                        </a:rPr>
                        <a:t>4</a:t>
                      </a:r>
                      <a:endParaRPr sz="2400" u="none" strike="noStrike" cap="none">
                        <a:solidFill>
                          <a:srgbClr val="222222"/>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99" name="Google Shape;199;p14"/>
          <p:cNvSpPr txBox="1"/>
          <p:nvPr/>
        </p:nvSpPr>
        <p:spPr>
          <a:xfrm>
            <a:off x="6008851" y="2757331"/>
            <a:ext cx="624600" cy="701100"/>
          </a:xfrm>
          <a:prstGeom prst="rect">
            <a:avLst/>
          </a:prstGeom>
          <a:noFill/>
          <a:ln w="38100" cap="rnd" cmpd="sng">
            <a:solidFill>
              <a:srgbClr val="CCD4F4"/>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entury Gothic"/>
              <a:ea typeface="Century Gothic"/>
              <a:cs typeface="Century Gothic"/>
              <a:sym typeface="Century Gothic"/>
            </a:endParaRPr>
          </a:p>
        </p:txBody>
      </p:sp>
      <p:graphicFrame>
        <p:nvGraphicFramePr>
          <p:cNvPr id="200" name="Google Shape;200;p14"/>
          <p:cNvGraphicFramePr/>
          <p:nvPr/>
        </p:nvGraphicFramePr>
        <p:xfrm>
          <a:off x="8667381" y="2371990"/>
          <a:ext cx="730375" cy="1323700"/>
        </p:xfrm>
        <a:graphic>
          <a:graphicData uri="http://schemas.openxmlformats.org/drawingml/2006/table">
            <a:tbl>
              <a:tblPr>
                <a:noFill/>
                <a:tableStyleId>{C9280063-875C-4A13-8CBB-8B4092FC4F24}</a:tableStyleId>
              </a:tblPr>
              <a:tblGrid>
                <a:gridCol w="730375">
                  <a:extLst>
                    <a:ext uri="{9D8B030D-6E8A-4147-A177-3AD203B41FA5}">
                      <a16:colId xmlns:a16="http://schemas.microsoft.com/office/drawing/2014/main" val="20000"/>
                    </a:ext>
                  </a:extLst>
                </a:gridCol>
              </a:tblGrid>
              <a:tr h="661850">
                <a:tc>
                  <a:txBody>
                    <a:bodyPr/>
                    <a:lstStyle/>
                    <a:p>
                      <a:pPr marL="0" marR="0" lvl="0" indent="0" algn="ctr" rtl="0">
                        <a:lnSpc>
                          <a:spcPct val="100000"/>
                        </a:lnSpc>
                        <a:spcBef>
                          <a:spcPts val="0"/>
                        </a:spcBef>
                        <a:spcAft>
                          <a:spcPts val="0"/>
                        </a:spcAft>
                        <a:buClr>
                          <a:srgbClr val="222222"/>
                        </a:buClr>
                        <a:buSzPts val="2400"/>
                        <a:buFont typeface="Century Gothic"/>
                        <a:buNone/>
                      </a:pPr>
                      <a:r>
                        <a:rPr lang="en-GB" sz="2400" u="none" strike="noStrike" cap="none">
                          <a:solidFill>
                            <a:srgbClr val="222222"/>
                          </a:solidFill>
                          <a:latin typeface="Century Gothic"/>
                          <a:ea typeface="Century Gothic"/>
                          <a:cs typeface="Century Gothic"/>
                          <a:sym typeface="Century Gothic"/>
                        </a:rPr>
                        <a:t>3</a:t>
                      </a:r>
                      <a:endParaRPr sz="2400" u="none" strike="noStrike" cap="none">
                        <a:solidFill>
                          <a:srgbClr val="222222"/>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9E9E9E">
                          <a:alpha val="0"/>
                        </a:srgbClr>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661850">
                <a:tc>
                  <a:txBody>
                    <a:bodyPr/>
                    <a:lstStyle/>
                    <a:p>
                      <a:pPr marL="0" marR="0" lvl="0" indent="0" algn="ctr" rtl="0">
                        <a:lnSpc>
                          <a:spcPct val="100000"/>
                        </a:lnSpc>
                        <a:spcBef>
                          <a:spcPts val="0"/>
                        </a:spcBef>
                        <a:spcAft>
                          <a:spcPts val="0"/>
                        </a:spcAft>
                        <a:buClr>
                          <a:srgbClr val="222222"/>
                        </a:buClr>
                        <a:buSzPts val="2400"/>
                        <a:buFont typeface="Century Gothic"/>
                        <a:buNone/>
                      </a:pPr>
                      <a:r>
                        <a:rPr lang="en-GB" sz="2400" u="none" strike="noStrike" cap="none">
                          <a:solidFill>
                            <a:srgbClr val="222222"/>
                          </a:solidFill>
                          <a:latin typeface="Century Gothic"/>
                          <a:ea typeface="Century Gothic"/>
                          <a:cs typeface="Century Gothic"/>
                          <a:sym typeface="Century Gothic"/>
                        </a:rPr>
                        <a:t>4</a:t>
                      </a:r>
                      <a:endParaRPr sz="2400" u="none" strike="noStrike" cap="none">
                        <a:solidFill>
                          <a:srgbClr val="222222"/>
                        </a:solidFill>
                        <a:latin typeface="Century Gothic"/>
                        <a:ea typeface="Century Gothic"/>
                        <a:cs typeface="Century Gothic"/>
                        <a:sym typeface="Century Gothic"/>
                      </a:endParaRPr>
                    </a:p>
                  </a:txBody>
                  <a:tcPr marL="91425" marR="91425" marT="91425" marB="91425" anchor="ctr">
                    <a:lnL w="19050" cap="flat" cmpd="sng">
                      <a:solidFill>
                        <a:srgbClr val="9E9E9E">
                          <a:alpha val="0"/>
                        </a:srgbClr>
                      </a:solidFill>
                      <a:prstDash val="solid"/>
                      <a:round/>
                      <a:headEnd type="none" w="sm" len="sm"/>
                      <a:tailEnd type="none" w="sm" len="sm"/>
                    </a:lnL>
                    <a:lnR w="19050" cap="flat" cmpd="sng">
                      <a:solidFill>
                        <a:srgbClr val="9E9E9E">
                          <a:alpha val="0"/>
                        </a:srgbClr>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01" name="Google Shape;201;p14"/>
          <p:cNvSpPr txBox="1"/>
          <p:nvPr/>
        </p:nvSpPr>
        <p:spPr>
          <a:xfrm>
            <a:off x="10048297" y="2757330"/>
            <a:ext cx="624600" cy="701100"/>
          </a:xfrm>
          <a:prstGeom prst="rect">
            <a:avLst/>
          </a:prstGeom>
          <a:noFill/>
          <a:ln w="38100" cap="rnd" cmpd="sng">
            <a:solidFill>
              <a:srgbClr val="CCD4F4"/>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entury Gothic"/>
              <a:ea typeface="Century Gothic"/>
              <a:cs typeface="Century Gothic"/>
              <a:sym typeface="Century Gothic"/>
            </a:endParaRPr>
          </a:p>
        </p:txBody>
      </p:sp>
      <p:sp>
        <p:nvSpPr>
          <p:cNvPr id="202" name="Google Shape;202;p14"/>
          <p:cNvSpPr txBox="1"/>
          <p:nvPr/>
        </p:nvSpPr>
        <p:spPr>
          <a:xfrm>
            <a:off x="2008845" y="2756011"/>
            <a:ext cx="624600" cy="701100"/>
          </a:xfrm>
          <a:prstGeom prst="rect">
            <a:avLst/>
          </a:prstGeom>
          <a:noFill/>
          <a:ln>
            <a:noFill/>
          </a:ln>
        </p:spPr>
        <p:txBody>
          <a:bodyPr spcFirstLastPara="1" wrap="square" lIns="91425" tIns="91425" rIns="91425" bIns="91425" anchor="ctr" anchorCtr="0">
            <a:noAutofit/>
          </a:bodyPr>
          <a:lstStyle/>
          <a:p>
            <a:pPr marL="0" marR="0" lvl="0" indent="0" algn="ctr" rtl="0">
              <a:lnSpc>
                <a:spcPct val="15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48</a:t>
            </a:r>
            <a:endParaRPr sz="1400" b="0" i="0" u="none" strike="noStrike" cap="none">
              <a:solidFill>
                <a:srgbClr val="43A047"/>
              </a:solidFill>
              <a:latin typeface="Arial"/>
              <a:ea typeface="Arial"/>
              <a:cs typeface="Arial"/>
              <a:sym typeface="Arial"/>
            </a:endParaRPr>
          </a:p>
        </p:txBody>
      </p:sp>
      <p:sp>
        <p:nvSpPr>
          <p:cNvPr id="203" name="Google Shape;203;p14"/>
          <p:cNvSpPr txBox="1"/>
          <p:nvPr/>
        </p:nvSpPr>
        <p:spPr>
          <a:xfrm>
            <a:off x="6017340" y="2756062"/>
            <a:ext cx="624600" cy="701100"/>
          </a:xfrm>
          <a:prstGeom prst="rect">
            <a:avLst/>
          </a:prstGeom>
          <a:noFill/>
          <a:ln>
            <a:noFill/>
          </a:ln>
        </p:spPr>
        <p:txBody>
          <a:bodyPr spcFirstLastPara="1" wrap="square" lIns="91425" tIns="91425" rIns="91425" bIns="91425" anchor="ctr" anchorCtr="0">
            <a:noAutofit/>
          </a:bodyPr>
          <a:lstStyle/>
          <a:p>
            <a:pPr marL="0" marR="0" lvl="0" indent="0" algn="ctr" rtl="0">
              <a:lnSpc>
                <a:spcPct val="15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24</a:t>
            </a:r>
            <a:endParaRPr sz="1400" b="0" i="0" u="none" strike="noStrike" cap="none">
              <a:solidFill>
                <a:srgbClr val="43A047"/>
              </a:solidFill>
              <a:latin typeface="Arial"/>
              <a:ea typeface="Arial"/>
              <a:cs typeface="Arial"/>
              <a:sym typeface="Arial"/>
            </a:endParaRPr>
          </a:p>
        </p:txBody>
      </p:sp>
      <p:sp>
        <p:nvSpPr>
          <p:cNvPr id="204" name="Google Shape;204;p14"/>
          <p:cNvSpPr txBox="1"/>
          <p:nvPr/>
        </p:nvSpPr>
        <p:spPr>
          <a:xfrm>
            <a:off x="10056736" y="2756011"/>
            <a:ext cx="624600" cy="701100"/>
          </a:xfrm>
          <a:prstGeom prst="rect">
            <a:avLst/>
          </a:prstGeom>
          <a:noFill/>
          <a:ln>
            <a:noFill/>
          </a:ln>
        </p:spPr>
        <p:txBody>
          <a:bodyPr spcFirstLastPara="1" wrap="square" lIns="91425" tIns="91425" rIns="91425" bIns="91425" anchor="ctr" anchorCtr="0">
            <a:noAutofit/>
          </a:bodyPr>
          <a:lstStyle/>
          <a:p>
            <a:pPr marL="0" marR="0" lvl="0" indent="0" algn="ctr" rtl="0">
              <a:lnSpc>
                <a:spcPct val="150000"/>
              </a:lnSpc>
              <a:spcBef>
                <a:spcPts val="0"/>
              </a:spcBef>
              <a:spcAft>
                <a:spcPts val="0"/>
              </a:spcAft>
              <a:buClr>
                <a:srgbClr val="000000"/>
              </a:buClr>
              <a:buSzPts val="2400"/>
              <a:buFont typeface="Arial"/>
              <a:buNone/>
            </a:pPr>
            <a:r>
              <a:rPr lang="en-GB" sz="2400" b="0" i="0" u="none" strike="noStrike" cap="none">
                <a:solidFill>
                  <a:srgbClr val="43A047"/>
                </a:solidFill>
                <a:latin typeface="Century Gothic"/>
                <a:ea typeface="Century Gothic"/>
                <a:cs typeface="Century Gothic"/>
                <a:sym typeface="Century Gothic"/>
              </a:rPr>
              <a:t>16</a:t>
            </a:r>
            <a:endParaRPr sz="1400" b="0" i="0" u="none" strike="noStrike" cap="none">
              <a:solidFill>
                <a:srgbClr val="43A047"/>
              </a:solidFill>
              <a:latin typeface="Arial"/>
              <a:ea typeface="Arial"/>
              <a:cs typeface="Arial"/>
              <a:sym typeface="Arial"/>
            </a:endParaRPr>
          </a:p>
        </p:txBody>
      </p:sp>
      <p:sp>
        <p:nvSpPr>
          <p:cNvPr id="205" name="Google Shape;205;p14"/>
          <p:cNvSpPr txBox="1"/>
          <p:nvPr/>
        </p:nvSpPr>
        <p:spPr>
          <a:xfrm>
            <a:off x="1263364" y="2807149"/>
            <a:ext cx="714542" cy="615411"/>
          </a:xfrm>
          <a:prstGeom prst="rect">
            <a:avLst/>
          </a:prstGeom>
          <a:noFill/>
          <a:ln>
            <a:noFill/>
          </a:ln>
        </p:spPr>
        <p:txBody>
          <a:bodyPr spcFirstLastPara="1" wrap="square" lIns="91425" tIns="45700" rIns="91425" bIns="45700" anchor="t" anchorCtr="0">
            <a:normAutofit lnSpcReduction="10000"/>
          </a:bodyPr>
          <a:lstStyle/>
          <a:p>
            <a:pPr marL="0" marR="0" lvl="0" indent="0" algn="ctr" rtl="0">
              <a:lnSpc>
                <a:spcPct val="150000"/>
              </a:lnSpc>
              <a:spcBef>
                <a:spcPts val="0"/>
              </a:spcBef>
              <a:spcAft>
                <a:spcPts val="0"/>
              </a:spcAft>
              <a:buClr>
                <a:srgbClr val="222222"/>
              </a:buClr>
              <a:buSzPts val="2400"/>
              <a:buFont typeface="Arial"/>
              <a:buNone/>
            </a:pPr>
            <a:r>
              <a:rPr lang="en-GB" sz="2400" b="0" i="0" u="none" strike="noStrike" cap="none">
                <a:solidFill>
                  <a:srgbClr val="222222"/>
                </a:solidFill>
                <a:latin typeface="Century Gothic"/>
                <a:ea typeface="Century Gothic"/>
                <a:cs typeface="Century Gothic"/>
                <a:sym typeface="Century Gothic"/>
              </a:rPr>
              <a:t>of</a:t>
            </a:r>
            <a:endParaRPr sz="1400" b="0" i="0" u="none" strike="noStrike" cap="none">
              <a:solidFill>
                <a:srgbClr val="000000"/>
              </a:solidFill>
              <a:latin typeface="Arial"/>
              <a:ea typeface="Arial"/>
              <a:cs typeface="Arial"/>
              <a:sym typeface="Arial"/>
            </a:endParaRPr>
          </a:p>
        </p:txBody>
      </p:sp>
      <p:sp>
        <p:nvSpPr>
          <p:cNvPr id="206" name="Google Shape;206;p14"/>
          <p:cNvSpPr txBox="1"/>
          <p:nvPr/>
        </p:nvSpPr>
        <p:spPr>
          <a:xfrm>
            <a:off x="2602506" y="2807149"/>
            <a:ext cx="884457" cy="621851"/>
          </a:xfrm>
          <a:prstGeom prst="rect">
            <a:avLst/>
          </a:prstGeom>
          <a:noFill/>
          <a:ln>
            <a:noFill/>
          </a:ln>
        </p:spPr>
        <p:txBody>
          <a:bodyPr spcFirstLastPara="1" wrap="square" lIns="91425" tIns="45700" rIns="91425" bIns="45700" anchor="t" anchorCtr="0">
            <a:normAutofit lnSpcReduction="10000"/>
          </a:bodyPr>
          <a:lstStyle/>
          <a:p>
            <a:pPr marL="0" marR="0" lvl="0" indent="0" algn="ctr" rtl="0">
              <a:lnSpc>
                <a:spcPct val="150000"/>
              </a:lnSpc>
              <a:spcBef>
                <a:spcPts val="0"/>
              </a:spcBef>
              <a:spcAft>
                <a:spcPts val="0"/>
              </a:spcAft>
              <a:buClr>
                <a:srgbClr val="222222"/>
              </a:buClr>
              <a:buSzPts val="2400"/>
              <a:buFont typeface="Arial"/>
              <a:buNone/>
            </a:pPr>
            <a:r>
              <a:rPr lang="en-GB" sz="2400" b="0" i="0" u="none" strike="noStrike" cap="none">
                <a:solidFill>
                  <a:srgbClr val="222222"/>
                </a:solidFill>
                <a:latin typeface="Century Gothic"/>
                <a:ea typeface="Century Gothic"/>
                <a:cs typeface="Century Gothic"/>
                <a:sym typeface="Century Gothic"/>
              </a:rPr>
              <a:t>= 12</a:t>
            </a:r>
            <a:endParaRPr sz="1400" b="0" i="0" u="none" strike="noStrike" cap="none">
              <a:solidFill>
                <a:srgbClr val="000000"/>
              </a:solidFill>
              <a:latin typeface="Arial"/>
              <a:ea typeface="Arial"/>
              <a:cs typeface="Arial"/>
              <a:sym typeface="Arial"/>
            </a:endParaRPr>
          </a:p>
        </p:txBody>
      </p:sp>
      <p:sp>
        <p:nvSpPr>
          <p:cNvPr id="207" name="Google Shape;207;p14"/>
          <p:cNvSpPr txBox="1"/>
          <p:nvPr/>
        </p:nvSpPr>
        <p:spPr>
          <a:xfrm>
            <a:off x="5275677" y="2807149"/>
            <a:ext cx="714542" cy="615411"/>
          </a:xfrm>
          <a:prstGeom prst="rect">
            <a:avLst/>
          </a:prstGeom>
          <a:noFill/>
          <a:ln>
            <a:noFill/>
          </a:ln>
        </p:spPr>
        <p:txBody>
          <a:bodyPr spcFirstLastPara="1" wrap="square" lIns="91425" tIns="45700" rIns="91425" bIns="45700" anchor="t" anchorCtr="0">
            <a:normAutofit lnSpcReduction="10000"/>
          </a:bodyPr>
          <a:lstStyle/>
          <a:p>
            <a:pPr marL="0" marR="0" lvl="0" indent="0" algn="ctr" rtl="0">
              <a:lnSpc>
                <a:spcPct val="150000"/>
              </a:lnSpc>
              <a:spcBef>
                <a:spcPts val="0"/>
              </a:spcBef>
              <a:spcAft>
                <a:spcPts val="0"/>
              </a:spcAft>
              <a:buClr>
                <a:srgbClr val="222222"/>
              </a:buClr>
              <a:buSzPts val="2400"/>
              <a:buFont typeface="Arial"/>
              <a:buNone/>
            </a:pPr>
            <a:r>
              <a:rPr lang="en-GB" sz="2400" b="0" i="0" u="none" strike="noStrike" cap="none">
                <a:solidFill>
                  <a:srgbClr val="222222"/>
                </a:solidFill>
                <a:latin typeface="Century Gothic"/>
                <a:ea typeface="Century Gothic"/>
                <a:cs typeface="Century Gothic"/>
                <a:sym typeface="Century Gothic"/>
              </a:rPr>
              <a:t>of</a:t>
            </a:r>
            <a:endParaRPr sz="1400" b="0" i="0" u="none" strike="noStrike" cap="none">
              <a:solidFill>
                <a:srgbClr val="000000"/>
              </a:solidFill>
              <a:latin typeface="Arial"/>
              <a:ea typeface="Arial"/>
              <a:cs typeface="Arial"/>
              <a:sym typeface="Arial"/>
            </a:endParaRPr>
          </a:p>
        </p:txBody>
      </p:sp>
      <p:sp>
        <p:nvSpPr>
          <p:cNvPr id="208" name="Google Shape;208;p14"/>
          <p:cNvSpPr txBox="1"/>
          <p:nvPr/>
        </p:nvSpPr>
        <p:spPr>
          <a:xfrm>
            <a:off x="6614819" y="2807149"/>
            <a:ext cx="884457" cy="621851"/>
          </a:xfrm>
          <a:prstGeom prst="rect">
            <a:avLst/>
          </a:prstGeom>
          <a:noFill/>
          <a:ln>
            <a:noFill/>
          </a:ln>
        </p:spPr>
        <p:txBody>
          <a:bodyPr spcFirstLastPara="1" wrap="square" lIns="91425" tIns="45700" rIns="91425" bIns="45700" anchor="t" anchorCtr="0">
            <a:normAutofit lnSpcReduction="10000"/>
          </a:bodyPr>
          <a:lstStyle/>
          <a:p>
            <a:pPr marL="0" marR="0" lvl="0" indent="0" algn="ctr" rtl="0">
              <a:lnSpc>
                <a:spcPct val="150000"/>
              </a:lnSpc>
              <a:spcBef>
                <a:spcPts val="0"/>
              </a:spcBef>
              <a:spcAft>
                <a:spcPts val="0"/>
              </a:spcAft>
              <a:buClr>
                <a:srgbClr val="222222"/>
              </a:buClr>
              <a:buSzPts val="2400"/>
              <a:buFont typeface="Arial"/>
              <a:buNone/>
            </a:pPr>
            <a:r>
              <a:rPr lang="en-GB" sz="2400" b="0" i="0" u="none" strike="noStrike" cap="none">
                <a:solidFill>
                  <a:srgbClr val="222222"/>
                </a:solidFill>
                <a:latin typeface="Century Gothic"/>
                <a:ea typeface="Century Gothic"/>
                <a:cs typeface="Century Gothic"/>
                <a:sym typeface="Century Gothic"/>
              </a:rPr>
              <a:t>= 12</a:t>
            </a:r>
            <a:endParaRPr sz="1400" b="0" i="0" u="none" strike="noStrike" cap="none">
              <a:solidFill>
                <a:srgbClr val="000000"/>
              </a:solidFill>
              <a:latin typeface="Arial"/>
              <a:ea typeface="Arial"/>
              <a:cs typeface="Arial"/>
              <a:sym typeface="Arial"/>
            </a:endParaRPr>
          </a:p>
        </p:txBody>
      </p:sp>
      <p:sp>
        <p:nvSpPr>
          <p:cNvPr id="209" name="Google Shape;209;p14"/>
          <p:cNvSpPr txBox="1"/>
          <p:nvPr/>
        </p:nvSpPr>
        <p:spPr>
          <a:xfrm>
            <a:off x="9372740" y="2762941"/>
            <a:ext cx="714542" cy="615411"/>
          </a:xfrm>
          <a:prstGeom prst="rect">
            <a:avLst/>
          </a:prstGeom>
          <a:noFill/>
          <a:ln>
            <a:noFill/>
          </a:ln>
        </p:spPr>
        <p:txBody>
          <a:bodyPr spcFirstLastPara="1" wrap="square" lIns="91425" tIns="45700" rIns="91425" bIns="45700" anchor="t" anchorCtr="0">
            <a:normAutofit lnSpcReduction="10000"/>
          </a:bodyPr>
          <a:lstStyle/>
          <a:p>
            <a:pPr marL="0" marR="0" lvl="0" indent="0" algn="ctr" rtl="0">
              <a:lnSpc>
                <a:spcPct val="150000"/>
              </a:lnSpc>
              <a:spcBef>
                <a:spcPts val="0"/>
              </a:spcBef>
              <a:spcAft>
                <a:spcPts val="0"/>
              </a:spcAft>
              <a:buClr>
                <a:srgbClr val="222222"/>
              </a:buClr>
              <a:buSzPts val="2400"/>
              <a:buFont typeface="Arial"/>
              <a:buNone/>
            </a:pPr>
            <a:r>
              <a:rPr lang="en-GB" sz="2400" b="0" i="0" u="none" strike="noStrike" cap="none">
                <a:solidFill>
                  <a:srgbClr val="222222"/>
                </a:solidFill>
                <a:latin typeface="Century Gothic"/>
                <a:ea typeface="Century Gothic"/>
                <a:cs typeface="Century Gothic"/>
                <a:sym typeface="Century Gothic"/>
              </a:rPr>
              <a:t>of</a:t>
            </a:r>
            <a:endParaRPr sz="1400" b="0" i="0" u="none" strike="noStrike" cap="none">
              <a:solidFill>
                <a:srgbClr val="000000"/>
              </a:solidFill>
              <a:latin typeface="Arial"/>
              <a:ea typeface="Arial"/>
              <a:cs typeface="Arial"/>
              <a:sym typeface="Arial"/>
            </a:endParaRPr>
          </a:p>
        </p:txBody>
      </p:sp>
      <p:sp>
        <p:nvSpPr>
          <p:cNvPr id="210" name="Google Shape;210;p14"/>
          <p:cNvSpPr txBox="1"/>
          <p:nvPr/>
        </p:nvSpPr>
        <p:spPr>
          <a:xfrm>
            <a:off x="10711882" y="2762941"/>
            <a:ext cx="884457" cy="621851"/>
          </a:xfrm>
          <a:prstGeom prst="rect">
            <a:avLst/>
          </a:prstGeom>
          <a:noFill/>
          <a:ln>
            <a:noFill/>
          </a:ln>
        </p:spPr>
        <p:txBody>
          <a:bodyPr spcFirstLastPara="1" wrap="square" lIns="91425" tIns="45700" rIns="91425" bIns="45700" anchor="t" anchorCtr="0">
            <a:normAutofit lnSpcReduction="10000"/>
          </a:bodyPr>
          <a:lstStyle/>
          <a:p>
            <a:pPr marL="0" marR="0" lvl="0" indent="0" algn="ctr" rtl="0">
              <a:lnSpc>
                <a:spcPct val="150000"/>
              </a:lnSpc>
              <a:spcBef>
                <a:spcPts val="0"/>
              </a:spcBef>
              <a:spcAft>
                <a:spcPts val="0"/>
              </a:spcAft>
              <a:buClr>
                <a:srgbClr val="222222"/>
              </a:buClr>
              <a:buSzPts val="2400"/>
              <a:buFont typeface="Arial"/>
              <a:buNone/>
            </a:pPr>
            <a:r>
              <a:rPr lang="en-GB" sz="2400" b="0" i="0" u="none" strike="noStrike" cap="none">
                <a:solidFill>
                  <a:srgbClr val="222222"/>
                </a:solidFill>
                <a:latin typeface="Century Gothic"/>
                <a:ea typeface="Century Gothic"/>
                <a:cs typeface="Century Gothic"/>
                <a:sym typeface="Century Gothic"/>
              </a:rPr>
              <a:t>= 12</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21" name="Google Shape;226;p23">
                <a:extLst>
                  <a:ext uri="{FF2B5EF4-FFF2-40B4-BE49-F238E27FC236}">
                    <a16:creationId xmlns:a16="http://schemas.microsoft.com/office/drawing/2014/main" id="{F7AB8ADF-3B1D-A24D-B352-91D6986FB475}"/>
                  </a:ext>
                </a:extLst>
              </p:cNvPr>
              <p:cNvSpPr txBox="1"/>
              <p:nvPr/>
            </p:nvSpPr>
            <p:spPr>
              <a:xfrm>
                <a:off x="360000" y="4061850"/>
                <a:ext cx="11380444" cy="1909459"/>
              </a:xfrm>
              <a:prstGeom prst="rect">
                <a:avLst/>
              </a:prstGeom>
              <a:noFill/>
              <a:ln>
                <a:noFill/>
              </a:ln>
            </p:spPr>
            <p:txBody>
              <a:bodyPr spcFirstLastPara="1" wrap="square" lIns="91425" tIns="91425" rIns="91425" bIns="91425" anchor="t" anchorCtr="0">
                <a:noAutofit/>
              </a:bodyPr>
              <a:lstStyle/>
              <a:p>
                <a:pPr>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As the </a:t>
                </a:r>
                <a:r>
                  <a:rPr lang="en-GB" sz="1800" dirty="0">
                    <a:solidFill>
                      <a:srgbClr val="43A047"/>
                    </a:solidFill>
                    <a:latin typeface="Century Gothic"/>
                    <a:ea typeface="Century Gothic"/>
                    <a:cs typeface="Century Gothic"/>
                    <a:sym typeface="Century Gothic"/>
                  </a:rPr>
                  <a:t>numerator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increases, the size of the whole decreases. There are 4 quarters in a whole. In the first question, only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is worth 12. The whole would be worth 4 x 12 or 48. In the second question,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2</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are worth 12 so each quarter is worth 6. There would still be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in the whole so the whole would be 4 x 6 or 24.</a:t>
                </a:r>
                <a:endParaRPr kumimoji="0" lang="en-GB" sz="1800" b="0" i="0" u="none" strike="noStrike" kern="0" cap="none" spc="0" normalizeH="0" baseline="0" noProof="0" dirty="0">
                  <a:ln>
                    <a:noFill/>
                  </a:ln>
                  <a:solidFill>
                    <a:srgbClr val="43A047"/>
                  </a:solidFill>
                  <a:effectLst/>
                  <a:uLnTx/>
                  <a:uFillTx/>
                  <a:sym typeface="Arial"/>
                </a:endParaRPr>
              </a:p>
            </p:txBody>
          </p:sp>
        </mc:Choice>
        <mc:Fallback>
          <p:sp>
            <p:nvSpPr>
              <p:cNvPr id="21" name="Google Shape;226;p23">
                <a:extLst>
                  <a:ext uri="{FF2B5EF4-FFF2-40B4-BE49-F238E27FC236}">
                    <a16:creationId xmlns:a16="http://schemas.microsoft.com/office/drawing/2014/main" id="{F7AB8ADF-3B1D-A24D-B352-91D6986FB475}"/>
                  </a:ext>
                </a:extLst>
              </p:cNvPr>
              <p:cNvSpPr txBox="1">
                <a:spLocks noRot="1" noChangeAspect="1" noMove="1" noResize="1" noEditPoints="1" noAdjustHandles="1" noChangeArrowheads="1" noChangeShapeType="1" noTextEdit="1"/>
              </p:cNvSpPr>
              <p:nvPr/>
            </p:nvSpPr>
            <p:spPr>
              <a:xfrm>
                <a:off x="360000" y="4061850"/>
                <a:ext cx="11380444" cy="1909459"/>
              </a:xfrm>
              <a:prstGeom prst="rect">
                <a:avLst/>
              </a:prstGeom>
              <a:blipFill>
                <a:blip r:embed="rId3"/>
                <a:stretch>
                  <a:fillRect l="-446" r="-892"/>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9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2"/>
                                        </p:tgtEl>
                                        <p:attrNameLst>
                                          <p:attrName>style.visibility</p:attrName>
                                        </p:attrNameLst>
                                      </p:cBhvr>
                                      <p:to>
                                        <p:strVal val="visible"/>
                                      </p:to>
                                    </p:set>
                                    <p:animEffect transition="in" filter="fade">
                                      <p:cBhvr>
                                        <p:cTn id="7" dur="1000"/>
                                        <p:tgtEl>
                                          <p:spTgt spid="202"/>
                                        </p:tgtEl>
                                      </p:cBhvr>
                                    </p:animEffect>
                                  </p:childTnLst>
                                </p:cTn>
                              </p:par>
                              <p:par>
                                <p:cTn id="8" presetID="10" presetClass="entr" presetSubtype="0" fill="hold" nodeType="withEffect">
                                  <p:stCondLst>
                                    <p:cond delay="0"/>
                                  </p:stCondLst>
                                  <p:childTnLst>
                                    <p:set>
                                      <p:cBhvr>
                                        <p:cTn id="9" dur="1" fill="hold">
                                          <p:stCondLst>
                                            <p:cond delay="0"/>
                                          </p:stCondLst>
                                        </p:cTn>
                                        <p:tgtEl>
                                          <p:spTgt spid="203"/>
                                        </p:tgtEl>
                                        <p:attrNameLst>
                                          <p:attrName>style.visibility</p:attrName>
                                        </p:attrNameLst>
                                      </p:cBhvr>
                                      <p:to>
                                        <p:strVal val="visible"/>
                                      </p:to>
                                    </p:set>
                                    <p:animEffect transition="in" filter="fade">
                                      <p:cBhvr>
                                        <p:cTn id="10" dur="1000"/>
                                        <p:tgtEl>
                                          <p:spTgt spid="203"/>
                                        </p:tgtEl>
                                      </p:cBhvr>
                                    </p:animEffect>
                                  </p:childTnLst>
                                </p:cTn>
                              </p:par>
                              <p:par>
                                <p:cTn id="11" presetID="10" presetClass="entr" presetSubtype="0" fill="hold" nodeType="withEffect">
                                  <p:stCondLst>
                                    <p:cond delay="0"/>
                                  </p:stCondLst>
                                  <p:childTnLst>
                                    <p:set>
                                      <p:cBhvr>
                                        <p:cTn id="12" dur="1" fill="hold">
                                          <p:stCondLst>
                                            <p:cond delay="0"/>
                                          </p:stCondLst>
                                        </p:cTn>
                                        <p:tgtEl>
                                          <p:spTgt spid="204"/>
                                        </p:tgtEl>
                                        <p:attrNameLst>
                                          <p:attrName>style.visibility</p:attrName>
                                        </p:attrNameLst>
                                      </p:cBhvr>
                                      <p:to>
                                        <p:strVal val="visible"/>
                                      </p:to>
                                    </p:set>
                                    <p:animEffect transition="in" filter="fade">
                                      <p:cBhvr>
                                        <p:cTn id="13" dur="1000"/>
                                        <p:tgtEl>
                                          <p:spTgt spid="204"/>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childTnLst>
                                </p:cTn>
                              </p:par>
                            </p:childTnLst>
                          </p:cTn>
                        </p:par>
                      </p:childTnLst>
                    </p:cTn>
                  </p:par>
                </p:childTnLst>
              </p:cTn>
              <p:nextCondLst>
                <p:cond evt="onClick" delay="0">
                  <p:tgtEl>
                    <p:spTgt spid="19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1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400"/>
              <a:buFont typeface="Century Gothic"/>
              <a:buNone/>
            </a:pPr>
            <a:r>
              <a:rPr lang="en-GB" sz="2400">
                <a:latin typeface="Century Gothic"/>
                <a:ea typeface="Century Gothic"/>
                <a:cs typeface="Century Gothic"/>
                <a:sym typeface="Century Gothic"/>
              </a:rPr>
              <a:t>The following slides are based on:</a:t>
            </a:r>
            <a:br>
              <a:rPr lang="en-GB" sz="2400">
                <a:latin typeface="Century Gothic"/>
                <a:ea typeface="Century Gothic"/>
                <a:cs typeface="Century Gothic"/>
                <a:sym typeface="Century Gothic"/>
              </a:rPr>
            </a:br>
            <a:r>
              <a:rPr lang="en-GB" sz="2400">
                <a:latin typeface="Century Gothic"/>
                <a:ea typeface="Century Gothic"/>
                <a:cs typeface="Century Gothic"/>
                <a:sym typeface="Century Gothic"/>
              </a:rPr>
              <a:t>Fractions of a quantity</a:t>
            </a:r>
            <a:endParaRPr sz="2400" b="1">
              <a:latin typeface="Century Gothic"/>
              <a:ea typeface="Century Gothic"/>
              <a:cs typeface="Century Gothic"/>
              <a:sym typeface="Century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3" name="Content Placeholder 2">
                <a:extLst>
                  <a:ext uri="{FF2B5EF4-FFF2-40B4-BE49-F238E27FC236}">
                    <a16:creationId xmlns:a16="http://schemas.microsoft.com/office/drawing/2014/main" id="{9C581C0A-8071-A24A-83FE-99468D2EF3F3}"/>
                  </a:ext>
                </a:extLst>
              </p:cNvPr>
              <p:cNvSpPr txBox="1">
                <a:spLocks/>
              </p:cNvSpPr>
              <p:nvPr/>
            </p:nvSpPr>
            <p:spPr>
              <a:xfrm>
                <a:off x="263046" y="2572236"/>
                <a:ext cx="5708263" cy="1455811"/>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dirty="0"/>
                  <a:t>Amir says, “I can use this model to find </a:t>
                </a:r>
                <a14:m>
                  <m:oMath xmlns:m="http://schemas.openxmlformats.org/officeDocument/2006/math">
                    <m:f>
                      <m:fPr>
                        <m:ctrlPr>
                          <a:rPr lang="en-GB" i="1" smtClean="0">
                            <a:latin typeface="Cambria Math" panose="02040503050406030204" pitchFamily="18" charset="0"/>
                          </a:rPr>
                        </m:ctrlPr>
                      </m:fPr>
                      <m:num>
                        <m:r>
                          <m:rPr>
                            <m:nor/>
                          </m:rPr>
                          <a:rPr lang="en-GB" b="0" i="0" smtClean="0"/>
                          <m:t>3</m:t>
                        </m:r>
                      </m:num>
                      <m:den>
                        <m:r>
                          <m:rPr>
                            <m:nor/>
                          </m:rPr>
                          <a:rPr lang="en-US" smtClean="0"/>
                          <m:t> </m:t>
                        </m:r>
                        <m:r>
                          <m:rPr>
                            <m:nor/>
                          </m:rPr>
                          <a:rPr lang="en-GB" smtClean="0"/>
                          <m:t>4</m:t>
                        </m:r>
                        <m:r>
                          <m:rPr>
                            <m:nor/>
                          </m:rPr>
                          <a:rPr lang="en-US" smtClean="0"/>
                          <m:t> </m:t>
                        </m:r>
                      </m:den>
                    </m:f>
                    <m:r>
                      <a:rPr lang="en-US" i="1" smtClean="0">
                        <a:latin typeface="Cambria Math" panose="02040503050406030204" pitchFamily="18" charset="0"/>
                      </a:rPr>
                      <m:t> </m:t>
                    </m:r>
                  </m:oMath>
                </a14:m>
                <a:r>
                  <a:rPr lang="en-GB" dirty="0"/>
                  <a:t>of 12.”</a:t>
                </a:r>
              </a:p>
              <a:p>
                <a:pPr>
                  <a:lnSpc>
                    <a:spcPct val="100000"/>
                  </a:lnSpc>
                </a:pPr>
                <a14:m>
                  <m:oMath xmlns:m="http://schemas.openxmlformats.org/officeDocument/2006/math">
                    <m:f>
                      <m:fPr>
                        <m:ctrlPr>
                          <a:rPr lang="en-GB" i="1" smtClean="0">
                            <a:latin typeface="Cambria Math" panose="02040503050406030204" pitchFamily="18" charset="0"/>
                          </a:rPr>
                        </m:ctrlPr>
                      </m:fPr>
                      <m:num>
                        <m:r>
                          <m:rPr>
                            <m:nor/>
                          </m:rPr>
                          <a:rPr lang="en-GB" b="0" i="0" smtClean="0"/>
                          <m:t>3</m:t>
                        </m:r>
                      </m:num>
                      <m:den>
                        <m:r>
                          <m:rPr>
                            <m:nor/>
                          </m:rPr>
                          <a:rPr lang="en-US" smtClean="0"/>
                          <m:t> </m:t>
                        </m:r>
                        <m:r>
                          <m:rPr>
                            <m:nor/>
                          </m:rPr>
                          <a:rPr lang="en-GB" smtClean="0"/>
                          <m:t>4</m:t>
                        </m:r>
                        <m:r>
                          <m:rPr>
                            <m:nor/>
                          </m:rPr>
                          <a:rPr lang="en-US" smtClean="0"/>
                          <m:t> </m:t>
                        </m:r>
                      </m:den>
                    </m:f>
                    <m:r>
                      <a:rPr lang="en-US" i="1" smtClean="0">
                        <a:latin typeface="Cambria Math" panose="02040503050406030204" pitchFamily="18" charset="0"/>
                      </a:rPr>
                      <m:t> </m:t>
                    </m:r>
                  </m:oMath>
                </a14:m>
                <a:r>
                  <a:rPr lang="en-GB" dirty="0"/>
                  <a:t>of 12 = _____</a:t>
                </a:r>
              </a:p>
            </p:txBody>
          </p:sp>
        </mc:Choice>
        <mc:Fallback>
          <p:sp>
            <p:nvSpPr>
              <p:cNvPr id="33" name="Content Placeholder 2">
                <a:extLst>
                  <a:ext uri="{FF2B5EF4-FFF2-40B4-BE49-F238E27FC236}">
                    <a16:creationId xmlns:a16="http://schemas.microsoft.com/office/drawing/2014/main" id="{9C581C0A-8071-A24A-83FE-99468D2EF3F3}"/>
                  </a:ext>
                </a:extLst>
              </p:cNvPr>
              <p:cNvSpPr txBox="1">
                <a:spLocks noRot="1" noChangeAspect="1" noMove="1" noResize="1" noEditPoints="1" noAdjustHandles="1" noChangeArrowheads="1" noChangeShapeType="1" noTextEdit="1"/>
              </p:cNvSpPr>
              <p:nvPr/>
            </p:nvSpPr>
            <p:spPr>
              <a:xfrm>
                <a:off x="263046" y="2572236"/>
                <a:ext cx="5708263" cy="1455811"/>
              </a:xfrm>
              <a:prstGeom prst="rect">
                <a:avLst/>
              </a:prstGeom>
              <a:blipFill>
                <a:blip r:embed="rId3"/>
                <a:stretch>
                  <a:fillRect l="-887"/>
                </a:stretch>
              </a:blipFill>
            </p:spPr>
            <p:txBody>
              <a:bodyPr/>
              <a:lstStyle/>
              <a:p>
                <a:r>
                  <a:rPr lang="en-GB">
                    <a:noFill/>
                  </a:rPr>
                  <a:t> </a:t>
                </a:r>
              </a:p>
            </p:txBody>
          </p:sp>
        </mc:Fallback>
      </mc:AlternateContent>
      <p:sp>
        <p:nvSpPr>
          <p:cNvPr id="222" name="Google Shape;222;p1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223" name="Google Shape;223;p16"/>
          <p:cNvSpPr txBox="1"/>
          <p:nvPr/>
        </p:nvSpPr>
        <p:spPr>
          <a:xfrm>
            <a:off x="263046" y="4141338"/>
            <a:ext cx="4502917" cy="657101"/>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i="0" u="none" strike="noStrike" cap="none">
                <a:solidFill>
                  <a:srgbClr val="222222"/>
                </a:solidFill>
                <a:latin typeface="Century Gothic"/>
                <a:ea typeface="Century Gothic"/>
                <a:cs typeface="Century Gothic"/>
                <a:sym typeface="Century Gothic"/>
              </a:rPr>
              <a:t>Use Amir’s method to calculate:</a:t>
            </a:r>
            <a:endParaRPr sz="1400" b="0" i="0" u="none" strike="noStrike" cap="none">
              <a:solidFill>
                <a:srgbClr val="000000"/>
              </a:solidFill>
              <a:latin typeface="Arial"/>
              <a:ea typeface="Arial"/>
              <a:cs typeface="Arial"/>
              <a:sym typeface="Arial"/>
            </a:endParaRPr>
          </a:p>
        </p:txBody>
      </p:sp>
      <p:graphicFrame>
        <p:nvGraphicFramePr>
          <p:cNvPr id="224" name="Google Shape;224;p16"/>
          <p:cNvGraphicFramePr/>
          <p:nvPr/>
        </p:nvGraphicFramePr>
        <p:xfrm>
          <a:off x="952500" y="1474519"/>
          <a:ext cx="10287000" cy="655875"/>
        </p:xfrm>
        <a:graphic>
          <a:graphicData uri="http://schemas.openxmlformats.org/drawingml/2006/table">
            <a:tbl>
              <a:tblPr>
                <a:noFill/>
                <a:tableStyleId>{C9280063-875C-4A13-8CBB-8B4092FC4F24}</a:tableStyleId>
              </a:tblPr>
              <a:tblGrid>
                <a:gridCol w="2571750">
                  <a:extLst>
                    <a:ext uri="{9D8B030D-6E8A-4147-A177-3AD203B41FA5}">
                      <a16:colId xmlns:a16="http://schemas.microsoft.com/office/drawing/2014/main" val="20000"/>
                    </a:ext>
                  </a:extLst>
                </a:gridCol>
                <a:gridCol w="2571750">
                  <a:extLst>
                    <a:ext uri="{9D8B030D-6E8A-4147-A177-3AD203B41FA5}">
                      <a16:colId xmlns:a16="http://schemas.microsoft.com/office/drawing/2014/main" val="20001"/>
                    </a:ext>
                  </a:extLst>
                </a:gridCol>
                <a:gridCol w="2571750">
                  <a:extLst>
                    <a:ext uri="{9D8B030D-6E8A-4147-A177-3AD203B41FA5}">
                      <a16:colId xmlns:a16="http://schemas.microsoft.com/office/drawing/2014/main" val="20002"/>
                    </a:ext>
                  </a:extLst>
                </a:gridCol>
                <a:gridCol w="2571750">
                  <a:extLst>
                    <a:ext uri="{9D8B030D-6E8A-4147-A177-3AD203B41FA5}">
                      <a16:colId xmlns:a16="http://schemas.microsoft.com/office/drawing/2014/main" val="20003"/>
                    </a:ext>
                  </a:extLst>
                </a:gridCol>
              </a:tblGrid>
              <a:tr h="655875">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endParaRPr sz="18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225" name="Google Shape;225;p16" descr="Shape, circle&#10;&#10;Description automatically generated"/>
          <p:cNvPicPr preferRelativeResize="0"/>
          <p:nvPr/>
        </p:nvPicPr>
        <p:blipFill rotWithShape="1">
          <a:blip r:embed="rId4">
            <a:alphaModFix/>
          </a:blip>
          <a:srcRect/>
          <a:stretch/>
        </p:blipFill>
        <p:spPr>
          <a:xfrm>
            <a:off x="1301463" y="1570405"/>
            <a:ext cx="461412" cy="461412"/>
          </a:xfrm>
          <a:prstGeom prst="rect">
            <a:avLst/>
          </a:prstGeom>
          <a:noFill/>
          <a:ln>
            <a:noFill/>
          </a:ln>
        </p:spPr>
      </p:pic>
      <p:pic>
        <p:nvPicPr>
          <p:cNvPr id="226" name="Google Shape;226;p16" descr="Shape, circle&#10;&#10;Description automatically generated"/>
          <p:cNvPicPr preferRelativeResize="0"/>
          <p:nvPr/>
        </p:nvPicPr>
        <p:blipFill rotWithShape="1">
          <a:blip r:embed="rId4">
            <a:alphaModFix/>
          </a:blip>
          <a:srcRect/>
          <a:stretch/>
        </p:blipFill>
        <p:spPr>
          <a:xfrm>
            <a:off x="1912385" y="1570405"/>
            <a:ext cx="461412" cy="461412"/>
          </a:xfrm>
          <a:prstGeom prst="rect">
            <a:avLst/>
          </a:prstGeom>
          <a:noFill/>
          <a:ln>
            <a:noFill/>
          </a:ln>
        </p:spPr>
      </p:pic>
      <p:pic>
        <p:nvPicPr>
          <p:cNvPr id="227" name="Google Shape;227;p16" descr="Shape, circle&#10;&#10;Description automatically generated"/>
          <p:cNvPicPr preferRelativeResize="0"/>
          <p:nvPr/>
        </p:nvPicPr>
        <p:blipFill rotWithShape="1">
          <a:blip r:embed="rId4">
            <a:alphaModFix/>
          </a:blip>
          <a:srcRect/>
          <a:stretch/>
        </p:blipFill>
        <p:spPr>
          <a:xfrm>
            <a:off x="2523307" y="1570405"/>
            <a:ext cx="461412" cy="461412"/>
          </a:xfrm>
          <a:prstGeom prst="rect">
            <a:avLst/>
          </a:prstGeom>
          <a:noFill/>
          <a:ln>
            <a:noFill/>
          </a:ln>
        </p:spPr>
      </p:pic>
      <p:pic>
        <p:nvPicPr>
          <p:cNvPr id="228" name="Google Shape;228;p16" descr="Shape, circle&#10;&#10;Description automatically generated"/>
          <p:cNvPicPr preferRelativeResize="0"/>
          <p:nvPr/>
        </p:nvPicPr>
        <p:blipFill rotWithShape="1">
          <a:blip r:embed="rId4">
            <a:alphaModFix/>
          </a:blip>
          <a:srcRect/>
          <a:stretch/>
        </p:blipFill>
        <p:spPr>
          <a:xfrm>
            <a:off x="3924335" y="1570405"/>
            <a:ext cx="461412" cy="461412"/>
          </a:xfrm>
          <a:prstGeom prst="rect">
            <a:avLst/>
          </a:prstGeom>
          <a:noFill/>
          <a:ln>
            <a:noFill/>
          </a:ln>
        </p:spPr>
      </p:pic>
      <p:pic>
        <p:nvPicPr>
          <p:cNvPr id="229" name="Google Shape;229;p16" descr="Shape, circle&#10;&#10;Description automatically generated"/>
          <p:cNvPicPr preferRelativeResize="0"/>
          <p:nvPr/>
        </p:nvPicPr>
        <p:blipFill rotWithShape="1">
          <a:blip r:embed="rId4">
            <a:alphaModFix/>
          </a:blip>
          <a:srcRect/>
          <a:stretch/>
        </p:blipFill>
        <p:spPr>
          <a:xfrm>
            <a:off x="4535257" y="1570405"/>
            <a:ext cx="461412" cy="461412"/>
          </a:xfrm>
          <a:prstGeom prst="rect">
            <a:avLst/>
          </a:prstGeom>
          <a:noFill/>
          <a:ln>
            <a:noFill/>
          </a:ln>
        </p:spPr>
      </p:pic>
      <p:pic>
        <p:nvPicPr>
          <p:cNvPr id="230" name="Google Shape;230;p16" descr="Shape, circle&#10;&#10;Description automatically generated"/>
          <p:cNvPicPr preferRelativeResize="0"/>
          <p:nvPr/>
        </p:nvPicPr>
        <p:blipFill rotWithShape="1">
          <a:blip r:embed="rId4">
            <a:alphaModFix/>
          </a:blip>
          <a:srcRect/>
          <a:stretch/>
        </p:blipFill>
        <p:spPr>
          <a:xfrm>
            <a:off x="5146179" y="1570405"/>
            <a:ext cx="461412" cy="461412"/>
          </a:xfrm>
          <a:prstGeom prst="rect">
            <a:avLst/>
          </a:prstGeom>
          <a:noFill/>
          <a:ln>
            <a:noFill/>
          </a:ln>
        </p:spPr>
      </p:pic>
      <p:pic>
        <p:nvPicPr>
          <p:cNvPr id="231" name="Google Shape;231;p16" descr="Shape, circle&#10;&#10;Description automatically generated"/>
          <p:cNvPicPr preferRelativeResize="0"/>
          <p:nvPr/>
        </p:nvPicPr>
        <p:blipFill rotWithShape="1">
          <a:blip r:embed="rId4">
            <a:alphaModFix/>
          </a:blip>
          <a:srcRect/>
          <a:stretch/>
        </p:blipFill>
        <p:spPr>
          <a:xfrm>
            <a:off x="6584411" y="1570405"/>
            <a:ext cx="461412" cy="461412"/>
          </a:xfrm>
          <a:prstGeom prst="rect">
            <a:avLst/>
          </a:prstGeom>
          <a:noFill/>
          <a:ln>
            <a:noFill/>
          </a:ln>
        </p:spPr>
      </p:pic>
      <p:pic>
        <p:nvPicPr>
          <p:cNvPr id="232" name="Google Shape;232;p16" descr="Shape, circle&#10;&#10;Description automatically generated"/>
          <p:cNvPicPr preferRelativeResize="0"/>
          <p:nvPr/>
        </p:nvPicPr>
        <p:blipFill rotWithShape="1">
          <a:blip r:embed="rId4">
            <a:alphaModFix/>
          </a:blip>
          <a:srcRect/>
          <a:stretch/>
        </p:blipFill>
        <p:spPr>
          <a:xfrm>
            <a:off x="7195333" y="1570405"/>
            <a:ext cx="461412" cy="461412"/>
          </a:xfrm>
          <a:prstGeom prst="rect">
            <a:avLst/>
          </a:prstGeom>
          <a:noFill/>
          <a:ln>
            <a:noFill/>
          </a:ln>
        </p:spPr>
      </p:pic>
      <p:pic>
        <p:nvPicPr>
          <p:cNvPr id="233" name="Google Shape;233;p16" descr="Shape, circle&#10;&#10;Description automatically generated"/>
          <p:cNvPicPr preferRelativeResize="0"/>
          <p:nvPr/>
        </p:nvPicPr>
        <p:blipFill rotWithShape="1">
          <a:blip r:embed="rId4">
            <a:alphaModFix/>
          </a:blip>
          <a:srcRect/>
          <a:stretch/>
        </p:blipFill>
        <p:spPr>
          <a:xfrm>
            <a:off x="7806255" y="1570405"/>
            <a:ext cx="461412" cy="461412"/>
          </a:xfrm>
          <a:prstGeom prst="rect">
            <a:avLst/>
          </a:prstGeom>
          <a:noFill/>
          <a:ln>
            <a:noFill/>
          </a:ln>
        </p:spPr>
      </p:pic>
      <p:pic>
        <p:nvPicPr>
          <p:cNvPr id="234" name="Google Shape;234;p16" descr="Shape, circle&#10;&#10;Description automatically generated"/>
          <p:cNvPicPr preferRelativeResize="0"/>
          <p:nvPr/>
        </p:nvPicPr>
        <p:blipFill rotWithShape="1">
          <a:blip r:embed="rId4">
            <a:alphaModFix/>
          </a:blip>
          <a:srcRect/>
          <a:stretch/>
        </p:blipFill>
        <p:spPr>
          <a:xfrm>
            <a:off x="9057771" y="1570405"/>
            <a:ext cx="461412" cy="461412"/>
          </a:xfrm>
          <a:prstGeom prst="rect">
            <a:avLst/>
          </a:prstGeom>
          <a:noFill/>
          <a:ln>
            <a:noFill/>
          </a:ln>
        </p:spPr>
      </p:pic>
      <p:pic>
        <p:nvPicPr>
          <p:cNvPr id="235" name="Google Shape;235;p16" descr="Shape, circle&#10;&#10;Description automatically generated"/>
          <p:cNvPicPr preferRelativeResize="0"/>
          <p:nvPr/>
        </p:nvPicPr>
        <p:blipFill rotWithShape="1">
          <a:blip r:embed="rId4">
            <a:alphaModFix/>
          </a:blip>
          <a:srcRect/>
          <a:stretch/>
        </p:blipFill>
        <p:spPr>
          <a:xfrm>
            <a:off x="9668693" y="1570405"/>
            <a:ext cx="461412" cy="461412"/>
          </a:xfrm>
          <a:prstGeom prst="rect">
            <a:avLst/>
          </a:prstGeom>
          <a:noFill/>
          <a:ln>
            <a:noFill/>
          </a:ln>
        </p:spPr>
      </p:pic>
      <p:pic>
        <p:nvPicPr>
          <p:cNvPr id="236" name="Google Shape;236;p16" descr="Shape, circle&#10;&#10;Description automatically generated"/>
          <p:cNvPicPr preferRelativeResize="0"/>
          <p:nvPr/>
        </p:nvPicPr>
        <p:blipFill rotWithShape="1">
          <a:blip r:embed="rId4">
            <a:alphaModFix/>
          </a:blip>
          <a:srcRect/>
          <a:stretch/>
        </p:blipFill>
        <p:spPr>
          <a:xfrm>
            <a:off x="10279615" y="1570405"/>
            <a:ext cx="461412" cy="461412"/>
          </a:xfrm>
          <a:prstGeom prst="rect">
            <a:avLst/>
          </a:prstGeom>
          <a:noFill/>
          <a:ln>
            <a:noFill/>
          </a:ln>
        </p:spPr>
      </p:pic>
      <p:sp>
        <p:nvSpPr>
          <p:cNvPr id="237" name="Google Shape;237;p16"/>
          <p:cNvSpPr txBox="1"/>
          <p:nvPr/>
        </p:nvSpPr>
        <p:spPr>
          <a:xfrm>
            <a:off x="2367811" y="4882318"/>
            <a:ext cx="535800" cy="479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4</a:t>
            </a:r>
            <a:endParaRPr sz="2000" b="0" i="0" u="none" strike="noStrike" cap="none">
              <a:solidFill>
                <a:srgbClr val="43A047"/>
              </a:solidFill>
              <a:latin typeface="Arial"/>
              <a:ea typeface="Arial"/>
              <a:cs typeface="Arial"/>
              <a:sym typeface="Arial"/>
            </a:endParaRPr>
          </a:p>
        </p:txBody>
      </p:sp>
      <p:sp>
        <p:nvSpPr>
          <p:cNvPr id="238" name="Google Shape;238;p16"/>
          <p:cNvSpPr txBox="1"/>
          <p:nvPr/>
        </p:nvSpPr>
        <p:spPr>
          <a:xfrm>
            <a:off x="2367811" y="5817232"/>
            <a:ext cx="535800" cy="479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12</a:t>
            </a:r>
            <a:endParaRPr sz="2000" b="0" i="0" u="none" strike="noStrike" cap="none">
              <a:solidFill>
                <a:srgbClr val="43A047"/>
              </a:solidFill>
              <a:latin typeface="Arial"/>
              <a:ea typeface="Arial"/>
              <a:cs typeface="Arial"/>
              <a:sym typeface="Arial"/>
            </a:endParaRPr>
          </a:p>
        </p:txBody>
      </p:sp>
      <p:sp>
        <p:nvSpPr>
          <p:cNvPr id="239" name="Google Shape;239;p16"/>
          <p:cNvSpPr txBox="1"/>
          <p:nvPr/>
        </p:nvSpPr>
        <p:spPr>
          <a:xfrm>
            <a:off x="6186824" y="4882318"/>
            <a:ext cx="535800" cy="479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4</a:t>
            </a:r>
            <a:endParaRPr sz="2000" b="0" i="0" u="none" strike="noStrike" cap="none">
              <a:solidFill>
                <a:srgbClr val="43A047"/>
              </a:solidFill>
              <a:latin typeface="Arial"/>
              <a:ea typeface="Arial"/>
              <a:cs typeface="Arial"/>
              <a:sym typeface="Arial"/>
            </a:endParaRPr>
          </a:p>
        </p:txBody>
      </p:sp>
      <p:sp>
        <p:nvSpPr>
          <p:cNvPr id="240" name="Google Shape;240;p16"/>
          <p:cNvSpPr txBox="1"/>
          <p:nvPr/>
        </p:nvSpPr>
        <p:spPr>
          <a:xfrm>
            <a:off x="6186824" y="5817232"/>
            <a:ext cx="535800" cy="479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16</a:t>
            </a:r>
            <a:endParaRPr sz="2000" b="0" i="0" u="none" strike="noStrike" cap="none">
              <a:solidFill>
                <a:srgbClr val="43A047"/>
              </a:solidFill>
              <a:latin typeface="Arial"/>
              <a:ea typeface="Arial"/>
              <a:cs typeface="Arial"/>
              <a:sym typeface="Arial"/>
            </a:endParaRPr>
          </a:p>
        </p:txBody>
      </p:sp>
      <p:sp>
        <p:nvSpPr>
          <p:cNvPr id="241" name="Google Shape;241;p16"/>
          <p:cNvSpPr txBox="1"/>
          <p:nvPr/>
        </p:nvSpPr>
        <p:spPr>
          <a:xfrm>
            <a:off x="9908361" y="4882318"/>
            <a:ext cx="535800" cy="479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a:t>
            </a:r>
            <a:endParaRPr sz="2000" b="0" i="0" u="none" strike="noStrike" cap="none">
              <a:solidFill>
                <a:srgbClr val="43A047"/>
              </a:solidFill>
              <a:latin typeface="Arial"/>
              <a:ea typeface="Arial"/>
              <a:cs typeface="Arial"/>
              <a:sym typeface="Arial"/>
            </a:endParaRPr>
          </a:p>
        </p:txBody>
      </p:sp>
      <p:sp>
        <p:nvSpPr>
          <p:cNvPr id="242" name="Google Shape;242;p16"/>
          <p:cNvSpPr txBox="1"/>
          <p:nvPr/>
        </p:nvSpPr>
        <p:spPr>
          <a:xfrm>
            <a:off x="9908361" y="5817232"/>
            <a:ext cx="535800" cy="479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10</a:t>
            </a:r>
            <a:endParaRPr sz="2000" b="0" i="0" u="none" strike="noStrike" cap="none">
              <a:solidFill>
                <a:srgbClr val="43A047"/>
              </a:solidFill>
              <a:latin typeface="Arial"/>
              <a:ea typeface="Arial"/>
              <a:cs typeface="Arial"/>
              <a:sym typeface="Arial"/>
            </a:endParaRPr>
          </a:p>
        </p:txBody>
      </p:sp>
      <p:sp>
        <p:nvSpPr>
          <p:cNvPr id="245" name="Google Shape;245;p16"/>
          <p:cNvSpPr txBox="1"/>
          <p:nvPr/>
        </p:nvSpPr>
        <p:spPr>
          <a:xfrm>
            <a:off x="1494975" y="3135632"/>
            <a:ext cx="535800" cy="479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9</a:t>
            </a:r>
            <a:endParaRPr sz="2000" b="0" i="0" u="none" strike="noStrike" cap="none">
              <a:solidFill>
                <a:srgbClr val="43A047"/>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32" name="Content Placeholder 2">
                <a:extLst>
                  <a:ext uri="{FF2B5EF4-FFF2-40B4-BE49-F238E27FC236}">
                    <a16:creationId xmlns:a16="http://schemas.microsoft.com/office/drawing/2014/main" id="{6B2199E6-BECB-C745-86EF-234F552943BC}"/>
                  </a:ext>
                </a:extLst>
              </p:cNvPr>
              <p:cNvSpPr txBox="1">
                <a:spLocks/>
              </p:cNvSpPr>
              <p:nvPr/>
            </p:nvSpPr>
            <p:spPr>
              <a:xfrm>
                <a:off x="263046" y="700645"/>
                <a:ext cx="11736887" cy="101732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Amir is using a bar model and counters to find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1</m:t>
                        </m:r>
                      </m:num>
                      <m:den>
                        <m:r>
                          <m:rPr>
                            <m:nor/>
                          </m:rPr>
                          <a:rPr lang="en-US" sz="1800" smtClean="0">
                            <a:solidFill>
                              <a:srgbClr val="222222"/>
                            </a:solidFill>
                            <a:latin typeface="Century Gothic" panose="020B0502020202020204" pitchFamily="34" charset="0"/>
                          </a:rPr>
                          <m:t> </m:t>
                        </m:r>
                        <m:r>
                          <m:rPr>
                            <m:nor/>
                          </m:rPr>
                          <a:rPr lang="en-GB" sz="1800" smtClean="0">
                            <a:solidFill>
                              <a:srgbClr val="222222"/>
                            </a:solidFill>
                            <a:latin typeface="Century Gothic" panose="020B0502020202020204" pitchFamily="34" charset="0"/>
                          </a:rPr>
                          <m:t>4</m:t>
                        </m:r>
                        <m:r>
                          <m:rPr>
                            <m:nor/>
                          </m:rPr>
                          <a:rPr lang="en-US" sz="1800" smtClean="0">
                            <a:solidFill>
                              <a:srgbClr val="222222"/>
                            </a:solidFill>
                            <a:latin typeface="Century Gothic" panose="020B0502020202020204" pitchFamily="34" charset="0"/>
                          </a:rPr>
                          <m:t> </m:t>
                        </m:r>
                      </m:den>
                    </m:f>
                    <m:r>
                      <a:rPr lang="en-US"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of 12.</a:t>
                </a:r>
              </a:p>
            </p:txBody>
          </p:sp>
        </mc:Choice>
        <mc:Fallback>
          <p:sp>
            <p:nvSpPr>
              <p:cNvPr id="32" name="Content Placeholder 2">
                <a:extLst>
                  <a:ext uri="{FF2B5EF4-FFF2-40B4-BE49-F238E27FC236}">
                    <a16:creationId xmlns:a16="http://schemas.microsoft.com/office/drawing/2014/main" id="{6B2199E6-BECB-C745-86EF-234F552943BC}"/>
                  </a:ext>
                </a:extLst>
              </p:cNvPr>
              <p:cNvSpPr txBox="1">
                <a:spLocks noRot="1" noChangeAspect="1" noMove="1" noResize="1" noEditPoints="1" noAdjustHandles="1" noChangeArrowheads="1" noChangeShapeType="1" noTextEdit="1"/>
              </p:cNvSpPr>
              <p:nvPr/>
            </p:nvSpPr>
            <p:spPr>
              <a:xfrm>
                <a:off x="263046" y="700645"/>
                <a:ext cx="11736887" cy="1017320"/>
              </a:xfrm>
              <a:prstGeom prst="rect">
                <a:avLst/>
              </a:prstGeom>
              <a:blipFill>
                <a:blip r:embed="rId5"/>
                <a:stretch>
                  <a:fillRect l="-43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4" name="Rounded Rectangle 33">
                <a:extLst>
                  <a:ext uri="{FF2B5EF4-FFF2-40B4-BE49-F238E27FC236}">
                    <a16:creationId xmlns:a16="http://schemas.microsoft.com/office/drawing/2014/main" id="{7D1EE2D7-189F-674C-A474-6DED2F467205}"/>
                  </a:ext>
                </a:extLst>
              </p:cNvPr>
              <p:cNvSpPr/>
              <p:nvPr/>
            </p:nvSpPr>
            <p:spPr>
              <a:xfrm>
                <a:off x="363182" y="4798439"/>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US" sz="2400">
                            <a:solidFill>
                              <a:srgbClr val="222222"/>
                            </a:solidFill>
                            <a:latin typeface="Century Gothic" panose="020B0502020202020204" pitchFamily="34" charset="0"/>
                          </a:rPr>
                          <m:t> 4 </m:t>
                        </m:r>
                      </m:den>
                    </m:f>
                  </m:oMath>
                </a14:m>
                <a:r>
                  <a:rPr lang="en-GB" sz="2400" dirty="0">
                    <a:solidFill>
                      <a:srgbClr val="222222"/>
                    </a:solidFill>
                    <a:latin typeface="Century Gothic" panose="020B0502020202020204" pitchFamily="34" charset="0"/>
                  </a:rPr>
                  <a:t> of 16</a:t>
                </a:r>
              </a:p>
            </p:txBody>
          </p:sp>
        </mc:Choice>
        <mc:Fallback>
          <p:sp>
            <p:nvSpPr>
              <p:cNvPr id="34" name="Rounded Rectangle 33">
                <a:extLst>
                  <a:ext uri="{FF2B5EF4-FFF2-40B4-BE49-F238E27FC236}">
                    <a16:creationId xmlns:a16="http://schemas.microsoft.com/office/drawing/2014/main" id="{7D1EE2D7-189F-674C-A474-6DED2F467205}"/>
                  </a:ext>
                </a:extLst>
              </p:cNvPr>
              <p:cNvSpPr>
                <a:spLocks noRot="1" noChangeAspect="1" noMove="1" noResize="1" noEditPoints="1" noAdjustHandles="1" noChangeArrowheads="1" noChangeShapeType="1" noTextEdit="1"/>
              </p:cNvSpPr>
              <p:nvPr/>
            </p:nvSpPr>
            <p:spPr>
              <a:xfrm>
                <a:off x="363182" y="4798439"/>
                <a:ext cx="1876561" cy="657101"/>
              </a:xfrm>
              <a:prstGeom prst="roundRect">
                <a:avLst/>
              </a:prstGeom>
              <a:blipFill>
                <a:blip r:embed="rId6"/>
                <a:stretch>
                  <a:fillRect b="-25000"/>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5" name="Rounded Rectangle 34">
                <a:extLst>
                  <a:ext uri="{FF2B5EF4-FFF2-40B4-BE49-F238E27FC236}">
                    <a16:creationId xmlns:a16="http://schemas.microsoft.com/office/drawing/2014/main" id="{7347919B-9424-AB44-92EA-76013AAE36C3}"/>
                  </a:ext>
                </a:extLst>
              </p:cNvPr>
              <p:cNvSpPr/>
              <p:nvPr/>
            </p:nvSpPr>
            <p:spPr>
              <a:xfrm>
                <a:off x="363182" y="5728382"/>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en-US" sz="2400">
                            <a:solidFill>
                              <a:srgbClr val="222222"/>
                            </a:solidFill>
                            <a:latin typeface="Century Gothic" panose="020B0502020202020204" pitchFamily="34" charset="0"/>
                          </a:rPr>
                          <m:t> 4 </m:t>
                        </m:r>
                      </m:den>
                    </m:f>
                  </m:oMath>
                </a14:m>
                <a:r>
                  <a:rPr lang="en-GB" sz="2400" dirty="0">
                    <a:solidFill>
                      <a:srgbClr val="222222"/>
                    </a:solidFill>
                    <a:latin typeface="Century Gothic" panose="020B0502020202020204" pitchFamily="34" charset="0"/>
                  </a:rPr>
                  <a:t> of 16</a:t>
                </a:r>
              </a:p>
            </p:txBody>
          </p:sp>
        </mc:Choice>
        <mc:Fallback>
          <p:sp>
            <p:nvSpPr>
              <p:cNvPr id="35" name="Rounded Rectangle 34">
                <a:extLst>
                  <a:ext uri="{FF2B5EF4-FFF2-40B4-BE49-F238E27FC236}">
                    <a16:creationId xmlns:a16="http://schemas.microsoft.com/office/drawing/2014/main" id="{7347919B-9424-AB44-92EA-76013AAE36C3}"/>
                  </a:ext>
                </a:extLst>
              </p:cNvPr>
              <p:cNvSpPr>
                <a:spLocks noRot="1" noChangeAspect="1" noMove="1" noResize="1" noEditPoints="1" noAdjustHandles="1" noChangeArrowheads="1" noChangeShapeType="1" noTextEdit="1"/>
              </p:cNvSpPr>
              <p:nvPr/>
            </p:nvSpPr>
            <p:spPr>
              <a:xfrm>
                <a:off x="363182" y="5728382"/>
                <a:ext cx="1876561" cy="657101"/>
              </a:xfrm>
              <a:prstGeom prst="roundRect">
                <a:avLst/>
              </a:prstGeom>
              <a:blipFill>
                <a:blip r:embed="rId7"/>
                <a:stretch>
                  <a:fillRect b="-25000"/>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6" name="Rounded Rectangle 35">
                <a:extLst>
                  <a:ext uri="{FF2B5EF4-FFF2-40B4-BE49-F238E27FC236}">
                    <a16:creationId xmlns:a16="http://schemas.microsoft.com/office/drawing/2014/main" id="{62FFAD37-3424-5F4B-ABBD-BBDE7F49CFC0}"/>
                  </a:ext>
                </a:extLst>
              </p:cNvPr>
              <p:cNvSpPr/>
              <p:nvPr/>
            </p:nvSpPr>
            <p:spPr>
              <a:xfrm>
                <a:off x="4084718" y="4798439"/>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5</m:t>
                        </m:r>
                        <m:r>
                          <m:rPr>
                            <m:nor/>
                          </m:rPr>
                          <a:rPr lang="en-US" sz="240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20</a:t>
                </a:r>
              </a:p>
            </p:txBody>
          </p:sp>
        </mc:Choice>
        <mc:Fallback>
          <p:sp>
            <p:nvSpPr>
              <p:cNvPr id="36" name="Rounded Rectangle 35">
                <a:extLst>
                  <a:ext uri="{FF2B5EF4-FFF2-40B4-BE49-F238E27FC236}">
                    <a16:creationId xmlns:a16="http://schemas.microsoft.com/office/drawing/2014/main" id="{62FFAD37-3424-5F4B-ABBD-BBDE7F49CFC0}"/>
                  </a:ext>
                </a:extLst>
              </p:cNvPr>
              <p:cNvSpPr>
                <a:spLocks noRot="1" noChangeAspect="1" noMove="1" noResize="1" noEditPoints="1" noAdjustHandles="1" noChangeArrowheads="1" noChangeShapeType="1" noTextEdit="1"/>
              </p:cNvSpPr>
              <p:nvPr/>
            </p:nvSpPr>
            <p:spPr>
              <a:xfrm>
                <a:off x="4084718" y="4798439"/>
                <a:ext cx="1876561" cy="657101"/>
              </a:xfrm>
              <a:prstGeom prst="roundRect">
                <a:avLst/>
              </a:prstGeom>
              <a:blipFill>
                <a:blip r:embed="rId8"/>
                <a:stretch>
                  <a:fillRect b="-23214"/>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7" name="Rounded Rectangle 36">
                <a:extLst>
                  <a:ext uri="{FF2B5EF4-FFF2-40B4-BE49-F238E27FC236}">
                    <a16:creationId xmlns:a16="http://schemas.microsoft.com/office/drawing/2014/main" id="{DD49221A-489E-084F-9D35-0BD89328BA32}"/>
                  </a:ext>
                </a:extLst>
              </p:cNvPr>
              <p:cNvSpPr/>
              <p:nvPr/>
            </p:nvSpPr>
            <p:spPr>
              <a:xfrm>
                <a:off x="4084718" y="5728382"/>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4</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5</m:t>
                        </m:r>
                        <m:r>
                          <m:rPr>
                            <m:nor/>
                          </m:rPr>
                          <a:rPr lang="en-US" sz="240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20</a:t>
                </a:r>
              </a:p>
            </p:txBody>
          </p:sp>
        </mc:Choice>
        <mc:Fallback>
          <p:sp>
            <p:nvSpPr>
              <p:cNvPr id="37" name="Rounded Rectangle 36">
                <a:extLst>
                  <a:ext uri="{FF2B5EF4-FFF2-40B4-BE49-F238E27FC236}">
                    <a16:creationId xmlns:a16="http://schemas.microsoft.com/office/drawing/2014/main" id="{DD49221A-489E-084F-9D35-0BD89328BA32}"/>
                  </a:ext>
                </a:extLst>
              </p:cNvPr>
              <p:cNvSpPr>
                <a:spLocks noRot="1" noChangeAspect="1" noMove="1" noResize="1" noEditPoints="1" noAdjustHandles="1" noChangeArrowheads="1" noChangeShapeType="1" noTextEdit="1"/>
              </p:cNvSpPr>
              <p:nvPr/>
            </p:nvSpPr>
            <p:spPr>
              <a:xfrm>
                <a:off x="4084718" y="5728382"/>
                <a:ext cx="1876561" cy="657101"/>
              </a:xfrm>
              <a:prstGeom prst="roundRect">
                <a:avLst/>
              </a:prstGeom>
              <a:blipFill>
                <a:blip r:embed="rId9"/>
                <a:stretch>
                  <a:fillRect b="-23214"/>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8" name="Rounded Rectangle 37">
                <a:extLst>
                  <a:ext uri="{FF2B5EF4-FFF2-40B4-BE49-F238E27FC236}">
                    <a16:creationId xmlns:a16="http://schemas.microsoft.com/office/drawing/2014/main" id="{CA91F2F4-8C5C-A64D-9925-FB5EC77EC4ED}"/>
                  </a:ext>
                </a:extLst>
              </p:cNvPr>
              <p:cNvSpPr/>
              <p:nvPr/>
            </p:nvSpPr>
            <p:spPr>
              <a:xfrm>
                <a:off x="7806255" y="4798439"/>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8</m:t>
                        </m:r>
                        <m:r>
                          <m:rPr>
                            <m:nor/>
                          </m:rPr>
                          <a:rPr lang="en-US" sz="240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16</a:t>
                </a:r>
              </a:p>
            </p:txBody>
          </p:sp>
        </mc:Choice>
        <mc:Fallback>
          <p:sp>
            <p:nvSpPr>
              <p:cNvPr id="38" name="Rounded Rectangle 37">
                <a:extLst>
                  <a:ext uri="{FF2B5EF4-FFF2-40B4-BE49-F238E27FC236}">
                    <a16:creationId xmlns:a16="http://schemas.microsoft.com/office/drawing/2014/main" id="{CA91F2F4-8C5C-A64D-9925-FB5EC77EC4ED}"/>
                  </a:ext>
                </a:extLst>
              </p:cNvPr>
              <p:cNvSpPr>
                <a:spLocks noRot="1" noChangeAspect="1" noMove="1" noResize="1" noEditPoints="1" noAdjustHandles="1" noChangeArrowheads="1" noChangeShapeType="1" noTextEdit="1"/>
              </p:cNvSpPr>
              <p:nvPr/>
            </p:nvSpPr>
            <p:spPr>
              <a:xfrm>
                <a:off x="7806255" y="4798439"/>
                <a:ext cx="1876561" cy="657101"/>
              </a:xfrm>
              <a:prstGeom prst="roundRect">
                <a:avLst/>
              </a:prstGeom>
              <a:blipFill>
                <a:blip r:embed="rId10"/>
                <a:stretch>
                  <a:fillRect b="-23214"/>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9" name="Rounded Rectangle 38">
                <a:extLst>
                  <a:ext uri="{FF2B5EF4-FFF2-40B4-BE49-F238E27FC236}">
                    <a16:creationId xmlns:a16="http://schemas.microsoft.com/office/drawing/2014/main" id="{F3EDBDDF-0ABD-7C4B-AAD4-E7401FB6923C}"/>
                  </a:ext>
                </a:extLst>
              </p:cNvPr>
              <p:cNvSpPr/>
              <p:nvPr/>
            </p:nvSpPr>
            <p:spPr>
              <a:xfrm>
                <a:off x="7806255" y="5728382"/>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5</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8</m:t>
                        </m:r>
                        <m:r>
                          <m:rPr>
                            <m:nor/>
                          </m:rPr>
                          <a:rPr lang="en-US" sz="240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16</a:t>
                </a:r>
              </a:p>
            </p:txBody>
          </p:sp>
        </mc:Choice>
        <mc:Fallback>
          <p:sp>
            <p:nvSpPr>
              <p:cNvPr id="39" name="Rounded Rectangle 38">
                <a:extLst>
                  <a:ext uri="{FF2B5EF4-FFF2-40B4-BE49-F238E27FC236}">
                    <a16:creationId xmlns:a16="http://schemas.microsoft.com/office/drawing/2014/main" id="{F3EDBDDF-0ABD-7C4B-AAD4-E7401FB6923C}"/>
                  </a:ext>
                </a:extLst>
              </p:cNvPr>
              <p:cNvSpPr>
                <a:spLocks noRot="1" noChangeAspect="1" noMove="1" noResize="1" noEditPoints="1" noAdjustHandles="1" noChangeArrowheads="1" noChangeShapeType="1" noTextEdit="1"/>
              </p:cNvSpPr>
              <p:nvPr/>
            </p:nvSpPr>
            <p:spPr>
              <a:xfrm>
                <a:off x="7806255" y="5728382"/>
                <a:ext cx="1876561" cy="657101"/>
              </a:xfrm>
              <a:prstGeom prst="roundRect">
                <a:avLst/>
              </a:prstGeom>
              <a:blipFill>
                <a:blip r:embed="rId11"/>
                <a:stretch>
                  <a:fillRect b="-25000"/>
                </a:stretch>
              </a:blipFill>
              <a:ln w="38100">
                <a:solidFill>
                  <a:srgbClr val="CCD4F4"/>
                </a:solid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22"/>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fade">
                                      <p:cBhvr>
                                        <p:cTn id="7" dur="1000"/>
                                        <p:tgtEl>
                                          <p:spTgt spid="237"/>
                                        </p:tgtEl>
                                      </p:cBhvr>
                                    </p:animEffect>
                                  </p:childTnLst>
                                </p:cTn>
                              </p:par>
                              <p:par>
                                <p:cTn id="8" presetID="10" presetClass="entr" presetSubtype="0" fill="hold" nodeType="withEffect">
                                  <p:stCondLst>
                                    <p:cond delay="0"/>
                                  </p:stCondLst>
                                  <p:childTnLst>
                                    <p:set>
                                      <p:cBhvr>
                                        <p:cTn id="9" dur="1" fill="hold">
                                          <p:stCondLst>
                                            <p:cond delay="0"/>
                                          </p:stCondLst>
                                        </p:cTn>
                                        <p:tgtEl>
                                          <p:spTgt spid="238"/>
                                        </p:tgtEl>
                                        <p:attrNameLst>
                                          <p:attrName>style.visibility</p:attrName>
                                        </p:attrNameLst>
                                      </p:cBhvr>
                                      <p:to>
                                        <p:strVal val="visible"/>
                                      </p:to>
                                    </p:set>
                                    <p:animEffect transition="in" filter="fade">
                                      <p:cBhvr>
                                        <p:cTn id="10" dur="1000"/>
                                        <p:tgtEl>
                                          <p:spTgt spid="238"/>
                                        </p:tgtEl>
                                      </p:cBhvr>
                                    </p:animEffect>
                                  </p:childTnLst>
                                </p:cTn>
                              </p:par>
                              <p:par>
                                <p:cTn id="11" presetID="10" presetClass="entr" presetSubtype="0" fill="hold" nodeType="withEffect">
                                  <p:stCondLst>
                                    <p:cond delay="0"/>
                                  </p:stCondLst>
                                  <p:childTnLst>
                                    <p:set>
                                      <p:cBhvr>
                                        <p:cTn id="12" dur="1" fill="hold">
                                          <p:stCondLst>
                                            <p:cond delay="0"/>
                                          </p:stCondLst>
                                        </p:cTn>
                                        <p:tgtEl>
                                          <p:spTgt spid="239"/>
                                        </p:tgtEl>
                                        <p:attrNameLst>
                                          <p:attrName>style.visibility</p:attrName>
                                        </p:attrNameLst>
                                      </p:cBhvr>
                                      <p:to>
                                        <p:strVal val="visible"/>
                                      </p:to>
                                    </p:set>
                                    <p:animEffect transition="in" filter="fade">
                                      <p:cBhvr>
                                        <p:cTn id="13" dur="1000"/>
                                        <p:tgtEl>
                                          <p:spTgt spid="239"/>
                                        </p:tgtEl>
                                      </p:cBhvr>
                                    </p:animEffect>
                                  </p:childTnLst>
                                </p:cTn>
                              </p:par>
                              <p:par>
                                <p:cTn id="14" presetID="10" presetClass="entr" presetSubtype="0" fill="hold" nodeType="withEffect">
                                  <p:stCondLst>
                                    <p:cond delay="0"/>
                                  </p:stCondLst>
                                  <p:childTnLst>
                                    <p:set>
                                      <p:cBhvr>
                                        <p:cTn id="15" dur="1" fill="hold">
                                          <p:stCondLst>
                                            <p:cond delay="0"/>
                                          </p:stCondLst>
                                        </p:cTn>
                                        <p:tgtEl>
                                          <p:spTgt spid="240"/>
                                        </p:tgtEl>
                                        <p:attrNameLst>
                                          <p:attrName>style.visibility</p:attrName>
                                        </p:attrNameLst>
                                      </p:cBhvr>
                                      <p:to>
                                        <p:strVal val="visible"/>
                                      </p:to>
                                    </p:set>
                                    <p:animEffect transition="in" filter="fade">
                                      <p:cBhvr>
                                        <p:cTn id="16" dur="1000"/>
                                        <p:tgtEl>
                                          <p:spTgt spid="240"/>
                                        </p:tgtEl>
                                      </p:cBhvr>
                                    </p:animEffect>
                                  </p:childTnLst>
                                </p:cTn>
                              </p:par>
                              <p:par>
                                <p:cTn id="17" presetID="10" presetClass="entr" presetSubtype="0" fill="hold" nodeType="withEffect">
                                  <p:stCondLst>
                                    <p:cond delay="0"/>
                                  </p:stCondLst>
                                  <p:childTnLst>
                                    <p:set>
                                      <p:cBhvr>
                                        <p:cTn id="18" dur="1" fill="hold">
                                          <p:stCondLst>
                                            <p:cond delay="0"/>
                                          </p:stCondLst>
                                        </p:cTn>
                                        <p:tgtEl>
                                          <p:spTgt spid="241"/>
                                        </p:tgtEl>
                                        <p:attrNameLst>
                                          <p:attrName>style.visibility</p:attrName>
                                        </p:attrNameLst>
                                      </p:cBhvr>
                                      <p:to>
                                        <p:strVal val="visible"/>
                                      </p:to>
                                    </p:set>
                                    <p:animEffect transition="in" filter="fade">
                                      <p:cBhvr>
                                        <p:cTn id="19" dur="1000"/>
                                        <p:tgtEl>
                                          <p:spTgt spid="241"/>
                                        </p:tgtEl>
                                      </p:cBhvr>
                                    </p:animEffect>
                                  </p:childTnLst>
                                </p:cTn>
                              </p:par>
                              <p:par>
                                <p:cTn id="20" presetID="10" presetClass="entr" presetSubtype="0" fill="hold" nodeType="withEffect">
                                  <p:stCondLst>
                                    <p:cond delay="0"/>
                                  </p:stCondLst>
                                  <p:childTnLst>
                                    <p:set>
                                      <p:cBhvr>
                                        <p:cTn id="21" dur="1" fill="hold">
                                          <p:stCondLst>
                                            <p:cond delay="0"/>
                                          </p:stCondLst>
                                        </p:cTn>
                                        <p:tgtEl>
                                          <p:spTgt spid="242"/>
                                        </p:tgtEl>
                                        <p:attrNameLst>
                                          <p:attrName>style.visibility</p:attrName>
                                        </p:attrNameLst>
                                      </p:cBhvr>
                                      <p:to>
                                        <p:strVal val="visible"/>
                                      </p:to>
                                    </p:set>
                                    <p:animEffect transition="in" filter="fade">
                                      <p:cBhvr>
                                        <p:cTn id="22" dur="1000"/>
                                        <p:tgtEl>
                                          <p:spTgt spid="242"/>
                                        </p:tgtEl>
                                      </p:cBhvr>
                                    </p:animEffect>
                                  </p:childTnLst>
                                </p:cTn>
                              </p:par>
                              <p:par>
                                <p:cTn id="23" presetID="10" presetClass="entr" presetSubtype="0" fill="hold" nodeType="withEffect">
                                  <p:stCondLst>
                                    <p:cond delay="0"/>
                                  </p:stCondLst>
                                  <p:childTnLst>
                                    <p:set>
                                      <p:cBhvr>
                                        <p:cTn id="24" dur="1" fill="hold">
                                          <p:stCondLst>
                                            <p:cond delay="0"/>
                                          </p:stCondLst>
                                        </p:cTn>
                                        <p:tgtEl>
                                          <p:spTgt spid="245"/>
                                        </p:tgtEl>
                                        <p:attrNameLst>
                                          <p:attrName>style.visibility</p:attrName>
                                        </p:attrNameLst>
                                      </p:cBhvr>
                                      <p:to>
                                        <p:strVal val="visible"/>
                                      </p:to>
                                    </p:set>
                                    <p:animEffect transition="in" filter="fade">
                                      <p:cBhvr>
                                        <p:cTn id="25" dur="1000"/>
                                        <p:tgtEl>
                                          <p:spTgt spid="245"/>
                                        </p:tgtEl>
                                      </p:cBhvr>
                                    </p:animEffect>
                                  </p:childTnLst>
                                </p:cTn>
                              </p:par>
                            </p:childTnLst>
                          </p:cTn>
                        </p:par>
                      </p:childTnLst>
                    </p:cTn>
                  </p:par>
                </p:childTnLst>
              </p:cTn>
              <p:nextCondLst>
                <p:cond evt="onClick" delay="0">
                  <p:tgtEl>
                    <p:spTgt spid="222"/>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26" name="Content Placeholder 2">
                <a:extLst>
                  <a:ext uri="{FF2B5EF4-FFF2-40B4-BE49-F238E27FC236}">
                    <a16:creationId xmlns:a16="http://schemas.microsoft.com/office/drawing/2014/main" id="{349ED298-0B16-5642-9F05-7ED411CFD27C}"/>
                  </a:ext>
                </a:extLst>
              </p:cNvPr>
              <p:cNvSpPr txBox="1">
                <a:spLocks/>
              </p:cNvSpPr>
              <p:nvPr/>
            </p:nvSpPr>
            <p:spPr>
              <a:xfrm>
                <a:off x="263046" y="700644"/>
                <a:ext cx="11736887" cy="334488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Tommy wants to find </a:t>
                </a:r>
                <a14:m>
                  <m:oMath xmlns:m="http://schemas.openxmlformats.org/officeDocument/2006/math">
                    <m:f>
                      <m:fPr>
                        <m:ctrlPr>
                          <a:rPr lang="en-GB" sz="1800" i="1" smtClean="0">
                            <a:latin typeface="Cambria Math" panose="02040503050406030204" pitchFamily="18" charset="0"/>
                          </a:rPr>
                        </m:ctrlPr>
                      </m:fPr>
                      <m:num>
                        <m:r>
                          <m:rPr>
                            <m:nor/>
                          </m:rPr>
                          <a:rPr lang="en-GB" sz="1800" smtClean="0">
                            <a:latin typeface="Century Gothic" panose="020B0502020202020204" pitchFamily="34" charset="0"/>
                          </a:rPr>
                          <m:t>1</m:t>
                        </m:r>
                      </m:num>
                      <m:den>
                        <m:r>
                          <m:rPr>
                            <m:nor/>
                          </m:rPr>
                          <a:rPr lang="en-US" sz="1800" smtClean="0">
                            <a:latin typeface="Century Gothic" panose="020B0502020202020204" pitchFamily="34" charset="0"/>
                          </a:rPr>
                          <m:t> </m:t>
                        </m:r>
                        <m:r>
                          <m:rPr>
                            <m:nor/>
                          </m:rPr>
                          <a:rPr lang="en-GB" sz="1800" smtClean="0">
                            <a:latin typeface="Century Gothic" panose="020B0502020202020204" pitchFamily="34" charset="0"/>
                          </a:rPr>
                          <m:t>7</m:t>
                        </m:r>
                        <m:r>
                          <m:rPr>
                            <m:nor/>
                          </m:rPr>
                          <a:rPr lang="en-US" sz="1800" smtClean="0">
                            <a:latin typeface="Century Gothic" panose="020B0502020202020204" pitchFamily="34" charset="0"/>
                          </a:rPr>
                          <m:t> </m:t>
                        </m:r>
                      </m:den>
                    </m:f>
                  </m:oMath>
                </a14:m>
                <a:r>
                  <a:rPr lang="en-GB" sz="1800" dirty="0">
                    <a:latin typeface="Century Gothic" panose="020B0502020202020204" pitchFamily="34" charset="0"/>
                  </a:rPr>
                  <a:t> of 35. </a:t>
                </a:r>
              </a:p>
              <a:p>
                <a:pPr>
                  <a:lnSpc>
                    <a:spcPct val="200000"/>
                  </a:lnSpc>
                </a:pPr>
                <a:r>
                  <a:rPr lang="en-GB" sz="1800" dirty="0">
                    <a:latin typeface="Century Gothic" panose="020B0502020202020204" pitchFamily="34" charset="0"/>
                  </a:rPr>
                  <a:t>We can divide 35 into 7 equal parts to help us. </a:t>
                </a:r>
              </a:p>
              <a:p>
                <a:pPr>
                  <a:lnSpc>
                    <a:spcPct val="200000"/>
                  </a:lnSpc>
                </a:pPr>
                <a:r>
                  <a:rPr lang="en-GB" sz="1800" dirty="0">
                    <a:latin typeface="Century Gothic" panose="020B0502020202020204" pitchFamily="34" charset="0"/>
                  </a:rPr>
                  <a:t>Each part of the bar model is worth </a:t>
                </a:r>
                <a14:m>
                  <m:oMath xmlns:m="http://schemas.openxmlformats.org/officeDocument/2006/math">
                    <m:f>
                      <m:fPr>
                        <m:ctrlPr>
                          <a:rPr lang="en-GB" sz="1800" i="1" smtClean="0">
                            <a:latin typeface="Cambria Math" panose="02040503050406030204" pitchFamily="18" charset="0"/>
                          </a:rPr>
                        </m:ctrlPr>
                      </m:fPr>
                      <m:num>
                        <m:r>
                          <m:rPr>
                            <m:nor/>
                          </m:rPr>
                          <a:rPr lang="en-GB" sz="1800" smtClean="0">
                            <a:latin typeface="Century Gothic" panose="020B0502020202020204" pitchFamily="34" charset="0"/>
                          </a:rPr>
                          <m:t>1</m:t>
                        </m:r>
                      </m:num>
                      <m:den>
                        <m:r>
                          <m:rPr>
                            <m:nor/>
                          </m:rPr>
                          <a:rPr lang="en-US" sz="1800" smtClean="0">
                            <a:latin typeface="Century Gothic" panose="020B0502020202020204" pitchFamily="34" charset="0"/>
                          </a:rPr>
                          <m:t> </m:t>
                        </m:r>
                        <m:r>
                          <m:rPr>
                            <m:nor/>
                          </m:rPr>
                          <a:rPr lang="en-GB" sz="1800" smtClean="0">
                            <a:latin typeface="Century Gothic" panose="020B0502020202020204" pitchFamily="34" charset="0"/>
                          </a:rPr>
                          <m:t>7</m:t>
                        </m:r>
                        <m:r>
                          <m:rPr>
                            <m:nor/>
                          </m:rPr>
                          <a:rPr lang="en-US" sz="1800" smtClean="0">
                            <a:latin typeface="Century Gothic" panose="020B0502020202020204" pitchFamily="34" charset="0"/>
                          </a:rPr>
                          <m:t> </m:t>
                        </m:r>
                      </m:den>
                    </m:f>
                  </m:oMath>
                </a14:m>
                <a:r>
                  <a:rPr lang="en-GB" sz="1800" dirty="0">
                    <a:latin typeface="Century Gothic" panose="020B0502020202020204" pitchFamily="34" charset="0"/>
                  </a:rPr>
                  <a:t>, which is equal to 5.</a:t>
                </a:r>
              </a:p>
              <a:p>
                <a:pPr>
                  <a:lnSpc>
                    <a:spcPct val="150000"/>
                  </a:lnSpc>
                </a:pPr>
                <a:r>
                  <a:rPr lang="en-GB" sz="1800" dirty="0">
                    <a:latin typeface="Century Gothic" panose="020B0502020202020204" pitchFamily="34" charset="0"/>
                  </a:rPr>
                  <a:t> </a:t>
                </a:r>
                <a14:m>
                  <m:oMath xmlns:m="http://schemas.openxmlformats.org/officeDocument/2006/math">
                    <m:f>
                      <m:fPr>
                        <m:ctrlPr>
                          <a:rPr lang="en-GB" sz="1800" i="1" smtClean="0">
                            <a:latin typeface="Cambria Math" panose="02040503050406030204" pitchFamily="18" charset="0"/>
                          </a:rPr>
                        </m:ctrlPr>
                      </m:fPr>
                      <m:num>
                        <m:r>
                          <m:rPr>
                            <m:nor/>
                          </m:rPr>
                          <a:rPr lang="en-GB" sz="1800" smtClean="0">
                            <a:latin typeface="Century Gothic" panose="020B0502020202020204" pitchFamily="34" charset="0"/>
                          </a:rPr>
                          <m:t>1</m:t>
                        </m:r>
                      </m:num>
                      <m:den>
                        <m:r>
                          <m:rPr>
                            <m:nor/>
                          </m:rPr>
                          <a:rPr lang="en-US" sz="1800" smtClean="0">
                            <a:latin typeface="Century Gothic" panose="020B0502020202020204" pitchFamily="34" charset="0"/>
                          </a:rPr>
                          <m:t> </m:t>
                        </m:r>
                        <m:r>
                          <m:rPr>
                            <m:nor/>
                          </m:rPr>
                          <a:rPr lang="en-GB" sz="1800" smtClean="0">
                            <a:latin typeface="Century Gothic" panose="020B0502020202020204" pitchFamily="34" charset="0"/>
                          </a:rPr>
                          <m:t>7</m:t>
                        </m:r>
                        <m:r>
                          <m:rPr>
                            <m:nor/>
                          </m:rPr>
                          <a:rPr lang="en-US" sz="1800" smtClean="0">
                            <a:latin typeface="Century Gothic" panose="020B0502020202020204" pitchFamily="34" charset="0"/>
                          </a:rPr>
                          <m:t> </m:t>
                        </m:r>
                      </m:den>
                    </m:f>
                  </m:oMath>
                </a14:m>
                <a:r>
                  <a:rPr lang="en-GB" sz="1800" dirty="0">
                    <a:latin typeface="Century Gothic" panose="020B0502020202020204" pitchFamily="34" charset="0"/>
                  </a:rPr>
                  <a:t> of 35 = 5		 </a:t>
                </a:r>
                <a14:m>
                  <m:oMath xmlns:m="http://schemas.openxmlformats.org/officeDocument/2006/math">
                    <m:f>
                      <m:fPr>
                        <m:ctrlPr>
                          <a:rPr lang="en-GB" sz="1800" i="1">
                            <a:latin typeface="Cambria Math" panose="02040503050406030204" pitchFamily="18" charset="0"/>
                          </a:rPr>
                        </m:ctrlPr>
                      </m:fPr>
                      <m:num>
                        <m:r>
                          <m:rPr>
                            <m:nor/>
                          </m:rPr>
                          <a:rPr lang="en-GB" sz="1800" smtClean="0">
                            <a:latin typeface="Century Gothic" panose="020B0502020202020204" pitchFamily="34" charset="0"/>
                          </a:rPr>
                          <m:t>2</m:t>
                        </m:r>
                      </m:num>
                      <m:den>
                        <m:r>
                          <m:rPr>
                            <m:nor/>
                          </m:rPr>
                          <a:rPr lang="en-US" sz="1800">
                            <a:latin typeface="Century Gothic" panose="020B0502020202020204" pitchFamily="34" charset="0"/>
                          </a:rPr>
                          <m:t> </m:t>
                        </m:r>
                        <m:r>
                          <m:rPr>
                            <m:nor/>
                          </m:rPr>
                          <a:rPr lang="en-GB" sz="1800">
                            <a:latin typeface="Century Gothic" panose="020B0502020202020204" pitchFamily="34" charset="0"/>
                          </a:rPr>
                          <m:t>7</m:t>
                        </m:r>
                        <m:r>
                          <m:rPr>
                            <m:nor/>
                          </m:rPr>
                          <a:rPr lang="en-US" sz="1800">
                            <a:latin typeface="Century Gothic" panose="020B0502020202020204" pitchFamily="34" charset="0"/>
                          </a:rPr>
                          <m:t> </m:t>
                        </m:r>
                      </m:den>
                    </m:f>
                  </m:oMath>
                </a14:m>
                <a:r>
                  <a:rPr lang="en-GB" sz="1800" dirty="0">
                    <a:latin typeface="Century Gothic" panose="020B0502020202020204" pitchFamily="34" charset="0"/>
                  </a:rPr>
                  <a:t> of 35 = 5 + 5 = 10		 </a:t>
                </a:r>
                <a14:m>
                  <m:oMath xmlns:m="http://schemas.openxmlformats.org/officeDocument/2006/math">
                    <m:f>
                      <m:fPr>
                        <m:ctrlPr>
                          <a:rPr lang="en-GB" sz="1800" i="1">
                            <a:latin typeface="Cambria Math" panose="02040503050406030204" pitchFamily="18" charset="0"/>
                          </a:rPr>
                        </m:ctrlPr>
                      </m:fPr>
                      <m:num>
                        <m:r>
                          <m:rPr>
                            <m:nor/>
                          </m:rPr>
                          <a:rPr lang="en-GB" sz="1800" smtClean="0">
                            <a:latin typeface="Century Gothic" panose="020B0502020202020204" pitchFamily="34" charset="0"/>
                          </a:rPr>
                          <m:t>3</m:t>
                        </m:r>
                      </m:num>
                      <m:den>
                        <m:r>
                          <m:rPr>
                            <m:nor/>
                          </m:rPr>
                          <a:rPr lang="en-US" sz="1800">
                            <a:latin typeface="Century Gothic" panose="020B0502020202020204" pitchFamily="34" charset="0"/>
                          </a:rPr>
                          <m:t> </m:t>
                        </m:r>
                        <m:r>
                          <m:rPr>
                            <m:nor/>
                          </m:rPr>
                          <a:rPr lang="en-GB" sz="1800">
                            <a:latin typeface="Century Gothic" panose="020B0502020202020204" pitchFamily="34" charset="0"/>
                          </a:rPr>
                          <m:t>7</m:t>
                        </m:r>
                        <m:r>
                          <m:rPr>
                            <m:nor/>
                          </m:rPr>
                          <a:rPr lang="en-US" sz="1800">
                            <a:latin typeface="Century Gothic" panose="020B0502020202020204" pitchFamily="34" charset="0"/>
                          </a:rPr>
                          <m:t> </m:t>
                        </m:r>
                      </m:den>
                    </m:f>
                  </m:oMath>
                </a14:m>
                <a:r>
                  <a:rPr lang="en-GB" sz="1800" dirty="0">
                    <a:latin typeface="Century Gothic" panose="020B0502020202020204" pitchFamily="34" charset="0"/>
                  </a:rPr>
                  <a:t> of 35 = 5 + 5 + 5 = 15</a:t>
                </a:r>
              </a:p>
              <a:p>
                <a:pPr>
                  <a:lnSpc>
                    <a:spcPct val="200000"/>
                  </a:lnSpc>
                </a:pPr>
                <a:r>
                  <a:rPr lang="en-GB" sz="1800" b="1" dirty="0">
                    <a:latin typeface="Century Gothic" panose="020B0502020202020204" pitchFamily="34" charset="0"/>
                  </a:rPr>
                  <a:t>Use bar models to help you solve these calculations. </a:t>
                </a:r>
              </a:p>
            </p:txBody>
          </p:sp>
        </mc:Choice>
        <mc:Fallback>
          <p:sp>
            <p:nvSpPr>
              <p:cNvPr id="26" name="Content Placeholder 2">
                <a:extLst>
                  <a:ext uri="{FF2B5EF4-FFF2-40B4-BE49-F238E27FC236}">
                    <a16:creationId xmlns:a16="http://schemas.microsoft.com/office/drawing/2014/main" id="{349ED298-0B16-5642-9F05-7ED411CFD27C}"/>
                  </a:ext>
                </a:extLst>
              </p:cNvPr>
              <p:cNvSpPr txBox="1">
                <a:spLocks noRot="1" noChangeAspect="1" noMove="1" noResize="1" noEditPoints="1" noAdjustHandles="1" noChangeArrowheads="1" noChangeShapeType="1" noTextEdit="1"/>
              </p:cNvSpPr>
              <p:nvPr/>
            </p:nvSpPr>
            <p:spPr>
              <a:xfrm>
                <a:off x="263046" y="700644"/>
                <a:ext cx="11736887" cy="3344883"/>
              </a:xfrm>
              <a:prstGeom prst="rect">
                <a:avLst/>
              </a:prstGeom>
              <a:blipFill>
                <a:blip r:embed="rId3"/>
                <a:stretch>
                  <a:fillRect l="-43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7" name="Rounded Rectangle 26">
                <a:extLst>
                  <a:ext uri="{FF2B5EF4-FFF2-40B4-BE49-F238E27FC236}">
                    <a16:creationId xmlns:a16="http://schemas.microsoft.com/office/drawing/2014/main" id="{BB42EA8D-4A2D-8342-8A09-6D673D3E924F}"/>
                  </a:ext>
                </a:extLst>
              </p:cNvPr>
              <p:cNvSpPr/>
              <p:nvPr/>
            </p:nvSpPr>
            <p:spPr>
              <a:xfrm>
                <a:off x="334597" y="4214787"/>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5</m:t>
                        </m:r>
                        <m:r>
                          <m:rPr>
                            <m:nor/>
                          </m:rPr>
                          <a:rPr lang="en-US" sz="240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40</a:t>
                </a:r>
              </a:p>
            </p:txBody>
          </p:sp>
        </mc:Choice>
        <mc:Fallback>
          <p:sp>
            <p:nvSpPr>
              <p:cNvPr id="27" name="Rounded Rectangle 26">
                <a:extLst>
                  <a:ext uri="{FF2B5EF4-FFF2-40B4-BE49-F238E27FC236}">
                    <a16:creationId xmlns:a16="http://schemas.microsoft.com/office/drawing/2014/main" id="{BB42EA8D-4A2D-8342-8A09-6D673D3E924F}"/>
                  </a:ext>
                </a:extLst>
              </p:cNvPr>
              <p:cNvSpPr>
                <a:spLocks noRot="1" noChangeAspect="1" noMove="1" noResize="1" noEditPoints="1" noAdjustHandles="1" noChangeArrowheads="1" noChangeShapeType="1" noTextEdit="1"/>
              </p:cNvSpPr>
              <p:nvPr/>
            </p:nvSpPr>
            <p:spPr>
              <a:xfrm>
                <a:off x="334597" y="4214787"/>
                <a:ext cx="1876561" cy="657101"/>
              </a:xfrm>
              <a:prstGeom prst="roundRect">
                <a:avLst/>
              </a:prstGeom>
              <a:blipFill>
                <a:blip r:embed="rId4"/>
                <a:stretch>
                  <a:fillRect b="-25455"/>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8" name="Rounded Rectangle 27">
                <a:extLst>
                  <a:ext uri="{FF2B5EF4-FFF2-40B4-BE49-F238E27FC236}">
                    <a16:creationId xmlns:a16="http://schemas.microsoft.com/office/drawing/2014/main" id="{B37A4136-8366-D54A-B867-10EAD6D9433D}"/>
                  </a:ext>
                </a:extLst>
              </p:cNvPr>
              <p:cNvSpPr/>
              <p:nvPr/>
            </p:nvSpPr>
            <p:spPr>
              <a:xfrm>
                <a:off x="334597" y="5532658"/>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9</m:t>
                        </m:r>
                        <m:r>
                          <m:rPr>
                            <m:nor/>
                          </m:rPr>
                          <a:rPr lang="en-US" sz="240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27</a:t>
                </a:r>
              </a:p>
            </p:txBody>
          </p:sp>
        </mc:Choice>
        <mc:Fallback>
          <p:sp>
            <p:nvSpPr>
              <p:cNvPr id="28" name="Rounded Rectangle 27">
                <a:extLst>
                  <a:ext uri="{FF2B5EF4-FFF2-40B4-BE49-F238E27FC236}">
                    <a16:creationId xmlns:a16="http://schemas.microsoft.com/office/drawing/2014/main" id="{B37A4136-8366-D54A-B867-10EAD6D9433D}"/>
                  </a:ext>
                </a:extLst>
              </p:cNvPr>
              <p:cNvSpPr>
                <a:spLocks noRot="1" noChangeAspect="1" noMove="1" noResize="1" noEditPoints="1" noAdjustHandles="1" noChangeArrowheads="1" noChangeShapeType="1" noTextEdit="1"/>
              </p:cNvSpPr>
              <p:nvPr/>
            </p:nvSpPr>
            <p:spPr>
              <a:xfrm>
                <a:off x="334597" y="5532658"/>
                <a:ext cx="1876561" cy="657101"/>
              </a:xfrm>
              <a:prstGeom prst="roundRect">
                <a:avLst/>
              </a:prstGeom>
              <a:blipFill>
                <a:blip r:embed="rId5"/>
                <a:stretch>
                  <a:fillRect b="-27273"/>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9" name="Rounded Rectangle 28">
                <a:extLst>
                  <a:ext uri="{FF2B5EF4-FFF2-40B4-BE49-F238E27FC236}">
                    <a16:creationId xmlns:a16="http://schemas.microsoft.com/office/drawing/2014/main" id="{4AECEA03-11F8-1142-ACDC-2920DEB449CD}"/>
                  </a:ext>
                </a:extLst>
              </p:cNvPr>
              <p:cNvSpPr/>
              <p:nvPr/>
            </p:nvSpPr>
            <p:spPr>
              <a:xfrm>
                <a:off x="4056133" y="4214787"/>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5</m:t>
                        </m:r>
                        <m:r>
                          <m:rPr>
                            <m:nor/>
                          </m:rPr>
                          <a:rPr lang="en-US" sz="240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40</a:t>
                </a:r>
              </a:p>
            </p:txBody>
          </p:sp>
        </mc:Choice>
        <mc:Fallback>
          <p:sp>
            <p:nvSpPr>
              <p:cNvPr id="29" name="Rounded Rectangle 28">
                <a:extLst>
                  <a:ext uri="{FF2B5EF4-FFF2-40B4-BE49-F238E27FC236}">
                    <a16:creationId xmlns:a16="http://schemas.microsoft.com/office/drawing/2014/main" id="{4AECEA03-11F8-1142-ACDC-2920DEB449CD}"/>
                  </a:ext>
                </a:extLst>
              </p:cNvPr>
              <p:cNvSpPr>
                <a:spLocks noRot="1" noChangeAspect="1" noMove="1" noResize="1" noEditPoints="1" noAdjustHandles="1" noChangeArrowheads="1" noChangeShapeType="1" noTextEdit="1"/>
              </p:cNvSpPr>
              <p:nvPr/>
            </p:nvSpPr>
            <p:spPr>
              <a:xfrm>
                <a:off x="4056133" y="4214787"/>
                <a:ext cx="1876561" cy="657101"/>
              </a:xfrm>
              <a:prstGeom prst="roundRect">
                <a:avLst/>
              </a:prstGeom>
              <a:blipFill>
                <a:blip r:embed="rId6"/>
                <a:stretch>
                  <a:fillRect b="-25455"/>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0" name="Rounded Rectangle 29">
                <a:extLst>
                  <a:ext uri="{FF2B5EF4-FFF2-40B4-BE49-F238E27FC236}">
                    <a16:creationId xmlns:a16="http://schemas.microsoft.com/office/drawing/2014/main" id="{003C36F8-7DEE-314E-961E-EFB54B68C56D}"/>
                  </a:ext>
                </a:extLst>
              </p:cNvPr>
              <p:cNvSpPr/>
              <p:nvPr/>
            </p:nvSpPr>
            <p:spPr>
              <a:xfrm>
                <a:off x="4056133" y="5532658"/>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2</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9</m:t>
                        </m:r>
                        <m:r>
                          <m:rPr>
                            <m:nor/>
                          </m:rPr>
                          <a:rPr lang="en-US" sz="240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27</a:t>
                </a:r>
              </a:p>
            </p:txBody>
          </p:sp>
        </mc:Choice>
        <mc:Fallback>
          <p:sp>
            <p:nvSpPr>
              <p:cNvPr id="30" name="Rounded Rectangle 29">
                <a:extLst>
                  <a:ext uri="{FF2B5EF4-FFF2-40B4-BE49-F238E27FC236}">
                    <a16:creationId xmlns:a16="http://schemas.microsoft.com/office/drawing/2014/main" id="{003C36F8-7DEE-314E-961E-EFB54B68C56D}"/>
                  </a:ext>
                </a:extLst>
              </p:cNvPr>
              <p:cNvSpPr>
                <a:spLocks noRot="1" noChangeAspect="1" noMove="1" noResize="1" noEditPoints="1" noAdjustHandles="1" noChangeArrowheads="1" noChangeShapeType="1" noTextEdit="1"/>
              </p:cNvSpPr>
              <p:nvPr/>
            </p:nvSpPr>
            <p:spPr>
              <a:xfrm>
                <a:off x="4056133" y="5532658"/>
                <a:ext cx="1876561" cy="657101"/>
              </a:xfrm>
              <a:prstGeom prst="roundRect">
                <a:avLst/>
              </a:prstGeom>
              <a:blipFill>
                <a:blip r:embed="rId7"/>
                <a:stretch>
                  <a:fillRect b="-25455"/>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1" name="Rounded Rectangle 30">
                <a:extLst>
                  <a:ext uri="{FF2B5EF4-FFF2-40B4-BE49-F238E27FC236}">
                    <a16:creationId xmlns:a16="http://schemas.microsoft.com/office/drawing/2014/main" id="{14058395-C5B2-3B49-B779-EBAB3449E0F6}"/>
                  </a:ext>
                </a:extLst>
              </p:cNvPr>
              <p:cNvSpPr/>
              <p:nvPr/>
            </p:nvSpPr>
            <p:spPr>
              <a:xfrm>
                <a:off x="7777670" y="4214787"/>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5</m:t>
                        </m:r>
                        <m:r>
                          <m:rPr>
                            <m:nor/>
                          </m:rPr>
                          <a:rPr lang="en-US" sz="240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40</a:t>
                </a:r>
              </a:p>
            </p:txBody>
          </p:sp>
        </mc:Choice>
        <mc:Fallback>
          <p:sp>
            <p:nvSpPr>
              <p:cNvPr id="31" name="Rounded Rectangle 30">
                <a:extLst>
                  <a:ext uri="{FF2B5EF4-FFF2-40B4-BE49-F238E27FC236}">
                    <a16:creationId xmlns:a16="http://schemas.microsoft.com/office/drawing/2014/main" id="{14058395-C5B2-3B49-B779-EBAB3449E0F6}"/>
                  </a:ext>
                </a:extLst>
              </p:cNvPr>
              <p:cNvSpPr>
                <a:spLocks noRot="1" noChangeAspect="1" noMove="1" noResize="1" noEditPoints="1" noAdjustHandles="1" noChangeArrowheads="1" noChangeShapeType="1" noTextEdit="1"/>
              </p:cNvSpPr>
              <p:nvPr/>
            </p:nvSpPr>
            <p:spPr>
              <a:xfrm>
                <a:off x="7777670" y="4214787"/>
                <a:ext cx="1876561" cy="657101"/>
              </a:xfrm>
              <a:prstGeom prst="roundRect">
                <a:avLst/>
              </a:prstGeom>
              <a:blipFill>
                <a:blip r:embed="rId8"/>
                <a:stretch>
                  <a:fillRect b="-25455"/>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2" name="Rounded Rectangle 31">
                <a:extLst>
                  <a:ext uri="{FF2B5EF4-FFF2-40B4-BE49-F238E27FC236}">
                    <a16:creationId xmlns:a16="http://schemas.microsoft.com/office/drawing/2014/main" id="{4398726B-7EE2-D24F-BB58-BDE752E60D2B}"/>
                  </a:ext>
                </a:extLst>
              </p:cNvPr>
              <p:cNvSpPr/>
              <p:nvPr/>
            </p:nvSpPr>
            <p:spPr>
              <a:xfrm>
                <a:off x="7777670" y="5532658"/>
                <a:ext cx="1876561" cy="657101"/>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en-US" sz="240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9</m:t>
                        </m:r>
                        <m:r>
                          <m:rPr>
                            <m:nor/>
                          </m:rPr>
                          <a:rPr lang="en-US" sz="240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27</a:t>
                </a:r>
              </a:p>
            </p:txBody>
          </p:sp>
        </mc:Choice>
        <mc:Fallback>
          <p:sp>
            <p:nvSpPr>
              <p:cNvPr id="32" name="Rounded Rectangle 31">
                <a:extLst>
                  <a:ext uri="{FF2B5EF4-FFF2-40B4-BE49-F238E27FC236}">
                    <a16:creationId xmlns:a16="http://schemas.microsoft.com/office/drawing/2014/main" id="{4398726B-7EE2-D24F-BB58-BDE752E60D2B}"/>
                  </a:ext>
                </a:extLst>
              </p:cNvPr>
              <p:cNvSpPr>
                <a:spLocks noRot="1" noChangeAspect="1" noMove="1" noResize="1" noEditPoints="1" noAdjustHandles="1" noChangeArrowheads="1" noChangeShapeType="1" noTextEdit="1"/>
              </p:cNvSpPr>
              <p:nvPr/>
            </p:nvSpPr>
            <p:spPr>
              <a:xfrm>
                <a:off x="7777670" y="5532658"/>
                <a:ext cx="1876561" cy="657101"/>
              </a:xfrm>
              <a:prstGeom prst="roundRect">
                <a:avLst/>
              </a:prstGeom>
              <a:blipFill>
                <a:blip r:embed="rId9"/>
                <a:stretch>
                  <a:fillRect b="-25455"/>
                </a:stretch>
              </a:blipFill>
              <a:ln w="38100">
                <a:solidFill>
                  <a:srgbClr val="CCD4F4"/>
                </a:solidFill>
              </a:ln>
            </p:spPr>
            <p:txBody>
              <a:bodyPr/>
              <a:lstStyle/>
              <a:p>
                <a:r>
                  <a:rPr lang="en-GB">
                    <a:noFill/>
                  </a:rPr>
                  <a:t> </a:t>
                </a:r>
              </a:p>
            </p:txBody>
          </p:sp>
        </mc:Fallback>
      </mc:AlternateContent>
      <p:sp>
        <p:nvSpPr>
          <p:cNvPr id="33" name="Google Shape;264;p25">
            <a:extLst>
              <a:ext uri="{FF2B5EF4-FFF2-40B4-BE49-F238E27FC236}">
                <a16:creationId xmlns:a16="http://schemas.microsoft.com/office/drawing/2014/main" id="{7C3E9584-C38D-B145-85E3-2B648C6EFA6C}"/>
              </a:ext>
            </a:extLst>
          </p:cNvPr>
          <p:cNvSpPr txBox="1"/>
          <p:nvPr/>
        </p:nvSpPr>
        <p:spPr>
          <a:xfrm>
            <a:off x="2339226" y="4298666"/>
            <a:ext cx="535800" cy="4794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8</a:t>
            </a:r>
            <a:endParaRPr kumimoji="0" sz="2000" b="0" i="0" u="none" strike="noStrike" kern="0" cap="none" spc="0" normalizeH="0" baseline="0" noProof="0" dirty="0">
              <a:ln>
                <a:noFill/>
              </a:ln>
              <a:solidFill>
                <a:srgbClr val="43A047"/>
              </a:solidFill>
              <a:effectLst/>
              <a:uLnTx/>
              <a:uFillTx/>
              <a:latin typeface="Arial"/>
              <a:cs typeface="Arial"/>
              <a:sym typeface="Arial"/>
            </a:endParaRPr>
          </a:p>
        </p:txBody>
      </p:sp>
      <p:sp>
        <p:nvSpPr>
          <p:cNvPr id="34" name="Google Shape;264;p25">
            <a:extLst>
              <a:ext uri="{FF2B5EF4-FFF2-40B4-BE49-F238E27FC236}">
                <a16:creationId xmlns:a16="http://schemas.microsoft.com/office/drawing/2014/main" id="{2853B891-5485-864F-A0B8-A5C8A21DB13F}"/>
              </a:ext>
            </a:extLst>
          </p:cNvPr>
          <p:cNvSpPr txBox="1"/>
          <p:nvPr/>
        </p:nvSpPr>
        <p:spPr>
          <a:xfrm>
            <a:off x="2339226" y="5621508"/>
            <a:ext cx="535800" cy="4794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3</a:t>
            </a:r>
            <a:endParaRPr kumimoji="0" sz="2000" b="0" i="0" u="none" strike="noStrike" kern="0" cap="none" spc="0" normalizeH="0" baseline="0" noProof="0" dirty="0">
              <a:ln>
                <a:noFill/>
              </a:ln>
              <a:solidFill>
                <a:srgbClr val="43A047"/>
              </a:solidFill>
              <a:effectLst/>
              <a:uLnTx/>
              <a:uFillTx/>
              <a:latin typeface="Arial"/>
              <a:cs typeface="Arial"/>
              <a:sym typeface="Arial"/>
            </a:endParaRPr>
          </a:p>
        </p:txBody>
      </p:sp>
      <p:sp>
        <p:nvSpPr>
          <p:cNvPr id="35" name="Google Shape;264;p25">
            <a:extLst>
              <a:ext uri="{FF2B5EF4-FFF2-40B4-BE49-F238E27FC236}">
                <a16:creationId xmlns:a16="http://schemas.microsoft.com/office/drawing/2014/main" id="{ED4A949C-378C-AA4D-9768-500E1FFC5D1E}"/>
              </a:ext>
            </a:extLst>
          </p:cNvPr>
          <p:cNvSpPr txBox="1"/>
          <p:nvPr/>
        </p:nvSpPr>
        <p:spPr>
          <a:xfrm>
            <a:off x="6158239" y="4298666"/>
            <a:ext cx="535800" cy="4794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16</a:t>
            </a:r>
            <a:endParaRPr kumimoji="0" sz="2000" b="0" i="0" u="none" strike="noStrike" kern="0" cap="none" spc="0" normalizeH="0" baseline="0" noProof="0" dirty="0">
              <a:ln>
                <a:noFill/>
              </a:ln>
              <a:solidFill>
                <a:srgbClr val="43A047"/>
              </a:solidFill>
              <a:effectLst/>
              <a:uLnTx/>
              <a:uFillTx/>
              <a:latin typeface="Arial"/>
              <a:cs typeface="Arial"/>
              <a:sym typeface="Arial"/>
            </a:endParaRPr>
          </a:p>
        </p:txBody>
      </p:sp>
      <p:sp>
        <p:nvSpPr>
          <p:cNvPr id="36" name="Google Shape;264;p25">
            <a:extLst>
              <a:ext uri="{FF2B5EF4-FFF2-40B4-BE49-F238E27FC236}">
                <a16:creationId xmlns:a16="http://schemas.microsoft.com/office/drawing/2014/main" id="{38ED538F-8109-6E4D-A2B7-B8989DB703DA}"/>
              </a:ext>
            </a:extLst>
          </p:cNvPr>
          <p:cNvSpPr txBox="1"/>
          <p:nvPr/>
        </p:nvSpPr>
        <p:spPr>
          <a:xfrm>
            <a:off x="6158239" y="5621508"/>
            <a:ext cx="535800" cy="4794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6</a:t>
            </a:r>
            <a:endParaRPr kumimoji="0" sz="2000" b="0" i="0" u="none" strike="noStrike" kern="0" cap="none" spc="0" normalizeH="0" baseline="0" noProof="0" dirty="0">
              <a:ln>
                <a:noFill/>
              </a:ln>
              <a:solidFill>
                <a:srgbClr val="43A047"/>
              </a:solidFill>
              <a:effectLst/>
              <a:uLnTx/>
              <a:uFillTx/>
              <a:latin typeface="Arial"/>
              <a:cs typeface="Arial"/>
              <a:sym typeface="Arial"/>
            </a:endParaRPr>
          </a:p>
        </p:txBody>
      </p:sp>
      <p:sp>
        <p:nvSpPr>
          <p:cNvPr id="37" name="Google Shape;264;p25">
            <a:extLst>
              <a:ext uri="{FF2B5EF4-FFF2-40B4-BE49-F238E27FC236}">
                <a16:creationId xmlns:a16="http://schemas.microsoft.com/office/drawing/2014/main" id="{7DA2AB5C-5842-6F48-8425-AB57A79B15F1}"/>
              </a:ext>
            </a:extLst>
          </p:cNvPr>
          <p:cNvSpPr txBox="1"/>
          <p:nvPr/>
        </p:nvSpPr>
        <p:spPr>
          <a:xfrm>
            <a:off x="9879776" y="4298666"/>
            <a:ext cx="535800" cy="4794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24</a:t>
            </a:r>
            <a:endParaRPr kumimoji="0" sz="2000" b="0" i="0" u="none" strike="noStrike" kern="0" cap="none" spc="0" normalizeH="0" baseline="0" noProof="0" dirty="0">
              <a:ln>
                <a:noFill/>
              </a:ln>
              <a:solidFill>
                <a:srgbClr val="43A047"/>
              </a:solidFill>
              <a:effectLst/>
              <a:uLnTx/>
              <a:uFillTx/>
              <a:latin typeface="Arial"/>
              <a:cs typeface="Arial"/>
              <a:sym typeface="Arial"/>
            </a:endParaRPr>
          </a:p>
        </p:txBody>
      </p:sp>
      <p:sp>
        <p:nvSpPr>
          <p:cNvPr id="38" name="Google Shape;264;p25">
            <a:extLst>
              <a:ext uri="{FF2B5EF4-FFF2-40B4-BE49-F238E27FC236}">
                <a16:creationId xmlns:a16="http://schemas.microsoft.com/office/drawing/2014/main" id="{B3E9177B-CE97-504F-A73B-695C4B02EE06}"/>
              </a:ext>
            </a:extLst>
          </p:cNvPr>
          <p:cNvSpPr txBox="1"/>
          <p:nvPr/>
        </p:nvSpPr>
        <p:spPr>
          <a:xfrm>
            <a:off x="9879776" y="5621508"/>
            <a:ext cx="535800" cy="4794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9</a:t>
            </a:r>
            <a:endParaRPr kumimoji="0" sz="2000" b="0" i="0" u="none" strike="noStrike" kern="0" cap="none" spc="0" normalizeH="0" baseline="0" noProof="0" dirty="0">
              <a:ln>
                <a:noFill/>
              </a:ln>
              <a:solidFill>
                <a:srgbClr val="43A047"/>
              </a:solidFill>
              <a:effectLst/>
              <a:uLnTx/>
              <a:uFillTx/>
              <a:latin typeface="Arial"/>
              <a:cs typeface="Arial"/>
              <a:sym typeface="Aria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5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1000"/>
                                        <p:tgtEl>
                                          <p:spTgt spid="34"/>
                                        </p:tgtEl>
                                      </p:cBhvr>
                                    </p:animEffect>
                                  </p:childTnLst>
                                </p:cTn>
                              </p:par>
                              <p:par>
                                <p:cTn id="11" presetID="10"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childTnLst>
                                </p:cTn>
                              </p:par>
                              <p:par>
                                <p:cTn id="17" presetID="10"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childTnLst>
                                </p:cTn>
                              </p:par>
                              <p:par>
                                <p:cTn id="20" presetID="10"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1000"/>
                                        <p:tgtEl>
                                          <p:spTgt spid="38"/>
                                        </p:tgtEl>
                                      </p:cBhvr>
                                    </p:animEffect>
                                  </p:childTnLst>
                                </p:cTn>
                              </p:par>
                            </p:childTnLst>
                          </p:cTn>
                        </p:par>
                      </p:childTnLst>
                    </p:cTn>
                  </p:par>
                </p:childTnLst>
              </p:cTn>
              <p:nextCondLst>
                <p:cond evt="onClick" delay="0">
                  <p:tgtEl>
                    <p:spTgt spid="257"/>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2"/>
          <p:cNvSpPr txBox="1"/>
          <p:nvPr/>
        </p:nvSpPr>
        <p:spPr>
          <a:xfrm>
            <a:off x="263525" y="676894"/>
            <a:ext cx="11736388" cy="5759531"/>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0"/>
              </a:spcBef>
              <a:spcAft>
                <a:spcPts val="0"/>
              </a:spcAft>
              <a:buClr>
                <a:schemeClr val="dk1"/>
              </a:buClr>
              <a:buSzPts val="1800"/>
              <a:buFont typeface="Arial"/>
              <a:buNone/>
            </a:pPr>
            <a:r>
              <a:rPr lang="en-GB" sz="2400" b="1" i="0" u="none" strike="noStrike" cap="none">
                <a:solidFill>
                  <a:srgbClr val="222222"/>
                </a:solidFill>
                <a:latin typeface="Century Gothic"/>
                <a:ea typeface="Century Gothic"/>
                <a:cs typeface="Century Gothic"/>
                <a:sym typeface="Century Gothic"/>
              </a:rPr>
              <a:t>Summary</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Key Vocabulary and Sentence Stems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Diagnostic Question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Learning Objective</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Starter – Times tables fact practice</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Let’s Learn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Using bar models to find unit and non-unit fractions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(1) – Using bar models to find unit and non-unit fractions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Finding fractions of measures, converting between units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(2) – Finding fractions of measures, converting between units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Finding missing numbers and areas of coloured parts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(3) – Finding missing numbers and areas of coloured parts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Let’s Reflect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Support Slides – Based on fractions of a quantity</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Key Vocabulary</a:t>
            </a:r>
            <a:endParaRPr/>
          </a:p>
        </p:txBody>
      </p:sp>
      <p:sp>
        <p:nvSpPr>
          <p:cNvPr id="61" name="Google Shape;61;p3"/>
          <p:cNvSpPr txBox="1"/>
          <p:nvPr/>
        </p:nvSpPr>
        <p:spPr>
          <a:xfrm>
            <a:off x="263524" y="3216993"/>
            <a:ext cx="2717181" cy="42401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277BD"/>
              </a:buClr>
              <a:buSzPts val="1600"/>
              <a:buFont typeface="Arial"/>
              <a:buNone/>
            </a:pPr>
            <a:r>
              <a:rPr lang="en-GB" sz="1600" b="1" i="0" u="none" strike="noStrike" cap="none">
                <a:solidFill>
                  <a:srgbClr val="0277BD"/>
                </a:solidFill>
                <a:latin typeface="Century Gothic"/>
                <a:ea typeface="Century Gothic"/>
                <a:cs typeface="Century Gothic"/>
                <a:sym typeface="Century Gothic"/>
              </a:rPr>
              <a:t>Sentence Stems</a:t>
            </a:r>
            <a:endParaRPr sz="1400" b="0" i="0" u="none" strike="noStrike" cap="none">
              <a:solidFill>
                <a:srgbClr val="000000"/>
              </a:solidFill>
              <a:latin typeface="Arial"/>
              <a:ea typeface="Arial"/>
              <a:cs typeface="Arial"/>
              <a:sym typeface="Arial"/>
            </a:endParaRPr>
          </a:p>
        </p:txBody>
      </p:sp>
      <p:sp>
        <p:nvSpPr>
          <p:cNvPr id="62" name="Google Shape;62;p3"/>
          <p:cNvSpPr txBox="1"/>
          <p:nvPr/>
        </p:nvSpPr>
        <p:spPr>
          <a:xfrm>
            <a:off x="263524" y="3641007"/>
            <a:ext cx="11736388" cy="2532616"/>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To find (fraction) of a set of objects, you divide the objects into (denominator)</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equal groups and count the amount in (numerator) equal part(s).</a:t>
            </a:r>
            <a:endParaRPr sz="1400" b="0" i="0" u="none" strike="noStrike" cap="none">
              <a:solidFill>
                <a:srgbClr val="000000"/>
              </a:solidFill>
              <a:latin typeface="Arial"/>
              <a:ea typeface="Arial"/>
              <a:cs typeface="Arial"/>
              <a:sym typeface="Arial"/>
            </a:endParaRPr>
          </a:p>
          <a:p>
            <a:pPr marL="285750" marR="0" lvl="0" indent="-285750" algn="l" rtl="0">
              <a:lnSpc>
                <a:spcPct val="150000"/>
              </a:lnSpc>
              <a:spcBef>
                <a:spcPts val="0"/>
              </a:spcBef>
              <a:spcAft>
                <a:spcPts val="0"/>
              </a:spcAft>
              <a:buClr>
                <a:srgbClr val="222222"/>
              </a:buClr>
              <a:buSzPts val="1800"/>
              <a:buFont typeface="Arial"/>
              <a:buChar char="•"/>
            </a:pPr>
            <a:r>
              <a:rPr lang="en-GB" sz="1800" b="0" i="0" u="none" strike="noStrike" cap="none">
                <a:solidFill>
                  <a:srgbClr val="222222"/>
                </a:solidFill>
                <a:latin typeface="Century Gothic"/>
                <a:ea typeface="Century Gothic"/>
                <a:cs typeface="Century Gothic"/>
                <a:sym typeface="Century Gothic"/>
              </a:rPr>
              <a:t>To find 1/5 of a set of objects, you divide the objects into 5 equal groups and count the amount in 1 equal part.</a:t>
            </a:r>
            <a:endParaRPr sz="1400" b="0" i="0" u="none" strike="noStrike" cap="none">
              <a:solidFill>
                <a:srgbClr val="000000"/>
              </a:solidFill>
              <a:latin typeface="Arial"/>
              <a:ea typeface="Arial"/>
              <a:cs typeface="Arial"/>
              <a:sym typeface="Arial"/>
            </a:endParaRPr>
          </a:p>
          <a:p>
            <a:pPr marL="285750" marR="0" lvl="0" indent="-285750" algn="l" rtl="0">
              <a:lnSpc>
                <a:spcPct val="150000"/>
              </a:lnSpc>
              <a:spcBef>
                <a:spcPts val="0"/>
              </a:spcBef>
              <a:spcAft>
                <a:spcPts val="0"/>
              </a:spcAft>
              <a:buClr>
                <a:srgbClr val="222222"/>
              </a:buClr>
              <a:buSzPts val="1800"/>
              <a:buFont typeface="Arial"/>
              <a:buChar char="•"/>
            </a:pPr>
            <a:r>
              <a:rPr lang="en-GB" sz="1800" b="0" i="0" u="none" strike="noStrike" cap="none">
                <a:solidFill>
                  <a:srgbClr val="222222"/>
                </a:solidFill>
                <a:latin typeface="Century Gothic"/>
                <a:ea typeface="Century Gothic"/>
                <a:cs typeface="Century Gothic"/>
                <a:sym typeface="Century Gothic"/>
              </a:rPr>
              <a:t>OR To find ¾ of a set of objects, you divide the objects into 4 equal groups and count the amount in 3 equal parts.</a:t>
            </a:r>
            <a:endParaRPr sz="1400" b="0" i="0" u="none" strike="noStrike" cap="none">
              <a:solidFill>
                <a:srgbClr val="000000"/>
              </a:solidFill>
              <a:latin typeface="Arial"/>
              <a:ea typeface="Arial"/>
              <a:cs typeface="Arial"/>
              <a:sym typeface="Arial"/>
            </a:endParaRPr>
          </a:p>
        </p:txBody>
      </p:sp>
      <p:graphicFrame>
        <p:nvGraphicFramePr>
          <p:cNvPr id="63" name="Google Shape;63;p3"/>
          <p:cNvGraphicFramePr/>
          <p:nvPr>
            <p:extLst>
              <p:ext uri="{D42A27DB-BD31-4B8C-83A1-F6EECF244321}">
                <p14:modId xmlns:p14="http://schemas.microsoft.com/office/powerpoint/2010/main" val="449382755"/>
              </p:ext>
            </p:extLst>
          </p:nvPr>
        </p:nvGraphicFramePr>
        <p:xfrm>
          <a:off x="263524" y="1155866"/>
          <a:ext cx="11736400" cy="736620"/>
        </p:xfrm>
        <a:graphic>
          <a:graphicData uri="http://schemas.openxmlformats.org/drawingml/2006/table">
            <a:tbl>
              <a:tblPr firstRow="1" bandRow="1">
                <a:noFill/>
                <a:tableStyleId>{39A1C304-6759-4035-BB3C-B4E92EB7E7C7}</a:tableStyleId>
              </a:tblPr>
              <a:tblGrid>
                <a:gridCol w="5868200">
                  <a:extLst>
                    <a:ext uri="{9D8B030D-6E8A-4147-A177-3AD203B41FA5}">
                      <a16:colId xmlns:a16="http://schemas.microsoft.com/office/drawing/2014/main" val="20000"/>
                    </a:ext>
                  </a:extLst>
                </a:gridCol>
                <a:gridCol w="5868200">
                  <a:extLst>
                    <a:ext uri="{9D8B030D-6E8A-4147-A177-3AD203B41FA5}">
                      <a16:colId xmlns:a16="http://schemas.microsoft.com/office/drawing/2014/main" val="20001"/>
                    </a:ext>
                  </a:extLst>
                </a:gridCol>
              </a:tblGrid>
              <a:tr h="228600">
                <a:tc>
                  <a:txBody>
                    <a:bodyPr/>
                    <a:lstStyle/>
                    <a:p>
                      <a:pPr marL="0" marR="0" lvl="0" indent="0" algn="l" rtl="0">
                        <a:lnSpc>
                          <a:spcPct val="100000"/>
                        </a:lnSpc>
                        <a:spcBef>
                          <a:spcPts val="0"/>
                        </a:spcBef>
                        <a:spcAft>
                          <a:spcPts val="0"/>
                        </a:spcAft>
                        <a:buClr>
                          <a:srgbClr val="000000"/>
                        </a:buClr>
                        <a:buSzPts val="1800"/>
                        <a:buFont typeface="Arial"/>
                        <a:buNone/>
                      </a:pPr>
                      <a:r>
                        <a:rPr lang="en-GB" sz="1800" b="0" u="none" strike="noStrike" cap="none" dirty="0">
                          <a:solidFill>
                            <a:srgbClr val="222222"/>
                          </a:solidFill>
                          <a:latin typeface="Century Gothic"/>
                          <a:ea typeface="Century Gothic"/>
                          <a:cs typeface="Century Gothic"/>
                          <a:sym typeface="Century Gothic"/>
                        </a:rPr>
                        <a:t>unit fraction</a:t>
                      </a:r>
                      <a:endParaRPr sz="14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r>
                        <a:rPr lang="en-GB" sz="1800" b="0" u="none" strike="noStrike" cap="none" dirty="0">
                          <a:solidFill>
                            <a:srgbClr val="222222"/>
                          </a:solidFill>
                          <a:latin typeface="Century Gothic"/>
                          <a:ea typeface="Century Gothic"/>
                          <a:cs typeface="Century Gothic"/>
                          <a:sym typeface="Century Gothic"/>
                        </a:rPr>
                        <a:t>non-unit fraction</a:t>
                      </a:r>
                      <a:endParaRPr sz="14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a:solidFill>
                            <a:srgbClr val="222222"/>
                          </a:solidFill>
                          <a:latin typeface="Century Gothic"/>
                          <a:ea typeface="Century Gothic"/>
                          <a:cs typeface="Century Gothic"/>
                          <a:sym typeface="Century Gothic"/>
                        </a:rPr>
                        <a:t>dividend</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dirty="0">
                          <a:solidFill>
                            <a:srgbClr val="222222"/>
                          </a:solidFill>
                          <a:latin typeface="Century Gothic"/>
                          <a:ea typeface="Century Gothic"/>
                          <a:cs typeface="Century Gothic"/>
                          <a:sym typeface="Century Gothic"/>
                        </a:rPr>
                        <a:t>divisor</a:t>
                      </a:r>
                      <a:endParaRPr sz="14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4"/>
          <p:cNvSpPr txBox="1">
            <a:spLocks noGrp="1"/>
          </p:cNvSpPr>
          <p:nvPr>
            <p:ph type="body" idx="2"/>
          </p:nvPr>
        </p:nvSpPr>
        <p:spPr>
          <a:xfrm>
            <a:off x="820506" y="3466464"/>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sz="1800"/>
              <a:t>600g</a:t>
            </a:r>
            <a:endParaRPr/>
          </a:p>
        </p:txBody>
      </p:sp>
      <p:sp>
        <p:nvSpPr>
          <p:cNvPr id="70" name="Google Shape;70;p4"/>
          <p:cNvSpPr txBox="1">
            <a:spLocks noGrp="1"/>
          </p:cNvSpPr>
          <p:nvPr>
            <p:ph type="body" idx="3"/>
          </p:nvPr>
        </p:nvSpPr>
        <p:spPr>
          <a:xfrm>
            <a:off x="820506" y="4794521"/>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a:t>24kg</a:t>
            </a:r>
            <a:endParaRPr/>
          </a:p>
        </p:txBody>
      </p:sp>
      <p:sp>
        <p:nvSpPr>
          <p:cNvPr id="71" name="Google Shape;71;p4"/>
          <p:cNvSpPr txBox="1">
            <a:spLocks noGrp="1"/>
          </p:cNvSpPr>
          <p:nvPr>
            <p:ph type="body" idx="4"/>
          </p:nvPr>
        </p:nvSpPr>
        <p:spPr>
          <a:xfrm>
            <a:off x="6688949" y="3466464"/>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a:t>2,400g</a:t>
            </a:r>
            <a:endParaRPr/>
          </a:p>
        </p:txBody>
      </p:sp>
      <p:sp>
        <p:nvSpPr>
          <p:cNvPr id="72" name="Google Shape;72;p4"/>
          <p:cNvSpPr txBox="1">
            <a:spLocks noGrp="1"/>
          </p:cNvSpPr>
          <p:nvPr>
            <p:ph type="body" idx="5"/>
          </p:nvPr>
        </p:nvSpPr>
        <p:spPr>
          <a:xfrm>
            <a:off x="6688947" y="4794521"/>
            <a:ext cx="5181036" cy="341701"/>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Clr>
                <a:srgbClr val="222222"/>
              </a:buClr>
              <a:buSzPts val="1800"/>
              <a:buNone/>
            </a:pPr>
            <a:r>
              <a:rPr lang="en-GB"/>
              <a:t>240g</a:t>
            </a:r>
            <a:endParaRPr/>
          </a:p>
        </p:txBody>
      </p:sp>
      <mc:AlternateContent xmlns:mc="http://schemas.openxmlformats.org/markup-compatibility/2006">
        <mc:Choice xmlns:a14="http://schemas.microsoft.com/office/drawing/2010/main" Requires="a14">
          <p:sp>
            <p:nvSpPr>
              <p:cNvPr id="7" name="Content Placeholder 2">
                <a:extLst>
                  <a:ext uri="{FF2B5EF4-FFF2-40B4-BE49-F238E27FC236}">
                    <a16:creationId xmlns:a16="http://schemas.microsoft.com/office/drawing/2014/main" id="{88BC8E68-FAC4-2B48-850B-0AED0BD3A05E}"/>
                  </a:ext>
                </a:extLst>
              </p:cNvPr>
              <p:cNvSpPr txBox="1">
                <a:spLocks/>
              </p:cNvSpPr>
              <p:nvPr/>
            </p:nvSpPr>
            <p:spPr>
              <a:xfrm>
                <a:off x="263047" y="1293814"/>
                <a:ext cx="11736887" cy="867496"/>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b="1" dirty="0">
                    <a:latin typeface="Century Gothic" panose="020B0502020202020204" pitchFamily="34" charset="0"/>
                  </a:rPr>
                  <a:t>Calculate </a:t>
                </a:r>
                <a14:m>
                  <m:oMath xmlns:m="http://schemas.openxmlformats.org/officeDocument/2006/math">
                    <m:f>
                      <m:fPr>
                        <m:ctrlPr>
                          <a:rPr lang="ar-AE" sz="1800" b="1" i="1" smtClean="0">
                            <a:latin typeface="Cambria Math" panose="02040503050406030204" pitchFamily="18" charset="0"/>
                          </a:rPr>
                        </m:ctrlPr>
                      </m:fPr>
                      <m:num>
                        <m:r>
                          <m:rPr>
                            <m:nor/>
                          </m:rPr>
                          <a:rPr lang="ar-AE" sz="1800" b="1" smtClean="0">
                            <a:latin typeface="Century Gothic" panose="020B0502020202020204" pitchFamily="34" charset="0"/>
                          </a:rPr>
                          <m:t>4</m:t>
                        </m:r>
                      </m:num>
                      <m:den>
                        <m:r>
                          <m:rPr>
                            <m:nor/>
                          </m:rPr>
                          <a:rPr lang="ar-AE" sz="1800" b="1" smtClean="0">
                            <a:latin typeface="Century Gothic" panose="020B0502020202020204" pitchFamily="34" charset="0"/>
                          </a:rPr>
                          <m:t> </m:t>
                        </m:r>
                        <m:r>
                          <m:rPr>
                            <m:nor/>
                          </m:rPr>
                          <a:rPr lang="ar-AE" sz="1800" b="1" smtClean="0">
                            <a:latin typeface="Century Gothic" panose="020B0502020202020204" pitchFamily="34" charset="0"/>
                          </a:rPr>
                          <m:t>7</m:t>
                        </m:r>
                        <m:r>
                          <m:rPr>
                            <m:nor/>
                          </m:rPr>
                          <a:rPr lang="ar-AE" sz="1800" b="1" smtClean="0">
                            <a:latin typeface="Century Gothic" panose="020B0502020202020204" pitchFamily="34" charset="0"/>
                          </a:rPr>
                          <m:t> </m:t>
                        </m:r>
                      </m:den>
                    </m:f>
                    <m:r>
                      <a:rPr lang="ar-AE" sz="1800" b="1" i="1" smtClean="0">
                        <a:latin typeface="Cambria Math" panose="02040503050406030204" pitchFamily="18" charset="0"/>
                      </a:rPr>
                      <m:t> </m:t>
                    </m:r>
                  </m:oMath>
                </a14:m>
                <a:r>
                  <a:rPr lang="en-GB" sz="1800" b="1" dirty="0">
                    <a:latin typeface="Century Gothic" panose="020B0502020202020204" pitchFamily="34" charset="0"/>
                  </a:rPr>
                  <a:t>of 4.2kg</a:t>
                </a:r>
              </a:p>
            </p:txBody>
          </p:sp>
        </mc:Choice>
        <mc:Fallback>
          <p:sp>
            <p:nvSpPr>
              <p:cNvPr id="7" name="Content Placeholder 2">
                <a:extLst>
                  <a:ext uri="{FF2B5EF4-FFF2-40B4-BE49-F238E27FC236}">
                    <a16:creationId xmlns:a16="http://schemas.microsoft.com/office/drawing/2014/main" id="{88BC8E68-FAC4-2B48-850B-0AED0BD3A05E}"/>
                  </a:ext>
                </a:extLst>
              </p:cNvPr>
              <p:cNvSpPr txBox="1">
                <a:spLocks noRot="1" noChangeAspect="1" noMove="1" noResize="1" noEditPoints="1" noAdjustHandles="1" noChangeArrowheads="1" noChangeShapeType="1" noTextEdit="1"/>
              </p:cNvSpPr>
              <p:nvPr/>
            </p:nvSpPr>
            <p:spPr>
              <a:xfrm>
                <a:off x="263047" y="1293814"/>
                <a:ext cx="11736887" cy="867496"/>
              </a:xfrm>
              <a:prstGeom prst="rect">
                <a:avLst/>
              </a:prstGeom>
              <a:blipFill>
                <a:blip r:embed="rId3"/>
                <a:stretch>
                  <a:fillRect l="-432"/>
                </a:stretch>
              </a:blipFill>
            </p:spPr>
            <p:txBody>
              <a:bodyPr/>
              <a:lstStyle/>
              <a:p>
                <a:r>
                  <a:rPr lang="en-GB">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5"/>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800"/>
              <a:buFont typeface="Calibri"/>
              <a:buNone/>
            </a:pPr>
            <a:r>
              <a:rPr lang="en-GB" sz="2800"/>
              <a:t>To find a fraction of an amount</a:t>
            </a:r>
            <a:endParaRPr>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6"/>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Starter</a:t>
            </a:r>
            <a:endParaRPr/>
          </a:p>
        </p:txBody>
      </p:sp>
      <p:sp>
        <p:nvSpPr>
          <p:cNvPr id="85" name="Google Shape;85;p6"/>
          <p:cNvSpPr txBox="1">
            <a:spLocks noGrp="1"/>
          </p:cNvSpPr>
          <p:nvPr>
            <p:ph type="body" idx="2"/>
          </p:nvPr>
        </p:nvSpPr>
        <p:spPr>
          <a:xfrm>
            <a:off x="263046" y="1176339"/>
            <a:ext cx="11736887" cy="514598"/>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Play the times table game with a partner.</a:t>
            </a:r>
            <a:endParaRPr/>
          </a:p>
        </p:txBody>
      </p:sp>
      <p:graphicFrame>
        <p:nvGraphicFramePr>
          <p:cNvPr id="86" name="Google Shape;86;p6"/>
          <p:cNvGraphicFramePr/>
          <p:nvPr/>
        </p:nvGraphicFramePr>
        <p:xfrm>
          <a:off x="984669" y="1790119"/>
          <a:ext cx="10293650" cy="4291143"/>
        </p:xfrm>
        <a:graphic>
          <a:graphicData uri="http://schemas.openxmlformats.org/drawingml/2006/table">
            <a:tbl>
              <a:tblPr>
                <a:noFill/>
                <a:tableStyleId>{C9280063-875C-4A13-8CBB-8B4092FC4F24}</a:tableStyleId>
              </a:tblPr>
              <a:tblGrid>
                <a:gridCol w="5146825">
                  <a:extLst>
                    <a:ext uri="{9D8B030D-6E8A-4147-A177-3AD203B41FA5}">
                      <a16:colId xmlns:a16="http://schemas.microsoft.com/office/drawing/2014/main" val="20000"/>
                    </a:ext>
                  </a:extLst>
                </a:gridCol>
                <a:gridCol w="5146825">
                  <a:extLst>
                    <a:ext uri="{9D8B030D-6E8A-4147-A177-3AD203B41FA5}">
                      <a16:colId xmlns:a16="http://schemas.microsoft.com/office/drawing/2014/main" val="20001"/>
                    </a:ext>
                  </a:extLst>
                </a:gridCol>
              </a:tblGrid>
              <a:tr h="399400">
                <a:tc>
                  <a:txBody>
                    <a:bodyPr/>
                    <a:lstStyle/>
                    <a:p>
                      <a:pPr marL="0" marR="0" lvl="0" indent="0" algn="ctr" rtl="0">
                        <a:lnSpc>
                          <a:spcPct val="100000"/>
                        </a:lnSpc>
                        <a:spcBef>
                          <a:spcPts val="0"/>
                        </a:spcBef>
                        <a:spcAft>
                          <a:spcPts val="0"/>
                        </a:spcAft>
                        <a:buClr>
                          <a:srgbClr val="222222"/>
                        </a:buClr>
                        <a:buSzPts val="1800"/>
                        <a:buFont typeface="Century Gothic"/>
                        <a:buNone/>
                      </a:pPr>
                      <a:r>
                        <a:rPr lang="en-GB" sz="1800" u="none" strike="noStrike" cap="none">
                          <a:solidFill>
                            <a:srgbClr val="222222"/>
                          </a:solidFill>
                          <a:latin typeface="Century Gothic"/>
                          <a:ea typeface="Century Gothic"/>
                          <a:cs typeface="Century Gothic"/>
                          <a:sym typeface="Century Gothic"/>
                        </a:rPr>
                        <a:t>Rules for Dice Version</a:t>
                      </a:r>
                      <a:endParaRPr sz="1800" u="none" strike="noStrike" cap="none">
                        <a:solidFill>
                          <a:srgbClr val="222222"/>
                        </a:solidFill>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80CBC4"/>
                    </a:solidFill>
                  </a:tcPr>
                </a:tc>
                <a:tc>
                  <a:txBody>
                    <a:bodyPr/>
                    <a:lstStyle/>
                    <a:p>
                      <a:pPr marL="0" marR="0" lvl="0" indent="0" algn="ctr" rtl="0">
                        <a:lnSpc>
                          <a:spcPct val="100000"/>
                        </a:lnSpc>
                        <a:spcBef>
                          <a:spcPts val="0"/>
                        </a:spcBef>
                        <a:spcAft>
                          <a:spcPts val="0"/>
                        </a:spcAft>
                        <a:buClr>
                          <a:srgbClr val="222222"/>
                        </a:buClr>
                        <a:buSzPts val="1800"/>
                        <a:buFont typeface="Century Gothic"/>
                        <a:buNone/>
                      </a:pPr>
                      <a:r>
                        <a:rPr lang="en-GB" sz="1800" u="none" strike="noStrike" cap="none">
                          <a:solidFill>
                            <a:srgbClr val="222222"/>
                          </a:solidFill>
                          <a:latin typeface="Century Gothic"/>
                          <a:ea typeface="Century Gothic"/>
                          <a:cs typeface="Century Gothic"/>
                          <a:sym typeface="Century Gothic"/>
                        </a:rPr>
                        <a:t>Rules for Two Handed Version</a:t>
                      </a:r>
                      <a:endParaRPr sz="1800" u="none" strike="noStrike" cap="none">
                        <a:solidFill>
                          <a:srgbClr val="222222"/>
                        </a:solidFill>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extLst>
                  <a:ext uri="{0D108BD9-81ED-4DB2-BD59-A6C34878D82A}">
                    <a16:rowId xmlns:a16="http://schemas.microsoft.com/office/drawing/2014/main" val="10000"/>
                  </a:ext>
                </a:extLst>
              </a:tr>
              <a:tr h="2383625">
                <a:tc>
                  <a:txBody>
                    <a:bodyPr/>
                    <a:lstStyle/>
                    <a:p>
                      <a:pPr marL="457200" marR="0" lvl="0" indent="-342900" algn="l" rtl="0">
                        <a:lnSpc>
                          <a:spcPct val="150000"/>
                        </a:lnSpc>
                        <a:spcBef>
                          <a:spcPts val="0"/>
                        </a:spcBef>
                        <a:spcAft>
                          <a:spcPts val="0"/>
                        </a:spcAft>
                        <a:buClr>
                          <a:schemeClr val="dk1"/>
                        </a:buClr>
                        <a:buSzPts val="1800"/>
                        <a:buFont typeface="Calibri"/>
                        <a:buAutoNum type="arabicParenR"/>
                      </a:pPr>
                      <a:r>
                        <a:rPr lang="en-GB" sz="1800" u="none" strike="noStrike" cap="none">
                          <a:solidFill>
                            <a:srgbClr val="222222"/>
                          </a:solidFill>
                          <a:latin typeface="Century Gothic"/>
                          <a:ea typeface="Century Gothic"/>
                          <a:cs typeface="Century Gothic"/>
                          <a:sym typeface="Century Gothic"/>
                        </a:rPr>
                        <a:t>Each player has one of the dice.</a:t>
                      </a:r>
                      <a:endParaRPr sz="1800" u="none" strike="noStrike" cap="none">
                        <a:solidFill>
                          <a:srgbClr val="222222"/>
                        </a:solidFill>
                        <a:latin typeface="Century Gothic"/>
                        <a:ea typeface="Century Gothic"/>
                        <a:cs typeface="Century Gothic"/>
                        <a:sym typeface="Century Gothic"/>
                      </a:endParaRPr>
                    </a:p>
                    <a:p>
                      <a:pPr marL="457200" marR="0" lvl="0" indent="-342900" algn="l" rtl="0">
                        <a:lnSpc>
                          <a:spcPct val="150000"/>
                        </a:lnSpc>
                        <a:spcBef>
                          <a:spcPts val="0"/>
                        </a:spcBef>
                        <a:spcAft>
                          <a:spcPts val="0"/>
                        </a:spcAft>
                        <a:buClr>
                          <a:schemeClr val="dk1"/>
                        </a:buClr>
                        <a:buSzPts val="1800"/>
                        <a:buFont typeface="Century Gothic"/>
                        <a:buAutoNum type="arabicParenR"/>
                      </a:pPr>
                      <a:r>
                        <a:rPr lang="en-GB" sz="1800" u="none" strike="noStrike" cap="none">
                          <a:solidFill>
                            <a:srgbClr val="222222"/>
                          </a:solidFill>
                          <a:latin typeface="Century Gothic"/>
                          <a:ea typeface="Century Gothic"/>
                          <a:cs typeface="Century Gothic"/>
                          <a:sym typeface="Century Gothic"/>
                        </a:rPr>
                        <a:t>At the same time, each player rolls their dice onto the middle of the table.</a:t>
                      </a:r>
                      <a:endParaRPr sz="1800" u="none" strike="noStrike" cap="none">
                        <a:solidFill>
                          <a:srgbClr val="222222"/>
                        </a:solidFill>
                        <a:latin typeface="Century Gothic"/>
                        <a:ea typeface="Century Gothic"/>
                        <a:cs typeface="Century Gothic"/>
                        <a:sym typeface="Century Gothic"/>
                      </a:endParaRPr>
                    </a:p>
                    <a:p>
                      <a:pPr marL="457200" marR="0" lvl="0" indent="-342900" algn="l" rtl="0">
                        <a:lnSpc>
                          <a:spcPct val="150000"/>
                        </a:lnSpc>
                        <a:spcBef>
                          <a:spcPts val="0"/>
                        </a:spcBef>
                        <a:spcAft>
                          <a:spcPts val="0"/>
                        </a:spcAft>
                        <a:buClr>
                          <a:schemeClr val="dk1"/>
                        </a:buClr>
                        <a:buSzPts val="1800"/>
                        <a:buFont typeface="Century Gothic"/>
                        <a:buAutoNum type="arabicParenR"/>
                      </a:pPr>
                      <a:r>
                        <a:rPr lang="en-GB" sz="1800" u="none" strike="noStrike" cap="none">
                          <a:solidFill>
                            <a:srgbClr val="222222"/>
                          </a:solidFill>
                          <a:latin typeface="Century Gothic"/>
                          <a:ea typeface="Century Gothic"/>
                          <a:cs typeface="Century Gothic"/>
                          <a:sym typeface="Century Gothic"/>
                        </a:rPr>
                        <a:t>The first player to multiply the two numbers together and say the answer scores 1 point.</a:t>
                      </a:r>
                      <a:endParaRPr sz="1800" u="none" strike="noStrike" cap="none">
                        <a:solidFill>
                          <a:srgbClr val="222222"/>
                        </a:solidFill>
                        <a:latin typeface="Century Gothic"/>
                        <a:ea typeface="Century Gothic"/>
                        <a:cs typeface="Century Gothic"/>
                        <a:sym typeface="Century Gothic"/>
                      </a:endParaRPr>
                    </a:p>
                    <a:p>
                      <a:pPr marL="457200" marR="0" lvl="0" indent="-342900" algn="l" rtl="0">
                        <a:lnSpc>
                          <a:spcPct val="150000"/>
                        </a:lnSpc>
                        <a:spcBef>
                          <a:spcPts val="0"/>
                        </a:spcBef>
                        <a:spcAft>
                          <a:spcPts val="0"/>
                        </a:spcAft>
                        <a:buClr>
                          <a:schemeClr val="dk1"/>
                        </a:buClr>
                        <a:buSzPts val="1800"/>
                        <a:buFont typeface="Century Gothic"/>
                        <a:buAutoNum type="arabicParenR"/>
                      </a:pPr>
                      <a:r>
                        <a:rPr lang="en-GB" sz="1800" u="none" strike="noStrike" cap="none">
                          <a:solidFill>
                            <a:srgbClr val="222222"/>
                          </a:solidFill>
                          <a:latin typeface="Century Gothic"/>
                          <a:ea typeface="Century Gothic"/>
                          <a:cs typeface="Century Gothic"/>
                          <a:sym typeface="Century Gothic"/>
                        </a:rPr>
                        <a:t>The winner is the one with the most points after 20 rolls. </a:t>
                      </a:r>
                      <a:endParaRPr sz="1800" u="none" strike="noStrike" cap="none">
                        <a:solidFill>
                          <a:srgbClr val="222222"/>
                        </a:solidFill>
                        <a:latin typeface="Century Gothic"/>
                        <a:ea typeface="Century Gothic"/>
                        <a:cs typeface="Century Gothic"/>
                        <a:sym typeface="Century Gothic"/>
                      </a:endParaRPr>
                    </a:p>
                    <a:p>
                      <a:pPr marL="0" marR="0" lvl="0" indent="0" algn="l" rtl="0">
                        <a:lnSpc>
                          <a:spcPct val="150000"/>
                        </a:lnSpc>
                        <a:spcBef>
                          <a:spcPts val="0"/>
                        </a:spcBef>
                        <a:spcAft>
                          <a:spcPts val="0"/>
                        </a:spcAft>
                        <a:buClr>
                          <a:schemeClr val="dk1"/>
                        </a:buClr>
                        <a:buSzPts val="1800"/>
                        <a:buFont typeface="Calibri"/>
                        <a:buNone/>
                      </a:pPr>
                      <a:endParaRPr sz="1800" u="none" strike="noStrike" cap="none">
                        <a:solidFill>
                          <a:srgbClr val="222222"/>
                        </a:solidFill>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457200" marR="0" lvl="0" indent="-342900" algn="l" rtl="0">
                        <a:lnSpc>
                          <a:spcPct val="150000"/>
                        </a:lnSpc>
                        <a:spcBef>
                          <a:spcPts val="0"/>
                        </a:spcBef>
                        <a:spcAft>
                          <a:spcPts val="0"/>
                        </a:spcAft>
                        <a:buClr>
                          <a:schemeClr val="dk1"/>
                        </a:buClr>
                        <a:buSzPts val="1800"/>
                        <a:buFont typeface="Calibri"/>
                        <a:buAutoNum type="arabicParenR"/>
                      </a:pPr>
                      <a:r>
                        <a:rPr lang="en-GB" sz="1800" u="none" strike="noStrike" cap="none">
                          <a:solidFill>
                            <a:srgbClr val="222222"/>
                          </a:solidFill>
                          <a:latin typeface="Century Gothic"/>
                          <a:ea typeface="Century Gothic"/>
                          <a:cs typeface="Century Gothic"/>
                          <a:sym typeface="Century Gothic"/>
                        </a:rPr>
                        <a:t>At the same time, each player chooses a number of fingers to hold up and show the other player (it’s a bit like rock, paper, scissors!)</a:t>
                      </a:r>
                      <a:endParaRPr sz="1800" u="none" strike="noStrike" cap="none">
                        <a:solidFill>
                          <a:srgbClr val="222222"/>
                        </a:solidFill>
                        <a:latin typeface="Century Gothic"/>
                        <a:ea typeface="Century Gothic"/>
                        <a:cs typeface="Century Gothic"/>
                        <a:sym typeface="Century Gothic"/>
                      </a:endParaRPr>
                    </a:p>
                    <a:p>
                      <a:pPr marL="457200" marR="0" lvl="0" indent="-342900" algn="l" rtl="0">
                        <a:lnSpc>
                          <a:spcPct val="150000"/>
                        </a:lnSpc>
                        <a:spcBef>
                          <a:spcPts val="0"/>
                        </a:spcBef>
                        <a:spcAft>
                          <a:spcPts val="0"/>
                        </a:spcAft>
                        <a:buClr>
                          <a:schemeClr val="dk1"/>
                        </a:buClr>
                        <a:buSzPts val="1800"/>
                        <a:buFont typeface="Century Gothic"/>
                        <a:buAutoNum type="arabicParenR"/>
                      </a:pPr>
                      <a:r>
                        <a:rPr lang="en-GB" sz="1800" u="none" strike="noStrike" cap="none">
                          <a:solidFill>
                            <a:srgbClr val="222222"/>
                          </a:solidFill>
                          <a:latin typeface="Century Gothic"/>
                          <a:ea typeface="Century Gothic"/>
                          <a:cs typeface="Century Gothic"/>
                          <a:sym typeface="Century Gothic"/>
                        </a:rPr>
                        <a:t>The first player to multiply the two numbers together and say the answer scores 1 point.</a:t>
                      </a:r>
                      <a:endParaRPr sz="1800" u="none" strike="noStrike" cap="none">
                        <a:solidFill>
                          <a:srgbClr val="222222"/>
                        </a:solidFill>
                        <a:latin typeface="Century Gothic"/>
                        <a:ea typeface="Century Gothic"/>
                        <a:cs typeface="Century Gothic"/>
                        <a:sym typeface="Century Gothic"/>
                      </a:endParaRPr>
                    </a:p>
                    <a:p>
                      <a:pPr marL="457200" marR="0" lvl="0" indent="-342900" algn="l" rtl="0">
                        <a:lnSpc>
                          <a:spcPct val="150000"/>
                        </a:lnSpc>
                        <a:spcBef>
                          <a:spcPts val="0"/>
                        </a:spcBef>
                        <a:spcAft>
                          <a:spcPts val="0"/>
                        </a:spcAft>
                        <a:buClr>
                          <a:schemeClr val="dk1"/>
                        </a:buClr>
                        <a:buSzPts val="1800"/>
                        <a:buFont typeface="Century Gothic"/>
                        <a:buAutoNum type="arabicParenR"/>
                      </a:pPr>
                      <a:r>
                        <a:rPr lang="en-GB" sz="1800" u="none" strike="noStrike" cap="none">
                          <a:solidFill>
                            <a:srgbClr val="222222"/>
                          </a:solidFill>
                          <a:latin typeface="Century Gothic"/>
                          <a:ea typeface="Century Gothic"/>
                          <a:cs typeface="Century Gothic"/>
                          <a:sym typeface="Century Gothic"/>
                        </a:rPr>
                        <a:t>The winner is the one with the most points after 20 goes.</a:t>
                      </a:r>
                      <a:endParaRPr sz="1800" u="none" strike="noStrike" cap="none">
                        <a:solidFill>
                          <a:srgbClr val="222222"/>
                        </a:solidFill>
                        <a:latin typeface="Century Gothic"/>
                        <a:ea typeface="Century Gothic"/>
                        <a:cs typeface="Century Gothic"/>
                        <a:sym typeface="Century Gothic"/>
                      </a:endParaRPr>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7"/>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Learn</a:t>
            </a:r>
            <a:endParaRPr/>
          </a:p>
        </p:txBody>
      </p:sp>
      <p:sp>
        <p:nvSpPr>
          <p:cNvPr id="93" name="Google Shape;93;p7"/>
          <p:cNvSpPr txBox="1"/>
          <p:nvPr/>
        </p:nvSpPr>
        <p:spPr>
          <a:xfrm>
            <a:off x="263046" y="5417126"/>
            <a:ext cx="3311427" cy="609601"/>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i="0" u="none" strike="noStrike" cap="none">
                <a:solidFill>
                  <a:srgbClr val="222222"/>
                </a:solidFill>
                <a:latin typeface="Century Gothic"/>
                <a:ea typeface="Century Gothic"/>
                <a:cs typeface="Century Gothic"/>
                <a:sym typeface="Century Gothic"/>
              </a:rPr>
              <a:t>What do you notice?</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18" name="Content Placeholder 2">
                <a:extLst>
                  <a:ext uri="{FF2B5EF4-FFF2-40B4-BE49-F238E27FC236}">
                    <a16:creationId xmlns:a16="http://schemas.microsoft.com/office/drawing/2014/main" id="{8E8553AC-2F68-814A-BE28-4424CECB7C0D}"/>
                  </a:ext>
                </a:extLst>
              </p:cNvPr>
              <p:cNvSpPr txBox="1">
                <a:spLocks/>
              </p:cNvSpPr>
              <p:nvPr/>
            </p:nvSpPr>
            <p:spPr>
              <a:xfrm>
                <a:off x="263046" y="1176339"/>
                <a:ext cx="11736887" cy="707880"/>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Julia is using a bar model to find </a:t>
                </a:r>
                <a14:m>
                  <m:oMath xmlns:m="http://schemas.openxmlformats.org/officeDocument/2006/math">
                    <m:f>
                      <m:fPr>
                        <m:ctrlPr>
                          <a:rPr lang="en-GB" sz="1800" i="1" smtClean="0">
                            <a:latin typeface="Cambria Math" panose="02040503050406030204" pitchFamily="18" charset="0"/>
                          </a:rPr>
                        </m:ctrlPr>
                      </m:fPr>
                      <m:num>
                        <m:r>
                          <m:rPr>
                            <m:nor/>
                          </m:rPr>
                          <a:rPr lang="en-GB" sz="1800" smtClean="0">
                            <a:latin typeface="Century Gothic" panose="020B0502020202020204" pitchFamily="34" charset="0"/>
                          </a:rPr>
                          <m:t>1</m:t>
                        </m:r>
                      </m:num>
                      <m:den>
                        <m:r>
                          <m:rPr>
                            <m:nor/>
                          </m:rPr>
                          <a:rPr lang="en-GB" sz="1800" smtClean="0">
                            <a:latin typeface="Century Gothic" panose="020B0502020202020204" pitchFamily="34" charset="0"/>
                          </a:rPr>
                          <m:t> 8 </m:t>
                        </m:r>
                      </m:den>
                    </m:f>
                  </m:oMath>
                </a14:m>
                <a:r>
                  <a:rPr lang="en-GB" sz="1800" dirty="0">
                    <a:latin typeface="Century Gothic" panose="020B0502020202020204" pitchFamily="34" charset="0"/>
                  </a:rPr>
                  <a:t> of 56.</a:t>
                </a:r>
              </a:p>
            </p:txBody>
          </p:sp>
        </mc:Choice>
        <mc:Fallback>
          <p:sp>
            <p:nvSpPr>
              <p:cNvPr id="18" name="Content Placeholder 2">
                <a:extLst>
                  <a:ext uri="{FF2B5EF4-FFF2-40B4-BE49-F238E27FC236}">
                    <a16:creationId xmlns:a16="http://schemas.microsoft.com/office/drawing/2014/main" id="{8E8553AC-2F68-814A-BE28-4424CECB7C0D}"/>
                  </a:ext>
                </a:extLst>
              </p:cNvPr>
              <p:cNvSpPr txBox="1">
                <a:spLocks noRot="1" noChangeAspect="1" noMove="1" noResize="1" noEditPoints="1" noAdjustHandles="1" noChangeArrowheads="1" noChangeShapeType="1" noTextEdit="1"/>
              </p:cNvSpPr>
              <p:nvPr/>
            </p:nvSpPr>
            <p:spPr>
              <a:xfrm>
                <a:off x="263046" y="1176339"/>
                <a:ext cx="11736887" cy="707880"/>
              </a:xfrm>
              <a:prstGeom prst="rect">
                <a:avLst/>
              </a:prstGeom>
              <a:blipFill>
                <a:blip r:embed="rId3"/>
                <a:stretch>
                  <a:fillRect l="-43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9" name="Content Placeholder 2">
                <a:extLst>
                  <a:ext uri="{FF2B5EF4-FFF2-40B4-BE49-F238E27FC236}">
                    <a16:creationId xmlns:a16="http://schemas.microsoft.com/office/drawing/2014/main" id="{7134C915-AD7E-AF43-B71E-98786BC1CFF7}"/>
                  </a:ext>
                </a:extLst>
              </p:cNvPr>
              <p:cNvSpPr txBox="1">
                <a:spLocks/>
              </p:cNvSpPr>
              <p:nvPr/>
            </p:nvSpPr>
            <p:spPr>
              <a:xfrm>
                <a:off x="263046" y="3521261"/>
                <a:ext cx="11736887" cy="707880"/>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dirty="0"/>
                  <a:t>She then uses her bar model to find </a:t>
                </a:r>
                <a14:m>
                  <m:oMath xmlns:m="http://schemas.openxmlformats.org/officeDocument/2006/math">
                    <m:f>
                      <m:fPr>
                        <m:ctrlPr>
                          <a:rPr lang="en-GB" i="1" smtClean="0">
                            <a:latin typeface="Cambria Math" panose="02040503050406030204" pitchFamily="18" charset="0"/>
                          </a:rPr>
                        </m:ctrlPr>
                      </m:fPr>
                      <m:num>
                        <m:r>
                          <m:rPr>
                            <m:nor/>
                          </m:rPr>
                          <a:rPr lang="en-GB" smtClean="0"/>
                          <m:t>2</m:t>
                        </m:r>
                      </m:num>
                      <m:den>
                        <m:r>
                          <m:rPr>
                            <m:nor/>
                          </m:rPr>
                          <a:rPr lang="en-GB" smtClean="0"/>
                          <m:t> 8 </m:t>
                        </m:r>
                      </m:den>
                    </m:f>
                    <m:r>
                      <a:rPr lang="en-GB" i="1" smtClean="0">
                        <a:latin typeface="Cambria Math" panose="02040503050406030204" pitchFamily="18" charset="0"/>
                      </a:rPr>
                      <m:t> </m:t>
                    </m:r>
                  </m:oMath>
                </a14:m>
                <a:r>
                  <a:rPr lang="en-GB" dirty="0"/>
                  <a:t>of 56.</a:t>
                </a:r>
              </a:p>
            </p:txBody>
          </p:sp>
        </mc:Choice>
        <mc:Fallback>
          <p:sp>
            <p:nvSpPr>
              <p:cNvPr id="19" name="Content Placeholder 2">
                <a:extLst>
                  <a:ext uri="{FF2B5EF4-FFF2-40B4-BE49-F238E27FC236}">
                    <a16:creationId xmlns:a16="http://schemas.microsoft.com/office/drawing/2014/main" id="{7134C915-AD7E-AF43-B71E-98786BC1CFF7}"/>
                  </a:ext>
                </a:extLst>
              </p:cNvPr>
              <p:cNvSpPr txBox="1">
                <a:spLocks noRot="1" noChangeAspect="1" noMove="1" noResize="1" noEditPoints="1" noAdjustHandles="1" noChangeArrowheads="1" noChangeShapeType="1" noTextEdit="1"/>
              </p:cNvSpPr>
              <p:nvPr/>
            </p:nvSpPr>
            <p:spPr>
              <a:xfrm>
                <a:off x="263046" y="3521261"/>
                <a:ext cx="11736887" cy="707880"/>
              </a:xfrm>
              <a:prstGeom prst="rect">
                <a:avLst/>
              </a:prstGeom>
              <a:blipFill>
                <a:blip r:embed="rId4"/>
                <a:stretch>
                  <a:fillRect l="-43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graphicFrame>
            <p:nvGraphicFramePr>
              <p:cNvPr id="20" name="Google Shape;111;p16">
                <a:extLst>
                  <a:ext uri="{FF2B5EF4-FFF2-40B4-BE49-F238E27FC236}">
                    <a16:creationId xmlns:a16="http://schemas.microsoft.com/office/drawing/2014/main" id="{4618ED4C-B40A-634E-87CF-456E0375268A}"/>
                  </a:ext>
                </a:extLst>
              </p:cNvPr>
              <p:cNvGraphicFramePr/>
              <p:nvPr>
                <p:extLst>
                  <p:ext uri="{D42A27DB-BD31-4B8C-83A1-F6EECF244321}">
                    <p14:modId xmlns:p14="http://schemas.microsoft.com/office/powerpoint/2010/main" val="57588579"/>
                  </p:ext>
                </p:extLst>
              </p:nvPr>
            </p:nvGraphicFramePr>
            <p:xfrm>
              <a:off x="3355800" y="2201353"/>
              <a:ext cx="5480400" cy="541435"/>
            </p:xfrm>
            <a:graphic>
              <a:graphicData uri="http://schemas.openxmlformats.org/drawingml/2006/table">
                <a:tbl>
                  <a:tblPr>
                    <a:noFill/>
                  </a:tblPr>
                  <a:tblGrid>
                    <a:gridCol w="685050">
                      <a:extLst>
                        <a:ext uri="{9D8B030D-6E8A-4147-A177-3AD203B41FA5}">
                          <a16:colId xmlns:a16="http://schemas.microsoft.com/office/drawing/2014/main" val="20000"/>
                        </a:ext>
                      </a:extLst>
                    </a:gridCol>
                    <a:gridCol w="685050">
                      <a:extLst>
                        <a:ext uri="{9D8B030D-6E8A-4147-A177-3AD203B41FA5}">
                          <a16:colId xmlns:a16="http://schemas.microsoft.com/office/drawing/2014/main" val="20001"/>
                        </a:ext>
                      </a:extLst>
                    </a:gridCol>
                    <a:gridCol w="685050">
                      <a:extLst>
                        <a:ext uri="{9D8B030D-6E8A-4147-A177-3AD203B41FA5}">
                          <a16:colId xmlns:a16="http://schemas.microsoft.com/office/drawing/2014/main" val="20002"/>
                        </a:ext>
                      </a:extLst>
                    </a:gridCol>
                    <a:gridCol w="685050">
                      <a:extLst>
                        <a:ext uri="{9D8B030D-6E8A-4147-A177-3AD203B41FA5}">
                          <a16:colId xmlns:a16="http://schemas.microsoft.com/office/drawing/2014/main" val="20003"/>
                        </a:ext>
                      </a:extLst>
                    </a:gridCol>
                    <a:gridCol w="685050">
                      <a:extLst>
                        <a:ext uri="{9D8B030D-6E8A-4147-A177-3AD203B41FA5}">
                          <a16:colId xmlns:a16="http://schemas.microsoft.com/office/drawing/2014/main" val="20004"/>
                        </a:ext>
                      </a:extLst>
                    </a:gridCol>
                    <a:gridCol w="685050">
                      <a:extLst>
                        <a:ext uri="{9D8B030D-6E8A-4147-A177-3AD203B41FA5}">
                          <a16:colId xmlns:a16="http://schemas.microsoft.com/office/drawing/2014/main" val="20005"/>
                        </a:ext>
                      </a:extLst>
                    </a:gridCol>
                    <a:gridCol w="685050">
                      <a:extLst>
                        <a:ext uri="{9D8B030D-6E8A-4147-A177-3AD203B41FA5}">
                          <a16:colId xmlns:a16="http://schemas.microsoft.com/office/drawing/2014/main" val="20006"/>
                        </a:ext>
                      </a:extLst>
                    </a:gridCol>
                    <a:gridCol w="685050">
                      <a:extLst>
                        <a:ext uri="{9D8B030D-6E8A-4147-A177-3AD203B41FA5}">
                          <a16:colId xmlns:a16="http://schemas.microsoft.com/office/drawing/2014/main" val="20007"/>
                        </a:ext>
                      </a:extLst>
                    </a:gridCol>
                  </a:tblGrid>
                  <a:tr h="381000">
                    <a:tc>
                      <a:txBody>
                        <a:bodyPr/>
                        <a:lstStyle/>
                        <a:p>
                          <a:pPr marL="0" lvl="0" indent="0" algn="ctr" rtl="0">
                            <a:spcBef>
                              <a:spcPts val="0"/>
                            </a:spcBef>
                            <a:spcAft>
                              <a:spcPts val="0"/>
                            </a:spcAft>
                            <a:buNone/>
                          </a:pPr>
                          <a14:m>
                            <m:oMath xmlns:m="http://schemas.openxmlformats.org/officeDocument/2006/math">
                              <m:f>
                                <m:fPr>
                                  <m:ctrlPr>
                                    <a:rPr lang="en-GB" i="1" smtClean="0">
                                      <a:latin typeface="Cambria Math" panose="02040503050406030204" pitchFamily="18" charset="0"/>
                                    </a:rPr>
                                  </m:ctrlPr>
                                </m:fPr>
                                <m:num>
                                  <m:r>
                                    <m:rPr>
                                      <m:nor/>
                                    </m:rPr>
                                    <a:rPr lang="en-US" b="0" i="0" smtClean="0">
                                      <a:latin typeface="Century Gothic" panose="020B0502020202020204" pitchFamily="34" charset="0"/>
                                    </a:rPr>
                                    <m:t>1</m:t>
                                  </m:r>
                                </m:num>
                                <m:den>
                                  <m:r>
                                    <m:rPr>
                                      <m:nor/>
                                    </m:rPr>
                                    <a:rPr lang="en-US" b="0" i="0" smtClean="0">
                                      <a:latin typeface="Century Gothic" panose="020B0502020202020204" pitchFamily="34" charset="0"/>
                                    </a:rPr>
                                    <m:t> 8 </m:t>
                                  </m:r>
                                </m:den>
                              </m:f>
                            </m:oMath>
                          </a14:m>
                          <a:r>
                            <a:rPr lang="en-GB" sz="1400" dirty="0">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solidFill>
                          <a:srgbClr val="80CBC4"/>
                        </a:solidFill>
                      </a:tcP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0"/>
                      </a:ext>
                    </a:extLst>
                  </a:tr>
                </a:tbl>
              </a:graphicData>
            </a:graphic>
          </p:graphicFrame>
        </mc:Choice>
        <mc:Fallback>
          <p:graphicFrame>
            <p:nvGraphicFramePr>
              <p:cNvPr id="20" name="Google Shape;111;p16">
                <a:extLst>
                  <a:ext uri="{FF2B5EF4-FFF2-40B4-BE49-F238E27FC236}">
                    <a16:creationId xmlns:a16="http://schemas.microsoft.com/office/drawing/2014/main" id="{4618ED4C-B40A-634E-87CF-456E0375268A}"/>
                  </a:ext>
                </a:extLst>
              </p:cNvPr>
              <p:cNvGraphicFramePr/>
              <p:nvPr>
                <p:extLst>
                  <p:ext uri="{D42A27DB-BD31-4B8C-83A1-F6EECF244321}">
                    <p14:modId xmlns:p14="http://schemas.microsoft.com/office/powerpoint/2010/main" val="57588579"/>
                  </p:ext>
                </p:extLst>
              </p:nvPr>
            </p:nvGraphicFramePr>
            <p:xfrm>
              <a:off x="3355800" y="2201353"/>
              <a:ext cx="5480400" cy="541435"/>
            </p:xfrm>
            <a:graphic>
              <a:graphicData uri="http://schemas.openxmlformats.org/drawingml/2006/table">
                <a:tbl>
                  <a:tblPr>
                    <a:noFill/>
                  </a:tblPr>
                  <a:tblGrid>
                    <a:gridCol w="685050">
                      <a:extLst>
                        <a:ext uri="{9D8B030D-6E8A-4147-A177-3AD203B41FA5}">
                          <a16:colId xmlns:a16="http://schemas.microsoft.com/office/drawing/2014/main" val="20000"/>
                        </a:ext>
                      </a:extLst>
                    </a:gridCol>
                    <a:gridCol w="685050">
                      <a:extLst>
                        <a:ext uri="{9D8B030D-6E8A-4147-A177-3AD203B41FA5}">
                          <a16:colId xmlns:a16="http://schemas.microsoft.com/office/drawing/2014/main" val="20001"/>
                        </a:ext>
                      </a:extLst>
                    </a:gridCol>
                    <a:gridCol w="685050">
                      <a:extLst>
                        <a:ext uri="{9D8B030D-6E8A-4147-A177-3AD203B41FA5}">
                          <a16:colId xmlns:a16="http://schemas.microsoft.com/office/drawing/2014/main" val="20002"/>
                        </a:ext>
                      </a:extLst>
                    </a:gridCol>
                    <a:gridCol w="685050">
                      <a:extLst>
                        <a:ext uri="{9D8B030D-6E8A-4147-A177-3AD203B41FA5}">
                          <a16:colId xmlns:a16="http://schemas.microsoft.com/office/drawing/2014/main" val="20003"/>
                        </a:ext>
                      </a:extLst>
                    </a:gridCol>
                    <a:gridCol w="685050">
                      <a:extLst>
                        <a:ext uri="{9D8B030D-6E8A-4147-A177-3AD203B41FA5}">
                          <a16:colId xmlns:a16="http://schemas.microsoft.com/office/drawing/2014/main" val="20004"/>
                        </a:ext>
                      </a:extLst>
                    </a:gridCol>
                    <a:gridCol w="685050">
                      <a:extLst>
                        <a:ext uri="{9D8B030D-6E8A-4147-A177-3AD203B41FA5}">
                          <a16:colId xmlns:a16="http://schemas.microsoft.com/office/drawing/2014/main" val="20005"/>
                        </a:ext>
                      </a:extLst>
                    </a:gridCol>
                    <a:gridCol w="685050">
                      <a:extLst>
                        <a:ext uri="{9D8B030D-6E8A-4147-A177-3AD203B41FA5}">
                          <a16:colId xmlns:a16="http://schemas.microsoft.com/office/drawing/2014/main" val="20006"/>
                        </a:ext>
                      </a:extLst>
                    </a:gridCol>
                    <a:gridCol w="685050">
                      <a:extLst>
                        <a:ext uri="{9D8B030D-6E8A-4147-A177-3AD203B41FA5}">
                          <a16:colId xmlns:a16="http://schemas.microsoft.com/office/drawing/2014/main" val="20007"/>
                        </a:ext>
                      </a:extLst>
                    </a:gridCol>
                  </a:tblGrid>
                  <a:tr h="541435">
                    <a:tc>
                      <a:txBody>
                        <a:bodyPr/>
                        <a:lstStyle/>
                        <a:p>
                          <a:endParaRPr lang="en-US"/>
                        </a:p>
                      </a:txBody>
                      <a:tcPr marL="91425" marR="91425" marT="91425" marB="91425" anchor="ctr">
                        <a:blipFill>
                          <a:blip r:embed="rId5"/>
                          <a:stretch>
                            <a:fillRect l="-1852" t="-2326" r="-701852" b="-6977"/>
                          </a:stretch>
                        </a:blipFill>
                      </a:tcPr>
                    </a:tc>
                    <a:tc>
                      <a:txBody>
                        <a:bodyPr/>
                        <a:lstStyle/>
                        <a:p>
                          <a:endParaRPr lang="en-US"/>
                        </a:p>
                      </a:txBody>
                      <a:tcPr marL="91425" marR="91425" marT="91425" marB="91425" anchor="ctr">
                        <a:blipFill>
                          <a:blip r:embed="rId5"/>
                          <a:stretch>
                            <a:fillRect l="-101852" t="-2326" r="-601852" b="-6977"/>
                          </a:stretch>
                        </a:blipFill>
                      </a:tcPr>
                    </a:tc>
                    <a:tc>
                      <a:txBody>
                        <a:bodyPr/>
                        <a:lstStyle/>
                        <a:p>
                          <a:endParaRPr lang="en-US"/>
                        </a:p>
                      </a:txBody>
                      <a:tcPr marL="91425" marR="91425" marT="91425" marB="91425" anchor="ctr">
                        <a:blipFill>
                          <a:blip r:embed="rId5"/>
                          <a:stretch>
                            <a:fillRect l="-201852" t="-2326" r="-501852" b="-6977"/>
                          </a:stretch>
                        </a:blipFill>
                      </a:tcPr>
                    </a:tc>
                    <a:tc>
                      <a:txBody>
                        <a:bodyPr/>
                        <a:lstStyle/>
                        <a:p>
                          <a:endParaRPr lang="en-US"/>
                        </a:p>
                      </a:txBody>
                      <a:tcPr marL="91425" marR="91425" marT="91425" marB="91425" anchor="ctr">
                        <a:blipFill>
                          <a:blip r:embed="rId5"/>
                          <a:stretch>
                            <a:fillRect l="-301852" t="-2326" r="-401852" b="-6977"/>
                          </a:stretch>
                        </a:blipFill>
                      </a:tcPr>
                    </a:tc>
                    <a:tc>
                      <a:txBody>
                        <a:bodyPr/>
                        <a:lstStyle/>
                        <a:p>
                          <a:endParaRPr lang="en-US"/>
                        </a:p>
                      </a:txBody>
                      <a:tcPr marL="91425" marR="91425" marT="91425" marB="91425" anchor="ctr">
                        <a:blipFill>
                          <a:blip r:embed="rId5"/>
                          <a:stretch>
                            <a:fillRect l="-401852" t="-2326" r="-301852" b="-6977"/>
                          </a:stretch>
                        </a:blipFill>
                      </a:tcPr>
                    </a:tc>
                    <a:tc>
                      <a:txBody>
                        <a:bodyPr/>
                        <a:lstStyle/>
                        <a:p>
                          <a:endParaRPr lang="en-US"/>
                        </a:p>
                      </a:txBody>
                      <a:tcPr marL="91425" marR="91425" marT="91425" marB="91425" anchor="ctr">
                        <a:blipFill>
                          <a:blip r:embed="rId5"/>
                          <a:stretch>
                            <a:fillRect l="-501852" t="-2326" r="-201852" b="-6977"/>
                          </a:stretch>
                        </a:blipFill>
                      </a:tcPr>
                    </a:tc>
                    <a:tc>
                      <a:txBody>
                        <a:bodyPr/>
                        <a:lstStyle/>
                        <a:p>
                          <a:endParaRPr lang="en-US"/>
                        </a:p>
                      </a:txBody>
                      <a:tcPr marL="91425" marR="91425" marT="91425" marB="91425" anchor="ctr">
                        <a:blipFill>
                          <a:blip r:embed="rId5"/>
                          <a:stretch>
                            <a:fillRect l="-601852" t="-2326" r="-101852" b="-6977"/>
                          </a:stretch>
                        </a:blipFill>
                      </a:tcPr>
                    </a:tc>
                    <a:tc>
                      <a:txBody>
                        <a:bodyPr/>
                        <a:lstStyle/>
                        <a:p>
                          <a:endParaRPr lang="en-US"/>
                        </a:p>
                      </a:txBody>
                      <a:tcPr marL="91425" marR="91425" marT="91425" marB="91425" anchor="ctr">
                        <a:blipFill>
                          <a:blip r:embed="rId5"/>
                          <a:stretch>
                            <a:fillRect l="-701852" t="-2326" r="-1852" b="-6977"/>
                          </a:stretch>
                        </a:blipFill>
                      </a:tcPr>
                    </a:tc>
                    <a:extLst>
                      <a:ext uri="{0D108BD9-81ED-4DB2-BD59-A6C34878D82A}">
                        <a16:rowId xmlns:a16="http://schemas.microsoft.com/office/drawing/2014/main" val="10000"/>
                      </a:ext>
                    </a:extLst>
                  </a:tr>
                </a:tbl>
              </a:graphicData>
            </a:graphic>
          </p:graphicFrame>
        </mc:Fallback>
      </mc:AlternateContent>
      <p:sp>
        <p:nvSpPr>
          <p:cNvPr id="21" name="Google Shape;112;p16">
            <a:extLst>
              <a:ext uri="{FF2B5EF4-FFF2-40B4-BE49-F238E27FC236}">
                <a16:creationId xmlns:a16="http://schemas.microsoft.com/office/drawing/2014/main" id="{BDC9A561-AB6A-A140-93EF-B3ADDDEC421E}"/>
              </a:ext>
            </a:extLst>
          </p:cNvPr>
          <p:cNvSpPr/>
          <p:nvPr/>
        </p:nvSpPr>
        <p:spPr>
          <a:xfrm rot="-5400000">
            <a:off x="5945100" y="-710160"/>
            <a:ext cx="301800" cy="5461200"/>
          </a:xfrm>
          <a:prstGeom prst="rightBrace">
            <a:avLst>
              <a:gd name="adj1" fmla="val 50000"/>
              <a:gd name="adj2" fmla="val 50093"/>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entury Gothic" panose="020B0502020202020204" pitchFamily="34" charset="0"/>
              <a:sym typeface="Arial"/>
            </a:endParaRPr>
          </a:p>
        </p:txBody>
      </p:sp>
      <p:sp>
        <p:nvSpPr>
          <p:cNvPr id="22" name="Google Shape;113;p16">
            <a:extLst>
              <a:ext uri="{FF2B5EF4-FFF2-40B4-BE49-F238E27FC236}">
                <a16:creationId xmlns:a16="http://schemas.microsoft.com/office/drawing/2014/main" id="{E9A32347-471E-E042-9C8B-AF80C3416480}"/>
              </a:ext>
            </a:extLst>
          </p:cNvPr>
          <p:cNvSpPr/>
          <p:nvPr/>
        </p:nvSpPr>
        <p:spPr>
          <a:xfrm rot="5400000">
            <a:off x="3577950" y="2602607"/>
            <a:ext cx="266700" cy="691800"/>
          </a:xfrm>
          <a:prstGeom prst="righ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entury Gothic" panose="020B0502020202020204" pitchFamily="34" charset="0"/>
              <a:sym typeface="Arial"/>
            </a:endParaRPr>
          </a:p>
        </p:txBody>
      </p:sp>
      <mc:AlternateContent xmlns:mc="http://schemas.openxmlformats.org/markup-compatibility/2006">
        <mc:Choice xmlns:a14="http://schemas.microsoft.com/office/drawing/2010/main" Requires="a14">
          <p:graphicFrame>
            <p:nvGraphicFramePr>
              <p:cNvPr id="23" name="Google Shape;115;p16">
                <a:extLst>
                  <a:ext uri="{FF2B5EF4-FFF2-40B4-BE49-F238E27FC236}">
                    <a16:creationId xmlns:a16="http://schemas.microsoft.com/office/drawing/2014/main" id="{C58FAFC8-DF34-804E-BB4B-0D009FC7D07B}"/>
                  </a:ext>
                </a:extLst>
              </p:cNvPr>
              <p:cNvGraphicFramePr/>
              <p:nvPr>
                <p:extLst>
                  <p:ext uri="{D42A27DB-BD31-4B8C-83A1-F6EECF244321}">
                    <p14:modId xmlns:p14="http://schemas.microsoft.com/office/powerpoint/2010/main" val="1452467706"/>
                  </p:ext>
                </p:extLst>
              </p:nvPr>
            </p:nvGraphicFramePr>
            <p:xfrm>
              <a:off x="3355800" y="4499726"/>
              <a:ext cx="5480400" cy="541435"/>
            </p:xfrm>
            <a:graphic>
              <a:graphicData uri="http://schemas.openxmlformats.org/drawingml/2006/table">
                <a:tbl>
                  <a:tblPr>
                    <a:noFill/>
                  </a:tblPr>
                  <a:tblGrid>
                    <a:gridCol w="685050">
                      <a:extLst>
                        <a:ext uri="{9D8B030D-6E8A-4147-A177-3AD203B41FA5}">
                          <a16:colId xmlns:a16="http://schemas.microsoft.com/office/drawing/2014/main" val="20000"/>
                        </a:ext>
                      </a:extLst>
                    </a:gridCol>
                    <a:gridCol w="685050">
                      <a:extLst>
                        <a:ext uri="{9D8B030D-6E8A-4147-A177-3AD203B41FA5}">
                          <a16:colId xmlns:a16="http://schemas.microsoft.com/office/drawing/2014/main" val="20001"/>
                        </a:ext>
                      </a:extLst>
                    </a:gridCol>
                    <a:gridCol w="685050">
                      <a:extLst>
                        <a:ext uri="{9D8B030D-6E8A-4147-A177-3AD203B41FA5}">
                          <a16:colId xmlns:a16="http://schemas.microsoft.com/office/drawing/2014/main" val="20002"/>
                        </a:ext>
                      </a:extLst>
                    </a:gridCol>
                    <a:gridCol w="685050">
                      <a:extLst>
                        <a:ext uri="{9D8B030D-6E8A-4147-A177-3AD203B41FA5}">
                          <a16:colId xmlns:a16="http://schemas.microsoft.com/office/drawing/2014/main" val="20003"/>
                        </a:ext>
                      </a:extLst>
                    </a:gridCol>
                    <a:gridCol w="685050">
                      <a:extLst>
                        <a:ext uri="{9D8B030D-6E8A-4147-A177-3AD203B41FA5}">
                          <a16:colId xmlns:a16="http://schemas.microsoft.com/office/drawing/2014/main" val="20004"/>
                        </a:ext>
                      </a:extLst>
                    </a:gridCol>
                    <a:gridCol w="685050">
                      <a:extLst>
                        <a:ext uri="{9D8B030D-6E8A-4147-A177-3AD203B41FA5}">
                          <a16:colId xmlns:a16="http://schemas.microsoft.com/office/drawing/2014/main" val="20005"/>
                        </a:ext>
                      </a:extLst>
                    </a:gridCol>
                    <a:gridCol w="685050">
                      <a:extLst>
                        <a:ext uri="{9D8B030D-6E8A-4147-A177-3AD203B41FA5}">
                          <a16:colId xmlns:a16="http://schemas.microsoft.com/office/drawing/2014/main" val="20006"/>
                        </a:ext>
                      </a:extLst>
                    </a:gridCol>
                    <a:gridCol w="685050">
                      <a:extLst>
                        <a:ext uri="{9D8B030D-6E8A-4147-A177-3AD203B41FA5}">
                          <a16:colId xmlns:a16="http://schemas.microsoft.com/office/drawing/2014/main" val="20007"/>
                        </a:ext>
                      </a:extLst>
                    </a:gridCol>
                  </a:tblGrid>
                  <a:tr h="381000">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solidFill>
                          <a:srgbClr val="80CBC4"/>
                        </a:solidFill>
                      </a:tcP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solidFill>
                          <a:srgbClr val="80CBC4"/>
                        </a:solidFill>
                      </a:tcP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14:m>
                            <m:oMath xmlns:m="http://schemas.openxmlformats.org/officeDocument/2006/math">
                              <m:f>
                                <m:f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sym typeface="Arial"/>
                                    </a:rPr>
                                  </m:ctrlPr>
                                </m:fPr>
                                <m:num>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1</m:t>
                                  </m:r>
                                </m:num>
                                <m:den>
                                  <m:r>
                                    <m:rPr>
                                      <m:nor/>
                                    </m:rPr>
                                    <a:rPr kumimoji="0" lang="en-US" sz="1400" b="0" i="0" u="none" strike="noStrike" kern="0" cap="none" spc="0" normalizeH="0" baseline="0" noProof="0" smtClean="0">
                                      <a:ln>
                                        <a:noFill/>
                                      </a:ln>
                                      <a:solidFill>
                                        <a:srgbClr val="000000"/>
                                      </a:solidFill>
                                      <a:effectLst/>
                                      <a:uLnTx/>
                                      <a:uFillTx/>
                                      <a:latin typeface="Century Gothic" panose="020B0502020202020204" pitchFamily="34" charset="0"/>
                                      <a:ea typeface="+mn-ea"/>
                                      <a:cs typeface="+mn-cs"/>
                                      <a:sym typeface="Arial"/>
                                    </a:rPr>
                                    <m:t> 8 </m:t>
                                  </m:r>
                                </m:den>
                              </m:f>
                            </m:oMath>
                          </a14:m>
                          <a:r>
                            <a:rPr kumimoji="0" lang="en-GB" sz="14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rPr>
                            <a:t> </a:t>
                          </a:r>
                          <a:endParaRPr sz="1400" dirty="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0"/>
                      </a:ext>
                    </a:extLst>
                  </a:tr>
                </a:tbl>
              </a:graphicData>
            </a:graphic>
          </p:graphicFrame>
        </mc:Choice>
        <mc:Fallback>
          <p:graphicFrame>
            <p:nvGraphicFramePr>
              <p:cNvPr id="23" name="Google Shape;115;p16">
                <a:extLst>
                  <a:ext uri="{FF2B5EF4-FFF2-40B4-BE49-F238E27FC236}">
                    <a16:creationId xmlns:a16="http://schemas.microsoft.com/office/drawing/2014/main" id="{C58FAFC8-DF34-804E-BB4B-0D009FC7D07B}"/>
                  </a:ext>
                </a:extLst>
              </p:cNvPr>
              <p:cNvGraphicFramePr/>
              <p:nvPr>
                <p:extLst>
                  <p:ext uri="{D42A27DB-BD31-4B8C-83A1-F6EECF244321}">
                    <p14:modId xmlns:p14="http://schemas.microsoft.com/office/powerpoint/2010/main" val="1452467706"/>
                  </p:ext>
                </p:extLst>
              </p:nvPr>
            </p:nvGraphicFramePr>
            <p:xfrm>
              <a:off x="3355800" y="4499726"/>
              <a:ext cx="5480400" cy="541435"/>
            </p:xfrm>
            <a:graphic>
              <a:graphicData uri="http://schemas.openxmlformats.org/drawingml/2006/table">
                <a:tbl>
                  <a:tblPr>
                    <a:noFill/>
                  </a:tblPr>
                  <a:tblGrid>
                    <a:gridCol w="685050">
                      <a:extLst>
                        <a:ext uri="{9D8B030D-6E8A-4147-A177-3AD203B41FA5}">
                          <a16:colId xmlns:a16="http://schemas.microsoft.com/office/drawing/2014/main" val="20000"/>
                        </a:ext>
                      </a:extLst>
                    </a:gridCol>
                    <a:gridCol w="685050">
                      <a:extLst>
                        <a:ext uri="{9D8B030D-6E8A-4147-A177-3AD203B41FA5}">
                          <a16:colId xmlns:a16="http://schemas.microsoft.com/office/drawing/2014/main" val="20001"/>
                        </a:ext>
                      </a:extLst>
                    </a:gridCol>
                    <a:gridCol w="685050">
                      <a:extLst>
                        <a:ext uri="{9D8B030D-6E8A-4147-A177-3AD203B41FA5}">
                          <a16:colId xmlns:a16="http://schemas.microsoft.com/office/drawing/2014/main" val="20002"/>
                        </a:ext>
                      </a:extLst>
                    </a:gridCol>
                    <a:gridCol w="685050">
                      <a:extLst>
                        <a:ext uri="{9D8B030D-6E8A-4147-A177-3AD203B41FA5}">
                          <a16:colId xmlns:a16="http://schemas.microsoft.com/office/drawing/2014/main" val="20003"/>
                        </a:ext>
                      </a:extLst>
                    </a:gridCol>
                    <a:gridCol w="685050">
                      <a:extLst>
                        <a:ext uri="{9D8B030D-6E8A-4147-A177-3AD203B41FA5}">
                          <a16:colId xmlns:a16="http://schemas.microsoft.com/office/drawing/2014/main" val="20004"/>
                        </a:ext>
                      </a:extLst>
                    </a:gridCol>
                    <a:gridCol w="685050">
                      <a:extLst>
                        <a:ext uri="{9D8B030D-6E8A-4147-A177-3AD203B41FA5}">
                          <a16:colId xmlns:a16="http://schemas.microsoft.com/office/drawing/2014/main" val="20005"/>
                        </a:ext>
                      </a:extLst>
                    </a:gridCol>
                    <a:gridCol w="685050">
                      <a:extLst>
                        <a:ext uri="{9D8B030D-6E8A-4147-A177-3AD203B41FA5}">
                          <a16:colId xmlns:a16="http://schemas.microsoft.com/office/drawing/2014/main" val="20006"/>
                        </a:ext>
                      </a:extLst>
                    </a:gridCol>
                    <a:gridCol w="685050">
                      <a:extLst>
                        <a:ext uri="{9D8B030D-6E8A-4147-A177-3AD203B41FA5}">
                          <a16:colId xmlns:a16="http://schemas.microsoft.com/office/drawing/2014/main" val="20007"/>
                        </a:ext>
                      </a:extLst>
                    </a:gridCol>
                  </a:tblGrid>
                  <a:tr h="541435">
                    <a:tc>
                      <a:txBody>
                        <a:bodyPr/>
                        <a:lstStyle/>
                        <a:p>
                          <a:endParaRPr lang="en-US"/>
                        </a:p>
                      </a:txBody>
                      <a:tcPr marL="91425" marR="91425" marT="91425" marB="91425" anchor="ctr">
                        <a:blipFill>
                          <a:blip r:embed="rId6"/>
                          <a:stretch>
                            <a:fillRect l="-1852" t="-2326" r="-701852" b="-6977"/>
                          </a:stretch>
                        </a:blipFill>
                      </a:tcPr>
                    </a:tc>
                    <a:tc>
                      <a:txBody>
                        <a:bodyPr/>
                        <a:lstStyle/>
                        <a:p>
                          <a:endParaRPr lang="en-US"/>
                        </a:p>
                      </a:txBody>
                      <a:tcPr marL="91425" marR="91425" marT="91425" marB="91425" anchor="ctr">
                        <a:blipFill>
                          <a:blip r:embed="rId6"/>
                          <a:stretch>
                            <a:fillRect l="-101852" t="-2326" r="-601852" b="-6977"/>
                          </a:stretch>
                        </a:blipFill>
                      </a:tcPr>
                    </a:tc>
                    <a:tc>
                      <a:txBody>
                        <a:bodyPr/>
                        <a:lstStyle/>
                        <a:p>
                          <a:endParaRPr lang="en-US"/>
                        </a:p>
                      </a:txBody>
                      <a:tcPr marL="91425" marR="91425" marT="91425" marB="91425" anchor="ctr">
                        <a:blipFill>
                          <a:blip r:embed="rId6"/>
                          <a:stretch>
                            <a:fillRect l="-201852" t="-2326" r="-501852" b="-6977"/>
                          </a:stretch>
                        </a:blipFill>
                      </a:tcPr>
                    </a:tc>
                    <a:tc>
                      <a:txBody>
                        <a:bodyPr/>
                        <a:lstStyle/>
                        <a:p>
                          <a:endParaRPr lang="en-US"/>
                        </a:p>
                      </a:txBody>
                      <a:tcPr marL="91425" marR="91425" marT="91425" marB="91425" anchor="ctr">
                        <a:blipFill>
                          <a:blip r:embed="rId6"/>
                          <a:stretch>
                            <a:fillRect l="-301852" t="-2326" r="-401852" b="-6977"/>
                          </a:stretch>
                        </a:blipFill>
                      </a:tcPr>
                    </a:tc>
                    <a:tc>
                      <a:txBody>
                        <a:bodyPr/>
                        <a:lstStyle/>
                        <a:p>
                          <a:endParaRPr lang="en-US"/>
                        </a:p>
                      </a:txBody>
                      <a:tcPr marL="91425" marR="91425" marT="91425" marB="91425" anchor="ctr">
                        <a:blipFill>
                          <a:blip r:embed="rId6"/>
                          <a:stretch>
                            <a:fillRect l="-401852" t="-2326" r="-301852" b="-6977"/>
                          </a:stretch>
                        </a:blipFill>
                      </a:tcPr>
                    </a:tc>
                    <a:tc>
                      <a:txBody>
                        <a:bodyPr/>
                        <a:lstStyle/>
                        <a:p>
                          <a:endParaRPr lang="en-US"/>
                        </a:p>
                      </a:txBody>
                      <a:tcPr marL="91425" marR="91425" marT="91425" marB="91425" anchor="ctr">
                        <a:blipFill>
                          <a:blip r:embed="rId6"/>
                          <a:stretch>
                            <a:fillRect l="-501852" t="-2326" r="-201852" b="-6977"/>
                          </a:stretch>
                        </a:blipFill>
                      </a:tcPr>
                    </a:tc>
                    <a:tc>
                      <a:txBody>
                        <a:bodyPr/>
                        <a:lstStyle/>
                        <a:p>
                          <a:endParaRPr lang="en-US"/>
                        </a:p>
                      </a:txBody>
                      <a:tcPr marL="91425" marR="91425" marT="91425" marB="91425" anchor="ctr">
                        <a:blipFill>
                          <a:blip r:embed="rId6"/>
                          <a:stretch>
                            <a:fillRect l="-601852" t="-2326" r="-101852" b="-6977"/>
                          </a:stretch>
                        </a:blipFill>
                      </a:tcPr>
                    </a:tc>
                    <a:tc>
                      <a:txBody>
                        <a:bodyPr/>
                        <a:lstStyle/>
                        <a:p>
                          <a:endParaRPr lang="en-US"/>
                        </a:p>
                      </a:txBody>
                      <a:tcPr marL="91425" marR="91425" marT="91425" marB="91425" anchor="ctr">
                        <a:blipFill>
                          <a:blip r:embed="rId6"/>
                          <a:stretch>
                            <a:fillRect l="-701852" t="-2326" r="-1852" b="-6977"/>
                          </a:stretch>
                        </a:blipFill>
                      </a:tcPr>
                    </a:tc>
                    <a:extLst>
                      <a:ext uri="{0D108BD9-81ED-4DB2-BD59-A6C34878D82A}">
                        <a16:rowId xmlns:a16="http://schemas.microsoft.com/office/drawing/2014/main" val="10000"/>
                      </a:ext>
                    </a:extLst>
                  </a:tr>
                </a:tbl>
              </a:graphicData>
            </a:graphic>
          </p:graphicFrame>
        </mc:Fallback>
      </mc:AlternateContent>
      <p:sp>
        <p:nvSpPr>
          <p:cNvPr id="24" name="Google Shape;116;p16">
            <a:extLst>
              <a:ext uri="{FF2B5EF4-FFF2-40B4-BE49-F238E27FC236}">
                <a16:creationId xmlns:a16="http://schemas.microsoft.com/office/drawing/2014/main" id="{BA6C0239-6D01-B045-859F-B1268538CE62}"/>
              </a:ext>
            </a:extLst>
          </p:cNvPr>
          <p:cNvSpPr/>
          <p:nvPr/>
        </p:nvSpPr>
        <p:spPr>
          <a:xfrm rot="-5400000">
            <a:off x="5945100" y="1618226"/>
            <a:ext cx="301800" cy="5461200"/>
          </a:xfrm>
          <a:prstGeom prst="rightBrace">
            <a:avLst>
              <a:gd name="adj1" fmla="val 50000"/>
              <a:gd name="adj2" fmla="val 50093"/>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entury Gothic" panose="020B0502020202020204" pitchFamily="34" charset="0"/>
              <a:sym typeface="Arial"/>
            </a:endParaRPr>
          </a:p>
        </p:txBody>
      </p:sp>
      <p:sp>
        <p:nvSpPr>
          <p:cNvPr id="25" name="Google Shape;117;p16">
            <a:extLst>
              <a:ext uri="{FF2B5EF4-FFF2-40B4-BE49-F238E27FC236}">
                <a16:creationId xmlns:a16="http://schemas.microsoft.com/office/drawing/2014/main" id="{61F4C31B-130E-FF4F-9B22-508801AE8C74}"/>
              </a:ext>
            </a:extLst>
          </p:cNvPr>
          <p:cNvSpPr/>
          <p:nvPr/>
        </p:nvSpPr>
        <p:spPr>
          <a:xfrm rot="5400000">
            <a:off x="3894150" y="4420451"/>
            <a:ext cx="266700" cy="1343400"/>
          </a:xfrm>
          <a:prstGeom prst="righ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entury Gothic" panose="020B0502020202020204" pitchFamily="34" charset="0"/>
              <a:sym typeface="Arial"/>
            </a:endParaRPr>
          </a:p>
        </p:txBody>
      </p:sp>
      <p:sp>
        <p:nvSpPr>
          <p:cNvPr id="26" name="Content Placeholder 2">
            <a:extLst>
              <a:ext uri="{FF2B5EF4-FFF2-40B4-BE49-F238E27FC236}">
                <a16:creationId xmlns:a16="http://schemas.microsoft.com/office/drawing/2014/main" id="{CEAFE1BF-6093-DA48-8667-1B97707561A3}"/>
              </a:ext>
            </a:extLst>
          </p:cNvPr>
          <p:cNvSpPr txBox="1">
            <a:spLocks/>
          </p:cNvSpPr>
          <p:nvPr/>
        </p:nvSpPr>
        <p:spPr>
          <a:xfrm>
            <a:off x="5451668" y="3828644"/>
            <a:ext cx="1288663" cy="424014"/>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dirty="0"/>
              <a:t>56</a:t>
            </a:r>
          </a:p>
        </p:txBody>
      </p:sp>
      <p:sp>
        <p:nvSpPr>
          <p:cNvPr id="27" name="Content Placeholder 2">
            <a:extLst>
              <a:ext uri="{FF2B5EF4-FFF2-40B4-BE49-F238E27FC236}">
                <a16:creationId xmlns:a16="http://schemas.microsoft.com/office/drawing/2014/main" id="{C2C09C71-413C-F24A-9965-A65B3F6789E4}"/>
              </a:ext>
            </a:extLst>
          </p:cNvPr>
          <p:cNvSpPr txBox="1">
            <a:spLocks/>
          </p:cNvSpPr>
          <p:nvPr/>
        </p:nvSpPr>
        <p:spPr>
          <a:xfrm>
            <a:off x="5451667" y="1386671"/>
            <a:ext cx="1288663" cy="424014"/>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dirty="0"/>
              <a:t>56</a:t>
            </a:r>
          </a:p>
        </p:txBody>
      </p:sp>
      <p:sp>
        <p:nvSpPr>
          <p:cNvPr id="28" name="Content Placeholder 2">
            <a:extLst>
              <a:ext uri="{FF2B5EF4-FFF2-40B4-BE49-F238E27FC236}">
                <a16:creationId xmlns:a16="http://schemas.microsoft.com/office/drawing/2014/main" id="{9E47CBF3-7A42-EB42-9E6D-AC260B269667}"/>
              </a:ext>
            </a:extLst>
          </p:cNvPr>
          <p:cNvSpPr txBox="1">
            <a:spLocks/>
          </p:cNvSpPr>
          <p:nvPr/>
        </p:nvSpPr>
        <p:spPr>
          <a:xfrm>
            <a:off x="3438928" y="3009235"/>
            <a:ext cx="519642" cy="424014"/>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b="1" dirty="0"/>
              <a:t>?</a:t>
            </a:r>
          </a:p>
        </p:txBody>
      </p:sp>
      <p:sp>
        <p:nvSpPr>
          <p:cNvPr id="29" name="Content Placeholder 2">
            <a:extLst>
              <a:ext uri="{FF2B5EF4-FFF2-40B4-BE49-F238E27FC236}">
                <a16:creationId xmlns:a16="http://schemas.microsoft.com/office/drawing/2014/main" id="{D5DD55A1-A22F-E545-9895-5327EE8F819D}"/>
              </a:ext>
            </a:extLst>
          </p:cNvPr>
          <p:cNvSpPr txBox="1">
            <a:spLocks/>
          </p:cNvSpPr>
          <p:nvPr/>
        </p:nvSpPr>
        <p:spPr>
          <a:xfrm>
            <a:off x="3767679" y="5216065"/>
            <a:ext cx="519642" cy="424014"/>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GB" b="1" dirty="0"/>
              <a:t>?</a:t>
            </a:r>
          </a:p>
        </p:txBody>
      </p:sp>
      <mc:AlternateContent xmlns:mc="http://schemas.openxmlformats.org/markup-compatibility/2006">
        <mc:Choice xmlns:a14="http://schemas.microsoft.com/office/drawing/2010/main" Requires="a14">
          <p:sp>
            <p:nvSpPr>
              <p:cNvPr id="30" name="Rounded Rectangle 29">
                <a:extLst>
                  <a:ext uri="{FF2B5EF4-FFF2-40B4-BE49-F238E27FC236}">
                    <a16:creationId xmlns:a16="http://schemas.microsoft.com/office/drawing/2014/main" id="{94A64A0B-56D4-5E41-B967-D0B777EAEDF9}"/>
                  </a:ext>
                </a:extLst>
              </p:cNvPr>
              <p:cNvSpPr/>
              <p:nvPr/>
            </p:nvSpPr>
            <p:spPr>
              <a:xfrm>
                <a:off x="9337965" y="1153709"/>
                <a:ext cx="2369127" cy="1833171"/>
              </a:xfrm>
              <a:prstGeom prst="roundRect">
                <a:avLst/>
              </a:prstGeom>
              <a:no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56 ÷ 8 = 7</a:t>
                </a:r>
                <a:endParaRPr kumimoji="0" lang="ar-AE"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endParaRPr>
              </a:p>
              <a:p>
                <a:pPr marL="0" marR="0" lvl="0" indent="0" algn="ctr" defTabSz="914400" rtl="0" eaLnBrk="1" fontAlgn="auto" latinLnBrk="0" hangingPunct="1">
                  <a:spcBef>
                    <a:spcPts val="0"/>
                  </a:spcBef>
                  <a:spcAft>
                    <a:spcPts val="0"/>
                  </a:spcAft>
                  <a:buClr>
                    <a:srgbClr val="000000"/>
                  </a:buClr>
                  <a:buSzTx/>
                  <a:buFont typeface="Arial"/>
                  <a:buNone/>
                  <a:tabLst/>
                  <a:defRPr/>
                </a:pPr>
                <a14:m>
                  <m:oMath xmlns:m="http://schemas.openxmlformats.org/officeDocument/2006/math">
                    <m:f>
                      <m:fPr>
                        <m:ctrlPr>
                          <a:rPr lang="ar-AE" sz="2000" i="1" smtClean="0">
                            <a:solidFill>
                              <a:srgbClr val="222222"/>
                            </a:solidFill>
                            <a:latin typeface="Cambria Math" panose="02040503050406030204" pitchFamily="18" charset="0"/>
                          </a:rPr>
                        </m:ctrlPr>
                      </m:fPr>
                      <m:num>
                        <m:r>
                          <m:rPr>
                            <m:nor/>
                          </m:rPr>
                          <a:rPr lang="en-GB" sz="2000" b="0" i="0" smtClean="0">
                            <a:solidFill>
                              <a:srgbClr val="222222"/>
                            </a:solidFill>
                            <a:latin typeface="Century Gothic" panose="020B0502020202020204" pitchFamily="34" charset="0"/>
                          </a:rPr>
                          <m:t>1</m:t>
                        </m:r>
                      </m:num>
                      <m:den>
                        <m:r>
                          <m:rPr>
                            <m:nor/>
                          </m:rPr>
                          <a:rPr lang="ar-AE" sz="2000" b="0" i="0" smtClean="0">
                            <a:solidFill>
                              <a:srgbClr val="222222"/>
                            </a:solidFill>
                            <a:latin typeface="Century Gothic" panose="020B0502020202020204" pitchFamily="34" charset="0"/>
                          </a:rPr>
                          <m:t> </m:t>
                        </m:r>
                        <m:r>
                          <m:rPr>
                            <m:nor/>
                          </m:rPr>
                          <a:rPr lang="en-GB" sz="2000" b="0" i="0" smtClean="0">
                            <a:solidFill>
                              <a:srgbClr val="222222"/>
                            </a:solidFill>
                            <a:latin typeface="Century Gothic" panose="020B0502020202020204" pitchFamily="34" charset="0"/>
                          </a:rPr>
                          <m:t>8</m:t>
                        </m:r>
                        <m:r>
                          <m:rPr>
                            <m:nor/>
                          </m:rPr>
                          <a:rPr lang="ar-AE" sz="2000" b="0" i="0" smtClean="0">
                            <a:solidFill>
                              <a:srgbClr val="222222"/>
                            </a:solidFill>
                            <a:latin typeface="Century Gothic" panose="020B0502020202020204" pitchFamily="34" charset="0"/>
                          </a:rPr>
                          <m:t> </m:t>
                        </m:r>
                      </m:den>
                    </m:f>
                  </m:oMath>
                </a14:m>
                <a:r>
                  <a:rPr lang="ar-AE" sz="2000" dirty="0">
                    <a:solidFill>
                      <a:srgbClr val="222222"/>
                    </a:solidFill>
                    <a:latin typeface="Century Gothic" panose="020B0502020202020204" pitchFamily="34" charset="0"/>
                    <a:ea typeface="Century Gothic"/>
                    <a:cs typeface="Century Gothic"/>
                    <a:sym typeface="Century Gothic"/>
                  </a:rPr>
                  <a:t> </a:t>
                </a:r>
                <a:r>
                  <a:rPr kumimoji="0" lang="en-GB"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of 56 is 7</a:t>
                </a:r>
              </a:p>
            </p:txBody>
          </p:sp>
        </mc:Choice>
        <mc:Fallback>
          <p:sp>
            <p:nvSpPr>
              <p:cNvPr id="30" name="Rounded Rectangle 29">
                <a:extLst>
                  <a:ext uri="{FF2B5EF4-FFF2-40B4-BE49-F238E27FC236}">
                    <a16:creationId xmlns:a16="http://schemas.microsoft.com/office/drawing/2014/main" id="{94A64A0B-56D4-5E41-B967-D0B777EAEDF9}"/>
                  </a:ext>
                </a:extLst>
              </p:cNvPr>
              <p:cNvSpPr>
                <a:spLocks noRot="1" noChangeAspect="1" noMove="1" noResize="1" noEditPoints="1" noAdjustHandles="1" noChangeArrowheads="1" noChangeShapeType="1" noTextEdit="1"/>
              </p:cNvSpPr>
              <p:nvPr/>
            </p:nvSpPr>
            <p:spPr>
              <a:xfrm>
                <a:off x="9337965" y="1153709"/>
                <a:ext cx="2369127" cy="1833171"/>
              </a:xfrm>
              <a:prstGeom prst="roundRect">
                <a:avLst/>
              </a:prstGeom>
              <a:blipFill>
                <a:blip r:embed="rId7"/>
                <a:stretch>
                  <a:fillRect/>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1" name="Rounded Rectangle 30">
                <a:extLst>
                  <a:ext uri="{FF2B5EF4-FFF2-40B4-BE49-F238E27FC236}">
                    <a16:creationId xmlns:a16="http://schemas.microsoft.com/office/drawing/2014/main" id="{B309B891-758F-5241-9311-68867D46A0C4}"/>
                  </a:ext>
                </a:extLst>
              </p:cNvPr>
              <p:cNvSpPr/>
              <p:nvPr/>
            </p:nvSpPr>
            <p:spPr>
              <a:xfrm>
                <a:off x="9337965" y="3958028"/>
                <a:ext cx="2369127" cy="1833171"/>
              </a:xfrm>
              <a:prstGeom prst="roundRect">
                <a:avLst/>
              </a:prstGeom>
              <a:no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56 ÷ 8 = 7</a:t>
                </a:r>
              </a:p>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7 x 2 = 14</a:t>
                </a:r>
              </a:p>
              <a:p>
                <a:pPr marL="0" marR="0" lvl="0" indent="0" algn="ctr" defTabSz="914400" rtl="0" eaLnBrk="1" fontAlgn="auto" latinLnBrk="0" hangingPunct="1">
                  <a:spcBef>
                    <a:spcPts val="0"/>
                  </a:spcBef>
                  <a:spcAft>
                    <a:spcPts val="0"/>
                  </a:spcAft>
                  <a:buClr>
                    <a:srgbClr val="000000"/>
                  </a:buClr>
                  <a:buSzTx/>
                  <a:buFont typeface="Arial"/>
                  <a:buNone/>
                  <a:tabLst/>
                  <a:defRPr/>
                </a:pPr>
                <a14:m>
                  <m:oMath xmlns:m="http://schemas.openxmlformats.org/officeDocument/2006/math">
                    <m:f>
                      <m:fPr>
                        <m:ctrlPr>
                          <a:rPr lang="ar-AE" sz="2000" i="1" smtClean="0">
                            <a:solidFill>
                              <a:srgbClr val="222222"/>
                            </a:solidFill>
                            <a:latin typeface="Cambria Math" panose="02040503050406030204" pitchFamily="18" charset="0"/>
                          </a:rPr>
                        </m:ctrlPr>
                      </m:fPr>
                      <m:num>
                        <m:r>
                          <m:rPr>
                            <m:nor/>
                          </m:rPr>
                          <a:rPr lang="en-GB" sz="2000" b="0" i="0" smtClean="0">
                            <a:solidFill>
                              <a:srgbClr val="222222"/>
                            </a:solidFill>
                            <a:latin typeface="Century Gothic" panose="020B0502020202020204" pitchFamily="34" charset="0"/>
                          </a:rPr>
                          <m:t>2</m:t>
                        </m:r>
                      </m:num>
                      <m:den>
                        <m:r>
                          <m:rPr>
                            <m:nor/>
                          </m:rPr>
                          <a:rPr lang="ar-AE" sz="2000" b="0" i="0" smtClean="0">
                            <a:solidFill>
                              <a:srgbClr val="222222"/>
                            </a:solidFill>
                            <a:latin typeface="Century Gothic" panose="020B0502020202020204" pitchFamily="34" charset="0"/>
                          </a:rPr>
                          <m:t> </m:t>
                        </m:r>
                        <m:r>
                          <m:rPr>
                            <m:nor/>
                          </m:rPr>
                          <a:rPr lang="en-GB" sz="2000" b="0" i="0" smtClean="0">
                            <a:solidFill>
                              <a:srgbClr val="222222"/>
                            </a:solidFill>
                            <a:latin typeface="Century Gothic" panose="020B0502020202020204" pitchFamily="34" charset="0"/>
                          </a:rPr>
                          <m:t>8</m:t>
                        </m:r>
                        <m:r>
                          <m:rPr>
                            <m:nor/>
                          </m:rPr>
                          <a:rPr lang="ar-AE" sz="2000" b="0" i="0" smtClean="0">
                            <a:solidFill>
                              <a:srgbClr val="222222"/>
                            </a:solidFill>
                            <a:latin typeface="Century Gothic" panose="020B0502020202020204" pitchFamily="34" charset="0"/>
                          </a:rPr>
                          <m:t> </m:t>
                        </m:r>
                      </m:den>
                    </m:f>
                  </m:oMath>
                </a14:m>
                <a:r>
                  <a:rPr kumimoji="0" lang="ar-AE"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 </a:t>
                </a:r>
                <a:r>
                  <a:rPr kumimoji="0" lang="en-GB" sz="2000" b="0" i="0" u="none" strike="noStrike" kern="0" cap="none" spc="0" normalizeH="0" baseline="0" noProof="0" dirty="0">
                    <a:ln>
                      <a:noFill/>
                    </a:ln>
                    <a:solidFill>
                      <a:srgbClr val="222222"/>
                    </a:solidFill>
                    <a:effectLst/>
                    <a:uLnTx/>
                    <a:uFillTx/>
                    <a:latin typeface="Century Gothic" panose="020B0502020202020204" pitchFamily="34" charset="0"/>
                    <a:ea typeface="Century Gothic"/>
                    <a:cs typeface="Century Gothic"/>
                    <a:sym typeface="Century Gothic"/>
                  </a:rPr>
                  <a:t>of 56 is 14</a:t>
                </a:r>
              </a:p>
            </p:txBody>
          </p:sp>
        </mc:Choice>
        <mc:Fallback>
          <p:sp>
            <p:nvSpPr>
              <p:cNvPr id="31" name="Rounded Rectangle 30">
                <a:extLst>
                  <a:ext uri="{FF2B5EF4-FFF2-40B4-BE49-F238E27FC236}">
                    <a16:creationId xmlns:a16="http://schemas.microsoft.com/office/drawing/2014/main" id="{B309B891-758F-5241-9311-68867D46A0C4}"/>
                  </a:ext>
                </a:extLst>
              </p:cNvPr>
              <p:cNvSpPr>
                <a:spLocks noRot="1" noChangeAspect="1" noMove="1" noResize="1" noEditPoints="1" noAdjustHandles="1" noChangeArrowheads="1" noChangeShapeType="1" noTextEdit="1"/>
              </p:cNvSpPr>
              <p:nvPr/>
            </p:nvSpPr>
            <p:spPr>
              <a:xfrm>
                <a:off x="9337965" y="3958028"/>
                <a:ext cx="2369127" cy="1833171"/>
              </a:xfrm>
              <a:prstGeom prst="roundRect">
                <a:avLst/>
              </a:prstGeom>
              <a:blipFill>
                <a:blip r:embed="rId8"/>
                <a:stretch>
                  <a:fillRect/>
                </a:stretch>
              </a:blipFill>
              <a:ln w="38100">
                <a:solidFill>
                  <a:srgbClr val="CCD4F4"/>
                </a:solidFill>
              </a:ln>
            </p:spPr>
            <p:txBody>
              <a:bodyPr/>
              <a:lstStyle/>
              <a:p>
                <a:r>
                  <a:rPr lang="en-GB">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8"/>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14" name="Google Shape;114;p8"/>
          <p:cNvSpPr txBox="1">
            <a:spLocks noGrp="1"/>
          </p:cNvSpPr>
          <p:nvPr>
            <p:ph type="body" idx="2"/>
          </p:nvPr>
        </p:nvSpPr>
        <p:spPr>
          <a:xfrm>
            <a:off x="263046" y="1176339"/>
            <a:ext cx="3519245" cy="570086"/>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Draw a bar model to find:</a:t>
            </a:r>
            <a:endParaRPr/>
          </a:p>
        </p:txBody>
      </p:sp>
      <p:sp>
        <p:nvSpPr>
          <p:cNvPr id="115" name="Google Shape;115;p8"/>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116" name="Google Shape;116;p8"/>
          <p:cNvSpPr txBox="1"/>
          <p:nvPr/>
        </p:nvSpPr>
        <p:spPr>
          <a:xfrm>
            <a:off x="263046" y="3670155"/>
            <a:ext cx="4295099" cy="1109659"/>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i="0" u="none" strike="noStrike" cap="none">
                <a:solidFill>
                  <a:srgbClr val="222222"/>
                </a:solidFill>
                <a:latin typeface="Century Gothic"/>
                <a:ea typeface="Century Gothic"/>
                <a:cs typeface="Century Gothic"/>
                <a:sym typeface="Century Gothic"/>
              </a:rPr>
              <a:t>Complete the related facts. </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rgbClr val="222222"/>
              </a:buClr>
              <a:buSzPts val="1800"/>
              <a:buFont typeface="Arial"/>
              <a:buNone/>
            </a:pPr>
            <a:r>
              <a:rPr lang="en-GB" sz="1800" b="1" i="0" u="none" strike="noStrike" cap="none">
                <a:solidFill>
                  <a:srgbClr val="222222"/>
                </a:solidFill>
                <a:latin typeface="Century Gothic"/>
                <a:ea typeface="Century Gothic"/>
                <a:cs typeface="Century Gothic"/>
                <a:sym typeface="Century Gothic"/>
              </a:rPr>
              <a:t>What do you notice? </a:t>
            </a:r>
            <a:endParaRPr sz="1400" b="0" i="0" u="none" strike="noStrike" cap="none">
              <a:solidFill>
                <a:srgbClr val="000000"/>
              </a:solidFill>
              <a:latin typeface="Arial"/>
              <a:ea typeface="Arial"/>
              <a:cs typeface="Arial"/>
              <a:sym typeface="Arial"/>
            </a:endParaRPr>
          </a:p>
        </p:txBody>
      </p:sp>
      <p:sp>
        <p:nvSpPr>
          <p:cNvPr id="127" name="Google Shape;127;p8"/>
          <p:cNvSpPr txBox="1"/>
          <p:nvPr/>
        </p:nvSpPr>
        <p:spPr>
          <a:xfrm>
            <a:off x="2980706" y="4983075"/>
            <a:ext cx="510640" cy="570086"/>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43A047"/>
                </a:solidFill>
                <a:latin typeface="Century Gothic"/>
                <a:ea typeface="Century Gothic"/>
                <a:cs typeface="Century Gothic"/>
                <a:sym typeface="Century Gothic"/>
              </a:rPr>
              <a:t>9</a:t>
            </a:r>
            <a:endParaRPr sz="1400" b="0" i="0" u="none" strike="noStrike" cap="none">
              <a:solidFill>
                <a:srgbClr val="43A047"/>
              </a:solidFill>
              <a:latin typeface="Arial"/>
              <a:ea typeface="Arial"/>
              <a:cs typeface="Arial"/>
              <a:sym typeface="Arial"/>
            </a:endParaRPr>
          </a:p>
        </p:txBody>
      </p:sp>
      <p:sp>
        <p:nvSpPr>
          <p:cNvPr id="128" name="Google Shape;128;p8"/>
          <p:cNvSpPr txBox="1"/>
          <p:nvPr/>
        </p:nvSpPr>
        <p:spPr>
          <a:xfrm>
            <a:off x="7149897" y="4983075"/>
            <a:ext cx="815440" cy="570085"/>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43A047"/>
                </a:solidFill>
                <a:latin typeface="Century Gothic"/>
                <a:ea typeface="Century Gothic"/>
                <a:cs typeface="Century Gothic"/>
                <a:sym typeface="Century Gothic"/>
              </a:rPr>
              <a:t>36    </a:t>
            </a:r>
            <a:endParaRPr sz="1400" b="0" i="0" u="none" strike="noStrike" cap="none">
              <a:solidFill>
                <a:srgbClr val="43A047"/>
              </a:solidFill>
              <a:latin typeface="Arial"/>
              <a:ea typeface="Arial"/>
              <a:cs typeface="Arial"/>
              <a:sym typeface="Arial"/>
            </a:endParaRPr>
          </a:p>
        </p:txBody>
      </p:sp>
      <p:sp>
        <p:nvSpPr>
          <p:cNvPr id="129" name="Google Shape;129;p8"/>
          <p:cNvSpPr txBox="1"/>
          <p:nvPr/>
        </p:nvSpPr>
        <p:spPr>
          <a:xfrm>
            <a:off x="11370309" y="4983075"/>
            <a:ext cx="552204" cy="570086"/>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43A047"/>
                </a:solidFill>
                <a:latin typeface="Century Gothic"/>
                <a:ea typeface="Century Gothic"/>
                <a:cs typeface="Century Gothic"/>
                <a:sym typeface="Century Gothic"/>
              </a:rPr>
              <a:t>54</a:t>
            </a:r>
            <a:endParaRPr sz="1800" b="0" i="0" u="none" strike="noStrike" cap="none">
              <a:solidFill>
                <a:srgbClr val="43A047"/>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19" name="Rounded Rectangle 18">
                <a:extLst>
                  <a:ext uri="{FF2B5EF4-FFF2-40B4-BE49-F238E27FC236}">
                    <a16:creationId xmlns:a16="http://schemas.microsoft.com/office/drawing/2014/main" id="{27646FE3-D07B-0F42-B89C-D7EF122DEA41}"/>
                  </a:ext>
                </a:extLst>
              </p:cNvPr>
              <p:cNvSpPr/>
              <p:nvPr/>
            </p:nvSpPr>
            <p:spPr>
              <a:xfrm>
                <a:off x="963621" y="1845607"/>
                <a:ext cx="1876561"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US" sz="2400" b="0" i="0" smtClean="0">
                            <a:solidFill>
                              <a:srgbClr val="222222"/>
                            </a:solidFill>
                            <a:latin typeface="Century Gothic" panose="020B0502020202020204" pitchFamily="34" charset="0"/>
                          </a:rPr>
                          <m:t>1</m:t>
                        </m:r>
                      </m:num>
                      <m:den>
                        <m:r>
                          <m:rPr>
                            <m:nor/>
                          </m:rPr>
                          <a:rPr lang="en-US" sz="2400" b="0" i="0" smtClean="0">
                            <a:solidFill>
                              <a:srgbClr val="222222"/>
                            </a:solidFill>
                            <a:latin typeface="Century Gothic" panose="020B0502020202020204" pitchFamily="34" charset="0"/>
                          </a:rPr>
                          <m:t> 7 </m:t>
                        </m:r>
                      </m:den>
                    </m:f>
                  </m:oMath>
                </a14:m>
                <a:r>
                  <a:rPr lang="en-GB" sz="2400" dirty="0">
                    <a:solidFill>
                      <a:srgbClr val="222222"/>
                    </a:solidFill>
                    <a:latin typeface="Century Gothic" panose="020B0502020202020204" pitchFamily="34" charset="0"/>
                  </a:rPr>
                  <a:t> of 42</a:t>
                </a:r>
              </a:p>
            </p:txBody>
          </p:sp>
        </mc:Choice>
        <mc:Fallback>
          <p:sp>
            <p:nvSpPr>
              <p:cNvPr id="19" name="Rounded Rectangle 18">
                <a:extLst>
                  <a:ext uri="{FF2B5EF4-FFF2-40B4-BE49-F238E27FC236}">
                    <a16:creationId xmlns:a16="http://schemas.microsoft.com/office/drawing/2014/main" id="{27646FE3-D07B-0F42-B89C-D7EF122DEA41}"/>
                  </a:ext>
                </a:extLst>
              </p:cNvPr>
              <p:cNvSpPr>
                <a:spLocks noRot="1" noChangeAspect="1" noMove="1" noResize="1" noEditPoints="1" noAdjustHandles="1" noChangeArrowheads="1" noChangeShapeType="1" noTextEdit="1"/>
              </p:cNvSpPr>
              <p:nvPr/>
            </p:nvSpPr>
            <p:spPr>
              <a:xfrm>
                <a:off x="963621" y="1845607"/>
                <a:ext cx="1876561" cy="886690"/>
              </a:xfrm>
              <a:prstGeom prst="roundRect">
                <a:avLst/>
              </a:prstGeom>
              <a:blipFill>
                <a:blip r:embed="rId3"/>
                <a:stretch>
                  <a:fillRect b="-6849"/>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0" name="Rounded Rectangle 19">
                <a:extLst>
                  <a:ext uri="{FF2B5EF4-FFF2-40B4-BE49-F238E27FC236}">
                    <a16:creationId xmlns:a16="http://schemas.microsoft.com/office/drawing/2014/main" id="{A980916F-6896-BB43-AD5C-8152707001CF}"/>
                  </a:ext>
                </a:extLst>
              </p:cNvPr>
              <p:cNvSpPr/>
              <p:nvPr/>
            </p:nvSpPr>
            <p:spPr>
              <a:xfrm>
                <a:off x="5157719" y="1845607"/>
                <a:ext cx="1876561"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36</a:t>
                </a:r>
              </a:p>
            </p:txBody>
          </p:sp>
        </mc:Choice>
        <mc:Fallback>
          <p:sp>
            <p:nvSpPr>
              <p:cNvPr id="20" name="Rounded Rectangle 19">
                <a:extLst>
                  <a:ext uri="{FF2B5EF4-FFF2-40B4-BE49-F238E27FC236}">
                    <a16:creationId xmlns:a16="http://schemas.microsoft.com/office/drawing/2014/main" id="{A980916F-6896-BB43-AD5C-8152707001CF}"/>
                  </a:ext>
                </a:extLst>
              </p:cNvPr>
              <p:cNvSpPr>
                <a:spLocks noRot="1" noChangeAspect="1" noMove="1" noResize="1" noEditPoints="1" noAdjustHandles="1" noChangeArrowheads="1" noChangeShapeType="1" noTextEdit="1"/>
              </p:cNvSpPr>
              <p:nvPr/>
            </p:nvSpPr>
            <p:spPr>
              <a:xfrm>
                <a:off x="5157719" y="1845607"/>
                <a:ext cx="1876561" cy="886690"/>
              </a:xfrm>
              <a:prstGeom prst="roundRect">
                <a:avLst/>
              </a:prstGeom>
              <a:blipFill>
                <a:blip r:embed="rId4"/>
                <a:stretch>
                  <a:fillRect b="-6849"/>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1" name="Rounded Rectangle 20">
                <a:extLst>
                  <a:ext uri="{FF2B5EF4-FFF2-40B4-BE49-F238E27FC236}">
                    <a16:creationId xmlns:a16="http://schemas.microsoft.com/office/drawing/2014/main" id="{C3DAA0C3-8418-C540-B0DF-304FDA0BF1A8}"/>
                  </a:ext>
                </a:extLst>
              </p:cNvPr>
              <p:cNvSpPr/>
              <p:nvPr/>
            </p:nvSpPr>
            <p:spPr>
              <a:xfrm>
                <a:off x="9351818" y="1845607"/>
                <a:ext cx="1876561"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7</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9</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72</a:t>
                </a:r>
              </a:p>
            </p:txBody>
          </p:sp>
        </mc:Choice>
        <mc:Fallback>
          <p:sp>
            <p:nvSpPr>
              <p:cNvPr id="21" name="Rounded Rectangle 20">
                <a:extLst>
                  <a:ext uri="{FF2B5EF4-FFF2-40B4-BE49-F238E27FC236}">
                    <a16:creationId xmlns:a16="http://schemas.microsoft.com/office/drawing/2014/main" id="{C3DAA0C3-8418-C540-B0DF-304FDA0BF1A8}"/>
                  </a:ext>
                </a:extLst>
              </p:cNvPr>
              <p:cNvSpPr>
                <a:spLocks noRot="1" noChangeAspect="1" noMove="1" noResize="1" noEditPoints="1" noAdjustHandles="1" noChangeArrowheads="1" noChangeShapeType="1" noTextEdit="1"/>
              </p:cNvSpPr>
              <p:nvPr/>
            </p:nvSpPr>
            <p:spPr>
              <a:xfrm>
                <a:off x="9351818" y="1845607"/>
                <a:ext cx="1876561" cy="886690"/>
              </a:xfrm>
              <a:prstGeom prst="roundRect">
                <a:avLst/>
              </a:prstGeom>
              <a:blipFill>
                <a:blip r:embed="rId5"/>
                <a:stretch>
                  <a:fillRect b="-6849"/>
                </a:stretch>
              </a:blipFill>
              <a:ln w="38100">
                <a:solidFill>
                  <a:srgbClr val="CCD4F4"/>
                </a:solidFill>
              </a:ln>
            </p:spPr>
            <p:txBody>
              <a:bodyPr/>
              <a:lstStyle/>
              <a:p>
                <a:r>
                  <a:rPr lang="en-GB">
                    <a:noFill/>
                  </a:rPr>
                  <a:t> </a:t>
                </a:r>
              </a:p>
            </p:txBody>
          </p:sp>
        </mc:Fallback>
      </mc:AlternateContent>
      <p:sp>
        <p:nvSpPr>
          <p:cNvPr id="22" name="Google Shape;144;p17">
            <a:extLst>
              <a:ext uri="{FF2B5EF4-FFF2-40B4-BE49-F238E27FC236}">
                <a16:creationId xmlns:a16="http://schemas.microsoft.com/office/drawing/2014/main" id="{F5187491-3FD0-CA43-B1AF-D4D3DD6E4DE0}"/>
              </a:ext>
            </a:extLst>
          </p:cNvPr>
          <p:cNvSpPr txBox="1"/>
          <p:nvPr/>
        </p:nvSpPr>
        <p:spPr>
          <a:xfrm>
            <a:off x="2980706" y="2018202"/>
            <a:ext cx="510640" cy="570086"/>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6</a:t>
            </a:r>
            <a:endParaRPr kumimoji="0" sz="1400" b="0" i="0" u="none" strike="noStrike" kern="0" cap="none" spc="0" normalizeH="0" baseline="0" noProof="0" dirty="0">
              <a:ln>
                <a:noFill/>
              </a:ln>
              <a:solidFill>
                <a:srgbClr val="43A047"/>
              </a:solidFill>
              <a:effectLst/>
              <a:uLnTx/>
              <a:uFillTx/>
              <a:latin typeface="Arial"/>
              <a:cs typeface="Arial"/>
              <a:sym typeface="Arial"/>
            </a:endParaRPr>
          </a:p>
        </p:txBody>
      </p:sp>
      <p:sp>
        <p:nvSpPr>
          <p:cNvPr id="23" name="Google Shape;144;p17">
            <a:extLst>
              <a:ext uri="{FF2B5EF4-FFF2-40B4-BE49-F238E27FC236}">
                <a16:creationId xmlns:a16="http://schemas.microsoft.com/office/drawing/2014/main" id="{6C927227-2D2B-7148-8DEE-6A9F7566C211}"/>
              </a:ext>
            </a:extLst>
          </p:cNvPr>
          <p:cNvSpPr txBox="1"/>
          <p:nvPr/>
        </p:nvSpPr>
        <p:spPr>
          <a:xfrm>
            <a:off x="7149897" y="2018202"/>
            <a:ext cx="815440" cy="570085"/>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27    </a:t>
            </a:r>
            <a:endParaRPr kumimoji="0" sz="1400" b="0" i="0" u="none" strike="noStrike" kern="0" cap="none" spc="0" normalizeH="0" baseline="0" noProof="0" dirty="0">
              <a:ln>
                <a:noFill/>
              </a:ln>
              <a:solidFill>
                <a:srgbClr val="43A047"/>
              </a:solidFill>
              <a:effectLst/>
              <a:uLnTx/>
              <a:uFillTx/>
              <a:latin typeface="Arial"/>
              <a:cs typeface="Arial"/>
              <a:sym typeface="Arial"/>
            </a:endParaRPr>
          </a:p>
        </p:txBody>
      </p:sp>
      <p:sp>
        <p:nvSpPr>
          <p:cNvPr id="24" name="Google Shape;144;p17">
            <a:extLst>
              <a:ext uri="{FF2B5EF4-FFF2-40B4-BE49-F238E27FC236}">
                <a16:creationId xmlns:a16="http://schemas.microsoft.com/office/drawing/2014/main" id="{D3FFD62A-0DEB-A541-B9B4-64F4B3AA43D8}"/>
              </a:ext>
            </a:extLst>
          </p:cNvPr>
          <p:cNvSpPr txBox="1"/>
          <p:nvPr/>
        </p:nvSpPr>
        <p:spPr>
          <a:xfrm>
            <a:off x="11370309" y="2018202"/>
            <a:ext cx="552204" cy="570086"/>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56</a:t>
            </a:r>
            <a:endParaRPr kumimoji="0" sz="1400" b="0" i="0" u="none" strike="noStrike" kern="0" cap="none" spc="0" normalizeH="0" baseline="0" noProof="0" dirty="0">
              <a:ln>
                <a:noFill/>
              </a:ln>
              <a:solidFill>
                <a:srgbClr val="43A047"/>
              </a:solidFill>
              <a:effectLst/>
              <a:uLnTx/>
              <a:uFillTx/>
              <a:latin typeface="Arial"/>
              <a:cs typeface="Arial"/>
              <a:sym typeface="Arial"/>
            </a:endParaRPr>
          </a:p>
        </p:txBody>
      </p:sp>
      <mc:AlternateContent xmlns:mc="http://schemas.openxmlformats.org/markup-compatibility/2006">
        <mc:Choice xmlns:a14="http://schemas.microsoft.com/office/drawing/2010/main" Requires="a14">
          <p:sp>
            <p:nvSpPr>
              <p:cNvPr id="25" name="Rounded Rectangle 24">
                <a:extLst>
                  <a:ext uri="{FF2B5EF4-FFF2-40B4-BE49-F238E27FC236}">
                    <a16:creationId xmlns:a16="http://schemas.microsoft.com/office/drawing/2014/main" id="{7518340C-06B5-BA44-8A33-9D5D6F2D6A71}"/>
                  </a:ext>
                </a:extLst>
              </p:cNvPr>
              <p:cNvSpPr/>
              <p:nvPr/>
            </p:nvSpPr>
            <p:spPr>
              <a:xfrm>
                <a:off x="963621" y="4779814"/>
                <a:ext cx="1876561"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US" sz="2400" b="0" i="0" smtClean="0">
                            <a:solidFill>
                              <a:srgbClr val="222222"/>
                            </a:solidFill>
                            <a:latin typeface="Century Gothic" panose="020B0502020202020204" pitchFamily="34" charset="0"/>
                          </a:rPr>
                          <m:t>1</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8</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72</a:t>
                </a:r>
              </a:p>
            </p:txBody>
          </p:sp>
        </mc:Choice>
        <mc:Fallback>
          <p:sp>
            <p:nvSpPr>
              <p:cNvPr id="25" name="Rounded Rectangle 24">
                <a:extLst>
                  <a:ext uri="{FF2B5EF4-FFF2-40B4-BE49-F238E27FC236}">
                    <a16:creationId xmlns:a16="http://schemas.microsoft.com/office/drawing/2014/main" id="{7518340C-06B5-BA44-8A33-9D5D6F2D6A71}"/>
                  </a:ext>
                </a:extLst>
              </p:cNvPr>
              <p:cNvSpPr>
                <a:spLocks noRot="1" noChangeAspect="1" noMove="1" noResize="1" noEditPoints="1" noAdjustHandles="1" noChangeArrowheads="1" noChangeShapeType="1" noTextEdit="1"/>
              </p:cNvSpPr>
              <p:nvPr/>
            </p:nvSpPr>
            <p:spPr>
              <a:xfrm>
                <a:off x="963621" y="4779814"/>
                <a:ext cx="1876561" cy="886690"/>
              </a:xfrm>
              <a:prstGeom prst="roundRect">
                <a:avLst/>
              </a:prstGeom>
              <a:blipFill>
                <a:blip r:embed="rId6"/>
                <a:stretch>
                  <a:fillRect b="-67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6" name="Rounded Rectangle 25">
                <a:extLst>
                  <a:ext uri="{FF2B5EF4-FFF2-40B4-BE49-F238E27FC236}">
                    <a16:creationId xmlns:a16="http://schemas.microsoft.com/office/drawing/2014/main" id="{77A3DC5B-FB5C-EB41-88A0-CBBC1EEC85D3}"/>
                  </a:ext>
                </a:extLst>
              </p:cNvPr>
              <p:cNvSpPr/>
              <p:nvPr/>
            </p:nvSpPr>
            <p:spPr>
              <a:xfrm>
                <a:off x="5001489" y="3670155"/>
                <a:ext cx="2189018"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US"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ambria Math" panose="02040503050406030204" pitchFamily="18" charset="0"/>
                          </a:rPr>
                          <m:t> </m:t>
                        </m:r>
                        <m:r>
                          <m:rPr>
                            <m:nor/>
                          </m:rPr>
                          <a:rPr lang="en-GB" sz="2400" b="0" i="0" smtClean="0">
                            <a:solidFill>
                              <a:srgbClr val="222222"/>
                            </a:solidFill>
                            <a:latin typeface="Century Gothic" panose="020B0502020202020204" pitchFamily="34" charset="0"/>
                          </a:rPr>
                          <m:t>4</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72 = 18</a:t>
                </a:r>
              </a:p>
            </p:txBody>
          </p:sp>
        </mc:Choice>
        <mc:Fallback>
          <p:sp>
            <p:nvSpPr>
              <p:cNvPr id="26" name="Rounded Rectangle 25">
                <a:extLst>
                  <a:ext uri="{FF2B5EF4-FFF2-40B4-BE49-F238E27FC236}">
                    <a16:creationId xmlns:a16="http://schemas.microsoft.com/office/drawing/2014/main" id="{77A3DC5B-FB5C-EB41-88A0-CBBC1EEC85D3}"/>
                  </a:ext>
                </a:extLst>
              </p:cNvPr>
              <p:cNvSpPr>
                <a:spLocks noRot="1" noChangeAspect="1" noMove="1" noResize="1" noEditPoints="1" noAdjustHandles="1" noChangeArrowheads="1" noChangeShapeType="1" noTextEdit="1"/>
              </p:cNvSpPr>
              <p:nvPr/>
            </p:nvSpPr>
            <p:spPr>
              <a:xfrm>
                <a:off x="5001489" y="3670155"/>
                <a:ext cx="2189018" cy="886690"/>
              </a:xfrm>
              <a:prstGeom prst="roundRect">
                <a:avLst/>
              </a:prstGeom>
              <a:blipFill>
                <a:blip r:embed="rId7"/>
                <a:stretch>
                  <a:fillRect b="-67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7" name="Rounded Rectangle 26">
                <a:extLst>
                  <a:ext uri="{FF2B5EF4-FFF2-40B4-BE49-F238E27FC236}">
                    <a16:creationId xmlns:a16="http://schemas.microsoft.com/office/drawing/2014/main" id="{3753B202-B16D-3B4E-82A4-C8D2ECDC9B91}"/>
                  </a:ext>
                </a:extLst>
              </p:cNvPr>
              <p:cNvSpPr/>
              <p:nvPr/>
            </p:nvSpPr>
            <p:spPr>
              <a:xfrm>
                <a:off x="5157718" y="4779814"/>
                <a:ext cx="1876561"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US" sz="2400" b="0" i="0" smtClean="0">
                            <a:solidFill>
                              <a:srgbClr val="222222"/>
                            </a:solidFill>
                            <a:latin typeface="Century Gothic" panose="020B0502020202020204" pitchFamily="34" charset="0"/>
                          </a:rPr>
                          <m:t>1</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2</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72</a:t>
                </a:r>
              </a:p>
            </p:txBody>
          </p:sp>
        </mc:Choice>
        <mc:Fallback>
          <p:sp>
            <p:nvSpPr>
              <p:cNvPr id="27" name="Rounded Rectangle 26">
                <a:extLst>
                  <a:ext uri="{FF2B5EF4-FFF2-40B4-BE49-F238E27FC236}">
                    <a16:creationId xmlns:a16="http://schemas.microsoft.com/office/drawing/2014/main" id="{3753B202-B16D-3B4E-82A4-C8D2ECDC9B91}"/>
                  </a:ext>
                </a:extLst>
              </p:cNvPr>
              <p:cNvSpPr>
                <a:spLocks noRot="1" noChangeAspect="1" noMove="1" noResize="1" noEditPoints="1" noAdjustHandles="1" noChangeArrowheads="1" noChangeShapeType="1" noTextEdit="1"/>
              </p:cNvSpPr>
              <p:nvPr/>
            </p:nvSpPr>
            <p:spPr>
              <a:xfrm>
                <a:off x="5157718" y="4779814"/>
                <a:ext cx="1876561" cy="886690"/>
              </a:xfrm>
              <a:prstGeom prst="roundRect">
                <a:avLst/>
              </a:prstGeom>
              <a:blipFill>
                <a:blip r:embed="rId8"/>
                <a:stretch>
                  <a:fillRect b="-8108"/>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8" name="Rounded Rectangle 27">
                <a:extLst>
                  <a:ext uri="{FF2B5EF4-FFF2-40B4-BE49-F238E27FC236}">
                    <a16:creationId xmlns:a16="http://schemas.microsoft.com/office/drawing/2014/main" id="{FA70B316-A1B4-E74C-9C79-CAD46787A5EC}"/>
                  </a:ext>
                </a:extLst>
              </p:cNvPr>
              <p:cNvSpPr/>
              <p:nvPr/>
            </p:nvSpPr>
            <p:spPr>
              <a:xfrm>
                <a:off x="9351815" y="4779814"/>
                <a:ext cx="1876561" cy="886690"/>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en-US" sz="2400" b="0" i="0" smtClean="0">
                            <a:solidFill>
                              <a:srgbClr val="222222"/>
                            </a:solidFill>
                            <a:latin typeface="Century Gothic" panose="020B0502020202020204" pitchFamily="34" charset="0"/>
                          </a:rPr>
                          <m:t> </m:t>
                        </m:r>
                        <m:r>
                          <m:rPr>
                            <m:nor/>
                          </m:rPr>
                          <a:rPr lang="en-GB" sz="2400" b="0" i="0" smtClean="0">
                            <a:solidFill>
                              <a:srgbClr val="222222"/>
                            </a:solidFill>
                            <a:latin typeface="Century Gothic" panose="020B0502020202020204" pitchFamily="34" charset="0"/>
                          </a:rPr>
                          <m:t>4</m:t>
                        </m:r>
                        <m:r>
                          <m:rPr>
                            <m:nor/>
                          </m:rPr>
                          <a:rPr lang="en-US"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of 72</a:t>
                </a:r>
              </a:p>
            </p:txBody>
          </p:sp>
        </mc:Choice>
        <mc:Fallback>
          <p:sp>
            <p:nvSpPr>
              <p:cNvPr id="28" name="Rounded Rectangle 27">
                <a:extLst>
                  <a:ext uri="{FF2B5EF4-FFF2-40B4-BE49-F238E27FC236}">
                    <a16:creationId xmlns:a16="http://schemas.microsoft.com/office/drawing/2014/main" id="{FA70B316-A1B4-E74C-9C79-CAD46787A5EC}"/>
                  </a:ext>
                </a:extLst>
              </p:cNvPr>
              <p:cNvSpPr>
                <a:spLocks noRot="1" noChangeAspect="1" noMove="1" noResize="1" noEditPoints="1" noAdjustHandles="1" noChangeArrowheads="1" noChangeShapeType="1" noTextEdit="1"/>
              </p:cNvSpPr>
              <p:nvPr/>
            </p:nvSpPr>
            <p:spPr>
              <a:xfrm>
                <a:off x="9351815" y="4779814"/>
                <a:ext cx="1876561" cy="886690"/>
              </a:xfrm>
              <a:prstGeom prst="roundRect">
                <a:avLst/>
              </a:prstGeom>
              <a:blipFill>
                <a:blip r:embed="rId9"/>
                <a:stretch>
                  <a:fillRect b="-6757"/>
                </a:stretch>
              </a:blipFill>
              <a:ln w="38100">
                <a:solidFill>
                  <a:srgbClr val="CCD4F4"/>
                </a:solid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fade">
                                      <p:cBhvr>
                                        <p:cTn id="7" dur="1000"/>
                                        <p:tgtEl>
                                          <p:spTgt spid="127"/>
                                        </p:tgtEl>
                                      </p:cBhvr>
                                    </p:animEffect>
                                  </p:childTnLst>
                                </p:cTn>
                              </p:par>
                              <p:par>
                                <p:cTn id="8" presetID="10" presetClass="entr" presetSubtype="0" fill="hold" nodeType="withEffect">
                                  <p:stCondLst>
                                    <p:cond delay="0"/>
                                  </p:stCondLst>
                                  <p:childTnLst>
                                    <p:set>
                                      <p:cBhvr>
                                        <p:cTn id="9" dur="1" fill="hold">
                                          <p:stCondLst>
                                            <p:cond delay="0"/>
                                          </p:stCondLst>
                                        </p:cTn>
                                        <p:tgtEl>
                                          <p:spTgt spid="128"/>
                                        </p:tgtEl>
                                        <p:attrNameLst>
                                          <p:attrName>style.visibility</p:attrName>
                                        </p:attrNameLst>
                                      </p:cBhvr>
                                      <p:to>
                                        <p:strVal val="visible"/>
                                      </p:to>
                                    </p:set>
                                    <p:animEffect transition="in" filter="fade">
                                      <p:cBhvr>
                                        <p:cTn id="10" dur="1000"/>
                                        <p:tgtEl>
                                          <p:spTgt spid="128"/>
                                        </p:tgtEl>
                                      </p:cBhvr>
                                    </p:animEffect>
                                  </p:childTnLst>
                                </p:cTn>
                              </p:par>
                              <p:par>
                                <p:cTn id="11" presetID="10" presetClass="entr" presetSubtype="0" fill="hold" nodeType="withEffect">
                                  <p:stCondLst>
                                    <p:cond delay="0"/>
                                  </p:stCondLst>
                                  <p:childTnLst>
                                    <p:set>
                                      <p:cBhvr>
                                        <p:cTn id="12" dur="1" fill="hold">
                                          <p:stCondLst>
                                            <p:cond delay="0"/>
                                          </p:stCondLst>
                                        </p:cTn>
                                        <p:tgtEl>
                                          <p:spTgt spid="129"/>
                                        </p:tgtEl>
                                        <p:attrNameLst>
                                          <p:attrName>style.visibility</p:attrName>
                                        </p:attrNameLst>
                                      </p:cBhvr>
                                      <p:to>
                                        <p:strVal val="visible"/>
                                      </p:to>
                                    </p:set>
                                    <p:animEffect transition="in" filter="fade">
                                      <p:cBhvr>
                                        <p:cTn id="13" dur="1000"/>
                                        <p:tgtEl>
                                          <p:spTgt spid="129"/>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childTnLst>
                                </p:cTn>
                              </p:par>
                              <p:par>
                                <p:cTn id="17" presetID="10"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childTnLst>
                                </p:cTn>
                              </p:par>
                            </p:childTnLst>
                          </p:cTn>
                        </p:par>
                      </p:childTnLst>
                    </p:cTn>
                  </p:par>
                </p:childTnLst>
              </p:cTn>
              <p:nextCondLst>
                <p:cond evt="onClick" delay="0">
                  <p:tgtEl>
                    <p:spTgt spid="11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9"/>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136" name="Google Shape;136;p9" descr="Graphical user interface&#10;&#10;Description automatically generated with medium confidence"/>
          <p:cNvPicPr preferRelativeResize="0"/>
          <p:nvPr/>
        </p:nvPicPr>
        <p:blipFill rotWithShape="1">
          <a:blip r:embed="rId3">
            <a:alphaModFix/>
          </a:blip>
          <a:srcRect/>
          <a:stretch/>
        </p:blipFill>
        <p:spPr>
          <a:xfrm>
            <a:off x="263524" y="1077157"/>
            <a:ext cx="7848600" cy="478536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theme/theme1.xml><?xml version="1.0" encoding="utf-8"?>
<a:theme xmlns:a="http://schemas.openxmlformats.org/drawingml/2006/main" name="Titl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3029</Words>
  <Application>Microsoft Macintosh PowerPoint</Application>
  <PresentationFormat>Widescreen</PresentationFormat>
  <Paragraphs>259</Paragraphs>
  <Slides>17</Slides>
  <Notes>17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Cambria Math</vt:lpstr>
      <vt:lpstr>Calibri</vt:lpstr>
      <vt:lpstr>Arial</vt:lpstr>
      <vt:lpstr>Century Gothic</vt:lpstr>
      <vt:lpstr>Titles</vt:lpstr>
      <vt:lpstr>Office Theme</vt:lpstr>
      <vt:lpstr>PowerPoint Presentation</vt:lpstr>
      <vt:lpstr>PowerPoint Presentation</vt:lpstr>
      <vt:lpstr>PowerPoint Presentation</vt:lpstr>
      <vt:lpstr>PowerPoint Presentation</vt:lpstr>
      <vt:lpstr>To find a fraction of an amount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Fractions of a quantity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2</cp:revision>
  <dcterms:created xsi:type="dcterms:W3CDTF">2022-06-30T10:03:35Z</dcterms:created>
  <dcterms:modified xsi:type="dcterms:W3CDTF">2023-01-25T14:32:45Z</dcterms:modified>
</cp:coreProperties>
</file>