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fStXNWWYxZQjq2rxH5B4K6c+FO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2961C18-686C-44FD-A32C-87D066521818}">
  <a:tblStyle styleId="{92961C18-686C-44FD-A32C-87D06652181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44AE3C28-5F88-4FEA-85C9-56BD4B510157}"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4694"/>
  </p:normalViewPr>
  <p:slideViewPr>
    <p:cSldViewPr snapToGrid="0" snapToObjects="1">
      <p:cViewPr varScale="1">
        <p:scale>
          <a:sx n="89" d="100"/>
          <a:sy n="89" d="100"/>
        </p:scale>
        <p:origin x="6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would a bar model help you to solve these calculations</a:t>
            </a:r>
            <a:r>
              <a:rPr lang="en-GB">
                <a:solidFill>
                  <a:srgbClr val="000000"/>
                </a:solidFill>
                <a:latin typeface="Arial"/>
                <a:ea typeface="Arial"/>
                <a:cs typeface="Arial"/>
                <a:sym typeface="Arial"/>
              </a:rPr>
              <a:t>? Is it easier to multiply a fraction or find a fraction of an amount? Does it depend on the whole number you are multiplying by? Can you see a link between the denominator of the fraction and the number you are multiplying by?</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find it difficult to understand that ¼ of 8 = 8 x ¼ and should be encouraged to draw bar models or use manipulatives to support their understanding.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Sort these calculations from the smallest answer to the greatest answer: 60 x 5/12, ⅛ of 64, 40 lots of 2/5, ¼ of 20, 36 x 5/9, </a:t>
            </a:r>
            <a:r>
              <a:rPr lang="en-GB">
                <a:solidFill>
                  <a:srgbClr val="00BC89"/>
                </a:solidFill>
                <a:latin typeface="Arial"/>
                <a:ea typeface="Arial"/>
                <a:cs typeface="Arial"/>
                <a:sym typeface="Arial"/>
              </a:rPr>
              <a:t>¼ of 20 = 5, ⅛ of 64 = 8, 40 lots of ⅖ = 16, 36 x 5/9 = 20, 60 x 5/12 = 25</a:t>
            </a:r>
            <a:endParaRPr>
              <a:solidFill>
                <a:srgbClr val="00BC89"/>
              </a:solidFil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Sort these calculations into two groups: </a:t>
            </a:r>
            <a:r>
              <a:rPr lang="en-GB">
                <a:solidFill>
                  <a:srgbClr val="000000"/>
                </a:solidFill>
                <a:latin typeface="Arial"/>
                <a:ea typeface="Arial"/>
                <a:cs typeface="Arial"/>
                <a:sym typeface="Arial"/>
              </a:rPr>
              <a:t>easier to multiply the fraction and easier to find the fraction of the amount.  Explain your reasoning and find the answers. 3/10 of 4,⅜ of 72, 9/10 of 3, ⅚ of 66, ⅖ of 10</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Reasoning will vary</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3/10 0f 4 = 4 x 3/10 = 12/10 = 1 2/10 or 1 ⅕</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⅜ of 72= 27	⅛ of 72 = 9, 3 x 9 = 27</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9/10 of 3 = 3 x 9/10 = 27/10 = 2 7/10 </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⅚ of 66= 55 	⅙ of 66 = 11, 5 x 11 = 55</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⅖ of 10 = ⅖ x 10 = 20/5 = 4</a:t>
            </a:r>
            <a:endParaRPr/>
          </a:p>
        </p:txBody>
      </p:sp>
      <p:sp>
        <p:nvSpPr>
          <p:cNvPr id="159" name="Google Shape;15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20 x ⅘ = ⅘ of 20 = 16</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18 x ⅔ = ⅔ of 18 = 12</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60 x ⅓ = ⅓ of 60 = 20</a:t>
            </a:r>
            <a:br>
              <a:rPr lang="en-GB">
                <a:latin typeface="Arial"/>
                <a:ea typeface="Arial"/>
                <a:cs typeface="Arial"/>
                <a:sym typeface="Arial"/>
              </a:rPr>
            </a:br>
            <a:r>
              <a:rPr lang="en-GB">
                <a:latin typeface="Arial"/>
                <a:ea typeface="Arial"/>
                <a:cs typeface="Arial"/>
                <a:sym typeface="Arial"/>
              </a:rPr>
              <a:t>⅓ of 45 = 45 x ⅓ = 15</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11/12 x 144 = 11/12 of 144 = 132</a:t>
            </a:r>
            <a:br>
              <a:rPr lang="en-GB">
                <a:latin typeface="Arial"/>
                <a:ea typeface="Arial"/>
                <a:cs typeface="Arial"/>
                <a:sym typeface="Arial"/>
              </a:rPr>
            </a:br>
            <a:r>
              <a:rPr lang="en-GB">
                <a:latin typeface="Arial"/>
                <a:ea typeface="Arial"/>
                <a:cs typeface="Arial"/>
                <a:sym typeface="Arial"/>
              </a:rPr>
              <a:t>60 x 11/12 = 11/12 of 60 = 55</a:t>
            </a:r>
            <a:endParaRPr/>
          </a:p>
        </p:txBody>
      </p:sp>
      <p:sp>
        <p:nvSpPr>
          <p:cNvPr id="199" name="Google Shape;19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a:r>
            <a:r>
              <a:rPr lang="en-GB">
                <a:solidFill>
                  <a:srgbClr val="000000"/>
                </a:solidFill>
                <a:latin typeface="Arial"/>
                <a:ea typeface="Arial"/>
                <a:cs typeface="Arial"/>
                <a:sym typeface="Arial"/>
              </a:rPr>
              <a:t>ich</a:t>
            </a:r>
            <a:r>
              <a:rPr lang="en-GB" sz="1200" b="0" i="0" u="none" strike="noStrike">
                <a:solidFill>
                  <a:srgbClr val="000000"/>
                </a:solidFill>
                <a:latin typeface="Arial"/>
                <a:ea typeface="Arial"/>
                <a:cs typeface="Arial"/>
                <a:sym typeface="Arial"/>
              </a:rPr>
              <a:t> steps would you have to carry out to find 3/7 of 49? Which steps would you have to carry out to find 49 x 3/7? Which would you find easier? Why? Is that the same for 3/7 of 10? Why?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be able to clearly articulate the steps needed to carry out the calculations </a:t>
            </a:r>
            <a:r>
              <a:rPr lang="en-GB">
                <a:solidFill>
                  <a:srgbClr val="000000"/>
                </a:solidFill>
                <a:latin typeface="Arial"/>
                <a:ea typeface="Arial"/>
                <a:cs typeface="Arial"/>
                <a:sym typeface="Arial"/>
              </a:rPr>
              <a:t>and so they will find it challenging to decide which method might be easier. They should draw bar models of the process to refine their ideas.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Write a fraction question like the ones we have been working on that would be easier to solve by </a:t>
            </a:r>
            <a:r>
              <a:rPr lang="en-GB">
                <a:solidFill>
                  <a:srgbClr val="000000"/>
                </a:solidFill>
                <a:latin typeface="Arial"/>
                <a:ea typeface="Arial"/>
                <a:cs typeface="Arial"/>
                <a:sym typeface="Arial"/>
              </a:rPr>
              <a:t>multiplying the fraction. </a:t>
            </a:r>
            <a:r>
              <a:rPr lang="en-GB">
                <a:latin typeface="Arial"/>
                <a:ea typeface="Arial"/>
                <a:cs typeface="Arial"/>
                <a:sym typeface="Arial"/>
              </a:rPr>
              <a:t>Explain why you think this is the best method for the number and fraction that you have chosen.</a:t>
            </a:r>
            <a:endParaRPr>
              <a:solidFill>
                <a:srgbClr val="000000"/>
              </a:solidFill>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Write a fraction question like the ones we have been working on that would be easier to solve by finding the fraction of the amount. Explain why you think this is the best method for the number and fraction that you have chosen.</a:t>
            </a:r>
            <a:endParaRPr>
              <a:solidFill>
                <a:srgbClr val="000000"/>
              </a:solidFill>
              <a:latin typeface="Arial"/>
              <a:ea typeface="Arial"/>
              <a:cs typeface="Arial"/>
              <a:sym typeface="Arial"/>
            </a:endParaRPr>
          </a:p>
        </p:txBody>
      </p:sp>
      <p:sp>
        <p:nvSpPr>
          <p:cNvPr id="206" name="Google Shape;20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You may find it easier to find 5/6 of 36 than to calculate 5 x 36; ⅚ of 36 = 30</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9 x ⅘ is easier than trying to divide 9 by 5. 9 x ⅘ = 36/5 = 7 ⅕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Both methods are of similar efficiency as they use times table facts. ¾ of 12 = 9; 12 x ¾ = 36/4 = 9</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They started with 24; ⅝ of 24 = 15</a:t>
            </a:r>
            <a:endParaRPr/>
          </a:p>
          <a:p>
            <a:pPr marL="45720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Taylor: 24 ÷ 8 = 3  ; 5 x 3 = 15</a:t>
            </a:r>
            <a:endParaRPr/>
          </a:p>
          <a:p>
            <a:pPr marL="457200" lvl="0" indent="0" algn="l" rtl="0">
              <a:lnSpc>
                <a:spcPct val="100000"/>
              </a:lnSpc>
              <a:spcBef>
                <a:spcPts val="0"/>
              </a:spcBef>
              <a:spcAft>
                <a:spcPts val="0"/>
              </a:spcAft>
              <a:buClr>
                <a:schemeClr val="dk1"/>
              </a:buClr>
              <a:buSzPts val="1200"/>
              <a:buFont typeface="Arial"/>
              <a:buNone/>
            </a:pPr>
            <a:r>
              <a:rPr lang="en-GB">
                <a:latin typeface="Arial"/>
                <a:ea typeface="Arial"/>
                <a:cs typeface="Arial"/>
                <a:sym typeface="Arial"/>
              </a:rPr>
              <a:t>Joshua: 5 x 24 = 120; 120 ÷ 8 = 15</a:t>
            </a:r>
            <a:endParaRPr/>
          </a:p>
        </p:txBody>
      </p:sp>
      <p:sp>
        <p:nvSpPr>
          <p:cNvPr id="222" name="Google Shape;22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If Harvey takes </a:t>
            </a:r>
            <a:r>
              <a:rPr lang="en-GB">
                <a:solidFill>
                  <a:srgbClr val="000000"/>
                </a:solidFill>
                <a:latin typeface="Arial"/>
                <a:ea typeface="Arial"/>
                <a:cs typeface="Arial"/>
                <a:sym typeface="Arial"/>
              </a:rPr>
              <a:t>⅜</a:t>
            </a:r>
            <a:r>
              <a:rPr lang="en-GB" sz="1200" b="0" i="0" u="none" strike="noStrike">
                <a:solidFill>
                  <a:srgbClr val="000000"/>
                </a:solidFill>
                <a:latin typeface="Arial"/>
                <a:ea typeface="Arial"/>
                <a:cs typeface="Arial"/>
                <a:sym typeface="Arial"/>
              </a:rPr>
              <a:t> of the marbles, what fraction does Oscar have? </a:t>
            </a:r>
            <a:r>
              <a:rPr lang="en-GB">
                <a:solidFill>
                  <a:srgbClr val="000000"/>
                </a:solidFill>
                <a:latin typeface="Arial"/>
                <a:ea typeface="Arial"/>
                <a:cs typeface="Arial"/>
                <a:sym typeface="Arial"/>
              </a:rPr>
              <a:t>Draw a bar model to show what fraction of the marbles each boy has. If Oscar gives Harvey 2 marbles, they will have equal amounts. Using your bar model, what fraction must Oscar give to Harvey for them to have the same amount? </a:t>
            </a:r>
            <a:r>
              <a:rPr lang="en-GB">
                <a:solidFill>
                  <a:srgbClr val="00BC89"/>
                </a:solidFill>
                <a:latin typeface="Arial"/>
                <a:ea typeface="Arial"/>
                <a:cs typeface="Arial"/>
                <a:sym typeface="Arial"/>
              </a:rPr>
              <a:t>⅛ </a:t>
            </a:r>
            <a:r>
              <a:rPr lang="en-GB">
                <a:latin typeface="Arial"/>
                <a:ea typeface="Arial"/>
                <a:cs typeface="Arial"/>
                <a:sym typeface="Arial"/>
              </a:rPr>
              <a:t>So now we know that ⅛ of the total is 2 marbles, how will you calculate how many marbles were in the bag?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recognise that Oscar must have ta</a:t>
            </a:r>
            <a:r>
              <a:rPr lang="en-GB">
                <a:solidFill>
                  <a:srgbClr val="000000"/>
                </a:solidFill>
                <a:latin typeface="Arial"/>
                <a:ea typeface="Arial"/>
                <a:cs typeface="Arial"/>
                <a:sym typeface="Arial"/>
              </a:rPr>
              <a:t>ken ⅝ of the marbles, or that equal shares would be 4/8 each. They should use a bar model as a pictorial representation for support.</a:t>
            </a:r>
            <a:endParaRPr/>
          </a:p>
        </p:txBody>
      </p:sp>
      <p:sp>
        <p:nvSpPr>
          <p:cNvPr id="229" name="Google Shape;22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 name="Google Shape;23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This slide </a:t>
            </a:r>
            <a:r>
              <a:rPr lang="en-GB">
                <a:latin typeface="Arial"/>
                <a:ea typeface="Arial"/>
                <a:cs typeface="Arial"/>
                <a:sym typeface="Arial"/>
              </a:rPr>
              <a:t>supports pupils to find first unit fractions and then non-unit fractions of a quantity by using concrete manipulatives and pictorial representations to help them see the relationships between the fraction and the whole.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counters</a:t>
            </a:r>
            <a:r>
              <a:rPr lang="en-GB">
                <a:solidFill>
                  <a:srgbClr val="000000"/>
                </a:solidFill>
                <a:latin typeface="Arial"/>
                <a:ea typeface="Arial"/>
                <a:cs typeface="Arial"/>
                <a:sym typeface="Arial"/>
              </a:rPr>
              <a:t>, squared paper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many equal parts has the whole been divided into? What fraction of the whole is one part? How many counters are there in one part or </a:t>
            </a:r>
            <a:r>
              <a:rPr lang="en-GB">
                <a:solidFill>
                  <a:srgbClr val="000000"/>
                </a:solidFill>
                <a:latin typeface="Arial"/>
                <a:ea typeface="Arial"/>
                <a:cs typeface="Arial"/>
                <a:sym typeface="Arial"/>
              </a:rPr>
              <a:t>¼</a:t>
            </a:r>
            <a:r>
              <a:rPr lang="en-GB" sz="1200" b="0" i="0" u="none" strike="noStrike">
                <a:solidFill>
                  <a:srgbClr val="000000"/>
                </a:solidFill>
                <a:latin typeface="Arial"/>
                <a:ea typeface="Arial"/>
                <a:cs typeface="Arial"/>
                <a:sym typeface="Arial"/>
              </a:rPr>
              <a:t>? How many counters in 2 parts o</a:t>
            </a:r>
            <a:r>
              <a:rPr lang="en-GB">
                <a:solidFill>
                  <a:srgbClr val="000000"/>
                </a:solidFill>
                <a:latin typeface="Arial"/>
                <a:ea typeface="Arial"/>
                <a:cs typeface="Arial"/>
                <a:sym typeface="Arial"/>
              </a:rPr>
              <a:t>r 2/4? How many counters in ¾ of the whole? If I know one quarter of a number, how can I find three quarters of a number? If I know one of the equal parts, how can I find the whole?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need support to understand that the denominator of the fraction tells us how many equal parts the whole will be divided into and the numerator tells us how many of those parts we are counting.</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Jack has a bottle of lemonade. He has one-fifth left in the bottle. There are 150 ml left. How much lemonade was in the bottle when it was full? Can you use a bar mod</a:t>
            </a:r>
            <a:r>
              <a:rPr lang="en-GB">
                <a:solidFill>
                  <a:srgbClr val="000000"/>
                </a:solidFill>
                <a:latin typeface="Arial"/>
                <a:ea typeface="Arial"/>
                <a:cs typeface="Arial"/>
                <a:sym typeface="Arial"/>
              </a:rPr>
              <a:t>el to solve this problem?</a:t>
            </a:r>
            <a:endParaRPr/>
          </a:p>
        </p:txBody>
      </p:sp>
      <p:sp>
        <p:nvSpPr>
          <p:cNvPr id="243" name="Google Shape;24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a:t>
            </a:r>
            <a:r>
              <a:rPr lang="en-GB">
                <a:latin typeface="Arial"/>
                <a:ea typeface="Arial"/>
                <a:cs typeface="Arial"/>
                <a:sym typeface="Arial"/>
              </a:rPr>
              <a:t>This slide supports pupils to find first unit fractions and then non-unit fractions of a quantity using representations.</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counters, squared paper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can you use a bar model or counters to </a:t>
            </a:r>
            <a:r>
              <a:rPr lang="en-GB">
                <a:solidFill>
                  <a:srgbClr val="000000"/>
                </a:solidFill>
                <a:latin typeface="Arial"/>
                <a:ea typeface="Arial"/>
                <a:cs typeface="Arial"/>
                <a:sym typeface="Arial"/>
              </a:rPr>
              <a:t>help you find ¼ of 28? </a:t>
            </a:r>
            <a:r>
              <a:rPr lang="en-GB">
                <a:latin typeface="Arial"/>
                <a:ea typeface="Arial"/>
                <a:cs typeface="Arial"/>
                <a:sym typeface="Arial"/>
              </a:rPr>
              <a:t>If I know one quarter of a number, how can I find three quarters of a number? If I know 1/6 of 24, what is the easiest way to find 5/6 of 24? (subtract 1/6 from 24)</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need support to understand that the denominator of the fraction tells us how many equal parts the whole will be divided into and the numerator tells us how many of those parts we are counting.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If </a:t>
            </a:r>
            <a:r>
              <a:rPr lang="en-GB">
                <a:solidFill>
                  <a:srgbClr val="000000"/>
                </a:solidFill>
                <a:latin typeface="Arial"/>
                <a:ea typeface="Arial"/>
                <a:cs typeface="Arial"/>
                <a:sym typeface="Arial"/>
              </a:rPr>
              <a:t>⅛</a:t>
            </a:r>
            <a:r>
              <a:rPr lang="en-GB" sz="1200" b="0" i="0" u="none" strike="noStrike">
                <a:solidFill>
                  <a:srgbClr val="000000"/>
                </a:solidFill>
                <a:latin typeface="Arial"/>
                <a:ea typeface="Arial"/>
                <a:cs typeface="Arial"/>
                <a:sym typeface="Arial"/>
              </a:rPr>
              <a:t> of A = 12, find the value of A, B and C. </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0000"/>
                </a:solidFill>
                <a:latin typeface="Arial"/>
                <a:ea typeface="Arial"/>
                <a:cs typeface="Arial"/>
                <a:sym typeface="Arial"/>
              </a:rPr>
              <a:t>⅝</a:t>
            </a:r>
            <a:r>
              <a:rPr lang="en-GB" sz="1200" b="0" i="0" u="none" strike="noStrike">
                <a:solidFill>
                  <a:srgbClr val="000000"/>
                </a:solidFill>
                <a:latin typeface="Arial"/>
                <a:ea typeface="Arial"/>
                <a:cs typeface="Arial"/>
                <a:sym typeface="Arial"/>
              </a:rPr>
              <a:t> of A = </a:t>
            </a:r>
            <a:r>
              <a:rPr lang="en-GB">
                <a:solidFill>
                  <a:srgbClr val="000000"/>
                </a:solidFill>
                <a:latin typeface="Arial"/>
                <a:ea typeface="Arial"/>
                <a:cs typeface="Arial"/>
                <a:sym typeface="Arial"/>
              </a:rPr>
              <a:t>¾ </a:t>
            </a:r>
            <a:r>
              <a:rPr lang="en-GB" sz="1200" b="0" i="0" u="none" strike="noStrike">
                <a:solidFill>
                  <a:srgbClr val="000000"/>
                </a:solidFill>
                <a:latin typeface="Arial"/>
                <a:ea typeface="Arial"/>
                <a:cs typeface="Arial"/>
                <a:sym typeface="Arial"/>
              </a:rPr>
              <a:t>of B = </a:t>
            </a:r>
            <a:r>
              <a:rPr lang="en-GB">
                <a:solidFill>
                  <a:srgbClr val="000000"/>
                </a:solidFill>
                <a:latin typeface="Arial"/>
                <a:ea typeface="Arial"/>
                <a:cs typeface="Arial"/>
                <a:sym typeface="Arial"/>
              </a:rPr>
              <a:t>⅙ </a:t>
            </a:r>
            <a:r>
              <a:rPr lang="en-GB" sz="1200" b="0" i="0" u="none" strike="noStrike">
                <a:solidFill>
                  <a:srgbClr val="000000"/>
                </a:solidFill>
                <a:latin typeface="Arial"/>
                <a:ea typeface="Arial"/>
                <a:cs typeface="Arial"/>
                <a:sym typeface="Arial"/>
              </a:rPr>
              <a:t> of C</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A = 96 B = 80 C = 360</a:t>
            </a:r>
            <a:endParaRPr/>
          </a:p>
        </p:txBody>
      </p:sp>
      <p:sp>
        <p:nvSpPr>
          <p:cNvPr id="336" name="Google Shape;336;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lnSpc>
                <a:spcPct val="100000"/>
              </a:lnSpc>
              <a:spcBef>
                <a:spcPts val="0"/>
              </a:spcBef>
              <a:spcAft>
                <a:spcPts val="0"/>
              </a:spcAft>
              <a:buClr>
                <a:schemeClr val="dk1"/>
              </a:buClr>
              <a:buSzPts val="1200"/>
              <a:buFont typeface="Calibri"/>
              <a:buNone/>
            </a:pPr>
            <a:br>
              <a:rPr lang="en-GB" b="0"/>
            </a:br>
            <a:r>
              <a:rPr lang="en-GB" sz="1200" b="0" i="0" u="none" strike="noStrike">
                <a:solidFill>
                  <a:srgbClr val="000000"/>
                </a:solidFill>
                <a:latin typeface="Arial"/>
                <a:ea typeface="Arial"/>
                <a:cs typeface="Arial"/>
                <a:sym typeface="Arial"/>
              </a:rPr>
              <a:t>A – Pupil has added 6 to the numer</a:t>
            </a:r>
            <a:r>
              <a:rPr lang="en-GB">
                <a:solidFill>
                  <a:srgbClr val="000000"/>
                </a:solidFill>
                <a:latin typeface="Arial"/>
                <a:ea typeface="Arial"/>
                <a:cs typeface="Arial"/>
                <a:sym typeface="Arial"/>
              </a:rPr>
              <a:t>ator.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 – Pupil ha</a:t>
            </a:r>
            <a:r>
              <a:rPr lang="en-GB">
                <a:solidFill>
                  <a:srgbClr val="000000"/>
                </a:solidFill>
                <a:latin typeface="Arial"/>
                <a:ea typeface="Arial"/>
                <a:cs typeface="Arial"/>
                <a:sym typeface="Arial"/>
              </a:rPr>
              <a:t>s incorrectly simplified the fraction but has used commutativity correctly.</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C – Correct answer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D – Pupil has multiplied both the numerator and the denominator by 6.</a:t>
            </a:r>
            <a:endParaRPr/>
          </a:p>
          <a:p>
            <a:pPr marL="0" lvl="0" indent="0" algn="l" rtl="0">
              <a:lnSpc>
                <a:spcPct val="100000"/>
              </a:lnSpc>
              <a:spcBef>
                <a:spcPts val="0"/>
              </a:spcBef>
              <a:spcAft>
                <a:spcPts val="0"/>
              </a:spcAft>
              <a:buSzPts val="1400"/>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 name="Google Shape;8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paper, 4 counters per pair and dry wipe markers</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How many ways can you place all 4 counters so they make a line of 4 vertically, horizontally or diagonally? What does it mean when a number is a multiple of another? What does it mean when a number is a factor of another? Which number counter will be the easiest to place? Why? Which number counter will be the most difficult to place? Why? </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Is it possible to cover a diagonal line which starts at one of the corners with these 4 counters? </a:t>
            </a:r>
            <a:r>
              <a:rPr lang="en-GB">
                <a:solidFill>
                  <a:srgbClr val="00BC89"/>
                </a:solidFill>
                <a:latin typeface="Arial"/>
                <a:ea typeface="Arial"/>
                <a:cs typeface="Arial"/>
                <a:sym typeface="Arial"/>
              </a:rPr>
              <a:t>No </a:t>
            </a:r>
            <a:r>
              <a:rPr lang="en-GB">
                <a:latin typeface="Arial"/>
                <a:ea typeface="Arial"/>
                <a:cs typeface="Arial"/>
                <a:sym typeface="Arial"/>
              </a:rPr>
              <a:t>Why? </a:t>
            </a:r>
            <a:r>
              <a:rPr lang="en-GB">
                <a:solidFill>
                  <a:srgbClr val="00BC89"/>
                </a:solidFill>
                <a:latin typeface="Arial"/>
                <a:ea typeface="Arial"/>
                <a:cs typeface="Arial"/>
                <a:sym typeface="Arial"/>
              </a:rPr>
              <a:t>Because the diagonals all have 2 prime numbers in them so you cannot cover them with these counters. </a:t>
            </a:r>
            <a:r>
              <a:rPr lang="en-GB">
                <a:latin typeface="Arial"/>
                <a:ea typeface="Arial"/>
                <a:cs typeface="Arial"/>
                <a:sym typeface="Arial"/>
              </a:rPr>
              <a:t>Is it possible to cover a sloped line that doesn’t start at a corner? </a:t>
            </a:r>
            <a:r>
              <a:rPr lang="en-GB">
                <a:solidFill>
                  <a:srgbClr val="00BC89"/>
                </a:solidFill>
                <a:latin typeface="Arial"/>
                <a:ea typeface="Arial"/>
                <a:cs typeface="Arial"/>
                <a:sym typeface="Arial"/>
              </a:rPr>
              <a:t>Yes e.g. 22 (2), 18 (3), 14 (7), 10 (1) </a:t>
            </a:r>
            <a:r>
              <a:rPr lang="en-GB">
                <a:latin typeface="Arial"/>
                <a:ea typeface="Arial"/>
                <a:cs typeface="Arial"/>
                <a:sym typeface="Arial"/>
              </a:rPr>
              <a:t>Why have I not called that sort of line a diagonal?</a:t>
            </a:r>
            <a:endParaRPr/>
          </a:p>
        </p:txBody>
      </p:sp>
      <p:sp>
        <p:nvSpPr>
          <p:cNvPr id="86" name="Google Shape;8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to draw bar models</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How has Samira shaded her first bar model? How has it helped her to find the answer that 8 x ¾ = 6? What does Samira’s second bar model show? </a:t>
            </a:r>
            <a:r>
              <a:rPr lang="en-GB">
                <a:solidFill>
                  <a:srgbClr val="00BC89"/>
                </a:solidFill>
                <a:latin typeface="Arial"/>
                <a:ea typeface="Arial"/>
                <a:cs typeface="Arial"/>
                <a:sym typeface="Arial"/>
              </a:rPr>
              <a:t>8 sets of ¾ </a:t>
            </a:r>
            <a:r>
              <a:rPr lang="en-GB">
                <a:latin typeface="Arial"/>
                <a:ea typeface="Arial"/>
                <a:cs typeface="Arial"/>
                <a:sym typeface="Arial"/>
              </a:rPr>
              <a:t>What calculation has she completed to find the answer? </a:t>
            </a:r>
            <a:r>
              <a:rPr lang="en-GB">
                <a:solidFill>
                  <a:srgbClr val="00BC89"/>
                </a:solidFill>
                <a:latin typeface="Arial"/>
                <a:ea typeface="Arial"/>
                <a:cs typeface="Arial"/>
                <a:sym typeface="Arial"/>
              </a:rPr>
              <a:t>8 ÷ 4 = 2, 2 x 3 = 6 </a:t>
            </a:r>
            <a:r>
              <a:rPr lang="en-GB">
                <a:latin typeface="Arial"/>
                <a:ea typeface="Arial"/>
                <a:cs typeface="Arial"/>
                <a:sym typeface="Arial"/>
              </a:rPr>
              <a:t>The answers to these calculations are the same, is there anything else that is the same? What have you noticed about calculations where you find a fraction of a number and calculations where you multiply a fraction by a number? </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need support to find a fraction of a quantity and may need to use counters within a table top bar model to organise 8 counters into four equal groups and count up how many counters are in three of those sections.</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Fill these boxes to create a calculation that will give the same answer as ¼ of 20,  ⅜ of 16, ⅗ of 10.  ⬜ lots of ⬜/⬜</a:t>
            </a:r>
            <a:endParaRPr/>
          </a:p>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Samira says, ¾ of 12 is the same as 12 x 3. Do you agree with Samira? Explain your reasoning.</a:t>
            </a:r>
            <a:endParaRPr/>
          </a:p>
        </p:txBody>
      </p:sp>
      <p:sp>
        <p:nvSpPr>
          <p:cNvPr id="107" name="Google Shape;10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will you model the calculations in question 1 using bar models? What is the same? What is different? </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a:t>
            </a:r>
            <a:r>
              <a:rPr lang="en-GB">
                <a:solidFill>
                  <a:srgbClr val="000000"/>
                </a:solidFill>
                <a:latin typeface="Arial"/>
                <a:ea typeface="Arial"/>
                <a:cs typeface="Arial"/>
                <a:sym typeface="Arial"/>
              </a:rPr>
              <a:t>may find it difficult to understand that ¼ of 8 = 8 x ¼ and should be encouraged to draw bar models or use manipulatives to support their understanding.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Which is </a:t>
            </a:r>
            <a:r>
              <a:rPr lang="en-GB">
                <a:solidFill>
                  <a:srgbClr val="000000"/>
                </a:solidFill>
                <a:latin typeface="Arial"/>
                <a:ea typeface="Arial"/>
                <a:cs typeface="Arial"/>
                <a:sym typeface="Arial"/>
              </a:rPr>
              <a:t>greater? 21 lots of 3/7 or ⅔ of 12? Explain how you know.</a:t>
            </a:r>
            <a:r>
              <a:rPr lang="en-GB">
                <a:solidFill>
                  <a:srgbClr val="00BC89"/>
                </a:solidFill>
                <a:latin typeface="Arial"/>
                <a:ea typeface="Arial"/>
                <a:cs typeface="Arial"/>
                <a:sym typeface="Arial"/>
              </a:rPr>
              <a:t>3/7 x 21 = 9, ⅔ of 12 = 8</a:t>
            </a:r>
            <a:endParaRPr>
              <a:solidFill>
                <a:srgbClr val="00BC89"/>
              </a:solidFil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Put these calculations </a:t>
            </a:r>
            <a:r>
              <a:rPr lang="en-GB">
                <a:solidFill>
                  <a:srgbClr val="000000"/>
                </a:solidFill>
                <a:latin typeface="Arial"/>
                <a:ea typeface="Arial"/>
                <a:cs typeface="Arial"/>
                <a:sym typeface="Arial"/>
              </a:rPr>
              <a:t>in order of difficulty, starting with the easiest. Explain your reasons.</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0000"/>
                </a:solidFill>
                <a:latin typeface="Arial"/>
                <a:ea typeface="Arial"/>
                <a:cs typeface="Arial"/>
                <a:sym typeface="Arial"/>
              </a:rPr>
              <a:t>⅗ of 45, 64 lots of ⅝, 15 lots of 7/15, 5/12 of 24 </a:t>
            </a:r>
            <a:endParaRPr/>
          </a:p>
        </p:txBody>
      </p:sp>
      <p:sp>
        <p:nvSpPr>
          <p:cNvPr id="127" name="Google Shape;12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8</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16 lots of ¾, 6/7 of 14 and 20 lots of ⅗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¼</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⅕</a:t>
            </a:r>
            <a:endParaRPr/>
          </a:p>
        </p:txBody>
      </p:sp>
      <p:sp>
        <p:nvSpPr>
          <p:cNvPr id="152" name="Google Shape;15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GB" sz="4000" b="0" i="0" u="none" strike="noStrike" cap="none">
                <a:solidFill>
                  <a:schemeClr val="dk1"/>
                </a:solidFill>
                <a:latin typeface="Century Gothic"/>
                <a:ea typeface="Century Gothic"/>
                <a:cs typeface="Century Gothic"/>
                <a:sym typeface="Century Gothic"/>
              </a:rPr>
              <a:t>Ready-to-go Lesson Slides</a:t>
            </a:r>
            <a:endParaRPr sz="1400" b="0" i="0" u="none" strike="noStrike" cap="none">
              <a:solidFill>
                <a:srgbClr val="000000"/>
              </a:solidFill>
              <a:latin typeface="Arial"/>
              <a:ea typeface="Arial"/>
              <a:cs typeface="Arial"/>
              <a:sym typeface="Arial"/>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b="0" i="0" u="none" strike="noStrike" cap="none">
                <a:solidFill>
                  <a:srgbClr val="0277BD"/>
                </a:solidFill>
                <a:latin typeface="Calibri"/>
                <a:ea typeface="Calibri"/>
                <a:cs typeface="Calibri"/>
                <a:sym typeface="Calibri"/>
              </a:rPr>
              <a:t>Today we are learning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b="0" i="0" u="none" strike="noStrike" cap="none">
                <a:solidFill>
                  <a:srgbClr val="0277BD"/>
                </a:solidFill>
                <a:latin typeface="Calibri"/>
                <a:ea typeface="Calibri"/>
                <a:cs typeface="Calibri"/>
                <a:sym typeface="Calibri"/>
              </a:rPr>
              <a:t>Support Slides</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277BD"/>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use fractions as operators</a:t>
            </a:r>
            <a:endParaRPr sz="1400" b="0" i="0" u="none" strike="noStrike" cap="none">
              <a:solidFill>
                <a:srgbClr val="000000"/>
              </a:solidFill>
              <a:latin typeface="Arial"/>
              <a:ea typeface="Arial"/>
              <a:cs typeface="Arial"/>
              <a:sym typeface="Arial"/>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34.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a:t>To know how to use fractions as operators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62" name="Google Shape;162;p10"/>
          <p:cNvSpPr txBox="1">
            <a:spLocks noGrp="1"/>
          </p:cNvSpPr>
          <p:nvPr>
            <p:ph type="body" idx="2"/>
          </p:nvPr>
        </p:nvSpPr>
        <p:spPr>
          <a:xfrm>
            <a:off x="263046" y="1176338"/>
            <a:ext cx="11736887" cy="54358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Complete the calculation and find the answer.</a:t>
            </a:r>
            <a:endParaRPr/>
          </a:p>
        </p:txBody>
      </p:sp>
      <p:sp>
        <p:nvSpPr>
          <p:cNvPr id="163" name="Google Shape;163;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164" name="Google Shape;164;p10"/>
          <p:cNvSpPr txBox="1"/>
          <p:nvPr/>
        </p:nvSpPr>
        <p:spPr>
          <a:xfrm>
            <a:off x="263046" y="3707174"/>
            <a:ext cx="11736887" cy="543590"/>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Use the same fraction to complete the calculations.</a:t>
            </a:r>
            <a:endParaRPr sz="1400" b="0" i="0" u="none" strike="noStrike" cap="none">
              <a:solidFill>
                <a:srgbClr val="000000"/>
              </a:solidFill>
              <a:latin typeface="Arial"/>
              <a:ea typeface="Arial"/>
              <a:cs typeface="Arial"/>
              <a:sym typeface="Arial"/>
            </a:endParaRPr>
          </a:p>
        </p:txBody>
      </p:sp>
      <p:graphicFrame>
        <p:nvGraphicFramePr>
          <p:cNvPr id="165" name="Google Shape;165;p10"/>
          <p:cNvGraphicFramePr/>
          <p:nvPr/>
        </p:nvGraphicFramePr>
        <p:xfrm>
          <a:off x="2209288" y="1819108"/>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5</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66" name="Google Shape;166;p10"/>
          <p:cNvGraphicFramePr/>
          <p:nvPr/>
        </p:nvGraphicFramePr>
        <p:xfrm>
          <a:off x="3031608" y="1819108"/>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67" name="Google Shape;167;p10"/>
          <p:cNvSpPr txBox="1"/>
          <p:nvPr/>
        </p:nvSpPr>
        <p:spPr>
          <a:xfrm>
            <a:off x="4600343" y="2007421"/>
            <a:ext cx="478800" cy="541500"/>
          </a:xfrm>
          <a:prstGeom prst="rect">
            <a:avLst/>
          </a:prstGeom>
          <a:noFill/>
          <a:ln w="19050" cap="flat" cmpd="sng">
            <a:solidFill>
              <a:srgbClr val="9E9E9E"/>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sp>
        <p:nvSpPr>
          <p:cNvPr id="168" name="Google Shape;168;p10"/>
          <p:cNvSpPr txBox="1"/>
          <p:nvPr/>
        </p:nvSpPr>
        <p:spPr>
          <a:xfrm>
            <a:off x="6727588" y="2007421"/>
            <a:ext cx="478800" cy="541500"/>
          </a:xfrm>
          <a:prstGeom prst="rect">
            <a:avLst/>
          </a:prstGeom>
          <a:noFill/>
          <a:ln w="19050" cap="flat" cmpd="sng">
            <a:solidFill>
              <a:srgbClr val="9E9E9E"/>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graphicFrame>
        <p:nvGraphicFramePr>
          <p:cNvPr id="169" name="Google Shape;169;p10"/>
          <p:cNvGraphicFramePr/>
          <p:nvPr/>
        </p:nvGraphicFramePr>
        <p:xfrm>
          <a:off x="7667923" y="1819108"/>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7</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8</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70" name="Google Shape;170;p10"/>
          <p:cNvGraphicFramePr/>
          <p:nvPr/>
        </p:nvGraphicFramePr>
        <p:xfrm>
          <a:off x="8512308" y="1819108"/>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71" name="Google Shape;171;p10"/>
          <p:cNvSpPr txBox="1"/>
          <p:nvPr/>
        </p:nvSpPr>
        <p:spPr>
          <a:xfrm>
            <a:off x="3031608" y="1821283"/>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5</a:t>
            </a:r>
            <a:endParaRPr sz="2000" b="0" i="0" u="none" strike="noStrike" cap="none">
              <a:solidFill>
                <a:srgbClr val="43A047"/>
              </a:solidFill>
              <a:latin typeface="Century Gothic"/>
              <a:ea typeface="Century Gothic"/>
              <a:cs typeface="Century Gothic"/>
              <a:sym typeface="Century Gothic"/>
            </a:endParaRPr>
          </a:p>
        </p:txBody>
      </p:sp>
      <p:sp>
        <p:nvSpPr>
          <p:cNvPr id="172" name="Google Shape;172;p10"/>
          <p:cNvSpPr txBox="1"/>
          <p:nvPr/>
        </p:nvSpPr>
        <p:spPr>
          <a:xfrm>
            <a:off x="8512308" y="1821283"/>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7</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Century Gothic"/>
              <a:ea typeface="Century Gothic"/>
              <a:cs typeface="Century Gothic"/>
              <a:sym typeface="Century Gothic"/>
            </a:endParaRPr>
          </a:p>
        </p:txBody>
      </p:sp>
      <p:sp>
        <p:nvSpPr>
          <p:cNvPr id="173" name="Google Shape;173;p10"/>
          <p:cNvSpPr txBox="1"/>
          <p:nvPr/>
        </p:nvSpPr>
        <p:spPr>
          <a:xfrm>
            <a:off x="4592223" y="2035193"/>
            <a:ext cx="478800" cy="541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6</a:t>
            </a:r>
            <a:endParaRPr sz="2000" b="0" i="0" u="none" strike="noStrike" cap="none">
              <a:solidFill>
                <a:srgbClr val="43A047"/>
              </a:solidFill>
              <a:latin typeface="Century Gothic"/>
              <a:ea typeface="Century Gothic"/>
              <a:cs typeface="Century Gothic"/>
              <a:sym typeface="Century Gothic"/>
            </a:endParaRPr>
          </a:p>
        </p:txBody>
      </p:sp>
      <p:sp>
        <p:nvSpPr>
          <p:cNvPr id="174" name="Google Shape;174;p10"/>
          <p:cNvSpPr txBox="1"/>
          <p:nvPr/>
        </p:nvSpPr>
        <p:spPr>
          <a:xfrm>
            <a:off x="6727588" y="2007433"/>
            <a:ext cx="478800" cy="541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24</a:t>
            </a:r>
            <a:endParaRPr sz="2000" b="0" i="0" u="none" strike="noStrike" cap="none">
              <a:solidFill>
                <a:srgbClr val="43A047"/>
              </a:solidFill>
              <a:latin typeface="Century Gothic"/>
              <a:ea typeface="Century Gothic"/>
              <a:cs typeface="Century Gothic"/>
              <a:sym typeface="Century Gothic"/>
            </a:endParaRPr>
          </a:p>
        </p:txBody>
      </p:sp>
      <p:sp>
        <p:nvSpPr>
          <p:cNvPr id="175" name="Google Shape;175;p10"/>
          <p:cNvSpPr txBox="1"/>
          <p:nvPr/>
        </p:nvSpPr>
        <p:spPr>
          <a:xfrm>
            <a:off x="1425020" y="1950091"/>
            <a:ext cx="876206"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15 x</a:t>
            </a:r>
            <a:endParaRPr sz="1400" b="0" i="0" u="none" strike="noStrike" cap="none">
              <a:solidFill>
                <a:srgbClr val="000000"/>
              </a:solidFill>
              <a:latin typeface="Arial"/>
              <a:ea typeface="Arial"/>
              <a:cs typeface="Arial"/>
              <a:sym typeface="Arial"/>
            </a:endParaRPr>
          </a:p>
        </p:txBody>
      </p:sp>
      <p:sp>
        <p:nvSpPr>
          <p:cNvPr id="176" name="Google Shape;176;p10"/>
          <p:cNvSpPr txBox="1"/>
          <p:nvPr/>
        </p:nvSpPr>
        <p:spPr>
          <a:xfrm>
            <a:off x="2535161" y="1950091"/>
            <a:ext cx="550333"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177" name="Google Shape;177;p10"/>
          <p:cNvSpPr txBox="1"/>
          <p:nvPr/>
        </p:nvSpPr>
        <p:spPr>
          <a:xfrm>
            <a:off x="3494097" y="1950091"/>
            <a:ext cx="1167843"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of 15 </a:t>
            </a:r>
            <a:endParaRPr sz="1400" b="0" i="0" u="none" strike="noStrike" cap="none">
              <a:solidFill>
                <a:srgbClr val="000000"/>
              </a:solidFill>
              <a:latin typeface="Arial"/>
              <a:ea typeface="Arial"/>
              <a:cs typeface="Arial"/>
              <a:sym typeface="Arial"/>
            </a:endParaRPr>
          </a:p>
        </p:txBody>
      </p:sp>
      <p:sp>
        <p:nvSpPr>
          <p:cNvPr id="178" name="Google Shape;178;p10"/>
          <p:cNvSpPr txBox="1"/>
          <p:nvPr/>
        </p:nvSpPr>
        <p:spPr>
          <a:xfrm>
            <a:off x="7167121" y="1980072"/>
            <a:ext cx="550333"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x</a:t>
            </a:r>
            <a:endParaRPr sz="1400" b="0" i="0" u="none" strike="noStrike" cap="none">
              <a:solidFill>
                <a:srgbClr val="000000"/>
              </a:solidFill>
              <a:latin typeface="Arial"/>
              <a:ea typeface="Arial"/>
              <a:cs typeface="Arial"/>
              <a:sym typeface="Arial"/>
            </a:endParaRPr>
          </a:p>
        </p:txBody>
      </p:sp>
      <p:sp>
        <p:nvSpPr>
          <p:cNvPr id="179" name="Google Shape;179;p10"/>
          <p:cNvSpPr txBox="1"/>
          <p:nvPr/>
        </p:nvSpPr>
        <p:spPr>
          <a:xfrm>
            <a:off x="8006374" y="2010645"/>
            <a:ext cx="550333"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180" name="Google Shape;180;p10"/>
          <p:cNvSpPr txBox="1"/>
          <p:nvPr/>
        </p:nvSpPr>
        <p:spPr>
          <a:xfrm>
            <a:off x="9001422" y="2007421"/>
            <a:ext cx="1638131"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of 24 = 21</a:t>
            </a:r>
            <a:endParaRPr sz="1400" b="0" i="0" u="none" strike="noStrike" cap="none">
              <a:solidFill>
                <a:srgbClr val="000000"/>
              </a:solidFill>
              <a:latin typeface="Arial"/>
              <a:ea typeface="Arial"/>
              <a:cs typeface="Arial"/>
              <a:sym typeface="Arial"/>
            </a:endParaRPr>
          </a:p>
        </p:txBody>
      </p:sp>
      <p:sp>
        <p:nvSpPr>
          <p:cNvPr id="181" name="Google Shape;181;p10"/>
          <p:cNvSpPr/>
          <p:nvPr/>
        </p:nvSpPr>
        <p:spPr>
          <a:xfrm>
            <a:off x="1526912" y="4416789"/>
            <a:ext cx="8879182" cy="1122084"/>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aphicFrame>
        <p:nvGraphicFramePr>
          <p:cNvPr id="182" name="Google Shape;182;p10"/>
          <p:cNvGraphicFramePr/>
          <p:nvPr/>
        </p:nvGraphicFramePr>
        <p:xfrm>
          <a:off x="2524251" y="4514099"/>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83" name="Google Shape;183;p10"/>
          <p:cNvGraphicFramePr/>
          <p:nvPr/>
        </p:nvGraphicFramePr>
        <p:xfrm>
          <a:off x="3346571" y="4514099"/>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84" name="Google Shape;184;p10"/>
          <p:cNvSpPr txBox="1"/>
          <p:nvPr/>
        </p:nvSpPr>
        <p:spPr>
          <a:xfrm>
            <a:off x="3346571" y="4516274"/>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Century Gothic"/>
              <a:ea typeface="Century Gothic"/>
              <a:cs typeface="Century Gothic"/>
              <a:sym typeface="Century Gothic"/>
            </a:endParaRPr>
          </a:p>
        </p:txBody>
      </p:sp>
      <p:sp>
        <p:nvSpPr>
          <p:cNvPr id="185" name="Google Shape;185;p10"/>
          <p:cNvSpPr txBox="1"/>
          <p:nvPr/>
        </p:nvSpPr>
        <p:spPr>
          <a:xfrm>
            <a:off x="1739983" y="4645082"/>
            <a:ext cx="876206"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36 x</a:t>
            </a:r>
            <a:endParaRPr sz="1400" b="0" i="0" u="none" strike="noStrike" cap="none">
              <a:solidFill>
                <a:srgbClr val="000000"/>
              </a:solidFill>
              <a:latin typeface="Arial"/>
              <a:ea typeface="Arial"/>
              <a:cs typeface="Arial"/>
              <a:sym typeface="Arial"/>
            </a:endParaRPr>
          </a:p>
        </p:txBody>
      </p:sp>
      <p:sp>
        <p:nvSpPr>
          <p:cNvPr id="186" name="Google Shape;186;p10"/>
          <p:cNvSpPr txBox="1"/>
          <p:nvPr/>
        </p:nvSpPr>
        <p:spPr>
          <a:xfrm>
            <a:off x="2850124" y="4645082"/>
            <a:ext cx="550333"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187" name="Google Shape;187;p10"/>
          <p:cNvSpPr txBox="1"/>
          <p:nvPr/>
        </p:nvSpPr>
        <p:spPr>
          <a:xfrm>
            <a:off x="3809060" y="4645082"/>
            <a:ext cx="1739971"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of 36 = 24</a:t>
            </a:r>
            <a:endParaRPr sz="1400" b="0" i="0" u="none" strike="noStrike" cap="none">
              <a:solidFill>
                <a:srgbClr val="000000"/>
              </a:solidFill>
              <a:latin typeface="Arial"/>
              <a:ea typeface="Arial"/>
              <a:cs typeface="Arial"/>
              <a:sym typeface="Arial"/>
            </a:endParaRPr>
          </a:p>
        </p:txBody>
      </p:sp>
      <p:sp>
        <p:nvSpPr>
          <p:cNvPr id="188" name="Google Shape;188;p10"/>
          <p:cNvSpPr txBox="1"/>
          <p:nvPr/>
        </p:nvSpPr>
        <p:spPr>
          <a:xfrm>
            <a:off x="9477607" y="4699474"/>
            <a:ext cx="776891"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0000"/>
              <a:buFont typeface="Arial"/>
              <a:buNone/>
            </a:pPr>
            <a:r>
              <a:rPr lang="en-GB" sz="2400" b="0" i="0" u="none" strike="noStrike" cap="none">
                <a:solidFill>
                  <a:srgbClr val="222222"/>
                </a:solidFill>
                <a:latin typeface="Century Gothic"/>
                <a:ea typeface="Century Gothic"/>
                <a:cs typeface="Century Gothic"/>
                <a:sym typeface="Century Gothic"/>
              </a:rPr>
              <a:t>= 16</a:t>
            </a:r>
            <a:endParaRPr sz="1400" b="0" i="0" u="none" strike="noStrike" cap="none">
              <a:solidFill>
                <a:srgbClr val="000000"/>
              </a:solidFill>
              <a:latin typeface="Arial"/>
              <a:ea typeface="Arial"/>
              <a:cs typeface="Arial"/>
              <a:sym typeface="Arial"/>
            </a:endParaRPr>
          </a:p>
        </p:txBody>
      </p:sp>
      <p:sp>
        <p:nvSpPr>
          <p:cNvPr id="189" name="Google Shape;189;p10"/>
          <p:cNvSpPr txBox="1"/>
          <p:nvPr/>
        </p:nvSpPr>
        <p:spPr>
          <a:xfrm>
            <a:off x="7251798" y="4645082"/>
            <a:ext cx="2034434" cy="5435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150000"/>
              </a:lnSpc>
              <a:spcBef>
                <a:spcPts val="0"/>
              </a:spcBef>
              <a:spcAft>
                <a:spcPts val="0"/>
              </a:spcAft>
              <a:buClr>
                <a:srgbClr val="222222"/>
              </a:buClr>
              <a:buSzPts val="2595"/>
              <a:buFont typeface="Arial"/>
              <a:buNone/>
            </a:pPr>
            <a:r>
              <a:rPr lang="en-GB" sz="2400" b="0" i="0" u="none" strike="noStrike" cap="none">
                <a:solidFill>
                  <a:srgbClr val="222222"/>
                </a:solidFill>
                <a:latin typeface="Century Gothic"/>
                <a:ea typeface="Century Gothic"/>
                <a:cs typeface="Century Gothic"/>
                <a:sym typeface="Century Gothic"/>
              </a:rPr>
              <a:t>of 24 = 2</a:t>
            </a:r>
            <a:r>
              <a:rPr lang="en-GB" sz="2400">
                <a:solidFill>
                  <a:srgbClr val="222222"/>
                </a:solidFill>
                <a:latin typeface="Century Gothic"/>
                <a:ea typeface="Century Gothic"/>
                <a:cs typeface="Century Gothic"/>
                <a:sym typeface="Century Gothic"/>
              </a:rPr>
              <a:t>4</a:t>
            </a:r>
            <a:r>
              <a:rPr lang="en-GB" sz="2400" b="0" i="0" u="none" strike="noStrike" cap="none">
                <a:solidFill>
                  <a:srgbClr val="222222"/>
                </a:solidFill>
                <a:latin typeface="Century Gothic"/>
                <a:ea typeface="Century Gothic"/>
                <a:cs typeface="Century Gothic"/>
                <a:sym typeface="Century Gothic"/>
              </a:rPr>
              <a:t> x</a:t>
            </a:r>
            <a:endParaRPr sz="1400" b="0" i="0" u="none" strike="noStrike" cap="none">
              <a:solidFill>
                <a:srgbClr val="000000"/>
              </a:solidFill>
              <a:latin typeface="Arial"/>
              <a:ea typeface="Arial"/>
              <a:cs typeface="Arial"/>
              <a:sym typeface="Arial"/>
            </a:endParaRPr>
          </a:p>
        </p:txBody>
      </p:sp>
      <p:sp>
        <p:nvSpPr>
          <p:cNvPr id="190" name="Google Shape;190;p10"/>
          <p:cNvSpPr txBox="1"/>
          <p:nvPr/>
        </p:nvSpPr>
        <p:spPr>
          <a:xfrm>
            <a:off x="2507122" y="4501284"/>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Century Gothic"/>
              <a:ea typeface="Century Gothic"/>
              <a:cs typeface="Century Gothic"/>
              <a:sym typeface="Century Gothic"/>
            </a:endParaRPr>
          </a:p>
        </p:txBody>
      </p:sp>
      <p:graphicFrame>
        <p:nvGraphicFramePr>
          <p:cNvPr id="191" name="Google Shape;191;p10"/>
          <p:cNvGraphicFramePr/>
          <p:nvPr/>
        </p:nvGraphicFramePr>
        <p:xfrm>
          <a:off x="6789529" y="4514099"/>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92" name="Google Shape;192;p10"/>
          <p:cNvSpPr txBox="1"/>
          <p:nvPr/>
        </p:nvSpPr>
        <p:spPr>
          <a:xfrm>
            <a:off x="6789529" y="4516274"/>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Century Gothic"/>
              <a:ea typeface="Century Gothic"/>
              <a:cs typeface="Century Gothic"/>
              <a:sym typeface="Century Gothic"/>
            </a:endParaRPr>
          </a:p>
        </p:txBody>
      </p:sp>
      <p:graphicFrame>
        <p:nvGraphicFramePr>
          <p:cNvPr id="193" name="Google Shape;193;p10"/>
          <p:cNvGraphicFramePr/>
          <p:nvPr/>
        </p:nvGraphicFramePr>
        <p:xfrm>
          <a:off x="9094807" y="4500744"/>
          <a:ext cx="382850" cy="914340"/>
        </p:xfrm>
        <a:graphic>
          <a:graphicData uri="http://schemas.openxmlformats.org/drawingml/2006/table">
            <a:tbl>
              <a:tblPr>
                <a:noFill/>
                <a:tableStyleId>{44AE3C28-5F88-4FEA-85C9-56BD4B510157}</a:tableStyleId>
              </a:tblPr>
              <a:tblGrid>
                <a:gridCol w="3828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94" name="Google Shape;194;p10"/>
          <p:cNvSpPr txBox="1"/>
          <p:nvPr/>
        </p:nvSpPr>
        <p:spPr>
          <a:xfrm>
            <a:off x="9094807" y="4502919"/>
            <a:ext cx="382800" cy="9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Century Gothic"/>
              <a:ea typeface="Century Gothic"/>
              <a:cs typeface="Century Gothic"/>
              <a:sym typeface="Century Gothic"/>
            </a:endParaRPr>
          </a:p>
          <a:p>
            <a:pPr marL="0" marR="0" lvl="0" indent="0" algn="ctr" rtl="0">
              <a:lnSpc>
                <a:spcPct val="15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Century Gothic"/>
              <a:ea typeface="Century Gothic"/>
              <a:cs typeface="Century Gothic"/>
              <a:sym typeface="Century Gothic"/>
            </a:endParaRPr>
          </a:p>
        </p:txBody>
      </p:sp>
      <p:sp>
        <p:nvSpPr>
          <p:cNvPr id="195" name="Google Shape;195;p10"/>
          <p:cNvSpPr txBox="1"/>
          <p:nvPr/>
        </p:nvSpPr>
        <p:spPr>
          <a:xfrm>
            <a:off x="4211561" y="1963374"/>
            <a:ext cx="550200" cy="543600"/>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ctr" rtl="0">
              <a:lnSpc>
                <a:spcPct val="150000"/>
              </a:lnSpc>
              <a:spcBef>
                <a:spcPts val="0"/>
              </a:spcBef>
              <a:spcAft>
                <a:spcPts val="0"/>
              </a:spcAft>
              <a:buClr>
                <a:srgbClr val="222222"/>
              </a:buClr>
              <a:buSzPct val="108108"/>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par>
                                <p:cTn id="8" presetID="10" presetClass="entr" presetSubtype="0" fill="hold"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1000"/>
                                        <p:tgtEl>
                                          <p:spTgt spid="172"/>
                                        </p:tgtEl>
                                      </p:cBhvr>
                                    </p:animEffect>
                                  </p:childTnLst>
                                </p:cTn>
                              </p:par>
                              <p:par>
                                <p:cTn id="11" presetID="10" presetClass="entr" presetSubtype="0" fill="hold" nodeType="withEffect">
                                  <p:stCondLst>
                                    <p:cond delay="0"/>
                                  </p:stCondLst>
                                  <p:childTnLst>
                                    <p:set>
                                      <p:cBhvr>
                                        <p:cTn id="12" dur="1" fill="hold">
                                          <p:stCondLst>
                                            <p:cond delay="0"/>
                                          </p:stCondLst>
                                        </p:cTn>
                                        <p:tgtEl>
                                          <p:spTgt spid="173"/>
                                        </p:tgtEl>
                                        <p:attrNameLst>
                                          <p:attrName>style.visibility</p:attrName>
                                        </p:attrNameLst>
                                      </p:cBhvr>
                                      <p:to>
                                        <p:strVal val="visible"/>
                                      </p:to>
                                    </p:set>
                                    <p:animEffect transition="in" filter="fade">
                                      <p:cBhvr>
                                        <p:cTn id="13" dur="1000"/>
                                        <p:tgtEl>
                                          <p:spTgt spid="173"/>
                                        </p:tgtEl>
                                      </p:cBhvr>
                                    </p:animEffect>
                                  </p:childTnLst>
                                </p:cTn>
                              </p:par>
                              <p:par>
                                <p:cTn id="14" presetID="10" presetClass="entr" presetSubtype="0" fill="hold" nodeType="withEffect">
                                  <p:stCondLst>
                                    <p:cond delay="0"/>
                                  </p:stCondLst>
                                  <p:childTnLst>
                                    <p:set>
                                      <p:cBhvr>
                                        <p:cTn id="15" dur="1" fill="hold">
                                          <p:stCondLst>
                                            <p:cond delay="0"/>
                                          </p:stCondLst>
                                        </p:cTn>
                                        <p:tgtEl>
                                          <p:spTgt spid="174"/>
                                        </p:tgtEl>
                                        <p:attrNameLst>
                                          <p:attrName>style.visibility</p:attrName>
                                        </p:attrNameLst>
                                      </p:cBhvr>
                                      <p:to>
                                        <p:strVal val="visible"/>
                                      </p:to>
                                    </p:set>
                                    <p:animEffect transition="in" filter="fade">
                                      <p:cBhvr>
                                        <p:cTn id="16" dur="1000"/>
                                        <p:tgtEl>
                                          <p:spTgt spid="174"/>
                                        </p:tgtEl>
                                      </p:cBhvr>
                                    </p:animEffect>
                                  </p:childTnLst>
                                </p:cTn>
                              </p:par>
                              <p:par>
                                <p:cTn id="17" presetID="10" presetClass="entr" presetSubtype="0" fill="hold" nodeType="withEffect">
                                  <p:stCondLst>
                                    <p:cond delay="0"/>
                                  </p:stCondLst>
                                  <p:childTnLst>
                                    <p:set>
                                      <p:cBhvr>
                                        <p:cTn id="18" dur="1" fill="hold">
                                          <p:stCondLst>
                                            <p:cond delay="0"/>
                                          </p:stCondLst>
                                        </p:cTn>
                                        <p:tgtEl>
                                          <p:spTgt spid="184"/>
                                        </p:tgtEl>
                                        <p:attrNameLst>
                                          <p:attrName>style.visibility</p:attrName>
                                        </p:attrNameLst>
                                      </p:cBhvr>
                                      <p:to>
                                        <p:strVal val="visible"/>
                                      </p:to>
                                    </p:set>
                                    <p:animEffect transition="in" filter="fade">
                                      <p:cBhvr>
                                        <p:cTn id="19" dur="1000"/>
                                        <p:tgtEl>
                                          <p:spTgt spid="184"/>
                                        </p:tgtEl>
                                      </p:cBhvr>
                                    </p:animEffect>
                                  </p:childTnLst>
                                </p:cTn>
                              </p:par>
                              <p:par>
                                <p:cTn id="20" presetID="10" presetClass="entr" presetSubtype="0" fill="hold" nodeType="withEffect">
                                  <p:stCondLst>
                                    <p:cond delay="0"/>
                                  </p:stCondLst>
                                  <p:childTnLst>
                                    <p:set>
                                      <p:cBhvr>
                                        <p:cTn id="21" dur="1" fill="hold">
                                          <p:stCondLst>
                                            <p:cond delay="0"/>
                                          </p:stCondLst>
                                        </p:cTn>
                                        <p:tgtEl>
                                          <p:spTgt spid="190"/>
                                        </p:tgtEl>
                                        <p:attrNameLst>
                                          <p:attrName>style.visibility</p:attrName>
                                        </p:attrNameLst>
                                      </p:cBhvr>
                                      <p:to>
                                        <p:strVal val="visible"/>
                                      </p:to>
                                    </p:set>
                                    <p:animEffect transition="in" filter="fade">
                                      <p:cBhvr>
                                        <p:cTn id="22" dur="1000"/>
                                        <p:tgtEl>
                                          <p:spTgt spid="190"/>
                                        </p:tgtEl>
                                      </p:cBhvr>
                                    </p:animEffect>
                                  </p:childTnLst>
                                </p:cTn>
                              </p:par>
                              <p:par>
                                <p:cTn id="23" presetID="10" presetClass="entr" presetSubtype="0" fill="hold" nodeType="withEffect">
                                  <p:stCondLst>
                                    <p:cond delay="0"/>
                                  </p:stCondLst>
                                  <p:childTnLst>
                                    <p:set>
                                      <p:cBhvr>
                                        <p:cTn id="24" dur="1" fill="hold">
                                          <p:stCondLst>
                                            <p:cond delay="0"/>
                                          </p:stCondLst>
                                        </p:cTn>
                                        <p:tgtEl>
                                          <p:spTgt spid="192"/>
                                        </p:tgtEl>
                                        <p:attrNameLst>
                                          <p:attrName>style.visibility</p:attrName>
                                        </p:attrNameLst>
                                      </p:cBhvr>
                                      <p:to>
                                        <p:strVal val="visible"/>
                                      </p:to>
                                    </p:set>
                                    <p:animEffect transition="in" filter="fade">
                                      <p:cBhvr>
                                        <p:cTn id="25" dur="1000"/>
                                        <p:tgtEl>
                                          <p:spTgt spid="192"/>
                                        </p:tgtEl>
                                      </p:cBhvr>
                                    </p:animEffect>
                                  </p:childTnLst>
                                </p:cTn>
                              </p:par>
                              <p:par>
                                <p:cTn id="26" presetID="10" presetClass="entr" presetSubtype="0" fill="hold" nodeType="withEffect">
                                  <p:stCondLst>
                                    <p:cond delay="0"/>
                                  </p:stCondLst>
                                  <p:childTnLst>
                                    <p:set>
                                      <p:cBhvr>
                                        <p:cTn id="27" dur="1" fill="hold">
                                          <p:stCondLst>
                                            <p:cond delay="0"/>
                                          </p:stCondLst>
                                        </p:cTn>
                                        <p:tgtEl>
                                          <p:spTgt spid="194"/>
                                        </p:tgtEl>
                                        <p:attrNameLst>
                                          <p:attrName>style.visibility</p:attrName>
                                        </p:attrNameLst>
                                      </p:cBhvr>
                                      <p:to>
                                        <p:strVal val="visible"/>
                                      </p:to>
                                    </p:set>
                                    <p:animEffect transition="in" filter="fade">
                                      <p:cBhvr>
                                        <p:cTn id="28" dur="1000"/>
                                        <p:tgtEl>
                                          <p:spTgt spid="194"/>
                                        </p:tgtEl>
                                      </p:cBhvr>
                                    </p:animEffect>
                                  </p:childTnLst>
                                </p:cTn>
                              </p:par>
                            </p:childTnLst>
                          </p:cTn>
                        </p:par>
                      </p:childTnLst>
                    </p:cTn>
                  </p:par>
                </p:childTnLst>
              </p:cTn>
              <p:nextCondLst>
                <p:cond evt="onClick" delay="0">
                  <p:tgtEl>
                    <p:spTgt spid="16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Table&#10;&#10;Description automatically generated">
            <a:extLst>
              <a:ext uri="{FF2B5EF4-FFF2-40B4-BE49-F238E27FC236}">
                <a16:creationId xmlns:a16="http://schemas.microsoft.com/office/drawing/2014/main" id="{751A4A01-024C-8D44-BBC6-5CA72B3ECA5C}"/>
              </a:ext>
            </a:extLst>
          </p:cNvPr>
          <p:cNvPicPr>
            <a:picLocks noChangeAspect="1"/>
          </p:cNvPicPr>
          <p:nvPr/>
        </p:nvPicPr>
        <p:blipFill>
          <a:blip r:embed="rId3"/>
          <a:stretch>
            <a:fillRect/>
          </a:stretch>
        </p:blipFill>
        <p:spPr>
          <a:xfrm>
            <a:off x="263524" y="1077157"/>
            <a:ext cx="7848600" cy="432816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209" name="Google Shape;209;p12"/>
          <p:cNvSpPr txBox="1">
            <a:spLocks noGrp="1"/>
          </p:cNvSpPr>
          <p:nvPr>
            <p:ph type="body" idx="2"/>
          </p:nvPr>
        </p:nvSpPr>
        <p:spPr>
          <a:xfrm>
            <a:off x="263046" y="1176338"/>
            <a:ext cx="11736887" cy="1671793"/>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Which method would you use to solve these calculations: </a:t>
            </a:r>
            <a:endParaRPr/>
          </a:p>
          <a:p>
            <a:pPr marL="0" lvl="0" indent="0" algn="l" rtl="0">
              <a:lnSpc>
                <a:spcPct val="150000"/>
              </a:lnSpc>
              <a:spcBef>
                <a:spcPts val="1000"/>
              </a:spcBef>
              <a:spcAft>
                <a:spcPts val="0"/>
              </a:spcAft>
              <a:buClr>
                <a:srgbClr val="222222"/>
              </a:buClr>
              <a:buSzPts val="1800"/>
              <a:buNone/>
            </a:pPr>
            <a:r>
              <a:rPr lang="en-GB" b="1"/>
              <a:t>Multiply or find a fraction of the amount?</a:t>
            </a:r>
            <a:endParaRPr/>
          </a:p>
          <a:p>
            <a:pPr marL="0" lvl="0" indent="0" algn="l" rtl="0">
              <a:lnSpc>
                <a:spcPct val="150000"/>
              </a:lnSpc>
              <a:spcBef>
                <a:spcPts val="1000"/>
              </a:spcBef>
              <a:spcAft>
                <a:spcPts val="0"/>
              </a:spcAft>
              <a:buClr>
                <a:srgbClr val="222222"/>
              </a:buClr>
              <a:buSzPts val="1800"/>
              <a:buNone/>
            </a:pPr>
            <a:r>
              <a:rPr lang="en-GB"/>
              <a:t>Explain your choice. </a:t>
            </a:r>
            <a:endParaRPr/>
          </a:p>
        </p:txBody>
      </p:sp>
      <p:sp>
        <p:nvSpPr>
          <p:cNvPr id="210" name="Google Shape;210;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11" name="Google Shape;211;p12"/>
          <p:cNvSpPr txBox="1"/>
          <p:nvPr/>
        </p:nvSpPr>
        <p:spPr>
          <a:xfrm>
            <a:off x="6967751" y="4925956"/>
            <a:ext cx="4618509" cy="1101518"/>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Both methods are of similar efficiency as they use times table facts. </a:t>
            </a:r>
            <a:endParaRPr sz="1400" b="0" i="0" u="none" strike="noStrike" cap="none">
              <a:solidFill>
                <a:srgbClr val="000000"/>
              </a:solidFill>
              <a:latin typeface="Arial"/>
              <a:ea typeface="Arial"/>
              <a:cs typeface="Arial"/>
              <a:sym typeface="Arial"/>
            </a:endParaRPr>
          </a:p>
        </p:txBody>
      </p:sp>
      <p:sp>
        <p:nvSpPr>
          <p:cNvPr id="216" name="Google Shape;216;p12"/>
          <p:cNvSpPr txBox="1"/>
          <p:nvPr/>
        </p:nvSpPr>
        <p:spPr>
          <a:xfrm>
            <a:off x="4725134" y="3701629"/>
            <a:ext cx="571163" cy="44685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000" b="0" i="0" u="none" strike="noStrike" cap="none">
                <a:solidFill>
                  <a:srgbClr val="43A047"/>
                </a:solidFill>
                <a:latin typeface="Century Gothic"/>
                <a:ea typeface="Century Gothic"/>
                <a:cs typeface="Century Gothic"/>
                <a:sym typeface="Century Gothic"/>
              </a:rPr>
              <a:t>21</a:t>
            </a:r>
            <a:endParaRPr/>
          </a:p>
        </p:txBody>
      </p:sp>
      <p:sp>
        <p:nvSpPr>
          <p:cNvPr id="218" name="Google Shape;218;p12"/>
          <p:cNvSpPr txBox="1"/>
          <p:nvPr/>
        </p:nvSpPr>
        <p:spPr>
          <a:xfrm>
            <a:off x="9983276" y="3754007"/>
            <a:ext cx="571163" cy="44685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000" b="0" i="0" u="none" strike="noStrike" cap="none">
                <a:solidFill>
                  <a:srgbClr val="43A047"/>
                </a:solidFill>
                <a:latin typeface="Century Gothic"/>
                <a:ea typeface="Century Gothic"/>
                <a:cs typeface="Century Gothic"/>
                <a:sym typeface="Century Gothic"/>
              </a:rPr>
              <a:t>6</a:t>
            </a:r>
            <a:endParaRPr/>
          </a:p>
        </p:txBody>
      </p:sp>
      <mc:AlternateContent xmlns:mc="http://schemas.openxmlformats.org/markup-compatibility/2006">
        <mc:Choice xmlns:a14="http://schemas.microsoft.com/office/drawing/2010/main" Requires="a14">
          <p:sp>
            <p:nvSpPr>
              <p:cNvPr id="13" name="Rounded Rectangle 12">
                <a:extLst>
                  <a:ext uri="{FF2B5EF4-FFF2-40B4-BE49-F238E27FC236}">
                    <a16:creationId xmlns:a16="http://schemas.microsoft.com/office/drawing/2014/main" id="{BBA7F046-1403-ED46-AFEE-2BE47FEE1C4C}"/>
                  </a:ext>
                </a:extLst>
              </p:cNvPr>
              <p:cNvSpPr/>
              <p:nvPr/>
            </p:nvSpPr>
            <p:spPr>
              <a:xfrm>
                <a:off x="2673923" y="3099712"/>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7</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49</a:t>
                </a:r>
              </a:p>
            </p:txBody>
          </p:sp>
        </mc:Choice>
        <mc:Fallback>
          <p:sp>
            <p:nvSpPr>
              <p:cNvPr id="13" name="Rounded Rectangle 12">
                <a:extLst>
                  <a:ext uri="{FF2B5EF4-FFF2-40B4-BE49-F238E27FC236}">
                    <a16:creationId xmlns:a16="http://schemas.microsoft.com/office/drawing/2014/main" id="{BBA7F046-1403-ED46-AFEE-2BE47FEE1C4C}"/>
                  </a:ext>
                </a:extLst>
              </p:cNvPr>
              <p:cNvSpPr>
                <a:spLocks noRot="1" noChangeAspect="1" noMove="1" noResize="1" noEditPoints="1" noAdjustHandles="1" noChangeArrowheads="1" noChangeShapeType="1" noTextEdit="1"/>
              </p:cNvSpPr>
              <p:nvPr/>
            </p:nvSpPr>
            <p:spPr>
              <a:xfrm>
                <a:off x="2673923" y="3099712"/>
                <a:ext cx="1899900" cy="654295"/>
              </a:xfrm>
              <a:prstGeom prst="roundRect">
                <a:avLst/>
              </a:prstGeom>
              <a:blipFill>
                <a:blip r:embed="rId3"/>
                <a:stretch>
                  <a:fillRect t="-1786"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4" name="Rounded Rectangle 13">
                <a:extLst>
                  <a:ext uri="{FF2B5EF4-FFF2-40B4-BE49-F238E27FC236}">
                    <a16:creationId xmlns:a16="http://schemas.microsoft.com/office/drawing/2014/main" id="{8347E459-7FDA-8240-8F54-D405F56A9499}"/>
                  </a:ext>
                </a:extLst>
              </p:cNvPr>
              <p:cNvSpPr/>
              <p:nvPr/>
            </p:nvSpPr>
            <p:spPr>
              <a:xfrm>
                <a:off x="2673923" y="4176278"/>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49 x </a:t>
                </a:r>
                <a14:m>
                  <m:oMath xmlns:m="http://schemas.openxmlformats.org/officeDocument/2006/math">
                    <m:f>
                      <m:fPr>
                        <m:ctrlPr>
                          <a:rPr lang="ar-AE" sz="2400" i="1">
                            <a:solidFill>
                              <a:srgbClr val="222222"/>
                            </a:solidFill>
                            <a:latin typeface="Cambria Math" panose="02040503050406030204" pitchFamily="18" charset="0"/>
                          </a:rPr>
                        </m:ctrlPr>
                      </m:fPr>
                      <m:num>
                        <m:r>
                          <m:rPr>
                            <m:nor/>
                          </m:rPr>
                          <a:rPr lang="en-GB" sz="2400">
                            <a:solidFill>
                              <a:srgbClr val="222222"/>
                            </a:solidFill>
                            <a:latin typeface="Century Gothic" panose="020B0502020202020204" pitchFamily="34" charset="0"/>
                          </a:rPr>
                          <m:t>3</m:t>
                        </m:r>
                      </m:num>
                      <m:den>
                        <m:r>
                          <m:rPr>
                            <m:nor/>
                          </m:rPr>
                          <a:rPr lang="ar-AE" sz="2400">
                            <a:solidFill>
                              <a:srgbClr val="222222"/>
                            </a:solidFill>
                            <a:latin typeface="Century Gothic" panose="020B0502020202020204" pitchFamily="34" charset="0"/>
                          </a:rPr>
                          <m:t> </m:t>
                        </m:r>
                        <m:r>
                          <m:rPr>
                            <m:nor/>
                          </m:rPr>
                          <a:rPr lang="en-GB" sz="2400">
                            <a:solidFill>
                              <a:srgbClr val="222222"/>
                            </a:solidFill>
                            <a:latin typeface="Century Gothic" panose="020B0502020202020204" pitchFamily="34" charset="0"/>
                          </a:rPr>
                          <m:t>7</m:t>
                        </m:r>
                        <m:r>
                          <m:rPr>
                            <m:nor/>
                          </m:rPr>
                          <a:rPr lang="ar-AE" sz="240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p:sp>
            <p:nvSpPr>
              <p:cNvPr id="14" name="Rounded Rectangle 13">
                <a:extLst>
                  <a:ext uri="{FF2B5EF4-FFF2-40B4-BE49-F238E27FC236}">
                    <a16:creationId xmlns:a16="http://schemas.microsoft.com/office/drawing/2014/main" id="{8347E459-7FDA-8240-8F54-D405F56A9499}"/>
                  </a:ext>
                </a:extLst>
              </p:cNvPr>
              <p:cNvSpPr>
                <a:spLocks noRot="1" noChangeAspect="1" noMove="1" noResize="1" noEditPoints="1" noAdjustHandles="1" noChangeArrowheads="1" noChangeShapeType="1" noTextEdit="1"/>
              </p:cNvSpPr>
              <p:nvPr/>
            </p:nvSpPr>
            <p:spPr>
              <a:xfrm>
                <a:off x="2673923" y="4176278"/>
                <a:ext cx="1899900" cy="654295"/>
              </a:xfrm>
              <a:prstGeom prst="roundRect">
                <a:avLst/>
              </a:prstGeom>
              <a:blipFill>
                <a:blip r:embed="rId4"/>
                <a:stretch>
                  <a:fillRect t="-1818" b="-18182"/>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Rounded Rectangle 14">
                <a:extLst>
                  <a:ext uri="{FF2B5EF4-FFF2-40B4-BE49-F238E27FC236}">
                    <a16:creationId xmlns:a16="http://schemas.microsoft.com/office/drawing/2014/main" id="{2A47D0F6-9B72-7F44-8FD5-1F75EAAA21BC}"/>
                  </a:ext>
                </a:extLst>
              </p:cNvPr>
              <p:cNvSpPr/>
              <p:nvPr/>
            </p:nvSpPr>
            <p:spPr>
              <a:xfrm>
                <a:off x="7922977" y="3100954"/>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8</a:t>
                </a:r>
              </a:p>
            </p:txBody>
          </p:sp>
        </mc:Choice>
        <mc:Fallback>
          <p:sp>
            <p:nvSpPr>
              <p:cNvPr id="15" name="Rounded Rectangle 14">
                <a:extLst>
                  <a:ext uri="{FF2B5EF4-FFF2-40B4-BE49-F238E27FC236}">
                    <a16:creationId xmlns:a16="http://schemas.microsoft.com/office/drawing/2014/main" id="{2A47D0F6-9B72-7F44-8FD5-1F75EAAA21BC}"/>
                  </a:ext>
                </a:extLst>
              </p:cNvPr>
              <p:cNvSpPr>
                <a:spLocks noRot="1" noChangeAspect="1" noMove="1" noResize="1" noEditPoints="1" noAdjustHandles="1" noChangeArrowheads="1" noChangeShapeType="1" noTextEdit="1"/>
              </p:cNvSpPr>
              <p:nvPr/>
            </p:nvSpPr>
            <p:spPr>
              <a:xfrm>
                <a:off x="7922977" y="3100954"/>
                <a:ext cx="1899900" cy="654295"/>
              </a:xfrm>
              <a:prstGeom prst="roundRect">
                <a:avLst/>
              </a:prstGeom>
              <a:blipFill>
                <a:blip r:embed="rId5"/>
                <a:stretch>
                  <a:fillRect t="-1786"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6" name="Rounded Rectangle 15">
                <a:extLst>
                  <a:ext uri="{FF2B5EF4-FFF2-40B4-BE49-F238E27FC236}">
                    <a16:creationId xmlns:a16="http://schemas.microsoft.com/office/drawing/2014/main" id="{21C968EF-E551-9141-982F-C51077951A0C}"/>
                  </a:ext>
                </a:extLst>
              </p:cNvPr>
              <p:cNvSpPr/>
              <p:nvPr/>
            </p:nvSpPr>
            <p:spPr>
              <a:xfrm>
                <a:off x="7922977" y="4177520"/>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8 x </a:t>
                </a:r>
                <a14:m>
                  <m:oMath xmlns:m="http://schemas.openxmlformats.org/officeDocument/2006/math">
                    <m:f>
                      <m:fPr>
                        <m:ctrlPr>
                          <a:rPr lang="ar-AE" sz="2400" i="1">
                            <a:solidFill>
                              <a:srgbClr val="222222"/>
                            </a:solidFill>
                            <a:latin typeface="Cambria Math" panose="02040503050406030204" pitchFamily="18" charset="0"/>
                          </a:rPr>
                        </m:ctrlPr>
                      </m:fPr>
                      <m:num>
                        <m:r>
                          <m:rPr>
                            <m:nor/>
                          </m:rPr>
                          <a:rPr lang="en-GB" sz="2400">
                            <a:solidFill>
                              <a:srgbClr val="222222"/>
                            </a:solidFill>
                            <a:latin typeface="Century Gothic" panose="020B0502020202020204" pitchFamily="34" charset="0"/>
                          </a:rPr>
                          <m:t>3</m:t>
                        </m:r>
                      </m:num>
                      <m:den>
                        <m:r>
                          <m:rPr>
                            <m:nor/>
                          </m:rPr>
                          <a:rPr lang="ar-AE" sz="2400">
                            <a:solidFill>
                              <a:srgbClr val="222222"/>
                            </a:solidFill>
                            <a:latin typeface="Century Gothic" panose="020B0502020202020204" pitchFamily="34" charset="0"/>
                          </a:rPr>
                          <m:t> </m:t>
                        </m:r>
                        <m:r>
                          <m:rPr>
                            <m:nor/>
                          </m:rPr>
                          <a:rPr lang="en-GB" sz="2400">
                            <a:solidFill>
                              <a:srgbClr val="222222"/>
                            </a:solidFill>
                            <a:latin typeface="Century Gothic" panose="020B0502020202020204" pitchFamily="34" charset="0"/>
                          </a:rPr>
                          <m:t>4</m:t>
                        </m:r>
                        <m:r>
                          <m:rPr>
                            <m:nor/>
                          </m:rPr>
                          <a:rPr lang="ar-AE" sz="240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p:sp>
            <p:nvSpPr>
              <p:cNvPr id="16" name="Rounded Rectangle 15">
                <a:extLst>
                  <a:ext uri="{FF2B5EF4-FFF2-40B4-BE49-F238E27FC236}">
                    <a16:creationId xmlns:a16="http://schemas.microsoft.com/office/drawing/2014/main" id="{21C968EF-E551-9141-982F-C51077951A0C}"/>
                  </a:ext>
                </a:extLst>
              </p:cNvPr>
              <p:cNvSpPr>
                <a:spLocks noRot="1" noChangeAspect="1" noMove="1" noResize="1" noEditPoints="1" noAdjustHandles="1" noChangeArrowheads="1" noChangeShapeType="1" noTextEdit="1"/>
              </p:cNvSpPr>
              <p:nvPr/>
            </p:nvSpPr>
            <p:spPr>
              <a:xfrm>
                <a:off x="7922977" y="4177520"/>
                <a:ext cx="1899900" cy="654295"/>
              </a:xfrm>
              <a:prstGeom prst="roundRect">
                <a:avLst/>
              </a:prstGeom>
              <a:blipFill>
                <a:blip r:embed="rId6"/>
                <a:stretch>
                  <a:fillRect t="-1786"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7" name="Google Shape;205;p21">
                <a:extLst>
                  <a:ext uri="{FF2B5EF4-FFF2-40B4-BE49-F238E27FC236}">
                    <a16:creationId xmlns:a16="http://schemas.microsoft.com/office/drawing/2014/main" id="{F9221740-09F8-794D-A8B5-D29527454DDC}"/>
                  </a:ext>
                </a:extLst>
              </p:cNvPr>
              <p:cNvSpPr txBox="1"/>
              <p:nvPr/>
            </p:nvSpPr>
            <p:spPr>
              <a:xfrm>
                <a:off x="1678834" y="5001978"/>
                <a:ext cx="4618509" cy="1025496"/>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You may find it easier to find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49 than to calculate 3 x 49.</a:t>
                </a:r>
              </a:p>
            </p:txBody>
          </p:sp>
        </mc:Choice>
        <mc:Fallback>
          <p:sp>
            <p:nvSpPr>
              <p:cNvPr id="17" name="Google Shape;205;p21">
                <a:extLst>
                  <a:ext uri="{FF2B5EF4-FFF2-40B4-BE49-F238E27FC236}">
                    <a16:creationId xmlns:a16="http://schemas.microsoft.com/office/drawing/2014/main" id="{F9221740-09F8-794D-A8B5-D29527454DDC}"/>
                  </a:ext>
                </a:extLst>
              </p:cNvPr>
              <p:cNvSpPr txBox="1">
                <a:spLocks noRot="1" noChangeAspect="1" noMove="1" noResize="1" noEditPoints="1" noAdjustHandles="1" noChangeArrowheads="1" noChangeShapeType="1" noTextEdit="1"/>
              </p:cNvSpPr>
              <p:nvPr/>
            </p:nvSpPr>
            <p:spPr>
              <a:xfrm>
                <a:off x="1678834" y="5001978"/>
                <a:ext cx="4618509" cy="1025496"/>
              </a:xfrm>
              <a:prstGeom prst="rect">
                <a:avLst/>
              </a:prstGeom>
              <a:blipFill>
                <a:blip r:embed="rId7"/>
                <a:stretch>
                  <a:fillRect l="-1099"/>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1"/>
                                        </p:tgtEl>
                                        <p:attrNameLst>
                                          <p:attrName>style.visibility</p:attrName>
                                        </p:attrNameLst>
                                      </p:cBhvr>
                                      <p:to>
                                        <p:strVal val="visible"/>
                                      </p:to>
                                    </p:set>
                                    <p:animEffect transition="in" filter="fade">
                                      <p:cBhvr>
                                        <p:cTn id="7" dur="1000"/>
                                        <p:tgtEl>
                                          <p:spTgt spid="211"/>
                                        </p:tgtEl>
                                      </p:cBhvr>
                                    </p:animEffect>
                                  </p:childTnLst>
                                </p:cTn>
                              </p:par>
                              <p:par>
                                <p:cTn id="8" presetID="10" presetClass="entr" presetSubtype="0" fill="hold" nodeType="withEffect">
                                  <p:stCondLst>
                                    <p:cond delay="0"/>
                                  </p:stCondLst>
                                  <p:childTnLst>
                                    <p:set>
                                      <p:cBhvr>
                                        <p:cTn id="9" dur="1" fill="hold">
                                          <p:stCondLst>
                                            <p:cond delay="0"/>
                                          </p:stCondLst>
                                        </p:cTn>
                                        <p:tgtEl>
                                          <p:spTgt spid="216"/>
                                        </p:tgtEl>
                                        <p:attrNameLst>
                                          <p:attrName>style.visibility</p:attrName>
                                        </p:attrNameLst>
                                      </p:cBhvr>
                                      <p:to>
                                        <p:strVal val="visible"/>
                                      </p:to>
                                    </p:set>
                                    <p:animEffect transition="in" filter="fade">
                                      <p:cBhvr>
                                        <p:cTn id="10" dur="1000"/>
                                        <p:tgtEl>
                                          <p:spTgt spid="216"/>
                                        </p:tgtEl>
                                      </p:cBhvr>
                                    </p:animEffect>
                                  </p:childTnLst>
                                </p:cTn>
                              </p:par>
                              <p:par>
                                <p:cTn id="11" presetID="10" presetClass="entr" presetSubtype="0" fill="hold" nodeType="withEffect">
                                  <p:stCondLst>
                                    <p:cond delay="0"/>
                                  </p:stCondLst>
                                  <p:childTnLst>
                                    <p:set>
                                      <p:cBhvr>
                                        <p:cTn id="12" dur="1" fill="hold">
                                          <p:stCondLst>
                                            <p:cond delay="0"/>
                                          </p:stCondLst>
                                        </p:cTn>
                                        <p:tgtEl>
                                          <p:spTgt spid="218"/>
                                        </p:tgtEl>
                                        <p:attrNameLst>
                                          <p:attrName>style.visibility</p:attrName>
                                        </p:attrNameLst>
                                      </p:cBhvr>
                                      <p:to>
                                        <p:strVal val="visible"/>
                                      </p:to>
                                    </p:set>
                                    <p:animEffect transition="in" filter="fade">
                                      <p:cBhvr>
                                        <p:cTn id="13" dur="1000"/>
                                        <p:tgtEl>
                                          <p:spTgt spid="218"/>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childTnLst>
                          </p:cTn>
                        </p:par>
                      </p:childTnLst>
                    </p:cTn>
                  </p:par>
                </p:childTnLst>
              </p:cTn>
              <p:nextCondLst>
                <p:cond evt="onClick" delay="0">
                  <p:tgtEl>
                    <p:spTgt spid="21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25" name="Google Shape;225;p13" descr="Text&#10;&#10;Description automatically generated"/>
          <p:cNvPicPr preferRelativeResize="0"/>
          <p:nvPr/>
        </p:nvPicPr>
        <p:blipFill rotWithShape="1">
          <a:blip r:embed="rId3">
            <a:alphaModFix/>
          </a:blip>
          <a:srcRect/>
          <a:stretch/>
        </p:blipFill>
        <p:spPr>
          <a:xfrm>
            <a:off x="263524" y="1077157"/>
            <a:ext cx="7848600" cy="417576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232" name="Google Shape;232;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6" name="Content Placeholder 2">
                <a:extLst>
                  <a:ext uri="{FF2B5EF4-FFF2-40B4-BE49-F238E27FC236}">
                    <a16:creationId xmlns:a16="http://schemas.microsoft.com/office/drawing/2014/main" id="{F14B341E-AF17-A446-83D7-27AC6332854F}"/>
                  </a:ext>
                </a:extLst>
              </p:cNvPr>
              <p:cNvSpPr txBox="1">
                <a:spLocks/>
              </p:cNvSpPr>
              <p:nvPr/>
            </p:nvSpPr>
            <p:spPr>
              <a:xfrm>
                <a:off x="263046" y="1176339"/>
                <a:ext cx="11736887" cy="225266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Harvey and Oscar have a bag of marbles.</a:t>
                </a:r>
              </a:p>
              <a:p>
                <a:pPr>
                  <a:lnSpc>
                    <a:spcPct val="150000"/>
                  </a:lnSpc>
                </a:pPr>
                <a:r>
                  <a:rPr lang="en-GB" sz="1800" dirty="0">
                    <a:latin typeface="Century Gothic" panose="020B0502020202020204" pitchFamily="34" charset="0"/>
                  </a:rPr>
                  <a:t>Harvey takes </a:t>
                </a: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3</m:t>
                        </m:r>
                      </m:num>
                      <m:den>
                        <m:r>
                          <m:rPr>
                            <m:nor/>
                          </m:rPr>
                          <a:rPr lang="ar-AE"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8</m:t>
                        </m:r>
                        <m:r>
                          <m:rPr>
                            <m:nor/>
                          </m:rPr>
                          <a:rPr lang="ar-AE" sz="1800" smtClean="0">
                            <a:solidFill>
                              <a:srgbClr val="222222"/>
                            </a:solidFill>
                            <a:latin typeface="Century Gothic" panose="020B0502020202020204" pitchFamily="34" charset="0"/>
                          </a:rPr>
                          <m:t> </m:t>
                        </m:r>
                      </m:den>
                    </m:f>
                    <m:r>
                      <a:rPr lang="ar-AE"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of the marbles in the bag, Oscar takes the rest.</a:t>
                </a:r>
              </a:p>
              <a:p>
                <a:pPr>
                  <a:lnSpc>
                    <a:spcPct val="200000"/>
                  </a:lnSpc>
                </a:pPr>
                <a:r>
                  <a:rPr lang="en-GB" sz="1800" dirty="0">
                    <a:latin typeface="Century Gothic" panose="020B0502020202020204" pitchFamily="34" charset="0"/>
                  </a:rPr>
                  <a:t>Harvey says, "Oscar, If you give me 2 of your marbles we will each have the same number of marbles.”</a:t>
                </a:r>
              </a:p>
              <a:p>
                <a:pPr>
                  <a:lnSpc>
                    <a:spcPct val="200000"/>
                  </a:lnSpc>
                </a:pPr>
                <a:r>
                  <a:rPr lang="en-GB" sz="1800" b="1" dirty="0">
                    <a:latin typeface="Century Gothic" panose="020B0502020202020204" pitchFamily="34" charset="0"/>
                  </a:rPr>
                  <a:t>How many marbles were in the bag?</a:t>
                </a:r>
              </a:p>
            </p:txBody>
          </p:sp>
        </mc:Choice>
        <mc:Fallback>
          <p:sp>
            <p:nvSpPr>
              <p:cNvPr id="6" name="Content Placeholder 2">
                <a:extLst>
                  <a:ext uri="{FF2B5EF4-FFF2-40B4-BE49-F238E27FC236}">
                    <a16:creationId xmlns:a16="http://schemas.microsoft.com/office/drawing/2014/main" id="{F14B341E-AF17-A446-83D7-27AC6332854F}"/>
                  </a:ext>
                </a:extLst>
              </p:cNvPr>
              <p:cNvSpPr txBox="1">
                <a:spLocks noRot="1" noChangeAspect="1" noMove="1" noResize="1" noEditPoints="1" noAdjustHandles="1" noChangeArrowheads="1" noChangeShapeType="1" noTextEdit="1"/>
              </p:cNvSpPr>
              <p:nvPr/>
            </p:nvSpPr>
            <p:spPr>
              <a:xfrm>
                <a:off x="263046" y="1176339"/>
                <a:ext cx="11736887" cy="2252662"/>
              </a:xfrm>
              <a:prstGeom prst="rect">
                <a:avLst/>
              </a:prstGeom>
              <a:blipFill>
                <a:blip r:embed="rId3"/>
                <a:stretch>
                  <a:fillRect l="-432" t="-111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Google Shape;223;p23">
                <a:extLst>
                  <a:ext uri="{FF2B5EF4-FFF2-40B4-BE49-F238E27FC236}">
                    <a16:creationId xmlns:a16="http://schemas.microsoft.com/office/drawing/2014/main" id="{BE99719D-B29C-D146-84EA-DFECB13EDD2C}"/>
                  </a:ext>
                </a:extLst>
              </p:cNvPr>
              <p:cNvSpPr txBox="1"/>
              <p:nvPr/>
            </p:nvSpPr>
            <p:spPr>
              <a:xfrm>
                <a:off x="347950" y="3859008"/>
                <a:ext cx="11532000" cy="2303993"/>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Harvey had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so Oscar must have had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of the bag as the whole is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8</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lang="ar-AE" sz="1800" dirty="0">
                    <a:solidFill>
                      <a:srgbClr val="43A047"/>
                    </a:solidFill>
                  </a:rPr>
                  <a:t>.</a:t>
                </a:r>
                <a:r>
                  <a:rPr lang="en-GB" sz="1800" dirty="0">
                    <a:solidFill>
                      <a:srgbClr val="43A047"/>
                    </a:solidFill>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8</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If the boys have equal amounts, they would have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 bag each.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Oscar has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and gives Harvey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so that they both have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p>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If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 2,  the whole bag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8</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 2 x 8 = 16</a:t>
                </a:r>
              </a:p>
            </p:txBody>
          </p:sp>
        </mc:Choice>
        <mc:Fallback>
          <p:sp>
            <p:nvSpPr>
              <p:cNvPr id="7" name="Google Shape;223;p23">
                <a:extLst>
                  <a:ext uri="{FF2B5EF4-FFF2-40B4-BE49-F238E27FC236}">
                    <a16:creationId xmlns:a16="http://schemas.microsoft.com/office/drawing/2014/main" id="{BE99719D-B29C-D146-84EA-DFECB13EDD2C}"/>
                  </a:ext>
                </a:extLst>
              </p:cNvPr>
              <p:cNvSpPr txBox="1">
                <a:spLocks noRot="1" noChangeAspect="1" noMove="1" noResize="1" noEditPoints="1" noAdjustHandles="1" noChangeArrowheads="1" noChangeShapeType="1" noTextEdit="1"/>
              </p:cNvSpPr>
              <p:nvPr/>
            </p:nvSpPr>
            <p:spPr>
              <a:xfrm>
                <a:off x="347950" y="3859008"/>
                <a:ext cx="11532000" cy="2303993"/>
              </a:xfrm>
              <a:prstGeom prst="rect">
                <a:avLst/>
              </a:prstGeom>
              <a:blipFill>
                <a:blip r:embed="rId4"/>
                <a:stretch>
                  <a:fillRect l="-440"/>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23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a:latin typeface="Century Gothic"/>
                <a:ea typeface="Century Gothic"/>
                <a:cs typeface="Century Gothic"/>
                <a:sym typeface="Century Gothic"/>
              </a:rPr>
              <a:t>The following slides are based on:</a:t>
            </a:r>
            <a:br>
              <a:rPr lang="en-GB" sz="2400">
                <a:latin typeface="Century Gothic"/>
                <a:ea typeface="Century Gothic"/>
                <a:cs typeface="Century Gothic"/>
                <a:sym typeface="Century Gothic"/>
              </a:rPr>
            </a:br>
            <a:r>
              <a:rPr lang="en-GB" sz="2400">
                <a:latin typeface="Century Gothic"/>
                <a:ea typeface="Century Gothic"/>
                <a:cs typeface="Century Gothic"/>
                <a:sym typeface="Century Gothic"/>
              </a:rPr>
              <a:t>Calculate quantities</a:t>
            </a:r>
            <a:endParaRPr sz="2400" b="1">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6"/>
          <p:cNvSpPr txBox="1">
            <a:spLocks noGrp="1"/>
          </p:cNvSpPr>
          <p:nvPr>
            <p:ph type="body" idx="2"/>
          </p:nvPr>
        </p:nvSpPr>
        <p:spPr>
          <a:xfrm>
            <a:off x="263046" y="700644"/>
            <a:ext cx="11736887" cy="693441"/>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Use the bar modes to complete the statements. </a:t>
            </a:r>
            <a:endParaRPr/>
          </a:p>
        </p:txBody>
      </p:sp>
      <p:sp>
        <p:nvSpPr>
          <p:cNvPr id="246" name="Google Shape;246;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248" name="Google Shape;248;p16"/>
          <p:cNvGraphicFramePr/>
          <p:nvPr/>
        </p:nvGraphicFramePr>
        <p:xfrm>
          <a:off x="3876550" y="1392743"/>
          <a:ext cx="4438900" cy="757700"/>
        </p:xfrm>
        <a:graphic>
          <a:graphicData uri="http://schemas.openxmlformats.org/drawingml/2006/table">
            <a:tbl>
              <a:tblPr>
                <a:noFill/>
                <a:tableStyleId>{44AE3C28-5F88-4FEA-85C9-56BD4B510157}</a:tableStyleId>
              </a:tblPr>
              <a:tblGrid>
                <a:gridCol w="1109725">
                  <a:extLst>
                    <a:ext uri="{9D8B030D-6E8A-4147-A177-3AD203B41FA5}">
                      <a16:colId xmlns:a16="http://schemas.microsoft.com/office/drawing/2014/main" val="20000"/>
                    </a:ext>
                  </a:extLst>
                </a:gridCol>
                <a:gridCol w="1109725">
                  <a:extLst>
                    <a:ext uri="{9D8B030D-6E8A-4147-A177-3AD203B41FA5}">
                      <a16:colId xmlns:a16="http://schemas.microsoft.com/office/drawing/2014/main" val="20001"/>
                    </a:ext>
                  </a:extLst>
                </a:gridCol>
                <a:gridCol w="1109725">
                  <a:extLst>
                    <a:ext uri="{9D8B030D-6E8A-4147-A177-3AD203B41FA5}">
                      <a16:colId xmlns:a16="http://schemas.microsoft.com/office/drawing/2014/main" val="20002"/>
                    </a:ext>
                  </a:extLst>
                </a:gridCol>
                <a:gridCol w="1109725">
                  <a:extLst>
                    <a:ext uri="{9D8B030D-6E8A-4147-A177-3AD203B41FA5}">
                      <a16:colId xmlns:a16="http://schemas.microsoft.com/office/drawing/2014/main" val="20003"/>
                    </a:ext>
                  </a:extLst>
                </a:gridCol>
              </a:tblGrid>
              <a:tr h="757700">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249" name="Google Shape;249;p16"/>
          <p:cNvGrpSpPr/>
          <p:nvPr/>
        </p:nvGrpSpPr>
        <p:grpSpPr>
          <a:xfrm>
            <a:off x="3946100" y="1476493"/>
            <a:ext cx="883500" cy="569175"/>
            <a:chOff x="925450" y="1351800"/>
            <a:chExt cx="883500" cy="569175"/>
          </a:xfrm>
        </p:grpSpPr>
        <p:pic>
          <p:nvPicPr>
            <p:cNvPr id="250" name="Google Shape;250;p16"/>
            <p:cNvPicPr preferRelativeResize="0"/>
            <p:nvPr/>
          </p:nvPicPr>
          <p:blipFill rotWithShape="1">
            <a:blip r:embed="rId3">
              <a:alphaModFix/>
            </a:blip>
            <a:srcRect/>
            <a:stretch/>
          </p:blipFill>
          <p:spPr>
            <a:xfrm>
              <a:off x="925450" y="1351800"/>
              <a:ext cx="235800" cy="235800"/>
            </a:xfrm>
            <a:prstGeom prst="rect">
              <a:avLst/>
            </a:prstGeom>
            <a:noFill/>
            <a:ln>
              <a:noFill/>
            </a:ln>
          </p:spPr>
        </p:pic>
        <p:pic>
          <p:nvPicPr>
            <p:cNvPr id="251" name="Google Shape;251;p16"/>
            <p:cNvPicPr preferRelativeResize="0"/>
            <p:nvPr/>
          </p:nvPicPr>
          <p:blipFill rotWithShape="1">
            <a:blip r:embed="rId3">
              <a:alphaModFix/>
            </a:blip>
            <a:srcRect/>
            <a:stretch/>
          </p:blipFill>
          <p:spPr>
            <a:xfrm>
              <a:off x="925450" y="1685175"/>
              <a:ext cx="235800" cy="235800"/>
            </a:xfrm>
            <a:prstGeom prst="rect">
              <a:avLst/>
            </a:prstGeom>
            <a:noFill/>
            <a:ln>
              <a:noFill/>
            </a:ln>
          </p:spPr>
        </p:pic>
        <p:pic>
          <p:nvPicPr>
            <p:cNvPr id="252" name="Google Shape;252;p16"/>
            <p:cNvPicPr preferRelativeResize="0"/>
            <p:nvPr/>
          </p:nvPicPr>
          <p:blipFill rotWithShape="1">
            <a:blip r:embed="rId3">
              <a:alphaModFix/>
            </a:blip>
            <a:srcRect/>
            <a:stretch/>
          </p:blipFill>
          <p:spPr>
            <a:xfrm>
              <a:off x="1249300" y="1351800"/>
              <a:ext cx="235800" cy="235800"/>
            </a:xfrm>
            <a:prstGeom prst="rect">
              <a:avLst/>
            </a:prstGeom>
            <a:noFill/>
            <a:ln>
              <a:noFill/>
            </a:ln>
          </p:spPr>
        </p:pic>
        <p:pic>
          <p:nvPicPr>
            <p:cNvPr id="253" name="Google Shape;253;p16"/>
            <p:cNvPicPr preferRelativeResize="0"/>
            <p:nvPr/>
          </p:nvPicPr>
          <p:blipFill rotWithShape="1">
            <a:blip r:embed="rId3">
              <a:alphaModFix/>
            </a:blip>
            <a:srcRect/>
            <a:stretch/>
          </p:blipFill>
          <p:spPr>
            <a:xfrm>
              <a:off x="1249300" y="1685175"/>
              <a:ext cx="235800" cy="235800"/>
            </a:xfrm>
            <a:prstGeom prst="rect">
              <a:avLst/>
            </a:prstGeom>
            <a:noFill/>
            <a:ln>
              <a:noFill/>
            </a:ln>
          </p:spPr>
        </p:pic>
        <p:pic>
          <p:nvPicPr>
            <p:cNvPr id="254" name="Google Shape;254;p16"/>
            <p:cNvPicPr preferRelativeResize="0"/>
            <p:nvPr/>
          </p:nvPicPr>
          <p:blipFill rotWithShape="1">
            <a:blip r:embed="rId3">
              <a:alphaModFix/>
            </a:blip>
            <a:srcRect/>
            <a:stretch/>
          </p:blipFill>
          <p:spPr>
            <a:xfrm>
              <a:off x="1573150" y="1351800"/>
              <a:ext cx="235800" cy="235800"/>
            </a:xfrm>
            <a:prstGeom prst="rect">
              <a:avLst/>
            </a:prstGeom>
            <a:noFill/>
            <a:ln>
              <a:noFill/>
            </a:ln>
          </p:spPr>
        </p:pic>
        <p:pic>
          <p:nvPicPr>
            <p:cNvPr id="255" name="Google Shape;255;p16"/>
            <p:cNvPicPr preferRelativeResize="0"/>
            <p:nvPr/>
          </p:nvPicPr>
          <p:blipFill rotWithShape="1">
            <a:blip r:embed="rId3">
              <a:alphaModFix/>
            </a:blip>
            <a:srcRect/>
            <a:stretch/>
          </p:blipFill>
          <p:spPr>
            <a:xfrm>
              <a:off x="1573150" y="1685175"/>
              <a:ext cx="235800" cy="235800"/>
            </a:xfrm>
            <a:prstGeom prst="rect">
              <a:avLst/>
            </a:prstGeom>
            <a:noFill/>
            <a:ln>
              <a:noFill/>
            </a:ln>
          </p:spPr>
        </p:pic>
      </p:grpSp>
      <p:grpSp>
        <p:nvGrpSpPr>
          <p:cNvPr id="256" name="Google Shape;256;p16"/>
          <p:cNvGrpSpPr/>
          <p:nvPr/>
        </p:nvGrpSpPr>
        <p:grpSpPr>
          <a:xfrm>
            <a:off x="5070050" y="1487005"/>
            <a:ext cx="883500" cy="569175"/>
            <a:chOff x="925450" y="1351800"/>
            <a:chExt cx="883500" cy="569175"/>
          </a:xfrm>
        </p:grpSpPr>
        <p:pic>
          <p:nvPicPr>
            <p:cNvPr id="257" name="Google Shape;257;p16"/>
            <p:cNvPicPr preferRelativeResize="0"/>
            <p:nvPr/>
          </p:nvPicPr>
          <p:blipFill rotWithShape="1">
            <a:blip r:embed="rId3">
              <a:alphaModFix/>
            </a:blip>
            <a:srcRect/>
            <a:stretch/>
          </p:blipFill>
          <p:spPr>
            <a:xfrm>
              <a:off x="925450" y="1351800"/>
              <a:ext cx="235800" cy="235800"/>
            </a:xfrm>
            <a:prstGeom prst="rect">
              <a:avLst/>
            </a:prstGeom>
            <a:noFill/>
            <a:ln>
              <a:noFill/>
            </a:ln>
          </p:spPr>
        </p:pic>
        <p:pic>
          <p:nvPicPr>
            <p:cNvPr id="258" name="Google Shape;258;p16"/>
            <p:cNvPicPr preferRelativeResize="0"/>
            <p:nvPr/>
          </p:nvPicPr>
          <p:blipFill rotWithShape="1">
            <a:blip r:embed="rId3">
              <a:alphaModFix/>
            </a:blip>
            <a:srcRect/>
            <a:stretch/>
          </p:blipFill>
          <p:spPr>
            <a:xfrm>
              <a:off x="925450" y="1685175"/>
              <a:ext cx="235800" cy="235800"/>
            </a:xfrm>
            <a:prstGeom prst="rect">
              <a:avLst/>
            </a:prstGeom>
            <a:noFill/>
            <a:ln>
              <a:noFill/>
            </a:ln>
          </p:spPr>
        </p:pic>
        <p:pic>
          <p:nvPicPr>
            <p:cNvPr id="259" name="Google Shape;259;p16"/>
            <p:cNvPicPr preferRelativeResize="0"/>
            <p:nvPr/>
          </p:nvPicPr>
          <p:blipFill rotWithShape="1">
            <a:blip r:embed="rId3">
              <a:alphaModFix/>
            </a:blip>
            <a:srcRect/>
            <a:stretch/>
          </p:blipFill>
          <p:spPr>
            <a:xfrm>
              <a:off x="1249300" y="1351800"/>
              <a:ext cx="235800" cy="235800"/>
            </a:xfrm>
            <a:prstGeom prst="rect">
              <a:avLst/>
            </a:prstGeom>
            <a:noFill/>
            <a:ln>
              <a:noFill/>
            </a:ln>
          </p:spPr>
        </p:pic>
        <p:pic>
          <p:nvPicPr>
            <p:cNvPr id="260" name="Google Shape;260;p16"/>
            <p:cNvPicPr preferRelativeResize="0"/>
            <p:nvPr/>
          </p:nvPicPr>
          <p:blipFill rotWithShape="1">
            <a:blip r:embed="rId3">
              <a:alphaModFix/>
            </a:blip>
            <a:srcRect/>
            <a:stretch/>
          </p:blipFill>
          <p:spPr>
            <a:xfrm>
              <a:off x="1249300" y="1685175"/>
              <a:ext cx="235800" cy="235800"/>
            </a:xfrm>
            <a:prstGeom prst="rect">
              <a:avLst/>
            </a:prstGeom>
            <a:noFill/>
            <a:ln>
              <a:noFill/>
            </a:ln>
          </p:spPr>
        </p:pic>
        <p:pic>
          <p:nvPicPr>
            <p:cNvPr id="261" name="Google Shape;261;p16"/>
            <p:cNvPicPr preferRelativeResize="0"/>
            <p:nvPr/>
          </p:nvPicPr>
          <p:blipFill rotWithShape="1">
            <a:blip r:embed="rId3">
              <a:alphaModFix/>
            </a:blip>
            <a:srcRect/>
            <a:stretch/>
          </p:blipFill>
          <p:spPr>
            <a:xfrm>
              <a:off x="1573150" y="1351800"/>
              <a:ext cx="235800" cy="235800"/>
            </a:xfrm>
            <a:prstGeom prst="rect">
              <a:avLst/>
            </a:prstGeom>
            <a:noFill/>
            <a:ln>
              <a:noFill/>
            </a:ln>
          </p:spPr>
        </p:pic>
        <p:pic>
          <p:nvPicPr>
            <p:cNvPr id="262" name="Google Shape;262;p16"/>
            <p:cNvPicPr preferRelativeResize="0"/>
            <p:nvPr/>
          </p:nvPicPr>
          <p:blipFill rotWithShape="1">
            <a:blip r:embed="rId3">
              <a:alphaModFix/>
            </a:blip>
            <a:srcRect/>
            <a:stretch/>
          </p:blipFill>
          <p:spPr>
            <a:xfrm>
              <a:off x="1573150" y="1685175"/>
              <a:ext cx="235800" cy="235800"/>
            </a:xfrm>
            <a:prstGeom prst="rect">
              <a:avLst/>
            </a:prstGeom>
            <a:noFill/>
            <a:ln>
              <a:noFill/>
            </a:ln>
          </p:spPr>
        </p:pic>
      </p:grpSp>
      <p:grpSp>
        <p:nvGrpSpPr>
          <p:cNvPr id="263" name="Google Shape;263;p16"/>
          <p:cNvGrpSpPr/>
          <p:nvPr/>
        </p:nvGrpSpPr>
        <p:grpSpPr>
          <a:xfrm>
            <a:off x="6194000" y="1487005"/>
            <a:ext cx="883500" cy="569175"/>
            <a:chOff x="925450" y="1351800"/>
            <a:chExt cx="883500" cy="569175"/>
          </a:xfrm>
        </p:grpSpPr>
        <p:pic>
          <p:nvPicPr>
            <p:cNvPr id="264" name="Google Shape;264;p16"/>
            <p:cNvPicPr preferRelativeResize="0"/>
            <p:nvPr/>
          </p:nvPicPr>
          <p:blipFill rotWithShape="1">
            <a:blip r:embed="rId3">
              <a:alphaModFix/>
            </a:blip>
            <a:srcRect/>
            <a:stretch/>
          </p:blipFill>
          <p:spPr>
            <a:xfrm>
              <a:off x="925450" y="1351800"/>
              <a:ext cx="235800" cy="235800"/>
            </a:xfrm>
            <a:prstGeom prst="rect">
              <a:avLst/>
            </a:prstGeom>
            <a:noFill/>
            <a:ln>
              <a:noFill/>
            </a:ln>
          </p:spPr>
        </p:pic>
        <p:pic>
          <p:nvPicPr>
            <p:cNvPr id="265" name="Google Shape;265;p16"/>
            <p:cNvPicPr preferRelativeResize="0"/>
            <p:nvPr/>
          </p:nvPicPr>
          <p:blipFill rotWithShape="1">
            <a:blip r:embed="rId3">
              <a:alphaModFix/>
            </a:blip>
            <a:srcRect/>
            <a:stretch/>
          </p:blipFill>
          <p:spPr>
            <a:xfrm>
              <a:off x="925450" y="1685175"/>
              <a:ext cx="235800" cy="235800"/>
            </a:xfrm>
            <a:prstGeom prst="rect">
              <a:avLst/>
            </a:prstGeom>
            <a:noFill/>
            <a:ln>
              <a:noFill/>
            </a:ln>
          </p:spPr>
        </p:pic>
        <p:pic>
          <p:nvPicPr>
            <p:cNvPr id="266" name="Google Shape;266;p16"/>
            <p:cNvPicPr preferRelativeResize="0"/>
            <p:nvPr/>
          </p:nvPicPr>
          <p:blipFill rotWithShape="1">
            <a:blip r:embed="rId3">
              <a:alphaModFix/>
            </a:blip>
            <a:srcRect/>
            <a:stretch/>
          </p:blipFill>
          <p:spPr>
            <a:xfrm>
              <a:off x="1249300" y="1351800"/>
              <a:ext cx="235800" cy="235800"/>
            </a:xfrm>
            <a:prstGeom prst="rect">
              <a:avLst/>
            </a:prstGeom>
            <a:noFill/>
            <a:ln>
              <a:noFill/>
            </a:ln>
          </p:spPr>
        </p:pic>
        <p:pic>
          <p:nvPicPr>
            <p:cNvPr id="267" name="Google Shape;267;p16"/>
            <p:cNvPicPr preferRelativeResize="0"/>
            <p:nvPr/>
          </p:nvPicPr>
          <p:blipFill rotWithShape="1">
            <a:blip r:embed="rId3">
              <a:alphaModFix/>
            </a:blip>
            <a:srcRect/>
            <a:stretch/>
          </p:blipFill>
          <p:spPr>
            <a:xfrm>
              <a:off x="1249300" y="1685175"/>
              <a:ext cx="235800" cy="235800"/>
            </a:xfrm>
            <a:prstGeom prst="rect">
              <a:avLst/>
            </a:prstGeom>
            <a:noFill/>
            <a:ln>
              <a:noFill/>
            </a:ln>
          </p:spPr>
        </p:pic>
        <p:pic>
          <p:nvPicPr>
            <p:cNvPr id="268" name="Google Shape;268;p16"/>
            <p:cNvPicPr preferRelativeResize="0"/>
            <p:nvPr/>
          </p:nvPicPr>
          <p:blipFill rotWithShape="1">
            <a:blip r:embed="rId3">
              <a:alphaModFix/>
            </a:blip>
            <a:srcRect/>
            <a:stretch/>
          </p:blipFill>
          <p:spPr>
            <a:xfrm>
              <a:off x="1573150" y="1351800"/>
              <a:ext cx="235800" cy="235800"/>
            </a:xfrm>
            <a:prstGeom prst="rect">
              <a:avLst/>
            </a:prstGeom>
            <a:noFill/>
            <a:ln>
              <a:noFill/>
            </a:ln>
          </p:spPr>
        </p:pic>
        <p:pic>
          <p:nvPicPr>
            <p:cNvPr id="269" name="Google Shape;269;p16"/>
            <p:cNvPicPr preferRelativeResize="0"/>
            <p:nvPr/>
          </p:nvPicPr>
          <p:blipFill rotWithShape="1">
            <a:blip r:embed="rId3">
              <a:alphaModFix/>
            </a:blip>
            <a:srcRect/>
            <a:stretch/>
          </p:blipFill>
          <p:spPr>
            <a:xfrm>
              <a:off x="1573150" y="1685175"/>
              <a:ext cx="235800" cy="235800"/>
            </a:xfrm>
            <a:prstGeom prst="rect">
              <a:avLst/>
            </a:prstGeom>
            <a:noFill/>
            <a:ln>
              <a:noFill/>
            </a:ln>
          </p:spPr>
        </p:pic>
      </p:grpSp>
      <p:grpSp>
        <p:nvGrpSpPr>
          <p:cNvPr id="270" name="Google Shape;270;p16"/>
          <p:cNvGrpSpPr/>
          <p:nvPr/>
        </p:nvGrpSpPr>
        <p:grpSpPr>
          <a:xfrm>
            <a:off x="7317950" y="1487005"/>
            <a:ext cx="883500" cy="569175"/>
            <a:chOff x="925450" y="1351800"/>
            <a:chExt cx="883500" cy="569175"/>
          </a:xfrm>
        </p:grpSpPr>
        <p:pic>
          <p:nvPicPr>
            <p:cNvPr id="271" name="Google Shape;271;p16"/>
            <p:cNvPicPr preferRelativeResize="0"/>
            <p:nvPr/>
          </p:nvPicPr>
          <p:blipFill rotWithShape="1">
            <a:blip r:embed="rId3">
              <a:alphaModFix/>
            </a:blip>
            <a:srcRect/>
            <a:stretch/>
          </p:blipFill>
          <p:spPr>
            <a:xfrm>
              <a:off x="925450" y="1351800"/>
              <a:ext cx="235800" cy="235800"/>
            </a:xfrm>
            <a:prstGeom prst="rect">
              <a:avLst/>
            </a:prstGeom>
            <a:noFill/>
            <a:ln>
              <a:noFill/>
            </a:ln>
          </p:spPr>
        </p:pic>
        <p:pic>
          <p:nvPicPr>
            <p:cNvPr id="272" name="Google Shape;272;p16"/>
            <p:cNvPicPr preferRelativeResize="0"/>
            <p:nvPr/>
          </p:nvPicPr>
          <p:blipFill rotWithShape="1">
            <a:blip r:embed="rId3">
              <a:alphaModFix/>
            </a:blip>
            <a:srcRect/>
            <a:stretch/>
          </p:blipFill>
          <p:spPr>
            <a:xfrm>
              <a:off x="925450" y="1685175"/>
              <a:ext cx="235800" cy="235800"/>
            </a:xfrm>
            <a:prstGeom prst="rect">
              <a:avLst/>
            </a:prstGeom>
            <a:noFill/>
            <a:ln>
              <a:noFill/>
            </a:ln>
          </p:spPr>
        </p:pic>
        <p:pic>
          <p:nvPicPr>
            <p:cNvPr id="273" name="Google Shape;273;p16"/>
            <p:cNvPicPr preferRelativeResize="0"/>
            <p:nvPr/>
          </p:nvPicPr>
          <p:blipFill rotWithShape="1">
            <a:blip r:embed="rId3">
              <a:alphaModFix/>
            </a:blip>
            <a:srcRect/>
            <a:stretch/>
          </p:blipFill>
          <p:spPr>
            <a:xfrm>
              <a:off x="1249300" y="1351800"/>
              <a:ext cx="235800" cy="235800"/>
            </a:xfrm>
            <a:prstGeom prst="rect">
              <a:avLst/>
            </a:prstGeom>
            <a:noFill/>
            <a:ln>
              <a:noFill/>
            </a:ln>
          </p:spPr>
        </p:pic>
        <p:pic>
          <p:nvPicPr>
            <p:cNvPr id="274" name="Google Shape;274;p16"/>
            <p:cNvPicPr preferRelativeResize="0"/>
            <p:nvPr/>
          </p:nvPicPr>
          <p:blipFill rotWithShape="1">
            <a:blip r:embed="rId3">
              <a:alphaModFix/>
            </a:blip>
            <a:srcRect/>
            <a:stretch/>
          </p:blipFill>
          <p:spPr>
            <a:xfrm>
              <a:off x="1249300" y="1685175"/>
              <a:ext cx="235800" cy="235800"/>
            </a:xfrm>
            <a:prstGeom prst="rect">
              <a:avLst/>
            </a:prstGeom>
            <a:noFill/>
            <a:ln>
              <a:noFill/>
            </a:ln>
          </p:spPr>
        </p:pic>
        <p:pic>
          <p:nvPicPr>
            <p:cNvPr id="275" name="Google Shape;275;p16"/>
            <p:cNvPicPr preferRelativeResize="0"/>
            <p:nvPr/>
          </p:nvPicPr>
          <p:blipFill rotWithShape="1">
            <a:blip r:embed="rId3">
              <a:alphaModFix/>
            </a:blip>
            <a:srcRect/>
            <a:stretch/>
          </p:blipFill>
          <p:spPr>
            <a:xfrm>
              <a:off x="1573150" y="1351800"/>
              <a:ext cx="235800" cy="235800"/>
            </a:xfrm>
            <a:prstGeom prst="rect">
              <a:avLst/>
            </a:prstGeom>
            <a:noFill/>
            <a:ln>
              <a:noFill/>
            </a:ln>
          </p:spPr>
        </p:pic>
        <p:pic>
          <p:nvPicPr>
            <p:cNvPr id="276" name="Google Shape;276;p16"/>
            <p:cNvPicPr preferRelativeResize="0"/>
            <p:nvPr/>
          </p:nvPicPr>
          <p:blipFill rotWithShape="1">
            <a:blip r:embed="rId3">
              <a:alphaModFix/>
            </a:blip>
            <a:srcRect/>
            <a:stretch/>
          </p:blipFill>
          <p:spPr>
            <a:xfrm>
              <a:off x="1573150" y="1685175"/>
              <a:ext cx="235800" cy="235800"/>
            </a:xfrm>
            <a:prstGeom prst="rect">
              <a:avLst/>
            </a:prstGeom>
            <a:noFill/>
            <a:ln>
              <a:noFill/>
            </a:ln>
          </p:spPr>
        </p:pic>
      </p:grpSp>
      <p:graphicFrame>
        <p:nvGraphicFramePr>
          <p:cNvPr id="280" name="Google Shape;280;p16"/>
          <p:cNvGraphicFramePr/>
          <p:nvPr/>
        </p:nvGraphicFramePr>
        <p:xfrm>
          <a:off x="3876550" y="4114026"/>
          <a:ext cx="4438900" cy="757700"/>
        </p:xfrm>
        <a:graphic>
          <a:graphicData uri="http://schemas.openxmlformats.org/drawingml/2006/table">
            <a:tbl>
              <a:tblPr>
                <a:noFill/>
                <a:tableStyleId>{44AE3C28-5F88-4FEA-85C9-56BD4B510157}</a:tableStyleId>
              </a:tblPr>
              <a:tblGrid>
                <a:gridCol w="1109725">
                  <a:extLst>
                    <a:ext uri="{9D8B030D-6E8A-4147-A177-3AD203B41FA5}">
                      <a16:colId xmlns:a16="http://schemas.microsoft.com/office/drawing/2014/main" val="20000"/>
                    </a:ext>
                  </a:extLst>
                </a:gridCol>
                <a:gridCol w="1109725">
                  <a:extLst>
                    <a:ext uri="{9D8B030D-6E8A-4147-A177-3AD203B41FA5}">
                      <a16:colId xmlns:a16="http://schemas.microsoft.com/office/drawing/2014/main" val="20001"/>
                    </a:ext>
                  </a:extLst>
                </a:gridCol>
                <a:gridCol w="1109725">
                  <a:extLst>
                    <a:ext uri="{9D8B030D-6E8A-4147-A177-3AD203B41FA5}">
                      <a16:colId xmlns:a16="http://schemas.microsoft.com/office/drawing/2014/main" val="20002"/>
                    </a:ext>
                  </a:extLst>
                </a:gridCol>
                <a:gridCol w="1109725">
                  <a:extLst>
                    <a:ext uri="{9D8B030D-6E8A-4147-A177-3AD203B41FA5}">
                      <a16:colId xmlns:a16="http://schemas.microsoft.com/office/drawing/2014/main" val="20003"/>
                    </a:ext>
                  </a:extLst>
                </a:gridCol>
              </a:tblGrid>
              <a:tr h="757700">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281" name="Google Shape;281;p16"/>
          <p:cNvGrpSpPr/>
          <p:nvPr/>
        </p:nvGrpSpPr>
        <p:grpSpPr>
          <a:xfrm>
            <a:off x="3946100" y="4165051"/>
            <a:ext cx="943200" cy="681525"/>
            <a:chOff x="925450" y="2791950"/>
            <a:chExt cx="943200" cy="681525"/>
          </a:xfrm>
        </p:grpSpPr>
        <p:pic>
          <p:nvPicPr>
            <p:cNvPr id="282" name="Google Shape;282;p16"/>
            <p:cNvPicPr preferRelativeResize="0"/>
            <p:nvPr/>
          </p:nvPicPr>
          <p:blipFill rotWithShape="1">
            <a:blip r:embed="rId4">
              <a:alphaModFix/>
            </a:blip>
            <a:srcRect/>
            <a:stretch/>
          </p:blipFill>
          <p:spPr>
            <a:xfrm>
              <a:off x="925450" y="2791950"/>
              <a:ext cx="235800" cy="235800"/>
            </a:xfrm>
            <a:prstGeom prst="rect">
              <a:avLst/>
            </a:prstGeom>
            <a:noFill/>
            <a:ln>
              <a:noFill/>
            </a:ln>
          </p:spPr>
        </p:pic>
        <p:pic>
          <p:nvPicPr>
            <p:cNvPr id="283" name="Google Shape;283;p16"/>
            <p:cNvPicPr preferRelativeResize="0"/>
            <p:nvPr/>
          </p:nvPicPr>
          <p:blipFill rotWithShape="1">
            <a:blip r:embed="rId4">
              <a:alphaModFix/>
            </a:blip>
            <a:srcRect/>
            <a:stretch/>
          </p:blipFill>
          <p:spPr>
            <a:xfrm>
              <a:off x="1161250" y="2791950"/>
              <a:ext cx="235800" cy="235800"/>
            </a:xfrm>
            <a:prstGeom prst="rect">
              <a:avLst/>
            </a:prstGeom>
            <a:noFill/>
            <a:ln>
              <a:noFill/>
            </a:ln>
          </p:spPr>
        </p:pic>
        <p:pic>
          <p:nvPicPr>
            <p:cNvPr id="284" name="Google Shape;284;p16"/>
            <p:cNvPicPr preferRelativeResize="0"/>
            <p:nvPr/>
          </p:nvPicPr>
          <p:blipFill rotWithShape="1">
            <a:blip r:embed="rId4">
              <a:alphaModFix/>
            </a:blip>
            <a:srcRect/>
            <a:stretch/>
          </p:blipFill>
          <p:spPr>
            <a:xfrm>
              <a:off x="1397050" y="2791950"/>
              <a:ext cx="235800" cy="235800"/>
            </a:xfrm>
            <a:prstGeom prst="rect">
              <a:avLst/>
            </a:prstGeom>
            <a:noFill/>
            <a:ln>
              <a:noFill/>
            </a:ln>
          </p:spPr>
        </p:pic>
        <p:pic>
          <p:nvPicPr>
            <p:cNvPr id="285" name="Google Shape;285;p16"/>
            <p:cNvPicPr preferRelativeResize="0"/>
            <p:nvPr/>
          </p:nvPicPr>
          <p:blipFill rotWithShape="1">
            <a:blip r:embed="rId4">
              <a:alphaModFix/>
            </a:blip>
            <a:srcRect/>
            <a:stretch/>
          </p:blipFill>
          <p:spPr>
            <a:xfrm>
              <a:off x="1632850" y="2791950"/>
              <a:ext cx="235800" cy="235800"/>
            </a:xfrm>
            <a:prstGeom prst="rect">
              <a:avLst/>
            </a:prstGeom>
            <a:noFill/>
            <a:ln>
              <a:noFill/>
            </a:ln>
          </p:spPr>
        </p:pic>
        <p:pic>
          <p:nvPicPr>
            <p:cNvPr id="286" name="Google Shape;286;p16"/>
            <p:cNvPicPr preferRelativeResize="0"/>
            <p:nvPr/>
          </p:nvPicPr>
          <p:blipFill rotWithShape="1">
            <a:blip r:embed="rId4">
              <a:alphaModFix/>
            </a:blip>
            <a:srcRect/>
            <a:stretch/>
          </p:blipFill>
          <p:spPr>
            <a:xfrm>
              <a:off x="925450" y="3001875"/>
              <a:ext cx="235800" cy="235800"/>
            </a:xfrm>
            <a:prstGeom prst="rect">
              <a:avLst/>
            </a:prstGeom>
            <a:noFill/>
            <a:ln>
              <a:noFill/>
            </a:ln>
          </p:spPr>
        </p:pic>
        <p:pic>
          <p:nvPicPr>
            <p:cNvPr id="287" name="Google Shape;287;p16"/>
            <p:cNvPicPr preferRelativeResize="0"/>
            <p:nvPr/>
          </p:nvPicPr>
          <p:blipFill rotWithShape="1">
            <a:blip r:embed="rId4">
              <a:alphaModFix/>
            </a:blip>
            <a:srcRect/>
            <a:stretch/>
          </p:blipFill>
          <p:spPr>
            <a:xfrm>
              <a:off x="1161250" y="3001875"/>
              <a:ext cx="235800" cy="235800"/>
            </a:xfrm>
            <a:prstGeom prst="rect">
              <a:avLst/>
            </a:prstGeom>
            <a:noFill/>
            <a:ln>
              <a:noFill/>
            </a:ln>
          </p:spPr>
        </p:pic>
        <p:pic>
          <p:nvPicPr>
            <p:cNvPr id="288" name="Google Shape;288;p16"/>
            <p:cNvPicPr preferRelativeResize="0"/>
            <p:nvPr/>
          </p:nvPicPr>
          <p:blipFill rotWithShape="1">
            <a:blip r:embed="rId4">
              <a:alphaModFix/>
            </a:blip>
            <a:srcRect/>
            <a:stretch/>
          </p:blipFill>
          <p:spPr>
            <a:xfrm>
              <a:off x="1397050" y="3001875"/>
              <a:ext cx="235800" cy="235800"/>
            </a:xfrm>
            <a:prstGeom prst="rect">
              <a:avLst/>
            </a:prstGeom>
            <a:noFill/>
            <a:ln>
              <a:noFill/>
            </a:ln>
          </p:spPr>
        </p:pic>
        <p:pic>
          <p:nvPicPr>
            <p:cNvPr id="289" name="Google Shape;289;p16"/>
            <p:cNvPicPr preferRelativeResize="0"/>
            <p:nvPr/>
          </p:nvPicPr>
          <p:blipFill rotWithShape="1">
            <a:blip r:embed="rId4">
              <a:alphaModFix/>
            </a:blip>
            <a:srcRect/>
            <a:stretch/>
          </p:blipFill>
          <p:spPr>
            <a:xfrm>
              <a:off x="1632850" y="3001875"/>
              <a:ext cx="235800" cy="235800"/>
            </a:xfrm>
            <a:prstGeom prst="rect">
              <a:avLst/>
            </a:prstGeom>
            <a:noFill/>
            <a:ln>
              <a:noFill/>
            </a:ln>
          </p:spPr>
        </p:pic>
        <p:pic>
          <p:nvPicPr>
            <p:cNvPr id="290" name="Google Shape;290;p16"/>
            <p:cNvPicPr preferRelativeResize="0"/>
            <p:nvPr/>
          </p:nvPicPr>
          <p:blipFill rotWithShape="1">
            <a:blip r:embed="rId4">
              <a:alphaModFix/>
            </a:blip>
            <a:srcRect/>
            <a:stretch/>
          </p:blipFill>
          <p:spPr>
            <a:xfrm>
              <a:off x="1279150" y="3237675"/>
              <a:ext cx="235800" cy="235800"/>
            </a:xfrm>
            <a:prstGeom prst="rect">
              <a:avLst/>
            </a:prstGeom>
            <a:noFill/>
            <a:ln>
              <a:noFill/>
            </a:ln>
          </p:spPr>
        </p:pic>
      </p:grpSp>
      <p:grpSp>
        <p:nvGrpSpPr>
          <p:cNvPr id="291" name="Google Shape;291;p16"/>
          <p:cNvGrpSpPr/>
          <p:nvPr/>
        </p:nvGrpSpPr>
        <p:grpSpPr>
          <a:xfrm>
            <a:off x="5040200" y="4152114"/>
            <a:ext cx="943200" cy="681525"/>
            <a:chOff x="925450" y="2791950"/>
            <a:chExt cx="943200" cy="681525"/>
          </a:xfrm>
        </p:grpSpPr>
        <p:pic>
          <p:nvPicPr>
            <p:cNvPr id="292" name="Google Shape;292;p16"/>
            <p:cNvPicPr preferRelativeResize="0"/>
            <p:nvPr/>
          </p:nvPicPr>
          <p:blipFill rotWithShape="1">
            <a:blip r:embed="rId4">
              <a:alphaModFix/>
            </a:blip>
            <a:srcRect/>
            <a:stretch/>
          </p:blipFill>
          <p:spPr>
            <a:xfrm>
              <a:off x="925450" y="2791950"/>
              <a:ext cx="235800" cy="235800"/>
            </a:xfrm>
            <a:prstGeom prst="rect">
              <a:avLst/>
            </a:prstGeom>
            <a:noFill/>
            <a:ln>
              <a:noFill/>
            </a:ln>
          </p:spPr>
        </p:pic>
        <p:pic>
          <p:nvPicPr>
            <p:cNvPr id="293" name="Google Shape;293;p16"/>
            <p:cNvPicPr preferRelativeResize="0"/>
            <p:nvPr/>
          </p:nvPicPr>
          <p:blipFill rotWithShape="1">
            <a:blip r:embed="rId4">
              <a:alphaModFix/>
            </a:blip>
            <a:srcRect/>
            <a:stretch/>
          </p:blipFill>
          <p:spPr>
            <a:xfrm>
              <a:off x="1161250" y="2791950"/>
              <a:ext cx="235800" cy="235800"/>
            </a:xfrm>
            <a:prstGeom prst="rect">
              <a:avLst/>
            </a:prstGeom>
            <a:noFill/>
            <a:ln>
              <a:noFill/>
            </a:ln>
          </p:spPr>
        </p:pic>
        <p:pic>
          <p:nvPicPr>
            <p:cNvPr id="294" name="Google Shape;294;p16"/>
            <p:cNvPicPr preferRelativeResize="0"/>
            <p:nvPr/>
          </p:nvPicPr>
          <p:blipFill rotWithShape="1">
            <a:blip r:embed="rId4">
              <a:alphaModFix/>
            </a:blip>
            <a:srcRect/>
            <a:stretch/>
          </p:blipFill>
          <p:spPr>
            <a:xfrm>
              <a:off x="1397050" y="2791950"/>
              <a:ext cx="235800" cy="235800"/>
            </a:xfrm>
            <a:prstGeom prst="rect">
              <a:avLst/>
            </a:prstGeom>
            <a:noFill/>
            <a:ln>
              <a:noFill/>
            </a:ln>
          </p:spPr>
        </p:pic>
        <p:pic>
          <p:nvPicPr>
            <p:cNvPr id="295" name="Google Shape;295;p16"/>
            <p:cNvPicPr preferRelativeResize="0"/>
            <p:nvPr/>
          </p:nvPicPr>
          <p:blipFill rotWithShape="1">
            <a:blip r:embed="rId4">
              <a:alphaModFix/>
            </a:blip>
            <a:srcRect/>
            <a:stretch/>
          </p:blipFill>
          <p:spPr>
            <a:xfrm>
              <a:off x="1632850" y="2791950"/>
              <a:ext cx="235800" cy="235800"/>
            </a:xfrm>
            <a:prstGeom prst="rect">
              <a:avLst/>
            </a:prstGeom>
            <a:noFill/>
            <a:ln>
              <a:noFill/>
            </a:ln>
          </p:spPr>
        </p:pic>
        <p:pic>
          <p:nvPicPr>
            <p:cNvPr id="296" name="Google Shape;296;p16"/>
            <p:cNvPicPr preferRelativeResize="0"/>
            <p:nvPr/>
          </p:nvPicPr>
          <p:blipFill rotWithShape="1">
            <a:blip r:embed="rId4">
              <a:alphaModFix/>
            </a:blip>
            <a:srcRect/>
            <a:stretch/>
          </p:blipFill>
          <p:spPr>
            <a:xfrm>
              <a:off x="925450" y="3001875"/>
              <a:ext cx="235800" cy="235800"/>
            </a:xfrm>
            <a:prstGeom prst="rect">
              <a:avLst/>
            </a:prstGeom>
            <a:noFill/>
            <a:ln>
              <a:noFill/>
            </a:ln>
          </p:spPr>
        </p:pic>
        <p:pic>
          <p:nvPicPr>
            <p:cNvPr id="297" name="Google Shape;297;p16"/>
            <p:cNvPicPr preferRelativeResize="0"/>
            <p:nvPr/>
          </p:nvPicPr>
          <p:blipFill rotWithShape="1">
            <a:blip r:embed="rId4">
              <a:alphaModFix/>
            </a:blip>
            <a:srcRect/>
            <a:stretch/>
          </p:blipFill>
          <p:spPr>
            <a:xfrm>
              <a:off x="1161250" y="3001875"/>
              <a:ext cx="235800" cy="235800"/>
            </a:xfrm>
            <a:prstGeom prst="rect">
              <a:avLst/>
            </a:prstGeom>
            <a:noFill/>
            <a:ln>
              <a:noFill/>
            </a:ln>
          </p:spPr>
        </p:pic>
        <p:pic>
          <p:nvPicPr>
            <p:cNvPr id="298" name="Google Shape;298;p16"/>
            <p:cNvPicPr preferRelativeResize="0"/>
            <p:nvPr/>
          </p:nvPicPr>
          <p:blipFill rotWithShape="1">
            <a:blip r:embed="rId4">
              <a:alphaModFix/>
            </a:blip>
            <a:srcRect/>
            <a:stretch/>
          </p:blipFill>
          <p:spPr>
            <a:xfrm>
              <a:off x="1397050" y="3001875"/>
              <a:ext cx="235800" cy="235800"/>
            </a:xfrm>
            <a:prstGeom prst="rect">
              <a:avLst/>
            </a:prstGeom>
            <a:noFill/>
            <a:ln>
              <a:noFill/>
            </a:ln>
          </p:spPr>
        </p:pic>
        <p:pic>
          <p:nvPicPr>
            <p:cNvPr id="299" name="Google Shape;299;p16"/>
            <p:cNvPicPr preferRelativeResize="0"/>
            <p:nvPr/>
          </p:nvPicPr>
          <p:blipFill rotWithShape="1">
            <a:blip r:embed="rId4">
              <a:alphaModFix/>
            </a:blip>
            <a:srcRect/>
            <a:stretch/>
          </p:blipFill>
          <p:spPr>
            <a:xfrm>
              <a:off x="1632850" y="3001875"/>
              <a:ext cx="235800" cy="235800"/>
            </a:xfrm>
            <a:prstGeom prst="rect">
              <a:avLst/>
            </a:prstGeom>
            <a:noFill/>
            <a:ln>
              <a:noFill/>
            </a:ln>
          </p:spPr>
        </p:pic>
        <p:pic>
          <p:nvPicPr>
            <p:cNvPr id="300" name="Google Shape;300;p16"/>
            <p:cNvPicPr preferRelativeResize="0"/>
            <p:nvPr/>
          </p:nvPicPr>
          <p:blipFill rotWithShape="1">
            <a:blip r:embed="rId4">
              <a:alphaModFix/>
            </a:blip>
            <a:srcRect/>
            <a:stretch/>
          </p:blipFill>
          <p:spPr>
            <a:xfrm>
              <a:off x="1279150" y="3237675"/>
              <a:ext cx="235800" cy="235800"/>
            </a:xfrm>
            <a:prstGeom prst="rect">
              <a:avLst/>
            </a:prstGeom>
            <a:noFill/>
            <a:ln>
              <a:noFill/>
            </a:ln>
          </p:spPr>
        </p:pic>
      </p:grpSp>
      <p:grpSp>
        <p:nvGrpSpPr>
          <p:cNvPr id="301" name="Google Shape;301;p16"/>
          <p:cNvGrpSpPr/>
          <p:nvPr/>
        </p:nvGrpSpPr>
        <p:grpSpPr>
          <a:xfrm>
            <a:off x="6164150" y="4152114"/>
            <a:ext cx="943200" cy="681525"/>
            <a:chOff x="925450" y="2791950"/>
            <a:chExt cx="943200" cy="681525"/>
          </a:xfrm>
        </p:grpSpPr>
        <p:pic>
          <p:nvPicPr>
            <p:cNvPr id="302" name="Google Shape;302;p16"/>
            <p:cNvPicPr preferRelativeResize="0"/>
            <p:nvPr/>
          </p:nvPicPr>
          <p:blipFill rotWithShape="1">
            <a:blip r:embed="rId4">
              <a:alphaModFix/>
            </a:blip>
            <a:srcRect/>
            <a:stretch/>
          </p:blipFill>
          <p:spPr>
            <a:xfrm>
              <a:off x="925450" y="2791950"/>
              <a:ext cx="235800" cy="235800"/>
            </a:xfrm>
            <a:prstGeom prst="rect">
              <a:avLst/>
            </a:prstGeom>
            <a:noFill/>
            <a:ln>
              <a:noFill/>
            </a:ln>
          </p:spPr>
        </p:pic>
        <p:pic>
          <p:nvPicPr>
            <p:cNvPr id="303" name="Google Shape;303;p16"/>
            <p:cNvPicPr preferRelativeResize="0"/>
            <p:nvPr/>
          </p:nvPicPr>
          <p:blipFill rotWithShape="1">
            <a:blip r:embed="rId4">
              <a:alphaModFix/>
            </a:blip>
            <a:srcRect/>
            <a:stretch/>
          </p:blipFill>
          <p:spPr>
            <a:xfrm>
              <a:off x="1161250" y="2791950"/>
              <a:ext cx="235800" cy="235800"/>
            </a:xfrm>
            <a:prstGeom prst="rect">
              <a:avLst/>
            </a:prstGeom>
            <a:noFill/>
            <a:ln>
              <a:noFill/>
            </a:ln>
          </p:spPr>
        </p:pic>
        <p:pic>
          <p:nvPicPr>
            <p:cNvPr id="304" name="Google Shape;304;p16"/>
            <p:cNvPicPr preferRelativeResize="0"/>
            <p:nvPr/>
          </p:nvPicPr>
          <p:blipFill rotWithShape="1">
            <a:blip r:embed="rId4">
              <a:alphaModFix/>
            </a:blip>
            <a:srcRect/>
            <a:stretch/>
          </p:blipFill>
          <p:spPr>
            <a:xfrm>
              <a:off x="1397050" y="2791950"/>
              <a:ext cx="235800" cy="235800"/>
            </a:xfrm>
            <a:prstGeom prst="rect">
              <a:avLst/>
            </a:prstGeom>
            <a:noFill/>
            <a:ln>
              <a:noFill/>
            </a:ln>
          </p:spPr>
        </p:pic>
        <p:pic>
          <p:nvPicPr>
            <p:cNvPr id="305" name="Google Shape;305;p16"/>
            <p:cNvPicPr preferRelativeResize="0"/>
            <p:nvPr/>
          </p:nvPicPr>
          <p:blipFill rotWithShape="1">
            <a:blip r:embed="rId4">
              <a:alphaModFix/>
            </a:blip>
            <a:srcRect/>
            <a:stretch/>
          </p:blipFill>
          <p:spPr>
            <a:xfrm>
              <a:off x="1632850" y="2791950"/>
              <a:ext cx="235800" cy="235800"/>
            </a:xfrm>
            <a:prstGeom prst="rect">
              <a:avLst/>
            </a:prstGeom>
            <a:noFill/>
            <a:ln>
              <a:noFill/>
            </a:ln>
          </p:spPr>
        </p:pic>
        <p:pic>
          <p:nvPicPr>
            <p:cNvPr id="306" name="Google Shape;306;p16"/>
            <p:cNvPicPr preferRelativeResize="0"/>
            <p:nvPr/>
          </p:nvPicPr>
          <p:blipFill rotWithShape="1">
            <a:blip r:embed="rId4">
              <a:alphaModFix/>
            </a:blip>
            <a:srcRect/>
            <a:stretch/>
          </p:blipFill>
          <p:spPr>
            <a:xfrm>
              <a:off x="925450" y="3001875"/>
              <a:ext cx="235800" cy="235800"/>
            </a:xfrm>
            <a:prstGeom prst="rect">
              <a:avLst/>
            </a:prstGeom>
            <a:noFill/>
            <a:ln>
              <a:noFill/>
            </a:ln>
          </p:spPr>
        </p:pic>
        <p:pic>
          <p:nvPicPr>
            <p:cNvPr id="307" name="Google Shape;307;p16"/>
            <p:cNvPicPr preferRelativeResize="0"/>
            <p:nvPr/>
          </p:nvPicPr>
          <p:blipFill rotWithShape="1">
            <a:blip r:embed="rId4">
              <a:alphaModFix/>
            </a:blip>
            <a:srcRect/>
            <a:stretch/>
          </p:blipFill>
          <p:spPr>
            <a:xfrm>
              <a:off x="1161250" y="3001875"/>
              <a:ext cx="235800" cy="235800"/>
            </a:xfrm>
            <a:prstGeom prst="rect">
              <a:avLst/>
            </a:prstGeom>
            <a:noFill/>
            <a:ln>
              <a:noFill/>
            </a:ln>
          </p:spPr>
        </p:pic>
        <p:pic>
          <p:nvPicPr>
            <p:cNvPr id="308" name="Google Shape;308;p16"/>
            <p:cNvPicPr preferRelativeResize="0"/>
            <p:nvPr/>
          </p:nvPicPr>
          <p:blipFill rotWithShape="1">
            <a:blip r:embed="rId4">
              <a:alphaModFix/>
            </a:blip>
            <a:srcRect/>
            <a:stretch/>
          </p:blipFill>
          <p:spPr>
            <a:xfrm>
              <a:off x="1397050" y="3001875"/>
              <a:ext cx="235800" cy="235800"/>
            </a:xfrm>
            <a:prstGeom prst="rect">
              <a:avLst/>
            </a:prstGeom>
            <a:noFill/>
            <a:ln>
              <a:noFill/>
            </a:ln>
          </p:spPr>
        </p:pic>
        <p:pic>
          <p:nvPicPr>
            <p:cNvPr id="309" name="Google Shape;309;p16"/>
            <p:cNvPicPr preferRelativeResize="0"/>
            <p:nvPr/>
          </p:nvPicPr>
          <p:blipFill rotWithShape="1">
            <a:blip r:embed="rId4">
              <a:alphaModFix/>
            </a:blip>
            <a:srcRect/>
            <a:stretch/>
          </p:blipFill>
          <p:spPr>
            <a:xfrm>
              <a:off x="1632850" y="3001875"/>
              <a:ext cx="235800" cy="235800"/>
            </a:xfrm>
            <a:prstGeom prst="rect">
              <a:avLst/>
            </a:prstGeom>
            <a:noFill/>
            <a:ln>
              <a:noFill/>
            </a:ln>
          </p:spPr>
        </p:pic>
        <p:pic>
          <p:nvPicPr>
            <p:cNvPr id="310" name="Google Shape;310;p16"/>
            <p:cNvPicPr preferRelativeResize="0"/>
            <p:nvPr/>
          </p:nvPicPr>
          <p:blipFill rotWithShape="1">
            <a:blip r:embed="rId4">
              <a:alphaModFix/>
            </a:blip>
            <a:srcRect/>
            <a:stretch/>
          </p:blipFill>
          <p:spPr>
            <a:xfrm>
              <a:off x="1279150" y="3237675"/>
              <a:ext cx="235800" cy="235800"/>
            </a:xfrm>
            <a:prstGeom prst="rect">
              <a:avLst/>
            </a:prstGeom>
            <a:noFill/>
            <a:ln>
              <a:noFill/>
            </a:ln>
          </p:spPr>
        </p:pic>
      </p:grpSp>
      <p:grpSp>
        <p:nvGrpSpPr>
          <p:cNvPr id="311" name="Google Shape;311;p16"/>
          <p:cNvGrpSpPr/>
          <p:nvPr/>
        </p:nvGrpSpPr>
        <p:grpSpPr>
          <a:xfrm>
            <a:off x="7288100" y="4152114"/>
            <a:ext cx="943200" cy="681525"/>
            <a:chOff x="925450" y="2791950"/>
            <a:chExt cx="943200" cy="681525"/>
          </a:xfrm>
        </p:grpSpPr>
        <p:pic>
          <p:nvPicPr>
            <p:cNvPr id="312" name="Google Shape;312;p16"/>
            <p:cNvPicPr preferRelativeResize="0"/>
            <p:nvPr/>
          </p:nvPicPr>
          <p:blipFill rotWithShape="1">
            <a:blip r:embed="rId4">
              <a:alphaModFix/>
            </a:blip>
            <a:srcRect/>
            <a:stretch/>
          </p:blipFill>
          <p:spPr>
            <a:xfrm>
              <a:off x="925450" y="2791950"/>
              <a:ext cx="235800" cy="235800"/>
            </a:xfrm>
            <a:prstGeom prst="rect">
              <a:avLst/>
            </a:prstGeom>
            <a:noFill/>
            <a:ln>
              <a:noFill/>
            </a:ln>
          </p:spPr>
        </p:pic>
        <p:pic>
          <p:nvPicPr>
            <p:cNvPr id="313" name="Google Shape;313;p16"/>
            <p:cNvPicPr preferRelativeResize="0"/>
            <p:nvPr/>
          </p:nvPicPr>
          <p:blipFill rotWithShape="1">
            <a:blip r:embed="rId4">
              <a:alphaModFix/>
            </a:blip>
            <a:srcRect/>
            <a:stretch/>
          </p:blipFill>
          <p:spPr>
            <a:xfrm>
              <a:off x="1161250" y="2791950"/>
              <a:ext cx="235800" cy="235800"/>
            </a:xfrm>
            <a:prstGeom prst="rect">
              <a:avLst/>
            </a:prstGeom>
            <a:noFill/>
            <a:ln>
              <a:noFill/>
            </a:ln>
          </p:spPr>
        </p:pic>
        <p:pic>
          <p:nvPicPr>
            <p:cNvPr id="314" name="Google Shape;314;p16"/>
            <p:cNvPicPr preferRelativeResize="0"/>
            <p:nvPr/>
          </p:nvPicPr>
          <p:blipFill rotWithShape="1">
            <a:blip r:embed="rId4">
              <a:alphaModFix/>
            </a:blip>
            <a:srcRect/>
            <a:stretch/>
          </p:blipFill>
          <p:spPr>
            <a:xfrm>
              <a:off x="1397050" y="2791950"/>
              <a:ext cx="235800" cy="235800"/>
            </a:xfrm>
            <a:prstGeom prst="rect">
              <a:avLst/>
            </a:prstGeom>
            <a:noFill/>
            <a:ln>
              <a:noFill/>
            </a:ln>
          </p:spPr>
        </p:pic>
        <p:pic>
          <p:nvPicPr>
            <p:cNvPr id="315" name="Google Shape;315;p16"/>
            <p:cNvPicPr preferRelativeResize="0"/>
            <p:nvPr/>
          </p:nvPicPr>
          <p:blipFill rotWithShape="1">
            <a:blip r:embed="rId4">
              <a:alphaModFix/>
            </a:blip>
            <a:srcRect/>
            <a:stretch/>
          </p:blipFill>
          <p:spPr>
            <a:xfrm>
              <a:off x="1632850" y="2791950"/>
              <a:ext cx="235800" cy="235800"/>
            </a:xfrm>
            <a:prstGeom prst="rect">
              <a:avLst/>
            </a:prstGeom>
            <a:noFill/>
            <a:ln>
              <a:noFill/>
            </a:ln>
          </p:spPr>
        </p:pic>
        <p:pic>
          <p:nvPicPr>
            <p:cNvPr id="316" name="Google Shape;316;p16"/>
            <p:cNvPicPr preferRelativeResize="0"/>
            <p:nvPr/>
          </p:nvPicPr>
          <p:blipFill rotWithShape="1">
            <a:blip r:embed="rId4">
              <a:alphaModFix/>
            </a:blip>
            <a:srcRect/>
            <a:stretch/>
          </p:blipFill>
          <p:spPr>
            <a:xfrm>
              <a:off x="925450" y="3001875"/>
              <a:ext cx="235800" cy="235800"/>
            </a:xfrm>
            <a:prstGeom prst="rect">
              <a:avLst/>
            </a:prstGeom>
            <a:noFill/>
            <a:ln>
              <a:noFill/>
            </a:ln>
          </p:spPr>
        </p:pic>
        <p:pic>
          <p:nvPicPr>
            <p:cNvPr id="317" name="Google Shape;317;p16"/>
            <p:cNvPicPr preferRelativeResize="0"/>
            <p:nvPr/>
          </p:nvPicPr>
          <p:blipFill rotWithShape="1">
            <a:blip r:embed="rId4">
              <a:alphaModFix/>
            </a:blip>
            <a:srcRect/>
            <a:stretch/>
          </p:blipFill>
          <p:spPr>
            <a:xfrm>
              <a:off x="1161250" y="3001875"/>
              <a:ext cx="235800" cy="235800"/>
            </a:xfrm>
            <a:prstGeom prst="rect">
              <a:avLst/>
            </a:prstGeom>
            <a:noFill/>
            <a:ln>
              <a:noFill/>
            </a:ln>
          </p:spPr>
        </p:pic>
        <p:pic>
          <p:nvPicPr>
            <p:cNvPr id="318" name="Google Shape;318;p16"/>
            <p:cNvPicPr preferRelativeResize="0"/>
            <p:nvPr/>
          </p:nvPicPr>
          <p:blipFill rotWithShape="1">
            <a:blip r:embed="rId4">
              <a:alphaModFix/>
            </a:blip>
            <a:srcRect/>
            <a:stretch/>
          </p:blipFill>
          <p:spPr>
            <a:xfrm>
              <a:off x="1397050" y="3001875"/>
              <a:ext cx="235800" cy="235800"/>
            </a:xfrm>
            <a:prstGeom prst="rect">
              <a:avLst/>
            </a:prstGeom>
            <a:noFill/>
            <a:ln>
              <a:noFill/>
            </a:ln>
          </p:spPr>
        </p:pic>
        <p:pic>
          <p:nvPicPr>
            <p:cNvPr id="319" name="Google Shape;319;p16"/>
            <p:cNvPicPr preferRelativeResize="0"/>
            <p:nvPr/>
          </p:nvPicPr>
          <p:blipFill rotWithShape="1">
            <a:blip r:embed="rId4">
              <a:alphaModFix/>
            </a:blip>
            <a:srcRect/>
            <a:stretch/>
          </p:blipFill>
          <p:spPr>
            <a:xfrm>
              <a:off x="1632850" y="3001875"/>
              <a:ext cx="235800" cy="235800"/>
            </a:xfrm>
            <a:prstGeom prst="rect">
              <a:avLst/>
            </a:prstGeom>
            <a:noFill/>
            <a:ln>
              <a:noFill/>
            </a:ln>
          </p:spPr>
        </p:pic>
        <p:pic>
          <p:nvPicPr>
            <p:cNvPr id="320" name="Google Shape;320;p16"/>
            <p:cNvPicPr preferRelativeResize="0"/>
            <p:nvPr/>
          </p:nvPicPr>
          <p:blipFill rotWithShape="1">
            <a:blip r:embed="rId4">
              <a:alphaModFix/>
            </a:blip>
            <a:srcRect/>
            <a:stretch/>
          </p:blipFill>
          <p:spPr>
            <a:xfrm>
              <a:off x="1279150" y="3237675"/>
              <a:ext cx="235800" cy="235800"/>
            </a:xfrm>
            <a:prstGeom prst="rect">
              <a:avLst/>
            </a:prstGeom>
            <a:noFill/>
            <a:ln>
              <a:noFill/>
            </a:ln>
          </p:spPr>
        </p:pic>
      </p:grpSp>
      <p:sp>
        <p:nvSpPr>
          <p:cNvPr id="321" name="Google Shape;321;p16"/>
          <p:cNvSpPr txBox="1"/>
          <p:nvPr/>
        </p:nvSpPr>
        <p:spPr>
          <a:xfrm>
            <a:off x="2514097" y="5217165"/>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9</a:t>
            </a:r>
            <a:endParaRPr sz="1400" b="0" i="0" u="none" strike="noStrike" cap="none">
              <a:solidFill>
                <a:srgbClr val="000000"/>
              </a:solidFill>
              <a:latin typeface="Arial"/>
              <a:ea typeface="Arial"/>
              <a:cs typeface="Arial"/>
              <a:sym typeface="Arial"/>
            </a:endParaRPr>
          </a:p>
        </p:txBody>
      </p:sp>
      <p:sp>
        <p:nvSpPr>
          <p:cNvPr id="322" name="Google Shape;322;p16"/>
          <p:cNvSpPr txBox="1"/>
          <p:nvPr/>
        </p:nvSpPr>
        <p:spPr>
          <a:xfrm>
            <a:off x="5465835" y="5217165"/>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18</a:t>
            </a:r>
            <a:endParaRPr sz="1400" b="0" i="0" u="none" strike="noStrike" cap="none">
              <a:solidFill>
                <a:srgbClr val="000000"/>
              </a:solidFill>
              <a:latin typeface="Arial"/>
              <a:ea typeface="Arial"/>
              <a:cs typeface="Arial"/>
              <a:sym typeface="Arial"/>
            </a:endParaRPr>
          </a:p>
        </p:txBody>
      </p:sp>
      <p:sp>
        <p:nvSpPr>
          <p:cNvPr id="323" name="Google Shape;323;p16"/>
          <p:cNvSpPr txBox="1"/>
          <p:nvPr/>
        </p:nvSpPr>
        <p:spPr>
          <a:xfrm>
            <a:off x="8410528" y="5217164"/>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27</a:t>
            </a:r>
            <a:endParaRPr sz="1400" b="0" i="0" u="none" strike="noStrike" cap="none">
              <a:solidFill>
                <a:srgbClr val="000000"/>
              </a:solidFill>
              <a:latin typeface="Arial"/>
              <a:ea typeface="Arial"/>
              <a:cs typeface="Arial"/>
              <a:sym typeface="Arial"/>
            </a:endParaRPr>
          </a:p>
        </p:txBody>
      </p:sp>
      <p:sp>
        <p:nvSpPr>
          <p:cNvPr id="324" name="Google Shape;324;p16"/>
          <p:cNvSpPr txBox="1"/>
          <p:nvPr/>
        </p:nvSpPr>
        <p:spPr>
          <a:xfrm>
            <a:off x="11248412" y="5217165"/>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36</a:t>
            </a:r>
            <a:endParaRPr sz="1400" b="0" i="0" u="none" strike="noStrike" cap="none">
              <a:solidFill>
                <a:srgbClr val="000000"/>
              </a:solidFill>
              <a:latin typeface="Arial"/>
              <a:ea typeface="Arial"/>
              <a:cs typeface="Arial"/>
              <a:sym typeface="Arial"/>
            </a:endParaRPr>
          </a:p>
        </p:txBody>
      </p:sp>
      <p:sp>
        <p:nvSpPr>
          <p:cNvPr id="90" name="Google Shape;262;p16">
            <a:extLst>
              <a:ext uri="{FF2B5EF4-FFF2-40B4-BE49-F238E27FC236}">
                <a16:creationId xmlns:a16="http://schemas.microsoft.com/office/drawing/2014/main" id="{0A96BF68-7EA1-DC43-A4C6-97EA867446EB}"/>
              </a:ext>
            </a:extLst>
          </p:cNvPr>
          <p:cNvSpPr txBox="1"/>
          <p:nvPr/>
        </p:nvSpPr>
        <p:spPr>
          <a:xfrm>
            <a:off x="2508727" y="2628671"/>
            <a:ext cx="60241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rgbClr val="43A047"/>
                </a:solidFill>
                <a:latin typeface="Century Gothic"/>
                <a:ea typeface="Century Gothic"/>
                <a:cs typeface="Century Gothic"/>
                <a:sym typeface="Century Gothic"/>
              </a:rPr>
              <a:t>6</a:t>
            </a:r>
            <a:endParaRPr/>
          </a:p>
        </p:txBody>
      </p:sp>
      <p:sp>
        <p:nvSpPr>
          <p:cNvPr id="91" name="Google Shape;296;p16">
            <a:extLst>
              <a:ext uri="{FF2B5EF4-FFF2-40B4-BE49-F238E27FC236}">
                <a16:creationId xmlns:a16="http://schemas.microsoft.com/office/drawing/2014/main" id="{3ACB3349-F383-F44D-B02E-736BA41BF816}"/>
              </a:ext>
            </a:extLst>
          </p:cNvPr>
          <p:cNvSpPr txBox="1"/>
          <p:nvPr/>
        </p:nvSpPr>
        <p:spPr>
          <a:xfrm>
            <a:off x="5460465" y="2628671"/>
            <a:ext cx="60241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rgbClr val="43A047"/>
                </a:solidFill>
                <a:latin typeface="Century Gothic"/>
                <a:ea typeface="Century Gothic"/>
                <a:cs typeface="Century Gothic"/>
                <a:sym typeface="Century Gothic"/>
              </a:rPr>
              <a:t>12</a:t>
            </a:r>
            <a:endParaRPr/>
          </a:p>
        </p:txBody>
      </p:sp>
      <p:sp>
        <p:nvSpPr>
          <p:cNvPr id="92" name="Google Shape;297;p16">
            <a:extLst>
              <a:ext uri="{FF2B5EF4-FFF2-40B4-BE49-F238E27FC236}">
                <a16:creationId xmlns:a16="http://schemas.microsoft.com/office/drawing/2014/main" id="{98E91560-DDD2-0B44-9489-326E5AF6348A}"/>
              </a:ext>
            </a:extLst>
          </p:cNvPr>
          <p:cNvSpPr txBox="1"/>
          <p:nvPr/>
        </p:nvSpPr>
        <p:spPr>
          <a:xfrm>
            <a:off x="8405158" y="2628670"/>
            <a:ext cx="60241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rgbClr val="43A047"/>
                </a:solidFill>
                <a:latin typeface="Century Gothic"/>
                <a:ea typeface="Century Gothic"/>
                <a:cs typeface="Century Gothic"/>
                <a:sym typeface="Century Gothic"/>
              </a:rPr>
              <a:t>18</a:t>
            </a:r>
            <a:endParaRPr/>
          </a:p>
        </p:txBody>
      </p:sp>
      <p:sp>
        <p:nvSpPr>
          <p:cNvPr id="93" name="Google Shape;298;p16">
            <a:extLst>
              <a:ext uri="{FF2B5EF4-FFF2-40B4-BE49-F238E27FC236}">
                <a16:creationId xmlns:a16="http://schemas.microsoft.com/office/drawing/2014/main" id="{273BCC3F-D786-6545-B7A9-707657D0A841}"/>
              </a:ext>
            </a:extLst>
          </p:cNvPr>
          <p:cNvSpPr txBox="1"/>
          <p:nvPr/>
        </p:nvSpPr>
        <p:spPr>
          <a:xfrm>
            <a:off x="11243042" y="2628671"/>
            <a:ext cx="60241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rgbClr val="43A047"/>
                </a:solidFill>
                <a:latin typeface="Century Gothic"/>
                <a:ea typeface="Century Gothic"/>
                <a:cs typeface="Century Gothic"/>
                <a:sym typeface="Century Gothic"/>
              </a:rPr>
              <a:t>24</a:t>
            </a:r>
            <a:endParaRPr/>
          </a:p>
        </p:txBody>
      </p:sp>
      <mc:AlternateContent xmlns:mc="http://schemas.openxmlformats.org/markup-compatibility/2006">
        <mc:Choice xmlns:a14="http://schemas.microsoft.com/office/drawing/2010/main" Requires="a14">
          <p:sp>
            <p:nvSpPr>
              <p:cNvPr id="94" name="Rounded Rectangle 93">
                <a:extLst>
                  <a:ext uri="{FF2B5EF4-FFF2-40B4-BE49-F238E27FC236}">
                    <a16:creationId xmlns:a16="http://schemas.microsoft.com/office/drawing/2014/main" id="{9F1A3285-F60E-CE42-9788-526EDCA5CFDC}"/>
                  </a:ext>
                </a:extLst>
              </p:cNvPr>
              <p:cNvSpPr/>
              <p:nvPr/>
            </p:nvSpPr>
            <p:spPr>
              <a:xfrm>
                <a:off x="647752" y="2532359"/>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24 =  </a:t>
                </a:r>
              </a:p>
            </p:txBody>
          </p:sp>
        </mc:Choice>
        <mc:Fallback>
          <p:sp>
            <p:nvSpPr>
              <p:cNvPr id="94" name="Rounded Rectangle 93">
                <a:extLst>
                  <a:ext uri="{FF2B5EF4-FFF2-40B4-BE49-F238E27FC236}">
                    <a16:creationId xmlns:a16="http://schemas.microsoft.com/office/drawing/2014/main" id="{9F1A3285-F60E-CE42-9788-526EDCA5CFDC}"/>
                  </a:ext>
                </a:extLst>
              </p:cNvPr>
              <p:cNvSpPr>
                <a:spLocks noRot="1" noChangeAspect="1" noMove="1" noResize="1" noEditPoints="1" noAdjustHandles="1" noChangeArrowheads="1" noChangeShapeType="1" noTextEdit="1"/>
              </p:cNvSpPr>
              <p:nvPr/>
            </p:nvSpPr>
            <p:spPr>
              <a:xfrm>
                <a:off x="647752" y="2532359"/>
                <a:ext cx="2035486" cy="654295"/>
              </a:xfrm>
              <a:prstGeom prst="roundRect">
                <a:avLst/>
              </a:prstGeom>
              <a:blipFill>
                <a:blip r:embed="rId5"/>
                <a:stretch>
                  <a:fillRect r="-2439"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5" name="Rounded Rectangle 94">
                <a:extLst>
                  <a:ext uri="{FF2B5EF4-FFF2-40B4-BE49-F238E27FC236}">
                    <a16:creationId xmlns:a16="http://schemas.microsoft.com/office/drawing/2014/main" id="{95F5CD1C-30C1-7E4E-A781-69197BB59B37}"/>
                  </a:ext>
                </a:extLst>
              </p:cNvPr>
              <p:cNvSpPr/>
              <p:nvPr/>
            </p:nvSpPr>
            <p:spPr>
              <a:xfrm>
                <a:off x="3539041" y="2532358"/>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24 =  </a:t>
                </a:r>
              </a:p>
            </p:txBody>
          </p:sp>
        </mc:Choice>
        <mc:Fallback>
          <p:sp>
            <p:nvSpPr>
              <p:cNvPr id="95" name="Rounded Rectangle 94">
                <a:extLst>
                  <a:ext uri="{FF2B5EF4-FFF2-40B4-BE49-F238E27FC236}">
                    <a16:creationId xmlns:a16="http://schemas.microsoft.com/office/drawing/2014/main" id="{95F5CD1C-30C1-7E4E-A781-69197BB59B37}"/>
                  </a:ext>
                </a:extLst>
              </p:cNvPr>
              <p:cNvSpPr>
                <a:spLocks noRot="1" noChangeAspect="1" noMove="1" noResize="1" noEditPoints="1" noAdjustHandles="1" noChangeArrowheads="1" noChangeShapeType="1" noTextEdit="1"/>
              </p:cNvSpPr>
              <p:nvPr/>
            </p:nvSpPr>
            <p:spPr>
              <a:xfrm>
                <a:off x="3539041" y="2532358"/>
                <a:ext cx="2035486" cy="654295"/>
              </a:xfrm>
              <a:prstGeom prst="roundRect">
                <a:avLst/>
              </a:prstGeom>
              <a:blipFill>
                <a:blip r:embed="rId6"/>
                <a:stretch>
                  <a:fillRect r="-2439"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6" name="Rounded Rectangle 95">
                <a:extLst>
                  <a:ext uri="{FF2B5EF4-FFF2-40B4-BE49-F238E27FC236}">
                    <a16:creationId xmlns:a16="http://schemas.microsoft.com/office/drawing/2014/main" id="{2A266417-116C-AB45-B43E-8215C41042C5}"/>
                  </a:ext>
                </a:extLst>
              </p:cNvPr>
              <p:cNvSpPr/>
              <p:nvPr/>
            </p:nvSpPr>
            <p:spPr>
              <a:xfrm>
                <a:off x="6430330" y="2532358"/>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24 =  </a:t>
                </a:r>
              </a:p>
            </p:txBody>
          </p:sp>
        </mc:Choice>
        <mc:Fallback>
          <p:sp>
            <p:nvSpPr>
              <p:cNvPr id="96" name="Rounded Rectangle 95">
                <a:extLst>
                  <a:ext uri="{FF2B5EF4-FFF2-40B4-BE49-F238E27FC236}">
                    <a16:creationId xmlns:a16="http://schemas.microsoft.com/office/drawing/2014/main" id="{2A266417-116C-AB45-B43E-8215C41042C5}"/>
                  </a:ext>
                </a:extLst>
              </p:cNvPr>
              <p:cNvSpPr>
                <a:spLocks noRot="1" noChangeAspect="1" noMove="1" noResize="1" noEditPoints="1" noAdjustHandles="1" noChangeArrowheads="1" noChangeShapeType="1" noTextEdit="1"/>
              </p:cNvSpPr>
              <p:nvPr/>
            </p:nvSpPr>
            <p:spPr>
              <a:xfrm>
                <a:off x="6430330" y="2532358"/>
                <a:ext cx="2035486" cy="654295"/>
              </a:xfrm>
              <a:prstGeom prst="roundRect">
                <a:avLst/>
              </a:prstGeom>
              <a:blipFill>
                <a:blip r:embed="rId7"/>
                <a:stretch>
                  <a:fillRect r="-2424"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7" name="Rounded Rectangle 96">
                <a:extLst>
                  <a:ext uri="{FF2B5EF4-FFF2-40B4-BE49-F238E27FC236}">
                    <a16:creationId xmlns:a16="http://schemas.microsoft.com/office/drawing/2014/main" id="{C8F715EB-4A06-D74C-B7B5-334BD05A21FB}"/>
                  </a:ext>
                </a:extLst>
              </p:cNvPr>
              <p:cNvSpPr/>
              <p:nvPr/>
            </p:nvSpPr>
            <p:spPr>
              <a:xfrm>
                <a:off x="9321619" y="2532357"/>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24 =  </a:t>
                </a:r>
              </a:p>
            </p:txBody>
          </p:sp>
        </mc:Choice>
        <mc:Fallback>
          <p:sp>
            <p:nvSpPr>
              <p:cNvPr id="97" name="Rounded Rectangle 96">
                <a:extLst>
                  <a:ext uri="{FF2B5EF4-FFF2-40B4-BE49-F238E27FC236}">
                    <a16:creationId xmlns:a16="http://schemas.microsoft.com/office/drawing/2014/main" id="{C8F715EB-4A06-D74C-B7B5-334BD05A21FB}"/>
                  </a:ext>
                </a:extLst>
              </p:cNvPr>
              <p:cNvSpPr>
                <a:spLocks noRot="1" noChangeAspect="1" noMove="1" noResize="1" noEditPoints="1" noAdjustHandles="1" noChangeArrowheads="1" noChangeShapeType="1" noTextEdit="1"/>
              </p:cNvSpPr>
              <p:nvPr/>
            </p:nvSpPr>
            <p:spPr>
              <a:xfrm>
                <a:off x="9321619" y="2532357"/>
                <a:ext cx="2035486" cy="654295"/>
              </a:xfrm>
              <a:prstGeom prst="roundRect">
                <a:avLst/>
              </a:prstGeom>
              <a:blipFill>
                <a:blip r:embed="rId8"/>
                <a:stretch>
                  <a:fillRect r="-3049"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8" name="Rounded Rectangle 97">
                <a:extLst>
                  <a:ext uri="{FF2B5EF4-FFF2-40B4-BE49-F238E27FC236}">
                    <a16:creationId xmlns:a16="http://schemas.microsoft.com/office/drawing/2014/main" id="{9E638783-6708-3947-8246-A6ADAF9361D9}"/>
                  </a:ext>
                </a:extLst>
              </p:cNvPr>
              <p:cNvSpPr/>
              <p:nvPr/>
            </p:nvSpPr>
            <p:spPr>
              <a:xfrm>
                <a:off x="653122" y="5120853"/>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36 =  </a:t>
                </a:r>
              </a:p>
            </p:txBody>
          </p:sp>
        </mc:Choice>
        <mc:Fallback>
          <p:sp>
            <p:nvSpPr>
              <p:cNvPr id="98" name="Rounded Rectangle 97">
                <a:extLst>
                  <a:ext uri="{FF2B5EF4-FFF2-40B4-BE49-F238E27FC236}">
                    <a16:creationId xmlns:a16="http://schemas.microsoft.com/office/drawing/2014/main" id="{9E638783-6708-3947-8246-A6ADAF9361D9}"/>
                  </a:ext>
                </a:extLst>
              </p:cNvPr>
              <p:cNvSpPr>
                <a:spLocks noRot="1" noChangeAspect="1" noMove="1" noResize="1" noEditPoints="1" noAdjustHandles="1" noChangeArrowheads="1" noChangeShapeType="1" noTextEdit="1"/>
              </p:cNvSpPr>
              <p:nvPr/>
            </p:nvSpPr>
            <p:spPr>
              <a:xfrm>
                <a:off x="653122" y="5120853"/>
                <a:ext cx="2035486" cy="654295"/>
              </a:xfrm>
              <a:prstGeom prst="roundRect">
                <a:avLst/>
              </a:prstGeom>
              <a:blipFill>
                <a:blip r:embed="rId9"/>
                <a:stretch>
                  <a:fillRect r="-2424"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9" name="Rounded Rectangle 98">
                <a:extLst>
                  <a:ext uri="{FF2B5EF4-FFF2-40B4-BE49-F238E27FC236}">
                    <a16:creationId xmlns:a16="http://schemas.microsoft.com/office/drawing/2014/main" id="{B30FB5A8-0868-4C40-B4B2-CFBEB243DDA6}"/>
                  </a:ext>
                </a:extLst>
              </p:cNvPr>
              <p:cNvSpPr/>
              <p:nvPr/>
            </p:nvSpPr>
            <p:spPr>
              <a:xfrm>
                <a:off x="3544411" y="5120852"/>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36 =  </a:t>
                </a:r>
              </a:p>
            </p:txBody>
          </p:sp>
        </mc:Choice>
        <mc:Fallback>
          <p:sp>
            <p:nvSpPr>
              <p:cNvPr id="99" name="Rounded Rectangle 98">
                <a:extLst>
                  <a:ext uri="{FF2B5EF4-FFF2-40B4-BE49-F238E27FC236}">
                    <a16:creationId xmlns:a16="http://schemas.microsoft.com/office/drawing/2014/main" id="{B30FB5A8-0868-4C40-B4B2-CFBEB243DDA6}"/>
                  </a:ext>
                </a:extLst>
              </p:cNvPr>
              <p:cNvSpPr>
                <a:spLocks noRot="1" noChangeAspect="1" noMove="1" noResize="1" noEditPoints="1" noAdjustHandles="1" noChangeArrowheads="1" noChangeShapeType="1" noTextEdit="1"/>
              </p:cNvSpPr>
              <p:nvPr/>
            </p:nvSpPr>
            <p:spPr>
              <a:xfrm>
                <a:off x="3544411" y="5120852"/>
                <a:ext cx="2035486" cy="654295"/>
              </a:xfrm>
              <a:prstGeom prst="roundRect">
                <a:avLst/>
              </a:prstGeom>
              <a:blipFill>
                <a:blip r:embed="rId10"/>
                <a:stretch>
                  <a:fillRect t="-1786" r="-2439"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0" name="Rounded Rectangle 99">
                <a:extLst>
                  <a:ext uri="{FF2B5EF4-FFF2-40B4-BE49-F238E27FC236}">
                    <a16:creationId xmlns:a16="http://schemas.microsoft.com/office/drawing/2014/main" id="{D72644C9-626D-EB45-A42F-C4A92A8BB0C6}"/>
                  </a:ext>
                </a:extLst>
              </p:cNvPr>
              <p:cNvSpPr/>
              <p:nvPr/>
            </p:nvSpPr>
            <p:spPr>
              <a:xfrm>
                <a:off x="6435700" y="5120852"/>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36 =  </a:t>
                </a:r>
              </a:p>
            </p:txBody>
          </p:sp>
        </mc:Choice>
        <mc:Fallback>
          <p:sp>
            <p:nvSpPr>
              <p:cNvPr id="100" name="Rounded Rectangle 99">
                <a:extLst>
                  <a:ext uri="{FF2B5EF4-FFF2-40B4-BE49-F238E27FC236}">
                    <a16:creationId xmlns:a16="http://schemas.microsoft.com/office/drawing/2014/main" id="{D72644C9-626D-EB45-A42F-C4A92A8BB0C6}"/>
                  </a:ext>
                </a:extLst>
              </p:cNvPr>
              <p:cNvSpPr>
                <a:spLocks noRot="1" noChangeAspect="1" noMove="1" noResize="1" noEditPoints="1" noAdjustHandles="1" noChangeArrowheads="1" noChangeShapeType="1" noTextEdit="1"/>
              </p:cNvSpPr>
              <p:nvPr/>
            </p:nvSpPr>
            <p:spPr>
              <a:xfrm>
                <a:off x="6435700" y="5120852"/>
                <a:ext cx="2035486" cy="654295"/>
              </a:xfrm>
              <a:prstGeom prst="roundRect">
                <a:avLst/>
              </a:prstGeom>
              <a:blipFill>
                <a:blip r:embed="rId11"/>
                <a:stretch>
                  <a:fillRect t="-1786" r="-2439"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1" name="Rounded Rectangle 100">
                <a:extLst>
                  <a:ext uri="{FF2B5EF4-FFF2-40B4-BE49-F238E27FC236}">
                    <a16:creationId xmlns:a16="http://schemas.microsoft.com/office/drawing/2014/main" id="{762D3E96-E1D2-8042-8C32-1C899DBF494C}"/>
                  </a:ext>
                </a:extLst>
              </p:cNvPr>
              <p:cNvSpPr/>
              <p:nvPr/>
            </p:nvSpPr>
            <p:spPr>
              <a:xfrm>
                <a:off x="9326989" y="5120851"/>
                <a:ext cx="2035486"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36 =  </a:t>
                </a:r>
              </a:p>
            </p:txBody>
          </p:sp>
        </mc:Choice>
        <mc:Fallback>
          <p:sp>
            <p:nvSpPr>
              <p:cNvPr id="101" name="Rounded Rectangle 100">
                <a:extLst>
                  <a:ext uri="{FF2B5EF4-FFF2-40B4-BE49-F238E27FC236}">
                    <a16:creationId xmlns:a16="http://schemas.microsoft.com/office/drawing/2014/main" id="{762D3E96-E1D2-8042-8C32-1C899DBF494C}"/>
                  </a:ext>
                </a:extLst>
              </p:cNvPr>
              <p:cNvSpPr>
                <a:spLocks noRot="1" noChangeAspect="1" noMove="1" noResize="1" noEditPoints="1" noAdjustHandles="1" noChangeArrowheads="1" noChangeShapeType="1" noTextEdit="1"/>
              </p:cNvSpPr>
              <p:nvPr/>
            </p:nvSpPr>
            <p:spPr>
              <a:xfrm>
                <a:off x="9326989" y="5120851"/>
                <a:ext cx="2035486" cy="654295"/>
              </a:xfrm>
              <a:prstGeom prst="roundRect">
                <a:avLst/>
              </a:prstGeom>
              <a:blipFill>
                <a:blip r:embed="rId12"/>
                <a:stretch>
                  <a:fillRect t="-1786" r="-2424" b="-16071"/>
                </a:stretch>
              </a:blipFill>
              <a:ln w="38100">
                <a:solidFill>
                  <a:srgbClr val="CCD4F4"/>
                </a:solid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4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4"/>
                                        </p:tgtEl>
                                        <p:attrNameLst>
                                          <p:attrName>style.visibility</p:attrName>
                                        </p:attrNameLst>
                                      </p:cBhvr>
                                      <p:to>
                                        <p:strVal val="visible"/>
                                      </p:to>
                                    </p:set>
                                    <p:animEffect transition="in" filter="fade">
                                      <p:cBhvr>
                                        <p:cTn id="7" dur="500"/>
                                        <p:tgtEl>
                                          <p:spTgt spid="324"/>
                                        </p:tgtEl>
                                      </p:cBhvr>
                                    </p:animEffect>
                                  </p:childTnLst>
                                </p:cTn>
                              </p:par>
                              <p:par>
                                <p:cTn id="8" presetID="10" presetClass="entr" presetSubtype="0" fill="hold" nodeType="withEffect">
                                  <p:stCondLst>
                                    <p:cond delay="0"/>
                                  </p:stCondLst>
                                  <p:childTnLst>
                                    <p:set>
                                      <p:cBhvr>
                                        <p:cTn id="9" dur="1" fill="hold">
                                          <p:stCondLst>
                                            <p:cond delay="0"/>
                                          </p:stCondLst>
                                        </p:cTn>
                                        <p:tgtEl>
                                          <p:spTgt spid="323"/>
                                        </p:tgtEl>
                                        <p:attrNameLst>
                                          <p:attrName>style.visibility</p:attrName>
                                        </p:attrNameLst>
                                      </p:cBhvr>
                                      <p:to>
                                        <p:strVal val="visible"/>
                                      </p:to>
                                    </p:set>
                                    <p:animEffect transition="in" filter="fade">
                                      <p:cBhvr>
                                        <p:cTn id="10" dur="500"/>
                                        <p:tgtEl>
                                          <p:spTgt spid="323"/>
                                        </p:tgtEl>
                                      </p:cBhvr>
                                    </p:animEffect>
                                  </p:childTnLst>
                                </p:cTn>
                              </p:par>
                              <p:par>
                                <p:cTn id="11" presetID="10" presetClass="entr" presetSubtype="0" fill="hold" nodeType="withEffect">
                                  <p:stCondLst>
                                    <p:cond delay="0"/>
                                  </p:stCondLst>
                                  <p:childTnLst>
                                    <p:set>
                                      <p:cBhvr>
                                        <p:cTn id="12" dur="1" fill="hold">
                                          <p:stCondLst>
                                            <p:cond delay="0"/>
                                          </p:stCondLst>
                                        </p:cTn>
                                        <p:tgtEl>
                                          <p:spTgt spid="322"/>
                                        </p:tgtEl>
                                        <p:attrNameLst>
                                          <p:attrName>style.visibility</p:attrName>
                                        </p:attrNameLst>
                                      </p:cBhvr>
                                      <p:to>
                                        <p:strVal val="visible"/>
                                      </p:to>
                                    </p:set>
                                    <p:animEffect transition="in" filter="fade">
                                      <p:cBhvr>
                                        <p:cTn id="13" dur="500"/>
                                        <p:tgtEl>
                                          <p:spTgt spid="322"/>
                                        </p:tgtEl>
                                      </p:cBhvr>
                                    </p:animEffect>
                                  </p:childTnLst>
                                </p:cTn>
                              </p:par>
                              <p:par>
                                <p:cTn id="14" presetID="10" presetClass="entr" presetSubtype="0" fill="hold" nodeType="withEffect">
                                  <p:stCondLst>
                                    <p:cond delay="0"/>
                                  </p:stCondLst>
                                  <p:childTnLst>
                                    <p:set>
                                      <p:cBhvr>
                                        <p:cTn id="15" dur="1" fill="hold">
                                          <p:stCondLst>
                                            <p:cond delay="0"/>
                                          </p:stCondLst>
                                        </p:cTn>
                                        <p:tgtEl>
                                          <p:spTgt spid="321"/>
                                        </p:tgtEl>
                                        <p:attrNameLst>
                                          <p:attrName>style.visibility</p:attrName>
                                        </p:attrNameLst>
                                      </p:cBhvr>
                                      <p:to>
                                        <p:strVal val="visible"/>
                                      </p:to>
                                    </p:set>
                                    <p:animEffect transition="in" filter="fade">
                                      <p:cBhvr>
                                        <p:cTn id="16" dur="500"/>
                                        <p:tgtEl>
                                          <p:spTgt spid="321"/>
                                        </p:tgtEl>
                                      </p:cBhvr>
                                    </p:animEffect>
                                  </p:childTnLst>
                                </p:cTn>
                              </p:par>
                              <p:par>
                                <p:cTn id="17" presetID="10" presetClass="entr" presetSubtype="0" fill="hold" nodeType="with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fade">
                                      <p:cBhvr>
                                        <p:cTn id="19" dur="500"/>
                                        <p:tgtEl>
                                          <p:spTgt spid="93"/>
                                        </p:tgtEl>
                                      </p:cBhvr>
                                    </p:animEffect>
                                  </p:childTnLst>
                                </p:cTn>
                              </p:par>
                              <p:par>
                                <p:cTn id="20" presetID="10" presetClass="entr" presetSubtype="0" fill="hold" nodeType="with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fade">
                                      <p:cBhvr>
                                        <p:cTn id="25" dur="500"/>
                                        <p:tgtEl>
                                          <p:spTgt spid="91"/>
                                        </p:tgtEl>
                                      </p:cBhvr>
                                    </p:animEffect>
                                  </p:childTnLst>
                                </p:cTn>
                              </p:par>
                              <p:par>
                                <p:cTn id="26" presetID="10" presetClass="entr" presetSubtype="0" fill="hold" nodeType="withEffect">
                                  <p:stCondLst>
                                    <p:cond delay="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childTnLst>
                    </p:cTn>
                  </p:par>
                </p:childTnLst>
              </p:cTn>
              <p:nextCondLst>
                <p:cond evt="onClick" delay="0">
                  <p:tgtEl>
                    <p:spTgt spid="246"/>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17"/>
          <p:cNvSpPr txBox="1">
            <a:spLocks noGrp="1"/>
          </p:cNvSpPr>
          <p:nvPr>
            <p:ph type="body" idx="2"/>
          </p:nvPr>
        </p:nvSpPr>
        <p:spPr>
          <a:xfrm>
            <a:off x="263046" y="700644"/>
            <a:ext cx="11736887" cy="51459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Complete the table.</a:t>
            </a:r>
            <a:r>
              <a:rPr lang="en-GB"/>
              <a:t> </a:t>
            </a:r>
            <a:endParaRPr/>
          </a:p>
        </p:txBody>
      </p:sp>
      <p:sp>
        <p:nvSpPr>
          <p:cNvPr id="339" name="Google Shape;339;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graphicFrame>
            <p:nvGraphicFramePr>
              <p:cNvPr id="340" name="Google Shape;340;p17"/>
              <p:cNvGraphicFramePr/>
              <p:nvPr>
                <p:extLst>
                  <p:ext uri="{D42A27DB-BD31-4B8C-83A1-F6EECF244321}">
                    <p14:modId xmlns:p14="http://schemas.microsoft.com/office/powerpoint/2010/main" val="4163440209"/>
                  </p:ext>
                </p:extLst>
              </p:nvPr>
            </p:nvGraphicFramePr>
            <p:xfrm>
              <a:off x="1310413" y="3624757"/>
              <a:ext cx="8955225" cy="2498750"/>
            </p:xfrm>
            <a:graphic>
              <a:graphicData uri="http://schemas.openxmlformats.org/drawingml/2006/table">
                <a:tbl>
                  <a:tblPr>
                    <a:noFill/>
                    <a:tableStyleId>{44AE3C28-5F88-4FEA-85C9-56BD4B510157}</a:tableStyleId>
                  </a:tblPr>
                  <a:tblGrid>
                    <a:gridCol w="2985075">
                      <a:extLst>
                        <a:ext uri="{9D8B030D-6E8A-4147-A177-3AD203B41FA5}">
                          <a16:colId xmlns:a16="http://schemas.microsoft.com/office/drawing/2014/main" val="20000"/>
                        </a:ext>
                      </a:extLst>
                    </a:gridCol>
                    <a:gridCol w="2985075">
                      <a:extLst>
                        <a:ext uri="{9D8B030D-6E8A-4147-A177-3AD203B41FA5}">
                          <a16:colId xmlns:a16="http://schemas.microsoft.com/office/drawing/2014/main" val="20001"/>
                        </a:ext>
                      </a:extLst>
                    </a:gridCol>
                    <a:gridCol w="2985075">
                      <a:extLst>
                        <a:ext uri="{9D8B030D-6E8A-4147-A177-3AD203B41FA5}">
                          <a16:colId xmlns:a16="http://schemas.microsoft.com/office/drawing/2014/main" val="20002"/>
                        </a:ext>
                      </a:extLst>
                    </a:gridCol>
                  </a:tblGrid>
                  <a:tr h="457175">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Whole</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ctr" rtl="0">
                            <a:spcBef>
                              <a:spcPts val="0"/>
                            </a:spcBef>
                            <a:spcAft>
                              <a:spcPts val="0"/>
                            </a:spcAft>
                            <a:buClr>
                              <a:schemeClr val="dk1"/>
                            </a:buClr>
                            <a:buSzPts val="1800"/>
                            <a:buFont typeface="Century Gothic"/>
                            <a:buNone/>
                          </a:pPr>
                          <a:r>
                            <a:rPr lang="en-GB" sz="1800">
                              <a:solidFill>
                                <a:srgbClr val="222222"/>
                              </a:solidFill>
                              <a:latin typeface="Century Gothic"/>
                              <a:ea typeface="Century Gothic"/>
                              <a:cs typeface="Century Gothic"/>
                              <a:sym typeface="Century Gothic"/>
                            </a:rPr>
                            <a:t>Unit Fraction</a:t>
                          </a:r>
                          <a:endParaRPr sz="180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ctr" rtl="0">
                            <a:spcBef>
                              <a:spcPts val="0"/>
                            </a:spcBef>
                            <a:spcAft>
                              <a:spcPts val="0"/>
                            </a:spcAft>
                            <a:buClr>
                              <a:schemeClr val="dk1"/>
                            </a:buClr>
                            <a:buSzPts val="1800"/>
                            <a:buFont typeface="Century Gothic"/>
                            <a:buNone/>
                          </a:pPr>
                          <a:r>
                            <a:rPr lang="en-GB" sz="1800">
                              <a:solidFill>
                                <a:srgbClr val="222222"/>
                              </a:solidFill>
                              <a:latin typeface="Century Gothic"/>
                              <a:ea typeface="Century Gothic"/>
                              <a:cs typeface="Century Gothic"/>
                              <a:sym typeface="Century Gothic"/>
                            </a:rPr>
                            <a:t>Non-unit fraction</a:t>
                          </a:r>
                          <a:endParaRPr sz="180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extLst>
                      <a:ext uri="{0D108BD9-81ED-4DB2-BD59-A6C34878D82A}">
                        <a16:rowId xmlns:a16="http://schemas.microsoft.com/office/drawing/2014/main" val="10000"/>
                      </a:ext>
                    </a:extLst>
                  </a:tr>
                  <a:tr h="681900">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28</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1</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4</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28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3</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4</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28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677775">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24</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1</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6</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24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5</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6</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24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81900">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30</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1</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10</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30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b="0" i="0" smtClean="0">
                                      <a:solidFill>
                                        <a:srgbClr val="222222"/>
                                      </a:solidFill>
                                      <a:latin typeface="Century Gothic" panose="020B0502020202020204" pitchFamily="34" charset="0"/>
                                    </a:rPr>
                                    <m:t>3</m:t>
                                  </m:r>
                                </m:num>
                                <m:den>
                                  <m:r>
                                    <m:rPr>
                                      <m:nor/>
                                    </m:rPr>
                                    <a:rPr lang="ar-AE" sz="1800" b="0" i="0" smtClean="0">
                                      <a:solidFill>
                                        <a:srgbClr val="222222"/>
                                      </a:solidFill>
                                      <a:latin typeface="Century Gothic" panose="020B0502020202020204" pitchFamily="34" charset="0"/>
                                    </a:rPr>
                                    <m:t> </m:t>
                                  </m:r>
                                  <m:r>
                                    <m:rPr>
                                      <m:nor/>
                                    </m:rPr>
                                    <a:rPr lang="en-GB" sz="1800" b="0" i="0" smtClean="0">
                                      <a:solidFill>
                                        <a:srgbClr val="222222"/>
                                      </a:solidFill>
                                      <a:latin typeface="Century Gothic" panose="020B0502020202020204" pitchFamily="34" charset="0"/>
                                    </a:rPr>
                                    <m:t>10</m:t>
                                  </m:r>
                                  <m:r>
                                    <m:rPr>
                                      <m:nor/>
                                    </m:rPr>
                                    <a:rPr lang="ar-AE" sz="1800" b="0" i="0" smtClean="0">
                                      <a:solidFill>
                                        <a:srgbClr val="222222"/>
                                      </a:solidFill>
                                      <a:latin typeface="Century Gothic" panose="020B0502020202020204" pitchFamily="34" charset="0"/>
                                    </a:rPr>
                                    <m:t> </m:t>
                                  </m:r>
                                </m:den>
                              </m:f>
                            </m:oMath>
                          </a14:m>
                          <a:r>
                            <a:rPr lang="ar-AE" sz="1800" dirty="0">
                              <a:solidFill>
                                <a:srgbClr val="222222"/>
                              </a:solidFill>
                              <a:latin typeface="Century Gothic" panose="020B0502020202020204" pitchFamily="34" charset="0"/>
                            </a:rPr>
                            <a:t> </a:t>
                          </a:r>
                          <a:r>
                            <a:rPr lang="en-GB" sz="1800" dirty="0">
                              <a:solidFill>
                                <a:srgbClr val="222222"/>
                              </a:solidFill>
                              <a:latin typeface="Century Gothic" panose="020B0502020202020204" pitchFamily="34" charset="0"/>
                            </a:rPr>
                            <a:t>of 30 = </a:t>
                          </a: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mc:Choice>
        <mc:Fallback>
          <p:graphicFrame>
            <p:nvGraphicFramePr>
              <p:cNvPr id="340" name="Google Shape;340;p17"/>
              <p:cNvGraphicFramePr/>
              <p:nvPr>
                <p:extLst>
                  <p:ext uri="{D42A27DB-BD31-4B8C-83A1-F6EECF244321}">
                    <p14:modId xmlns:p14="http://schemas.microsoft.com/office/powerpoint/2010/main" val="4163440209"/>
                  </p:ext>
                </p:extLst>
              </p:nvPr>
            </p:nvGraphicFramePr>
            <p:xfrm>
              <a:off x="1310413" y="3624757"/>
              <a:ext cx="8955225" cy="2498750"/>
            </p:xfrm>
            <a:graphic>
              <a:graphicData uri="http://schemas.openxmlformats.org/drawingml/2006/table">
                <a:tbl>
                  <a:tblPr>
                    <a:noFill/>
                    <a:tableStyleId>{44AE3C28-5F88-4FEA-85C9-56BD4B510157}</a:tableStyleId>
                  </a:tblPr>
                  <a:tblGrid>
                    <a:gridCol w="2985075">
                      <a:extLst>
                        <a:ext uri="{9D8B030D-6E8A-4147-A177-3AD203B41FA5}">
                          <a16:colId xmlns:a16="http://schemas.microsoft.com/office/drawing/2014/main" val="20000"/>
                        </a:ext>
                      </a:extLst>
                    </a:gridCol>
                    <a:gridCol w="2985075">
                      <a:extLst>
                        <a:ext uri="{9D8B030D-6E8A-4147-A177-3AD203B41FA5}">
                          <a16:colId xmlns:a16="http://schemas.microsoft.com/office/drawing/2014/main" val="20001"/>
                        </a:ext>
                      </a:extLst>
                    </a:gridCol>
                    <a:gridCol w="2985075">
                      <a:extLst>
                        <a:ext uri="{9D8B030D-6E8A-4147-A177-3AD203B41FA5}">
                          <a16:colId xmlns:a16="http://schemas.microsoft.com/office/drawing/2014/main" val="20002"/>
                        </a:ext>
                      </a:extLst>
                    </a:gridCol>
                  </a:tblGrid>
                  <a:tr h="457175">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Whole</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ctr" rtl="0">
                            <a:spcBef>
                              <a:spcPts val="0"/>
                            </a:spcBef>
                            <a:spcAft>
                              <a:spcPts val="0"/>
                            </a:spcAft>
                            <a:buClr>
                              <a:schemeClr val="dk1"/>
                            </a:buClr>
                            <a:buSzPts val="1800"/>
                            <a:buFont typeface="Century Gothic"/>
                            <a:buNone/>
                          </a:pPr>
                          <a:r>
                            <a:rPr lang="en-GB" sz="1800">
                              <a:solidFill>
                                <a:srgbClr val="222222"/>
                              </a:solidFill>
                              <a:latin typeface="Century Gothic"/>
                              <a:ea typeface="Century Gothic"/>
                              <a:cs typeface="Century Gothic"/>
                              <a:sym typeface="Century Gothic"/>
                            </a:rPr>
                            <a:t>Unit Fraction</a:t>
                          </a:r>
                          <a:endParaRPr sz="180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ctr" rtl="0">
                            <a:spcBef>
                              <a:spcPts val="0"/>
                            </a:spcBef>
                            <a:spcAft>
                              <a:spcPts val="0"/>
                            </a:spcAft>
                            <a:buClr>
                              <a:schemeClr val="dk1"/>
                            </a:buClr>
                            <a:buSzPts val="1800"/>
                            <a:buFont typeface="Century Gothic"/>
                            <a:buNone/>
                          </a:pPr>
                          <a:r>
                            <a:rPr lang="en-GB" sz="1800">
                              <a:solidFill>
                                <a:srgbClr val="222222"/>
                              </a:solidFill>
                              <a:latin typeface="Century Gothic"/>
                              <a:ea typeface="Century Gothic"/>
                              <a:cs typeface="Century Gothic"/>
                              <a:sym typeface="Century Gothic"/>
                            </a:rPr>
                            <a:t>Non-unit fraction</a:t>
                          </a:r>
                          <a:endParaRPr sz="180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extLst>
                      <a:ext uri="{0D108BD9-81ED-4DB2-BD59-A6C34878D82A}">
                        <a16:rowId xmlns:a16="http://schemas.microsoft.com/office/drawing/2014/main" val="10000"/>
                      </a:ext>
                    </a:extLst>
                  </a:tr>
                  <a:tr h="681900">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28</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100000" t="-68519" r="-100424" b="-2018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200851" t="-68519" r="-851" b="-201852"/>
                          </a:stretch>
                        </a:blipFill>
                      </a:tcPr>
                    </a:tc>
                    <a:extLst>
                      <a:ext uri="{0D108BD9-81ED-4DB2-BD59-A6C34878D82A}">
                        <a16:rowId xmlns:a16="http://schemas.microsoft.com/office/drawing/2014/main" val="10001"/>
                      </a:ext>
                    </a:extLst>
                  </a:tr>
                  <a:tr h="677775">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24</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100000" t="-168519" r="-100424" b="-1018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200851" t="-168519" r="-851" b="-101852"/>
                          </a:stretch>
                        </a:blipFill>
                      </a:tcPr>
                    </a:tc>
                    <a:extLst>
                      <a:ext uri="{0D108BD9-81ED-4DB2-BD59-A6C34878D82A}">
                        <a16:rowId xmlns:a16="http://schemas.microsoft.com/office/drawing/2014/main" val="10002"/>
                      </a:ext>
                    </a:extLst>
                  </a:tr>
                  <a:tr h="681900">
                    <a:tc>
                      <a:txBody>
                        <a:bodyPr/>
                        <a:lstStyle/>
                        <a:p>
                          <a:pPr marL="0" marR="0" lvl="0" indent="0" algn="ctr" rtl="0">
                            <a:spcBef>
                              <a:spcPts val="0"/>
                            </a:spcBef>
                            <a:spcAft>
                              <a:spcPts val="0"/>
                            </a:spcAft>
                            <a:buClr>
                              <a:schemeClr val="dk1"/>
                            </a:buClr>
                            <a:buSzPts val="1800"/>
                            <a:buFont typeface="Century Gothic"/>
                            <a:buNone/>
                          </a:pPr>
                          <a:r>
                            <a:rPr lang="en-GB" sz="1800" dirty="0">
                              <a:solidFill>
                                <a:srgbClr val="222222"/>
                              </a:solidFill>
                              <a:latin typeface="Century Gothic"/>
                              <a:ea typeface="Century Gothic"/>
                              <a:cs typeface="Century Gothic"/>
                              <a:sym typeface="Century Gothic"/>
                            </a:rPr>
                            <a:t>The whole is 30</a:t>
                          </a:r>
                          <a:endParaRPr sz="1800" dirty="0">
                            <a:solidFill>
                              <a:srgbClr val="222222"/>
                            </a:solidFill>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100000" t="-268519" r="-100424" b="-18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200851" t="-268519" r="-851" b="-1852"/>
                          </a:stretch>
                        </a:blipFill>
                      </a:tcPr>
                    </a:tc>
                    <a:extLst>
                      <a:ext uri="{0D108BD9-81ED-4DB2-BD59-A6C34878D82A}">
                        <a16:rowId xmlns:a16="http://schemas.microsoft.com/office/drawing/2014/main" val="10003"/>
                      </a:ext>
                    </a:extLst>
                  </a:tr>
                </a:tbl>
              </a:graphicData>
            </a:graphic>
          </p:graphicFrame>
        </mc:Fallback>
      </mc:AlternateContent>
      <p:graphicFrame>
        <p:nvGraphicFramePr>
          <p:cNvPr id="341" name="Google Shape;341;p17"/>
          <p:cNvGraphicFramePr/>
          <p:nvPr/>
        </p:nvGraphicFramePr>
        <p:xfrm>
          <a:off x="676150" y="1516297"/>
          <a:ext cx="4302600" cy="757700"/>
        </p:xfrm>
        <a:graphic>
          <a:graphicData uri="http://schemas.openxmlformats.org/drawingml/2006/table">
            <a:tbl>
              <a:tblPr>
                <a:noFill/>
                <a:tableStyleId>{44AE3C28-5F88-4FEA-85C9-56BD4B510157}</a:tableStyleId>
              </a:tblPr>
              <a:tblGrid>
                <a:gridCol w="1075650">
                  <a:extLst>
                    <a:ext uri="{9D8B030D-6E8A-4147-A177-3AD203B41FA5}">
                      <a16:colId xmlns:a16="http://schemas.microsoft.com/office/drawing/2014/main" val="20000"/>
                    </a:ext>
                  </a:extLst>
                </a:gridCol>
                <a:gridCol w="1075650">
                  <a:extLst>
                    <a:ext uri="{9D8B030D-6E8A-4147-A177-3AD203B41FA5}">
                      <a16:colId xmlns:a16="http://schemas.microsoft.com/office/drawing/2014/main" val="20001"/>
                    </a:ext>
                  </a:extLst>
                </a:gridCol>
                <a:gridCol w="1075650">
                  <a:extLst>
                    <a:ext uri="{9D8B030D-6E8A-4147-A177-3AD203B41FA5}">
                      <a16:colId xmlns:a16="http://schemas.microsoft.com/office/drawing/2014/main" val="20002"/>
                    </a:ext>
                  </a:extLst>
                </a:gridCol>
                <a:gridCol w="1075650">
                  <a:extLst>
                    <a:ext uri="{9D8B030D-6E8A-4147-A177-3AD203B41FA5}">
                      <a16:colId xmlns:a16="http://schemas.microsoft.com/office/drawing/2014/main" val="20003"/>
                    </a:ext>
                  </a:extLst>
                </a:gridCol>
              </a:tblGrid>
              <a:tr h="757700">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342" name="Google Shape;342;p17"/>
          <p:cNvGrpSpPr/>
          <p:nvPr/>
        </p:nvGrpSpPr>
        <p:grpSpPr>
          <a:xfrm>
            <a:off x="745700" y="1643522"/>
            <a:ext cx="943200" cy="445725"/>
            <a:chOff x="745700" y="1567322"/>
            <a:chExt cx="943200" cy="445725"/>
          </a:xfrm>
        </p:grpSpPr>
        <p:pic>
          <p:nvPicPr>
            <p:cNvPr id="343" name="Google Shape;343;p17"/>
            <p:cNvPicPr preferRelativeResize="0"/>
            <p:nvPr/>
          </p:nvPicPr>
          <p:blipFill rotWithShape="1">
            <a:blip r:embed="rId4">
              <a:alphaModFix/>
            </a:blip>
            <a:srcRect/>
            <a:stretch/>
          </p:blipFill>
          <p:spPr>
            <a:xfrm>
              <a:off x="745700" y="1567322"/>
              <a:ext cx="235800" cy="235800"/>
            </a:xfrm>
            <a:prstGeom prst="rect">
              <a:avLst/>
            </a:prstGeom>
            <a:noFill/>
            <a:ln>
              <a:noFill/>
            </a:ln>
          </p:spPr>
        </p:pic>
        <p:pic>
          <p:nvPicPr>
            <p:cNvPr id="344" name="Google Shape;344;p17"/>
            <p:cNvPicPr preferRelativeResize="0"/>
            <p:nvPr/>
          </p:nvPicPr>
          <p:blipFill rotWithShape="1">
            <a:blip r:embed="rId4">
              <a:alphaModFix/>
            </a:blip>
            <a:srcRect/>
            <a:stretch/>
          </p:blipFill>
          <p:spPr>
            <a:xfrm>
              <a:off x="981500" y="1567322"/>
              <a:ext cx="235800" cy="235800"/>
            </a:xfrm>
            <a:prstGeom prst="rect">
              <a:avLst/>
            </a:prstGeom>
            <a:noFill/>
            <a:ln>
              <a:noFill/>
            </a:ln>
          </p:spPr>
        </p:pic>
        <p:pic>
          <p:nvPicPr>
            <p:cNvPr id="345" name="Google Shape;345;p17"/>
            <p:cNvPicPr preferRelativeResize="0"/>
            <p:nvPr/>
          </p:nvPicPr>
          <p:blipFill rotWithShape="1">
            <a:blip r:embed="rId4">
              <a:alphaModFix/>
            </a:blip>
            <a:srcRect/>
            <a:stretch/>
          </p:blipFill>
          <p:spPr>
            <a:xfrm>
              <a:off x="1217300" y="1567322"/>
              <a:ext cx="235800" cy="235800"/>
            </a:xfrm>
            <a:prstGeom prst="rect">
              <a:avLst/>
            </a:prstGeom>
            <a:noFill/>
            <a:ln>
              <a:noFill/>
            </a:ln>
          </p:spPr>
        </p:pic>
        <p:pic>
          <p:nvPicPr>
            <p:cNvPr id="346" name="Google Shape;346;p17"/>
            <p:cNvPicPr preferRelativeResize="0"/>
            <p:nvPr/>
          </p:nvPicPr>
          <p:blipFill rotWithShape="1">
            <a:blip r:embed="rId4">
              <a:alphaModFix/>
            </a:blip>
            <a:srcRect/>
            <a:stretch/>
          </p:blipFill>
          <p:spPr>
            <a:xfrm>
              <a:off x="745700" y="1777247"/>
              <a:ext cx="235800" cy="235800"/>
            </a:xfrm>
            <a:prstGeom prst="rect">
              <a:avLst/>
            </a:prstGeom>
            <a:noFill/>
            <a:ln>
              <a:noFill/>
            </a:ln>
          </p:spPr>
        </p:pic>
        <p:pic>
          <p:nvPicPr>
            <p:cNvPr id="347" name="Google Shape;347;p17"/>
            <p:cNvPicPr preferRelativeResize="0"/>
            <p:nvPr/>
          </p:nvPicPr>
          <p:blipFill rotWithShape="1">
            <a:blip r:embed="rId4">
              <a:alphaModFix/>
            </a:blip>
            <a:srcRect/>
            <a:stretch/>
          </p:blipFill>
          <p:spPr>
            <a:xfrm>
              <a:off x="981500" y="1777247"/>
              <a:ext cx="235800" cy="235800"/>
            </a:xfrm>
            <a:prstGeom prst="rect">
              <a:avLst/>
            </a:prstGeom>
            <a:noFill/>
            <a:ln>
              <a:noFill/>
            </a:ln>
          </p:spPr>
        </p:pic>
        <p:pic>
          <p:nvPicPr>
            <p:cNvPr id="348" name="Google Shape;348;p17"/>
            <p:cNvPicPr preferRelativeResize="0"/>
            <p:nvPr/>
          </p:nvPicPr>
          <p:blipFill rotWithShape="1">
            <a:blip r:embed="rId4">
              <a:alphaModFix/>
            </a:blip>
            <a:srcRect/>
            <a:stretch/>
          </p:blipFill>
          <p:spPr>
            <a:xfrm>
              <a:off x="1217300" y="1777247"/>
              <a:ext cx="235800" cy="235800"/>
            </a:xfrm>
            <a:prstGeom prst="rect">
              <a:avLst/>
            </a:prstGeom>
            <a:noFill/>
            <a:ln>
              <a:noFill/>
            </a:ln>
          </p:spPr>
        </p:pic>
        <p:pic>
          <p:nvPicPr>
            <p:cNvPr id="349" name="Google Shape;349;p17"/>
            <p:cNvPicPr preferRelativeResize="0"/>
            <p:nvPr/>
          </p:nvPicPr>
          <p:blipFill rotWithShape="1">
            <a:blip r:embed="rId4">
              <a:alphaModFix/>
            </a:blip>
            <a:srcRect/>
            <a:stretch/>
          </p:blipFill>
          <p:spPr>
            <a:xfrm>
              <a:off x="1453100" y="1777247"/>
              <a:ext cx="235800" cy="235800"/>
            </a:xfrm>
            <a:prstGeom prst="rect">
              <a:avLst/>
            </a:prstGeom>
            <a:noFill/>
            <a:ln>
              <a:noFill/>
            </a:ln>
          </p:spPr>
        </p:pic>
      </p:grpSp>
      <p:grpSp>
        <p:nvGrpSpPr>
          <p:cNvPr id="350" name="Google Shape;350;p17"/>
          <p:cNvGrpSpPr/>
          <p:nvPr/>
        </p:nvGrpSpPr>
        <p:grpSpPr>
          <a:xfrm>
            <a:off x="1812500" y="1643522"/>
            <a:ext cx="943200" cy="445725"/>
            <a:chOff x="745700" y="1567322"/>
            <a:chExt cx="943200" cy="445725"/>
          </a:xfrm>
        </p:grpSpPr>
        <p:pic>
          <p:nvPicPr>
            <p:cNvPr id="351" name="Google Shape;351;p17"/>
            <p:cNvPicPr preferRelativeResize="0"/>
            <p:nvPr/>
          </p:nvPicPr>
          <p:blipFill rotWithShape="1">
            <a:blip r:embed="rId4">
              <a:alphaModFix/>
            </a:blip>
            <a:srcRect/>
            <a:stretch/>
          </p:blipFill>
          <p:spPr>
            <a:xfrm>
              <a:off x="745700" y="1567322"/>
              <a:ext cx="235800" cy="235800"/>
            </a:xfrm>
            <a:prstGeom prst="rect">
              <a:avLst/>
            </a:prstGeom>
            <a:noFill/>
            <a:ln>
              <a:noFill/>
            </a:ln>
          </p:spPr>
        </p:pic>
        <p:pic>
          <p:nvPicPr>
            <p:cNvPr id="352" name="Google Shape;352;p17"/>
            <p:cNvPicPr preferRelativeResize="0"/>
            <p:nvPr/>
          </p:nvPicPr>
          <p:blipFill rotWithShape="1">
            <a:blip r:embed="rId4">
              <a:alphaModFix/>
            </a:blip>
            <a:srcRect/>
            <a:stretch/>
          </p:blipFill>
          <p:spPr>
            <a:xfrm>
              <a:off x="981500" y="1567322"/>
              <a:ext cx="235800" cy="235800"/>
            </a:xfrm>
            <a:prstGeom prst="rect">
              <a:avLst/>
            </a:prstGeom>
            <a:noFill/>
            <a:ln>
              <a:noFill/>
            </a:ln>
          </p:spPr>
        </p:pic>
        <p:pic>
          <p:nvPicPr>
            <p:cNvPr id="353" name="Google Shape;353;p17"/>
            <p:cNvPicPr preferRelativeResize="0"/>
            <p:nvPr/>
          </p:nvPicPr>
          <p:blipFill rotWithShape="1">
            <a:blip r:embed="rId4">
              <a:alphaModFix/>
            </a:blip>
            <a:srcRect/>
            <a:stretch/>
          </p:blipFill>
          <p:spPr>
            <a:xfrm>
              <a:off x="1217300" y="1567322"/>
              <a:ext cx="235800" cy="235800"/>
            </a:xfrm>
            <a:prstGeom prst="rect">
              <a:avLst/>
            </a:prstGeom>
            <a:noFill/>
            <a:ln>
              <a:noFill/>
            </a:ln>
          </p:spPr>
        </p:pic>
        <p:pic>
          <p:nvPicPr>
            <p:cNvPr id="354" name="Google Shape;354;p17"/>
            <p:cNvPicPr preferRelativeResize="0"/>
            <p:nvPr/>
          </p:nvPicPr>
          <p:blipFill rotWithShape="1">
            <a:blip r:embed="rId4">
              <a:alphaModFix/>
            </a:blip>
            <a:srcRect/>
            <a:stretch/>
          </p:blipFill>
          <p:spPr>
            <a:xfrm>
              <a:off x="745700" y="1777247"/>
              <a:ext cx="235800" cy="235800"/>
            </a:xfrm>
            <a:prstGeom prst="rect">
              <a:avLst/>
            </a:prstGeom>
            <a:noFill/>
            <a:ln>
              <a:noFill/>
            </a:ln>
          </p:spPr>
        </p:pic>
        <p:pic>
          <p:nvPicPr>
            <p:cNvPr id="355" name="Google Shape;355;p17"/>
            <p:cNvPicPr preferRelativeResize="0"/>
            <p:nvPr/>
          </p:nvPicPr>
          <p:blipFill rotWithShape="1">
            <a:blip r:embed="rId4">
              <a:alphaModFix/>
            </a:blip>
            <a:srcRect/>
            <a:stretch/>
          </p:blipFill>
          <p:spPr>
            <a:xfrm>
              <a:off x="981500" y="1777247"/>
              <a:ext cx="235800" cy="235800"/>
            </a:xfrm>
            <a:prstGeom prst="rect">
              <a:avLst/>
            </a:prstGeom>
            <a:noFill/>
            <a:ln>
              <a:noFill/>
            </a:ln>
          </p:spPr>
        </p:pic>
        <p:pic>
          <p:nvPicPr>
            <p:cNvPr id="356" name="Google Shape;356;p17"/>
            <p:cNvPicPr preferRelativeResize="0"/>
            <p:nvPr/>
          </p:nvPicPr>
          <p:blipFill rotWithShape="1">
            <a:blip r:embed="rId4">
              <a:alphaModFix/>
            </a:blip>
            <a:srcRect/>
            <a:stretch/>
          </p:blipFill>
          <p:spPr>
            <a:xfrm>
              <a:off x="1217300" y="1777247"/>
              <a:ext cx="235800" cy="235800"/>
            </a:xfrm>
            <a:prstGeom prst="rect">
              <a:avLst/>
            </a:prstGeom>
            <a:noFill/>
            <a:ln>
              <a:noFill/>
            </a:ln>
          </p:spPr>
        </p:pic>
        <p:pic>
          <p:nvPicPr>
            <p:cNvPr id="357" name="Google Shape;357;p17"/>
            <p:cNvPicPr preferRelativeResize="0"/>
            <p:nvPr/>
          </p:nvPicPr>
          <p:blipFill rotWithShape="1">
            <a:blip r:embed="rId4">
              <a:alphaModFix/>
            </a:blip>
            <a:srcRect/>
            <a:stretch/>
          </p:blipFill>
          <p:spPr>
            <a:xfrm>
              <a:off x="1453100" y="1777247"/>
              <a:ext cx="235800" cy="235800"/>
            </a:xfrm>
            <a:prstGeom prst="rect">
              <a:avLst/>
            </a:prstGeom>
            <a:noFill/>
            <a:ln>
              <a:noFill/>
            </a:ln>
          </p:spPr>
        </p:pic>
      </p:grpSp>
      <p:grpSp>
        <p:nvGrpSpPr>
          <p:cNvPr id="358" name="Google Shape;358;p17"/>
          <p:cNvGrpSpPr/>
          <p:nvPr/>
        </p:nvGrpSpPr>
        <p:grpSpPr>
          <a:xfrm>
            <a:off x="2879300" y="1643522"/>
            <a:ext cx="943200" cy="445725"/>
            <a:chOff x="745700" y="1567322"/>
            <a:chExt cx="943200" cy="445725"/>
          </a:xfrm>
        </p:grpSpPr>
        <p:pic>
          <p:nvPicPr>
            <p:cNvPr id="359" name="Google Shape;359;p17"/>
            <p:cNvPicPr preferRelativeResize="0"/>
            <p:nvPr/>
          </p:nvPicPr>
          <p:blipFill rotWithShape="1">
            <a:blip r:embed="rId4">
              <a:alphaModFix/>
            </a:blip>
            <a:srcRect/>
            <a:stretch/>
          </p:blipFill>
          <p:spPr>
            <a:xfrm>
              <a:off x="745700" y="1567322"/>
              <a:ext cx="235800" cy="235800"/>
            </a:xfrm>
            <a:prstGeom prst="rect">
              <a:avLst/>
            </a:prstGeom>
            <a:noFill/>
            <a:ln>
              <a:noFill/>
            </a:ln>
          </p:spPr>
        </p:pic>
        <p:pic>
          <p:nvPicPr>
            <p:cNvPr id="360" name="Google Shape;360;p17"/>
            <p:cNvPicPr preferRelativeResize="0"/>
            <p:nvPr/>
          </p:nvPicPr>
          <p:blipFill rotWithShape="1">
            <a:blip r:embed="rId4">
              <a:alphaModFix/>
            </a:blip>
            <a:srcRect/>
            <a:stretch/>
          </p:blipFill>
          <p:spPr>
            <a:xfrm>
              <a:off x="981500" y="1567322"/>
              <a:ext cx="235800" cy="235800"/>
            </a:xfrm>
            <a:prstGeom prst="rect">
              <a:avLst/>
            </a:prstGeom>
            <a:noFill/>
            <a:ln>
              <a:noFill/>
            </a:ln>
          </p:spPr>
        </p:pic>
        <p:pic>
          <p:nvPicPr>
            <p:cNvPr id="361" name="Google Shape;361;p17"/>
            <p:cNvPicPr preferRelativeResize="0"/>
            <p:nvPr/>
          </p:nvPicPr>
          <p:blipFill rotWithShape="1">
            <a:blip r:embed="rId4">
              <a:alphaModFix/>
            </a:blip>
            <a:srcRect/>
            <a:stretch/>
          </p:blipFill>
          <p:spPr>
            <a:xfrm>
              <a:off x="1217300" y="1567322"/>
              <a:ext cx="235800" cy="235800"/>
            </a:xfrm>
            <a:prstGeom prst="rect">
              <a:avLst/>
            </a:prstGeom>
            <a:noFill/>
            <a:ln>
              <a:noFill/>
            </a:ln>
          </p:spPr>
        </p:pic>
        <p:pic>
          <p:nvPicPr>
            <p:cNvPr id="362" name="Google Shape;362;p17"/>
            <p:cNvPicPr preferRelativeResize="0"/>
            <p:nvPr/>
          </p:nvPicPr>
          <p:blipFill rotWithShape="1">
            <a:blip r:embed="rId4">
              <a:alphaModFix/>
            </a:blip>
            <a:srcRect/>
            <a:stretch/>
          </p:blipFill>
          <p:spPr>
            <a:xfrm>
              <a:off x="745700" y="1777247"/>
              <a:ext cx="235800" cy="235800"/>
            </a:xfrm>
            <a:prstGeom prst="rect">
              <a:avLst/>
            </a:prstGeom>
            <a:noFill/>
            <a:ln>
              <a:noFill/>
            </a:ln>
          </p:spPr>
        </p:pic>
        <p:pic>
          <p:nvPicPr>
            <p:cNvPr id="363" name="Google Shape;363;p17"/>
            <p:cNvPicPr preferRelativeResize="0"/>
            <p:nvPr/>
          </p:nvPicPr>
          <p:blipFill rotWithShape="1">
            <a:blip r:embed="rId4">
              <a:alphaModFix/>
            </a:blip>
            <a:srcRect/>
            <a:stretch/>
          </p:blipFill>
          <p:spPr>
            <a:xfrm>
              <a:off x="981500" y="1777247"/>
              <a:ext cx="235800" cy="235800"/>
            </a:xfrm>
            <a:prstGeom prst="rect">
              <a:avLst/>
            </a:prstGeom>
            <a:noFill/>
            <a:ln>
              <a:noFill/>
            </a:ln>
          </p:spPr>
        </p:pic>
        <p:pic>
          <p:nvPicPr>
            <p:cNvPr id="364" name="Google Shape;364;p17"/>
            <p:cNvPicPr preferRelativeResize="0"/>
            <p:nvPr/>
          </p:nvPicPr>
          <p:blipFill rotWithShape="1">
            <a:blip r:embed="rId4">
              <a:alphaModFix/>
            </a:blip>
            <a:srcRect/>
            <a:stretch/>
          </p:blipFill>
          <p:spPr>
            <a:xfrm>
              <a:off x="1217300" y="1777247"/>
              <a:ext cx="235800" cy="235800"/>
            </a:xfrm>
            <a:prstGeom prst="rect">
              <a:avLst/>
            </a:prstGeom>
            <a:noFill/>
            <a:ln>
              <a:noFill/>
            </a:ln>
          </p:spPr>
        </p:pic>
        <p:pic>
          <p:nvPicPr>
            <p:cNvPr id="365" name="Google Shape;365;p17"/>
            <p:cNvPicPr preferRelativeResize="0"/>
            <p:nvPr/>
          </p:nvPicPr>
          <p:blipFill rotWithShape="1">
            <a:blip r:embed="rId4">
              <a:alphaModFix/>
            </a:blip>
            <a:srcRect/>
            <a:stretch/>
          </p:blipFill>
          <p:spPr>
            <a:xfrm>
              <a:off x="1453100" y="1777247"/>
              <a:ext cx="235800" cy="235800"/>
            </a:xfrm>
            <a:prstGeom prst="rect">
              <a:avLst/>
            </a:prstGeom>
            <a:noFill/>
            <a:ln>
              <a:noFill/>
            </a:ln>
          </p:spPr>
        </p:pic>
      </p:grpSp>
      <p:grpSp>
        <p:nvGrpSpPr>
          <p:cNvPr id="366" name="Google Shape;366;p17"/>
          <p:cNvGrpSpPr/>
          <p:nvPr/>
        </p:nvGrpSpPr>
        <p:grpSpPr>
          <a:xfrm>
            <a:off x="3946100" y="1643522"/>
            <a:ext cx="943200" cy="445725"/>
            <a:chOff x="745700" y="1567322"/>
            <a:chExt cx="943200" cy="445725"/>
          </a:xfrm>
        </p:grpSpPr>
        <p:pic>
          <p:nvPicPr>
            <p:cNvPr id="367" name="Google Shape;367;p17"/>
            <p:cNvPicPr preferRelativeResize="0"/>
            <p:nvPr/>
          </p:nvPicPr>
          <p:blipFill rotWithShape="1">
            <a:blip r:embed="rId4">
              <a:alphaModFix/>
            </a:blip>
            <a:srcRect/>
            <a:stretch/>
          </p:blipFill>
          <p:spPr>
            <a:xfrm>
              <a:off x="745700" y="1567322"/>
              <a:ext cx="235800" cy="235800"/>
            </a:xfrm>
            <a:prstGeom prst="rect">
              <a:avLst/>
            </a:prstGeom>
            <a:noFill/>
            <a:ln>
              <a:noFill/>
            </a:ln>
          </p:spPr>
        </p:pic>
        <p:pic>
          <p:nvPicPr>
            <p:cNvPr id="368" name="Google Shape;368;p17"/>
            <p:cNvPicPr preferRelativeResize="0"/>
            <p:nvPr/>
          </p:nvPicPr>
          <p:blipFill rotWithShape="1">
            <a:blip r:embed="rId4">
              <a:alphaModFix/>
            </a:blip>
            <a:srcRect/>
            <a:stretch/>
          </p:blipFill>
          <p:spPr>
            <a:xfrm>
              <a:off x="981500" y="1567322"/>
              <a:ext cx="235800" cy="235800"/>
            </a:xfrm>
            <a:prstGeom prst="rect">
              <a:avLst/>
            </a:prstGeom>
            <a:noFill/>
            <a:ln>
              <a:noFill/>
            </a:ln>
          </p:spPr>
        </p:pic>
        <p:pic>
          <p:nvPicPr>
            <p:cNvPr id="369" name="Google Shape;369;p17"/>
            <p:cNvPicPr preferRelativeResize="0"/>
            <p:nvPr/>
          </p:nvPicPr>
          <p:blipFill rotWithShape="1">
            <a:blip r:embed="rId4">
              <a:alphaModFix/>
            </a:blip>
            <a:srcRect/>
            <a:stretch/>
          </p:blipFill>
          <p:spPr>
            <a:xfrm>
              <a:off x="1217300" y="1567322"/>
              <a:ext cx="235800" cy="235800"/>
            </a:xfrm>
            <a:prstGeom prst="rect">
              <a:avLst/>
            </a:prstGeom>
            <a:noFill/>
            <a:ln>
              <a:noFill/>
            </a:ln>
          </p:spPr>
        </p:pic>
        <p:pic>
          <p:nvPicPr>
            <p:cNvPr id="370" name="Google Shape;370;p17"/>
            <p:cNvPicPr preferRelativeResize="0"/>
            <p:nvPr/>
          </p:nvPicPr>
          <p:blipFill rotWithShape="1">
            <a:blip r:embed="rId4">
              <a:alphaModFix/>
            </a:blip>
            <a:srcRect/>
            <a:stretch/>
          </p:blipFill>
          <p:spPr>
            <a:xfrm>
              <a:off x="745700" y="1777247"/>
              <a:ext cx="235800" cy="235800"/>
            </a:xfrm>
            <a:prstGeom prst="rect">
              <a:avLst/>
            </a:prstGeom>
            <a:noFill/>
            <a:ln>
              <a:noFill/>
            </a:ln>
          </p:spPr>
        </p:pic>
        <p:pic>
          <p:nvPicPr>
            <p:cNvPr id="371" name="Google Shape;371;p17"/>
            <p:cNvPicPr preferRelativeResize="0"/>
            <p:nvPr/>
          </p:nvPicPr>
          <p:blipFill rotWithShape="1">
            <a:blip r:embed="rId4">
              <a:alphaModFix/>
            </a:blip>
            <a:srcRect/>
            <a:stretch/>
          </p:blipFill>
          <p:spPr>
            <a:xfrm>
              <a:off x="981500" y="1777247"/>
              <a:ext cx="235800" cy="235800"/>
            </a:xfrm>
            <a:prstGeom prst="rect">
              <a:avLst/>
            </a:prstGeom>
            <a:noFill/>
            <a:ln>
              <a:noFill/>
            </a:ln>
          </p:spPr>
        </p:pic>
        <p:pic>
          <p:nvPicPr>
            <p:cNvPr id="372" name="Google Shape;372;p17"/>
            <p:cNvPicPr preferRelativeResize="0"/>
            <p:nvPr/>
          </p:nvPicPr>
          <p:blipFill rotWithShape="1">
            <a:blip r:embed="rId4">
              <a:alphaModFix/>
            </a:blip>
            <a:srcRect/>
            <a:stretch/>
          </p:blipFill>
          <p:spPr>
            <a:xfrm>
              <a:off x="1217300" y="1777247"/>
              <a:ext cx="235800" cy="235800"/>
            </a:xfrm>
            <a:prstGeom prst="rect">
              <a:avLst/>
            </a:prstGeom>
            <a:noFill/>
            <a:ln>
              <a:noFill/>
            </a:ln>
          </p:spPr>
        </p:pic>
        <p:pic>
          <p:nvPicPr>
            <p:cNvPr id="373" name="Google Shape;373;p17"/>
            <p:cNvPicPr preferRelativeResize="0"/>
            <p:nvPr/>
          </p:nvPicPr>
          <p:blipFill rotWithShape="1">
            <a:blip r:embed="rId4">
              <a:alphaModFix/>
            </a:blip>
            <a:srcRect/>
            <a:stretch/>
          </p:blipFill>
          <p:spPr>
            <a:xfrm>
              <a:off x="1453100" y="1777247"/>
              <a:ext cx="235800" cy="235800"/>
            </a:xfrm>
            <a:prstGeom prst="rect">
              <a:avLst/>
            </a:prstGeom>
            <a:noFill/>
            <a:ln>
              <a:noFill/>
            </a:ln>
          </p:spPr>
        </p:pic>
      </p:grpSp>
      <p:graphicFrame>
        <p:nvGraphicFramePr>
          <p:cNvPr id="374" name="Google Shape;374;p17"/>
          <p:cNvGraphicFramePr/>
          <p:nvPr/>
        </p:nvGraphicFramePr>
        <p:xfrm>
          <a:off x="6351300" y="1487538"/>
          <a:ext cx="4438950" cy="757700"/>
        </p:xfrm>
        <a:graphic>
          <a:graphicData uri="http://schemas.openxmlformats.org/drawingml/2006/table">
            <a:tbl>
              <a:tblPr>
                <a:noFill/>
                <a:tableStyleId>{44AE3C28-5F88-4FEA-85C9-56BD4B510157}</a:tableStyleId>
              </a:tblPr>
              <a:tblGrid>
                <a:gridCol w="739825">
                  <a:extLst>
                    <a:ext uri="{9D8B030D-6E8A-4147-A177-3AD203B41FA5}">
                      <a16:colId xmlns:a16="http://schemas.microsoft.com/office/drawing/2014/main" val="20000"/>
                    </a:ext>
                  </a:extLst>
                </a:gridCol>
                <a:gridCol w="739825">
                  <a:extLst>
                    <a:ext uri="{9D8B030D-6E8A-4147-A177-3AD203B41FA5}">
                      <a16:colId xmlns:a16="http://schemas.microsoft.com/office/drawing/2014/main" val="20001"/>
                    </a:ext>
                  </a:extLst>
                </a:gridCol>
                <a:gridCol w="739825">
                  <a:extLst>
                    <a:ext uri="{9D8B030D-6E8A-4147-A177-3AD203B41FA5}">
                      <a16:colId xmlns:a16="http://schemas.microsoft.com/office/drawing/2014/main" val="20002"/>
                    </a:ext>
                  </a:extLst>
                </a:gridCol>
                <a:gridCol w="739825">
                  <a:extLst>
                    <a:ext uri="{9D8B030D-6E8A-4147-A177-3AD203B41FA5}">
                      <a16:colId xmlns:a16="http://schemas.microsoft.com/office/drawing/2014/main" val="20003"/>
                    </a:ext>
                  </a:extLst>
                </a:gridCol>
                <a:gridCol w="739825">
                  <a:extLst>
                    <a:ext uri="{9D8B030D-6E8A-4147-A177-3AD203B41FA5}">
                      <a16:colId xmlns:a16="http://schemas.microsoft.com/office/drawing/2014/main" val="20004"/>
                    </a:ext>
                  </a:extLst>
                </a:gridCol>
                <a:gridCol w="739825">
                  <a:extLst>
                    <a:ext uri="{9D8B030D-6E8A-4147-A177-3AD203B41FA5}">
                      <a16:colId xmlns:a16="http://schemas.microsoft.com/office/drawing/2014/main" val="20005"/>
                    </a:ext>
                  </a:extLst>
                </a:gridCol>
              </a:tblGrid>
              <a:tr h="757700">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375" name="Google Shape;375;p17"/>
          <p:cNvGrpSpPr/>
          <p:nvPr/>
        </p:nvGrpSpPr>
        <p:grpSpPr>
          <a:xfrm>
            <a:off x="6460700" y="1580400"/>
            <a:ext cx="559650" cy="569175"/>
            <a:chOff x="5165300" y="1351800"/>
            <a:chExt cx="559650" cy="569175"/>
          </a:xfrm>
        </p:grpSpPr>
        <p:pic>
          <p:nvPicPr>
            <p:cNvPr id="376" name="Google Shape;376;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377" name="Google Shape;377;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378" name="Google Shape;378;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379" name="Google Shape;379;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pSp>
        <p:nvGrpSpPr>
          <p:cNvPr id="380" name="Google Shape;380;p17"/>
          <p:cNvGrpSpPr/>
          <p:nvPr/>
        </p:nvGrpSpPr>
        <p:grpSpPr>
          <a:xfrm>
            <a:off x="7146500" y="1580400"/>
            <a:ext cx="559650" cy="569175"/>
            <a:chOff x="5165300" y="1351800"/>
            <a:chExt cx="559650" cy="569175"/>
          </a:xfrm>
        </p:grpSpPr>
        <p:pic>
          <p:nvPicPr>
            <p:cNvPr id="381" name="Google Shape;381;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382" name="Google Shape;382;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383" name="Google Shape;383;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384" name="Google Shape;384;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pSp>
        <p:nvGrpSpPr>
          <p:cNvPr id="385" name="Google Shape;385;p17"/>
          <p:cNvGrpSpPr/>
          <p:nvPr/>
        </p:nvGrpSpPr>
        <p:grpSpPr>
          <a:xfrm>
            <a:off x="7908500" y="1580400"/>
            <a:ext cx="559650" cy="569175"/>
            <a:chOff x="5165300" y="1351800"/>
            <a:chExt cx="559650" cy="569175"/>
          </a:xfrm>
        </p:grpSpPr>
        <p:pic>
          <p:nvPicPr>
            <p:cNvPr id="386" name="Google Shape;386;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387" name="Google Shape;387;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388" name="Google Shape;388;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389" name="Google Shape;389;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pSp>
        <p:nvGrpSpPr>
          <p:cNvPr id="390" name="Google Shape;390;p17"/>
          <p:cNvGrpSpPr/>
          <p:nvPr/>
        </p:nvGrpSpPr>
        <p:grpSpPr>
          <a:xfrm>
            <a:off x="8670500" y="1580400"/>
            <a:ext cx="559650" cy="569175"/>
            <a:chOff x="5165300" y="1351800"/>
            <a:chExt cx="559650" cy="569175"/>
          </a:xfrm>
        </p:grpSpPr>
        <p:pic>
          <p:nvPicPr>
            <p:cNvPr id="391" name="Google Shape;391;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392" name="Google Shape;392;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393" name="Google Shape;393;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394" name="Google Shape;394;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pSp>
        <p:nvGrpSpPr>
          <p:cNvPr id="395" name="Google Shape;395;p17"/>
          <p:cNvGrpSpPr/>
          <p:nvPr/>
        </p:nvGrpSpPr>
        <p:grpSpPr>
          <a:xfrm>
            <a:off x="9356300" y="1580400"/>
            <a:ext cx="559650" cy="569175"/>
            <a:chOff x="5165300" y="1351800"/>
            <a:chExt cx="559650" cy="569175"/>
          </a:xfrm>
        </p:grpSpPr>
        <p:pic>
          <p:nvPicPr>
            <p:cNvPr id="396" name="Google Shape;396;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397" name="Google Shape;397;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398" name="Google Shape;398;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399" name="Google Shape;399;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pSp>
        <p:nvGrpSpPr>
          <p:cNvPr id="400" name="Google Shape;400;p17"/>
          <p:cNvGrpSpPr/>
          <p:nvPr/>
        </p:nvGrpSpPr>
        <p:grpSpPr>
          <a:xfrm>
            <a:off x="10118300" y="1580400"/>
            <a:ext cx="559650" cy="569175"/>
            <a:chOff x="5165300" y="1351800"/>
            <a:chExt cx="559650" cy="569175"/>
          </a:xfrm>
        </p:grpSpPr>
        <p:pic>
          <p:nvPicPr>
            <p:cNvPr id="401" name="Google Shape;401;p17"/>
            <p:cNvPicPr preferRelativeResize="0"/>
            <p:nvPr/>
          </p:nvPicPr>
          <p:blipFill rotWithShape="1">
            <a:blip r:embed="rId5">
              <a:alphaModFix/>
            </a:blip>
            <a:srcRect/>
            <a:stretch/>
          </p:blipFill>
          <p:spPr>
            <a:xfrm>
              <a:off x="5165300" y="1351800"/>
              <a:ext cx="235800" cy="235800"/>
            </a:xfrm>
            <a:prstGeom prst="rect">
              <a:avLst/>
            </a:prstGeom>
            <a:noFill/>
            <a:ln>
              <a:noFill/>
            </a:ln>
          </p:spPr>
        </p:pic>
        <p:pic>
          <p:nvPicPr>
            <p:cNvPr id="402" name="Google Shape;402;p17"/>
            <p:cNvPicPr preferRelativeResize="0"/>
            <p:nvPr/>
          </p:nvPicPr>
          <p:blipFill rotWithShape="1">
            <a:blip r:embed="rId5">
              <a:alphaModFix/>
            </a:blip>
            <a:srcRect/>
            <a:stretch/>
          </p:blipFill>
          <p:spPr>
            <a:xfrm>
              <a:off x="5165300" y="1685175"/>
              <a:ext cx="235800" cy="235800"/>
            </a:xfrm>
            <a:prstGeom prst="rect">
              <a:avLst/>
            </a:prstGeom>
            <a:noFill/>
            <a:ln>
              <a:noFill/>
            </a:ln>
          </p:spPr>
        </p:pic>
        <p:pic>
          <p:nvPicPr>
            <p:cNvPr id="403" name="Google Shape;403;p17"/>
            <p:cNvPicPr preferRelativeResize="0"/>
            <p:nvPr/>
          </p:nvPicPr>
          <p:blipFill rotWithShape="1">
            <a:blip r:embed="rId5">
              <a:alphaModFix/>
            </a:blip>
            <a:srcRect/>
            <a:stretch/>
          </p:blipFill>
          <p:spPr>
            <a:xfrm>
              <a:off x="5489150" y="1351800"/>
              <a:ext cx="235800" cy="235800"/>
            </a:xfrm>
            <a:prstGeom prst="rect">
              <a:avLst/>
            </a:prstGeom>
            <a:noFill/>
            <a:ln>
              <a:noFill/>
            </a:ln>
          </p:spPr>
        </p:pic>
        <p:pic>
          <p:nvPicPr>
            <p:cNvPr id="404" name="Google Shape;404;p17"/>
            <p:cNvPicPr preferRelativeResize="0"/>
            <p:nvPr/>
          </p:nvPicPr>
          <p:blipFill rotWithShape="1">
            <a:blip r:embed="rId5">
              <a:alphaModFix/>
            </a:blip>
            <a:srcRect/>
            <a:stretch/>
          </p:blipFill>
          <p:spPr>
            <a:xfrm>
              <a:off x="5489150" y="1685175"/>
              <a:ext cx="235800" cy="235800"/>
            </a:xfrm>
            <a:prstGeom prst="rect">
              <a:avLst/>
            </a:prstGeom>
            <a:noFill/>
            <a:ln>
              <a:noFill/>
            </a:ln>
          </p:spPr>
        </p:pic>
      </p:grpSp>
      <p:graphicFrame>
        <p:nvGraphicFramePr>
          <p:cNvPr id="405" name="Google Shape;405;p17"/>
          <p:cNvGraphicFramePr/>
          <p:nvPr/>
        </p:nvGraphicFramePr>
        <p:xfrm>
          <a:off x="3052350" y="2478138"/>
          <a:ext cx="5927750" cy="757700"/>
        </p:xfrm>
        <a:graphic>
          <a:graphicData uri="http://schemas.openxmlformats.org/drawingml/2006/table">
            <a:tbl>
              <a:tblPr>
                <a:noFill/>
                <a:tableStyleId>{44AE3C28-5F88-4FEA-85C9-56BD4B510157}</a:tableStyleId>
              </a:tblPr>
              <a:tblGrid>
                <a:gridCol w="592775">
                  <a:extLst>
                    <a:ext uri="{9D8B030D-6E8A-4147-A177-3AD203B41FA5}">
                      <a16:colId xmlns:a16="http://schemas.microsoft.com/office/drawing/2014/main" val="20000"/>
                    </a:ext>
                  </a:extLst>
                </a:gridCol>
                <a:gridCol w="592775">
                  <a:extLst>
                    <a:ext uri="{9D8B030D-6E8A-4147-A177-3AD203B41FA5}">
                      <a16:colId xmlns:a16="http://schemas.microsoft.com/office/drawing/2014/main" val="20001"/>
                    </a:ext>
                  </a:extLst>
                </a:gridCol>
                <a:gridCol w="592775">
                  <a:extLst>
                    <a:ext uri="{9D8B030D-6E8A-4147-A177-3AD203B41FA5}">
                      <a16:colId xmlns:a16="http://schemas.microsoft.com/office/drawing/2014/main" val="20002"/>
                    </a:ext>
                  </a:extLst>
                </a:gridCol>
                <a:gridCol w="592775">
                  <a:extLst>
                    <a:ext uri="{9D8B030D-6E8A-4147-A177-3AD203B41FA5}">
                      <a16:colId xmlns:a16="http://schemas.microsoft.com/office/drawing/2014/main" val="20003"/>
                    </a:ext>
                  </a:extLst>
                </a:gridCol>
                <a:gridCol w="592775">
                  <a:extLst>
                    <a:ext uri="{9D8B030D-6E8A-4147-A177-3AD203B41FA5}">
                      <a16:colId xmlns:a16="http://schemas.microsoft.com/office/drawing/2014/main" val="20004"/>
                    </a:ext>
                  </a:extLst>
                </a:gridCol>
                <a:gridCol w="592775">
                  <a:extLst>
                    <a:ext uri="{9D8B030D-6E8A-4147-A177-3AD203B41FA5}">
                      <a16:colId xmlns:a16="http://schemas.microsoft.com/office/drawing/2014/main" val="20005"/>
                    </a:ext>
                  </a:extLst>
                </a:gridCol>
                <a:gridCol w="592775">
                  <a:extLst>
                    <a:ext uri="{9D8B030D-6E8A-4147-A177-3AD203B41FA5}">
                      <a16:colId xmlns:a16="http://schemas.microsoft.com/office/drawing/2014/main" val="20006"/>
                    </a:ext>
                  </a:extLst>
                </a:gridCol>
                <a:gridCol w="592775">
                  <a:extLst>
                    <a:ext uri="{9D8B030D-6E8A-4147-A177-3AD203B41FA5}">
                      <a16:colId xmlns:a16="http://schemas.microsoft.com/office/drawing/2014/main" val="20007"/>
                    </a:ext>
                  </a:extLst>
                </a:gridCol>
                <a:gridCol w="592775">
                  <a:extLst>
                    <a:ext uri="{9D8B030D-6E8A-4147-A177-3AD203B41FA5}">
                      <a16:colId xmlns:a16="http://schemas.microsoft.com/office/drawing/2014/main" val="20008"/>
                    </a:ext>
                  </a:extLst>
                </a:gridCol>
                <a:gridCol w="592775">
                  <a:extLst>
                    <a:ext uri="{9D8B030D-6E8A-4147-A177-3AD203B41FA5}">
                      <a16:colId xmlns:a16="http://schemas.microsoft.com/office/drawing/2014/main" val="20009"/>
                    </a:ext>
                  </a:extLst>
                </a:gridCol>
              </a:tblGrid>
              <a:tr h="757700">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406" name="Google Shape;406;p17"/>
          <p:cNvGrpSpPr/>
          <p:nvPr/>
        </p:nvGrpSpPr>
        <p:grpSpPr>
          <a:xfrm>
            <a:off x="3717500" y="2571000"/>
            <a:ext cx="483450" cy="569175"/>
            <a:chOff x="3107900" y="2571000"/>
            <a:chExt cx="483450" cy="569175"/>
          </a:xfrm>
        </p:grpSpPr>
        <p:pic>
          <p:nvPicPr>
            <p:cNvPr id="407" name="Google Shape;407;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08" name="Google Shape;408;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09" name="Google Shape;409;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10" name="Google Shape;410;p17"/>
          <p:cNvGrpSpPr/>
          <p:nvPr/>
        </p:nvGrpSpPr>
        <p:grpSpPr>
          <a:xfrm>
            <a:off x="3107900" y="2571000"/>
            <a:ext cx="483450" cy="569175"/>
            <a:chOff x="3107900" y="2571000"/>
            <a:chExt cx="483450" cy="569175"/>
          </a:xfrm>
        </p:grpSpPr>
        <p:pic>
          <p:nvPicPr>
            <p:cNvPr id="411" name="Google Shape;411;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12" name="Google Shape;412;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13" name="Google Shape;413;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14" name="Google Shape;414;p17"/>
          <p:cNvGrpSpPr/>
          <p:nvPr/>
        </p:nvGrpSpPr>
        <p:grpSpPr>
          <a:xfrm>
            <a:off x="4327100" y="2571000"/>
            <a:ext cx="483450" cy="569175"/>
            <a:chOff x="3107900" y="2571000"/>
            <a:chExt cx="483450" cy="569175"/>
          </a:xfrm>
        </p:grpSpPr>
        <p:pic>
          <p:nvPicPr>
            <p:cNvPr id="415" name="Google Shape;415;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16" name="Google Shape;416;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17" name="Google Shape;417;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18" name="Google Shape;418;p17"/>
          <p:cNvGrpSpPr/>
          <p:nvPr/>
        </p:nvGrpSpPr>
        <p:grpSpPr>
          <a:xfrm>
            <a:off x="4936700" y="2571000"/>
            <a:ext cx="483450" cy="569175"/>
            <a:chOff x="3107900" y="2571000"/>
            <a:chExt cx="483450" cy="569175"/>
          </a:xfrm>
        </p:grpSpPr>
        <p:pic>
          <p:nvPicPr>
            <p:cNvPr id="419" name="Google Shape;419;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20" name="Google Shape;420;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21" name="Google Shape;421;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22" name="Google Shape;422;p17"/>
          <p:cNvGrpSpPr/>
          <p:nvPr/>
        </p:nvGrpSpPr>
        <p:grpSpPr>
          <a:xfrm>
            <a:off x="5546300" y="2571000"/>
            <a:ext cx="483450" cy="569175"/>
            <a:chOff x="3107900" y="2571000"/>
            <a:chExt cx="483450" cy="569175"/>
          </a:xfrm>
        </p:grpSpPr>
        <p:pic>
          <p:nvPicPr>
            <p:cNvPr id="423" name="Google Shape;423;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24" name="Google Shape;424;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25" name="Google Shape;425;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26" name="Google Shape;426;p17"/>
          <p:cNvGrpSpPr/>
          <p:nvPr/>
        </p:nvGrpSpPr>
        <p:grpSpPr>
          <a:xfrm>
            <a:off x="6079700" y="2571000"/>
            <a:ext cx="483450" cy="569175"/>
            <a:chOff x="3107900" y="2571000"/>
            <a:chExt cx="483450" cy="569175"/>
          </a:xfrm>
        </p:grpSpPr>
        <p:pic>
          <p:nvPicPr>
            <p:cNvPr id="427" name="Google Shape;427;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28" name="Google Shape;428;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29" name="Google Shape;429;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30" name="Google Shape;430;p17"/>
          <p:cNvGrpSpPr/>
          <p:nvPr/>
        </p:nvGrpSpPr>
        <p:grpSpPr>
          <a:xfrm>
            <a:off x="6689300" y="2571000"/>
            <a:ext cx="483450" cy="569175"/>
            <a:chOff x="3107900" y="2571000"/>
            <a:chExt cx="483450" cy="569175"/>
          </a:xfrm>
        </p:grpSpPr>
        <p:pic>
          <p:nvPicPr>
            <p:cNvPr id="431" name="Google Shape;431;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32" name="Google Shape;432;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33" name="Google Shape;433;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34" name="Google Shape;434;p17"/>
          <p:cNvGrpSpPr/>
          <p:nvPr/>
        </p:nvGrpSpPr>
        <p:grpSpPr>
          <a:xfrm>
            <a:off x="7298900" y="2571000"/>
            <a:ext cx="483450" cy="569175"/>
            <a:chOff x="3107900" y="2571000"/>
            <a:chExt cx="483450" cy="569175"/>
          </a:xfrm>
        </p:grpSpPr>
        <p:pic>
          <p:nvPicPr>
            <p:cNvPr id="435" name="Google Shape;435;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36" name="Google Shape;436;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37" name="Google Shape;437;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38" name="Google Shape;438;p17"/>
          <p:cNvGrpSpPr/>
          <p:nvPr/>
        </p:nvGrpSpPr>
        <p:grpSpPr>
          <a:xfrm>
            <a:off x="7908500" y="2571000"/>
            <a:ext cx="483450" cy="569175"/>
            <a:chOff x="3107900" y="2571000"/>
            <a:chExt cx="483450" cy="569175"/>
          </a:xfrm>
        </p:grpSpPr>
        <p:pic>
          <p:nvPicPr>
            <p:cNvPr id="439" name="Google Shape;439;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40" name="Google Shape;440;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41" name="Google Shape;441;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grpSp>
        <p:nvGrpSpPr>
          <p:cNvPr id="442" name="Google Shape;442;p17"/>
          <p:cNvGrpSpPr/>
          <p:nvPr/>
        </p:nvGrpSpPr>
        <p:grpSpPr>
          <a:xfrm>
            <a:off x="8518100" y="2571000"/>
            <a:ext cx="483450" cy="569175"/>
            <a:chOff x="3107900" y="2571000"/>
            <a:chExt cx="483450" cy="569175"/>
          </a:xfrm>
        </p:grpSpPr>
        <p:pic>
          <p:nvPicPr>
            <p:cNvPr id="443" name="Google Shape;443;p17"/>
            <p:cNvPicPr preferRelativeResize="0"/>
            <p:nvPr/>
          </p:nvPicPr>
          <p:blipFill rotWithShape="1">
            <a:blip r:embed="rId6">
              <a:alphaModFix/>
            </a:blip>
            <a:srcRect/>
            <a:stretch/>
          </p:blipFill>
          <p:spPr>
            <a:xfrm>
              <a:off x="3107900" y="2571000"/>
              <a:ext cx="235800" cy="235800"/>
            </a:xfrm>
            <a:prstGeom prst="rect">
              <a:avLst/>
            </a:prstGeom>
            <a:noFill/>
            <a:ln>
              <a:noFill/>
            </a:ln>
          </p:spPr>
        </p:pic>
        <p:pic>
          <p:nvPicPr>
            <p:cNvPr id="444" name="Google Shape;444;p17"/>
            <p:cNvPicPr preferRelativeResize="0"/>
            <p:nvPr/>
          </p:nvPicPr>
          <p:blipFill rotWithShape="1">
            <a:blip r:embed="rId6">
              <a:alphaModFix/>
            </a:blip>
            <a:srcRect/>
            <a:stretch/>
          </p:blipFill>
          <p:spPr>
            <a:xfrm>
              <a:off x="3107900" y="2904375"/>
              <a:ext cx="235800" cy="235800"/>
            </a:xfrm>
            <a:prstGeom prst="rect">
              <a:avLst/>
            </a:prstGeom>
            <a:noFill/>
            <a:ln>
              <a:noFill/>
            </a:ln>
          </p:spPr>
        </p:pic>
        <p:pic>
          <p:nvPicPr>
            <p:cNvPr id="445" name="Google Shape;445;p17"/>
            <p:cNvPicPr preferRelativeResize="0"/>
            <p:nvPr/>
          </p:nvPicPr>
          <p:blipFill rotWithShape="1">
            <a:blip r:embed="rId6">
              <a:alphaModFix/>
            </a:blip>
            <a:srcRect/>
            <a:stretch/>
          </p:blipFill>
          <p:spPr>
            <a:xfrm>
              <a:off x="3355550" y="2751975"/>
              <a:ext cx="235800" cy="235800"/>
            </a:xfrm>
            <a:prstGeom prst="rect">
              <a:avLst/>
            </a:prstGeom>
            <a:noFill/>
            <a:ln>
              <a:noFill/>
            </a:ln>
          </p:spPr>
        </p:pic>
      </p:grpSp>
      <p:sp>
        <p:nvSpPr>
          <p:cNvPr id="446" name="Google Shape;446;p17"/>
          <p:cNvSpPr txBox="1"/>
          <p:nvPr/>
        </p:nvSpPr>
        <p:spPr>
          <a:xfrm>
            <a:off x="6334538" y="4186319"/>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7</a:t>
            </a:r>
            <a:endParaRPr sz="1400" b="0" i="0" u="none" strike="noStrike" cap="none">
              <a:solidFill>
                <a:srgbClr val="000000"/>
              </a:solidFill>
              <a:latin typeface="Arial"/>
              <a:ea typeface="Arial"/>
              <a:cs typeface="Arial"/>
              <a:sym typeface="Arial"/>
            </a:endParaRPr>
          </a:p>
        </p:txBody>
      </p:sp>
      <p:sp>
        <p:nvSpPr>
          <p:cNvPr id="447" name="Google Shape;447;p17"/>
          <p:cNvSpPr txBox="1"/>
          <p:nvPr/>
        </p:nvSpPr>
        <p:spPr>
          <a:xfrm>
            <a:off x="9290894" y="4186318"/>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rgbClr val="43A047"/>
                </a:solidFill>
                <a:latin typeface="Century Gothic"/>
                <a:ea typeface="Century Gothic"/>
                <a:cs typeface="Century Gothic"/>
                <a:sym typeface="Century Gothic"/>
              </a:rPr>
              <a:t>21</a:t>
            </a:r>
            <a:endParaRPr sz="1400" b="0" i="0" u="none" strike="noStrike" cap="none" dirty="0">
              <a:solidFill>
                <a:srgbClr val="000000"/>
              </a:solidFill>
              <a:latin typeface="Arial"/>
              <a:ea typeface="Arial"/>
              <a:cs typeface="Arial"/>
              <a:sym typeface="Arial"/>
            </a:endParaRPr>
          </a:p>
        </p:txBody>
      </p:sp>
      <p:sp>
        <p:nvSpPr>
          <p:cNvPr id="448" name="Google Shape;448;p17"/>
          <p:cNvSpPr txBox="1"/>
          <p:nvPr/>
        </p:nvSpPr>
        <p:spPr>
          <a:xfrm>
            <a:off x="6351300" y="4874123"/>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4</a:t>
            </a:r>
            <a:endParaRPr sz="1400" b="0" i="0" u="none" strike="noStrike" cap="none">
              <a:solidFill>
                <a:srgbClr val="000000"/>
              </a:solidFill>
              <a:latin typeface="Arial"/>
              <a:ea typeface="Arial"/>
              <a:cs typeface="Arial"/>
              <a:sym typeface="Arial"/>
            </a:endParaRPr>
          </a:p>
        </p:txBody>
      </p:sp>
      <p:sp>
        <p:nvSpPr>
          <p:cNvPr id="449" name="Google Shape;449;p17"/>
          <p:cNvSpPr txBox="1"/>
          <p:nvPr/>
        </p:nvSpPr>
        <p:spPr>
          <a:xfrm>
            <a:off x="9307656" y="4874122"/>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20</a:t>
            </a:r>
            <a:endParaRPr sz="1400" b="0" i="0" u="none" strike="noStrike" cap="none">
              <a:solidFill>
                <a:srgbClr val="000000"/>
              </a:solidFill>
              <a:latin typeface="Arial"/>
              <a:ea typeface="Arial"/>
              <a:cs typeface="Arial"/>
              <a:sym typeface="Arial"/>
            </a:endParaRPr>
          </a:p>
        </p:txBody>
      </p:sp>
      <p:sp>
        <p:nvSpPr>
          <p:cNvPr id="450" name="Google Shape;450;p17"/>
          <p:cNvSpPr txBox="1"/>
          <p:nvPr/>
        </p:nvSpPr>
        <p:spPr>
          <a:xfrm>
            <a:off x="6339032" y="5565837"/>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3</a:t>
            </a:r>
            <a:endParaRPr/>
          </a:p>
        </p:txBody>
      </p:sp>
      <p:sp>
        <p:nvSpPr>
          <p:cNvPr id="451" name="Google Shape;451;p17"/>
          <p:cNvSpPr txBox="1"/>
          <p:nvPr/>
        </p:nvSpPr>
        <p:spPr>
          <a:xfrm>
            <a:off x="9295388" y="5565836"/>
            <a:ext cx="602412"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9</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46"/>
                                        </p:tgtEl>
                                        <p:attrNameLst>
                                          <p:attrName>style.visibility</p:attrName>
                                        </p:attrNameLst>
                                      </p:cBhvr>
                                      <p:to>
                                        <p:strVal val="visible"/>
                                      </p:to>
                                    </p:set>
                                    <p:animEffect transition="in" filter="fade">
                                      <p:cBhvr>
                                        <p:cTn id="7" dur="500"/>
                                        <p:tgtEl>
                                          <p:spTgt spid="446"/>
                                        </p:tgtEl>
                                      </p:cBhvr>
                                    </p:animEffect>
                                  </p:childTnLst>
                                </p:cTn>
                              </p:par>
                              <p:par>
                                <p:cTn id="8" presetID="10" presetClass="entr" presetSubtype="0" fill="hold" nodeType="withEffect">
                                  <p:stCondLst>
                                    <p:cond delay="0"/>
                                  </p:stCondLst>
                                  <p:childTnLst>
                                    <p:set>
                                      <p:cBhvr>
                                        <p:cTn id="9" dur="1" fill="hold">
                                          <p:stCondLst>
                                            <p:cond delay="0"/>
                                          </p:stCondLst>
                                        </p:cTn>
                                        <p:tgtEl>
                                          <p:spTgt spid="447"/>
                                        </p:tgtEl>
                                        <p:attrNameLst>
                                          <p:attrName>style.visibility</p:attrName>
                                        </p:attrNameLst>
                                      </p:cBhvr>
                                      <p:to>
                                        <p:strVal val="visible"/>
                                      </p:to>
                                    </p:set>
                                    <p:animEffect transition="in" filter="fade">
                                      <p:cBhvr>
                                        <p:cTn id="10" dur="500"/>
                                        <p:tgtEl>
                                          <p:spTgt spid="447"/>
                                        </p:tgtEl>
                                      </p:cBhvr>
                                    </p:animEffect>
                                  </p:childTnLst>
                                </p:cTn>
                              </p:par>
                              <p:par>
                                <p:cTn id="11" presetID="10" presetClass="entr" presetSubtype="0" fill="hold" nodeType="withEffect">
                                  <p:stCondLst>
                                    <p:cond delay="0"/>
                                  </p:stCondLst>
                                  <p:childTnLst>
                                    <p:set>
                                      <p:cBhvr>
                                        <p:cTn id="12" dur="1" fill="hold">
                                          <p:stCondLst>
                                            <p:cond delay="0"/>
                                          </p:stCondLst>
                                        </p:cTn>
                                        <p:tgtEl>
                                          <p:spTgt spid="448"/>
                                        </p:tgtEl>
                                        <p:attrNameLst>
                                          <p:attrName>style.visibility</p:attrName>
                                        </p:attrNameLst>
                                      </p:cBhvr>
                                      <p:to>
                                        <p:strVal val="visible"/>
                                      </p:to>
                                    </p:set>
                                    <p:animEffect transition="in" filter="fade">
                                      <p:cBhvr>
                                        <p:cTn id="13" dur="500"/>
                                        <p:tgtEl>
                                          <p:spTgt spid="448"/>
                                        </p:tgtEl>
                                      </p:cBhvr>
                                    </p:animEffect>
                                  </p:childTnLst>
                                </p:cTn>
                              </p:par>
                              <p:par>
                                <p:cTn id="14" presetID="10" presetClass="entr" presetSubtype="0" fill="hold" nodeType="withEffect">
                                  <p:stCondLst>
                                    <p:cond delay="0"/>
                                  </p:stCondLst>
                                  <p:childTnLst>
                                    <p:set>
                                      <p:cBhvr>
                                        <p:cTn id="15" dur="1" fill="hold">
                                          <p:stCondLst>
                                            <p:cond delay="0"/>
                                          </p:stCondLst>
                                        </p:cTn>
                                        <p:tgtEl>
                                          <p:spTgt spid="449"/>
                                        </p:tgtEl>
                                        <p:attrNameLst>
                                          <p:attrName>style.visibility</p:attrName>
                                        </p:attrNameLst>
                                      </p:cBhvr>
                                      <p:to>
                                        <p:strVal val="visible"/>
                                      </p:to>
                                    </p:set>
                                    <p:animEffect transition="in" filter="fade">
                                      <p:cBhvr>
                                        <p:cTn id="16" dur="500"/>
                                        <p:tgtEl>
                                          <p:spTgt spid="449"/>
                                        </p:tgtEl>
                                      </p:cBhvr>
                                    </p:animEffect>
                                  </p:childTnLst>
                                </p:cTn>
                              </p:par>
                              <p:par>
                                <p:cTn id="17" presetID="10" presetClass="entr" presetSubtype="0" fill="hold" nodeType="withEffect">
                                  <p:stCondLst>
                                    <p:cond delay="0"/>
                                  </p:stCondLst>
                                  <p:childTnLst>
                                    <p:set>
                                      <p:cBhvr>
                                        <p:cTn id="18" dur="1" fill="hold">
                                          <p:stCondLst>
                                            <p:cond delay="0"/>
                                          </p:stCondLst>
                                        </p:cTn>
                                        <p:tgtEl>
                                          <p:spTgt spid="450"/>
                                        </p:tgtEl>
                                        <p:attrNameLst>
                                          <p:attrName>style.visibility</p:attrName>
                                        </p:attrNameLst>
                                      </p:cBhvr>
                                      <p:to>
                                        <p:strVal val="visible"/>
                                      </p:to>
                                    </p:set>
                                    <p:animEffect transition="in" filter="fade">
                                      <p:cBhvr>
                                        <p:cTn id="19" dur="500"/>
                                        <p:tgtEl>
                                          <p:spTgt spid="450"/>
                                        </p:tgtEl>
                                      </p:cBhvr>
                                    </p:animEffect>
                                  </p:childTnLst>
                                </p:cTn>
                              </p:par>
                              <p:par>
                                <p:cTn id="20" presetID="10" presetClass="entr" presetSubtype="0" fill="hold" nodeType="withEffect">
                                  <p:stCondLst>
                                    <p:cond delay="0"/>
                                  </p:stCondLst>
                                  <p:childTnLst>
                                    <p:set>
                                      <p:cBhvr>
                                        <p:cTn id="21" dur="1" fill="hold">
                                          <p:stCondLst>
                                            <p:cond delay="0"/>
                                          </p:stCondLst>
                                        </p:cTn>
                                        <p:tgtEl>
                                          <p:spTgt spid="451"/>
                                        </p:tgtEl>
                                        <p:attrNameLst>
                                          <p:attrName>style.visibility</p:attrName>
                                        </p:attrNameLst>
                                      </p:cBhvr>
                                      <p:to>
                                        <p:strVal val="visible"/>
                                      </p:to>
                                    </p:set>
                                    <p:animEffect transition="in" filter="fade">
                                      <p:cBhvr>
                                        <p:cTn id="22" dur="500"/>
                                        <p:tgtEl>
                                          <p:spTgt spid="451"/>
                                        </p:tgtEl>
                                      </p:cBhvr>
                                    </p:animEffect>
                                  </p:childTnLst>
                                </p:cTn>
                              </p:par>
                            </p:childTnLst>
                          </p:cTn>
                        </p:par>
                      </p:childTnLst>
                    </p:cTn>
                  </p:par>
                </p:childTnLst>
              </p:cTn>
              <p:nextCondLst>
                <p:cond evt="onClick" delay="0">
                  <p:tgtEl>
                    <p:spTgt spid="33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a:solidFill>
                  <a:srgbClr val="222222"/>
                </a:solidFill>
                <a:latin typeface="Century Gothic"/>
                <a:ea typeface="Century Gothic"/>
                <a:cs typeface="Century Gothic"/>
                <a:sym typeface="Century Gothic"/>
              </a:rPr>
              <a:t>Summary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Key Vocabulary and Sentence Stems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Learning Objective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Starter – Multiples and factors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Learn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Compare methods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None/>
            </a:pPr>
            <a:r>
              <a:rPr lang="en-GB" sz="1800" b="0" i="0" u="none" strike="noStrike" cap="none">
                <a:solidFill>
                  <a:srgbClr val="222222"/>
                </a:solidFill>
                <a:latin typeface="Century Gothic"/>
                <a:ea typeface="Century Gothic"/>
                <a:cs typeface="Century Gothic"/>
                <a:sym typeface="Century Gothic"/>
              </a:rPr>
              <a:t>Your Turn (1) – Compare methods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Using commutativity to make calculations easier</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(2) – Using commutativity to make calculations easier</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Reasoning and problem solving</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(3) – Reasoning and problem solving</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Reflect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Support Slides – Based on calculating quantities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p3"/>
          <p:cNvSpPr txBox="1"/>
          <p:nvPr/>
        </p:nvSpPr>
        <p:spPr>
          <a:xfrm>
            <a:off x="263524" y="3216993"/>
            <a:ext cx="2717181" cy="42401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sz="1400" b="0" i="0" u="none" strike="noStrike" cap="none">
              <a:solidFill>
                <a:srgbClr val="000000"/>
              </a:solidFill>
              <a:latin typeface="Arial"/>
              <a:ea typeface="Arial"/>
              <a:cs typeface="Arial"/>
              <a:sym typeface="Arial"/>
            </a:endParaRPr>
          </a:p>
        </p:txBody>
      </p:sp>
      <p:sp>
        <p:nvSpPr>
          <p:cNvPr id="62" name="Google Shape;62;p3"/>
          <p:cNvSpPr txBox="1"/>
          <p:nvPr/>
        </p:nvSpPr>
        <p:spPr>
          <a:xfrm>
            <a:off x="263524" y="3641007"/>
            <a:ext cx="11736388" cy="258528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To find (fraction) of a set of objects, you divide the objects into (denominator)</a:t>
            </a:r>
            <a:r>
              <a:rPr lang="en-GB" sz="1400" b="0" i="0" u="none" strike="noStrike" cap="none">
                <a:solidFill>
                  <a:srgbClr val="000000"/>
                </a:solidFill>
                <a:latin typeface="Arial"/>
                <a:ea typeface="Arial"/>
                <a:cs typeface="Arial"/>
                <a:sym typeface="Arial"/>
              </a:rPr>
              <a:t> </a:t>
            </a:r>
            <a:r>
              <a:rPr lang="en-GB" sz="1800" b="0" i="0" u="none" strike="noStrike" cap="none">
                <a:solidFill>
                  <a:srgbClr val="222222"/>
                </a:solidFill>
                <a:latin typeface="Century Gothic"/>
                <a:ea typeface="Century Gothic"/>
                <a:cs typeface="Century Gothic"/>
                <a:sym typeface="Century Gothic"/>
              </a:rPr>
              <a:t>equal groups and count the amount in (numerator) equal part(s).</a:t>
            </a:r>
            <a:endParaRPr sz="1400" b="0" i="0" u="none" strike="noStrike" cap="none">
              <a:solidFill>
                <a:srgbClr val="000000"/>
              </a:solidFill>
              <a:latin typeface="Arial"/>
              <a:ea typeface="Arial"/>
              <a:cs typeface="Arial"/>
              <a:sym typeface="Arial"/>
            </a:endParaRPr>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a:solidFill>
                  <a:srgbClr val="222222"/>
                </a:solidFill>
                <a:latin typeface="Century Gothic"/>
                <a:ea typeface="Century Gothic"/>
                <a:cs typeface="Century Gothic"/>
                <a:sym typeface="Century Gothic"/>
              </a:rPr>
              <a:t>To find 1/5 of a set of objects, you divide the objects into 5 equal groups and count the amount in 1 equal part.</a:t>
            </a:r>
            <a:endParaRPr sz="1400" b="0" i="0" u="none" strike="noStrike" cap="none">
              <a:solidFill>
                <a:srgbClr val="000000"/>
              </a:solidFill>
              <a:latin typeface="Arial"/>
              <a:ea typeface="Arial"/>
              <a:cs typeface="Arial"/>
              <a:sym typeface="Arial"/>
            </a:endParaRPr>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a:solidFill>
                  <a:srgbClr val="222222"/>
                </a:solidFill>
                <a:latin typeface="Century Gothic"/>
                <a:ea typeface="Century Gothic"/>
                <a:cs typeface="Century Gothic"/>
                <a:sym typeface="Century Gothic"/>
              </a:rPr>
              <a:t>OR To find ¾ of a set of objects, you divide the objects into 4 equal groups and count the amount in 3 equal parts.</a:t>
            </a:r>
            <a:endParaRPr sz="1400" b="0" i="0" u="none" strike="noStrike" cap="none">
              <a:solidFill>
                <a:srgbClr val="000000"/>
              </a:solidFill>
              <a:latin typeface="Arial"/>
              <a:ea typeface="Arial"/>
              <a:cs typeface="Arial"/>
              <a:sym typeface="Arial"/>
            </a:endParaRPr>
          </a:p>
        </p:txBody>
      </p:sp>
      <p:graphicFrame>
        <p:nvGraphicFramePr>
          <p:cNvPr id="63" name="Google Shape;63;p3"/>
          <p:cNvGraphicFramePr/>
          <p:nvPr>
            <p:extLst>
              <p:ext uri="{D42A27DB-BD31-4B8C-83A1-F6EECF244321}">
                <p14:modId xmlns:p14="http://schemas.microsoft.com/office/powerpoint/2010/main" val="3692526042"/>
              </p:ext>
            </p:extLst>
          </p:nvPr>
        </p:nvGraphicFramePr>
        <p:xfrm>
          <a:off x="263524" y="1155866"/>
          <a:ext cx="11736400" cy="1107470"/>
        </p:xfrm>
        <a:graphic>
          <a:graphicData uri="http://schemas.openxmlformats.org/drawingml/2006/table">
            <a:tbl>
              <a:tblPr firstRow="1" bandRow="1">
                <a:noFill/>
                <a:tableStyleId>{92961C18-686C-44FD-A32C-87D066521818}</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a:solidFill>
                            <a:srgbClr val="222222"/>
                          </a:solidFill>
                          <a:latin typeface="Century Gothic"/>
                          <a:ea typeface="Century Gothic"/>
                          <a:cs typeface="Century Gothic"/>
                          <a:sym typeface="Century Gothic"/>
                        </a:rPr>
                        <a:t>commutative law</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a:solidFill>
                            <a:srgbClr val="222222"/>
                          </a:solidFill>
                          <a:latin typeface="Century Gothic"/>
                          <a:ea typeface="Century Gothic"/>
                          <a:cs typeface="Century Gothic"/>
                          <a:sym typeface="Century Gothic"/>
                        </a:rPr>
                        <a:t>product</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integer</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unit fraction</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non-unit fraction</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solidFill>
                          <a:srgbClr val="222222"/>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4"/>
          <p:cNvSpPr txBox="1">
            <a:spLocks noGrp="1"/>
          </p:cNvSpPr>
          <p:nvPr>
            <p:ph type="body" idx="1"/>
          </p:nvPr>
        </p:nvSpPr>
        <p:spPr>
          <a:xfrm>
            <a:off x="263047" y="1293814"/>
            <a:ext cx="11736887" cy="618114"/>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Which answer is equal to:</a:t>
            </a:r>
            <a:endParaRPr/>
          </a:p>
        </p:txBody>
      </p:sp>
      <p:graphicFrame>
        <p:nvGraphicFramePr>
          <p:cNvPr id="70" name="Google Shape;70;p4"/>
          <p:cNvGraphicFramePr/>
          <p:nvPr/>
        </p:nvGraphicFramePr>
        <p:xfrm>
          <a:off x="5822475" y="1618170"/>
          <a:ext cx="547050" cy="914340"/>
        </p:xfrm>
        <a:graphic>
          <a:graphicData uri="http://schemas.openxmlformats.org/drawingml/2006/table">
            <a:tbl>
              <a:tblPr>
                <a:noFill/>
                <a:tableStyleId>{44AE3C28-5F88-4FEA-85C9-56BD4B510157}</a:tableStyleId>
              </a:tblPr>
              <a:tblGrid>
                <a:gridCol w="5470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dirty="0">
                          <a:latin typeface="Century Gothic"/>
                          <a:ea typeface="Century Gothic"/>
                          <a:cs typeface="Century Gothic"/>
                          <a:sym typeface="Century Gothic"/>
                        </a:rPr>
                        <a:t>12</a:t>
                      </a:r>
                      <a:endParaRPr sz="1800" u="none" strike="noStrike" cap="none" dirty="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dirty="0">
                          <a:latin typeface="Century Gothic"/>
                          <a:ea typeface="Century Gothic"/>
                          <a:cs typeface="Century Gothic"/>
                          <a:sym typeface="Century Gothic"/>
                        </a:rPr>
                        <a:t>15</a:t>
                      </a:r>
                      <a:endParaRPr sz="1800" u="none" strike="noStrike" cap="none" dirty="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71" name="Google Shape;71;p4"/>
          <p:cNvSpPr txBox="1"/>
          <p:nvPr/>
        </p:nvSpPr>
        <p:spPr>
          <a:xfrm>
            <a:off x="5275425" y="1766283"/>
            <a:ext cx="547050" cy="618114"/>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2000"/>
              <a:buFont typeface="Arial"/>
              <a:buNone/>
            </a:pPr>
            <a:r>
              <a:rPr lang="en-GB" sz="2000" b="0" i="0" u="none" strike="noStrike" cap="none">
                <a:solidFill>
                  <a:srgbClr val="222222"/>
                </a:solidFill>
                <a:latin typeface="Century Gothic"/>
                <a:ea typeface="Century Gothic"/>
                <a:cs typeface="Century Gothic"/>
                <a:sym typeface="Century Gothic"/>
              </a:rPr>
              <a:t>6 x</a:t>
            </a:r>
            <a:endParaRPr sz="1400" b="0" i="0" u="none" strike="noStrike" cap="none">
              <a:solidFill>
                <a:srgbClr val="000000"/>
              </a:solidFill>
              <a:latin typeface="Arial"/>
              <a:ea typeface="Arial"/>
              <a:cs typeface="Arial"/>
              <a:sym typeface="Arial"/>
            </a:endParaRPr>
          </a:p>
        </p:txBody>
      </p:sp>
      <p:sp>
        <p:nvSpPr>
          <p:cNvPr id="72" name="Google Shape;72;p4"/>
          <p:cNvSpPr txBox="1"/>
          <p:nvPr/>
        </p:nvSpPr>
        <p:spPr>
          <a:xfrm>
            <a:off x="6668195" y="3367731"/>
            <a:ext cx="5137200" cy="3693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         of 6</a:t>
            </a:r>
            <a:endParaRPr sz="1400" b="0" i="0" u="none" strike="noStrike" cap="none">
              <a:solidFill>
                <a:srgbClr val="000000"/>
              </a:solidFill>
              <a:latin typeface="Arial"/>
              <a:ea typeface="Arial"/>
              <a:cs typeface="Arial"/>
              <a:sym typeface="Arial"/>
            </a:endParaRPr>
          </a:p>
        </p:txBody>
      </p:sp>
      <p:sp>
        <p:nvSpPr>
          <p:cNvPr id="73" name="Google Shape;73;p4"/>
          <p:cNvSpPr txBox="1"/>
          <p:nvPr/>
        </p:nvSpPr>
        <p:spPr>
          <a:xfrm>
            <a:off x="907483" y="4632887"/>
            <a:ext cx="1863961" cy="3693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       of 6</a:t>
            </a:r>
            <a:endParaRPr sz="1400" b="0" i="0" u="none" strike="noStrike" cap="none">
              <a:solidFill>
                <a:srgbClr val="000000"/>
              </a:solidFill>
              <a:latin typeface="Arial"/>
              <a:ea typeface="Arial"/>
              <a:cs typeface="Arial"/>
              <a:sym typeface="Arial"/>
            </a:endParaRPr>
          </a:p>
        </p:txBody>
      </p:sp>
      <p:graphicFrame>
        <p:nvGraphicFramePr>
          <p:cNvPr id="74" name="Google Shape;74;p4"/>
          <p:cNvGraphicFramePr/>
          <p:nvPr/>
        </p:nvGraphicFramePr>
        <p:xfrm>
          <a:off x="907483" y="4479670"/>
          <a:ext cx="416775" cy="914340"/>
        </p:xfrm>
        <a:graphic>
          <a:graphicData uri="http://schemas.openxmlformats.org/drawingml/2006/table">
            <a:tbl>
              <a:tblPr>
                <a:noFill/>
                <a:tableStyleId>{44AE3C28-5F88-4FEA-85C9-56BD4B510157}</a:tableStyleId>
              </a:tblPr>
              <a:tblGrid>
                <a:gridCol w="416775">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4</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5</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75" name="Google Shape;75;p4"/>
          <p:cNvGraphicFramePr/>
          <p:nvPr/>
        </p:nvGraphicFramePr>
        <p:xfrm>
          <a:off x="6764774" y="3195925"/>
          <a:ext cx="416775" cy="914340"/>
        </p:xfrm>
        <a:graphic>
          <a:graphicData uri="http://schemas.openxmlformats.org/drawingml/2006/table">
            <a:tbl>
              <a:tblPr>
                <a:noFill/>
                <a:tableStyleId>{44AE3C28-5F88-4FEA-85C9-56BD4B510157}</a:tableStyleId>
              </a:tblPr>
              <a:tblGrid>
                <a:gridCol w="416775">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5</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76" name="Google Shape;76;p4"/>
          <p:cNvGraphicFramePr/>
          <p:nvPr/>
        </p:nvGraphicFramePr>
        <p:xfrm>
          <a:off x="907483" y="3191295"/>
          <a:ext cx="547050" cy="914340"/>
        </p:xfrm>
        <a:graphic>
          <a:graphicData uri="http://schemas.openxmlformats.org/drawingml/2006/table">
            <a:tbl>
              <a:tblPr>
                <a:noFill/>
                <a:tableStyleId>{44AE3C28-5F88-4FEA-85C9-56BD4B510157}</a:tableStyleId>
              </a:tblPr>
              <a:tblGrid>
                <a:gridCol w="5470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18</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15</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77" name="Google Shape;77;p4"/>
          <p:cNvGraphicFramePr/>
          <p:nvPr/>
        </p:nvGraphicFramePr>
        <p:xfrm>
          <a:off x="6668195" y="4479670"/>
          <a:ext cx="547050" cy="914340"/>
        </p:xfrm>
        <a:graphic>
          <a:graphicData uri="http://schemas.openxmlformats.org/drawingml/2006/table">
            <a:tbl>
              <a:tblPr>
                <a:noFill/>
                <a:tableStyleId>{44AE3C28-5F88-4FEA-85C9-56BD4B510157}</a:tableStyleId>
              </a:tblPr>
              <a:tblGrid>
                <a:gridCol w="54705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72</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90</a:t>
                      </a: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use fractions as operators</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9" name="Google Shape;89;p6"/>
          <p:cNvSpPr txBox="1">
            <a:spLocks noGrp="1"/>
          </p:cNvSpPr>
          <p:nvPr>
            <p:ph type="body" idx="2"/>
          </p:nvPr>
        </p:nvSpPr>
        <p:spPr>
          <a:xfrm>
            <a:off x="263046" y="1176338"/>
            <a:ext cx="11736887" cy="3672753"/>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Play with a partner. </a:t>
            </a:r>
            <a:endParaRPr/>
          </a:p>
          <a:p>
            <a:pPr marL="0" lvl="0" indent="0" algn="l" rtl="0">
              <a:lnSpc>
                <a:spcPct val="150000"/>
              </a:lnSpc>
              <a:spcBef>
                <a:spcPts val="1000"/>
              </a:spcBef>
              <a:spcAft>
                <a:spcPts val="0"/>
              </a:spcAft>
              <a:buClr>
                <a:srgbClr val="222222"/>
              </a:buClr>
              <a:buSzPts val="1800"/>
              <a:buNone/>
            </a:pPr>
            <a:r>
              <a:rPr lang="en-GB"/>
              <a:t>You will need a grid like this and 4 counters labelled: 1, 2, 3, 7</a:t>
            </a:r>
            <a:endParaRPr/>
          </a:p>
          <a:p>
            <a:pPr marL="0" lvl="0" indent="0" algn="l" rtl="0">
              <a:lnSpc>
                <a:spcPct val="150000"/>
              </a:lnSpc>
              <a:spcBef>
                <a:spcPts val="1000"/>
              </a:spcBef>
              <a:spcAft>
                <a:spcPts val="0"/>
              </a:spcAft>
              <a:buClr>
                <a:srgbClr val="222222"/>
              </a:buClr>
              <a:buSzPts val="1800"/>
              <a:buNone/>
            </a:pPr>
            <a:r>
              <a:rPr lang="en-GB"/>
              <a:t>You are working together. </a:t>
            </a:r>
            <a:endParaRPr/>
          </a:p>
          <a:p>
            <a:pPr marL="0" lvl="0" indent="0" algn="l" rtl="0">
              <a:lnSpc>
                <a:spcPct val="150000"/>
              </a:lnSpc>
              <a:spcBef>
                <a:spcPts val="1000"/>
              </a:spcBef>
              <a:spcAft>
                <a:spcPts val="0"/>
              </a:spcAft>
              <a:buClr>
                <a:srgbClr val="222222"/>
              </a:buClr>
              <a:buSzPts val="1800"/>
              <a:buNone/>
            </a:pPr>
            <a:r>
              <a:rPr lang="en-GB"/>
              <a:t>Take it in turns to place a counter. </a:t>
            </a:r>
            <a:endParaRPr/>
          </a:p>
          <a:p>
            <a:pPr marL="0" lvl="0" indent="0" algn="l" rtl="0">
              <a:lnSpc>
                <a:spcPct val="150000"/>
              </a:lnSpc>
              <a:spcBef>
                <a:spcPts val="1000"/>
              </a:spcBef>
              <a:spcAft>
                <a:spcPts val="0"/>
              </a:spcAft>
              <a:buClr>
                <a:srgbClr val="222222"/>
              </a:buClr>
              <a:buSzPts val="1800"/>
              <a:buNone/>
            </a:pPr>
            <a:r>
              <a:rPr lang="en-GB"/>
              <a:t>You can place a counter on </a:t>
            </a:r>
            <a:r>
              <a:rPr lang="en-GB" b="1"/>
              <a:t>any</a:t>
            </a:r>
            <a:r>
              <a:rPr lang="en-GB"/>
              <a:t> square as long as it is a </a:t>
            </a:r>
            <a:r>
              <a:rPr lang="en-GB" b="1"/>
              <a:t>multiple </a:t>
            </a:r>
            <a:r>
              <a:rPr lang="en-GB"/>
              <a:t>or </a:t>
            </a:r>
            <a:r>
              <a:rPr lang="en-GB" b="1"/>
              <a:t>factor</a:t>
            </a:r>
            <a:r>
              <a:rPr lang="en-GB"/>
              <a:t> of the number written on the counter. </a:t>
            </a:r>
            <a:endParaRPr/>
          </a:p>
          <a:p>
            <a:pPr marL="0" lvl="0" indent="0" algn="l" rtl="0">
              <a:lnSpc>
                <a:spcPct val="150000"/>
              </a:lnSpc>
              <a:spcBef>
                <a:spcPts val="1000"/>
              </a:spcBef>
              <a:spcAft>
                <a:spcPts val="0"/>
              </a:spcAft>
              <a:buClr>
                <a:srgbClr val="222222"/>
              </a:buClr>
              <a:buSzPts val="1800"/>
              <a:buNone/>
            </a:pPr>
            <a:r>
              <a:rPr lang="en-GB"/>
              <a:t>For example:</a:t>
            </a:r>
            <a:endParaRPr/>
          </a:p>
        </p:txBody>
      </p:sp>
      <p:graphicFrame>
        <p:nvGraphicFramePr>
          <p:cNvPr id="90" name="Google Shape;90;p6"/>
          <p:cNvGraphicFramePr/>
          <p:nvPr/>
        </p:nvGraphicFramePr>
        <p:xfrm>
          <a:off x="8903326" y="865150"/>
          <a:ext cx="3002875" cy="2515125"/>
        </p:xfrm>
        <a:graphic>
          <a:graphicData uri="http://schemas.openxmlformats.org/drawingml/2006/table">
            <a:tbl>
              <a:tblPr>
                <a:noFill/>
                <a:tableStyleId>{44AE3C28-5F88-4FEA-85C9-56BD4B510157}</a:tableStyleId>
              </a:tblPr>
              <a:tblGrid>
                <a:gridCol w="600575">
                  <a:extLst>
                    <a:ext uri="{9D8B030D-6E8A-4147-A177-3AD203B41FA5}">
                      <a16:colId xmlns:a16="http://schemas.microsoft.com/office/drawing/2014/main" val="20000"/>
                    </a:ext>
                  </a:extLst>
                </a:gridCol>
                <a:gridCol w="600575">
                  <a:extLst>
                    <a:ext uri="{9D8B030D-6E8A-4147-A177-3AD203B41FA5}">
                      <a16:colId xmlns:a16="http://schemas.microsoft.com/office/drawing/2014/main" val="20001"/>
                    </a:ext>
                  </a:extLst>
                </a:gridCol>
                <a:gridCol w="600575">
                  <a:extLst>
                    <a:ext uri="{9D8B030D-6E8A-4147-A177-3AD203B41FA5}">
                      <a16:colId xmlns:a16="http://schemas.microsoft.com/office/drawing/2014/main" val="20002"/>
                    </a:ext>
                  </a:extLst>
                </a:gridCol>
                <a:gridCol w="600575">
                  <a:extLst>
                    <a:ext uri="{9D8B030D-6E8A-4147-A177-3AD203B41FA5}">
                      <a16:colId xmlns:a16="http://schemas.microsoft.com/office/drawing/2014/main" val="20003"/>
                    </a:ext>
                  </a:extLst>
                </a:gridCol>
                <a:gridCol w="600575">
                  <a:extLst>
                    <a:ext uri="{9D8B030D-6E8A-4147-A177-3AD203B41FA5}">
                      <a16:colId xmlns:a16="http://schemas.microsoft.com/office/drawing/2014/main" val="20004"/>
                    </a:ext>
                  </a:extLst>
                </a:gridCol>
              </a:tblGrid>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6</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7</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9</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10</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16</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17</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19</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20</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91" name="Google Shape;91;p6" descr="Shape, circle&#10;&#10;Description automatically generated"/>
          <p:cNvPicPr preferRelativeResize="0"/>
          <p:nvPr/>
        </p:nvPicPr>
        <p:blipFill rotWithShape="1">
          <a:blip r:embed="rId3">
            <a:alphaModFix/>
          </a:blip>
          <a:srcRect/>
          <a:stretch/>
        </p:blipFill>
        <p:spPr>
          <a:xfrm>
            <a:off x="9348878" y="3982423"/>
            <a:ext cx="567104" cy="567104"/>
          </a:xfrm>
          <a:prstGeom prst="rect">
            <a:avLst/>
          </a:prstGeom>
          <a:noFill/>
          <a:ln>
            <a:noFill/>
          </a:ln>
        </p:spPr>
      </p:pic>
      <p:pic>
        <p:nvPicPr>
          <p:cNvPr id="92" name="Google Shape;92;p6" descr="Shape, circle&#10;&#10;Description automatically generated"/>
          <p:cNvPicPr preferRelativeResize="0"/>
          <p:nvPr/>
        </p:nvPicPr>
        <p:blipFill rotWithShape="1">
          <a:blip r:embed="rId4">
            <a:alphaModFix/>
          </a:blip>
          <a:srcRect/>
          <a:stretch/>
        </p:blipFill>
        <p:spPr>
          <a:xfrm>
            <a:off x="10149312" y="3982423"/>
            <a:ext cx="567104" cy="567104"/>
          </a:xfrm>
          <a:prstGeom prst="rect">
            <a:avLst/>
          </a:prstGeom>
          <a:noFill/>
          <a:ln>
            <a:noFill/>
          </a:ln>
        </p:spPr>
      </p:pic>
      <p:pic>
        <p:nvPicPr>
          <p:cNvPr id="93" name="Google Shape;93;p6" descr="Shape, circle&#10;&#10;Description automatically generated"/>
          <p:cNvPicPr preferRelativeResize="0"/>
          <p:nvPr/>
        </p:nvPicPr>
        <p:blipFill rotWithShape="1">
          <a:blip r:embed="rId5">
            <a:alphaModFix/>
          </a:blip>
          <a:srcRect/>
          <a:stretch/>
        </p:blipFill>
        <p:spPr>
          <a:xfrm>
            <a:off x="10149312" y="4726049"/>
            <a:ext cx="567104" cy="567104"/>
          </a:xfrm>
          <a:prstGeom prst="rect">
            <a:avLst/>
          </a:prstGeom>
          <a:noFill/>
          <a:ln>
            <a:noFill/>
          </a:ln>
        </p:spPr>
      </p:pic>
      <p:pic>
        <p:nvPicPr>
          <p:cNvPr id="94" name="Google Shape;94;p6" descr="Shape, circle&#10;&#10;Description automatically generated"/>
          <p:cNvPicPr preferRelativeResize="0"/>
          <p:nvPr/>
        </p:nvPicPr>
        <p:blipFill rotWithShape="1">
          <a:blip r:embed="rId6">
            <a:alphaModFix/>
          </a:blip>
          <a:srcRect/>
          <a:stretch/>
        </p:blipFill>
        <p:spPr>
          <a:xfrm>
            <a:off x="9348878" y="4724126"/>
            <a:ext cx="567104" cy="567104"/>
          </a:xfrm>
          <a:prstGeom prst="rect">
            <a:avLst/>
          </a:prstGeom>
          <a:noFill/>
          <a:ln>
            <a:noFill/>
          </a:ln>
        </p:spPr>
      </p:pic>
      <p:sp>
        <p:nvSpPr>
          <p:cNvPr id="95" name="Google Shape;95;p6"/>
          <p:cNvSpPr txBox="1"/>
          <p:nvPr/>
        </p:nvSpPr>
        <p:spPr>
          <a:xfrm>
            <a:off x="9369098" y="3988235"/>
            <a:ext cx="526663" cy="555480"/>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1</a:t>
            </a:r>
            <a:endParaRPr sz="1400" b="0" i="0" u="none" strike="noStrike" cap="none">
              <a:solidFill>
                <a:srgbClr val="000000"/>
              </a:solidFill>
              <a:latin typeface="Arial"/>
              <a:ea typeface="Arial"/>
              <a:cs typeface="Arial"/>
              <a:sym typeface="Arial"/>
            </a:endParaRPr>
          </a:p>
        </p:txBody>
      </p:sp>
      <p:sp>
        <p:nvSpPr>
          <p:cNvPr id="96" name="Google Shape;96;p6"/>
          <p:cNvSpPr txBox="1"/>
          <p:nvPr/>
        </p:nvSpPr>
        <p:spPr>
          <a:xfrm>
            <a:off x="10169532" y="3988235"/>
            <a:ext cx="526663" cy="555480"/>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2</a:t>
            </a:r>
            <a:endParaRPr sz="1400" b="0" i="0" u="none" strike="noStrike" cap="none">
              <a:solidFill>
                <a:srgbClr val="000000"/>
              </a:solidFill>
              <a:latin typeface="Arial"/>
              <a:ea typeface="Arial"/>
              <a:cs typeface="Arial"/>
              <a:sym typeface="Arial"/>
            </a:endParaRPr>
          </a:p>
        </p:txBody>
      </p:sp>
      <p:sp>
        <p:nvSpPr>
          <p:cNvPr id="97" name="Google Shape;97;p6"/>
          <p:cNvSpPr txBox="1"/>
          <p:nvPr/>
        </p:nvSpPr>
        <p:spPr>
          <a:xfrm>
            <a:off x="9369098" y="4745713"/>
            <a:ext cx="526663" cy="555480"/>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3</a:t>
            </a:r>
            <a:endParaRPr sz="1400" b="0" i="0" u="none" strike="noStrike" cap="none">
              <a:solidFill>
                <a:srgbClr val="000000"/>
              </a:solidFill>
              <a:latin typeface="Arial"/>
              <a:ea typeface="Arial"/>
              <a:cs typeface="Arial"/>
              <a:sym typeface="Arial"/>
            </a:endParaRPr>
          </a:p>
        </p:txBody>
      </p:sp>
      <p:sp>
        <p:nvSpPr>
          <p:cNvPr id="98" name="Google Shape;98;p6"/>
          <p:cNvSpPr txBox="1"/>
          <p:nvPr/>
        </p:nvSpPr>
        <p:spPr>
          <a:xfrm>
            <a:off x="10172390" y="4729938"/>
            <a:ext cx="526663" cy="555480"/>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7</a:t>
            </a:r>
            <a:endParaRPr sz="1400" b="0" i="0" u="none" strike="noStrike" cap="none">
              <a:solidFill>
                <a:srgbClr val="000000"/>
              </a:solidFill>
              <a:latin typeface="Arial"/>
              <a:ea typeface="Arial"/>
              <a:cs typeface="Arial"/>
              <a:sym typeface="Arial"/>
            </a:endParaRPr>
          </a:p>
        </p:txBody>
      </p:sp>
      <p:pic>
        <p:nvPicPr>
          <p:cNvPr id="99" name="Google Shape;99;p6" descr="Shape, circle&#10;&#10;Description automatically generated"/>
          <p:cNvPicPr preferRelativeResize="0"/>
          <p:nvPr/>
        </p:nvPicPr>
        <p:blipFill rotWithShape="1">
          <a:blip r:embed="rId3">
            <a:alphaModFix/>
          </a:blip>
          <a:srcRect/>
          <a:stretch/>
        </p:blipFill>
        <p:spPr>
          <a:xfrm>
            <a:off x="4258084" y="4931925"/>
            <a:ext cx="567104" cy="567104"/>
          </a:xfrm>
          <a:prstGeom prst="rect">
            <a:avLst/>
          </a:prstGeom>
          <a:noFill/>
          <a:ln>
            <a:noFill/>
          </a:ln>
        </p:spPr>
      </p:pic>
      <p:pic>
        <p:nvPicPr>
          <p:cNvPr id="100" name="Google Shape;100;p6" descr="Shape, circle&#10;&#10;Description automatically generated"/>
          <p:cNvPicPr preferRelativeResize="0"/>
          <p:nvPr/>
        </p:nvPicPr>
        <p:blipFill rotWithShape="1">
          <a:blip r:embed="rId4">
            <a:alphaModFix/>
          </a:blip>
          <a:srcRect/>
          <a:stretch/>
        </p:blipFill>
        <p:spPr>
          <a:xfrm>
            <a:off x="4251258" y="5480382"/>
            <a:ext cx="567104" cy="567104"/>
          </a:xfrm>
          <a:prstGeom prst="rect">
            <a:avLst/>
          </a:prstGeom>
          <a:noFill/>
          <a:ln>
            <a:noFill/>
          </a:ln>
        </p:spPr>
      </p:pic>
      <p:pic>
        <p:nvPicPr>
          <p:cNvPr id="101" name="Google Shape;101;p6" descr="Shape, circle&#10;&#10;Description automatically generated"/>
          <p:cNvPicPr preferRelativeResize="0"/>
          <p:nvPr/>
        </p:nvPicPr>
        <p:blipFill rotWithShape="1">
          <a:blip r:embed="rId5">
            <a:alphaModFix/>
          </a:blip>
          <a:srcRect/>
          <a:stretch/>
        </p:blipFill>
        <p:spPr>
          <a:xfrm>
            <a:off x="4264910" y="5958154"/>
            <a:ext cx="567104" cy="567104"/>
          </a:xfrm>
          <a:prstGeom prst="rect">
            <a:avLst/>
          </a:prstGeom>
          <a:noFill/>
          <a:ln>
            <a:noFill/>
          </a:ln>
        </p:spPr>
      </p:pic>
      <p:pic>
        <p:nvPicPr>
          <p:cNvPr id="102" name="Google Shape;102;p6" descr="Shape, circle&#10;&#10;Description automatically generated"/>
          <p:cNvPicPr preferRelativeResize="0"/>
          <p:nvPr/>
        </p:nvPicPr>
        <p:blipFill rotWithShape="1">
          <a:blip r:embed="rId6">
            <a:alphaModFix/>
          </a:blip>
          <a:srcRect/>
          <a:stretch/>
        </p:blipFill>
        <p:spPr>
          <a:xfrm>
            <a:off x="4264910" y="4440574"/>
            <a:ext cx="567104" cy="567104"/>
          </a:xfrm>
          <a:prstGeom prst="rect">
            <a:avLst/>
          </a:prstGeom>
          <a:noFill/>
          <a:ln>
            <a:noFill/>
          </a:ln>
        </p:spPr>
      </p:pic>
      <p:graphicFrame>
        <p:nvGraphicFramePr>
          <p:cNvPr id="103" name="Google Shape;103;p6"/>
          <p:cNvGraphicFramePr/>
          <p:nvPr/>
        </p:nvGraphicFramePr>
        <p:xfrm>
          <a:off x="4262053" y="3982423"/>
          <a:ext cx="3002875" cy="2515125"/>
        </p:xfrm>
        <a:graphic>
          <a:graphicData uri="http://schemas.openxmlformats.org/drawingml/2006/table">
            <a:tbl>
              <a:tblPr>
                <a:noFill/>
                <a:tableStyleId>{44AE3C28-5F88-4FEA-85C9-56BD4B510157}</a:tableStyleId>
              </a:tblPr>
              <a:tblGrid>
                <a:gridCol w="600575">
                  <a:extLst>
                    <a:ext uri="{9D8B030D-6E8A-4147-A177-3AD203B41FA5}">
                      <a16:colId xmlns:a16="http://schemas.microsoft.com/office/drawing/2014/main" val="20000"/>
                    </a:ext>
                  </a:extLst>
                </a:gridCol>
                <a:gridCol w="600575">
                  <a:extLst>
                    <a:ext uri="{9D8B030D-6E8A-4147-A177-3AD203B41FA5}">
                      <a16:colId xmlns:a16="http://schemas.microsoft.com/office/drawing/2014/main" val="20001"/>
                    </a:ext>
                  </a:extLst>
                </a:gridCol>
                <a:gridCol w="600575">
                  <a:extLst>
                    <a:ext uri="{9D8B030D-6E8A-4147-A177-3AD203B41FA5}">
                      <a16:colId xmlns:a16="http://schemas.microsoft.com/office/drawing/2014/main" val="20002"/>
                    </a:ext>
                  </a:extLst>
                </a:gridCol>
                <a:gridCol w="600575">
                  <a:extLst>
                    <a:ext uri="{9D8B030D-6E8A-4147-A177-3AD203B41FA5}">
                      <a16:colId xmlns:a16="http://schemas.microsoft.com/office/drawing/2014/main" val="20003"/>
                    </a:ext>
                  </a:extLst>
                </a:gridCol>
                <a:gridCol w="600575">
                  <a:extLst>
                    <a:ext uri="{9D8B030D-6E8A-4147-A177-3AD203B41FA5}">
                      <a16:colId xmlns:a16="http://schemas.microsoft.com/office/drawing/2014/main" val="20004"/>
                    </a:ext>
                  </a:extLst>
                </a:gridCol>
              </a:tblGrid>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6</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7</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9</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10</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16</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17</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19</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20</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0302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22</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23</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24</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25</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sp>
        <p:nvSpPr>
          <p:cNvPr id="110" name="Google Shape;110;p7"/>
          <p:cNvSpPr txBox="1">
            <a:spLocks noGrp="1"/>
          </p:cNvSpPr>
          <p:nvPr>
            <p:ph type="body" idx="2"/>
          </p:nvPr>
        </p:nvSpPr>
        <p:spPr>
          <a:xfrm>
            <a:off x="263046" y="1176339"/>
            <a:ext cx="11736887" cy="695324"/>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a:t>Samira has drawn bar models to help her to solve these two calculations.</a:t>
            </a:r>
            <a:endParaRPr/>
          </a:p>
        </p:txBody>
      </p:sp>
      <p:sp>
        <p:nvSpPr>
          <p:cNvPr id="111" name="Google Shape;111;p7"/>
          <p:cNvSpPr txBox="1"/>
          <p:nvPr/>
        </p:nvSpPr>
        <p:spPr>
          <a:xfrm>
            <a:off x="263046" y="4508549"/>
            <a:ext cx="11736887" cy="695324"/>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What’s the same and what’s different about Samira’s calculations?</a:t>
            </a:r>
            <a:endParaRPr sz="1400" b="0" i="0" u="none" strike="noStrike" cap="none">
              <a:solidFill>
                <a:srgbClr val="000000"/>
              </a:solidFill>
              <a:latin typeface="Arial"/>
              <a:ea typeface="Arial"/>
              <a:cs typeface="Arial"/>
              <a:sym typeface="Arial"/>
            </a:endParaRPr>
          </a:p>
        </p:txBody>
      </p:sp>
      <p:sp>
        <p:nvSpPr>
          <p:cNvPr id="112" name="Google Shape;112;p7"/>
          <p:cNvSpPr/>
          <p:nvPr/>
        </p:nvSpPr>
        <p:spPr>
          <a:xfrm rot="-5400000">
            <a:off x="7940932" y="1228096"/>
            <a:ext cx="206700" cy="24501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113" name="Google Shape;113;p7"/>
          <p:cNvGraphicFramePr/>
          <p:nvPr/>
        </p:nvGraphicFramePr>
        <p:xfrm>
          <a:off x="6825832" y="2636171"/>
          <a:ext cx="2436900" cy="2082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14" name="Google Shape;114;p7"/>
          <p:cNvGraphicFramePr/>
          <p:nvPr/>
        </p:nvGraphicFramePr>
        <p:xfrm>
          <a:off x="2766857" y="2409777"/>
          <a:ext cx="2436900" cy="2171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EB691"/>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EB691"/>
                    </a:solidFill>
                  </a:tcPr>
                </a:tc>
                <a:extLst>
                  <a:ext uri="{0D108BD9-81ED-4DB2-BD59-A6C34878D82A}">
                    <a16:rowId xmlns:a16="http://schemas.microsoft.com/office/drawing/2014/main" val="10000"/>
                  </a:ext>
                </a:extLst>
              </a:tr>
            </a:tbl>
          </a:graphicData>
        </a:graphic>
      </p:graphicFrame>
      <p:graphicFrame>
        <p:nvGraphicFramePr>
          <p:cNvPr id="115" name="Google Shape;115;p7"/>
          <p:cNvGraphicFramePr/>
          <p:nvPr/>
        </p:nvGraphicFramePr>
        <p:xfrm>
          <a:off x="2766857" y="2687252"/>
          <a:ext cx="2436900" cy="2171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EB691"/>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D6C2FF"/>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D6C2FF"/>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D6C2FF"/>
                    </a:solidFill>
                  </a:tcPr>
                </a:tc>
                <a:extLst>
                  <a:ext uri="{0D108BD9-81ED-4DB2-BD59-A6C34878D82A}">
                    <a16:rowId xmlns:a16="http://schemas.microsoft.com/office/drawing/2014/main" val="10000"/>
                  </a:ext>
                </a:extLst>
              </a:tr>
            </a:tbl>
          </a:graphicData>
        </a:graphic>
      </p:graphicFrame>
      <p:graphicFrame>
        <p:nvGraphicFramePr>
          <p:cNvPr id="116" name="Google Shape;116;p7"/>
          <p:cNvGraphicFramePr/>
          <p:nvPr/>
        </p:nvGraphicFramePr>
        <p:xfrm>
          <a:off x="2766857" y="2964727"/>
          <a:ext cx="2436900" cy="2171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7C5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7C5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7C5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extLst>
                  <a:ext uri="{0D108BD9-81ED-4DB2-BD59-A6C34878D82A}">
                    <a16:rowId xmlns:a16="http://schemas.microsoft.com/office/drawing/2014/main" val="10000"/>
                  </a:ext>
                </a:extLst>
              </a:tr>
            </a:tbl>
          </a:graphicData>
        </a:graphic>
      </p:graphicFrame>
      <p:graphicFrame>
        <p:nvGraphicFramePr>
          <p:cNvPr id="117" name="Google Shape;117;p7"/>
          <p:cNvGraphicFramePr/>
          <p:nvPr/>
        </p:nvGraphicFramePr>
        <p:xfrm>
          <a:off x="2766857" y="3242202"/>
          <a:ext cx="2436900" cy="2171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CD4F4"/>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BD9F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BD9FB"/>
                    </a:solidFill>
                  </a:tcPr>
                </a:tc>
                <a:extLst>
                  <a:ext uri="{0D108BD9-81ED-4DB2-BD59-A6C34878D82A}">
                    <a16:rowId xmlns:a16="http://schemas.microsoft.com/office/drawing/2014/main" val="10000"/>
                  </a:ext>
                </a:extLst>
              </a:tr>
            </a:tbl>
          </a:graphicData>
        </a:graphic>
      </p:graphicFrame>
      <p:graphicFrame>
        <p:nvGraphicFramePr>
          <p:cNvPr id="118" name="Google Shape;118;p7"/>
          <p:cNvGraphicFramePr/>
          <p:nvPr/>
        </p:nvGraphicFramePr>
        <p:xfrm>
          <a:off x="2766857" y="3519677"/>
          <a:ext cx="2436900" cy="2082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BD9F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95A4"/>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95A4"/>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95A4"/>
                    </a:solidFill>
                  </a:tcPr>
                </a:tc>
                <a:extLst>
                  <a:ext uri="{0D108BD9-81ED-4DB2-BD59-A6C34878D82A}">
                    <a16:rowId xmlns:a16="http://schemas.microsoft.com/office/drawing/2014/main" val="10000"/>
                  </a:ext>
                </a:extLst>
              </a:tr>
            </a:tbl>
          </a:graphicData>
        </a:graphic>
      </p:graphicFrame>
      <p:graphicFrame>
        <p:nvGraphicFramePr>
          <p:cNvPr id="119" name="Google Shape;119;p7"/>
          <p:cNvGraphicFramePr/>
          <p:nvPr/>
        </p:nvGraphicFramePr>
        <p:xfrm>
          <a:off x="2766857" y="2132302"/>
          <a:ext cx="2436900" cy="217150"/>
        </p:xfrm>
        <a:graphic>
          <a:graphicData uri="http://schemas.openxmlformats.org/drawingml/2006/table">
            <a:tbl>
              <a:tblPr>
                <a:noFill/>
                <a:tableStyleId>{44AE3C28-5F88-4FEA-85C9-56BD4B510157}</a:tableStyleId>
              </a:tblPr>
              <a:tblGrid>
                <a:gridCol w="609225">
                  <a:extLst>
                    <a:ext uri="{9D8B030D-6E8A-4147-A177-3AD203B41FA5}">
                      <a16:colId xmlns:a16="http://schemas.microsoft.com/office/drawing/2014/main" val="20000"/>
                    </a:ext>
                  </a:extLst>
                </a:gridCol>
                <a:gridCol w="609225">
                  <a:extLst>
                    <a:ext uri="{9D8B030D-6E8A-4147-A177-3AD203B41FA5}">
                      <a16:colId xmlns:a16="http://schemas.microsoft.com/office/drawing/2014/main" val="20001"/>
                    </a:ext>
                  </a:extLst>
                </a:gridCol>
                <a:gridCol w="609225">
                  <a:extLst>
                    <a:ext uri="{9D8B030D-6E8A-4147-A177-3AD203B41FA5}">
                      <a16:colId xmlns:a16="http://schemas.microsoft.com/office/drawing/2014/main" val="20002"/>
                    </a:ext>
                  </a:extLst>
                </a:gridCol>
                <a:gridCol w="609225">
                  <a:extLst>
                    <a:ext uri="{9D8B030D-6E8A-4147-A177-3AD203B41FA5}">
                      <a16:colId xmlns:a16="http://schemas.microsoft.com/office/drawing/2014/main" val="20003"/>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DE899"/>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extLst>
                  <a:ext uri="{0D108BD9-81ED-4DB2-BD59-A6C34878D82A}">
                    <a16:rowId xmlns:a16="http://schemas.microsoft.com/office/drawing/2014/main" val="10000"/>
                  </a:ext>
                </a:extLst>
              </a:tr>
            </a:tbl>
          </a:graphicData>
        </a:graphic>
      </p:graphicFrame>
      <p:sp>
        <p:nvSpPr>
          <p:cNvPr id="120" name="Google Shape;120;p7"/>
          <p:cNvSpPr txBox="1"/>
          <p:nvPr/>
        </p:nvSpPr>
        <p:spPr>
          <a:xfrm>
            <a:off x="7733083" y="1793058"/>
            <a:ext cx="622398" cy="695324"/>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8</a:t>
            </a:r>
            <a:endParaRPr sz="1400" b="0" i="0" u="none" strike="noStrike" cap="none">
              <a:solidFill>
                <a:srgbClr val="000000"/>
              </a:solidFill>
              <a:latin typeface="Arial"/>
              <a:ea typeface="Arial"/>
              <a:cs typeface="Arial"/>
              <a:sym typeface="Arial"/>
            </a:endParaRPr>
          </a:p>
        </p:txBody>
      </p:sp>
      <p:sp>
        <p:nvSpPr>
          <p:cNvPr id="121" name="Google Shape;121;p7"/>
          <p:cNvSpPr txBox="1"/>
          <p:nvPr/>
        </p:nvSpPr>
        <p:spPr>
          <a:xfrm>
            <a:off x="263046" y="5020893"/>
            <a:ext cx="11073600" cy="1015632"/>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Both calculations have the same answer.</a:t>
            </a:r>
            <a:endParaRPr sz="1800" b="0" i="0" u="none" strike="noStrike" cap="none">
              <a:solidFill>
                <a:srgbClr val="43A047"/>
              </a:solidFill>
              <a:latin typeface="Century Gothic"/>
              <a:ea typeface="Century Gothic"/>
              <a:cs typeface="Century Gothic"/>
              <a:sym typeface="Century Gothic"/>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The first calculation uses ‘x’ and the second ‘of’</a:t>
            </a:r>
            <a:endParaRPr sz="1800" b="0" i="0" u="none" strike="noStrike" cap="none">
              <a:solidFill>
                <a:srgbClr val="43A047"/>
              </a:solidFill>
              <a:latin typeface="Century Gothic"/>
              <a:ea typeface="Century Gothic"/>
              <a:cs typeface="Century Gothic"/>
              <a:sym typeface="Century Gothic"/>
            </a:endParaRPr>
          </a:p>
        </p:txBody>
      </p:sp>
      <mc:AlternateContent xmlns:mc="http://schemas.openxmlformats.org/markup-compatibility/2006">
        <mc:Choice xmlns:a14="http://schemas.microsoft.com/office/drawing/2010/main" Requires="a14">
          <p:sp>
            <p:nvSpPr>
              <p:cNvPr id="17" name="Content Placeholder 2">
                <a:extLst>
                  <a:ext uri="{FF2B5EF4-FFF2-40B4-BE49-F238E27FC236}">
                    <a16:creationId xmlns:a16="http://schemas.microsoft.com/office/drawing/2014/main" id="{CA502C54-141E-4342-A2DE-E56E99E831BC}"/>
                  </a:ext>
                </a:extLst>
              </p:cNvPr>
              <p:cNvSpPr txBox="1">
                <a:spLocks/>
              </p:cNvSpPr>
              <p:nvPr/>
            </p:nvSpPr>
            <p:spPr>
              <a:xfrm>
                <a:off x="263046" y="2132302"/>
                <a:ext cx="2285282" cy="729494"/>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400" dirty="0"/>
                  <a:t>8 x </a:t>
                </a:r>
                <a14:m>
                  <m:oMath xmlns:m="http://schemas.openxmlformats.org/officeDocument/2006/math">
                    <m:f>
                      <m:fPr>
                        <m:ctrlPr>
                          <a:rPr lang="en-GB" sz="2400" i="1" smtClean="0">
                            <a:latin typeface="Cambria Math" panose="02040503050406030204" pitchFamily="18" charset="0"/>
                          </a:rPr>
                        </m:ctrlPr>
                      </m:fPr>
                      <m:num>
                        <m:r>
                          <m:rPr>
                            <m:nor/>
                          </m:rPr>
                          <a:rPr lang="en-GB" sz="2400" b="0" i="0" smtClean="0"/>
                          <m:t>3</m:t>
                        </m:r>
                      </m:num>
                      <m:den>
                        <m:r>
                          <m:rPr>
                            <m:nor/>
                          </m:rPr>
                          <a:rPr lang="en-GB" sz="2400" b="0" i="0" smtClean="0"/>
                          <m:t> 4 </m:t>
                        </m:r>
                      </m:den>
                    </m:f>
                  </m:oMath>
                </a14:m>
                <a:r>
                  <a:rPr lang="en-GB" sz="2400" dirty="0"/>
                  <a:t> = </a:t>
                </a:r>
                <a14:m>
                  <m:oMath xmlns:m="http://schemas.openxmlformats.org/officeDocument/2006/math">
                    <m:f>
                      <m:fPr>
                        <m:ctrlPr>
                          <a:rPr lang="en-GB" sz="2400" i="1">
                            <a:latin typeface="Cambria Math" panose="02040503050406030204" pitchFamily="18" charset="0"/>
                          </a:rPr>
                        </m:ctrlPr>
                      </m:fPr>
                      <m:num>
                        <m:r>
                          <m:rPr>
                            <m:nor/>
                          </m:rPr>
                          <a:rPr lang="en-GB" sz="2400" b="0" i="0" smtClean="0"/>
                          <m:t>24</m:t>
                        </m:r>
                      </m:num>
                      <m:den>
                        <m:r>
                          <m:rPr>
                            <m:nor/>
                          </m:rPr>
                          <a:rPr lang="en-GB" sz="2400"/>
                          <m:t> 4 </m:t>
                        </m:r>
                      </m:den>
                    </m:f>
                  </m:oMath>
                </a14:m>
                <a:r>
                  <a:rPr lang="en-GB" sz="2400" dirty="0"/>
                  <a:t> = 6</a:t>
                </a:r>
              </a:p>
            </p:txBody>
          </p:sp>
        </mc:Choice>
        <mc:Fallback>
          <p:sp>
            <p:nvSpPr>
              <p:cNvPr id="17" name="Content Placeholder 2">
                <a:extLst>
                  <a:ext uri="{FF2B5EF4-FFF2-40B4-BE49-F238E27FC236}">
                    <a16:creationId xmlns:a16="http://schemas.microsoft.com/office/drawing/2014/main" id="{CA502C54-141E-4342-A2DE-E56E99E831BC}"/>
                  </a:ext>
                </a:extLst>
              </p:cNvPr>
              <p:cNvSpPr txBox="1">
                <a:spLocks noRot="1" noChangeAspect="1" noMove="1" noResize="1" noEditPoints="1" noAdjustHandles="1" noChangeArrowheads="1" noChangeShapeType="1" noTextEdit="1"/>
              </p:cNvSpPr>
              <p:nvPr/>
            </p:nvSpPr>
            <p:spPr>
              <a:xfrm>
                <a:off x="263046" y="2132302"/>
                <a:ext cx="2285282" cy="729494"/>
              </a:xfrm>
              <a:prstGeom prst="rect">
                <a:avLst/>
              </a:prstGeom>
              <a:blipFill>
                <a:blip r:embed="rId3"/>
                <a:stretch>
                  <a:fillRect l="-4420" r="-1105" b="-2069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8" name="Content Placeholder 2">
                <a:extLst>
                  <a:ext uri="{FF2B5EF4-FFF2-40B4-BE49-F238E27FC236}">
                    <a16:creationId xmlns:a16="http://schemas.microsoft.com/office/drawing/2014/main" id="{650CC32A-1A07-8447-9BBC-BAFBC70893A7}"/>
                  </a:ext>
                </a:extLst>
              </p:cNvPr>
              <p:cNvSpPr txBox="1">
                <a:spLocks/>
              </p:cNvSpPr>
              <p:nvPr/>
            </p:nvSpPr>
            <p:spPr>
              <a:xfrm>
                <a:off x="9919855" y="2132302"/>
                <a:ext cx="2009099" cy="72949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14:m>
                  <m:oMath xmlns:m="http://schemas.openxmlformats.org/officeDocument/2006/math">
                    <m:f>
                      <m:fPr>
                        <m:ctrlPr>
                          <a:rPr lang="en-GB" sz="2400" i="1" smtClean="0">
                            <a:latin typeface="Cambria Math" panose="02040503050406030204" pitchFamily="18" charset="0"/>
                          </a:rPr>
                        </m:ctrlPr>
                      </m:fPr>
                      <m:num>
                        <m:r>
                          <m:rPr>
                            <m:nor/>
                          </m:rPr>
                          <a:rPr lang="en-GB" sz="2400" b="0" i="0" smtClean="0"/>
                          <m:t>3</m:t>
                        </m:r>
                      </m:num>
                      <m:den>
                        <m:r>
                          <m:rPr>
                            <m:nor/>
                          </m:rPr>
                          <a:rPr lang="en-GB" sz="2400" b="0" i="0" smtClean="0"/>
                          <m:t> 4 </m:t>
                        </m:r>
                      </m:den>
                    </m:f>
                  </m:oMath>
                </a14:m>
                <a:r>
                  <a:rPr lang="en-GB" sz="2400" dirty="0"/>
                  <a:t> of 8 = 6</a:t>
                </a:r>
              </a:p>
            </p:txBody>
          </p:sp>
        </mc:Choice>
        <mc:Fallback>
          <p:sp>
            <p:nvSpPr>
              <p:cNvPr id="18" name="Content Placeholder 2">
                <a:extLst>
                  <a:ext uri="{FF2B5EF4-FFF2-40B4-BE49-F238E27FC236}">
                    <a16:creationId xmlns:a16="http://schemas.microsoft.com/office/drawing/2014/main" id="{650CC32A-1A07-8447-9BBC-BAFBC70893A7}"/>
                  </a:ext>
                </a:extLst>
              </p:cNvPr>
              <p:cNvSpPr txBox="1">
                <a:spLocks noRot="1" noChangeAspect="1" noMove="1" noResize="1" noEditPoints="1" noAdjustHandles="1" noChangeArrowheads="1" noChangeShapeType="1" noTextEdit="1"/>
              </p:cNvSpPr>
              <p:nvPr/>
            </p:nvSpPr>
            <p:spPr>
              <a:xfrm>
                <a:off x="9919855" y="2132302"/>
                <a:ext cx="2009099" cy="729494"/>
              </a:xfrm>
              <a:prstGeom prst="rect">
                <a:avLst/>
              </a:prstGeom>
              <a:blipFill>
                <a:blip r:embed="rId4"/>
                <a:stretch>
                  <a:fillRect l="-2500" b="-20690"/>
                </a:stretch>
              </a:blipFill>
            </p:spPr>
            <p:txBody>
              <a:bodyPr/>
              <a:lstStyle/>
              <a:p>
                <a:r>
                  <a:rPr lang="en-GB">
                    <a:noFill/>
                  </a:rPr>
                  <a:t> </a:t>
                </a:r>
              </a:p>
            </p:txBody>
          </p:sp>
        </mc:Fallback>
      </mc:AlternateContent>
      <p:sp>
        <p:nvSpPr>
          <p:cNvPr id="19" name="Google Shape;131;p8">
            <a:extLst>
              <a:ext uri="{FF2B5EF4-FFF2-40B4-BE49-F238E27FC236}">
                <a16:creationId xmlns:a16="http://schemas.microsoft.com/office/drawing/2014/main" id="{56885C32-4003-8B4A-B365-F30B0BF9236B}"/>
              </a:ext>
            </a:extLst>
          </p:cNvPr>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500"/>
                                        <p:tgtEl>
                                          <p:spTgt spid="121"/>
                                        </p:tgtEl>
                                      </p:cBhvr>
                                    </p:animEffect>
                                  </p:childTnLst>
                                </p:cTn>
                              </p:par>
                            </p:childTnLst>
                          </p:cTn>
                        </p:par>
                      </p:childTnLst>
                    </p:cTn>
                  </p:par>
                </p:childTnLst>
              </p:cTn>
              <p:nextCondLst>
                <p:cond evt="onClick" delay="0">
                  <p:tgtEl>
                    <p:spTgt spid="19"/>
                  </p:tgtEl>
                </p:cond>
              </p:nextCondLst>
            </p:seq>
          </p:childTnLst>
        </p:cTn>
      </p:par>
    </p:tnLst>
    <p:bldLst>
      <p:bldP spid="1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30" name="Google Shape;130;p8"/>
          <p:cNvSpPr txBox="1">
            <a:spLocks noGrp="1"/>
          </p:cNvSpPr>
          <p:nvPr>
            <p:ph type="body" idx="2"/>
          </p:nvPr>
        </p:nvSpPr>
        <p:spPr>
          <a:xfrm>
            <a:off x="263046" y="1176338"/>
            <a:ext cx="11736887" cy="577511"/>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Use bar models to solve these calculations. </a:t>
            </a:r>
            <a:endParaRPr/>
          </a:p>
        </p:txBody>
      </p:sp>
      <p:sp>
        <p:nvSpPr>
          <p:cNvPr id="131" name="Google Shape;131;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132" name="Google Shape;132;p8"/>
          <p:cNvSpPr txBox="1"/>
          <p:nvPr/>
        </p:nvSpPr>
        <p:spPr>
          <a:xfrm>
            <a:off x="263046" y="4005928"/>
            <a:ext cx="11736887" cy="577512"/>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Which calculations give the answer of 6?</a:t>
            </a:r>
            <a:endParaRPr sz="1400" b="0" i="0" u="none" strike="noStrike" cap="none">
              <a:solidFill>
                <a:srgbClr val="000000"/>
              </a:solidFill>
              <a:latin typeface="Arial"/>
              <a:ea typeface="Arial"/>
              <a:cs typeface="Arial"/>
              <a:sym typeface="Arial"/>
            </a:endParaRPr>
          </a:p>
        </p:txBody>
      </p:sp>
      <p:sp>
        <p:nvSpPr>
          <p:cNvPr id="135" name="Google Shape;135;p8"/>
          <p:cNvSpPr txBox="1"/>
          <p:nvPr/>
        </p:nvSpPr>
        <p:spPr>
          <a:xfrm>
            <a:off x="9928299" y="1830633"/>
            <a:ext cx="547552" cy="577511"/>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4</a:t>
            </a:r>
            <a:endParaRPr sz="2400" b="0" i="0" u="none" strike="noStrike" cap="none">
              <a:solidFill>
                <a:srgbClr val="43A047"/>
              </a:solidFill>
              <a:latin typeface="Century Gothic"/>
              <a:ea typeface="Century Gothic"/>
              <a:cs typeface="Century Gothic"/>
              <a:sym typeface="Century Gothic"/>
            </a:endParaRPr>
          </a:p>
        </p:txBody>
      </p:sp>
      <p:sp>
        <p:nvSpPr>
          <p:cNvPr id="136" name="Google Shape;136;p8"/>
          <p:cNvSpPr txBox="1"/>
          <p:nvPr/>
        </p:nvSpPr>
        <p:spPr>
          <a:xfrm>
            <a:off x="9928299" y="2865483"/>
            <a:ext cx="547552" cy="577511"/>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4</a:t>
            </a:r>
            <a:endParaRPr sz="2400" b="0" i="0" u="none" strike="noStrike" cap="none">
              <a:solidFill>
                <a:srgbClr val="43A047"/>
              </a:solidFill>
              <a:latin typeface="Century Gothic"/>
              <a:ea typeface="Century Gothic"/>
              <a:cs typeface="Century Gothic"/>
              <a:sym typeface="Century Gothic"/>
            </a:endParaRPr>
          </a:p>
        </p:txBody>
      </p:sp>
      <p:sp>
        <p:nvSpPr>
          <p:cNvPr id="22" name="Google Shape;142;p8">
            <a:extLst>
              <a:ext uri="{FF2B5EF4-FFF2-40B4-BE49-F238E27FC236}">
                <a16:creationId xmlns:a16="http://schemas.microsoft.com/office/drawing/2014/main" id="{706EA941-7DF5-6E4A-80B0-7E58CFB55127}"/>
              </a:ext>
            </a:extLst>
          </p:cNvPr>
          <p:cNvSpPr txBox="1"/>
          <p:nvPr/>
        </p:nvSpPr>
        <p:spPr>
          <a:xfrm>
            <a:off x="4153657" y="1830633"/>
            <a:ext cx="547552" cy="577511"/>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3</a:t>
            </a:r>
            <a:endParaRPr sz="2400" b="0" i="0" u="none" strike="noStrike" cap="none">
              <a:solidFill>
                <a:srgbClr val="43A047"/>
              </a:solidFill>
              <a:latin typeface="Century Gothic"/>
              <a:ea typeface="Century Gothic"/>
              <a:cs typeface="Century Gothic"/>
              <a:sym typeface="Century Gothic"/>
            </a:endParaRPr>
          </a:p>
        </p:txBody>
      </p:sp>
      <p:sp>
        <p:nvSpPr>
          <p:cNvPr id="23" name="Google Shape;143;p8">
            <a:extLst>
              <a:ext uri="{FF2B5EF4-FFF2-40B4-BE49-F238E27FC236}">
                <a16:creationId xmlns:a16="http://schemas.microsoft.com/office/drawing/2014/main" id="{7EF96004-4431-8742-955E-6D15DF2DDA52}"/>
              </a:ext>
            </a:extLst>
          </p:cNvPr>
          <p:cNvSpPr txBox="1"/>
          <p:nvPr/>
        </p:nvSpPr>
        <p:spPr>
          <a:xfrm>
            <a:off x="4153657" y="2865483"/>
            <a:ext cx="547552" cy="577511"/>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3</a:t>
            </a:r>
            <a:endParaRPr sz="2400" b="0" i="0" u="none" strike="noStrike" cap="none">
              <a:solidFill>
                <a:srgbClr val="43A047"/>
              </a:solidFill>
              <a:latin typeface="Century Gothic"/>
              <a:ea typeface="Century Gothic"/>
              <a:cs typeface="Century Gothic"/>
              <a:sym typeface="Century Gothic"/>
            </a:endParaRPr>
          </a:p>
        </p:txBody>
      </p:sp>
      <mc:AlternateContent xmlns:mc="http://schemas.openxmlformats.org/markup-compatibility/2006">
        <mc:Choice xmlns:a14="http://schemas.microsoft.com/office/drawing/2010/main" Requires="a14">
          <p:sp>
            <p:nvSpPr>
              <p:cNvPr id="24" name="Rounded Rectangle 23">
                <a:extLst>
                  <a:ext uri="{FF2B5EF4-FFF2-40B4-BE49-F238E27FC236}">
                    <a16:creationId xmlns:a16="http://schemas.microsoft.com/office/drawing/2014/main" id="{779B6355-EBA5-CF4B-95E6-F1467377C314}"/>
                  </a:ext>
                </a:extLst>
              </p:cNvPr>
              <p:cNvSpPr/>
              <p:nvPr/>
            </p:nvSpPr>
            <p:spPr>
              <a:xfrm>
                <a:off x="2197325" y="1753849"/>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3</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9</a:t>
                </a:r>
              </a:p>
            </p:txBody>
          </p:sp>
        </mc:Choice>
        <mc:Fallback>
          <p:sp>
            <p:nvSpPr>
              <p:cNvPr id="24" name="Rounded Rectangle 23">
                <a:extLst>
                  <a:ext uri="{FF2B5EF4-FFF2-40B4-BE49-F238E27FC236}">
                    <a16:creationId xmlns:a16="http://schemas.microsoft.com/office/drawing/2014/main" id="{779B6355-EBA5-CF4B-95E6-F1467377C314}"/>
                  </a:ext>
                </a:extLst>
              </p:cNvPr>
              <p:cNvSpPr>
                <a:spLocks noRot="1" noChangeAspect="1" noMove="1" noResize="1" noEditPoints="1" noAdjustHandles="1" noChangeArrowheads="1" noChangeShapeType="1" noTextEdit="1"/>
              </p:cNvSpPr>
              <p:nvPr/>
            </p:nvSpPr>
            <p:spPr>
              <a:xfrm>
                <a:off x="2197325" y="1753849"/>
                <a:ext cx="1899900" cy="654295"/>
              </a:xfrm>
              <a:prstGeom prst="roundRect">
                <a:avLst/>
              </a:prstGeom>
              <a:blipFill>
                <a:blip r:embed="rId3"/>
                <a:stretch>
                  <a:fillRect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5" name="Rounded Rectangle 24">
                <a:extLst>
                  <a:ext uri="{FF2B5EF4-FFF2-40B4-BE49-F238E27FC236}">
                    <a16:creationId xmlns:a16="http://schemas.microsoft.com/office/drawing/2014/main" id="{06D5403A-A029-B946-9CA7-4266D11BFE5B}"/>
                  </a:ext>
                </a:extLst>
              </p:cNvPr>
              <p:cNvSpPr/>
              <p:nvPr/>
            </p:nvSpPr>
            <p:spPr>
              <a:xfrm>
                <a:off x="2197325" y="2774705"/>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9 lots of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3</m:t>
                        </m:r>
                        <m:r>
                          <m:rPr>
                            <m:nor/>
                          </m:rPr>
                          <a:rPr lang="ar-AE" sz="2400" b="0" i="0" smtClean="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p:sp>
            <p:nvSpPr>
              <p:cNvPr id="25" name="Rounded Rectangle 24">
                <a:extLst>
                  <a:ext uri="{FF2B5EF4-FFF2-40B4-BE49-F238E27FC236}">
                    <a16:creationId xmlns:a16="http://schemas.microsoft.com/office/drawing/2014/main" id="{06D5403A-A029-B946-9CA7-4266D11BFE5B}"/>
                  </a:ext>
                </a:extLst>
              </p:cNvPr>
              <p:cNvSpPr>
                <a:spLocks noRot="1" noChangeAspect="1" noMove="1" noResize="1" noEditPoints="1" noAdjustHandles="1" noChangeArrowheads="1" noChangeShapeType="1" noTextEdit="1"/>
              </p:cNvSpPr>
              <p:nvPr/>
            </p:nvSpPr>
            <p:spPr>
              <a:xfrm>
                <a:off x="2197325" y="2774705"/>
                <a:ext cx="1899900" cy="654295"/>
              </a:xfrm>
              <a:prstGeom prst="roundRect">
                <a:avLst/>
              </a:prstGeom>
              <a:blipFill>
                <a:blip r:embed="rId4"/>
                <a:stretch>
                  <a:fillRect b="-178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Rounded Rectangle 25">
                <a:extLst>
                  <a:ext uri="{FF2B5EF4-FFF2-40B4-BE49-F238E27FC236}">
                    <a16:creationId xmlns:a16="http://schemas.microsoft.com/office/drawing/2014/main" id="{00E3C9FD-6D94-F341-A530-B72751C12E70}"/>
                  </a:ext>
                </a:extLst>
              </p:cNvPr>
              <p:cNvSpPr/>
              <p:nvPr/>
            </p:nvSpPr>
            <p:spPr>
              <a:xfrm>
                <a:off x="7867557" y="1753849"/>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6 lots of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8</m:t>
                        </m:r>
                      </m:num>
                      <m:den>
                        <m:r>
                          <m:rPr>
                            <m:nor/>
                          </m:rPr>
                          <a:rPr lang="en-GB" sz="2400" b="0" i="0" smtClean="0">
                            <a:solidFill>
                              <a:srgbClr val="222222"/>
                            </a:solidFill>
                            <a:latin typeface="Century Gothic" panose="020B0502020202020204" pitchFamily="34" charset="0"/>
                          </a:rPr>
                          <m:t>12</m:t>
                        </m:r>
                      </m:den>
                    </m:f>
                  </m:oMath>
                </a14:m>
                <a:endParaRPr lang="en-GB" sz="2400" dirty="0">
                  <a:solidFill>
                    <a:srgbClr val="222222"/>
                  </a:solidFill>
                  <a:latin typeface="Century Gothic" panose="020B0502020202020204" pitchFamily="34" charset="0"/>
                </a:endParaRPr>
              </a:p>
            </p:txBody>
          </p:sp>
        </mc:Choice>
        <mc:Fallback>
          <p:sp>
            <p:nvSpPr>
              <p:cNvPr id="26" name="Rounded Rectangle 25">
                <a:extLst>
                  <a:ext uri="{FF2B5EF4-FFF2-40B4-BE49-F238E27FC236}">
                    <a16:creationId xmlns:a16="http://schemas.microsoft.com/office/drawing/2014/main" id="{00E3C9FD-6D94-F341-A530-B72751C12E70}"/>
                  </a:ext>
                </a:extLst>
              </p:cNvPr>
              <p:cNvSpPr>
                <a:spLocks noRot="1" noChangeAspect="1" noMove="1" noResize="1" noEditPoints="1" noAdjustHandles="1" noChangeArrowheads="1" noChangeShapeType="1" noTextEdit="1"/>
              </p:cNvSpPr>
              <p:nvPr/>
            </p:nvSpPr>
            <p:spPr>
              <a:xfrm>
                <a:off x="7867557" y="1753849"/>
                <a:ext cx="1899900" cy="654295"/>
              </a:xfrm>
              <a:prstGeom prst="roundRect">
                <a:avLst/>
              </a:prstGeom>
              <a:blipFill>
                <a:blip r:embed="rId5"/>
                <a:stretch>
                  <a:fillRect b="-10714"/>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Rounded Rectangle 26">
                <a:extLst>
                  <a:ext uri="{FF2B5EF4-FFF2-40B4-BE49-F238E27FC236}">
                    <a16:creationId xmlns:a16="http://schemas.microsoft.com/office/drawing/2014/main" id="{B5857F12-73AC-9245-A38C-6EDF38260980}"/>
                  </a:ext>
                </a:extLst>
              </p:cNvPr>
              <p:cNvSpPr/>
              <p:nvPr/>
            </p:nvSpPr>
            <p:spPr>
              <a:xfrm>
                <a:off x="7867557" y="2774705"/>
                <a:ext cx="189990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a:solidFill>
                              <a:srgbClr val="222222"/>
                            </a:solidFill>
                            <a:latin typeface="Cambria Math" panose="02040503050406030204" pitchFamily="18" charset="0"/>
                          </a:rPr>
                        </m:ctrlPr>
                      </m:fPr>
                      <m:num>
                        <m:r>
                          <m:rPr>
                            <m:nor/>
                          </m:rPr>
                          <a:rPr lang="en-GB" sz="2400">
                            <a:solidFill>
                              <a:srgbClr val="222222"/>
                            </a:solidFill>
                            <a:latin typeface="Century Gothic" panose="020B0502020202020204" pitchFamily="34" charset="0"/>
                          </a:rPr>
                          <m:t>8</m:t>
                        </m:r>
                      </m:num>
                      <m:den>
                        <m:r>
                          <m:rPr>
                            <m:nor/>
                          </m:rPr>
                          <a:rPr lang="en-GB" sz="2400">
                            <a:solidFill>
                              <a:srgbClr val="222222"/>
                            </a:solidFill>
                            <a:latin typeface="Century Gothic" panose="020B0502020202020204" pitchFamily="34" charset="0"/>
                          </a:rPr>
                          <m:t>12</m:t>
                        </m:r>
                      </m:den>
                    </m:f>
                  </m:oMath>
                </a14:m>
                <a:r>
                  <a:rPr lang="en-GB" sz="2400" dirty="0">
                    <a:solidFill>
                      <a:srgbClr val="222222"/>
                    </a:solidFill>
                    <a:latin typeface="Century Gothic" panose="020B0502020202020204" pitchFamily="34" charset="0"/>
                  </a:rPr>
                  <a:t> of 6</a:t>
                </a:r>
              </a:p>
            </p:txBody>
          </p:sp>
        </mc:Choice>
        <mc:Fallback>
          <p:sp>
            <p:nvSpPr>
              <p:cNvPr id="27" name="Rounded Rectangle 26">
                <a:extLst>
                  <a:ext uri="{FF2B5EF4-FFF2-40B4-BE49-F238E27FC236}">
                    <a16:creationId xmlns:a16="http://schemas.microsoft.com/office/drawing/2014/main" id="{B5857F12-73AC-9245-A38C-6EDF38260980}"/>
                  </a:ext>
                </a:extLst>
              </p:cNvPr>
              <p:cNvSpPr>
                <a:spLocks noRot="1" noChangeAspect="1" noMove="1" noResize="1" noEditPoints="1" noAdjustHandles="1" noChangeArrowheads="1" noChangeShapeType="1" noTextEdit="1"/>
              </p:cNvSpPr>
              <p:nvPr/>
            </p:nvSpPr>
            <p:spPr>
              <a:xfrm>
                <a:off x="7867557" y="2774705"/>
                <a:ext cx="1899900" cy="654295"/>
              </a:xfrm>
              <a:prstGeom prst="roundRect">
                <a:avLst/>
              </a:prstGeom>
              <a:blipFill>
                <a:blip r:embed="rId6"/>
                <a:stretch>
                  <a:fillRect b="-10714"/>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Rounded Rectangle 27">
                <a:extLst>
                  <a:ext uri="{FF2B5EF4-FFF2-40B4-BE49-F238E27FC236}">
                    <a16:creationId xmlns:a16="http://schemas.microsoft.com/office/drawing/2014/main" id="{CC5C2B90-BE8B-084A-AE3A-3302038CF518}"/>
                  </a:ext>
                </a:extLst>
              </p:cNvPr>
              <p:cNvSpPr/>
              <p:nvPr/>
            </p:nvSpPr>
            <p:spPr>
              <a:xfrm>
                <a:off x="1993692" y="4801245"/>
                <a:ext cx="211961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12 lots of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2</m:t>
                        </m:r>
                        <m:r>
                          <m:rPr>
                            <m:nor/>
                          </m:rPr>
                          <a:rPr lang="ar-AE" sz="2400" b="0" i="0" smtClean="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p:sp>
            <p:nvSpPr>
              <p:cNvPr id="28" name="Rounded Rectangle 27">
                <a:extLst>
                  <a:ext uri="{FF2B5EF4-FFF2-40B4-BE49-F238E27FC236}">
                    <a16:creationId xmlns:a16="http://schemas.microsoft.com/office/drawing/2014/main" id="{CC5C2B90-BE8B-084A-AE3A-3302038CF518}"/>
                  </a:ext>
                </a:extLst>
              </p:cNvPr>
              <p:cNvSpPr>
                <a:spLocks noRot="1" noChangeAspect="1" noMove="1" noResize="1" noEditPoints="1" noAdjustHandles="1" noChangeArrowheads="1" noChangeShapeType="1" noTextEdit="1"/>
              </p:cNvSpPr>
              <p:nvPr/>
            </p:nvSpPr>
            <p:spPr>
              <a:xfrm>
                <a:off x="1993692" y="4801245"/>
                <a:ext cx="2119610" cy="654295"/>
              </a:xfrm>
              <a:prstGeom prst="roundRect">
                <a:avLst/>
              </a:prstGeom>
              <a:blipFill>
                <a:blip r:embed="rId7"/>
                <a:stretch>
                  <a:fillRect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9" name="Rounded Rectangle 28">
                <a:extLst>
                  <a:ext uri="{FF2B5EF4-FFF2-40B4-BE49-F238E27FC236}">
                    <a16:creationId xmlns:a16="http://schemas.microsoft.com/office/drawing/2014/main" id="{B757585E-B8A1-F047-942E-A51ABA134067}"/>
                  </a:ext>
                </a:extLst>
              </p:cNvPr>
              <p:cNvSpPr/>
              <p:nvPr/>
            </p:nvSpPr>
            <p:spPr>
              <a:xfrm>
                <a:off x="4554772" y="4801244"/>
                <a:ext cx="211961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8</m:t>
                        </m:r>
                        <m:r>
                          <m:rPr>
                            <m:nor/>
                          </m:rPr>
                          <a:rPr lang="ar-AE"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32</a:t>
                </a:r>
              </a:p>
            </p:txBody>
          </p:sp>
        </mc:Choice>
        <mc:Fallback>
          <p:sp>
            <p:nvSpPr>
              <p:cNvPr id="29" name="Rounded Rectangle 28">
                <a:extLst>
                  <a:ext uri="{FF2B5EF4-FFF2-40B4-BE49-F238E27FC236}">
                    <a16:creationId xmlns:a16="http://schemas.microsoft.com/office/drawing/2014/main" id="{B757585E-B8A1-F047-942E-A51ABA134067}"/>
                  </a:ext>
                </a:extLst>
              </p:cNvPr>
              <p:cNvSpPr>
                <a:spLocks noRot="1" noChangeAspect="1" noMove="1" noResize="1" noEditPoints="1" noAdjustHandles="1" noChangeArrowheads="1" noChangeShapeType="1" noTextEdit="1"/>
              </p:cNvSpPr>
              <p:nvPr/>
            </p:nvSpPr>
            <p:spPr>
              <a:xfrm>
                <a:off x="4554772" y="4801244"/>
                <a:ext cx="2119610" cy="654295"/>
              </a:xfrm>
              <a:prstGeom prst="roundRect">
                <a:avLst/>
              </a:prstGeom>
              <a:blipFill>
                <a:blip r:embed="rId8"/>
                <a:stretch>
                  <a:fillRect t="-1786"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0" name="Rounded Rectangle 29">
                <a:extLst>
                  <a:ext uri="{FF2B5EF4-FFF2-40B4-BE49-F238E27FC236}">
                    <a16:creationId xmlns:a16="http://schemas.microsoft.com/office/drawing/2014/main" id="{46723889-7157-F143-A3EB-169E199C7DB8}"/>
                  </a:ext>
                </a:extLst>
              </p:cNvPr>
              <p:cNvSpPr/>
              <p:nvPr/>
            </p:nvSpPr>
            <p:spPr>
              <a:xfrm>
                <a:off x="7115852" y="4801244"/>
                <a:ext cx="211961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8 lots of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oMath>
                </a14:m>
                <a:endParaRPr lang="en-GB" sz="2400" dirty="0">
                  <a:solidFill>
                    <a:srgbClr val="222222"/>
                  </a:solidFill>
                  <a:latin typeface="Century Gothic" panose="020B0502020202020204" pitchFamily="34" charset="0"/>
                </a:endParaRPr>
              </a:p>
            </p:txBody>
          </p:sp>
        </mc:Choice>
        <mc:Fallback>
          <p:sp>
            <p:nvSpPr>
              <p:cNvPr id="30" name="Rounded Rectangle 29">
                <a:extLst>
                  <a:ext uri="{FF2B5EF4-FFF2-40B4-BE49-F238E27FC236}">
                    <a16:creationId xmlns:a16="http://schemas.microsoft.com/office/drawing/2014/main" id="{46723889-7157-F143-A3EB-169E199C7DB8}"/>
                  </a:ext>
                </a:extLst>
              </p:cNvPr>
              <p:cNvSpPr>
                <a:spLocks noRot="1" noChangeAspect="1" noMove="1" noResize="1" noEditPoints="1" noAdjustHandles="1" noChangeArrowheads="1" noChangeShapeType="1" noTextEdit="1"/>
              </p:cNvSpPr>
              <p:nvPr/>
            </p:nvSpPr>
            <p:spPr>
              <a:xfrm>
                <a:off x="7115852" y="4801244"/>
                <a:ext cx="2119610" cy="654295"/>
              </a:xfrm>
              <a:prstGeom prst="roundRect">
                <a:avLst/>
              </a:prstGeom>
              <a:blipFill>
                <a:blip r:embed="rId9"/>
                <a:stretch>
                  <a:fillRect t="-1786"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Rounded Rectangle 30">
                <a:extLst>
                  <a:ext uri="{FF2B5EF4-FFF2-40B4-BE49-F238E27FC236}">
                    <a16:creationId xmlns:a16="http://schemas.microsoft.com/office/drawing/2014/main" id="{44841519-62F3-4043-9A3C-76933E34C4E6}"/>
                  </a:ext>
                </a:extLst>
              </p:cNvPr>
              <p:cNvSpPr/>
              <p:nvPr/>
            </p:nvSpPr>
            <p:spPr>
              <a:xfrm>
                <a:off x="3360180" y="5805873"/>
                <a:ext cx="211961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2</m:t>
                        </m:r>
                        <m:r>
                          <m:rPr>
                            <m:nor/>
                          </m:rPr>
                          <a:rPr lang="ar-AE"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12</a:t>
                </a:r>
              </a:p>
            </p:txBody>
          </p:sp>
        </mc:Choice>
        <mc:Fallback>
          <p:sp>
            <p:nvSpPr>
              <p:cNvPr id="31" name="Rounded Rectangle 30">
                <a:extLst>
                  <a:ext uri="{FF2B5EF4-FFF2-40B4-BE49-F238E27FC236}">
                    <a16:creationId xmlns:a16="http://schemas.microsoft.com/office/drawing/2014/main" id="{44841519-62F3-4043-9A3C-76933E34C4E6}"/>
                  </a:ext>
                </a:extLst>
              </p:cNvPr>
              <p:cNvSpPr>
                <a:spLocks noRot="1" noChangeAspect="1" noMove="1" noResize="1" noEditPoints="1" noAdjustHandles="1" noChangeArrowheads="1" noChangeShapeType="1" noTextEdit="1"/>
              </p:cNvSpPr>
              <p:nvPr/>
            </p:nvSpPr>
            <p:spPr>
              <a:xfrm>
                <a:off x="3360180" y="5805873"/>
                <a:ext cx="2119610" cy="654295"/>
              </a:xfrm>
              <a:prstGeom prst="roundRect">
                <a:avLst/>
              </a:prstGeom>
              <a:blipFill>
                <a:blip r:embed="rId10"/>
                <a:stretch>
                  <a:fillRect b="-16071"/>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Rounded Rectangle 31">
                <a:extLst>
                  <a:ext uri="{FF2B5EF4-FFF2-40B4-BE49-F238E27FC236}">
                    <a16:creationId xmlns:a16="http://schemas.microsoft.com/office/drawing/2014/main" id="{68922D29-59A4-044E-A2CA-891B6EC19A9E}"/>
                  </a:ext>
                </a:extLst>
              </p:cNvPr>
              <p:cNvSpPr/>
              <p:nvPr/>
            </p:nvSpPr>
            <p:spPr>
              <a:xfrm>
                <a:off x="5921260" y="5805873"/>
                <a:ext cx="2119610" cy="654295"/>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ar-AE"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16</a:t>
                </a:r>
              </a:p>
            </p:txBody>
          </p:sp>
        </mc:Choice>
        <mc:Fallback>
          <p:sp>
            <p:nvSpPr>
              <p:cNvPr id="32" name="Rounded Rectangle 31">
                <a:extLst>
                  <a:ext uri="{FF2B5EF4-FFF2-40B4-BE49-F238E27FC236}">
                    <a16:creationId xmlns:a16="http://schemas.microsoft.com/office/drawing/2014/main" id="{68922D29-59A4-044E-A2CA-891B6EC19A9E}"/>
                  </a:ext>
                </a:extLst>
              </p:cNvPr>
              <p:cNvSpPr>
                <a:spLocks noRot="1" noChangeAspect="1" noMove="1" noResize="1" noEditPoints="1" noAdjustHandles="1" noChangeArrowheads="1" noChangeShapeType="1" noTextEdit="1"/>
              </p:cNvSpPr>
              <p:nvPr/>
            </p:nvSpPr>
            <p:spPr>
              <a:xfrm>
                <a:off x="5921260" y="5805873"/>
                <a:ext cx="2119610" cy="654295"/>
              </a:xfrm>
              <a:prstGeom prst="roundRect">
                <a:avLst/>
              </a:prstGeom>
              <a:blipFill>
                <a:blip r:embed="rId11"/>
                <a:stretch>
                  <a:fillRect b="-16071"/>
                </a:stretch>
              </a:blipFill>
              <a:ln w="38100">
                <a:solidFill>
                  <a:srgbClr val="CCD4F4"/>
                </a:solidFill>
              </a:ln>
            </p:spPr>
            <p:txBody>
              <a:bodyPr/>
              <a:lstStyle/>
              <a:p>
                <a:r>
                  <a:rPr lang="en-GB">
                    <a:noFill/>
                  </a:rPr>
                  <a:t> </a:t>
                </a:r>
              </a:p>
            </p:txBody>
          </p:sp>
        </mc:Fallback>
      </mc:AlternateContent>
      <p:sp>
        <p:nvSpPr>
          <p:cNvPr id="33" name="Oval 32">
            <a:extLst>
              <a:ext uri="{FF2B5EF4-FFF2-40B4-BE49-F238E27FC236}">
                <a16:creationId xmlns:a16="http://schemas.microsoft.com/office/drawing/2014/main" id="{B1601220-98B4-5E4D-B0B3-85B40085E56E}"/>
              </a:ext>
            </a:extLst>
          </p:cNvPr>
          <p:cNvSpPr/>
          <p:nvPr/>
        </p:nvSpPr>
        <p:spPr>
          <a:xfrm>
            <a:off x="1871930" y="4769805"/>
            <a:ext cx="2363133" cy="753137"/>
          </a:xfrm>
          <a:prstGeom prst="ellipse">
            <a:avLst/>
          </a:prstGeom>
          <a:noFill/>
          <a:ln w="38100">
            <a:solidFill>
              <a:srgbClr val="43A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Oval 33">
            <a:extLst>
              <a:ext uri="{FF2B5EF4-FFF2-40B4-BE49-F238E27FC236}">
                <a16:creationId xmlns:a16="http://schemas.microsoft.com/office/drawing/2014/main" id="{A997E51F-D8B9-9C4E-BD5A-C74F5CC6A7B9}"/>
              </a:ext>
            </a:extLst>
          </p:cNvPr>
          <p:cNvSpPr/>
          <p:nvPr/>
        </p:nvSpPr>
        <p:spPr>
          <a:xfrm>
            <a:off x="6998566" y="4739825"/>
            <a:ext cx="2363133" cy="753137"/>
          </a:xfrm>
          <a:prstGeom prst="ellipse">
            <a:avLst/>
          </a:prstGeom>
          <a:noFill/>
          <a:ln w="38100">
            <a:solidFill>
              <a:srgbClr val="43A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 34">
            <a:extLst>
              <a:ext uri="{FF2B5EF4-FFF2-40B4-BE49-F238E27FC236}">
                <a16:creationId xmlns:a16="http://schemas.microsoft.com/office/drawing/2014/main" id="{8909280A-F61B-6149-A3D5-E5D14935959F}"/>
              </a:ext>
            </a:extLst>
          </p:cNvPr>
          <p:cNvSpPr/>
          <p:nvPr/>
        </p:nvSpPr>
        <p:spPr>
          <a:xfrm>
            <a:off x="3206055" y="5744166"/>
            <a:ext cx="2363133" cy="753137"/>
          </a:xfrm>
          <a:prstGeom prst="ellipse">
            <a:avLst/>
          </a:prstGeom>
          <a:noFill/>
          <a:ln w="38100">
            <a:solidFill>
              <a:srgbClr val="43A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1000"/>
                                        <p:tgtEl>
                                          <p:spTgt spid="135"/>
                                        </p:tgtEl>
                                      </p:cBhvr>
                                    </p:animEffect>
                                  </p:childTnLst>
                                </p:cTn>
                              </p:par>
                              <p:par>
                                <p:cTn id="8" presetID="10" presetClass="entr" presetSubtype="0" fill="hold" nodeType="withEffect">
                                  <p:stCondLst>
                                    <p:cond delay="0"/>
                                  </p:stCondLst>
                                  <p:childTnLst>
                                    <p:set>
                                      <p:cBhvr>
                                        <p:cTn id="9" dur="1" fill="hold">
                                          <p:stCondLst>
                                            <p:cond delay="0"/>
                                          </p:stCondLst>
                                        </p:cTn>
                                        <p:tgtEl>
                                          <p:spTgt spid="136"/>
                                        </p:tgtEl>
                                        <p:attrNameLst>
                                          <p:attrName>style.visibility</p:attrName>
                                        </p:attrNameLst>
                                      </p:cBhvr>
                                      <p:to>
                                        <p:strVal val="visible"/>
                                      </p:to>
                                    </p:set>
                                    <p:animEffect transition="in" filter="fade">
                                      <p:cBhvr>
                                        <p:cTn id="10" dur="1000"/>
                                        <p:tgtEl>
                                          <p:spTgt spid="136"/>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childTnLst>
                    </p:cTn>
                  </p:par>
                </p:childTnLst>
              </p:cTn>
              <p:nextCondLst>
                <p:cond evt="onClick" delay="0">
                  <p:tgtEl>
                    <p:spTgt spid="131"/>
                  </p:tgtEl>
                </p:cond>
              </p:nextCondLst>
            </p:seq>
          </p:childTnLst>
        </p:cTn>
      </p:par>
    </p:tnLst>
    <p:bldLst>
      <p:bldP spid="33" grpId="0" animBg="1"/>
      <p:bldP spid="34" grpId="0" animBg="1"/>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55" name="Google Shape;155;p9" descr="Diagram&#10;&#10;Description automatically generated"/>
          <p:cNvPicPr preferRelativeResize="0"/>
          <p:nvPr/>
        </p:nvPicPr>
        <p:blipFill rotWithShape="1">
          <a:blip r:embed="rId3">
            <a:alphaModFix/>
          </a:blip>
          <a:srcRect/>
          <a:stretch/>
        </p:blipFill>
        <p:spPr>
          <a:xfrm>
            <a:off x="263524" y="1077157"/>
            <a:ext cx="7848600" cy="550164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2696</Words>
  <Application>Microsoft Macintosh PowerPoint</Application>
  <PresentationFormat>Widescreen</PresentationFormat>
  <Paragraphs>304</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Calibri</vt:lpstr>
      <vt:lpstr>Cambria Math</vt:lpstr>
      <vt:lpstr>Arial</vt:lpstr>
      <vt:lpstr>Century Gothic</vt:lpstr>
      <vt:lpstr>Titles</vt:lpstr>
      <vt:lpstr>Office Theme</vt:lpstr>
      <vt:lpstr>PowerPoint Presentation</vt:lpstr>
      <vt:lpstr>PowerPoint Presentation</vt:lpstr>
      <vt:lpstr>PowerPoint Presentation</vt:lpstr>
      <vt:lpstr>PowerPoint Presentation</vt:lpstr>
      <vt:lpstr>To use fractions as operators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Calculate quantities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3</cp:revision>
  <dcterms:created xsi:type="dcterms:W3CDTF">2022-06-30T10:03:35Z</dcterms:created>
  <dcterms:modified xsi:type="dcterms:W3CDTF">2023-01-25T15:15:15Z</dcterms:modified>
</cp:coreProperties>
</file>