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iipKabORg9MV9UOWWm3Ay6d8lPF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BA6343E-B74B-48B0-B980-528A1614DF28}">
  <a:tblStyle styleId="{5BA6343E-B74B-48B0-B980-528A1614DF2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74306DDE-ACF6-450B-9C93-BE9CFF87A53A}"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02565F9-1586-4BF2-92CD-6C77C41F8B4F}"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2653"/>
  </p:normalViewPr>
  <p:slideViewPr>
    <p:cSldViewPr snapToGrid="0" snapToObjects="1">
      <p:cViewPr varScale="1">
        <p:scale>
          <a:sx n="87" d="100"/>
          <a:sy n="87" d="100"/>
        </p:scale>
        <p:origin x="19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models for converting mixed numbers to improper fractions if required</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do we convert from a mixed number to an improper fraction? When you have the </a:t>
            </a:r>
            <a:r>
              <a:rPr lang="en-GB">
                <a:solidFill>
                  <a:srgbClr val="000000"/>
                </a:solidFill>
                <a:latin typeface="Arial"/>
                <a:ea typeface="Arial"/>
                <a:cs typeface="Arial"/>
                <a:sym typeface="Arial"/>
              </a:rPr>
              <a:t>improper fraction, how will you multiply it by the integer? Are there any types of question where converting to an improper fraction makes it more difficult to multiply by a whole number?</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struggle to con</a:t>
            </a:r>
            <a:r>
              <a:rPr lang="en-GB">
                <a:solidFill>
                  <a:srgbClr val="000000"/>
                </a:solidFill>
                <a:latin typeface="Arial"/>
                <a:ea typeface="Arial"/>
                <a:cs typeface="Arial"/>
                <a:sym typeface="Arial"/>
              </a:rPr>
              <a:t>vert between mixed numbers and improper fractions. They should use diagrams to support their understanding.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Leanne has completed this calculation:  2 5/7 x 3 = 19/7 x 3 = 57/7 = 6 2/7.  Do you agree with Leanne? What should the answer be? </a:t>
            </a:r>
            <a:r>
              <a:rPr lang="en-GB">
                <a:solidFill>
                  <a:srgbClr val="00BC89"/>
                </a:solidFill>
                <a:latin typeface="Arial"/>
                <a:ea typeface="Arial"/>
                <a:cs typeface="Arial"/>
                <a:sym typeface="Arial"/>
              </a:rPr>
              <a:t> Leanne is incorrect because she has incorrectly converted 57/7 to a mixed number. 57/7 = 6 1/7</a:t>
            </a:r>
            <a:endParaRPr>
              <a:solidFill>
                <a:srgbClr val="00BC89"/>
              </a:solidFill>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Leanne has completed this calculation: 3 5/6 x 7 = 24/6 x 7 = 148/6 = 24 4/6 = 24 ⅔. Do you agree with Leanne? What should the answer be? </a:t>
            </a:r>
            <a:r>
              <a:rPr lang="en-GB">
                <a:solidFill>
                  <a:srgbClr val="00BC89"/>
                </a:solidFill>
                <a:latin typeface="Arial"/>
                <a:ea typeface="Arial"/>
                <a:cs typeface="Arial"/>
                <a:sym typeface="Arial"/>
              </a:rPr>
              <a:t>Leanne is incorrect because she has made a mistake when multiplying the improper fraction by 7.  The correct answer is 3 ⅚ x 7 = 24/6 x 7 = 168/6 = 28 </a:t>
            </a:r>
            <a:endParaRPr/>
          </a:p>
        </p:txBody>
      </p:sp>
      <p:sp>
        <p:nvSpPr>
          <p:cNvPr id="211" name="Google Shape;211;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 2/7 x 4 = 23/7 x 4 = 92/7 = 13 1/7</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 4/9 x 2 = 22/9 x 2 = 44/9 = 4 8/9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4 x 3 ⅗ = 4 x 18/5 = 72/5 = 14 ⅖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 ⅝ x 6 = 21/8 x 6 = 126/8 = 15 6/8 = 15 ¾ </a:t>
            </a:r>
            <a:endParaRPr/>
          </a:p>
          <a:p>
            <a:pPr marL="45720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1 ¾ x 6 = 7/4 x 6 = 42/4 = 10 2/4 = 10 ½  </a:t>
            </a:r>
            <a:endParaRPr/>
          </a:p>
          <a:p>
            <a:pPr marL="45720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6 x 3 ¼ = 6 x 13/4 = 78/4 = 19 2/4 = 19 ½ </a:t>
            </a:r>
            <a:endParaRPr/>
          </a:p>
        </p:txBody>
      </p:sp>
      <p:sp>
        <p:nvSpPr>
          <p:cNvPr id="227" name="Google Shape;22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a:t>
            </a:r>
            <a:r>
              <a:rPr lang="en-GB">
                <a:solidFill>
                  <a:srgbClr val="000000"/>
                </a:solidFill>
                <a:latin typeface="Arial"/>
                <a:ea typeface="Arial"/>
                <a:cs typeface="Arial"/>
                <a:sym typeface="Arial"/>
              </a:rPr>
              <a:t>quared paper to draw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will you work out ho</a:t>
            </a:r>
            <a:r>
              <a:rPr lang="en-GB">
                <a:solidFill>
                  <a:srgbClr val="000000"/>
                </a:solidFill>
                <a:latin typeface="Arial"/>
                <a:ea typeface="Arial"/>
                <a:cs typeface="Arial"/>
                <a:sym typeface="Arial"/>
              </a:rPr>
              <a:t>w far Esther runs each week? How will you find out how far Skyla runs each week? Which method will you use for comparing these two answers?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struggle to convert between mixed numbers and improper fractions. They should use diagrams to support their understanding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sz="1200" b="0">
                <a:solidFill>
                  <a:srgbClr val="222222"/>
                </a:solidFill>
                <a:latin typeface="Century Gothic"/>
                <a:ea typeface="Century Gothic"/>
                <a:cs typeface="Century Gothic"/>
                <a:sym typeface="Century Gothic"/>
              </a:rPr>
              <a:t>Which numbers are missing from the calculation? 3 ?/5 x ? = 14 2/5 (3 3/5 x 4 = 14 2/5)</a:t>
            </a:r>
            <a:endParaRPr b="0"/>
          </a:p>
        </p:txBody>
      </p:sp>
      <p:sp>
        <p:nvSpPr>
          <p:cNvPr id="234" name="Google Shape;23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Lena: 2 ⅔ x 3 = 6 + 6/3 = 6 + 2 = 8 miles</a:t>
            </a:r>
            <a:br>
              <a:rPr lang="en-GB">
                <a:latin typeface="Arial"/>
                <a:ea typeface="Arial"/>
                <a:cs typeface="Arial"/>
                <a:sym typeface="Arial"/>
              </a:rPr>
            </a:br>
            <a:r>
              <a:rPr lang="en-GB">
                <a:latin typeface="Arial"/>
                <a:ea typeface="Arial"/>
                <a:cs typeface="Arial"/>
                <a:sym typeface="Arial"/>
              </a:rPr>
              <a:t>Casper: 3 ¾ x 2 = 6 + 6/4 = 6 + 1 2/4 = 7 2/4 = 7 ½ miles</a:t>
            </a:r>
            <a:br>
              <a:rPr lang="en-GB">
                <a:latin typeface="Arial"/>
                <a:ea typeface="Arial"/>
                <a:cs typeface="Arial"/>
                <a:sym typeface="Arial"/>
              </a:rPr>
            </a:br>
            <a:r>
              <a:rPr lang="en-GB">
                <a:latin typeface="Arial"/>
                <a:ea typeface="Arial"/>
                <a:cs typeface="Arial"/>
                <a:sym typeface="Arial"/>
              </a:rPr>
              <a:t>Lena runs further by ½ mile each week.</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Converting to an improper fraction and counting in fractions:  3 ⅘ = 19/5 	19/5, 38/5, 57/5, 76/5, </a:t>
            </a:r>
            <a:r>
              <a:rPr lang="en-GB">
                <a:highlight>
                  <a:srgbClr val="00BC89"/>
                </a:highlight>
                <a:latin typeface="Arial"/>
                <a:ea typeface="Arial"/>
                <a:cs typeface="Arial"/>
                <a:sym typeface="Arial"/>
              </a:rPr>
              <a:t>95/5</a:t>
            </a:r>
            <a:r>
              <a:rPr lang="en-GB">
                <a:latin typeface="Arial"/>
                <a:ea typeface="Arial"/>
                <a:cs typeface="Arial"/>
                <a:sym typeface="Arial"/>
              </a:rPr>
              <a:t>  95/5 = 19 so it will take 5 days.</a:t>
            </a:r>
            <a:br>
              <a:rPr lang="en-GB">
                <a:latin typeface="Arial"/>
                <a:ea typeface="Arial"/>
                <a:cs typeface="Arial"/>
                <a:sym typeface="Arial"/>
              </a:rPr>
            </a:br>
            <a:r>
              <a:rPr lang="en-GB">
                <a:latin typeface="Arial"/>
                <a:ea typeface="Arial"/>
                <a:cs typeface="Arial"/>
                <a:sym typeface="Arial"/>
              </a:rPr>
              <a:t>Alternatively, 3 ⅘ x 5 = 15 + 20/5 = 15 + 4 = 19</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2 ⅝ x 3 = 7 ⅞ </a:t>
            </a:r>
            <a:endParaRPr/>
          </a:p>
          <a:p>
            <a:pPr marL="45720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The multiplier could not be 4 because that would give an answer of at least 8.</a:t>
            </a:r>
            <a:endParaRPr/>
          </a:p>
        </p:txBody>
      </p:sp>
      <p:sp>
        <p:nvSpPr>
          <p:cNvPr id="243" name="Google Shape;24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GB" sz="1200" b="0" i="1" u="none" strike="noStrike" cap="none">
                <a:solidFill>
                  <a:srgbClr val="00BC89"/>
                </a:solidFill>
                <a:latin typeface="Century Gothic"/>
                <a:ea typeface="Century Gothic"/>
                <a:cs typeface="Century Gothic"/>
                <a:sym typeface="Century Gothic"/>
              </a:rPr>
              <a:t>Choices may vary but: 2 x 3 ¼ : multiplication of the fraction part does not give an improper fraction. 5 x 3 3/4 : multiplication of the fraction part gives an improper fraction to be converted. 28/3 x 13: numerators require 2 digit x 2 digit multiplication and then conversion to a mixed number. 13 3/5 x 28: wholes require 2 digit x 2 digit, parts require 2 digit x 1 digit and conversion</a:t>
            </a:r>
            <a:endParaRPr sz="1200" b="0" i="1"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none required as pupils do not need to answer the questions to rank them</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You do not need to answer these questions to be able to choose which will be the most difficult to answer, you need to think about the steps you need to undertake to find the answer. Which question might be the most difficult </a:t>
            </a:r>
            <a:r>
              <a:rPr lang="en-GB">
                <a:solidFill>
                  <a:srgbClr val="000000"/>
                </a:solidFill>
                <a:latin typeface="Arial"/>
                <a:ea typeface="Arial"/>
                <a:cs typeface="Arial"/>
                <a:sym typeface="Arial"/>
              </a:rPr>
              <a:t>looking at these numbers? Why? Is there a question that looks much easier and could possibly be done mentally?</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be confident in the or</a:t>
            </a:r>
            <a:r>
              <a:rPr lang="en-GB">
                <a:solidFill>
                  <a:srgbClr val="000000"/>
                </a:solidFill>
                <a:latin typeface="Arial"/>
                <a:ea typeface="Arial"/>
                <a:cs typeface="Arial"/>
                <a:sym typeface="Arial"/>
              </a:rPr>
              <a:t>der of steps required to complete the calculation and should work with a more able partner or use the tip lists from the maths working wall for support.</a:t>
            </a:r>
            <a:endParaRPr/>
          </a:p>
        </p:txBody>
      </p:sp>
      <p:sp>
        <p:nvSpPr>
          <p:cNvPr id="250" name="Google Shape;25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a:t>
            </a:r>
            <a:r>
              <a:rPr lang="en-GB">
                <a:latin typeface="Arial"/>
                <a:ea typeface="Arial"/>
                <a:cs typeface="Arial"/>
                <a:sym typeface="Arial"/>
              </a:rPr>
              <a:t>These slides support pupils to partition fractions greater than 1 using part whole models and pictorial representations. They reinforce the concept of multiplication as repeated addition and use established pictorial methods to support pupils in the repeated addition of mixed numbers where the answer does not create an additional whole.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a:t>
            </a:r>
            <a:r>
              <a:rPr lang="en-GB">
                <a:solidFill>
                  <a:srgbClr val="000000"/>
                </a:solidFill>
                <a:latin typeface="Arial"/>
                <a:ea typeface="Arial"/>
                <a:cs typeface="Arial"/>
                <a:sym typeface="Arial"/>
              </a:rPr>
              <a:t>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What fraction is shown in the part whole model? How has it been partitioned? How many wholes are there? How many fifths? How has Amy added the fifths together? D</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not recognise multiplication as repeated addition and should be given manipulatives to count using familiar whole numbers e.g. 3 groups of 2 counters = 3 x 2 = 2 + 2 + 2 = 6 before extending this to groups of fractions. They can make their own fraction manipulatives by folding equal sized paper strips into halves quarters and eighths and investigate repeated addition of these fractions before moving onto the pictorial representations.</a:t>
            </a:r>
            <a:endParaRPr/>
          </a:p>
        </p:txBody>
      </p:sp>
      <p:sp>
        <p:nvSpPr>
          <p:cNvPr id="270" name="Google Shape;27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What should Leo write under his diagram when he has partitioned the fraction?  How many fifths can you see in the diagram altogether when Leo has shaded four sets of ⅖? How many wholes is that? How many fifths? Ensure pupils understand that the partitioned parts of the calculation must now be recombined to find the answer.</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 Pupils may not recognise multiplication as repeated addition. Pupils may find it challenging to convert an improper fraction to a mixed number and should use the pictorial representations to support their understanding alongside their written calculations.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C</a:t>
            </a:r>
            <a:r>
              <a:rPr lang="en-GB">
                <a:solidFill>
                  <a:srgbClr val="000000"/>
                </a:solidFill>
                <a:latin typeface="Arial"/>
                <a:ea typeface="Arial"/>
                <a:cs typeface="Arial"/>
                <a:sym typeface="Arial"/>
              </a:rPr>
              <a:t>reate a tip list for the maths working wall to show how to add several fractions greater than one. Try and include an example on your poster where the fraction parts will add up to more than one whole and you need to convert them before finding the answer.</a:t>
            </a:r>
            <a:endParaRPr/>
          </a:p>
        </p:txBody>
      </p:sp>
      <p:sp>
        <p:nvSpPr>
          <p:cNvPr id="279" name="Google Shape;27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lnSpc>
                <a:spcPct val="100000"/>
              </a:lnSpc>
              <a:spcBef>
                <a:spcPts val="0"/>
              </a:spcBef>
              <a:spcAft>
                <a:spcPts val="0"/>
              </a:spcAft>
              <a:buClr>
                <a:schemeClr val="dk1"/>
              </a:buClr>
              <a:buSzPts val="1200"/>
              <a:buFont typeface="Calibri"/>
              <a:buNone/>
            </a:pPr>
            <a:br>
              <a:rPr lang="en-GB" b="0"/>
            </a:br>
            <a:r>
              <a:rPr lang="en-GB" sz="1200" b="0" i="0" u="none" strike="noStrike">
                <a:solidFill>
                  <a:srgbClr val="000000"/>
                </a:solidFill>
                <a:latin typeface="Arial"/>
                <a:ea typeface="Arial"/>
                <a:cs typeface="Arial"/>
                <a:sym typeface="Arial"/>
              </a:rPr>
              <a:t>A – Pupil has multiplied the whole number, </a:t>
            </a:r>
            <a:r>
              <a:rPr lang="en-GB">
                <a:solidFill>
                  <a:srgbClr val="000000"/>
                </a:solidFill>
                <a:latin typeface="Arial"/>
                <a:ea typeface="Arial"/>
                <a:cs typeface="Arial"/>
                <a:sym typeface="Arial"/>
              </a:rPr>
              <a:t>the numerator and the denominator by 3.</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 – Pupil has multiplied correctly but has not converted their answer to a mixed number.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C – </a:t>
            </a:r>
            <a:r>
              <a:rPr lang="en-GB">
                <a:solidFill>
                  <a:srgbClr val="000000"/>
                </a:solidFill>
                <a:latin typeface="Arial"/>
                <a:ea typeface="Arial"/>
                <a:cs typeface="Arial"/>
                <a:sym typeface="Arial"/>
              </a:rPr>
              <a:t>C</a:t>
            </a:r>
            <a:r>
              <a:rPr lang="en-GB" sz="1200" b="0" i="0" u="none" strike="noStrike">
                <a:solidFill>
                  <a:srgbClr val="000000"/>
                </a:solidFill>
                <a:latin typeface="Arial"/>
                <a:ea typeface="Arial"/>
                <a:cs typeface="Arial"/>
                <a:sym typeface="Arial"/>
              </a:rPr>
              <a:t>orrect answer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D – </a:t>
            </a:r>
            <a:r>
              <a:rPr lang="en-GB">
                <a:latin typeface="Arial"/>
                <a:ea typeface="Arial"/>
                <a:cs typeface="Arial"/>
                <a:sym typeface="Arial"/>
              </a:rPr>
              <a:t>Pupil has multiplied the whole number, the numerator and the denominator by 3, then simplified their answer to  9 ⅘ or may have simply multiplied the whole number by 3.</a:t>
            </a:r>
            <a:endParaRPr/>
          </a:p>
          <a:p>
            <a:pPr marL="0" lvl="0" indent="0" algn="l" rtl="0">
              <a:lnSpc>
                <a:spcPct val="100000"/>
              </a:lnSpc>
              <a:spcBef>
                <a:spcPts val="0"/>
              </a:spcBef>
              <a:spcAft>
                <a:spcPts val="0"/>
              </a:spcAft>
              <a:buSzPts val="1400"/>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i="0" u="none" strike="noStrike" dirty="0">
                <a:solidFill>
                  <a:srgbClr val="000000"/>
                </a:solidFill>
                <a:latin typeface="Arial"/>
                <a:ea typeface="Arial"/>
                <a:cs typeface="Arial"/>
                <a:sym typeface="Arial"/>
              </a:rPr>
              <a:t>– How many parts are </a:t>
            </a:r>
            <a:r>
              <a:rPr lang="en-GB" dirty="0">
                <a:solidFill>
                  <a:srgbClr val="000000"/>
                </a:solidFill>
                <a:latin typeface="Arial"/>
                <a:ea typeface="Arial"/>
                <a:cs typeface="Arial"/>
                <a:sym typeface="Arial"/>
              </a:rPr>
              <a:t>shaded? How many parts in total? How many wholes? How many parts? Can we write this as an improper fraction? Can you write this as a mixed number? Can you find an equivalent fraction for each one?</a:t>
            </a:r>
            <a:endParaRPr dirty="0">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i="0" u="none" strike="noStrike" dirty="0">
                <a:solidFill>
                  <a:srgbClr val="000000"/>
                </a:solidFill>
                <a:latin typeface="Arial"/>
                <a:ea typeface="Arial"/>
                <a:cs typeface="Arial"/>
                <a:sym typeface="Arial"/>
              </a:rPr>
              <a:t> –  Can you find three more ways to write each fraction?</a:t>
            </a:r>
            <a:endParaRPr dirty="0"/>
          </a:p>
        </p:txBody>
      </p:sp>
      <p:sp>
        <p:nvSpPr>
          <p:cNvPr id="82" name="Google Shape;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1" u="none" strike="noStrike">
                <a:solidFill>
                  <a:srgbClr val="000000"/>
                </a:solidFill>
                <a:latin typeface="Arial"/>
                <a:ea typeface="Arial"/>
                <a:cs typeface="Arial"/>
                <a:sym typeface="Arial"/>
              </a:rPr>
              <a:t>Discuss both methods show and identify which pupils prefer/ why.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a:t>
            </a:r>
            <a:r>
              <a:rPr lang="en-GB">
                <a:solidFill>
                  <a:srgbClr val="000000"/>
                </a:solidFill>
                <a:latin typeface="Arial"/>
                <a:ea typeface="Arial"/>
                <a:cs typeface="Arial"/>
                <a:sym typeface="Arial"/>
              </a:rPr>
              <a:t>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Explain how Ava</a:t>
            </a:r>
            <a:r>
              <a:rPr lang="en-GB">
                <a:solidFill>
                  <a:srgbClr val="000000"/>
                </a:solidFill>
                <a:latin typeface="Arial"/>
                <a:ea typeface="Arial"/>
                <a:cs typeface="Arial"/>
                <a:sym typeface="Arial"/>
              </a:rPr>
              <a:t>’s method works. How has Ava worked out that 12 8/5 = 13 ⅗? Explain how Lucas’ method works. How has Lucas used bar models to represent his fractions? How has Lucas partitioned the fractions when he multiplied by 3? How has Lucas worked out that 4/3 = 1 ⅓?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want to multiply the whole number and both the numerator and the denominator by the integer when multiplying mixed numbers by a whole number. They should use diagrams alongside their written calculations to build understanding of why this is incorrect.</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Write a mixed number x integer calculation where the answer is greater than 5 but the mixed number is less than 2. Ask a partner to solve your calculation using their preferred method. Check their working using the other method.</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Write a mixed number x integer calculation where the answer is between 3 and 5 and the mixed number is less than 2. Ask a partner to solve your calculation using their preferred method. Check their working using the other method.</a:t>
            </a: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a:t>
            </a:r>
            <a:r>
              <a:rPr lang="en-GB">
                <a:solidFill>
                  <a:srgbClr val="000000"/>
                </a:solidFill>
                <a:latin typeface="Arial"/>
                <a:ea typeface="Arial"/>
                <a:cs typeface="Arial"/>
                <a:sym typeface="Arial"/>
              </a:rPr>
              <a:t> models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How will you write the repeated addition you need to solve 5 ⅓ x 4? How will you shade the diagram to show 1 ⅗ x 3? What will you do if your answer contains an improper fraction? Can you simplify any of your answers? Which is your preferred method for multiplying a mixed number by an integer?</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want to multiply the whole number and both the numerator and the denominator by the integer when multiplying mixed numbers by a whole number. They should use diagrams alongside their written calculations to build understanding of why this is incorrect.</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Noah has completed this calculation:  2 </a:t>
            </a:r>
            <a:r>
              <a:rPr lang="en-GB">
                <a:solidFill>
                  <a:srgbClr val="000000"/>
                </a:solidFill>
                <a:latin typeface="Arial"/>
                <a:ea typeface="Arial"/>
                <a:cs typeface="Arial"/>
                <a:sym typeface="Arial"/>
              </a:rPr>
              <a:t>⅗ x 5 = 10 15/5. Do you agree with Noah? What should the answer be? Draw a diagram to convince Noah that your answer is correct.</a:t>
            </a:r>
            <a:r>
              <a:rPr lang="en-GB">
                <a:solidFill>
                  <a:srgbClr val="00BC89"/>
                </a:solidFill>
                <a:latin typeface="Arial"/>
                <a:ea typeface="Arial"/>
                <a:cs typeface="Arial"/>
                <a:sym typeface="Arial"/>
              </a:rPr>
              <a:t> Noah is incorrect because his answer contains an improper fraction. 15/5 = 3 so the correct answer is 2 ⅗ x 5 = 13</a:t>
            </a:r>
            <a:endParaRPr>
              <a:solidFill>
                <a:srgbClr val="00BC89"/>
              </a:solidFil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Hannah has completed this cal</a:t>
            </a:r>
            <a:r>
              <a:rPr lang="en-GB">
                <a:solidFill>
                  <a:srgbClr val="000000"/>
                </a:solidFill>
                <a:latin typeface="Arial"/>
                <a:ea typeface="Arial"/>
                <a:cs typeface="Arial"/>
                <a:sym typeface="Arial"/>
              </a:rPr>
              <a:t>culation: 3 7/12 x 4 = 13 ⅓. Do you agree with Hannah? What should the answer be? Draw a diagram to convince Hannah that your answer is correct. </a:t>
            </a:r>
            <a:r>
              <a:rPr lang="en-GB">
                <a:solidFill>
                  <a:srgbClr val="00BC89"/>
                </a:solidFill>
                <a:latin typeface="Arial"/>
                <a:ea typeface="Arial"/>
                <a:cs typeface="Arial"/>
                <a:sym typeface="Arial"/>
              </a:rPr>
              <a:t>Hannah is incorrect because she has made a mistake when changing the improper fraction in her answer to a mixed number.  The correct calculation should be 3 7/12 x 4 = 12 28/12.  28/12 = 2 4/12 or 2 ⅓ so the answer is 14 ⅓ </a:t>
            </a:r>
            <a:endParaRPr b="0"/>
          </a:p>
        </p:txBody>
      </p:sp>
      <p:sp>
        <p:nvSpPr>
          <p:cNvPr id="166" name="Google Shape;16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 ⅚ x 3 = 2 ⅚ + 2 ⅚ + 2 ⅚ = 6 15/6 = 8 3/6 or 8 ½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 4/7 x 2 	1 x 2 = 2	4/7 x 2 = 8/7 = 1 1/7 	2 + 1 1/7 = 3 1/7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 3/7 x 2 = 2 6/7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 ⅔ x 5 = 15 10/3 = 18 ⅓ </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2 ¼ x 6 = 12 6/4 = 13 2/4 or 13 ½ </a:t>
            </a:r>
            <a:endParaRPr/>
          </a:p>
        </p:txBody>
      </p:sp>
      <p:sp>
        <p:nvSpPr>
          <p:cNvPr id="204" name="Google Shape;20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GB" sz="4000" b="0" i="0" u="none" strike="noStrike" cap="none">
                <a:solidFill>
                  <a:schemeClr val="dk1"/>
                </a:solidFill>
                <a:latin typeface="Century Gothic"/>
                <a:ea typeface="Century Gothic"/>
                <a:cs typeface="Century Gothic"/>
                <a:sym typeface="Century Gothic"/>
              </a:rPr>
              <a:t>Ready-to-go Lesson Slides</a:t>
            </a:r>
            <a:endParaRPr sz="1400" b="0" i="0" u="none" strike="noStrike" cap="none">
              <a:solidFill>
                <a:srgbClr val="000000"/>
              </a:solidFill>
              <a:latin typeface="Arial"/>
              <a:ea typeface="Arial"/>
              <a:cs typeface="Arial"/>
              <a:sym typeface="Arial"/>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b="0" i="0" u="none" strike="noStrike" cap="none">
                <a:solidFill>
                  <a:srgbClr val="0277BD"/>
                </a:solidFill>
                <a:latin typeface="Calibri"/>
                <a:ea typeface="Calibri"/>
                <a:cs typeface="Calibri"/>
                <a:sym typeface="Calibri"/>
              </a:rPr>
              <a:t>Today we are learning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b="0" i="0" u="none" strike="noStrike" cap="none">
                <a:solidFill>
                  <a:srgbClr val="0277BD"/>
                </a:solidFill>
                <a:latin typeface="Calibri"/>
                <a:ea typeface="Calibri"/>
                <a:cs typeface="Calibri"/>
                <a:sym typeface="Calibri"/>
              </a:rPr>
              <a:t>Support Slides</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277BD"/>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multiply a mixed number by an integer</a:t>
            </a:r>
            <a:endParaRPr sz="1400" b="0" i="0" u="none" strike="noStrike" cap="none">
              <a:solidFill>
                <a:srgbClr val="000000"/>
              </a:solidFill>
              <a:latin typeface="Arial"/>
              <a:ea typeface="Arial"/>
              <a:cs typeface="Arial"/>
              <a:sym typeface="Arial"/>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5" Type="http://schemas.openxmlformats.org/officeDocument/2006/relationships/image" Target="../media/image6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notesSlide" Target="../notesSlides/notesSlide8.xml"/><Relationship Id="rId16"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a:t>To know how to multiply a mixed number by an integer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214" name="Google Shape;214;p10"/>
          <p:cNvSpPr txBox="1">
            <a:spLocks noGrp="1"/>
          </p:cNvSpPr>
          <p:nvPr>
            <p:ph type="body" idx="2"/>
          </p:nvPr>
        </p:nvSpPr>
        <p:spPr>
          <a:xfrm>
            <a:off x="263046" y="1176339"/>
            <a:ext cx="11736887" cy="618462"/>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a:t>Leanne is converting her mixed number to an improper fraction before multiplying.</a:t>
            </a:r>
            <a:endParaRPr/>
          </a:p>
        </p:txBody>
      </p:sp>
      <p:sp>
        <p:nvSpPr>
          <p:cNvPr id="215" name="Google Shape;215;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16" name="Google Shape;216;p10"/>
          <p:cNvSpPr txBox="1"/>
          <p:nvPr/>
        </p:nvSpPr>
        <p:spPr>
          <a:xfrm>
            <a:off x="263046" y="3669726"/>
            <a:ext cx="11736887" cy="618462"/>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Use Leanne’s method and convert the mixed number to an improper fraction to calculate:</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xmlns:a14="http://schemas.microsoft.com/office/drawing/2010/main">
        <mc:Choice Requires="a14">
          <p:sp>
            <p:nvSpPr>
              <p:cNvPr id="13" name="Rounded Rectangle 12">
                <a:extLst>
                  <a:ext uri="{FF2B5EF4-FFF2-40B4-BE49-F238E27FC236}">
                    <a16:creationId xmlns:a16="http://schemas.microsoft.com/office/drawing/2014/main" id="{C3AED2C8-E482-FA40-9539-1698F29EE6E8}"/>
                  </a:ext>
                </a:extLst>
              </p:cNvPr>
              <p:cNvSpPr/>
              <p:nvPr/>
            </p:nvSpPr>
            <p:spPr>
              <a:xfrm>
                <a:off x="2187286" y="1980541"/>
                <a:ext cx="7817427" cy="1044617"/>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rgbClr val="000000"/>
                  </a:buClr>
                  <a:defRPr/>
                </a:pPr>
                <a:r>
                  <a:rPr lang="en-GB" sz="2400" kern="0" dirty="0">
                    <a:solidFill>
                      <a:srgbClr val="222222"/>
                    </a:solidFill>
                    <a:latin typeface="Century Gothic"/>
                    <a:ea typeface="Century Gothic"/>
                    <a:cs typeface="Century Gothic"/>
                    <a:sym typeface="Century Gothic"/>
                  </a:rPr>
                  <a:t>1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5</m:t>
                        </m:r>
                      </m:num>
                      <m:den>
                        <m:r>
                          <m:rPr>
                            <m:nor/>
                          </m:rPr>
                          <a:rPr lang="en-US" sz="2400">
                            <a:solidFill>
                              <a:srgbClr val="222222"/>
                            </a:solidFill>
                            <a:latin typeface="Century Gothic" panose="020B0502020202020204" pitchFamily="34" charset="0"/>
                          </a:rPr>
                          <m:t> 6 </m:t>
                        </m:r>
                      </m:den>
                    </m:f>
                    <m:r>
                      <a:rPr lang="en-US" sz="2400" i="1">
                        <a:solidFill>
                          <a:srgbClr val="222222"/>
                        </a:solidFill>
                        <a:latin typeface="Cambria Math" panose="02040503050406030204" pitchFamily="18" charset="0"/>
                      </a:rPr>
                      <m:t> </m:t>
                    </m:r>
                  </m:oMath>
                </a14:m>
                <a:r>
                  <a:rPr lang="en-GB" sz="2400" kern="0" dirty="0">
                    <a:solidFill>
                      <a:srgbClr val="222222"/>
                    </a:solidFill>
                    <a:latin typeface="Century Gothic"/>
                    <a:ea typeface="Century Gothic"/>
                    <a:cs typeface="Century Gothic"/>
                    <a:sym typeface="Century Gothic"/>
                  </a:rPr>
                  <a:t>x 3 =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11</m:t>
                        </m:r>
                      </m:num>
                      <m:den>
                        <m:r>
                          <m:rPr>
                            <m:nor/>
                          </m:rPr>
                          <a:rPr lang="en-US" sz="2400">
                            <a:solidFill>
                              <a:srgbClr val="222222"/>
                            </a:solidFill>
                            <a:latin typeface="Century Gothic" panose="020B0502020202020204" pitchFamily="34" charset="0"/>
                          </a:rPr>
                          <m:t> 6 </m:t>
                        </m:r>
                      </m:den>
                    </m:f>
                  </m:oMath>
                </a14:m>
                <a:r>
                  <a:rPr lang="en-GB" sz="2400" kern="0" dirty="0">
                    <a:solidFill>
                      <a:srgbClr val="222222"/>
                    </a:solidFill>
                    <a:latin typeface="Century Gothic"/>
                    <a:ea typeface="Century Gothic"/>
                    <a:cs typeface="Century Gothic"/>
                    <a:sym typeface="Century Gothic"/>
                  </a:rPr>
                  <a:t> x 3 =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33</m:t>
                        </m:r>
                      </m:num>
                      <m:den>
                        <m:r>
                          <m:rPr>
                            <m:nor/>
                          </m:rPr>
                          <a:rPr lang="en-US" sz="2400">
                            <a:solidFill>
                              <a:srgbClr val="222222"/>
                            </a:solidFill>
                            <a:latin typeface="Century Gothic" panose="020B0502020202020204" pitchFamily="34" charset="0"/>
                          </a:rPr>
                          <m:t> 6 </m:t>
                        </m:r>
                      </m:den>
                    </m:f>
                    <m:r>
                      <a:rPr lang="en-US" sz="2400" i="1">
                        <a:solidFill>
                          <a:srgbClr val="222222"/>
                        </a:solidFill>
                        <a:latin typeface="Cambria Math" panose="02040503050406030204" pitchFamily="18" charset="0"/>
                      </a:rPr>
                      <m:t> </m:t>
                    </m:r>
                  </m:oMath>
                </a14:m>
                <a:r>
                  <a:rPr lang="en-GB" sz="2400" kern="0" dirty="0">
                    <a:solidFill>
                      <a:srgbClr val="222222"/>
                    </a:solidFill>
                    <a:latin typeface="Century Gothic"/>
                    <a:ea typeface="Century Gothic"/>
                    <a:cs typeface="Century Gothic"/>
                    <a:sym typeface="Century Gothic"/>
                  </a:rPr>
                  <a:t>= 5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3</m:t>
                        </m:r>
                      </m:num>
                      <m:den>
                        <m:r>
                          <m:rPr>
                            <m:nor/>
                          </m:rPr>
                          <a:rPr lang="en-US" sz="2400">
                            <a:solidFill>
                              <a:srgbClr val="222222"/>
                            </a:solidFill>
                            <a:latin typeface="Century Gothic" panose="020B0502020202020204" pitchFamily="34" charset="0"/>
                          </a:rPr>
                          <m:t> 6 </m:t>
                        </m:r>
                      </m:den>
                    </m:f>
                  </m:oMath>
                </a14:m>
                <a:r>
                  <a:rPr lang="en-GB" sz="2400" kern="0" dirty="0">
                    <a:solidFill>
                      <a:srgbClr val="222222"/>
                    </a:solidFill>
                    <a:latin typeface="Century Gothic"/>
                    <a:ea typeface="Century Gothic"/>
                    <a:cs typeface="Century Gothic"/>
                    <a:sym typeface="Century Gothic"/>
                  </a:rPr>
                  <a:t> = 5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2 </m:t>
                        </m:r>
                      </m:den>
                    </m:f>
                  </m:oMath>
                </a14:m>
                <a:endParaRPr kumimoji="0" lang="ar-AE" sz="24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endParaRPr>
              </a:p>
            </p:txBody>
          </p:sp>
        </mc:Choice>
        <mc:Fallback xmlns="">
          <p:sp>
            <p:nvSpPr>
              <p:cNvPr id="13" name="Rounded Rectangle 12">
                <a:extLst>
                  <a:ext uri="{FF2B5EF4-FFF2-40B4-BE49-F238E27FC236}">
                    <a16:creationId xmlns:a16="http://schemas.microsoft.com/office/drawing/2014/main" id="{C3AED2C8-E482-FA40-9539-1698F29EE6E8}"/>
                  </a:ext>
                </a:extLst>
              </p:cNvPr>
              <p:cNvSpPr>
                <a:spLocks noRot="1" noChangeAspect="1" noMove="1" noResize="1" noEditPoints="1" noAdjustHandles="1" noChangeArrowheads="1" noChangeShapeType="1" noTextEdit="1"/>
              </p:cNvSpPr>
              <p:nvPr/>
            </p:nvSpPr>
            <p:spPr>
              <a:xfrm>
                <a:off x="2187286" y="1980541"/>
                <a:ext cx="7817427" cy="1044617"/>
              </a:xfrm>
              <a:prstGeom prst="roundRect">
                <a:avLst/>
              </a:prstGeom>
              <a:blipFill>
                <a:blip r:embed="rId3"/>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ounded Rectangle 13">
                <a:extLst>
                  <a:ext uri="{FF2B5EF4-FFF2-40B4-BE49-F238E27FC236}">
                    <a16:creationId xmlns:a16="http://schemas.microsoft.com/office/drawing/2014/main" id="{886D3BCD-AE92-3642-A7F2-B814B1BFF01B}"/>
                  </a:ext>
                </a:extLst>
              </p:cNvPr>
              <p:cNvSpPr/>
              <p:nvPr/>
            </p:nvSpPr>
            <p:spPr>
              <a:xfrm>
                <a:off x="641650" y="4484331"/>
                <a:ext cx="140120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5 x 2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en-US" sz="2400" b="0" i="0" smtClean="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xmlns="">
          <p:sp>
            <p:nvSpPr>
              <p:cNvPr id="14" name="Rounded Rectangle 13">
                <a:extLst>
                  <a:ext uri="{FF2B5EF4-FFF2-40B4-BE49-F238E27FC236}">
                    <a16:creationId xmlns:a16="http://schemas.microsoft.com/office/drawing/2014/main" id="{886D3BCD-AE92-3642-A7F2-B814B1BFF01B}"/>
                  </a:ext>
                </a:extLst>
              </p:cNvPr>
              <p:cNvSpPr>
                <a:spLocks noRot="1" noChangeAspect="1" noMove="1" noResize="1" noEditPoints="1" noAdjustHandles="1" noChangeArrowheads="1" noChangeShapeType="1" noTextEdit="1"/>
              </p:cNvSpPr>
              <p:nvPr/>
            </p:nvSpPr>
            <p:spPr>
              <a:xfrm>
                <a:off x="641650" y="4484331"/>
                <a:ext cx="1401206" cy="737120"/>
              </a:xfrm>
              <a:prstGeom prst="roundRect">
                <a:avLst/>
              </a:prstGeom>
              <a:blipFill>
                <a:blip r:embed="rId4"/>
                <a:stretch>
                  <a:fillRect b="-1774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ounded Rectangle 14">
                <a:extLst>
                  <a:ext uri="{FF2B5EF4-FFF2-40B4-BE49-F238E27FC236}">
                    <a16:creationId xmlns:a16="http://schemas.microsoft.com/office/drawing/2014/main" id="{FC36171F-9A4D-3B46-9D77-CEB6E8CE08C8}"/>
                  </a:ext>
                </a:extLst>
              </p:cNvPr>
              <p:cNvSpPr/>
              <p:nvPr/>
            </p:nvSpPr>
            <p:spPr>
              <a:xfrm>
                <a:off x="5395396" y="4439947"/>
                <a:ext cx="140120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2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9</m:t>
                        </m:r>
                        <m:r>
                          <m:rPr>
                            <m:nor/>
                          </m:rPr>
                          <a:rPr lang="en-US" sz="2400" b="0" i="0" smtClean="0">
                            <a:solidFill>
                              <a:srgbClr val="222222"/>
                            </a:solidFill>
                            <a:latin typeface="Century Gothic" panose="020B0502020202020204" pitchFamily="34" charset="0"/>
                          </a:rPr>
                          <m:t> </m:t>
                        </m:r>
                      </m:den>
                    </m:f>
                    <m:r>
                      <a:rPr lang="en-US"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x 4</a:t>
                </a:r>
              </a:p>
            </p:txBody>
          </p:sp>
        </mc:Choice>
        <mc:Fallback xmlns="">
          <p:sp>
            <p:nvSpPr>
              <p:cNvPr id="15" name="Rounded Rectangle 14">
                <a:extLst>
                  <a:ext uri="{FF2B5EF4-FFF2-40B4-BE49-F238E27FC236}">
                    <a16:creationId xmlns:a16="http://schemas.microsoft.com/office/drawing/2014/main" id="{FC36171F-9A4D-3B46-9D77-CEB6E8CE08C8}"/>
                  </a:ext>
                </a:extLst>
              </p:cNvPr>
              <p:cNvSpPr>
                <a:spLocks noRot="1" noChangeAspect="1" noMove="1" noResize="1" noEditPoints="1" noAdjustHandles="1" noChangeArrowheads="1" noChangeShapeType="1" noTextEdit="1"/>
              </p:cNvSpPr>
              <p:nvPr/>
            </p:nvSpPr>
            <p:spPr>
              <a:xfrm>
                <a:off x="5395396" y="4439947"/>
                <a:ext cx="1401206" cy="737120"/>
              </a:xfrm>
              <a:prstGeom prst="roundRect">
                <a:avLst/>
              </a:prstGeom>
              <a:blipFill>
                <a:blip r:embed="rId5"/>
                <a:stretch>
                  <a:fillRect b="-1967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ounded Rectangle 15">
                <a:extLst>
                  <a:ext uri="{FF2B5EF4-FFF2-40B4-BE49-F238E27FC236}">
                    <a16:creationId xmlns:a16="http://schemas.microsoft.com/office/drawing/2014/main" id="{D91847C4-8FE1-CA4D-A5DA-33CFC90F77A8}"/>
                  </a:ext>
                </a:extLst>
              </p:cNvPr>
              <p:cNvSpPr/>
              <p:nvPr/>
            </p:nvSpPr>
            <p:spPr>
              <a:xfrm>
                <a:off x="10149144" y="4439947"/>
                <a:ext cx="140120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5 x 2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3</m:t>
                        </m:r>
                        <m:r>
                          <m:rPr>
                            <m:nor/>
                          </m:rPr>
                          <a:rPr lang="en-US" sz="2400" b="0" i="0" smtClean="0">
                            <a:solidFill>
                              <a:srgbClr val="222222"/>
                            </a:solidFill>
                            <a:latin typeface="Century Gothic" panose="020B0502020202020204" pitchFamily="34" charset="0"/>
                          </a:rPr>
                          <m:t> </m:t>
                        </m:r>
                      </m:den>
                    </m:f>
                    <m:r>
                      <a:rPr lang="en-US" sz="2400" b="0" i="1" smtClean="0">
                        <a:solidFill>
                          <a:srgbClr val="222222"/>
                        </a:solidFill>
                        <a:latin typeface="Cambria Math" panose="02040503050406030204" pitchFamily="18" charset="0"/>
                      </a:rPr>
                      <m:t> </m:t>
                    </m:r>
                  </m:oMath>
                </a14:m>
                <a:endParaRPr lang="en-GB" sz="2400" dirty="0">
                  <a:solidFill>
                    <a:srgbClr val="222222"/>
                  </a:solidFill>
                  <a:latin typeface="Century Gothic" panose="020B0502020202020204" pitchFamily="34" charset="0"/>
                </a:endParaRPr>
              </a:p>
            </p:txBody>
          </p:sp>
        </mc:Choice>
        <mc:Fallback xmlns="">
          <p:sp>
            <p:nvSpPr>
              <p:cNvPr id="16" name="Rounded Rectangle 15">
                <a:extLst>
                  <a:ext uri="{FF2B5EF4-FFF2-40B4-BE49-F238E27FC236}">
                    <a16:creationId xmlns:a16="http://schemas.microsoft.com/office/drawing/2014/main" id="{D91847C4-8FE1-CA4D-A5DA-33CFC90F77A8}"/>
                  </a:ext>
                </a:extLst>
              </p:cNvPr>
              <p:cNvSpPr>
                <a:spLocks noRot="1" noChangeAspect="1" noMove="1" noResize="1" noEditPoints="1" noAdjustHandles="1" noChangeArrowheads="1" noChangeShapeType="1" noTextEdit="1"/>
              </p:cNvSpPr>
              <p:nvPr/>
            </p:nvSpPr>
            <p:spPr>
              <a:xfrm>
                <a:off x="10149144" y="4439947"/>
                <a:ext cx="1401206" cy="737120"/>
              </a:xfrm>
              <a:prstGeom prst="roundRect">
                <a:avLst/>
              </a:prstGeom>
              <a:blipFill>
                <a:blip r:embed="rId6"/>
                <a:stretch>
                  <a:fillRect l="-2609" b="-1967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Google Shape;198;p19">
                <a:extLst>
                  <a:ext uri="{FF2B5EF4-FFF2-40B4-BE49-F238E27FC236}">
                    <a16:creationId xmlns:a16="http://schemas.microsoft.com/office/drawing/2014/main" id="{B3CDA21A-DA82-A74A-B8A3-842E3A7CD099}"/>
                  </a:ext>
                </a:extLst>
              </p:cNvPr>
              <p:cNvSpPr txBox="1"/>
              <p:nvPr/>
            </p:nvSpPr>
            <p:spPr>
              <a:xfrm>
                <a:off x="425308" y="5382643"/>
                <a:ext cx="2393611" cy="648353"/>
              </a:xfrm>
              <a:prstGeom prst="rect">
                <a:avLst/>
              </a:prstGeom>
              <a:noFill/>
              <a:ln>
                <a:noFill/>
              </a:ln>
            </p:spPr>
            <p:txBody>
              <a:bodyPr spcFirstLastPara="1" wrap="square" lIns="91425" tIns="91425" rIns="91425" bIns="91425" anchor="t" anchorCtr="0">
                <a:noAutofit/>
              </a:bodyPr>
              <a:lstStyle/>
              <a:p>
                <a:pPr marL="114300" lvl="0">
                  <a:buClr>
                    <a:srgbClr val="00BC89"/>
                  </a:buClr>
                  <a:buSzPts val="1800"/>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9</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x 5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noProof="0" dirty="0">
                    <a:ln>
                      <a:noFill/>
                    </a:ln>
                    <a:solidFill>
                      <a:srgbClr val="43A047"/>
                    </a:solidFill>
                    <a:effectLst/>
                    <a:uLnTx/>
                    <a:uFillTx/>
                    <a:latin typeface="Century Gothic"/>
                    <a:ea typeface="Century Gothic"/>
                    <a:cs typeface="Century Gothic"/>
                    <a:sym typeface="Century Gothic"/>
                  </a:rPr>
                  <a:t> 11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17" name="Google Shape;198;p19">
                <a:extLst>
                  <a:ext uri="{FF2B5EF4-FFF2-40B4-BE49-F238E27FC236}">
                    <a16:creationId xmlns:a16="http://schemas.microsoft.com/office/drawing/2014/main" id="{B3CDA21A-DA82-A74A-B8A3-842E3A7CD099}"/>
                  </a:ext>
                </a:extLst>
              </p:cNvPr>
              <p:cNvSpPr txBox="1">
                <a:spLocks noRot="1" noChangeAspect="1" noMove="1" noResize="1" noEditPoints="1" noAdjustHandles="1" noChangeArrowheads="1" noChangeShapeType="1" noTextEdit="1"/>
              </p:cNvSpPr>
              <p:nvPr/>
            </p:nvSpPr>
            <p:spPr>
              <a:xfrm>
                <a:off x="425308" y="5382643"/>
                <a:ext cx="2393611" cy="648353"/>
              </a:xfrm>
              <a:prstGeom prst="rect">
                <a:avLst/>
              </a:prstGeom>
              <a:blipFill>
                <a:blip r:embed="rId7"/>
                <a:stretch>
                  <a:fillRect b="-7692"/>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Google Shape;198;p19">
                <a:extLst>
                  <a:ext uri="{FF2B5EF4-FFF2-40B4-BE49-F238E27FC236}">
                    <a16:creationId xmlns:a16="http://schemas.microsoft.com/office/drawing/2014/main" id="{2781CEA1-5CCC-4B44-92D0-20664EA31689}"/>
                  </a:ext>
                </a:extLst>
              </p:cNvPr>
              <p:cNvSpPr txBox="1"/>
              <p:nvPr/>
            </p:nvSpPr>
            <p:spPr>
              <a:xfrm>
                <a:off x="4408265" y="5109780"/>
                <a:ext cx="3197173" cy="921216"/>
              </a:xfrm>
              <a:prstGeom prst="rect">
                <a:avLst/>
              </a:prstGeom>
              <a:noFill/>
              <a:ln>
                <a:noFill/>
              </a:ln>
            </p:spPr>
            <p:txBody>
              <a:bodyPr spcFirstLastPara="1" wrap="square" lIns="91425" tIns="91425" rIns="91425" bIns="91425" anchor="t" anchorCtr="0">
                <a:noAutofit/>
              </a:bodyPr>
              <a:lstStyle/>
              <a:p>
                <a:pPr marL="114300" lvl="0">
                  <a:lnSpc>
                    <a:spcPct val="150000"/>
                  </a:lnSpc>
                  <a:buClr>
                    <a:srgbClr val="00BC89"/>
                  </a:buClr>
                  <a:buSzPts val="1800"/>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x 4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84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9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9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 3 </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18" name="Google Shape;198;p19">
                <a:extLst>
                  <a:ext uri="{FF2B5EF4-FFF2-40B4-BE49-F238E27FC236}">
                    <a16:creationId xmlns:a16="http://schemas.microsoft.com/office/drawing/2014/main" id="{2781CEA1-5CCC-4B44-92D0-20664EA31689}"/>
                  </a:ext>
                </a:extLst>
              </p:cNvPr>
              <p:cNvSpPr txBox="1">
                <a:spLocks noRot="1" noChangeAspect="1" noMove="1" noResize="1" noEditPoints="1" noAdjustHandles="1" noChangeArrowheads="1" noChangeShapeType="1" noTextEdit="1"/>
              </p:cNvSpPr>
              <p:nvPr/>
            </p:nvSpPr>
            <p:spPr>
              <a:xfrm>
                <a:off x="4408265" y="5109780"/>
                <a:ext cx="3197173" cy="921216"/>
              </a:xfrm>
              <a:prstGeom prst="rect">
                <a:avLst/>
              </a:prstGeom>
              <a:blipFill>
                <a:blip r:embed="rId8"/>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Google Shape;198;p19">
                <a:extLst>
                  <a:ext uri="{FF2B5EF4-FFF2-40B4-BE49-F238E27FC236}">
                    <a16:creationId xmlns:a16="http://schemas.microsoft.com/office/drawing/2014/main" id="{52964C31-8AE1-1448-841A-EDACB58D5490}"/>
                  </a:ext>
                </a:extLst>
              </p:cNvPr>
              <p:cNvSpPr txBox="1"/>
              <p:nvPr/>
            </p:nvSpPr>
            <p:spPr>
              <a:xfrm>
                <a:off x="9519064" y="5109780"/>
                <a:ext cx="2552690" cy="921216"/>
              </a:xfrm>
              <a:prstGeom prst="rect">
                <a:avLst/>
              </a:prstGeom>
              <a:noFill/>
              <a:ln>
                <a:noFill/>
              </a:ln>
            </p:spPr>
            <p:txBody>
              <a:bodyPr spcFirstLastPara="1" wrap="square" lIns="91425" tIns="91425" rIns="91425" bIns="91425" anchor="t" anchorCtr="0">
                <a:noAutofit/>
              </a:bodyPr>
              <a:lstStyle/>
              <a:p>
                <a:pPr marL="114300" lvl="0">
                  <a:lnSpc>
                    <a:spcPct val="150000"/>
                  </a:lnSpc>
                  <a:buClr>
                    <a:srgbClr val="00BC89"/>
                  </a:buClr>
                  <a:buSzPts val="1800"/>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8</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x 5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40</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noProof="0" dirty="0">
                    <a:ln>
                      <a:noFill/>
                    </a:ln>
                    <a:solidFill>
                      <a:srgbClr val="43A047"/>
                    </a:solidFill>
                    <a:effectLst/>
                    <a:uLnTx/>
                    <a:uFillTx/>
                    <a:latin typeface="Century Gothic"/>
                    <a:ea typeface="Century Gothic"/>
                    <a:cs typeface="Century Gothic"/>
                    <a:sym typeface="Century Gothic"/>
                  </a:rPr>
                  <a:t> = 13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19" name="Google Shape;198;p19">
                <a:extLst>
                  <a:ext uri="{FF2B5EF4-FFF2-40B4-BE49-F238E27FC236}">
                    <a16:creationId xmlns:a16="http://schemas.microsoft.com/office/drawing/2014/main" id="{52964C31-8AE1-1448-841A-EDACB58D5490}"/>
                  </a:ext>
                </a:extLst>
              </p:cNvPr>
              <p:cNvSpPr txBox="1">
                <a:spLocks noRot="1" noChangeAspect="1" noMove="1" noResize="1" noEditPoints="1" noAdjustHandles="1" noChangeArrowheads="1" noChangeShapeType="1" noTextEdit="1"/>
              </p:cNvSpPr>
              <p:nvPr/>
            </p:nvSpPr>
            <p:spPr>
              <a:xfrm>
                <a:off x="9519064" y="5109780"/>
                <a:ext cx="2552690" cy="921216"/>
              </a:xfrm>
              <a:prstGeom prst="rect">
                <a:avLst/>
              </a:prstGeom>
              <a:blipFill>
                <a:blip r:embed="rId9"/>
                <a:stretch>
                  <a:fillRect/>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childTnLst>
                                </p:cTn>
                              </p:par>
                            </p:childTnLst>
                          </p:cTn>
                        </p:par>
                      </p:childTnLst>
                    </p:cTn>
                  </p:par>
                </p:childTnLst>
              </p:cTn>
              <p:nextCondLst>
                <p:cond evt="onClick" delay="0">
                  <p:tgtEl>
                    <p:spTgt spid="215"/>
                  </p:tgtEl>
                </p:cond>
              </p:nextCondLst>
            </p:seq>
          </p:childTnLst>
        </p:cTn>
      </p:par>
    </p:tnLst>
    <p:bldLst>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30" name="Google Shape;230;p11" descr="Shape&#10;&#10;Description automatically generated with medium confidence"/>
          <p:cNvPicPr preferRelativeResize="0"/>
          <p:nvPr/>
        </p:nvPicPr>
        <p:blipFill rotWithShape="1">
          <a:blip r:embed="rId3">
            <a:alphaModFix/>
          </a:blip>
          <a:srcRect/>
          <a:stretch/>
        </p:blipFill>
        <p:spPr>
          <a:xfrm>
            <a:off x="263524" y="1077157"/>
            <a:ext cx="7848600" cy="489204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237" name="Google Shape;237;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11BAB39-AA32-0248-A03F-5EFEAA65C2C7}"/>
                  </a:ext>
                </a:extLst>
              </p:cNvPr>
              <p:cNvSpPr txBox="1">
                <a:spLocks/>
              </p:cNvSpPr>
              <p:nvPr/>
            </p:nvSpPr>
            <p:spPr>
              <a:xfrm>
                <a:off x="263046" y="1176339"/>
                <a:ext cx="11736887" cy="237383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Esther runs 3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US" sz="1800" smtClean="0">
                            <a:solidFill>
                              <a:srgbClr val="222222"/>
                            </a:solidFill>
                            <a:latin typeface="Century Gothic" panose="020B0502020202020204" pitchFamily="34" charset="0"/>
                          </a:rPr>
                          <m:t>1</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2</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miles three times per week.</a:t>
                </a:r>
              </a:p>
              <a:p>
                <a:pPr>
                  <a:lnSpc>
                    <a:spcPct val="150000"/>
                  </a:lnSpc>
                </a:pPr>
                <a:r>
                  <a:rPr lang="en-GB" sz="1800" dirty="0">
                    <a:latin typeface="Century Gothic" panose="020B0502020202020204" pitchFamily="34" charset="0"/>
                  </a:rPr>
                  <a:t>Skyla runs 4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3</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miles twice per week.</a:t>
                </a:r>
              </a:p>
              <a:p>
                <a:pPr>
                  <a:lnSpc>
                    <a:spcPct val="200000"/>
                  </a:lnSpc>
                </a:pPr>
                <a:r>
                  <a:rPr lang="en-GB" sz="1800" b="1" dirty="0">
                    <a:latin typeface="Century Gothic" panose="020B0502020202020204" pitchFamily="34" charset="0"/>
                  </a:rPr>
                  <a:t>Who runs the furthest each week and by how much? </a:t>
                </a:r>
              </a:p>
              <a:p>
                <a:pPr>
                  <a:lnSpc>
                    <a:spcPct val="200000"/>
                  </a:lnSpc>
                </a:pPr>
                <a:r>
                  <a:rPr lang="en-GB" sz="1800" dirty="0">
                    <a:latin typeface="Century Gothic" panose="020B0502020202020204" pitchFamily="34" charset="0"/>
                  </a:rPr>
                  <a:t>Explain your answer.</a:t>
                </a:r>
                <a:endParaRPr lang="en-GB" sz="1800" b="1" dirty="0">
                  <a:latin typeface="Century Gothic" panose="020B0502020202020204" pitchFamily="34" charset="0"/>
                </a:endParaRPr>
              </a:p>
            </p:txBody>
          </p:sp>
        </mc:Choice>
        <mc:Fallback xmlns="">
          <p:sp>
            <p:nvSpPr>
              <p:cNvPr id="6" name="Content Placeholder 2">
                <a:extLst>
                  <a:ext uri="{FF2B5EF4-FFF2-40B4-BE49-F238E27FC236}">
                    <a16:creationId xmlns:a16="http://schemas.microsoft.com/office/drawing/2014/main" id="{A11BAB39-AA32-0248-A03F-5EFEAA65C2C7}"/>
                  </a:ext>
                </a:extLst>
              </p:cNvPr>
              <p:cNvSpPr txBox="1">
                <a:spLocks noRot="1" noChangeAspect="1" noMove="1" noResize="1" noEditPoints="1" noAdjustHandles="1" noChangeArrowheads="1" noChangeShapeType="1" noTextEdit="1"/>
              </p:cNvSpPr>
              <p:nvPr/>
            </p:nvSpPr>
            <p:spPr>
              <a:xfrm>
                <a:off x="263046" y="1176339"/>
                <a:ext cx="11736887" cy="2373834"/>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Google Shape;219;p21">
                <a:extLst>
                  <a:ext uri="{FF2B5EF4-FFF2-40B4-BE49-F238E27FC236}">
                    <a16:creationId xmlns:a16="http://schemas.microsoft.com/office/drawing/2014/main" id="{343943FD-3EEA-9C4E-81E4-A86B3C62F659}"/>
                  </a:ext>
                </a:extLst>
              </p:cNvPr>
              <p:cNvSpPr txBox="1"/>
              <p:nvPr/>
            </p:nvSpPr>
            <p:spPr>
              <a:xfrm>
                <a:off x="263046" y="3724541"/>
                <a:ext cx="5645400" cy="2285211"/>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Esther: 3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x 3 = 9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lang="en-GB" sz="1800" kern="0" dirty="0">
                    <a:solidFill>
                      <a:srgbClr val="43A047"/>
                    </a:solidFill>
                    <a:latin typeface="Century Gothic"/>
                    <a:ea typeface="Century Gothic"/>
                    <a:cs typeface="Century Gothic"/>
                    <a:sym typeface="Century Gothic"/>
                  </a:rPr>
                  <a:t> = 9 + 1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lang="en-GB" sz="1800" kern="0" dirty="0">
                    <a:solidFill>
                      <a:srgbClr val="43A047"/>
                    </a:solidFill>
                    <a:latin typeface="Century Gothic"/>
                    <a:ea typeface="Century Gothic"/>
                    <a:cs typeface="Century Gothic"/>
                    <a:sym typeface="Century Gothic"/>
                  </a:rPr>
                  <a:t>= 10</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miles</a:t>
                </a:r>
              </a:p>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Skyla: 4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x 2 = 8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8 + 1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lang="en-GB" sz="1800" kern="0" dirty="0">
                    <a:solidFill>
                      <a:srgbClr val="43A047"/>
                    </a:solidFill>
                    <a:latin typeface="Century Gothic"/>
                    <a:ea typeface="Century Gothic"/>
                    <a:cs typeface="Century Gothic"/>
                    <a:sym typeface="Century Gothic"/>
                  </a:rPr>
                  <a:t> = 9</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miles</a:t>
                </a:r>
              </a:p>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10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 </a:t>
                </a:r>
                <a:r>
                  <a:rPr lang="en-GB" sz="1800" kern="0" dirty="0">
                    <a:solidFill>
                      <a:srgbClr val="43A047"/>
                    </a:solidFill>
                    <a:latin typeface="Century Gothic"/>
                    <a:ea typeface="Century Gothic"/>
                    <a:cs typeface="Century Gothic"/>
                    <a:sym typeface="Century Gothic"/>
                  </a:rPr>
                  <a:t> 9</a:t>
                </a:r>
                <a14:m>
                  <m:oMath xmlns:m="http://schemas.openxmlformats.org/officeDocument/2006/math">
                    <m:r>
                      <a:rPr lang="en-GB" sz="1800" b="0" i="0" smtClean="0">
                        <a:solidFill>
                          <a:srgbClr val="43A047"/>
                        </a:solidFill>
                        <a:latin typeface="Cambria Math" panose="02040503050406030204" pitchFamily="18" charset="0"/>
                      </a:rPr>
                      <m:t> </m:t>
                    </m:r>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lang="en-GB" sz="1800" kern="0" dirty="0">
                    <a:solidFill>
                      <a:srgbClr val="43A047"/>
                    </a:solidFill>
                    <a:latin typeface="Century Gothic"/>
                    <a:ea typeface="Century Gothic"/>
                    <a:cs typeface="Century Gothic"/>
                    <a:sym typeface="Century Gothic"/>
                  </a:rPr>
                  <a:t> = 10</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9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noProof="0" dirty="0">
                    <a:ln>
                      <a:noFill/>
                    </a:ln>
                    <a:solidFill>
                      <a:srgbClr val="43A047"/>
                    </a:solidFill>
                    <a:effectLst/>
                    <a:uLnTx/>
                    <a:uFillTx/>
                    <a:latin typeface="Century Gothic"/>
                    <a:ea typeface="Century Gothic"/>
                    <a:cs typeface="Century Gothic"/>
                    <a:sym typeface="Century Gothic"/>
                  </a:rPr>
                  <a:t>=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miles</a:t>
                </a:r>
              </a:p>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Esther runs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miles further each week.</a:t>
                </a:r>
                <a:endParaRPr kumimoji="0" lang="en-GB" sz="1800" b="0" i="0" u="none" strike="noStrike" kern="0" cap="none" spc="0" normalizeH="0" baseline="0" noProof="0" dirty="0">
                  <a:ln>
                    <a:noFill/>
                  </a:ln>
                  <a:solidFill>
                    <a:srgbClr val="43A047"/>
                  </a:solidFill>
                  <a:effectLst/>
                  <a:uLnTx/>
                  <a:uFillTx/>
                  <a:sym typeface="Arial"/>
                </a:endParaRPr>
              </a:p>
            </p:txBody>
          </p:sp>
        </mc:Choice>
        <mc:Fallback xmlns="">
          <p:sp>
            <p:nvSpPr>
              <p:cNvPr id="7" name="Google Shape;219;p21">
                <a:extLst>
                  <a:ext uri="{FF2B5EF4-FFF2-40B4-BE49-F238E27FC236}">
                    <a16:creationId xmlns:a16="http://schemas.microsoft.com/office/drawing/2014/main" id="{343943FD-3EEA-9C4E-81E4-A86B3C62F659}"/>
                  </a:ext>
                </a:extLst>
              </p:cNvPr>
              <p:cNvSpPr txBox="1">
                <a:spLocks noRot="1" noChangeAspect="1" noMove="1" noResize="1" noEditPoints="1" noAdjustHandles="1" noChangeArrowheads="1" noChangeShapeType="1" noTextEdit="1"/>
              </p:cNvSpPr>
              <p:nvPr/>
            </p:nvSpPr>
            <p:spPr>
              <a:xfrm>
                <a:off x="263046" y="3724541"/>
                <a:ext cx="5645400" cy="2285211"/>
              </a:xfrm>
              <a:prstGeom prst="rect">
                <a:avLst/>
              </a:prstGeom>
              <a:blipFill>
                <a:blip r:embed="rId4"/>
                <a:stretch>
                  <a:fillRect l="-897"/>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237"/>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46" name="Google Shape;246;p13" descr="A picture containing chart&#10;&#10;Description automatically generated"/>
          <p:cNvPicPr preferRelativeResize="0"/>
          <p:nvPr/>
        </p:nvPicPr>
        <p:blipFill rotWithShape="1">
          <a:blip r:embed="rId3">
            <a:alphaModFix/>
          </a:blip>
          <a:srcRect/>
          <a:stretch/>
        </p:blipFill>
        <p:spPr>
          <a:xfrm>
            <a:off x="263524" y="1077157"/>
            <a:ext cx="7848600" cy="489204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253" name="Google Shape;253;p14"/>
          <p:cNvSpPr txBox="1">
            <a:spLocks noGrp="1"/>
          </p:cNvSpPr>
          <p:nvPr>
            <p:ph type="body" idx="2"/>
          </p:nvPr>
        </p:nvSpPr>
        <p:spPr>
          <a:xfrm>
            <a:off x="263046" y="1176339"/>
            <a:ext cx="11736887" cy="1303626"/>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Sort these calculations according to their difficulty.</a:t>
            </a:r>
            <a:endParaRPr/>
          </a:p>
          <a:p>
            <a:pPr marL="0" lvl="0" indent="0" algn="l" rtl="0">
              <a:lnSpc>
                <a:spcPct val="150000"/>
              </a:lnSpc>
              <a:spcBef>
                <a:spcPts val="1000"/>
              </a:spcBef>
              <a:spcAft>
                <a:spcPts val="0"/>
              </a:spcAft>
              <a:buClr>
                <a:srgbClr val="222222"/>
              </a:buClr>
              <a:buSzPts val="1800"/>
              <a:buNone/>
            </a:pPr>
            <a:r>
              <a:rPr lang="en-GB"/>
              <a:t>Explain the reasons for your choices.</a:t>
            </a:r>
            <a:endParaRPr/>
          </a:p>
        </p:txBody>
      </p:sp>
      <p:cxnSp>
        <p:nvCxnSpPr>
          <p:cNvPr id="254" name="Google Shape;254;p14"/>
          <p:cNvCxnSpPr/>
          <p:nvPr/>
        </p:nvCxnSpPr>
        <p:spPr>
          <a:xfrm>
            <a:off x="508000" y="4501737"/>
            <a:ext cx="11157900" cy="0"/>
          </a:xfrm>
          <a:prstGeom prst="straightConnector1">
            <a:avLst/>
          </a:prstGeom>
          <a:noFill/>
          <a:ln w="28575" cap="flat" cmpd="sng">
            <a:solidFill>
              <a:srgbClr val="222222"/>
            </a:solidFill>
            <a:prstDash val="solid"/>
            <a:round/>
            <a:headEnd type="triangle" w="med" len="med"/>
            <a:tailEnd type="triangle" w="med" len="med"/>
          </a:ln>
        </p:spPr>
      </p:cxnSp>
      <p:sp>
        <p:nvSpPr>
          <p:cNvPr id="255" name="Google Shape;255;p14"/>
          <p:cNvSpPr txBox="1"/>
          <p:nvPr/>
        </p:nvSpPr>
        <p:spPr>
          <a:xfrm>
            <a:off x="635000" y="4119012"/>
            <a:ext cx="1158000" cy="320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easiest</a:t>
            </a:r>
            <a:endParaRPr sz="1800" b="0" i="0" u="none" strike="noStrike" cap="none">
              <a:solidFill>
                <a:srgbClr val="222222"/>
              </a:solidFill>
              <a:latin typeface="Century Gothic"/>
              <a:ea typeface="Century Gothic"/>
              <a:cs typeface="Century Gothic"/>
              <a:sym typeface="Century Gothic"/>
            </a:endParaRPr>
          </a:p>
        </p:txBody>
      </p:sp>
      <p:sp>
        <p:nvSpPr>
          <p:cNvPr id="256" name="Google Shape;256;p14"/>
          <p:cNvSpPr txBox="1"/>
          <p:nvPr/>
        </p:nvSpPr>
        <p:spPr>
          <a:xfrm>
            <a:off x="9906000" y="4119012"/>
            <a:ext cx="1582500" cy="320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most difficult</a:t>
            </a:r>
            <a:endParaRPr sz="1800" b="0" i="0" u="none" strike="noStrike" cap="none">
              <a:solidFill>
                <a:srgbClr val="222222"/>
              </a:solidFill>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11" name="Google Shape;239;p23">
                <a:extLst>
                  <a:ext uri="{FF2B5EF4-FFF2-40B4-BE49-F238E27FC236}">
                    <a16:creationId xmlns:a16="http://schemas.microsoft.com/office/drawing/2014/main" id="{9D13C885-08A2-A14B-B426-71EB906F538E}"/>
                  </a:ext>
                </a:extLst>
              </p:cNvPr>
              <p:cNvSpPr txBox="1"/>
              <p:nvPr/>
            </p:nvSpPr>
            <p:spPr>
              <a:xfrm>
                <a:off x="2338784" y="2541990"/>
                <a:ext cx="1702793" cy="925200"/>
              </a:xfrm>
              <a:prstGeom prst="rect">
                <a:avLst/>
              </a:prstGeom>
              <a:solidFill>
                <a:srgbClr val="B2DFD8"/>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5 x 3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oMath>
                </a14:m>
                <a:endParaRPr kumimoji="0" lang="ar-AE"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endParaRPr>
              </a:p>
            </p:txBody>
          </p:sp>
        </mc:Choice>
        <mc:Fallback xmlns="">
          <p:sp>
            <p:nvSpPr>
              <p:cNvPr id="11" name="Google Shape;239;p23">
                <a:extLst>
                  <a:ext uri="{FF2B5EF4-FFF2-40B4-BE49-F238E27FC236}">
                    <a16:creationId xmlns:a16="http://schemas.microsoft.com/office/drawing/2014/main" id="{9D13C885-08A2-A14B-B426-71EB906F538E}"/>
                  </a:ext>
                </a:extLst>
              </p:cNvPr>
              <p:cNvSpPr txBox="1">
                <a:spLocks noRot="1" noChangeAspect="1" noMove="1" noResize="1" noEditPoints="1" noAdjustHandles="1" noChangeArrowheads="1" noChangeShapeType="1" noTextEdit="1"/>
              </p:cNvSpPr>
              <p:nvPr/>
            </p:nvSpPr>
            <p:spPr>
              <a:xfrm>
                <a:off x="2338784" y="2541990"/>
                <a:ext cx="1702793" cy="925200"/>
              </a:xfrm>
              <a:prstGeom prst="rect">
                <a:avLst/>
              </a:prstGeom>
              <a:blipFill>
                <a:blip r:embed="rId3"/>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Google Shape;240;p23">
                <a:extLst>
                  <a:ext uri="{FF2B5EF4-FFF2-40B4-BE49-F238E27FC236}">
                    <a16:creationId xmlns:a16="http://schemas.microsoft.com/office/drawing/2014/main" id="{A2B38E61-3EE0-4149-85EE-009A1130864A}"/>
                  </a:ext>
                </a:extLst>
              </p:cNvPr>
              <p:cNvSpPr txBox="1"/>
              <p:nvPr/>
            </p:nvSpPr>
            <p:spPr>
              <a:xfrm>
                <a:off x="4196609" y="2541990"/>
                <a:ext cx="1702793" cy="925200"/>
              </a:xfrm>
              <a:prstGeom prst="rect">
                <a:avLst/>
              </a:prstGeom>
              <a:solidFill>
                <a:srgbClr val="FFCCBC"/>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ar-AE"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13</a:t>
                </a:r>
                <a:r>
                  <a:rPr kumimoji="0" lang="en-GB"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ar-AE" sz="2400" b="0" i="0" smtClean="0">
                            <a:solidFill>
                              <a:srgbClr val="222222"/>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 </a:t>
                </a:r>
                <a:r>
                  <a:rPr kumimoji="0" lang="en-GB"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x 28</a:t>
                </a:r>
              </a:p>
            </p:txBody>
          </p:sp>
        </mc:Choice>
        <mc:Fallback xmlns="">
          <p:sp>
            <p:nvSpPr>
              <p:cNvPr id="12" name="Google Shape;240;p23">
                <a:extLst>
                  <a:ext uri="{FF2B5EF4-FFF2-40B4-BE49-F238E27FC236}">
                    <a16:creationId xmlns:a16="http://schemas.microsoft.com/office/drawing/2014/main" id="{A2B38E61-3EE0-4149-85EE-009A1130864A}"/>
                  </a:ext>
                </a:extLst>
              </p:cNvPr>
              <p:cNvSpPr txBox="1">
                <a:spLocks noRot="1" noChangeAspect="1" noMove="1" noResize="1" noEditPoints="1" noAdjustHandles="1" noChangeArrowheads="1" noChangeShapeType="1" noTextEdit="1"/>
              </p:cNvSpPr>
              <p:nvPr/>
            </p:nvSpPr>
            <p:spPr>
              <a:xfrm>
                <a:off x="4196609" y="2541990"/>
                <a:ext cx="1702793" cy="925200"/>
              </a:xfrm>
              <a:prstGeom prst="rect">
                <a:avLst/>
              </a:prstGeom>
              <a:blipFill>
                <a:blip r:embed="rId4"/>
                <a:stretch>
                  <a:fillRect l="-1460" r="-1460"/>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Google Shape;241;p23">
                <a:extLst>
                  <a:ext uri="{FF2B5EF4-FFF2-40B4-BE49-F238E27FC236}">
                    <a16:creationId xmlns:a16="http://schemas.microsoft.com/office/drawing/2014/main" id="{EB5A6ECB-AD8D-CC40-A36C-01D6BC546E27}"/>
                  </a:ext>
                </a:extLst>
              </p:cNvPr>
              <p:cNvSpPr txBox="1"/>
              <p:nvPr/>
            </p:nvSpPr>
            <p:spPr>
              <a:xfrm>
                <a:off x="6054434" y="2541990"/>
                <a:ext cx="1702793" cy="925200"/>
              </a:xfrm>
              <a:prstGeom prst="rect">
                <a:avLst/>
              </a:prstGeom>
              <a:solidFill>
                <a:srgbClr val="D1C4E9"/>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2 x 3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oMath>
                </a14:m>
                <a:endParaRPr kumimoji="0" lang="ar-AE"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endParaRPr>
              </a:p>
            </p:txBody>
          </p:sp>
        </mc:Choice>
        <mc:Fallback xmlns="">
          <p:sp>
            <p:nvSpPr>
              <p:cNvPr id="13" name="Google Shape;241;p23">
                <a:extLst>
                  <a:ext uri="{FF2B5EF4-FFF2-40B4-BE49-F238E27FC236}">
                    <a16:creationId xmlns:a16="http://schemas.microsoft.com/office/drawing/2014/main" id="{EB5A6ECB-AD8D-CC40-A36C-01D6BC546E27}"/>
                  </a:ext>
                </a:extLst>
              </p:cNvPr>
              <p:cNvSpPr txBox="1">
                <a:spLocks noRot="1" noChangeAspect="1" noMove="1" noResize="1" noEditPoints="1" noAdjustHandles="1" noChangeArrowheads="1" noChangeShapeType="1" noTextEdit="1"/>
              </p:cNvSpPr>
              <p:nvPr/>
            </p:nvSpPr>
            <p:spPr>
              <a:xfrm>
                <a:off x="6054434" y="2541990"/>
                <a:ext cx="1702793" cy="925200"/>
              </a:xfrm>
              <a:prstGeom prst="rect">
                <a:avLst/>
              </a:prstGeom>
              <a:blipFill>
                <a:blip r:embed="rId5"/>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Google Shape;242;p23">
                <a:extLst>
                  <a:ext uri="{FF2B5EF4-FFF2-40B4-BE49-F238E27FC236}">
                    <a16:creationId xmlns:a16="http://schemas.microsoft.com/office/drawing/2014/main" id="{19471406-80B5-D742-847B-833A5C883CA5}"/>
                  </a:ext>
                </a:extLst>
              </p:cNvPr>
              <p:cNvSpPr txBox="1"/>
              <p:nvPr/>
            </p:nvSpPr>
            <p:spPr>
              <a:xfrm>
                <a:off x="7912259" y="2541990"/>
                <a:ext cx="1702793" cy="925200"/>
              </a:xfrm>
              <a:prstGeom prst="rect">
                <a:avLst/>
              </a:prstGeom>
              <a:solidFill>
                <a:srgbClr val="FFE08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28</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3</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kumimoji="0" lang="en-GB" sz="2400" b="0" i="0" u="none" strike="noStrike" kern="0" cap="none" spc="0" normalizeH="0" baseline="0" noProof="0" dirty="0">
                    <a:ln>
                      <a:noFill/>
                    </a:ln>
                    <a:solidFill>
                      <a:srgbClr val="222222"/>
                    </a:solidFill>
                    <a:effectLst/>
                    <a:uLnTx/>
                    <a:uFillTx/>
                    <a:latin typeface="Century Gothic"/>
                    <a:ea typeface="Century Gothic"/>
                    <a:cs typeface="Century Gothic"/>
                    <a:sym typeface="Century Gothic"/>
                  </a:rPr>
                  <a:t>x 13</a:t>
                </a:r>
              </a:p>
            </p:txBody>
          </p:sp>
        </mc:Choice>
        <mc:Fallback xmlns="">
          <p:sp>
            <p:nvSpPr>
              <p:cNvPr id="14" name="Google Shape;242;p23">
                <a:extLst>
                  <a:ext uri="{FF2B5EF4-FFF2-40B4-BE49-F238E27FC236}">
                    <a16:creationId xmlns:a16="http://schemas.microsoft.com/office/drawing/2014/main" id="{19471406-80B5-D742-847B-833A5C883CA5}"/>
                  </a:ext>
                </a:extLst>
              </p:cNvPr>
              <p:cNvSpPr txBox="1">
                <a:spLocks noRot="1" noChangeAspect="1" noMove="1" noResize="1" noEditPoints="1" noAdjustHandles="1" noChangeArrowheads="1" noChangeShapeType="1" noTextEdit="1"/>
              </p:cNvSpPr>
              <p:nvPr/>
            </p:nvSpPr>
            <p:spPr>
              <a:xfrm>
                <a:off x="7912259" y="2541990"/>
                <a:ext cx="1702793" cy="925200"/>
              </a:xfrm>
              <a:prstGeom prst="rect">
                <a:avLst/>
              </a:prstGeom>
              <a:blipFill>
                <a:blip r:embed="rId6"/>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a:latin typeface="Century Gothic"/>
                <a:ea typeface="Century Gothic"/>
                <a:cs typeface="Century Gothic"/>
                <a:sym typeface="Century Gothic"/>
              </a:rPr>
              <a:t>The following slides are based on:</a:t>
            </a:r>
            <a:br>
              <a:rPr lang="en-GB" sz="2400">
                <a:latin typeface="Century Gothic"/>
                <a:ea typeface="Century Gothic"/>
                <a:cs typeface="Century Gothic"/>
                <a:sym typeface="Century Gothic"/>
              </a:rPr>
            </a:br>
            <a:r>
              <a:rPr lang="en-GB" sz="2400">
                <a:latin typeface="Century Gothic"/>
                <a:ea typeface="Century Gothic"/>
                <a:cs typeface="Century Gothic"/>
                <a:sym typeface="Century Gothic"/>
              </a:rPr>
              <a:t>Fractions greater than one and add two or more fractions</a:t>
            </a:r>
            <a:endParaRPr sz="2400" b="1">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CA18E6F4-B964-4A45-ABCE-A30FB71A00EB}"/>
                  </a:ext>
                </a:extLst>
              </p:cNvPr>
              <p:cNvSpPr txBox="1">
                <a:spLocks/>
              </p:cNvSpPr>
              <p:nvPr/>
            </p:nvSpPr>
            <p:spPr>
              <a:xfrm>
                <a:off x="263046" y="700645"/>
                <a:ext cx="11736887" cy="471648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Amy is adding 3 groups of 1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US" sz="1800" smtClean="0">
                            <a:solidFill>
                              <a:srgbClr val="222222"/>
                            </a:solidFill>
                            <a:latin typeface="Century Gothic" panose="020B0502020202020204" pitchFamily="34" charset="0"/>
                          </a:rPr>
                          <m:t>1</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oMath>
                </a14:m>
                <a:r>
                  <a:rPr lang="en-GB" sz="1800" dirty="0">
                    <a:latin typeface="Century Gothic" panose="020B0502020202020204" pitchFamily="34" charset="0"/>
                  </a:rPr>
                  <a:t>  together.</a:t>
                </a:r>
              </a:p>
              <a:p>
                <a:pPr>
                  <a:lnSpc>
                    <a:spcPct val="200000"/>
                  </a:lnSpc>
                </a:pPr>
                <a:r>
                  <a:rPr lang="en-GB" sz="1800" dirty="0">
                    <a:latin typeface="Century Gothic" panose="020B0502020202020204" pitchFamily="34" charset="0"/>
                  </a:rPr>
                  <a:t>Amy adds the wholes first.</a:t>
                </a:r>
              </a:p>
              <a:p>
                <a:pPr>
                  <a:lnSpc>
                    <a:spcPct val="200000"/>
                  </a:lnSpc>
                </a:pPr>
                <a:r>
                  <a:rPr lang="en-GB" sz="1800" dirty="0">
                    <a:latin typeface="Century Gothic" panose="020B0502020202020204" pitchFamily="34" charset="0"/>
                  </a:rPr>
                  <a:t>1 + 1 + 1 = 3</a:t>
                </a:r>
              </a:p>
              <a:p>
                <a:pPr>
                  <a:lnSpc>
                    <a:spcPct val="200000"/>
                  </a:lnSpc>
                </a:pPr>
                <a:r>
                  <a:rPr lang="en-GB" sz="1800" dirty="0">
                    <a:latin typeface="Century Gothic" panose="020B0502020202020204" pitchFamily="34" charset="0"/>
                  </a:rPr>
                  <a:t>Next, she adds the fraction parts using a bar model.</a:t>
                </a:r>
              </a:p>
              <a:p>
                <a:pPr>
                  <a:lnSpc>
                    <a:spcPct val="15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US" sz="1800" smtClean="0">
                            <a:solidFill>
                              <a:srgbClr val="222222"/>
                            </a:solidFill>
                            <a:latin typeface="Century Gothic" panose="020B0502020202020204" pitchFamily="34" charset="0"/>
                          </a:rPr>
                          <m:t>1</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 </a:t>
                </a:r>
                <a14:m>
                  <m:oMath xmlns:m="http://schemas.openxmlformats.org/officeDocument/2006/math">
                    <m:f>
                      <m:fPr>
                        <m:ctrlPr>
                          <a:rPr lang="en-GB" sz="1800" i="1">
                            <a:latin typeface="Cambria Math" panose="02040503050406030204" pitchFamily="18" charset="0"/>
                          </a:rPr>
                        </m:ctrlPr>
                      </m:fPr>
                      <m:num>
                        <m:r>
                          <m:rPr>
                            <m:nor/>
                          </m:rPr>
                          <a:rPr lang="en-US" sz="1800">
                            <a:latin typeface="Century Gothic" panose="020B0502020202020204" pitchFamily="34" charset="0"/>
                          </a:rPr>
                          <m:t>1</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r>
                      <a:rPr lang="en-US" sz="1800" i="1">
                        <a:latin typeface="Cambria Math" panose="02040503050406030204" pitchFamily="18" charset="0"/>
                      </a:rPr>
                      <m:t> </m:t>
                    </m:r>
                  </m:oMath>
                </a14:m>
                <a:r>
                  <a:rPr lang="en-GB" sz="1800" dirty="0">
                    <a:latin typeface="Century Gothic" panose="020B0502020202020204" pitchFamily="34" charset="0"/>
                  </a:rPr>
                  <a:t>+ </a:t>
                </a:r>
                <a14:m>
                  <m:oMath xmlns:m="http://schemas.openxmlformats.org/officeDocument/2006/math">
                    <m:f>
                      <m:fPr>
                        <m:ctrlPr>
                          <a:rPr lang="en-GB" sz="1800" i="1">
                            <a:latin typeface="Cambria Math" panose="02040503050406030204" pitchFamily="18" charset="0"/>
                          </a:rPr>
                        </m:ctrlPr>
                      </m:fPr>
                      <m:num>
                        <m:r>
                          <m:rPr>
                            <m:nor/>
                          </m:rPr>
                          <a:rPr lang="en-US" sz="1800">
                            <a:latin typeface="Century Gothic" panose="020B0502020202020204" pitchFamily="34" charset="0"/>
                          </a:rPr>
                          <m:t>1</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r>
                      <a:rPr lang="en-US" sz="1800" i="1">
                        <a:latin typeface="Cambria Math" panose="02040503050406030204" pitchFamily="18" charset="0"/>
                      </a:rPr>
                      <m:t> </m:t>
                    </m:r>
                  </m:oMath>
                </a14:m>
                <a:r>
                  <a:rPr lang="en-GB" sz="1800" dirty="0">
                    <a:latin typeface="Century Gothic" panose="020B0502020202020204" pitchFamily="34" charset="0"/>
                  </a:rPr>
                  <a:t>=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3</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r>
                      <a:rPr lang="en-US" sz="1800" i="1">
                        <a:latin typeface="Cambria Math" panose="02040503050406030204" pitchFamily="18" charset="0"/>
                      </a:rPr>
                      <m:t> </m:t>
                    </m:r>
                  </m:oMath>
                </a14:m>
                <a:endParaRPr lang="en-GB" sz="1800" dirty="0">
                  <a:latin typeface="Century Gothic" panose="020B0502020202020204" pitchFamily="34" charset="0"/>
                </a:endParaRPr>
              </a:p>
              <a:p>
                <a:pPr>
                  <a:lnSpc>
                    <a:spcPct val="200000"/>
                  </a:lnSpc>
                </a:pPr>
                <a:r>
                  <a:rPr lang="en-GB" sz="1800" dirty="0">
                    <a:latin typeface="Century Gothic" panose="020B0502020202020204" pitchFamily="34" charset="0"/>
                  </a:rPr>
                  <a:t>Then she adds the wholes and fractions. </a:t>
                </a:r>
              </a:p>
              <a:p>
                <a:pPr>
                  <a:lnSpc>
                    <a:spcPct val="150000"/>
                  </a:lnSpc>
                </a:pPr>
                <a:r>
                  <a:rPr lang="en-GB" sz="1800" dirty="0">
                    <a:latin typeface="Century Gothic" panose="020B0502020202020204" pitchFamily="34" charset="0"/>
                  </a:rPr>
                  <a:t>3 +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3</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oMath>
                </a14:m>
                <a:r>
                  <a:rPr lang="en-GB" sz="1800" dirty="0">
                    <a:latin typeface="Century Gothic" panose="020B0502020202020204" pitchFamily="34" charset="0"/>
                  </a:rPr>
                  <a:t> = 3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3</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endParaRPr lang="en-GB" sz="1800" dirty="0">
                  <a:latin typeface="Century Gothic" panose="020B0502020202020204" pitchFamily="34" charset="0"/>
                </a:endParaRPr>
              </a:p>
              <a:p>
                <a:pPr>
                  <a:lnSpc>
                    <a:spcPct val="150000"/>
                  </a:lnSpc>
                </a:pPr>
                <a:r>
                  <a:rPr lang="en-GB" sz="1800" b="1" dirty="0">
                    <a:latin typeface="Century Gothic" panose="020B0502020202020204" pitchFamily="34" charset="0"/>
                  </a:rPr>
                  <a:t>Use this method to add three groups of 2 </a:t>
                </a:r>
                <a14:m>
                  <m:oMath xmlns:m="http://schemas.openxmlformats.org/officeDocument/2006/math">
                    <m:f>
                      <m:fPr>
                        <m:ctrlPr>
                          <a:rPr lang="en-GB" sz="1800" b="1" i="1" smtClean="0">
                            <a:latin typeface="Cambria Math" panose="02040503050406030204" pitchFamily="18" charset="0"/>
                          </a:rPr>
                        </m:ctrlPr>
                      </m:fPr>
                      <m:num>
                        <m:r>
                          <m:rPr>
                            <m:nor/>
                          </m:rPr>
                          <a:rPr lang="en-US" sz="1800" b="1">
                            <a:latin typeface="Century Gothic" panose="020B0502020202020204" pitchFamily="34" charset="0"/>
                          </a:rPr>
                          <m:t>1</m:t>
                        </m:r>
                      </m:num>
                      <m:den>
                        <m:r>
                          <m:rPr>
                            <m:nor/>
                          </m:rPr>
                          <a:rPr lang="en-US" sz="1800" b="1">
                            <a:latin typeface="Century Gothic" panose="020B0502020202020204" pitchFamily="34" charset="0"/>
                          </a:rPr>
                          <m:t> </m:t>
                        </m:r>
                        <m:r>
                          <m:rPr>
                            <m:nor/>
                          </m:rPr>
                          <a:rPr lang="en-GB" sz="1800" b="1" smtClean="0">
                            <a:latin typeface="Century Gothic" panose="020B0502020202020204" pitchFamily="34" charset="0"/>
                          </a:rPr>
                          <m:t>4</m:t>
                        </m:r>
                        <m:r>
                          <m:rPr>
                            <m:nor/>
                          </m:rPr>
                          <a:rPr lang="en-US" sz="1800" b="1">
                            <a:latin typeface="Century Gothic" panose="020B0502020202020204" pitchFamily="34" charset="0"/>
                          </a:rPr>
                          <m:t> </m:t>
                        </m:r>
                      </m:den>
                    </m:f>
                  </m:oMath>
                </a14:m>
                <a:endParaRPr lang="en-GB" sz="1800" b="1" dirty="0">
                  <a:latin typeface="Century Gothic" panose="020B0502020202020204" pitchFamily="34" charset="0"/>
                </a:endParaRPr>
              </a:p>
              <a:p>
                <a:endParaRPr lang="en-GB" sz="1800" dirty="0">
                  <a:latin typeface="Century Gothic" panose="020B0502020202020204" pitchFamily="34" charset="0"/>
                </a:endParaRPr>
              </a:p>
            </p:txBody>
          </p:sp>
        </mc:Choice>
        <mc:Fallback xmlns="">
          <p:sp>
            <p:nvSpPr>
              <p:cNvPr id="6" name="Content Placeholder 2">
                <a:extLst>
                  <a:ext uri="{FF2B5EF4-FFF2-40B4-BE49-F238E27FC236}">
                    <a16:creationId xmlns:a16="http://schemas.microsoft.com/office/drawing/2014/main" id="{CA18E6F4-B964-4A45-ABCE-A30FB71A00EB}"/>
                  </a:ext>
                </a:extLst>
              </p:cNvPr>
              <p:cNvSpPr txBox="1">
                <a:spLocks noRot="1" noChangeAspect="1" noMove="1" noResize="1" noEditPoints="1" noAdjustHandles="1" noChangeArrowheads="1" noChangeShapeType="1" noTextEdit="1"/>
              </p:cNvSpPr>
              <p:nvPr/>
            </p:nvSpPr>
            <p:spPr>
              <a:xfrm>
                <a:off x="263046" y="700645"/>
                <a:ext cx="11736887" cy="4716482"/>
              </a:xfrm>
              <a:prstGeom prst="rect">
                <a:avLst/>
              </a:prstGeom>
              <a:blipFill>
                <a:blip r:embed="rId3"/>
                <a:stretch>
                  <a:fillRect l="-432" b="-32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7" name="Google Shape;279;p25">
                <a:extLst>
                  <a:ext uri="{FF2B5EF4-FFF2-40B4-BE49-F238E27FC236}">
                    <a16:creationId xmlns:a16="http://schemas.microsoft.com/office/drawing/2014/main" id="{777DBB84-15AA-C549-9424-2C5E94184958}"/>
                  </a:ext>
                </a:extLst>
              </p:cNvPr>
              <p:cNvGraphicFramePr/>
              <p:nvPr>
                <p:extLst>
                  <p:ext uri="{D42A27DB-BD31-4B8C-83A1-F6EECF244321}">
                    <p14:modId xmlns:p14="http://schemas.microsoft.com/office/powerpoint/2010/main" val="380339768"/>
                  </p:ext>
                </p:extLst>
              </p:nvPr>
            </p:nvGraphicFramePr>
            <p:xfrm>
              <a:off x="6232490" y="2815156"/>
              <a:ext cx="3501500" cy="487460"/>
            </p:xfrm>
            <a:graphic>
              <a:graphicData uri="http://schemas.openxmlformats.org/drawingml/2006/table">
                <a:tbl>
                  <a:tblPr>
                    <a:noFill/>
                  </a:tblPr>
                  <a:tblGrid>
                    <a:gridCol w="700300">
                      <a:extLst>
                        <a:ext uri="{9D8B030D-6E8A-4147-A177-3AD203B41FA5}">
                          <a16:colId xmlns:a16="http://schemas.microsoft.com/office/drawing/2014/main" val="20000"/>
                        </a:ext>
                      </a:extLst>
                    </a:gridCol>
                    <a:gridCol w="700300">
                      <a:extLst>
                        <a:ext uri="{9D8B030D-6E8A-4147-A177-3AD203B41FA5}">
                          <a16:colId xmlns:a16="http://schemas.microsoft.com/office/drawing/2014/main" val="20001"/>
                        </a:ext>
                      </a:extLst>
                    </a:gridCol>
                    <a:gridCol w="700300">
                      <a:extLst>
                        <a:ext uri="{9D8B030D-6E8A-4147-A177-3AD203B41FA5}">
                          <a16:colId xmlns:a16="http://schemas.microsoft.com/office/drawing/2014/main" val="20002"/>
                        </a:ext>
                      </a:extLst>
                    </a:gridCol>
                    <a:gridCol w="700300">
                      <a:extLst>
                        <a:ext uri="{9D8B030D-6E8A-4147-A177-3AD203B41FA5}">
                          <a16:colId xmlns:a16="http://schemas.microsoft.com/office/drawing/2014/main" val="20003"/>
                        </a:ext>
                      </a:extLst>
                    </a:gridCol>
                    <a:gridCol w="700300">
                      <a:extLst>
                        <a:ext uri="{9D8B030D-6E8A-4147-A177-3AD203B41FA5}">
                          <a16:colId xmlns:a16="http://schemas.microsoft.com/office/drawing/2014/main" val="20004"/>
                        </a:ext>
                      </a:extLst>
                    </a:gridCol>
                  </a:tblGrid>
                  <a:tr h="385200">
                    <a:tc>
                      <a:txBody>
                        <a:bodyPr/>
                        <a:lstStyle/>
                        <a:p>
                          <a:pPr marL="0" lvl="0" indent="0" algn="ctr" rtl="0">
                            <a:spcBef>
                              <a:spcPts val="0"/>
                            </a:spcBef>
                            <a:spcAft>
                              <a:spcPts val="0"/>
                            </a:spcAft>
                            <a:buNone/>
                          </a:pPr>
                          <a14:m>
                            <m:oMath xmlns:m="http://schemas.openxmlformats.org/officeDocument/2006/math">
                              <m:f>
                                <m:fPr>
                                  <m:ctrlPr>
                                    <a:rPr lang="en-GB" sz="1200" i="1" smtClean="0">
                                      <a:latin typeface="Cambria Math" panose="02040503050406030204" pitchFamily="18" charset="0"/>
                                    </a:rPr>
                                  </m:ctrlPr>
                                </m:fPr>
                                <m:num>
                                  <m:r>
                                    <m:rPr>
                                      <m:nor/>
                                    </m:rPr>
                                    <a:rPr lang="en-US" sz="1200" b="0" i="0" smtClean="0">
                                      <a:latin typeface="Century Gothic" panose="020B0502020202020204" pitchFamily="34" charset="0"/>
                                    </a:rPr>
                                    <m:t>1</m:t>
                                  </m:r>
                                </m:num>
                                <m:den>
                                  <m:r>
                                    <m:rPr>
                                      <m:nor/>
                                    </m:rPr>
                                    <a:rPr lang="en-US" sz="1200" b="0" i="0" smtClean="0">
                                      <a:latin typeface="Century Gothic" panose="020B0502020202020204" pitchFamily="34" charset="0"/>
                                    </a:rPr>
                                    <m:t> 5</m:t>
                                  </m:r>
                                  <m:r>
                                    <a:rPr lang="en-US" sz="1200" b="0" i="1" smtClean="0">
                                      <a:latin typeface="Cambria Math" panose="02040503050406030204" pitchFamily="18" charset="0"/>
                                    </a:rPr>
                                    <m:t> </m:t>
                                  </m:r>
                                </m:den>
                              </m:f>
                            </m:oMath>
                          </a14:m>
                          <a:r>
                            <a:rPr kumimoji="0" lang="en-GB" sz="12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2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kumimoji="0" lang="en-GB"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m:t>
                                  </m:r>
                                  <m:r>
                                    <a:rPr kumimoji="0" lang="en-US"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t> </m:t>
                                  </m:r>
                                </m:den>
                              </m:f>
                            </m:oMath>
                          </a14:m>
                          <a:r>
                            <a:rPr kumimoji="0" lang="en-GB" sz="12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2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D1C4E9"/>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kumimoji="0" lang="en-GB"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m:t>
                                  </m:r>
                                  <m:r>
                                    <a:rPr kumimoji="0" lang="en-US"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t> </m:t>
                                  </m:r>
                                </m:den>
                              </m:f>
                            </m:oMath>
                          </a14:m>
                          <a:r>
                            <a:rPr kumimoji="0" lang="en-GB" sz="12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2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CCBC"/>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kumimoji="0" lang="en-GB"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m:t>
                                  </m:r>
                                  <m:r>
                                    <a:rPr kumimoji="0" lang="en-US"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t> </m:t>
                                  </m:r>
                                </m:den>
                              </m:f>
                            </m:oMath>
                          </a14:m>
                          <a:r>
                            <a:rPr kumimoji="0" lang="en-GB" sz="12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2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kumimoji="0" lang="en-GB"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2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m:t>
                                  </m:r>
                                  <m:r>
                                    <a:rPr kumimoji="0" lang="en-US" sz="12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t> </m:t>
                                  </m:r>
                                </m:den>
                              </m:f>
                            </m:oMath>
                          </a14:m>
                          <a:r>
                            <a:rPr kumimoji="0" lang="en-GB" sz="12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2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7" name="Google Shape;279;p25">
                <a:extLst>
                  <a:ext uri="{FF2B5EF4-FFF2-40B4-BE49-F238E27FC236}">
                    <a16:creationId xmlns:a16="http://schemas.microsoft.com/office/drawing/2014/main" id="{777DBB84-15AA-C549-9424-2C5E94184958}"/>
                  </a:ext>
                </a:extLst>
              </p:cNvPr>
              <p:cNvGraphicFramePr/>
              <p:nvPr>
                <p:extLst>
                  <p:ext uri="{D42A27DB-BD31-4B8C-83A1-F6EECF244321}">
                    <p14:modId xmlns:p14="http://schemas.microsoft.com/office/powerpoint/2010/main" val="380339768"/>
                  </p:ext>
                </p:extLst>
              </p:nvPr>
            </p:nvGraphicFramePr>
            <p:xfrm>
              <a:off x="6232490" y="2815156"/>
              <a:ext cx="3501500" cy="487460"/>
            </p:xfrm>
            <a:graphic>
              <a:graphicData uri="http://schemas.openxmlformats.org/drawingml/2006/table">
                <a:tbl>
                  <a:tblPr>
                    <a:noFill/>
                  </a:tblPr>
                  <a:tblGrid>
                    <a:gridCol w="700300">
                      <a:extLst>
                        <a:ext uri="{9D8B030D-6E8A-4147-A177-3AD203B41FA5}">
                          <a16:colId xmlns:a16="http://schemas.microsoft.com/office/drawing/2014/main" val="20000"/>
                        </a:ext>
                      </a:extLst>
                    </a:gridCol>
                    <a:gridCol w="700300">
                      <a:extLst>
                        <a:ext uri="{9D8B030D-6E8A-4147-A177-3AD203B41FA5}">
                          <a16:colId xmlns:a16="http://schemas.microsoft.com/office/drawing/2014/main" val="20001"/>
                        </a:ext>
                      </a:extLst>
                    </a:gridCol>
                    <a:gridCol w="700300">
                      <a:extLst>
                        <a:ext uri="{9D8B030D-6E8A-4147-A177-3AD203B41FA5}">
                          <a16:colId xmlns:a16="http://schemas.microsoft.com/office/drawing/2014/main" val="20002"/>
                        </a:ext>
                      </a:extLst>
                    </a:gridCol>
                    <a:gridCol w="700300">
                      <a:extLst>
                        <a:ext uri="{9D8B030D-6E8A-4147-A177-3AD203B41FA5}">
                          <a16:colId xmlns:a16="http://schemas.microsoft.com/office/drawing/2014/main" val="20003"/>
                        </a:ext>
                      </a:extLst>
                    </a:gridCol>
                    <a:gridCol w="700300">
                      <a:extLst>
                        <a:ext uri="{9D8B030D-6E8A-4147-A177-3AD203B41FA5}">
                          <a16:colId xmlns:a16="http://schemas.microsoft.com/office/drawing/2014/main" val="20004"/>
                        </a:ext>
                      </a:extLst>
                    </a:gridCol>
                  </a:tblGrid>
                  <a:tr h="487460">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818" t="-2500" r="-405455" b="-2500"/>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00000" t="-2500" r="-298214" b="-2500"/>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03636" t="-2500" r="-203636" b="-2500"/>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98214" t="-2500" r="-100000" b="-2500"/>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405455" t="-2500" r="-1818" b="-25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sp>
            <p:nvSpPr>
              <p:cNvPr id="8" name="Google Shape;286;p25">
                <a:extLst>
                  <a:ext uri="{FF2B5EF4-FFF2-40B4-BE49-F238E27FC236}">
                    <a16:creationId xmlns:a16="http://schemas.microsoft.com/office/drawing/2014/main" id="{E978E804-78A2-E249-ADFE-AE75C053B599}"/>
                  </a:ext>
                </a:extLst>
              </p:cNvPr>
              <p:cNvSpPr txBox="1"/>
              <p:nvPr/>
            </p:nvSpPr>
            <p:spPr>
              <a:xfrm>
                <a:off x="5396962" y="4815219"/>
                <a:ext cx="1026600" cy="657293"/>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6</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xmlns="">
          <p:sp>
            <p:nvSpPr>
              <p:cNvPr id="8" name="Google Shape;286;p25">
                <a:extLst>
                  <a:ext uri="{FF2B5EF4-FFF2-40B4-BE49-F238E27FC236}">
                    <a16:creationId xmlns:a16="http://schemas.microsoft.com/office/drawing/2014/main" id="{E978E804-78A2-E249-ADFE-AE75C053B599}"/>
                  </a:ext>
                </a:extLst>
              </p:cNvPr>
              <p:cNvSpPr txBox="1">
                <a:spLocks noRot="1" noChangeAspect="1" noMove="1" noResize="1" noEditPoints="1" noAdjustHandles="1" noChangeArrowheads="1" noChangeShapeType="1" noTextEdit="1"/>
              </p:cNvSpPr>
              <p:nvPr/>
            </p:nvSpPr>
            <p:spPr>
              <a:xfrm>
                <a:off x="5396962" y="4815219"/>
                <a:ext cx="1026600" cy="657293"/>
              </a:xfrm>
              <a:prstGeom prst="rect">
                <a:avLst/>
              </a:prstGeom>
              <a:blipFill>
                <a:blip r:embed="rId5"/>
                <a:stretch>
                  <a:fillRect l="-4878" b="-3774"/>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nextCondLst>
                <p:cond evt="onClick" delay="0">
                  <p:tgtEl>
                    <p:spTgt spid="27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23" name="Google Shape;297;p17">
            <a:extLst>
              <a:ext uri="{FF2B5EF4-FFF2-40B4-BE49-F238E27FC236}">
                <a16:creationId xmlns:a16="http://schemas.microsoft.com/office/drawing/2014/main" id="{5D2B0658-D7CE-6949-B35C-55AF6EC9D369}"/>
              </a:ext>
            </a:extLst>
          </p:cNvPr>
          <p:cNvGraphicFramePr/>
          <p:nvPr/>
        </p:nvGraphicFramePr>
        <p:xfrm>
          <a:off x="4285984" y="2030752"/>
          <a:ext cx="2186250" cy="282950"/>
        </p:xfrm>
        <a:graphic>
          <a:graphicData uri="http://schemas.openxmlformats.org/drawingml/2006/table">
            <a:tbl>
              <a:tblPr>
                <a:noFill/>
              </a:tblPr>
              <a:tblGrid>
                <a:gridCol w="437250">
                  <a:extLst>
                    <a:ext uri="{9D8B030D-6E8A-4147-A177-3AD203B41FA5}">
                      <a16:colId xmlns:a16="http://schemas.microsoft.com/office/drawing/2014/main" val="20000"/>
                    </a:ext>
                  </a:extLst>
                </a:gridCol>
                <a:gridCol w="437250">
                  <a:extLst>
                    <a:ext uri="{9D8B030D-6E8A-4147-A177-3AD203B41FA5}">
                      <a16:colId xmlns:a16="http://schemas.microsoft.com/office/drawing/2014/main" val="20001"/>
                    </a:ext>
                  </a:extLst>
                </a:gridCol>
                <a:gridCol w="437250">
                  <a:extLst>
                    <a:ext uri="{9D8B030D-6E8A-4147-A177-3AD203B41FA5}">
                      <a16:colId xmlns:a16="http://schemas.microsoft.com/office/drawing/2014/main" val="20002"/>
                    </a:ext>
                  </a:extLst>
                </a:gridCol>
                <a:gridCol w="437250">
                  <a:extLst>
                    <a:ext uri="{9D8B030D-6E8A-4147-A177-3AD203B41FA5}">
                      <a16:colId xmlns:a16="http://schemas.microsoft.com/office/drawing/2014/main" val="20003"/>
                    </a:ext>
                  </a:extLst>
                </a:gridCol>
                <a:gridCol w="437250">
                  <a:extLst>
                    <a:ext uri="{9D8B030D-6E8A-4147-A177-3AD203B41FA5}">
                      <a16:colId xmlns:a16="http://schemas.microsoft.com/office/drawing/2014/main" val="20004"/>
                    </a:ext>
                  </a:extLst>
                </a:gridCol>
              </a:tblGrid>
              <a:tr h="2829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p:graphicFrame>
        <p:nvGraphicFramePr>
          <p:cNvPr id="24" name="Google Shape;298;p17">
            <a:extLst>
              <a:ext uri="{FF2B5EF4-FFF2-40B4-BE49-F238E27FC236}">
                <a16:creationId xmlns:a16="http://schemas.microsoft.com/office/drawing/2014/main" id="{434661B7-1529-DD46-8B43-F3381CA1A785}"/>
              </a:ext>
            </a:extLst>
          </p:cNvPr>
          <p:cNvGraphicFramePr/>
          <p:nvPr/>
        </p:nvGraphicFramePr>
        <p:xfrm>
          <a:off x="6706084" y="2030752"/>
          <a:ext cx="2186250" cy="263075"/>
        </p:xfrm>
        <a:graphic>
          <a:graphicData uri="http://schemas.openxmlformats.org/drawingml/2006/table">
            <a:tbl>
              <a:tblPr>
                <a:noFill/>
              </a:tblPr>
              <a:tblGrid>
                <a:gridCol w="437250">
                  <a:extLst>
                    <a:ext uri="{9D8B030D-6E8A-4147-A177-3AD203B41FA5}">
                      <a16:colId xmlns:a16="http://schemas.microsoft.com/office/drawing/2014/main" val="20000"/>
                    </a:ext>
                  </a:extLst>
                </a:gridCol>
                <a:gridCol w="437250">
                  <a:extLst>
                    <a:ext uri="{9D8B030D-6E8A-4147-A177-3AD203B41FA5}">
                      <a16:colId xmlns:a16="http://schemas.microsoft.com/office/drawing/2014/main" val="20001"/>
                    </a:ext>
                  </a:extLst>
                </a:gridCol>
                <a:gridCol w="437250">
                  <a:extLst>
                    <a:ext uri="{9D8B030D-6E8A-4147-A177-3AD203B41FA5}">
                      <a16:colId xmlns:a16="http://schemas.microsoft.com/office/drawing/2014/main" val="20002"/>
                    </a:ext>
                  </a:extLst>
                </a:gridCol>
                <a:gridCol w="437250">
                  <a:extLst>
                    <a:ext uri="{9D8B030D-6E8A-4147-A177-3AD203B41FA5}">
                      <a16:colId xmlns:a16="http://schemas.microsoft.com/office/drawing/2014/main" val="20003"/>
                    </a:ext>
                  </a:extLst>
                </a:gridCol>
                <a:gridCol w="437250">
                  <a:extLst>
                    <a:ext uri="{9D8B030D-6E8A-4147-A177-3AD203B41FA5}">
                      <a16:colId xmlns:a16="http://schemas.microsoft.com/office/drawing/2014/main" val="20004"/>
                    </a:ext>
                  </a:extLst>
                </a:gridCol>
              </a:tblGrid>
              <a:tr h="263075">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25" name="Google Shape;299;p17">
            <a:extLst>
              <a:ext uri="{FF2B5EF4-FFF2-40B4-BE49-F238E27FC236}">
                <a16:creationId xmlns:a16="http://schemas.microsoft.com/office/drawing/2014/main" id="{8CF00825-D836-A349-A4A4-EF9F2B3E2A76}"/>
              </a:ext>
            </a:extLst>
          </p:cNvPr>
          <p:cNvSpPr/>
          <p:nvPr/>
        </p:nvSpPr>
        <p:spPr>
          <a:xfrm rot="5400000">
            <a:off x="4663234" y="1950852"/>
            <a:ext cx="121200" cy="875700"/>
          </a:xfrm>
          <a:prstGeom prst="rightBrace">
            <a:avLst>
              <a:gd name="adj1" fmla="val 50000"/>
              <a:gd name="adj2" fmla="val 48189"/>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300;p17">
            <a:extLst>
              <a:ext uri="{FF2B5EF4-FFF2-40B4-BE49-F238E27FC236}">
                <a16:creationId xmlns:a16="http://schemas.microsoft.com/office/drawing/2014/main" id="{19B5E416-1A40-DD4E-82D1-AADEA68ABC7B}"/>
              </a:ext>
            </a:extLst>
          </p:cNvPr>
          <p:cNvSpPr/>
          <p:nvPr/>
        </p:nvSpPr>
        <p:spPr>
          <a:xfrm rot="5400000">
            <a:off x="5538934" y="1950852"/>
            <a:ext cx="121200" cy="875700"/>
          </a:xfrm>
          <a:prstGeom prst="rightBrace">
            <a:avLst>
              <a:gd name="adj1" fmla="val 50000"/>
              <a:gd name="adj2" fmla="val 48189"/>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301;p17">
            <a:extLst>
              <a:ext uri="{FF2B5EF4-FFF2-40B4-BE49-F238E27FC236}">
                <a16:creationId xmlns:a16="http://schemas.microsoft.com/office/drawing/2014/main" id="{3D64C420-93A0-B64F-A565-023C3B29E246}"/>
              </a:ext>
            </a:extLst>
          </p:cNvPr>
          <p:cNvSpPr/>
          <p:nvPr/>
        </p:nvSpPr>
        <p:spPr>
          <a:xfrm rot="5400000">
            <a:off x="7520584" y="1950852"/>
            <a:ext cx="121200" cy="875700"/>
          </a:xfrm>
          <a:prstGeom prst="rightBrace">
            <a:avLst>
              <a:gd name="adj1" fmla="val 50000"/>
              <a:gd name="adj2" fmla="val 48189"/>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302;p17">
            <a:extLst>
              <a:ext uri="{FF2B5EF4-FFF2-40B4-BE49-F238E27FC236}">
                <a16:creationId xmlns:a16="http://schemas.microsoft.com/office/drawing/2014/main" id="{0B5F50E8-34D1-2649-B019-83CE22E32E75}"/>
              </a:ext>
            </a:extLst>
          </p:cNvPr>
          <p:cNvSpPr/>
          <p:nvPr/>
        </p:nvSpPr>
        <p:spPr>
          <a:xfrm rot="5400000">
            <a:off x="6518884" y="1844202"/>
            <a:ext cx="121200" cy="1089000"/>
          </a:xfrm>
          <a:prstGeom prst="rightBrace">
            <a:avLst>
              <a:gd name="adj1" fmla="val 50000"/>
              <a:gd name="adj2" fmla="val 48189"/>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mc:AlternateContent xmlns:mc="http://schemas.openxmlformats.org/markup-compatibility/2006" xmlns:a14="http://schemas.microsoft.com/office/drawing/2010/main">
        <mc:Choice Requires="a14">
          <p:sp>
            <p:nvSpPr>
              <p:cNvPr id="29" name="Content Placeholder 2">
                <a:extLst>
                  <a:ext uri="{FF2B5EF4-FFF2-40B4-BE49-F238E27FC236}">
                    <a16:creationId xmlns:a16="http://schemas.microsoft.com/office/drawing/2014/main" id="{31B095FA-6FDC-6744-A979-07099A3D662B}"/>
                  </a:ext>
                </a:extLst>
              </p:cNvPr>
              <p:cNvSpPr txBox="1">
                <a:spLocks/>
              </p:cNvSpPr>
              <p:nvPr/>
            </p:nvSpPr>
            <p:spPr>
              <a:xfrm>
                <a:off x="263046" y="700645"/>
                <a:ext cx="11736887" cy="396554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Leo is solving 1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endParaRPr lang="en-GB" sz="1800" dirty="0">
                  <a:latin typeface="Century Gothic" panose="020B0502020202020204" pitchFamily="34" charset="0"/>
                </a:endParaRPr>
              </a:p>
              <a:p>
                <a:pPr>
                  <a:lnSpc>
                    <a:spcPct val="200000"/>
                  </a:lnSpc>
                </a:pPr>
                <a:r>
                  <a:rPr lang="en-GB" sz="1800" dirty="0">
                    <a:latin typeface="Century Gothic" panose="020B0502020202020204" pitchFamily="34" charset="0"/>
                  </a:rPr>
                  <a:t>First, he adds the wholes. 1 + 1 + 1 + 1 = 4</a:t>
                </a:r>
              </a:p>
              <a:p>
                <a:pPr>
                  <a:lnSpc>
                    <a:spcPct val="200000"/>
                  </a:lnSpc>
                </a:pPr>
                <a:r>
                  <a:rPr lang="en-GB" sz="1800" dirty="0">
                    <a:latin typeface="Century Gothic" panose="020B0502020202020204" pitchFamily="34" charset="0"/>
                  </a:rPr>
                  <a:t>Then he adds the fractions. </a:t>
                </a:r>
              </a:p>
              <a:p>
                <a:pPr>
                  <a:lnSpc>
                    <a:spcPct val="200000"/>
                  </a:lnSpc>
                </a:pPr>
                <a:endParaRPr lang="en-GB" sz="1800" dirty="0">
                  <a:latin typeface="Century Gothic" panose="020B0502020202020204" pitchFamily="34" charset="0"/>
                </a:endParaRPr>
              </a:p>
              <a:p>
                <a:pPr>
                  <a:lnSpc>
                    <a:spcPct val="200000"/>
                  </a:lnSpc>
                </a:pPr>
                <a:r>
                  <a:rPr lang="en-GB" sz="1800" dirty="0">
                    <a:latin typeface="Century Gothic" panose="020B0502020202020204" pitchFamily="34" charset="0"/>
                  </a:rPr>
                  <a:t>He notices that he can make another whole when adding the fractions. </a:t>
                </a:r>
              </a:p>
              <a:p>
                <a:pPr>
                  <a:lnSpc>
                    <a:spcPct val="150000"/>
                  </a:lnSpc>
                </a:pPr>
                <a:r>
                  <a:rPr lang="en-GB" sz="1800" dirty="0">
                    <a:latin typeface="Century Gothic" panose="020B0502020202020204" pitchFamily="34" charset="0"/>
                  </a:rPr>
                  <a:t>1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r>
                  <a:rPr lang="en-GB" sz="1800" dirty="0">
                    <a:latin typeface="Century Gothic" panose="020B0502020202020204" pitchFamily="34" charset="0"/>
                  </a:rPr>
                  <a:t> + 1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oMath>
                </a14:m>
                <a:r>
                  <a:rPr lang="en-GB" sz="1800" dirty="0">
                    <a:latin typeface="Century Gothic" panose="020B0502020202020204" pitchFamily="34" charset="0"/>
                  </a:rPr>
                  <a:t> = _____ + _____ = _____</a:t>
                </a:r>
              </a:p>
              <a:p>
                <a:pPr>
                  <a:lnSpc>
                    <a:spcPct val="200000"/>
                  </a:lnSpc>
                </a:pPr>
                <a:r>
                  <a:rPr lang="en-GB" sz="1800" b="1" dirty="0">
                    <a:latin typeface="Century Gothic" panose="020B0502020202020204" pitchFamily="34" charset="0"/>
                  </a:rPr>
                  <a:t>Use Leo’s method to solve these calculations. </a:t>
                </a:r>
              </a:p>
            </p:txBody>
          </p:sp>
        </mc:Choice>
        <mc:Fallback xmlns="">
          <p:sp>
            <p:nvSpPr>
              <p:cNvPr id="29" name="Content Placeholder 2">
                <a:extLst>
                  <a:ext uri="{FF2B5EF4-FFF2-40B4-BE49-F238E27FC236}">
                    <a16:creationId xmlns:a16="http://schemas.microsoft.com/office/drawing/2014/main" id="{31B095FA-6FDC-6744-A979-07099A3D662B}"/>
                  </a:ext>
                </a:extLst>
              </p:cNvPr>
              <p:cNvSpPr txBox="1">
                <a:spLocks noRot="1" noChangeAspect="1" noMove="1" noResize="1" noEditPoints="1" noAdjustHandles="1" noChangeArrowheads="1" noChangeShapeType="1" noTextEdit="1"/>
              </p:cNvSpPr>
              <p:nvPr/>
            </p:nvSpPr>
            <p:spPr>
              <a:xfrm>
                <a:off x="263046" y="700645"/>
                <a:ext cx="11736887" cy="3965546"/>
              </a:xfrm>
              <a:prstGeom prst="rect">
                <a:avLst/>
              </a:prstGeom>
              <a:blipFill>
                <a:blip r:embed="rId3"/>
                <a:stretch>
                  <a:fillRect l="-432" b="-9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B84410A0-497E-E447-8807-F6040015DF4F}"/>
                  </a:ext>
                </a:extLst>
              </p:cNvPr>
              <p:cNvSpPr txBox="1"/>
              <p:nvPr/>
            </p:nvSpPr>
            <p:spPr>
              <a:xfrm>
                <a:off x="4571551" y="2463696"/>
                <a:ext cx="443794" cy="454483"/>
              </a:xfrm>
              <a:prstGeom prst="rect">
                <a:avLst/>
              </a:prstGeom>
              <a:noFill/>
            </p:spPr>
            <p:txBody>
              <a:bodyPr wrap="square">
                <a:spAutoFit/>
              </a:bodyPr>
              <a:lstStyle/>
              <a:p>
                <a14:m>
                  <m:oMath xmlns:m="http://schemas.openxmlformats.org/officeDocument/2006/math">
                    <m:f>
                      <m:fPr>
                        <m:ctrlPr>
                          <a:rPr lang="en-GB" i="1" smtClean="0">
                            <a:latin typeface="Cambria Math" panose="02040503050406030204" pitchFamily="18" charset="0"/>
                          </a:rPr>
                        </m:ctrlPr>
                      </m:fPr>
                      <m:num>
                        <m:r>
                          <m:rPr>
                            <m:nor/>
                          </m:rPr>
                          <a:rPr lang="en-GB" b="0" i="0" smtClean="0">
                            <a:latin typeface="Century Gothic" panose="020B0502020202020204" pitchFamily="34" charset="0"/>
                          </a:rPr>
                          <m:t>2</m:t>
                        </m:r>
                      </m:num>
                      <m:den>
                        <m:r>
                          <m:rPr>
                            <m:nor/>
                          </m:rPr>
                          <a:rPr lang="en-US">
                            <a:latin typeface="Century Gothic" panose="020B0502020202020204" pitchFamily="34" charset="0"/>
                          </a:rPr>
                          <m:t> </m:t>
                        </m:r>
                        <m:r>
                          <m:rPr>
                            <m:nor/>
                          </m:rPr>
                          <a:rPr lang="en-GB" b="0" i="0" smtClean="0">
                            <a:latin typeface="Century Gothic" panose="020B0502020202020204" pitchFamily="34" charset="0"/>
                          </a:rPr>
                          <m:t>5</m:t>
                        </m:r>
                        <m:r>
                          <m:rPr>
                            <m:nor/>
                          </m:rPr>
                          <a:rPr lang="en-US">
                            <a:latin typeface="Century Gothic" panose="020B0502020202020204" pitchFamily="34" charset="0"/>
                          </a:rPr>
                          <m:t> </m:t>
                        </m:r>
                      </m:den>
                    </m:f>
                  </m:oMath>
                </a14:m>
                <a:r>
                  <a:rPr lang="en-GB" dirty="0">
                    <a:latin typeface="Century Gothic" panose="020B0502020202020204" pitchFamily="34" charset="0"/>
                  </a:rPr>
                  <a:t> </a:t>
                </a:r>
              </a:p>
            </p:txBody>
          </p:sp>
        </mc:Choice>
        <mc:Fallback xmlns="">
          <p:sp>
            <p:nvSpPr>
              <p:cNvPr id="30" name="TextBox 29">
                <a:extLst>
                  <a:ext uri="{FF2B5EF4-FFF2-40B4-BE49-F238E27FC236}">
                    <a16:creationId xmlns:a16="http://schemas.microsoft.com/office/drawing/2014/main" id="{B84410A0-497E-E447-8807-F6040015DF4F}"/>
                  </a:ext>
                </a:extLst>
              </p:cNvPr>
              <p:cNvSpPr txBox="1">
                <a:spLocks noRot="1" noChangeAspect="1" noMove="1" noResize="1" noEditPoints="1" noAdjustHandles="1" noChangeArrowheads="1" noChangeShapeType="1" noTextEdit="1"/>
              </p:cNvSpPr>
              <p:nvPr/>
            </p:nvSpPr>
            <p:spPr>
              <a:xfrm>
                <a:off x="4571551" y="2463696"/>
                <a:ext cx="443794" cy="454483"/>
              </a:xfrm>
              <a:prstGeom prst="rect">
                <a:avLst/>
              </a:prstGeom>
              <a:blipFill>
                <a:blip r:embed="rId4"/>
                <a:stretch>
                  <a:fillRect b="-189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3E89DF97-D183-C545-A92F-52E038496E05}"/>
                  </a:ext>
                </a:extLst>
              </p:cNvPr>
              <p:cNvSpPr txBox="1"/>
              <p:nvPr/>
            </p:nvSpPr>
            <p:spPr>
              <a:xfrm>
                <a:off x="5406818" y="2463696"/>
                <a:ext cx="443794" cy="454483"/>
              </a:xfrm>
              <a:prstGeom prst="rect">
                <a:avLst/>
              </a:prstGeom>
              <a:noFill/>
            </p:spPr>
            <p:txBody>
              <a:bodyPr wrap="square">
                <a:spAutoFit/>
              </a:bodyPr>
              <a:lstStyle/>
              <a:p>
                <a14:m>
                  <m:oMath xmlns:m="http://schemas.openxmlformats.org/officeDocument/2006/math">
                    <m:f>
                      <m:fPr>
                        <m:ctrlPr>
                          <a:rPr lang="en-GB" i="1" smtClean="0">
                            <a:latin typeface="Cambria Math" panose="02040503050406030204" pitchFamily="18" charset="0"/>
                          </a:rPr>
                        </m:ctrlPr>
                      </m:fPr>
                      <m:num>
                        <m:r>
                          <m:rPr>
                            <m:nor/>
                          </m:rPr>
                          <a:rPr lang="en-GB" b="0" i="0" smtClean="0">
                            <a:latin typeface="Century Gothic" panose="020B0502020202020204" pitchFamily="34" charset="0"/>
                          </a:rPr>
                          <m:t>2</m:t>
                        </m:r>
                      </m:num>
                      <m:den>
                        <m:r>
                          <m:rPr>
                            <m:nor/>
                          </m:rPr>
                          <a:rPr lang="en-US">
                            <a:latin typeface="Century Gothic" panose="020B0502020202020204" pitchFamily="34" charset="0"/>
                          </a:rPr>
                          <m:t> </m:t>
                        </m:r>
                        <m:r>
                          <m:rPr>
                            <m:nor/>
                          </m:rPr>
                          <a:rPr lang="en-GB" b="0" i="0" smtClean="0">
                            <a:latin typeface="Century Gothic" panose="020B0502020202020204" pitchFamily="34" charset="0"/>
                          </a:rPr>
                          <m:t>5</m:t>
                        </m:r>
                        <m:r>
                          <m:rPr>
                            <m:nor/>
                          </m:rPr>
                          <a:rPr lang="en-US">
                            <a:latin typeface="Century Gothic" panose="020B0502020202020204" pitchFamily="34" charset="0"/>
                          </a:rPr>
                          <m:t> </m:t>
                        </m:r>
                      </m:den>
                    </m:f>
                  </m:oMath>
                </a14:m>
                <a:r>
                  <a:rPr lang="en-GB" dirty="0">
                    <a:latin typeface="Century Gothic" panose="020B0502020202020204" pitchFamily="34" charset="0"/>
                  </a:rPr>
                  <a:t> </a:t>
                </a:r>
              </a:p>
            </p:txBody>
          </p:sp>
        </mc:Choice>
        <mc:Fallback xmlns="">
          <p:sp>
            <p:nvSpPr>
              <p:cNvPr id="31" name="TextBox 30">
                <a:extLst>
                  <a:ext uri="{FF2B5EF4-FFF2-40B4-BE49-F238E27FC236}">
                    <a16:creationId xmlns:a16="http://schemas.microsoft.com/office/drawing/2014/main" id="{3E89DF97-D183-C545-A92F-52E038496E05}"/>
                  </a:ext>
                </a:extLst>
              </p:cNvPr>
              <p:cNvSpPr txBox="1">
                <a:spLocks noRot="1" noChangeAspect="1" noMove="1" noResize="1" noEditPoints="1" noAdjustHandles="1" noChangeArrowheads="1" noChangeShapeType="1" noTextEdit="1"/>
              </p:cNvSpPr>
              <p:nvPr/>
            </p:nvSpPr>
            <p:spPr>
              <a:xfrm>
                <a:off x="5406818" y="2463696"/>
                <a:ext cx="443794" cy="454483"/>
              </a:xfrm>
              <a:prstGeom prst="rect">
                <a:avLst/>
              </a:prstGeom>
              <a:blipFill>
                <a:blip r:embed="rId5"/>
                <a:stretch>
                  <a:fillRect b="-189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45B364B-2A31-364B-BA11-8F07102423D6}"/>
                  </a:ext>
                </a:extLst>
              </p:cNvPr>
              <p:cNvSpPr txBox="1"/>
              <p:nvPr/>
            </p:nvSpPr>
            <p:spPr>
              <a:xfrm>
                <a:off x="6357587" y="2480609"/>
                <a:ext cx="443794" cy="454483"/>
              </a:xfrm>
              <a:prstGeom prst="rect">
                <a:avLst/>
              </a:prstGeom>
              <a:noFill/>
            </p:spPr>
            <p:txBody>
              <a:bodyPr wrap="square">
                <a:spAutoFit/>
              </a:bodyPr>
              <a:lstStyle/>
              <a:p>
                <a14:m>
                  <m:oMath xmlns:m="http://schemas.openxmlformats.org/officeDocument/2006/math">
                    <m:f>
                      <m:fPr>
                        <m:ctrlPr>
                          <a:rPr lang="en-GB" i="1" smtClean="0">
                            <a:latin typeface="Cambria Math" panose="02040503050406030204" pitchFamily="18" charset="0"/>
                          </a:rPr>
                        </m:ctrlPr>
                      </m:fPr>
                      <m:num>
                        <m:r>
                          <m:rPr>
                            <m:nor/>
                          </m:rPr>
                          <a:rPr lang="en-GB" b="0" i="0" smtClean="0">
                            <a:latin typeface="Century Gothic" panose="020B0502020202020204" pitchFamily="34" charset="0"/>
                          </a:rPr>
                          <m:t>2</m:t>
                        </m:r>
                      </m:num>
                      <m:den>
                        <m:r>
                          <m:rPr>
                            <m:nor/>
                          </m:rPr>
                          <a:rPr lang="en-US">
                            <a:latin typeface="Century Gothic" panose="020B0502020202020204" pitchFamily="34" charset="0"/>
                          </a:rPr>
                          <m:t> </m:t>
                        </m:r>
                        <m:r>
                          <m:rPr>
                            <m:nor/>
                          </m:rPr>
                          <a:rPr lang="en-GB" b="0" i="0" smtClean="0">
                            <a:latin typeface="Century Gothic" panose="020B0502020202020204" pitchFamily="34" charset="0"/>
                          </a:rPr>
                          <m:t>5</m:t>
                        </m:r>
                        <m:r>
                          <m:rPr>
                            <m:nor/>
                          </m:rPr>
                          <a:rPr lang="en-US">
                            <a:latin typeface="Century Gothic" panose="020B0502020202020204" pitchFamily="34" charset="0"/>
                          </a:rPr>
                          <m:t> </m:t>
                        </m:r>
                      </m:den>
                    </m:f>
                  </m:oMath>
                </a14:m>
                <a:r>
                  <a:rPr lang="en-GB" dirty="0">
                    <a:latin typeface="Century Gothic" panose="020B0502020202020204" pitchFamily="34" charset="0"/>
                  </a:rPr>
                  <a:t> </a:t>
                </a:r>
              </a:p>
            </p:txBody>
          </p:sp>
        </mc:Choice>
        <mc:Fallback xmlns="">
          <p:sp>
            <p:nvSpPr>
              <p:cNvPr id="32" name="TextBox 31">
                <a:extLst>
                  <a:ext uri="{FF2B5EF4-FFF2-40B4-BE49-F238E27FC236}">
                    <a16:creationId xmlns:a16="http://schemas.microsoft.com/office/drawing/2014/main" id="{D45B364B-2A31-364B-BA11-8F07102423D6}"/>
                  </a:ext>
                </a:extLst>
              </p:cNvPr>
              <p:cNvSpPr txBox="1">
                <a:spLocks noRot="1" noChangeAspect="1" noMove="1" noResize="1" noEditPoints="1" noAdjustHandles="1" noChangeArrowheads="1" noChangeShapeType="1" noTextEdit="1"/>
              </p:cNvSpPr>
              <p:nvPr/>
            </p:nvSpPr>
            <p:spPr>
              <a:xfrm>
                <a:off x="6357587" y="2480609"/>
                <a:ext cx="443794" cy="454483"/>
              </a:xfrm>
              <a:prstGeom prst="rect">
                <a:avLst/>
              </a:prstGeom>
              <a:blipFill>
                <a:blip r:embed="rId6"/>
                <a:stretch>
                  <a:fillRect b="-19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6BDB4AFB-E7A9-D648-AE95-5BE91E0F8469}"/>
                  </a:ext>
                </a:extLst>
              </p:cNvPr>
              <p:cNvSpPr txBox="1"/>
              <p:nvPr/>
            </p:nvSpPr>
            <p:spPr>
              <a:xfrm>
                <a:off x="7362874" y="2491496"/>
                <a:ext cx="443794" cy="454483"/>
              </a:xfrm>
              <a:prstGeom prst="rect">
                <a:avLst/>
              </a:prstGeom>
              <a:noFill/>
            </p:spPr>
            <p:txBody>
              <a:bodyPr wrap="square">
                <a:spAutoFit/>
              </a:bodyPr>
              <a:lstStyle/>
              <a:p>
                <a14:m>
                  <m:oMath xmlns:m="http://schemas.openxmlformats.org/officeDocument/2006/math">
                    <m:f>
                      <m:fPr>
                        <m:ctrlPr>
                          <a:rPr lang="en-GB" i="1" smtClean="0">
                            <a:latin typeface="Cambria Math" panose="02040503050406030204" pitchFamily="18" charset="0"/>
                          </a:rPr>
                        </m:ctrlPr>
                      </m:fPr>
                      <m:num>
                        <m:r>
                          <m:rPr>
                            <m:nor/>
                          </m:rPr>
                          <a:rPr lang="en-GB" b="0" i="0" smtClean="0">
                            <a:latin typeface="Century Gothic" panose="020B0502020202020204" pitchFamily="34" charset="0"/>
                          </a:rPr>
                          <m:t>2</m:t>
                        </m:r>
                      </m:num>
                      <m:den>
                        <m:r>
                          <m:rPr>
                            <m:nor/>
                          </m:rPr>
                          <a:rPr lang="en-US">
                            <a:latin typeface="Century Gothic" panose="020B0502020202020204" pitchFamily="34" charset="0"/>
                          </a:rPr>
                          <m:t> </m:t>
                        </m:r>
                        <m:r>
                          <m:rPr>
                            <m:nor/>
                          </m:rPr>
                          <a:rPr lang="en-GB" b="0" i="0" smtClean="0">
                            <a:latin typeface="Century Gothic" panose="020B0502020202020204" pitchFamily="34" charset="0"/>
                          </a:rPr>
                          <m:t>5</m:t>
                        </m:r>
                        <m:r>
                          <m:rPr>
                            <m:nor/>
                          </m:rPr>
                          <a:rPr lang="en-US">
                            <a:latin typeface="Century Gothic" panose="020B0502020202020204" pitchFamily="34" charset="0"/>
                          </a:rPr>
                          <m:t> </m:t>
                        </m:r>
                      </m:den>
                    </m:f>
                  </m:oMath>
                </a14:m>
                <a:r>
                  <a:rPr lang="en-GB" dirty="0">
                    <a:latin typeface="Century Gothic" panose="020B0502020202020204" pitchFamily="34" charset="0"/>
                  </a:rPr>
                  <a:t> </a:t>
                </a:r>
              </a:p>
            </p:txBody>
          </p:sp>
        </mc:Choice>
        <mc:Fallback xmlns="">
          <p:sp>
            <p:nvSpPr>
              <p:cNvPr id="33" name="TextBox 32">
                <a:extLst>
                  <a:ext uri="{FF2B5EF4-FFF2-40B4-BE49-F238E27FC236}">
                    <a16:creationId xmlns:a16="http://schemas.microsoft.com/office/drawing/2014/main" id="{6BDB4AFB-E7A9-D648-AE95-5BE91E0F8469}"/>
                  </a:ext>
                </a:extLst>
              </p:cNvPr>
              <p:cNvSpPr txBox="1">
                <a:spLocks noRot="1" noChangeAspect="1" noMove="1" noResize="1" noEditPoints="1" noAdjustHandles="1" noChangeArrowheads="1" noChangeShapeType="1" noTextEdit="1"/>
              </p:cNvSpPr>
              <p:nvPr/>
            </p:nvSpPr>
            <p:spPr>
              <a:xfrm>
                <a:off x="7362874" y="2491496"/>
                <a:ext cx="443794" cy="454483"/>
              </a:xfrm>
              <a:prstGeom prst="rect">
                <a:avLst/>
              </a:prstGeom>
              <a:blipFill>
                <a:blip r:embed="rId7"/>
                <a:stretch>
                  <a:fillRect b="-19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Google Shape;313;p26">
                <a:extLst>
                  <a:ext uri="{FF2B5EF4-FFF2-40B4-BE49-F238E27FC236}">
                    <a16:creationId xmlns:a16="http://schemas.microsoft.com/office/drawing/2014/main" id="{7E416DBB-7CBD-BC4B-B8F8-0F1AC323FA8D}"/>
                  </a:ext>
                </a:extLst>
              </p:cNvPr>
              <p:cNvSpPr txBox="1"/>
              <p:nvPr/>
            </p:nvSpPr>
            <p:spPr>
              <a:xfrm>
                <a:off x="3772871" y="3208123"/>
                <a:ext cx="875700" cy="628273"/>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ar-AE"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1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3</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xmlns="">
          <p:sp>
            <p:nvSpPr>
              <p:cNvPr id="34" name="Google Shape;313;p26">
                <a:extLst>
                  <a:ext uri="{FF2B5EF4-FFF2-40B4-BE49-F238E27FC236}">
                    <a16:creationId xmlns:a16="http://schemas.microsoft.com/office/drawing/2014/main" id="{7E416DBB-7CBD-BC4B-B8F8-0F1AC323FA8D}"/>
                  </a:ext>
                </a:extLst>
              </p:cNvPr>
              <p:cNvSpPr txBox="1">
                <a:spLocks noRot="1" noChangeAspect="1" noMove="1" noResize="1" noEditPoints="1" noAdjustHandles="1" noChangeArrowheads="1" noChangeShapeType="1" noTextEdit="1"/>
              </p:cNvSpPr>
              <p:nvPr/>
            </p:nvSpPr>
            <p:spPr>
              <a:xfrm>
                <a:off x="3772871" y="3208123"/>
                <a:ext cx="875700" cy="628273"/>
              </a:xfrm>
              <a:prstGeom prst="rect">
                <a:avLst/>
              </a:prstGeom>
              <a:blipFill>
                <a:blip r:embed="rId8"/>
                <a:stretch>
                  <a:fillRect r="-2857" b="-22000"/>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Google Shape;314;p26">
                <a:extLst>
                  <a:ext uri="{FF2B5EF4-FFF2-40B4-BE49-F238E27FC236}">
                    <a16:creationId xmlns:a16="http://schemas.microsoft.com/office/drawing/2014/main" id="{2562572C-DF75-524B-8E61-B99F8749FC4A}"/>
                  </a:ext>
                </a:extLst>
              </p:cNvPr>
              <p:cNvSpPr txBox="1"/>
              <p:nvPr/>
            </p:nvSpPr>
            <p:spPr>
              <a:xfrm>
                <a:off x="4723834" y="3208123"/>
                <a:ext cx="875700" cy="628272"/>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ar-AE"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3</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xmlns="">
          <p:sp>
            <p:nvSpPr>
              <p:cNvPr id="35" name="Google Shape;314;p26">
                <a:extLst>
                  <a:ext uri="{FF2B5EF4-FFF2-40B4-BE49-F238E27FC236}">
                    <a16:creationId xmlns:a16="http://schemas.microsoft.com/office/drawing/2014/main" id="{2562572C-DF75-524B-8E61-B99F8749FC4A}"/>
                  </a:ext>
                </a:extLst>
              </p:cNvPr>
              <p:cNvSpPr txBox="1">
                <a:spLocks noRot="1" noChangeAspect="1" noMove="1" noResize="1" noEditPoints="1" noAdjustHandles="1" noChangeArrowheads="1" noChangeShapeType="1" noTextEdit="1"/>
              </p:cNvSpPr>
              <p:nvPr/>
            </p:nvSpPr>
            <p:spPr>
              <a:xfrm>
                <a:off x="4723834" y="3208123"/>
                <a:ext cx="875700" cy="628272"/>
              </a:xfrm>
              <a:prstGeom prst="rect">
                <a:avLst/>
              </a:prstGeom>
              <a:blipFill>
                <a:blip r:embed="rId9"/>
                <a:stretch>
                  <a:fillRect r="-2857" b="-22000"/>
                </a:stretch>
              </a:blipFill>
              <a:ln>
                <a:noFill/>
              </a:ln>
            </p:spPr>
            <p:txBody>
              <a:bodyPr/>
              <a:lstStyle/>
              <a:p>
                <a:r>
                  <a:rPr lang="en-GB">
                    <a:noFill/>
                  </a:rPr>
                  <a:t> </a:t>
                </a:r>
              </a:p>
            </p:txBody>
          </p:sp>
        </mc:Fallback>
      </mc:AlternateContent>
      <p:sp>
        <p:nvSpPr>
          <p:cNvPr id="36" name="Google Shape;315;p26">
            <a:extLst>
              <a:ext uri="{FF2B5EF4-FFF2-40B4-BE49-F238E27FC236}">
                <a16:creationId xmlns:a16="http://schemas.microsoft.com/office/drawing/2014/main" id="{D7D342D4-4B2E-4547-BDEB-3BEFBCEFC44F}"/>
              </a:ext>
            </a:extLst>
          </p:cNvPr>
          <p:cNvSpPr txBox="1"/>
          <p:nvPr/>
        </p:nvSpPr>
        <p:spPr>
          <a:xfrm>
            <a:off x="3287098" y="3420760"/>
            <a:ext cx="382800" cy="4572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4</a:t>
            </a:r>
            <a:endParaRPr kumimoji="0"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AlternateContent xmlns:mc="http://schemas.openxmlformats.org/markup-compatibility/2006" xmlns:a14="http://schemas.microsoft.com/office/drawing/2010/main">
        <mc:Choice Requires="a14">
          <p:sp>
            <p:nvSpPr>
              <p:cNvPr id="37" name="Rounded Rectangle 36">
                <a:extLst>
                  <a:ext uri="{FF2B5EF4-FFF2-40B4-BE49-F238E27FC236}">
                    <a16:creationId xmlns:a16="http://schemas.microsoft.com/office/drawing/2014/main" id="{572AE914-CC6D-1346-BA0C-B57E41514A25}"/>
                  </a:ext>
                </a:extLst>
              </p:cNvPr>
              <p:cNvSpPr/>
              <p:nvPr/>
            </p:nvSpPr>
            <p:spPr>
              <a:xfrm>
                <a:off x="406122" y="4716059"/>
                <a:ext cx="288097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kern="0" dirty="0">
                    <a:solidFill>
                      <a:srgbClr val="222222"/>
                    </a:solidFill>
                    <a:latin typeface="Century Gothic" panose="020B0502020202020204" pitchFamily="34" charset="0"/>
                    <a:ea typeface="Century Gothic"/>
                    <a:cs typeface="Century Gothic"/>
                    <a:sym typeface="Century Gothic"/>
                  </a:rPr>
                  <a:t>2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2</m:t>
                        </m:r>
                        <m:r>
                          <a:rPr lang="en-US" sz="2400" i="1">
                            <a:solidFill>
                              <a:srgbClr val="222222"/>
                            </a:solidFill>
                            <a:latin typeface="Cambria Math" panose="02040503050406030204" pitchFamily="18" charset="0"/>
                          </a:rPr>
                          <m:t> </m:t>
                        </m:r>
                      </m:den>
                    </m:f>
                    <m:r>
                      <a:rPr lang="en-US" sz="2400" i="1">
                        <a:solidFill>
                          <a:srgbClr val="222222"/>
                        </a:solidFill>
                        <a:latin typeface="Cambria Math" panose="02040503050406030204" pitchFamily="18" charset="0"/>
                      </a:rPr>
                      <m:t> </m:t>
                    </m:r>
                  </m:oMath>
                </a14:m>
                <a:r>
                  <a:rPr lang="en-GB" sz="2400" kern="0" dirty="0">
                    <a:solidFill>
                      <a:srgbClr val="222222"/>
                    </a:solidFill>
                    <a:latin typeface="Century Gothic" panose="020B0502020202020204" pitchFamily="34" charset="0"/>
                    <a:ea typeface="Century Gothic"/>
                    <a:cs typeface="Century Gothic"/>
                    <a:sym typeface="Century Gothic"/>
                  </a:rPr>
                  <a:t>+ 2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2</m:t>
                        </m:r>
                        <m:r>
                          <a:rPr lang="en-US" sz="2400" i="1">
                            <a:solidFill>
                              <a:srgbClr val="222222"/>
                            </a:solidFill>
                            <a:latin typeface="Cambria Math" panose="02040503050406030204" pitchFamily="18" charset="0"/>
                          </a:rPr>
                          <m:t> </m:t>
                        </m:r>
                      </m:den>
                    </m:f>
                  </m:oMath>
                </a14:m>
                <a:r>
                  <a:rPr lang="en-GB" sz="2400" kern="0" dirty="0">
                    <a:solidFill>
                      <a:srgbClr val="222222"/>
                    </a:solidFill>
                    <a:latin typeface="Century Gothic" panose="020B0502020202020204" pitchFamily="34" charset="0"/>
                    <a:ea typeface="Century Gothic"/>
                    <a:cs typeface="Century Gothic"/>
                    <a:sym typeface="Century Gothic"/>
                  </a:rPr>
                  <a:t> + 2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US" sz="240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2</m:t>
                        </m:r>
                        <m:r>
                          <a:rPr lang="en-US" sz="2400" i="1">
                            <a:solidFill>
                              <a:srgbClr val="222222"/>
                            </a:solidFill>
                            <a:latin typeface="Cambria Math" panose="02040503050406030204" pitchFamily="18" charset="0"/>
                          </a:rPr>
                          <m:t> </m:t>
                        </m:r>
                      </m:den>
                    </m:f>
                  </m:oMath>
                </a14:m>
                <a:endParaRPr lang="en-GB" sz="2400" dirty="0">
                  <a:solidFill>
                    <a:srgbClr val="222222"/>
                  </a:solidFill>
                  <a:latin typeface="Century Gothic" panose="020B0502020202020204" pitchFamily="34" charset="0"/>
                </a:endParaRPr>
              </a:p>
            </p:txBody>
          </p:sp>
        </mc:Choice>
        <mc:Fallback xmlns="">
          <p:sp>
            <p:nvSpPr>
              <p:cNvPr id="37" name="Rounded Rectangle 36">
                <a:extLst>
                  <a:ext uri="{FF2B5EF4-FFF2-40B4-BE49-F238E27FC236}">
                    <a16:creationId xmlns:a16="http://schemas.microsoft.com/office/drawing/2014/main" id="{572AE914-CC6D-1346-BA0C-B57E41514A25}"/>
                  </a:ext>
                </a:extLst>
              </p:cNvPr>
              <p:cNvSpPr>
                <a:spLocks noRot="1" noChangeAspect="1" noMove="1" noResize="1" noEditPoints="1" noAdjustHandles="1" noChangeArrowheads="1" noChangeShapeType="1" noTextEdit="1"/>
              </p:cNvSpPr>
              <p:nvPr/>
            </p:nvSpPr>
            <p:spPr>
              <a:xfrm>
                <a:off x="406122" y="4716059"/>
                <a:ext cx="2880976" cy="737120"/>
              </a:xfrm>
              <a:prstGeom prst="roundRect">
                <a:avLst/>
              </a:prstGeom>
              <a:blipFill>
                <a:blip r:embed="rId10"/>
                <a:stretch>
                  <a:fillRect b="-1774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Rounded Rectangle 37">
                <a:extLst>
                  <a:ext uri="{FF2B5EF4-FFF2-40B4-BE49-F238E27FC236}">
                    <a16:creationId xmlns:a16="http://schemas.microsoft.com/office/drawing/2014/main" id="{E6DDEDD4-E4AA-F849-91B3-F2F7DE4F5B8F}"/>
                  </a:ext>
                </a:extLst>
              </p:cNvPr>
              <p:cNvSpPr/>
              <p:nvPr/>
            </p:nvSpPr>
            <p:spPr>
              <a:xfrm>
                <a:off x="4674157" y="4716059"/>
                <a:ext cx="288097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lgn="ctr">
                  <a:buClr>
                    <a:srgbClr val="000000"/>
                  </a:buClr>
                  <a:buSzPts val="1800"/>
                  <a:defRPr/>
                </a:pPr>
                <a:r>
                  <a:rPr lang="en-GB" sz="2400" kern="0" dirty="0">
                    <a:solidFill>
                      <a:srgbClr val="222222"/>
                    </a:solidFill>
                    <a:latin typeface="Century Gothic" panose="020B0502020202020204" pitchFamily="34" charset="0"/>
                    <a:ea typeface="Century Gothic"/>
                    <a:cs typeface="Century Gothic"/>
                    <a:sym typeface="Century Gothic"/>
                  </a:rPr>
                  <a:t>1 </a:t>
                </a:r>
                <a14:m>
                  <m:oMath xmlns:m="http://schemas.openxmlformats.org/officeDocument/2006/math">
                    <m:f>
                      <m:fPr>
                        <m:ctrlPr>
                          <a:rPr lang="ar-AE"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a:rPr lang="ar-AE" sz="2400" i="1">
                            <a:solidFill>
                              <a:srgbClr val="222222"/>
                            </a:solidFill>
                            <a:latin typeface="Cambria Math" panose="02040503050406030204" pitchFamily="18" charset="0"/>
                          </a:rPr>
                          <m:t> </m:t>
                        </m:r>
                      </m:den>
                    </m:f>
                  </m:oMath>
                </a14:m>
                <a:r>
                  <a:rPr lang="ar-AE" sz="2400" kern="0" dirty="0">
                    <a:solidFill>
                      <a:srgbClr val="222222"/>
                    </a:solidFill>
                    <a:latin typeface="Century Gothic" panose="020B0502020202020204" pitchFamily="34" charset="0"/>
                    <a:ea typeface="Century Gothic"/>
                    <a:cs typeface="Century Gothic"/>
                    <a:sym typeface="Century Gothic"/>
                  </a:rPr>
                  <a:t> </a:t>
                </a:r>
                <a:r>
                  <a:rPr lang="en-GB" sz="2400" kern="0" dirty="0">
                    <a:solidFill>
                      <a:srgbClr val="222222"/>
                    </a:solidFill>
                    <a:latin typeface="Century Gothic" panose="020B0502020202020204" pitchFamily="34" charset="0"/>
                    <a:ea typeface="Century Gothic"/>
                    <a:cs typeface="Century Gothic"/>
                    <a:sym typeface="Century Gothic"/>
                  </a:rPr>
                  <a:t> + 1 </a:t>
                </a:r>
                <a14:m>
                  <m:oMath xmlns:m="http://schemas.openxmlformats.org/officeDocument/2006/math">
                    <m:f>
                      <m:fPr>
                        <m:ctrlPr>
                          <a:rPr lang="ar-AE"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a:rPr lang="ar-AE" sz="2400" i="1">
                            <a:solidFill>
                              <a:srgbClr val="222222"/>
                            </a:solidFill>
                            <a:latin typeface="Cambria Math" panose="02040503050406030204" pitchFamily="18" charset="0"/>
                          </a:rPr>
                          <m:t> </m:t>
                        </m:r>
                      </m:den>
                    </m:f>
                  </m:oMath>
                </a14:m>
                <a:endParaRPr lang="ar-AE" sz="2400" kern="0" dirty="0">
                  <a:solidFill>
                    <a:srgbClr val="222222"/>
                  </a:solidFill>
                  <a:latin typeface="Century Gothic" panose="020B0502020202020204" pitchFamily="34" charset="0"/>
                  <a:ea typeface="Century Gothic"/>
                  <a:cs typeface="Century Gothic"/>
                  <a:sym typeface="Century Gothic"/>
                </a:endParaRPr>
              </a:p>
            </p:txBody>
          </p:sp>
        </mc:Choice>
        <mc:Fallback xmlns="">
          <p:sp>
            <p:nvSpPr>
              <p:cNvPr id="38" name="Rounded Rectangle 37">
                <a:extLst>
                  <a:ext uri="{FF2B5EF4-FFF2-40B4-BE49-F238E27FC236}">
                    <a16:creationId xmlns:a16="http://schemas.microsoft.com/office/drawing/2014/main" id="{E6DDEDD4-E4AA-F849-91B3-F2F7DE4F5B8F}"/>
                  </a:ext>
                </a:extLst>
              </p:cNvPr>
              <p:cNvSpPr>
                <a:spLocks noRot="1" noChangeAspect="1" noMove="1" noResize="1" noEditPoints="1" noAdjustHandles="1" noChangeArrowheads="1" noChangeShapeType="1" noTextEdit="1"/>
              </p:cNvSpPr>
              <p:nvPr/>
            </p:nvSpPr>
            <p:spPr>
              <a:xfrm>
                <a:off x="4674157" y="4716059"/>
                <a:ext cx="2880976" cy="737120"/>
              </a:xfrm>
              <a:prstGeom prst="roundRect">
                <a:avLst/>
              </a:prstGeom>
              <a:blipFill>
                <a:blip r:embed="rId11"/>
                <a:stretch>
                  <a:fillRect b="-9677"/>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Rounded Rectangle 38">
                <a:extLst>
                  <a:ext uri="{FF2B5EF4-FFF2-40B4-BE49-F238E27FC236}">
                    <a16:creationId xmlns:a16="http://schemas.microsoft.com/office/drawing/2014/main" id="{E3EB89DB-2C67-244F-BE87-E54D53AC6F1C}"/>
                  </a:ext>
                </a:extLst>
              </p:cNvPr>
              <p:cNvSpPr/>
              <p:nvPr/>
            </p:nvSpPr>
            <p:spPr>
              <a:xfrm>
                <a:off x="8942193" y="4716059"/>
                <a:ext cx="288097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kern="0" dirty="0">
                    <a:solidFill>
                      <a:srgbClr val="222222"/>
                    </a:solidFill>
                    <a:latin typeface="Century Gothic" panose="020B0502020202020204" pitchFamily="34" charset="0"/>
                    <a:ea typeface="Century Gothic"/>
                    <a:cs typeface="Century Gothic"/>
                    <a:sym typeface="Century Gothic"/>
                  </a:rPr>
                  <a:t>2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a:rPr lang="en-US" sz="2400" i="1">
                            <a:solidFill>
                              <a:srgbClr val="222222"/>
                            </a:solidFill>
                            <a:latin typeface="Cambria Math" panose="02040503050406030204" pitchFamily="18" charset="0"/>
                          </a:rPr>
                          <m:t> </m:t>
                        </m:r>
                      </m:den>
                    </m:f>
                    <m:r>
                      <a:rPr lang="en-US" sz="2400" i="1">
                        <a:solidFill>
                          <a:srgbClr val="222222"/>
                        </a:solidFill>
                        <a:latin typeface="Cambria Math" panose="02040503050406030204" pitchFamily="18" charset="0"/>
                      </a:rPr>
                      <m:t> </m:t>
                    </m:r>
                  </m:oMath>
                </a14:m>
                <a:r>
                  <a:rPr lang="en-GB" sz="2400" kern="0" dirty="0">
                    <a:solidFill>
                      <a:srgbClr val="222222"/>
                    </a:solidFill>
                    <a:latin typeface="Century Gothic" panose="020B0502020202020204" pitchFamily="34" charset="0"/>
                    <a:ea typeface="Century Gothic"/>
                    <a:cs typeface="Century Gothic"/>
                    <a:sym typeface="Century Gothic"/>
                  </a:rPr>
                  <a:t>+ 2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a:rPr lang="en-US" sz="2400" i="1">
                            <a:solidFill>
                              <a:srgbClr val="222222"/>
                            </a:solidFill>
                            <a:latin typeface="Cambria Math" panose="02040503050406030204" pitchFamily="18" charset="0"/>
                          </a:rPr>
                          <m:t> </m:t>
                        </m:r>
                      </m:den>
                    </m:f>
                  </m:oMath>
                </a14:m>
                <a:endParaRPr lang="en-GB" sz="2400" dirty="0">
                  <a:solidFill>
                    <a:srgbClr val="222222"/>
                  </a:solidFill>
                  <a:latin typeface="Century Gothic" panose="020B0502020202020204" pitchFamily="34" charset="0"/>
                </a:endParaRPr>
              </a:p>
            </p:txBody>
          </p:sp>
        </mc:Choice>
        <mc:Fallback xmlns="">
          <p:sp>
            <p:nvSpPr>
              <p:cNvPr id="39" name="Rounded Rectangle 38">
                <a:extLst>
                  <a:ext uri="{FF2B5EF4-FFF2-40B4-BE49-F238E27FC236}">
                    <a16:creationId xmlns:a16="http://schemas.microsoft.com/office/drawing/2014/main" id="{E3EB89DB-2C67-244F-BE87-E54D53AC6F1C}"/>
                  </a:ext>
                </a:extLst>
              </p:cNvPr>
              <p:cNvSpPr>
                <a:spLocks noRot="1" noChangeAspect="1" noMove="1" noResize="1" noEditPoints="1" noAdjustHandles="1" noChangeArrowheads="1" noChangeShapeType="1" noTextEdit="1"/>
              </p:cNvSpPr>
              <p:nvPr/>
            </p:nvSpPr>
            <p:spPr>
              <a:xfrm>
                <a:off x="8942193" y="4716059"/>
                <a:ext cx="2880976" cy="737120"/>
              </a:xfrm>
              <a:prstGeom prst="roundRect">
                <a:avLst/>
              </a:prstGeom>
              <a:blipFill>
                <a:blip r:embed="rId12"/>
                <a:stretch>
                  <a:fillRect b="-16129"/>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Google Shape;314;p26">
                <a:extLst>
                  <a:ext uri="{FF2B5EF4-FFF2-40B4-BE49-F238E27FC236}">
                    <a16:creationId xmlns:a16="http://schemas.microsoft.com/office/drawing/2014/main" id="{51E17005-0DB2-2E47-A318-F896F588E8B0}"/>
                  </a:ext>
                </a:extLst>
              </p:cNvPr>
              <p:cNvSpPr txBox="1"/>
              <p:nvPr/>
            </p:nvSpPr>
            <p:spPr>
              <a:xfrm>
                <a:off x="1010815" y="5549541"/>
                <a:ext cx="1566129" cy="628272"/>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lang="en-GB" sz="2000" kern="0" dirty="0">
                    <a:solidFill>
                      <a:srgbClr val="43A047"/>
                    </a:solidFill>
                    <a:latin typeface="Century Gothic" panose="020B0502020202020204" pitchFamily="34" charset="0"/>
                    <a:sym typeface="Century Gothic"/>
                  </a:rPr>
                  <a:t>7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2</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xmlns="">
          <p:sp>
            <p:nvSpPr>
              <p:cNvPr id="40" name="Google Shape;314;p26">
                <a:extLst>
                  <a:ext uri="{FF2B5EF4-FFF2-40B4-BE49-F238E27FC236}">
                    <a16:creationId xmlns:a16="http://schemas.microsoft.com/office/drawing/2014/main" id="{51E17005-0DB2-2E47-A318-F896F588E8B0}"/>
                  </a:ext>
                </a:extLst>
              </p:cNvPr>
              <p:cNvSpPr txBox="1">
                <a:spLocks noRot="1" noChangeAspect="1" noMove="1" noResize="1" noEditPoints="1" noAdjustHandles="1" noChangeArrowheads="1" noChangeShapeType="1" noTextEdit="1"/>
              </p:cNvSpPr>
              <p:nvPr/>
            </p:nvSpPr>
            <p:spPr>
              <a:xfrm>
                <a:off x="1010815" y="5549541"/>
                <a:ext cx="1566129" cy="628272"/>
              </a:xfrm>
              <a:prstGeom prst="rect">
                <a:avLst/>
              </a:prstGeom>
              <a:blipFill>
                <a:blip r:embed="rId13"/>
                <a:stretch>
                  <a:fillRect b="-19608"/>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Google Shape;314;p26">
                <a:extLst>
                  <a:ext uri="{FF2B5EF4-FFF2-40B4-BE49-F238E27FC236}">
                    <a16:creationId xmlns:a16="http://schemas.microsoft.com/office/drawing/2014/main" id="{A4E74743-06ED-C84F-AF78-43461B8FF4C8}"/>
                  </a:ext>
                </a:extLst>
              </p:cNvPr>
              <p:cNvSpPr txBox="1"/>
              <p:nvPr/>
            </p:nvSpPr>
            <p:spPr>
              <a:xfrm>
                <a:off x="5251919" y="5503047"/>
                <a:ext cx="1730772" cy="829795"/>
              </a:xfrm>
              <a:prstGeom prst="rect">
                <a:avLst/>
              </a:prstGeom>
              <a:noFill/>
              <a:ln>
                <a:noFill/>
              </a:ln>
            </p:spPr>
            <p:txBody>
              <a:bodyPr spcFirstLastPara="1" wrap="square" lIns="91425" tIns="91425" rIns="91425" bIns="91425" anchor="t" anchorCtr="0">
                <a:noAutofit/>
              </a:bodyPr>
              <a:lstStyle/>
              <a:p>
                <a:pPr algn="ctr">
                  <a:buClr>
                    <a:srgbClr val="000000"/>
                  </a:buClr>
                  <a:defRPr/>
                </a:pPr>
                <a:r>
                  <a:rPr lang="en-GB" sz="2000" kern="0" dirty="0">
                    <a:solidFill>
                      <a:srgbClr val="43A047"/>
                    </a:solidFill>
                    <a:latin typeface="Century Gothic" panose="020B0502020202020204" pitchFamily="34" charset="0"/>
                    <a:sym typeface="Century Gothic"/>
                  </a:rPr>
                  <a:t>3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2</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sym typeface="Arial"/>
                  </a:rPr>
                  <a:t> or </a:t>
                </a:r>
                <a:r>
                  <a:rPr lang="en-GB" sz="2000" kern="0" dirty="0">
                    <a:solidFill>
                      <a:srgbClr val="43A047"/>
                    </a:solidFill>
                    <a:latin typeface="Century Gothic" panose="020B0502020202020204" pitchFamily="34" charset="0"/>
                    <a:sym typeface="Century Gothic"/>
                  </a:rPr>
                  <a:t>3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2</m:t>
                        </m:r>
                        <m:r>
                          <m:rPr>
                            <m:nor/>
                          </m:rPr>
                          <a:rPr lang="ar-AE" sz="2000">
                            <a:solidFill>
                              <a:srgbClr val="43A047"/>
                            </a:solidFill>
                            <a:latin typeface="Century Gothic" panose="020B0502020202020204" pitchFamily="34" charset="0"/>
                          </a:rPr>
                          <m:t> </m:t>
                        </m:r>
                      </m:den>
                    </m:f>
                  </m:oMath>
                </a14:m>
                <a:endParaRPr lang="ar-AE" sz="2000" kern="0" dirty="0">
                  <a:solidFill>
                    <a:srgbClr val="43A047"/>
                  </a:solidFill>
                  <a:latin typeface="Century Gothic" panose="020B0502020202020204" pitchFamily="34" charset="0"/>
                  <a:sym typeface="Arial"/>
                </a:endParaRPr>
              </a:p>
            </p:txBody>
          </p:sp>
        </mc:Choice>
        <mc:Fallback xmlns="">
          <p:sp>
            <p:nvSpPr>
              <p:cNvPr id="41" name="Google Shape;314;p26">
                <a:extLst>
                  <a:ext uri="{FF2B5EF4-FFF2-40B4-BE49-F238E27FC236}">
                    <a16:creationId xmlns:a16="http://schemas.microsoft.com/office/drawing/2014/main" id="{A4E74743-06ED-C84F-AF78-43461B8FF4C8}"/>
                  </a:ext>
                </a:extLst>
              </p:cNvPr>
              <p:cNvSpPr txBox="1">
                <a:spLocks noRot="1" noChangeAspect="1" noMove="1" noResize="1" noEditPoints="1" noAdjustHandles="1" noChangeArrowheads="1" noChangeShapeType="1" noTextEdit="1"/>
              </p:cNvSpPr>
              <p:nvPr/>
            </p:nvSpPr>
            <p:spPr>
              <a:xfrm>
                <a:off x="5251919" y="5503047"/>
                <a:ext cx="1730772" cy="829795"/>
              </a:xfrm>
              <a:prstGeom prst="rect">
                <a:avLst/>
              </a:prstGeom>
              <a:blipFill>
                <a:blip r:embed="rId14"/>
                <a:stretch>
                  <a:fillRect r="-2920"/>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Google Shape;314;p26">
                <a:extLst>
                  <a:ext uri="{FF2B5EF4-FFF2-40B4-BE49-F238E27FC236}">
                    <a16:creationId xmlns:a16="http://schemas.microsoft.com/office/drawing/2014/main" id="{23FDBD39-1237-8545-8013-474C3D9206FB}"/>
                  </a:ext>
                </a:extLst>
              </p:cNvPr>
              <p:cNvSpPr txBox="1"/>
              <p:nvPr/>
            </p:nvSpPr>
            <p:spPr>
              <a:xfrm>
                <a:off x="9495265" y="5480304"/>
                <a:ext cx="1730772" cy="737119"/>
              </a:xfrm>
              <a:prstGeom prst="rect">
                <a:avLst/>
              </a:prstGeom>
              <a:noFill/>
              <a:ln>
                <a:noFill/>
              </a:ln>
            </p:spPr>
            <p:txBody>
              <a:bodyPr spcFirstLastPara="1" wrap="square" lIns="91425" tIns="91425" rIns="91425" bIns="91425" anchor="t" anchorCtr="0">
                <a:noAutofit/>
              </a:bodyPr>
              <a:lstStyle/>
              <a:p>
                <a:pPr algn="ctr">
                  <a:buClr>
                    <a:srgbClr val="000000"/>
                  </a:buClr>
                  <a:defRPr/>
                </a:pPr>
                <a:r>
                  <a:rPr lang="en-GB" sz="2000" kern="0" dirty="0">
                    <a:solidFill>
                      <a:srgbClr val="43A047"/>
                    </a:solidFill>
                    <a:latin typeface="Century Gothic" panose="020B0502020202020204" pitchFamily="34" charset="0"/>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6</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sym typeface="Arial"/>
                  </a:rPr>
                  <a:t> or </a:t>
                </a:r>
                <a:r>
                  <a:rPr lang="en-GB" sz="2000" kern="0" dirty="0">
                    <a:solidFill>
                      <a:srgbClr val="43A047"/>
                    </a:solidFill>
                    <a:latin typeface="Century Gothic" panose="020B0502020202020204" pitchFamily="34" charset="0"/>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a:solidFill>
                              <a:srgbClr val="43A047"/>
                            </a:solidFill>
                            <a:latin typeface="Century Gothic" panose="020B0502020202020204" pitchFamily="34" charset="0"/>
                          </a:rPr>
                          <m:t>2</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3</m:t>
                        </m:r>
                        <m:r>
                          <m:rPr>
                            <m:nor/>
                          </m:rPr>
                          <a:rPr lang="ar-AE" sz="2000">
                            <a:solidFill>
                              <a:srgbClr val="43A047"/>
                            </a:solidFill>
                            <a:latin typeface="Century Gothic" panose="020B0502020202020204" pitchFamily="34" charset="0"/>
                          </a:rPr>
                          <m:t> </m:t>
                        </m:r>
                      </m:den>
                    </m:f>
                  </m:oMath>
                </a14:m>
                <a:endParaRPr lang="ar-AE" sz="2000" kern="0" dirty="0">
                  <a:solidFill>
                    <a:srgbClr val="43A047"/>
                  </a:solidFill>
                  <a:latin typeface="Century Gothic" panose="020B0502020202020204" pitchFamily="34" charset="0"/>
                  <a:sym typeface="Arial"/>
                </a:endParaRPr>
              </a:p>
            </p:txBody>
          </p:sp>
        </mc:Choice>
        <mc:Fallback xmlns="">
          <p:sp>
            <p:nvSpPr>
              <p:cNvPr id="42" name="Google Shape;314;p26">
                <a:extLst>
                  <a:ext uri="{FF2B5EF4-FFF2-40B4-BE49-F238E27FC236}">
                    <a16:creationId xmlns:a16="http://schemas.microsoft.com/office/drawing/2014/main" id="{23FDBD39-1237-8545-8013-474C3D9206FB}"/>
                  </a:ext>
                </a:extLst>
              </p:cNvPr>
              <p:cNvSpPr txBox="1">
                <a:spLocks noRot="1" noChangeAspect="1" noMove="1" noResize="1" noEditPoints="1" noAdjustHandles="1" noChangeArrowheads="1" noChangeShapeType="1" noTextEdit="1"/>
              </p:cNvSpPr>
              <p:nvPr/>
            </p:nvSpPr>
            <p:spPr>
              <a:xfrm>
                <a:off x="9495265" y="5480304"/>
                <a:ext cx="1730772" cy="737119"/>
              </a:xfrm>
              <a:prstGeom prst="rect">
                <a:avLst/>
              </a:prstGeom>
              <a:blipFill>
                <a:blip r:embed="rId15"/>
                <a:stretch>
                  <a:fillRect r="-2174" b="-3390"/>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8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10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10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10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1000"/>
                                        <p:tgtEl>
                                          <p:spTgt spid="42"/>
                                        </p:tgtEl>
                                      </p:cBhvr>
                                    </p:animEffect>
                                  </p:childTnLst>
                                </p:cTn>
                              </p:par>
                            </p:childTnLst>
                          </p:cTn>
                        </p:par>
                      </p:childTnLst>
                    </p:cTn>
                  </p:par>
                </p:childTnLst>
              </p:cTn>
              <p:nextCondLst>
                <p:cond evt="onClick" delay="0">
                  <p:tgtEl>
                    <p:spTgt spid="281"/>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a:solidFill>
                  <a:srgbClr val="222222"/>
                </a:solidFill>
                <a:latin typeface="Century Gothic"/>
                <a:ea typeface="Century Gothic"/>
                <a:cs typeface="Century Gothic"/>
                <a:sym typeface="Century Gothic"/>
              </a:rPr>
              <a:t>Summary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Key Vocabulary and Sentence Stems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Learning Objective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Starter – Improper fractions to mixed numbers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Learn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Repeated addition and bar models to multiply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(1) – Repeated addition and bar models to multiply</a:t>
            </a:r>
            <a:endParaRPr sz="18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Convert to an improper fraction to multiply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(2) – Convert to an improper fraction to multiply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Word problem</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(3) – Word problems and finding the missing numbers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Reflect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Support Slides – Based on fractions greater than one &amp; add two or more fractions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p3"/>
          <p:cNvSpPr txBox="1"/>
          <p:nvPr/>
        </p:nvSpPr>
        <p:spPr>
          <a:xfrm>
            <a:off x="263524" y="3216993"/>
            <a:ext cx="2717181" cy="42401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sz="1400" b="0" i="0" u="none" strike="noStrike" cap="none">
              <a:solidFill>
                <a:srgbClr val="000000"/>
              </a:solidFill>
              <a:latin typeface="Arial"/>
              <a:ea typeface="Arial"/>
              <a:cs typeface="Arial"/>
              <a:sym typeface="Arial"/>
            </a:endParaRPr>
          </a:p>
        </p:txBody>
      </p:sp>
      <p:sp>
        <p:nvSpPr>
          <p:cNvPr id="62" name="Google Shape;62;p3"/>
          <p:cNvSpPr txBox="1"/>
          <p:nvPr/>
        </p:nvSpPr>
        <p:spPr>
          <a:xfrm>
            <a:off x="263524" y="3641007"/>
            <a:ext cx="11736388" cy="128612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unit fraction is one equal part of a whole.</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An improper fraction is a fraction with a numerator is greater than the denominator.</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mixed number contains an integer and a proper fraction.</a:t>
            </a:r>
            <a:endParaRPr sz="1400" b="0" i="0" u="none" strike="noStrike" cap="none">
              <a:solidFill>
                <a:srgbClr val="000000"/>
              </a:solidFill>
              <a:latin typeface="Arial"/>
              <a:ea typeface="Arial"/>
              <a:cs typeface="Arial"/>
              <a:sym typeface="Arial"/>
            </a:endParaRPr>
          </a:p>
        </p:txBody>
      </p:sp>
      <p:graphicFrame>
        <p:nvGraphicFramePr>
          <p:cNvPr id="63" name="Google Shape;63;p3"/>
          <p:cNvGraphicFramePr/>
          <p:nvPr>
            <p:extLst>
              <p:ext uri="{D42A27DB-BD31-4B8C-83A1-F6EECF244321}">
                <p14:modId xmlns:p14="http://schemas.microsoft.com/office/powerpoint/2010/main" val="3546299253"/>
              </p:ext>
            </p:extLst>
          </p:nvPr>
        </p:nvGraphicFramePr>
        <p:xfrm>
          <a:off x="263524" y="1155866"/>
          <a:ext cx="11736400" cy="736620"/>
        </p:xfrm>
        <a:graphic>
          <a:graphicData uri="http://schemas.openxmlformats.org/drawingml/2006/table">
            <a:tbl>
              <a:tblPr firstRow="1" bandRow="1">
                <a:noFill/>
                <a:tableStyleId>{5BA6343E-B74B-48B0-B980-528A1614DF28}</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integer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a:solidFill>
                            <a:srgbClr val="222222"/>
                          </a:solidFill>
                          <a:latin typeface="Century Gothic"/>
                          <a:ea typeface="Century Gothic"/>
                          <a:cs typeface="Century Gothic"/>
                          <a:sym typeface="Century Gothic"/>
                        </a:rPr>
                        <a:t>improper fraction</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mixed number</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solidFill>
                          <a:srgbClr val="222222"/>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B94F1074-FB1C-4B4D-852B-201B9AE11ACD}"/>
                  </a:ext>
                </a:extLst>
              </p:cNvPr>
              <p:cNvSpPr txBox="1">
                <a:spLocks/>
              </p:cNvSpPr>
              <p:nvPr/>
            </p:nvSpPr>
            <p:spPr>
              <a:xfrm>
                <a:off x="263047" y="1293813"/>
                <a:ext cx="11736887" cy="1749425"/>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Oscar runs 3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4</m:t>
                        </m:r>
                      </m:num>
                      <m:den>
                        <m:r>
                          <m:rPr>
                            <m:nor/>
                          </m:rPr>
                          <a:rPr lang="en-GB" sz="1800" smtClean="0">
                            <a:latin typeface="Century Gothic" panose="020B0502020202020204" pitchFamily="34" charset="0"/>
                          </a:rPr>
                          <m:t> 5 </m:t>
                        </m:r>
                      </m:den>
                    </m:f>
                  </m:oMath>
                </a14:m>
                <a:r>
                  <a:rPr lang="en-GB" sz="1800" dirty="0">
                    <a:latin typeface="Century Gothic" panose="020B0502020202020204" pitchFamily="34" charset="0"/>
                  </a:rPr>
                  <a:t>km every hour. </a:t>
                </a:r>
              </a:p>
              <a:p>
                <a:pPr>
                  <a:lnSpc>
                    <a:spcPct val="200000"/>
                  </a:lnSpc>
                </a:pPr>
                <a:r>
                  <a:rPr lang="en-GB" sz="1800" b="1" dirty="0">
                    <a:latin typeface="Century Gothic" panose="020B0502020202020204" pitchFamily="34" charset="0"/>
                  </a:rPr>
                  <a:t>How far can Oscar run in 3 hours?</a:t>
                </a:r>
              </a:p>
              <a:p>
                <a:pPr>
                  <a:lnSpc>
                    <a:spcPct val="200000"/>
                  </a:lnSpc>
                </a:pPr>
                <a:r>
                  <a:rPr lang="en-GB" sz="1800" dirty="0">
                    <a:latin typeface="Century Gothic" panose="020B0502020202020204" pitchFamily="34" charset="0"/>
                  </a:rPr>
                  <a:t>Write your answer as a mixed number.</a:t>
                </a:r>
              </a:p>
            </p:txBody>
          </p:sp>
        </mc:Choice>
        <mc:Fallback xmlns="">
          <p:sp>
            <p:nvSpPr>
              <p:cNvPr id="7" name="Content Placeholder 2">
                <a:extLst>
                  <a:ext uri="{FF2B5EF4-FFF2-40B4-BE49-F238E27FC236}">
                    <a16:creationId xmlns:a16="http://schemas.microsoft.com/office/drawing/2014/main" id="{B94F1074-FB1C-4B4D-852B-201B9AE11ACD}"/>
                  </a:ext>
                </a:extLst>
              </p:cNvPr>
              <p:cNvSpPr txBox="1">
                <a:spLocks noRot="1" noChangeAspect="1" noMove="1" noResize="1" noEditPoints="1" noAdjustHandles="1" noChangeArrowheads="1" noChangeShapeType="1" noTextEdit="1"/>
              </p:cNvSpPr>
              <p:nvPr/>
            </p:nvSpPr>
            <p:spPr>
              <a:xfrm>
                <a:off x="263047" y="1293813"/>
                <a:ext cx="11736887" cy="1749425"/>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Content Placeholder 3">
                <a:extLst>
                  <a:ext uri="{FF2B5EF4-FFF2-40B4-BE49-F238E27FC236}">
                    <a16:creationId xmlns:a16="http://schemas.microsoft.com/office/drawing/2014/main" id="{1104C297-D0CC-374A-B3C1-376157214307}"/>
                  </a:ext>
                </a:extLst>
              </p:cNvPr>
              <p:cNvSpPr txBox="1">
                <a:spLocks/>
              </p:cNvSpPr>
              <p:nvPr/>
            </p:nvSpPr>
            <p:spPr>
              <a:xfrm>
                <a:off x="820506" y="3330515"/>
                <a:ext cx="5181036" cy="627806"/>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latin typeface="Century Gothic" panose="020B0502020202020204" pitchFamily="34" charset="0"/>
                  </a:rPr>
                  <a:t>9 </a:t>
                </a:r>
                <a14:m>
                  <m:oMath xmlns:m="http://schemas.openxmlformats.org/officeDocument/2006/math">
                    <m:f>
                      <m:fPr>
                        <m:ctrlPr>
                          <a:rPr lang="en-GB" sz="2000" i="1" smtClean="0">
                            <a:latin typeface="Cambria Math" panose="02040503050406030204" pitchFamily="18" charset="0"/>
                          </a:rPr>
                        </m:ctrlPr>
                      </m:fPr>
                      <m:num>
                        <m:r>
                          <m:rPr>
                            <m:nor/>
                          </m:rPr>
                          <a:rPr lang="en-GB" sz="2000" smtClean="0">
                            <a:latin typeface="Century Gothic" panose="020B0502020202020204" pitchFamily="34" charset="0"/>
                          </a:rPr>
                          <m:t>12</m:t>
                        </m:r>
                      </m:num>
                      <m:den>
                        <m:r>
                          <m:rPr>
                            <m:nor/>
                          </m:rPr>
                          <a:rPr lang="en-GB" sz="2000" smtClean="0">
                            <a:latin typeface="Century Gothic" panose="020B0502020202020204" pitchFamily="34" charset="0"/>
                          </a:rPr>
                          <m:t>15</m:t>
                        </m:r>
                      </m:den>
                    </m:f>
                  </m:oMath>
                </a14:m>
                <a:endParaRPr lang="en-GB" sz="2000" dirty="0">
                  <a:latin typeface="Century Gothic" panose="020B0502020202020204" pitchFamily="34" charset="0"/>
                </a:endParaRPr>
              </a:p>
            </p:txBody>
          </p:sp>
        </mc:Choice>
        <mc:Fallback xmlns="">
          <p:sp>
            <p:nvSpPr>
              <p:cNvPr id="8" name="Content Placeholder 3">
                <a:extLst>
                  <a:ext uri="{FF2B5EF4-FFF2-40B4-BE49-F238E27FC236}">
                    <a16:creationId xmlns:a16="http://schemas.microsoft.com/office/drawing/2014/main" id="{1104C297-D0CC-374A-B3C1-376157214307}"/>
                  </a:ext>
                </a:extLst>
              </p:cNvPr>
              <p:cNvSpPr txBox="1">
                <a:spLocks noRot="1" noChangeAspect="1" noMove="1" noResize="1" noEditPoints="1" noAdjustHandles="1" noChangeArrowheads="1" noChangeShapeType="1" noTextEdit="1"/>
              </p:cNvSpPr>
              <p:nvPr/>
            </p:nvSpPr>
            <p:spPr>
              <a:xfrm>
                <a:off x="820506" y="3330515"/>
                <a:ext cx="5181036" cy="627806"/>
              </a:xfrm>
              <a:prstGeom prst="rect">
                <a:avLst/>
              </a:prstGeom>
              <a:blipFill>
                <a:blip r:embed="rId4"/>
                <a:stretch>
                  <a:fillRect l="-1222" b="-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85A1F45B-4C0C-1947-8511-DA7A53F4FB64}"/>
                  </a:ext>
                </a:extLst>
              </p:cNvPr>
              <p:cNvSpPr txBox="1">
                <a:spLocks/>
              </p:cNvSpPr>
              <p:nvPr/>
            </p:nvSpPr>
            <p:spPr>
              <a:xfrm>
                <a:off x="820506" y="4658572"/>
                <a:ext cx="5181036" cy="627806"/>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latin typeface="Century Gothic" panose="020B0502020202020204" pitchFamily="34" charset="0"/>
                  </a:rPr>
                  <a:t>11</a:t>
                </a:r>
                <a14:m>
                  <m:oMath xmlns:m="http://schemas.openxmlformats.org/officeDocument/2006/math">
                    <m:r>
                      <a:rPr lang="en-GB" sz="2000" smtClean="0">
                        <a:latin typeface="Cambria Math" panose="02040503050406030204" pitchFamily="18" charset="0"/>
                      </a:rPr>
                      <m:t> </m:t>
                    </m:r>
                    <m:f>
                      <m:fPr>
                        <m:ctrlPr>
                          <a:rPr lang="en-GB" sz="2000" i="1" smtClean="0">
                            <a:latin typeface="Cambria Math" panose="02040503050406030204" pitchFamily="18" charset="0"/>
                          </a:rPr>
                        </m:ctrlPr>
                      </m:fPr>
                      <m:num>
                        <m:r>
                          <m:rPr>
                            <m:nor/>
                          </m:rPr>
                          <a:rPr lang="en-GB" sz="2000" smtClean="0">
                            <a:latin typeface="Century Gothic" panose="020B0502020202020204" pitchFamily="34" charset="0"/>
                          </a:rPr>
                          <m:t>2</m:t>
                        </m:r>
                      </m:num>
                      <m:den>
                        <m:r>
                          <m:rPr>
                            <m:nor/>
                          </m:rPr>
                          <a:rPr lang="en-GB" sz="2000" smtClean="0">
                            <a:latin typeface="Century Gothic" panose="020B0502020202020204" pitchFamily="34" charset="0"/>
                          </a:rPr>
                          <m:t> 5 </m:t>
                        </m:r>
                      </m:den>
                    </m:f>
                  </m:oMath>
                </a14:m>
                <a:endParaRPr lang="en-GB" sz="2000" dirty="0">
                  <a:latin typeface="Century Gothic" panose="020B0502020202020204" pitchFamily="34" charset="0"/>
                </a:endParaRPr>
              </a:p>
            </p:txBody>
          </p:sp>
        </mc:Choice>
        <mc:Fallback xmlns="">
          <p:sp>
            <p:nvSpPr>
              <p:cNvPr id="9" name="Content Placeholder 4">
                <a:extLst>
                  <a:ext uri="{FF2B5EF4-FFF2-40B4-BE49-F238E27FC236}">
                    <a16:creationId xmlns:a16="http://schemas.microsoft.com/office/drawing/2014/main" id="{85A1F45B-4C0C-1947-8511-DA7A53F4FB64}"/>
                  </a:ext>
                </a:extLst>
              </p:cNvPr>
              <p:cNvSpPr txBox="1">
                <a:spLocks noRot="1" noChangeAspect="1" noMove="1" noResize="1" noEditPoints="1" noAdjustHandles="1" noChangeArrowheads="1" noChangeShapeType="1" noTextEdit="1"/>
              </p:cNvSpPr>
              <p:nvPr/>
            </p:nvSpPr>
            <p:spPr>
              <a:xfrm>
                <a:off x="820506" y="4658572"/>
                <a:ext cx="5181036" cy="627806"/>
              </a:xfrm>
              <a:prstGeom prst="rect">
                <a:avLst/>
              </a:prstGeom>
              <a:blipFill>
                <a:blip r:embed="rId5"/>
                <a:stretch>
                  <a:fillRect l="-1222" b="-156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Content Placeholder 5">
                <a:extLst>
                  <a:ext uri="{FF2B5EF4-FFF2-40B4-BE49-F238E27FC236}">
                    <a16:creationId xmlns:a16="http://schemas.microsoft.com/office/drawing/2014/main" id="{E6F14FE9-CB12-AB4F-949D-8EE3A478B911}"/>
                  </a:ext>
                </a:extLst>
              </p:cNvPr>
              <p:cNvSpPr txBox="1">
                <a:spLocks/>
              </p:cNvSpPr>
              <p:nvPr/>
            </p:nvSpPr>
            <p:spPr>
              <a:xfrm>
                <a:off x="6688949" y="3330515"/>
                <a:ext cx="5181036" cy="627806"/>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2000" i="1" smtClean="0">
                            <a:latin typeface="Cambria Math" panose="02040503050406030204" pitchFamily="18" charset="0"/>
                          </a:rPr>
                        </m:ctrlPr>
                      </m:fPr>
                      <m:num>
                        <m:r>
                          <m:rPr>
                            <m:nor/>
                          </m:rPr>
                          <a:rPr lang="en-GB" sz="2000" smtClean="0">
                            <a:latin typeface="Century Gothic" panose="020B0502020202020204" pitchFamily="34" charset="0"/>
                          </a:rPr>
                          <m:t>57</m:t>
                        </m:r>
                      </m:num>
                      <m:den>
                        <m:r>
                          <m:rPr>
                            <m:nor/>
                          </m:rPr>
                          <a:rPr lang="en-GB" sz="2000" smtClean="0">
                            <a:latin typeface="Century Gothic" panose="020B0502020202020204" pitchFamily="34" charset="0"/>
                          </a:rPr>
                          <m:t>5</m:t>
                        </m:r>
                      </m:den>
                    </m:f>
                  </m:oMath>
                </a14:m>
                <a:r>
                  <a:rPr lang="en-GB" sz="2000" dirty="0">
                    <a:latin typeface="Century Gothic" panose="020B0502020202020204" pitchFamily="34" charset="0"/>
                  </a:rPr>
                  <a:t> </a:t>
                </a:r>
              </a:p>
            </p:txBody>
          </p:sp>
        </mc:Choice>
        <mc:Fallback xmlns="">
          <p:sp>
            <p:nvSpPr>
              <p:cNvPr id="10" name="Content Placeholder 5">
                <a:extLst>
                  <a:ext uri="{FF2B5EF4-FFF2-40B4-BE49-F238E27FC236}">
                    <a16:creationId xmlns:a16="http://schemas.microsoft.com/office/drawing/2014/main" id="{E6F14FE9-CB12-AB4F-949D-8EE3A478B911}"/>
                  </a:ext>
                </a:extLst>
              </p:cNvPr>
              <p:cNvSpPr txBox="1">
                <a:spLocks noRot="1" noChangeAspect="1" noMove="1" noResize="1" noEditPoints="1" noAdjustHandles="1" noChangeArrowheads="1" noChangeShapeType="1" noTextEdit="1"/>
              </p:cNvSpPr>
              <p:nvPr/>
            </p:nvSpPr>
            <p:spPr>
              <a:xfrm>
                <a:off x="6688949" y="3330515"/>
                <a:ext cx="5181036" cy="627806"/>
              </a:xfrm>
              <a:prstGeom prst="rect">
                <a:avLst/>
              </a:prstGeom>
              <a:blipFill>
                <a:blip r:embed="rId6"/>
                <a:stretch>
                  <a:fillRect b="-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ontent Placeholder 6">
                <a:extLst>
                  <a:ext uri="{FF2B5EF4-FFF2-40B4-BE49-F238E27FC236}">
                    <a16:creationId xmlns:a16="http://schemas.microsoft.com/office/drawing/2014/main" id="{456CD0A4-E79A-5C49-98CC-96E8B400F807}"/>
                  </a:ext>
                </a:extLst>
              </p:cNvPr>
              <p:cNvSpPr txBox="1">
                <a:spLocks/>
              </p:cNvSpPr>
              <p:nvPr/>
            </p:nvSpPr>
            <p:spPr>
              <a:xfrm>
                <a:off x="6688947" y="4658572"/>
                <a:ext cx="5181036" cy="627806"/>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latin typeface="Century Gothic" panose="020B0502020202020204" pitchFamily="34" charset="0"/>
                  </a:rPr>
                  <a:t>9 </a:t>
                </a:r>
                <a14:m>
                  <m:oMath xmlns:m="http://schemas.openxmlformats.org/officeDocument/2006/math">
                    <m:f>
                      <m:fPr>
                        <m:ctrlPr>
                          <a:rPr lang="en-GB" sz="2000" i="1" smtClean="0">
                            <a:latin typeface="Cambria Math" panose="02040503050406030204" pitchFamily="18" charset="0"/>
                          </a:rPr>
                        </m:ctrlPr>
                      </m:fPr>
                      <m:num>
                        <m:r>
                          <m:rPr>
                            <m:nor/>
                          </m:rPr>
                          <a:rPr lang="en-GB" sz="2000" smtClean="0">
                            <a:latin typeface="Century Gothic" panose="020B0502020202020204" pitchFamily="34" charset="0"/>
                          </a:rPr>
                          <m:t>4</m:t>
                        </m:r>
                      </m:num>
                      <m:den>
                        <m:r>
                          <m:rPr>
                            <m:nor/>
                          </m:rPr>
                          <a:rPr lang="en-GB" sz="2000" smtClean="0">
                            <a:latin typeface="Century Gothic" panose="020B0502020202020204" pitchFamily="34" charset="0"/>
                          </a:rPr>
                          <m:t> 5 </m:t>
                        </m:r>
                      </m:den>
                    </m:f>
                  </m:oMath>
                </a14:m>
                <a:endParaRPr lang="en-GB" sz="2000" dirty="0">
                  <a:latin typeface="Century Gothic" panose="020B0502020202020204" pitchFamily="34" charset="0"/>
                </a:endParaRPr>
              </a:p>
            </p:txBody>
          </p:sp>
        </mc:Choice>
        <mc:Fallback xmlns="">
          <p:sp>
            <p:nvSpPr>
              <p:cNvPr id="11" name="Content Placeholder 6">
                <a:extLst>
                  <a:ext uri="{FF2B5EF4-FFF2-40B4-BE49-F238E27FC236}">
                    <a16:creationId xmlns:a16="http://schemas.microsoft.com/office/drawing/2014/main" id="{456CD0A4-E79A-5C49-98CC-96E8B400F807}"/>
                  </a:ext>
                </a:extLst>
              </p:cNvPr>
              <p:cNvSpPr txBox="1">
                <a:spLocks noRot="1" noChangeAspect="1" noMove="1" noResize="1" noEditPoints="1" noAdjustHandles="1" noChangeArrowheads="1" noChangeShapeType="1" noTextEdit="1"/>
              </p:cNvSpPr>
              <p:nvPr/>
            </p:nvSpPr>
            <p:spPr>
              <a:xfrm>
                <a:off x="6688947" y="4658572"/>
                <a:ext cx="5181036" cy="627806"/>
              </a:xfrm>
              <a:prstGeom prst="rect">
                <a:avLst/>
              </a:prstGeom>
              <a:blipFill>
                <a:blip r:embed="rId7"/>
                <a:stretch>
                  <a:fillRect l="-1222" b="-15686"/>
                </a:stretch>
              </a:blipFill>
            </p:spPr>
            <p:txBody>
              <a:bodyPr/>
              <a:lstStyle/>
              <a:p>
                <a:r>
                  <a:rPr lang="en-GB">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multiply a mixed number by an integer</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5" name="Google Shape;85;p6"/>
          <p:cNvSpPr txBox="1">
            <a:spLocks noGrp="1"/>
          </p:cNvSpPr>
          <p:nvPr>
            <p:ph type="body" idx="2"/>
          </p:nvPr>
        </p:nvSpPr>
        <p:spPr>
          <a:xfrm>
            <a:off x="263046" y="1176339"/>
            <a:ext cx="11736887" cy="51459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Find 4 ways to write each fraction shown.</a:t>
            </a:r>
            <a:endParaRPr b="1"/>
          </a:p>
        </p:txBody>
      </p:sp>
      <p:sp>
        <p:nvSpPr>
          <p:cNvPr id="86" name="Google Shape;86;p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87" name="Google Shape;87;p6"/>
          <p:cNvGraphicFramePr/>
          <p:nvPr/>
        </p:nvGraphicFramePr>
        <p:xfrm>
          <a:off x="879586" y="2253120"/>
          <a:ext cx="1360725" cy="1143000"/>
        </p:xfrm>
        <a:graphic>
          <a:graphicData uri="http://schemas.openxmlformats.org/drawingml/2006/table">
            <a:tbl>
              <a:tblPr>
                <a:noFill/>
                <a:tableStyleId>{74306DDE-ACF6-450B-9C93-BE9CFF87A53A}</a:tableStyleId>
              </a:tblPr>
              <a:tblGrid>
                <a:gridCol w="453575">
                  <a:extLst>
                    <a:ext uri="{9D8B030D-6E8A-4147-A177-3AD203B41FA5}">
                      <a16:colId xmlns:a16="http://schemas.microsoft.com/office/drawing/2014/main" val="20000"/>
                    </a:ext>
                  </a:extLst>
                </a:gridCol>
                <a:gridCol w="453575">
                  <a:extLst>
                    <a:ext uri="{9D8B030D-6E8A-4147-A177-3AD203B41FA5}">
                      <a16:colId xmlns:a16="http://schemas.microsoft.com/office/drawing/2014/main" val="20001"/>
                    </a:ext>
                  </a:extLst>
                </a:gridCol>
                <a:gridCol w="45357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extLst>
                  <a:ext uri="{0D108BD9-81ED-4DB2-BD59-A6C34878D82A}">
                    <a16:rowId xmlns:a16="http://schemas.microsoft.com/office/drawing/2014/main" val="10002"/>
                  </a:ext>
                </a:extLst>
              </a:tr>
            </a:tbl>
          </a:graphicData>
        </a:graphic>
      </p:graphicFrame>
      <p:graphicFrame>
        <p:nvGraphicFramePr>
          <p:cNvPr id="88" name="Google Shape;88;p6"/>
          <p:cNvGraphicFramePr/>
          <p:nvPr/>
        </p:nvGraphicFramePr>
        <p:xfrm>
          <a:off x="2434699" y="2253120"/>
          <a:ext cx="1360725" cy="1143000"/>
        </p:xfrm>
        <a:graphic>
          <a:graphicData uri="http://schemas.openxmlformats.org/drawingml/2006/table">
            <a:tbl>
              <a:tblPr>
                <a:noFill/>
                <a:tableStyleId>{74306DDE-ACF6-450B-9C93-BE9CFF87A53A}</a:tableStyleId>
              </a:tblPr>
              <a:tblGrid>
                <a:gridCol w="453575">
                  <a:extLst>
                    <a:ext uri="{9D8B030D-6E8A-4147-A177-3AD203B41FA5}">
                      <a16:colId xmlns:a16="http://schemas.microsoft.com/office/drawing/2014/main" val="20000"/>
                    </a:ext>
                  </a:extLst>
                </a:gridCol>
                <a:gridCol w="453575">
                  <a:extLst>
                    <a:ext uri="{9D8B030D-6E8A-4147-A177-3AD203B41FA5}">
                      <a16:colId xmlns:a16="http://schemas.microsoft.com/office/drawing/2014/main" val="20001"/>
                    </a:ext>
                  </a:extLst>
                </a:gridCol>
                <a:gridCol w="45357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00BC8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89" name="Google Shape;89;p6"/>
          <p:cNvSpPr/>
          <p:nvPr/>
        </p:nvSpPr>
        <p:spPr>
          <a:xfrm>
            <a:off x="685197" y="2004871"/>
            <a:ext cx="3307953" cy="1641569"/>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aphicFrame>
        <p:nvGraphicFramePr>
          <p:cNvPr id="90" name="Google Shape;90;p6"/>
          <p:cNvGraphicFramePr/>
          <p:nvPr/>
        </p:nvGraphicFramePr>
        <p:xfrm>
          <a:off x="4696805" y="2202924"/>
          <a:ext cx="1531400" cy="129720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tblGrid>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extLst>
                  <a:ext uri="{0D108BD9-81ED-4DB2-BD59-A6C34878D82A}">
                    <a16:rowId xmlns:a16="http://schemas.microsoft.com/office/drawing/2014/main" val="10000"/>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extLst>
                  <a:ext uri="{0D108BD9-81ED-4DB2-BD59-A6C34878D82A}">
                    <a16:rowId xmlns:a16="http://schemas.microsoft.com/office/drawing/2014/main" val="10001"/>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extLst>
                  <a:ext uri="{0D108BD9-81ED-4DB2-BD59-A6C34878D82A}">
                    <a16:rowId xmlns:a16="http://schemas.microsoft.com/office/drawing/2014/main" val="10002"/>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extLst>
                  <a:ext uri="{0D108BD9-81ED-4DB2-BD59-A6C34878D82A}">
                    <a16:rowId xmlns:a16="http://schemas.microsoft.com/office/drawing/2014/main" val="10003"/>
                  </a:ext>
                </a:extLst>
              </a:tr>
            </a:tbl>
          </a:graphicData>
        </a:graphic>
      </p:graphicFrame>
      <p:graphicFrame>
        <p:nvGraphicFramePr>
          <p:cNvPr id="91" name="Google Shape;91;p6"/>
          <p:cNvGraphicFramePr/>
          <p:nvPr/>
        </p:nvGraphicFramePr>
        <p:xfrm>
          <a:off x="6355030" y="2202924"/>
          <a:ext cx="1531400" cy="129720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tblGrid>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9DD4A"/>
                    </a:solidFill>
                  </a:tcPr>
                </a:tc>
                <a:extLst>
                  <a:ext uri="{0D108BD9-81ED-4DB2-BD59-A6C34878D82A}">
                    <a16:rowId xmlns:a16="http://schemas.microsoft.com/office/drawing/2014/main" val="10002"/>
                  </a:ext>
                </a:extLst>
              </a:tr>
              <a:tr h="3243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92" name="Google Shape;92;p6"/>
          <p:cNvSpPr/>
          <p:nvPr/>
        </p:nvSpPr>
        <p:spPr>
          <a:xfrm>
            <a:off x="4550158" y="2004872"/>
            <a:ext cx="3520321" cy="1641569"/>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aphicFrame>
        <p:nvGraphicFramePr>
          <p:cNvPr id="93" name="Google Shape;93;p6"/>
          <p:cNvGraphicFramePr/>
          <p:nvPr/>
        </p:nvGraphicFramePr>
        <p:xfrm>
          <a:off x="8818430" y="2158184"/>
          <a:ext cx="1148550" cy="152400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aphicFrame>
        <p:nvGraphicFramePr>
          <p:cNvPr id="94" name="Google Shape;94;p6"/>
          <p:cNvGraphicFramePr/>
          <p:nvPr/>
        </p:nvGraphicFramePr>
        <p:xfrm>
          <a:off x="10138530" y="2158184"/>
          <a:ext cx="1148550" cy="152400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66DEBE"/>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95" name="Google Shape;95;p6"/>
          <p:cNvSpPr/>
          <p:nvPr/>
        </p:nvSpPr>
        <p:spPr>
          <a:xfrm>
            <a:off x="8627487" y="2004871"/>
            <a:ext cx="2855026" cy="1779413"/>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aphicFrame>
        <p:nvGraphicFramePr>
          <p:cNvPr id="96" name="Google Shape;96;p6"/>
          <p:cNvGraphicFramePr/>
          <p:nvPr/>
        </p:nvGraphicFramePr>
        <p:xfrm>
          <a:off x="1467337" y="3937373"/>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97" name="Google Shape;97;p6"/>
          <p:cNvGraphicFramePr/>
          <p:nvPr/>
        </p:nvGraphicFramePr>
        <p:xfrm>
          <a:off x="1492799" y="5082598"/>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98" name="Google Shape;98;p6"/>
          <p:cNvGraphicFramePr/>
          <p:nvPr/>
        </p:nvGraphicFramePr>
        <p:xfrm>
          <a:off x="5301395" y="3943643"/>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99" name="Google Shape;99;p6"/>
          <p:cNvGraphicFramePr/>
          <p:nvPr/>
        </p:nvGraphicFramePr>
        <p:xfrm>
          <a:off x="5309986" y="5025885"/>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0" name="Google Shape;100;p6"/>
          <p:cNvGraphicFramePr/>
          <p:nvPr/>
        </p:nvGraphicFramePr>
        <p:xfrm>
          <a:off x="9408571" y="3959068"/>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1" name="Google Shape;101;p6"/>
          <p:cNvGraphicFramePr/>
          <p:nvPr/>
        </p:nvGraphicFramePr>
        <p:xfrm>
          <a:off x="9408571" y="5025976"/>
          <a:ext cx="555200" cy="914345"/>
        </p:xfrm>
        <a:graphic>
          <a:graphicData uri="http://schemas.openxmlformats.org/drawingml/2006/table">
            <a:tbl>
              <a:tblPr>
                <a:noFill/>
                <a:tableStyleId>{74306DDE-ACF6-450B-9C93-BE9CFF87A53A}</a:tableStyleId>
              </a:tblPr>
              <a:tblGrid>
                <a:gridCol w="55520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2" name="Google Shape;102;p6"/>
          <p:cNvGraphicFramePr/>
          <p:nvPr/>
        </p:nvGraphicFramePr>
        <p:xfrm>
          <a:off x="2542412" y="3937373"/>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3" name="Google Shape;103;p6"/>
          <p:cNvGraphicFramePr/>
          <p:nvPr/>
        </p:nvGraphicFramePr>
        <p:xfrm>
          <a:off x="6551458" y="3943643"/>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4" name="Google Shape;104;p6"/>
          <p:cNvGraphicFramePr/>
          <p:nvPr/>
        </p:nvGraphicFramePr>
        <p:xfrm>
          <a:off x="10289758" y="3932152"/>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5" name="Google Shape;105;p6"/>
          <p:cNvGraphicFramePr/>
          <p:nvPr/>
        </p:nvGraphicFramePr>
        <p:xfrm>
          <a:off x="6551470" y="5032155"/>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6" name="Google Shape;106;p6"/>
          <p:cNvGraphicFramePr/>
          <p:nvPr/>
        </p:nvGraphicFramePr>
        <p:xfrm>
          <a:off x="10289758" y="5020664"/>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07" name="Google Shape;107;p6"/>
          <p:cNvGraphicFramePr/>
          <p:nvPr/>
        </p:nvGraphicFramePr>
        <p:xfrm>
          <a:off x="2542412" y="5082598"/>
          <a:ext cx="765700" cy="914340"/>
        </p:xfrm>
        <a:graphic>
          <a:graphicData uri="http://schemas.openxmlformats.org/drawingml/2006/table">
            <a:tbl>
              <a:tblPr>
                <a:noFill/>
                <a:tableStyleId>{74306DDE-ACF6-450B-9C93-BE9CFF87A53A}</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pSp>
        <p:nvGrpSpPr>
          <p:cNvPr id="108" name="Google Shape;108;p6"/>
          <p:cNvGrpSpPr/>
          <p:nvPr/>
        </p:nvGrpSpPr>
        <p:grpSpPr>
          <a:xfrm>
            <a:off x="5301320" y="3943655"/>
            <a:ext cx="2117350" cy="2003092"/>
            <a:chOff x="5087001" y="3943655"/>
            <a:chExt cx="2117350" cy="2003092"/>
          </a:xfrm>
        </p:grpSpPr>
        <p:sp>
          <p:nvSpPr>
            <p:cNvPr id="109" name="Google Shape;109;p6"/>
            <p:cNvSpPr txBox="1"/>
            <p:nvPr/>
          </p:nvSpPr>
          <p:spPr>
            <a:xfrm>
              <a:off x="5087001" y="3943655"/>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22</a:t>
              </a:r>
              <a:endParaRPr sz="2000" b="0" i="0" u="none" strike="noStrike" cap="none">
                <a:solidFill>
                  <a:srgbClr val="43A047"/>
                </a:solidFill>
                <a:latin typeface="Arial"/>
                <a:ea typeface="Arial"/>
                <a:cs typeface="Arial"/>
                <a:sym typeface="Arial"/>
              </a:endParaRPr>
            </a:p>
          </p:txBody>
        </p:sp>
        <p:sp>
          <p:nvSpPr>
            <p:cNvPr id="110" name="Google Shape;110;p6"/>
            <p:cNvSpPr txBox="1"/>
            <p:nvPr/>
          </p:nvSpPr>
          <p:spPr>
            <a:xfrm>
              <a:off x="5095667" y="5025897"/>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11</a:t>
              </a:r>
              <a:endParaRPr sz="2000" b="0" i="0" u="none" strike="noStrike" cap="none">
                <a:solidFill>
                  <a:srgbClr val="43A047"/>
                </a:solidFill>
                <a:latin typeface="Arial"/>
                <a:ea typeface="Arial"/>
                <a:cs typeface="Arial"/>
                <a:sym typeface="Arial"/>
              </a:endParaRPr>
            </a:p>
          </p:txBody>
        </p:sp>
        <p:sp>
          <p:nvSpPr>
            <p:cNvPr id="111" name="Google Shape;111;p6"/>
            <p:cNvSpPr txBox="1"/>
            <p:nvPr/>
          </p:nvSpPr>
          <p:spPr>
            <a:xfrm>
              <a:off x="5087001" y="4413605"/>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16</a:t>
              </a:r>
              <a:endParaRPr sz="2000" b="0" i="0" u="none" strike="noStrike" cap="none">
                <a:solidFill>
                  <a:srgbClr val="43A047"/>
                </a:solidFill>
                <a:latin typeface="Arial"/>
                <a:ea typeface="Arial"/>
                <a:cs typeface="Arial"/>
                <a:sym typeface="Arial"/>
              </a:endParaRPr>
            </a:p>
          </p:txBody>
        </p:sp>
        <p:sp>
          <p:nvSpPr>
            <p:cNvPr id="112" name="Google Shape;112;p6"/>
            <p:cNvSpPr txBox="1"/>
            <p:nvPr/>
          </p:nvSpPr>
          <p:spPr>
            <a:xfrm>
              <a:off x="6649051" y="4413605"/>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16</a:t>
              </a:r>
              <a:endParaRPr sz="2000" b="0" i="0" u="none" strike="noStrike" cap="none">
                <a:solidFill>
                  <a:srgbClr val="43A047"/>
                </a:solidFill>
                <a:latin typeface="Arial"/>
                <a:ea typeface="Arial"/>
                <a:cs typeface="Arial"/>
                <a:sym typeface="Arial"/>
              </a:endParaRPr>
            </a:p>
          </p:txBody>
        </p:sp>
        <p:sp>
          <p:nvSpPr>
            <p:cNvPr id="113" name="Google Shape;113;p6"/>
            <p:cNvSpPr txBox="1"/>
            <p:nvPr/>
          </p:nvSpPr>
          <p:spPr>
            <a:xfrm>
              <a:off x="6735301" y="3959068"/>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6</a:t>
              </a:r>
              <a:endParaRPr sz="2000" b="0" i="0" u="none" strike="noStrike" cap="none">
                <a:solidFill>
                  <a:srgbClr val="43A047"/>
                </a:solidFill>
                <a:latin typeface="Arial"/>
                <a:ea typeface="Arial"/>
                <a:cs typeface="Arial"/>
                <a:sym typeface="Arial"/>
              </a:endParaRPr>
            </a:p>
          </p:txBody>
        </p:sp>
        <p:sp>
          <p:nvSpPr>
            <p:cNvPr id="114" name="Google Shape;114;p6"/>
            <p:cNvSpPr txBox="1"/>
            <p:nvPr/>
          </p:nvSpPr>
          <p:spPr>
            <a:xfrm>
              <a:off x="6352851" y="4175368"/>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15" name="Google Shape;115;p6"/>
            <p:cNvSpPr txBox="1"/>
            <p:nvPr/>
          </p:nvSpPr>
          <p:spPr>
            <a:xfrm>
              <a:off x="6352851" y="5263880"/>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16" name="Google Shape;116;p6"/>
            <p:cNvSpPr txBox="1"/>
            <p:nvPr/>
          </p:nvSpPr>
          <p:spPr>
            <a:xfrm>
              <a:off x="6735289" y="546475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117" name="Google Shape;117;p6"/>
            <p:cNvSpPr txBox="1"/>
            <p:nvPr/>
          </p:nvSpPr>
          <p:spPr>
            <a:xfrm>
              <a:off x="6735301" y="5032180"/>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Arial"/>
                <a:ea typeface="Arial"/>
                <a:cs typeface="Arial"/>
                <a:sym typeface="Arial"/>
              </a:endParaRPr>
            </a:p>
          </p:txBody>
        </p:sp>
        <p:sp>
          <p:nvSpPr>
            <p:cNvPr id="118" name="Google Shape;118;p6"/>
            <p:cNvSpPr txBox="1"/>
            <p:nvPr/>
          </p:nvSpPr>
          <p:spPr>
            <a:xfrm>
              <a:off x="5181855" y="5495847"/>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grpSp>
      <p:grpSp>
        <p:nvGrpSpPr>
          <p:cNvPr id="119" name="Google Shape;119;p6"/>
          <p:cNvGrpSpPr/>
          <p:nvPr/>
        </p:nvGrpSpPr>
        <p:grpSpPr>
          <a:xfrm>
            <a:off x="9378859" y="3947589"/>
            <a:ext cx="1763274" cy="1999249"/>
            <a:chOff x="9164540" y="3947589"/>
            <a:chExt cx="1763274" cy="1999249"/>
          </a:xfrm>
        </p:grpSpPr>
        <p:sp>
          <p:nvSpPr>
            <p:cNvPr id="120" name="Google Shape;120;p6"/>
            <p:cNvSpPr txBox="1"/>
            <p:nvPr/>
          </p:nvSpPr>
          <p:spPr>
            <a:xfrm>
              <a:off x="9164540" y="3959080"/>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15</a:t>
              </a:r>
              <a:endParaRPr sz="2000" b="0" i="0" u="none" strike="noStrike" cap="none">
                <a:solidFill>
                  <a:srgbClr val="43A047"/>
                </a:solidFill>
                <a:latin typeface="Arial"/>
                <a:ea typeface="Arial"/>
                <a:cs typeface="Arial"/>
                <a:sym typeface="Arial"/>
              </a:endParaRPr>
            </a:p>
          </p:txBody>
        </p:sp>
        <p:sp>
          <p:nvSpPr>
            <p:cNvPr id="121" name="Google Shape;121;p6"/>
            <p:cNvSpPr txBox="1"/>
            <p:nvPr/>
          </p:nvSpPr>
          <p:spPr>
            <a:xfrm>
              <a:off x="9164590" y="4429030"/>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12</a:t>
              </a:r>
              <a:endParaRPr sz="2000" b="0" i="0" u="none" strike="noStrike" cap="none">
                <a:solidFill>
                  <a:srgbClr val="43A047"/>
                </a:solidFill>
                <a:latin typeface="Arial"/>
                <a:ea typeface="Arial"/>
                <a:cs typeface="Arial"/>
                <a:sym typeface="Arial"/>
              </a:endParaRPr>
            </a:p>
          </p:txBody>
        </p:sp>
        <p:sp>
          <p:nvSpPr>
            <p:cNvPr id="122" name="Google Shape;122;p6"/>
            <p:cNvSpPr txBox="1"/>
            <p:nvPr/>
          </p:nvSpPr>
          <p:spPr>
            <a:xfrm>
              <a:off x="10372514" y="4402114"/>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12</a:t>
              </a:r>
              <a:endParaRPr sz="2000" b="0" i="0" u="none" strike="noStrike" cap="none">
                <a:solidFill>
                  <a:srgbClr val="43A047"/>
                </a:solidFill>
                <a:latin typeface="Arial"/>
                <a:ea typeface="Arial"/>
                <a:cs typeface="Arial"/>
                <a:sym typeface="Arial"/>
              </a:endParaRPr>
            </a:p>
          </p:txBody>
        </p:sp>
        <p:sp>
          <p:nvSpPr>
            <p:cNvPr id="123" name="Google Shape;123;p6"/>
            <p:cNvSpPr txBox="1"/>
            <p:nvPr/>
          </p:nvSpPr>
          <p:spPr>
            <a:xfrm>
              <a:off x="10075564" y="4163889"/>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24" name="Google Shape;124;p6"/>
            <p:cNvSpPr txBox="1"/>
            <p:nvPr/>
          </p:nvSpPr>
          <p:spPr>
            <a:xfrm>
              <a:off x="10075564" y="5252389"/>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25" name="Google Shape;125;p6"/>
            <p:cNvSpPr txBox="1"/>
            <p:nvPr/>
          </p:nvSpPr>
          <p:spPr>
            <a:xfrm>
              <a:off x="10458764" y="5020664"/>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26" name="Google Shape;126;p6"/>
            <p:cNvSpPr txBox="1"/>
            <p:nvPr/>
          </p:nvSpPr>
          <p:spPr>
            <a:xfrm>
              <a:off x="10458764" y="3947589"/>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Arial"/>
                <a:ea typeface="Arial"/>
                <a:cs typeface="Arial"/>
                <a:sym typeface="Arial"/>
              </a:endParaRPr>
            </a:p>
          </p:txBody>
        </p:sp>
        <p:sp>
          <p:nvSpPr>
            <p:cNvPr id="127" name="Google Shape;127;p6"/>
            <p:cNvSpPr txBox="1"/>
            <p:nvPr/>
          </p:nvSpPr>
          <p:spPr>
            <a:xfrm>
              <a:off x="9280940" y="5041413"/>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5</a:t>
              </a:r>
              <a:endParaRPr sz="2000" b="0" i="0" u="none" strike="noStrike" cap="none">
                <a:solidFill>
                  <a:srgbClr val="43A047"/>
                </a:solidFill>
                <a:latin typeface="Arial"/>
                <a:ea typeface="Arial"/>
                <a:cs typeface="Arial"/>
                <a:sym typeface="Arial"/>
              </a:endParaRPr>
            </a:p>
          </p:txBody>
        </p:sp>
        <p:sp>
          <p:nvSpPr>
            <p:cNvPr id="128" name="Google Shape;128;p6"/>
            <p:cNvSpPr txBox="1"/>
            <p:nvPr/>
          </p:nvSpPr>
          <p:spPr>
            <a:xfrm>
              <a:off x="9280940" y="5495938"/>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sp>
          <p:nvSpPr>
            <p:cNvPr id="129" name="Google Shape;129;p6"/>
            <p:cNvSpPr txBox="1"/>
            <p:nvPr/>
          </p:nvSpPr>
          <p:spPr>
            <a:xfrm>
              <a:off x="10458752" y="5477839"/>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grpSp>
      <p:grpSp>
        <p:nvGrpSpPr>
          <p:cNvPr id="130" name="Google Shape;130;p6"/>
          <p:cNvGrpSpPr/>
          <p:nvPr/>
        </p:nvGrpSpPr>
        <p:grpSpPr>
          <a:xfrm>
            <a:off x="1467237" y="3937385"/>
            <a:ext cx="1840825" cy="2066075"/>
            <a:chOff x="1252918" y="3937385"/>
            <a:chExt cx="1840825" cy="2066075"/>
          </a:xfrm>
        </p:grpSpPr>
        <p:sp>
          <p:nvSpPr>
            <p:cNvPr id="131" name="Google Shape;131;p6"/>
            <p:cNvSpPr txBox="1"/>
            <p:nvPr/>
          </p:nvSpPr>
          <p:spPr>
            <a:xfrm>
              <a:off x="1252918" y="3937385"/>
              <a:ext cx="5553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15</a:t>
              </a:r>
              <a:endParaRPr sz="2000" b="0" i="0" u="none" strike="noStrike" cap="none">
                <a:solidFill>
                  <a:srgbClr val="43A047"/>
                </a:solidFill>
                <a:latin typeface="Arial"/>
                <a:ea typeface="Arial"/>
                <a:cs typeface="Arial"/>
                <a:sym typeface="Arial"/>
              </a:endParaRPr>
            </a:p>
          </p:txBody>
        </p:sp>
        <p:sp>
          <p:nvSpPr>
            <p:cNvPr id="132" name="Google Shape;132;p6"/>
            <p:cNvSpPr txBox="1"/>
            <p:nvPr/>
          </p:nvSpPr>
          <p:spPr>
            <a:xfrm>
              <a:off x="2710943" y="393738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6</a:t>
              </a:r>
              <a:endParaRPr sz="2000" b="0" i="0" u="none" strike="noStrike" cap="none">
                <a:solidFill>
                  <a:srgbClr val="43A047"/>
                </a:solidFill>
                <a:latin typeface="Arial"/>
                <a:ea typeface="Arial"/>
                <a:cs typeface="Arial"/>
                <a:sym typeface="Arial"/>
              </a:endParaRPr>
            </a:p>
          </p:txBody>
        </p:sp>
        <p:sp>
          <p:nvSpPr>
            <p:cNvPr id="133" name="Google Shape;133;p6"/>
            <p:cNvSpPr txBox="1"/>
            <p:nvPr/>
          </p:nvSpPr>
          <p:spPr>
            <a:xfrm>
              <a:off x="1339218" y="440733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9</a:t>
              </a:r>
              <a:endParaRPr sz="2000" b="0" i="0" u="none" strike="noStrike" cap="none">
                <a:solidFill>
                  <a:srgbClr val="43A047"/>
                </a:solidFill>
                <a:latin typeface="Arial"/>
                <a:ea typeface="Arial"/>
                <a:cs typeface="Arial"/>
                <a:sym typeface="Arial"/>
              </a:endParaRPr>
            </a:p>
          </p:txBody>
        </p:sp>
        <p:sp>
          <p:nvSpPr>
            <p:cNvPr id="134" name="Google Shape;134;p6"/>
            <p:cNvSpPr txBox="1"/>
            <p:nvPr/>
          </p:nvSpPr>
          <p:spPr>
            <a:xfrm>
              <a:off x="2710943" y="440733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9</a:t>
              </a:r>
              <a:endParaRPr sz="2000" b="0" i="0" u="none" strike="noStrike" cap="none">
                <a:solidFill>
                  <a:srgbClr val="43A047"/>
                </a:solidFill>
                <a:latin typeface="Arial"/>
                <a:ea typeface="Arial"/>
                <a:cs typeface="Arial"/>
                <a:sym typeface="Arial"/>
              </a:endParaRPr>
            </a:p>
          </p:txBody>
        </p:sp>
        <p:sp>
          <p:nvSpPr>
            <p:cNvPr id="135" name="Google Shape;135;p6"/>
            <p:cNvSpPr txBox="1"/>
            <p:nvPr/>
          </p:nvSpPr>
          <p:spPr>
            <a:xfrm>
              <a:off x="2710943" y="5539773"/>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Arial"/>
                <a:ea typeface="Arial"/>
                <a:cs typeface="Arial"/>
                <a:sym typeface="Arial"/>
              </a:endParaRPr>
            </a:p>
          </p:txBody>
        </p:sp>
        <p:sp>
          <p:nvSpPr>
            <p:cNvPr id="136" name="Google Shape;136;p6"/>
            <p:cNvSpPr txBox="1"/>
            <p:nvPr/>
          </p:nvSpPr>
          <p:spPr>
            <a:xfrm>
              <a:off x="2312943" y="416908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7" name="Google Shape;137;p6"/>
            <p:cNvSpPr txBox="1"/>
            <p:nvPr/>
          </p:nvSpPr>
          <p:spPr>
            <a:xfrm>
              <a:off x="2312943" y="5314323"/>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8" name="Google Shape;138;p6"/>
            <p:cNvSpPr txBox="1"/>
            <p:nvPr/>
          </p:nvSpPr>
          <p:spPr>
            <a:xfrm>
              <a:off x="1391093" y="5098035"/>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5</a:t>
              </a:r>
              <a:endParaRPr sz="2000" b="0" i="0" u="none" strike="noStrike" cap="none">
                <a:solidFill>
                  <a:srgbClr val="43A047"/>
                </a:solidFill>
                <a:latin typeface="Arial"/>
                <a:ea typeface="Arial"/>
                <a:cs typeface="Arial"/>
                <a:sym typeface="Arial"/>
              </a:endParaRPr>
            </a:p>
          </p:txBody>
        </p:sp>
        <p:sp>
          <p:nvSpPr>
            <p:cNvPr id="139" name="Google Shape;139;p6"/>
            <p:cNvSpPr txBox="1"/>
            <p:nvPr/>
          </p:nvSpPr>
          <p:spPr>
            <a:xfrm>
              <a:off x="1391080" y="5552560"/>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Arial"/>
                <a:ea typeface="Arial"/>
                <a:cs typeface="Arial"/>
                <a:sym typeface="Arial"/>
              </a:endParaRPr>
            </a:p>
          </p:txBody>
        </p:sp>
        <p:sp>
          <p:nvSpPr>
            <p:cNvPr id="140" name="Google Shape;140;p6"/>
            <p:cNvSpPr txBox="1"/>
            <p:nvPr/>
          </p:nvSpPr>
          <p:spPr>
            <a:xfrm>
              <a:off x="2710943" y="5082598"/>
              <a:ext cx="382800" cy="450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500"/>
                                        <p:tgtEl>
                                          <p:spTgt spid="130"/>
                                        </p:tgtEl>
                                      </p:cBhvr>
                                    </p:animEffect>
                                  </p:childTnLst>
                                </p:cTn>
                              </p:par>
                              <p:par>
                                <p:cTn id="8" presetID="10" presetClass="entr" presetSubtype="0" fill="hold"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childTnLst>
                                </p:cTn>
                              </p:par>
                              <p:par>
                                <p:cTn id="11" presetID="10" presetClass="entr" presetSubtype="0" fill="hold" nodeType="with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fade">
                                      <p:cBhvr>
                                        <p:cTn id="13" dur="500"/>
                                        <p:tgtEl>
                                          <p:spTgt spid="119"/>
                                        </p:tgtEl>
                                      </p:cBhvr>
                                    </p:animEffect>
                                  </p:childTnLst>
                                </p:cTn>
                              </p:par>
                            </p:childTnLst>
                          </p:cTn>
                        </p:par>
                      </p:childTnLst>
                    </p:cTn>
                  </p:par>
                </p:childTnLst>
              </p:cTn>
              <p:nextCondLst>
                <p:cond evt="onClick" delay="0">
                  <p:tgtEl>
                    <p:spTgt spid="86"/>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graphicFrame>
        <p:nvGraphicFramePr>
          <p:cNvPr id="19" name="Google Shape;148;p7">
            <a:extLst>
              <a:ext uri="{FF2B5EF4-FFF2-40B4-BE49-F238E27FC236}">
                <a16:creationId xmlns:a16="http://schemas.microsoft.com/office/drawing/2014/main" id="{21B16D64-45C8-7D45-8861-CD4ACEBFA5DF}"/>
              </a:ext>
            </a:extLst>
          </p:cNvPr>
          <p:cNvGraphicFramePr/>
          <p:nvPr>
            <p:extLst>
              <p:ext uri="{D42A27DB-BD31-4B8C-83A1-F6EECF244321}">
                <p14:modId xmlns:p14="http://schemas.microsoft.com/office/powerpoint/2010/main" val="424539107"/>
              </p:ext>
            </p:extLst>
          </p:nvPr>
        </p:nvGraphicFramePr>
        <p:xfrm>
          <a:off x="2143991" y="423942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0" name="Google Shape;149;p7">
            <a:extLst>
              <a:ext uri="{FF2B5EF4-FFF2-40B4-BE49-F238E27FC236}">
                <a16:creationId xmlns:a16="http://schemas.microsoft.com/office/drawing/2014/main" id="{5E2F44D0-36D0-524C-B2AE-E4D48D321F37}"/>
              </a:ext>
            </a:extLst>
          </p:cNvPr>
          <p:cNvGraphicFramePr/>
          <p:nvPr>
            <p:extLst>
              <p:ext uri="{D42A27DB-BD31-4B8C-83A1-F6EECF244321}">
                <p14:modId xmlns:p14="http://schemas.microsoft.com/office/powerpoint/2010/main" val="506111914"/>
              </p:ext>
            </p:extLst>
          </p:nvPr>
        </p:nvGraphicFramePr>
        <p:xfrm>
          <a:off x="4364691" y="423942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1" name="Google Shape;150;p7">
            <a:extLst>
              <a:ext uri="{FF2B5EF4-FFF2-40B4-BE49-F238E27FC236}">
                <a16:creationId xmlns:a16="http://schemas.microsoft.com/office/drawing/2014/main" id="{44D28654-CE32-6647-8EF1-4464F258AF43}"/>
              </a:ext>
            </a:extLst>
          </p:cNvPr>
          <p:cNvGraphicFramePr/>
          <p:nvPr>
            <p:extLst>
              <p:ext uri="{D42A27DB-BD31-4B8C-83A1-F6EECF244321}">
                <p14:modId xmlns:p14="http://schemas.microsoft.com/office/powerpoint/2010/main" val="1653031433"/>
              </p:ext>
            </p:extLst>
          </p:nvPr>
        </p:nvGraphicFramePr>
        <p:xfrm>
          <a:off x="6585391" y="423942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2" name="Google Shape;151;p7">
            <a:extLst>
              <a:ext uri="{FF2B5EF4-FFF2-40B4-BE49-F238E27FC236}">
                <a16:creationId xmlns:a16="http://schemas.microsoft.com/office/drawing/2014/main" id="{00631690-DB22-2849-8F7C-E35A4BD83134}"/>
              </a:ext>
            </a:extLst>
          </p:cNvPr>
          <p:cNvGraphicFramePr/>
          <p:nvPr>
            <p:extLst>
              <p:ext uri="{D42A27DB-BD31-4B8C-83A1-F6EECF244321}">
                <p14:modId xmlns:p14="http://schemas.microsoft.com/office/powerpoint/2010/main" val="1660172284"/>
              </p:ext>
            </p:extLst>
          </p:nvPr>
        </p:nvGraphicFramePr>
        <p:xfrm>
          <a:off x="2143991" y="457325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3" name="Google Shape;152;p7">
            <a:extLst>
              <a:ext uri="{FF2B5EF4-FFF2-40B4-BE49-F238E27FC236}">
                <a16:creationId xmlns:a16="http://schemas.microsoft.com/office/drawing/2014/main" id="{93D36456-FA0F-594E-8D0F-1E886CD1C221}"/>
              </a:ext>
            </a:extLst>
          </p:cNvPr>
          <p:cNvGraphicFramePr/>
          <p:nvPr>
            <p:extLst>
              <p:ext uri="{D42A27DB-BD31-4B8C-83A1-F6EECF244321}">
                <p14:modId xmlns:p14="http://schemas.microsoft.com/office/powerpoint/2010/main" val="3782168070"/>
              </p:ext>
            </p:extLst>
          </p:nvPr>
        </p:nvGraphicFramePr>
        <p:xfrm>
          <a:off x="2143991" y="490707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4" name="Google Shape;153;p7">
            <a:extLst>
              <a:ext uri="{FF2B5EF4-FFF2-40B4-BE49-F238E27FC236}">
                <a16:creationId xmlns:a16="http://schemas.microsoft.com/office/drawing/2014/main" id="{A6CBB3F2-156B-1840-9560-F3DCCDFA7FCF}"/>
              </a:ext>
            </a:extLst>
          </p:cNvPr>
          <p:cNvGraphicFramePr/>
          <p:nvPr>
            <p:extLst>
              <p:ext uri="{D42A27DB-BD31-4B8C-83A1-F6EECF244321}">
                <p14:modId xmlns:p14="http://schemas.microsoft.com/office/powerpoint/2010/main" val="3376905142"/>
              </p:ext>
            </p:extLst>
          </p:nvPr>
        </p:nvGraphicFramePr>
        <p:xfrm>
          <a:off x="4364691" y="457325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5" name="Google Shape;154;p7">
            <a:extLst>
              <a:ext uri="{FF2B5EF4-FFF2-40B4-BE49-F238E27FC236}">
                <a16:creationId xmlns:a16="http://schemas.microsoft.com/office/drawing/2014/main" id="{7A946363-9885-4747-B734-4D0BD2C69722}"/>
              </a:ext>
            </a:extLst>
          </p:cNvPr>
          <p:cNvGraphicFramePr/>
          <p:nvPr>
            <p:extLst>
              <p:ext uri="{D42A27DB-BD31-4B8C-83A1-F6EECF244321}">
                <p14:modId xmlns:p14="http://schemas.microsoft.com/office/powerpoint/2010/main" val="2888356535"/>
              </p:ext>
            </p:extLst>
          </p:nvPr>
        </p:nvGraphicFramePr>
        <p:xfrm>
          <a:off x="4364691" y="490707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6" name="Google Shape;155;p7">
            <a:extLst>
              <a:ext uri="{FF2B5EF4-FFF2-40B4-BE49-F238E27FC236}">
                <a16:creationId xmlns:a16="http://schemas.microsoft.com/office/drawing/2014/main" id="{DD5B5BA7-7789-A54F-9222-8864A0857401}"/>
              </a:ext>
            </a:extLst>
          </p:cNvPr>
          <p:cNvGraphicFramePr/>
          <p:nvPr>
            <p:extLst>
              <p:ext uri="{D42A27DB-BD31-4B8C-83A1-F6EECF244321}">
                <p14:modId xmlns:p14="http://schemas.microsoft.com/office/powerpoint/2010/main" val="28104722"/>
              </p:ext>
            </p:extLst>
          </p:nvPr>
        </p:nvGraphicFramePr>
        <p:xfrm>
          <a:off x="6585391" y="457325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7" name="Google Shape;156;p7">
            <a:extLst>
              <a:ext uri="{FF2B5EF4-FFF2-40B4-BE49-F238E27FC236}">
                <a16:creationId xmlns:a16="http://schemas.microsoft.com/office/drawing/2014/main" id="{4A7986CC-3F69-ED43-94DC-AC98EC28E7AA}"/>
              </a:ext>
            </a:extLst>
          </p:cNvPr>
          <p:cNvGraphicFramePr/>
          <p:nvPr>
            <p:extLst>
              <p:ext uri="{D42A27DB-BD31-4B8C-83A1-F6EECF244321}">
                <p14:modId xmlns:p14="http://schemas.microsoft.com/office/powerpoint/2010/main" val="4247333490"/>
              </p:ext>
            </p:extLst>
          </p:nvPr>
        </p:nvGraphicFramePr>
        <p:xfrm>
          <a:off x="6585391" y="4907078"/>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8" name="Google Shape;157;p7">
            <a:extLst>
              <a:ext uri="{FF2B5EF4-FFF2-40B4-BE49-F238E27FC236}">
                <a16:creationId xmlns:a16="http://schemas.microsoft.com/office/drawing/2014/main" id="{FC0CDA78-198D-4847-B480-B1D620D36A03}"/>
              </a:ext>
            </a:extLst>
          </p:cNvPr>
          <p:cNvGraphicFramePr/>
          <p:nvPr>
            <p:extLst>
              <p:ext uri="{D42A27DB-BD31-4B8C-83A1-F6EECF244321}">
                <p14:modId xmlns:p14="http://schemas.microsoft.com/office/powerpoint/2010/main" val="2453130297"/>
              </p:ext>
            </p:extLst>
          </p:nvPr>
        </p:nvGraphicFramePr>
        <p:xfrm>
          <a:off x="2143991" y="524090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29" name="Google Shape;158;p7">
            <a:extLst>
              <a:ext uri="{FF2B5EF4-FFF2-40B4-BE49-F238E27FC236}">
                <a16:creationId xmlns:a16="http://schemas.microsoft.com/office/drawing/2014/main" id="{F1D5A06A-35E2-5F41-905B-615BF7675534}"/>
              </a:ext>
            </a:extLst>
          </p:cNvPr>
          <p:cNvGraphicFramePr/>
          <p:nvPr>
            <p:extLst>
              <p:ext uri="{D42A27DB-BD31-4B8C-83A1-F6EECF244321}">
                <p14:modId xmlns:p14="http://schemas.microsoft.com/office/powerpoint/2010/main" val="824931432"/>
              </p:ext>
            </p:extLst>
          </p:nvPr>
        </p:nvGraphicFramePr>
        <p:xfrm>
          <a:off x="4364691" y="524090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gridSpan="3">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30" name="Google Shape;159;p7">
            <a:extLst>
              <a:ext uri="{FF2B5EF4-FFF2-40B4-BE49-F238E27FC236}">
                <a16:creationId xmlns:a16="http://schemas.microsoft.com/office/drawing/2014/main" id="{8B114B49-0E86-CE49-B433-6DCC895E4005}"/>
              </a:ext>
            </a:extLst>
          </p:cNvPr>
          <p:cNvGraphicFramePr/>
          <p:nvPr>
            <p:extLst>
              <p:ext uri="{D42A27DB-BD31-4B8C-83A1-F6EECF244321}">
                <p14:modId xmlns:p14="http://schemas.microsoft.com/office/powerpoint/2010/main" val="4003867002"/>
              </p:ext>
            </p:extLst>
          </p:nvPr>
        </p:nvGraphicFramePr>
        <p:xfrm>
          <a:off x="6585391" y="5240903"/>
          <a:ext cx="2059275" cy="244925"/>
        </p:xfrm>
        <a:graphic>
          <a:graphicData uri="http://schemas.openxmlformats.org/drawingml/2006/table">
            <a:tbl>
              <a:tblPr>
                <a:noFill/>
              </a:tblPr>
              <a:tblGrid>
                <a:gridCol w="686425">
                  <a:extLst>
                    <a:ext uri="{9D8B030D-6E8A-4147-A177-3AD203B41FA5}">
                      <a16:colId xmlns:a16="http://schemas.microsoft.com/office/drawing/2014/main" val="20000"/>
                    </a:ext>
                  </a:extLst>
                </a:gridCol>
                <a:gridCol w="686425">
                  <a:extLst>
                    <a:ext uri="{9D8B030D-6E8A-4147-A177-3AD203B41FA5}">
                      <a16:colId xmlns:a16="http://schemas.microsoft.com/office/drawing/2014/main" val="20001"/>
                    </a:ext>
                  </a:extLst>
                </a:gridCol>
                <a:gridCol w="686425">
                  <a:extLst>
                    <a:ext uri="{9D8B030D-6E8A-4147-A177-3AD203B41FA5}">
                      <a16:colId xmlns:a16="http://schemas.microsoft.com/office/drawing/2014/main" val="20002"/>
                    </a:ext>
                  </a:extLst>
                </a:gridCol>
              </a:tblGrid>
              <a:tr h="244925">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2DFD8"/>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sp>
            <p:nvSpPr>
              <p:cNvPr id="31" name="Content Placeholder 2">
                <a:extLst>
                  <a:ext uri="{FF2B5EF4-FFF2-40B4-BE49-F238E27FC236}">
                    <a16:creationId xmlns:a16="http://schemas.microsoft.com/office/drawing/2014/main" id="{F8A99BBB-E738-BF4D-98BA-F539592EB41A}"/>
                  </a:ext>
                </a:extLst>
              </p:cNvPr>
              <p:cNvSpPr txBox="1">
                <a:spLocks/>
              </p:cNvSpPr>
              <p:nvPr/>
            </p:nvSpPr>
            <p:spPr>
              <a:xfrm>
                <a:off x="263046" y="1176339"/>
                <a:ext cx="11736887" cy="681847"/>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10000"/>
                  </a:lnSpc>
                </a:pPr>
                <a:r>
                  <a:rPr lang="en-GB" sz="1800" dirty="0">
                    <a:latin typeface="Century Gothic" panose="020B0502020202020204" pitchFamily="34" charset="0"/>
                  </a:rPr>
                  <a:t>Ava is using partitioning and repeated addition to work out 3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2</m:t>
                        </m:r>
                      </m:num>
                      <m:den>
                        <m:r>
                          <m:rPr>
                            <m:nor/>
                          </m:rPr>
                          <a:rPr lang="en-GB" sz="1800" smtClean="0">
                            <a:latin typeface="Century Gothic" panose="020B0502020202020204" pitchFamily="34" charset="0"/>
                          </a:rPr>
                          <m:t> 5 </m:t>
                        </m:r>
                      </m:den>
                    </m:f>
                  </m:oMath>
                </a14:m>
                <a:r>
                  <a:rPr lang="en-GB" sz="1800" dirty="0">
                    <a:latin typeface="Century Gothic" panose="020B0502020202020204" pitchFamily="34" charset="0"/>
                  </a:rPr>
                  <a:t>  x 4</a:t>
                </a:r>
              </a:p>
            </p:txBody>
          </p:sp>
        </mc:Choice>
        <mc:Fallback xmlns="">
          <p:sp>
            <p:nvSpPr>
              <p:cNvPr id="31" name="Content Placeholder 2">
                <a:extLst>
                  <a:ext uri="{FF2B5EF4-FFF2-40B4-BE49-F238E27FC236}">
                    <a16:creationId xmlns:a16="http://schemas.microsoft.com/office/drawing/2014/main" id="{F8A99BBB-E738-BF4D-98BA-F539592EB41A}"/>
                  </a:ext>
                </a:extLst>
              </p:cNvPr>
              <p:cNvSpPr txBox="1">
                <a:spLocks noRot="1" noChangeAspect="1" noMove="1" noResize="1" noEditPoints="1" noAdjustHandles="1" noChangeArrowheads="1" noChangeShapeType="1" noTextEdit="1"/>
              </p:cNvSpPr>
              <p:nvPr/>
            </p:nvSpPr>
            <p:spPr>
              <a:xfrm>
                <a:off x="263046" y="1176339"/>
                <a:ext cx="11736887" cy="681847"/>
              </a:xfrm>
              <a:prstGeom prst="rect">
                <a:avLst/>
              </a:prstGeom>
              <a:blipFill>
                <a:blip r:embed="rId3"/>
                <a:stretch>
                  <a:fillRect l="-432" b="-18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Content Placeholder 2">
                <a:extLst>
                  <a:ext uri="{FF2B5EF4-FFF2-40B4-BE49-F238E27FC236}">
                    <a16:creationId xmlns:a16="http://schemas.microsoft.com/office/drawing/2014/main" id="{8FC4AFC7-33BE-2F4F-B16D-BE5FBFC555EF}"/>
                  </a:ext>
                </a:extLst>
              </p:cNvPr>
              <p:cNvSpPr txBox="1">
                <a:spLocks/>
              </p:cNvSpPr>
              <p:nvPr/>
            </p:nvSpPr>
            <p:spPr>
              <a:xfrm>
                <a:off x="263045" y="3576261"/>
                <a:ext cx="11736887" cy="68184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dirty="0"/>
                  <a:t>Lucas is using a bar method and partitioning to solve 2 </a:t>
                </a:r>
                <a14:m>
                  <m:oMath xmlns:m="http://schemas.openxmlformats.org/officeDocument/2006/math">
                    <m:f>
                      <m:fPr>
                        <m:ctrlPr>
                          <a:rPr lang="en-GB" i="1" smtClean="0">
                            <a:latin typeface="Cambria Math" panose="02040503050406030204" pitchFamily="18" charset="0"/>
                          </a:rPr>
                        </m:ctrlPr>
                      </m:fPr>
                      <m:num>
                        <m:r>
                          <m:rPr>
                            <m:nor/>
                          </m:rPr>
                          <a:rPr lang="en-GB" smtClean="0"/>
                          <m:t>1</m:t>
                        </m:r>
                      </m:num>
                      <m:den>
                        <m:r>
                          <m:rPr>
                            <m:nor/>
                          </m:rPr>
                          <a:rPr lang="en-GB" smtClean="0"/>
                          <m:t> 3 </m:t>
                        </m:r>
                      </m:den>
                    </m:f>
                    <m:r>
                      <a:rPr lang="en-GB" i="1" smtClean="0">
                        <a:latin typeface="Cambria Math" panose="02040503050406030204" pitchFamily="18" charset="0"/>
                      </a:rPr>
                      <m:t> </m:t>
                    </m:r>
                  </m:oMath>
                </a14:m>
                <a:r>
                  <a:rPr lang="en-GB" dirty="0"/>
                  <a:t>x 4</a:t>
                </a:r>
              </a:p>
            </p:txBody>
          </p:sp>
        </mc:Choice>
        <mc:Fallback xmlns="">
          <p:sp>
            <p:nvSpPr>
              <p:cNvPr id="32" name="Content Placeholder 2">
                <a:extLst>
                  <a:ext uri="{FF2B5EF4-FFF2-40B4-BE49-F238E27FC236}">
                    <a16:creationId xmlns:a16="http://schemas.microsoft.com/office/drawing/2014/main" id="{8FC4AFC7-33BE-2F4F-B16D-BE5FBFC555EF}"/>
                  </a:ext>
                </a:extLst>
              </p:cNvPr>
              <p:cNvSpPr txBox="1">
                <a:spLocks noRot="1" noChangeAspect="1" noMove="1" noResize="1" noEditPoints="1" noAdjustHandles="1" noChangeArrowheads="1" noChangeShapeType="1" noTextEdit="1"/>
              </p:cNvSpPr>
              <p:nvPr/>
            </p:nvSpPr>
            <p:spPr>
              <a:xfrm>
                <a:off x="263045" y="3576261"/>
                <a:ext cx="11736887" cy="681847"/>
              </a:xfrm>
              <a:prstGeom prst="rect">
                <a:avLst/>
              </a:prstGeom>
              <a:blipFill>
                <a:blip r:embed="rId4"/>
                <a:stretch>
                  <a:fillRect l="-432"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ounded Rectangle 32">
                <a:extLst>
                  <a:ext uri="{FF2B5EF4-FFF2-40B4-BE49-F238E27FC236}">
                    <a16:creationId xmlns:a16="http://schemas.microsoft.com/office/drawing/2014/main" id="{A27FC4FE-8D90-9445-8564-C625EACF25F8}"/>
                  </a:ext>
                </a:extLst>
              </p:cNvPr>
              <p:cNvSpPr/>
              <p:nvPr/>
            </p:nvSpPr>
            <p:spPr>
              <a:xfrm>
                <a:off x="2187286" y="1937680"/>
                <a:ext cx="7817427" cy="1044617"/>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rgbClr val="000000"/>
                  </a:buClr>
                  <a:defRPr/>
                </a:pPr>
                <a:r>
                  <a:rPr kumimoji="0" lang="ar-AE"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3</a:t>
                </a:r>
                <a:r>
                  <a:rPr kumimoji="0" lang="en-GB"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smtClean="0">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2</m:t>
                        </m:r>
                      </m:num>
                      <m:den>
                        <m:r>
                          <m:rPr>
                            <m:nor/>
                          </m:rPr>
                          <a:rPr lang="ar-AE" sz="2400" b="0" i="0" smtClean="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b="0" i="0" smtClean="0">
                            <a:solidFill>
                              <a:srgbClr val="F57F17"/>
                            </a:solidFill>
                            <a:latin typeface="Century Gothic" panose="020B0502020202020204" pitchFamily="34" charset="0"/>
                          </a:rPr>
                          <m:t> </m:t>
                        </m:r>
                      </m:den>
                    </m:f>
                    <m:r>
                      <a:rPr lang="ar-AE" sz="2400" b="0" i="1" smtClean="0">
                        <a:solidFill>
                          <a:srgbClr val="F57F17"/>
                        </a:solidFill>
                        <a:latin typeface="Cambria Math" panose="02040503050406030204" pitchFamily="18" charset="0"/>
                      </a:rPr>
                      <m:t> </m:t>
                    </m:r>
                  </m:oMath>
                </a14:m>
                <a:r>
                  <a:rPr kumimoji="0" lang="en-GB"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x 4 = </a:t>
                </a:r>
                <a:r>
                  <a:rPr kumimoji="0" lang="en-GB"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3</a:t>
                </a:r>
                <a:r>
                  <a:rPr kumimoji="0" lang="en-GB"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2</m:t>
                        </m:r>
                      </m:num>
                      <m:den>
                        <m:r>
                          <m:rPr>
                            <m:nor/>
                          </m:rPr>
                          <a:rPr lang="ar-AE" sz="240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a:solidFill>
                              <a:srgbClr val="F57F17"/>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 </a:t>
                </a:r>
                <a:r>
                  <a:rPr kumimoji="0" lang="ar-AE"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3</a:t>
                </a:r>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2</m:t>
                        </m:r>
                      </m:num>
                      <m:den>
                        <m:r>
                          <m:rPr>
                            <m:nor/>
                          </m:rPr>
                          <a:rPr lang="ar-AE" sz="240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a:solidFill>
                              <a:srgbClr val="F57F17"/>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 </a:t>
                </a:r>
                <a:r>
                  <a:rPr kumimoji="0" lang="ar-AE"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3</a:t>
                </a:r>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2</m:t>
                        </m:r>
                      </m:num>
                      <m:den>
                        <m:r>
                          <m:rPr>
                            <m:nor/>
                          </m:rPr>
                          <a:rPr lang="ar-AE" sz="240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a:solidFill>
                              <a:srgbClr val="F57F17"/>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 </a:t>
                </a:r>
                <a:r>
                  <a:rPr kumimoji="0" lang="ar-AE"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3</a:t>
                </a:r>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2</m:t>
                        </m:r>
                      </m:num>
                      <m:den>
                        <m:r>
                          <m:rPr>
                            <m:nor/>
                          </m:rPr>
                          <a:rPr lang="ar-AE" sz="240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a:solidFill>
                              <a:srgbClr val="F57F17"/>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 </a:t>
                </a:r>
                <a:r>
                  <a:rPr kumimoji="0" lang="ar-AE"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12</a:t>
                </a:r>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2400" i="1">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8</m:t>
                        </m:r>
                      </m:num>
                      <m:den>
                        <m:r>
                          <m:rPr>
                            <m:nor/>
                          </m:rPr>
                          <a:rPr lang="ar-AE" sz="240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5</m:t>
                        </m:r>
                        <m:r>
                          <m:rPr>
                            <m:nor/>
                          </m:rPr>
                          <a:rPr lang="ar-AE" sz="2400">
                            <a:solidFill>
                              <a:srgbClr val="F57F17"/>
                            </a:solidFill>
                            <a:latin typeface="Century Gothic" panose="020B0502020202020204" pitchFamily="34" charset="0"/>
                          </a:rPr>
                          <m:t> </m:t>
                        </m:r>
                      </m:den>
                    </m:f>
                  </m:oMath>
                </a14:m>
                <a:r>
                  <a:rPr kumimoji="0" lang="ar-AE"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r>
                  <a:rPr kumimoji="0" lang="en-GB" sz="24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13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ar-AE" sz="2400">
                            <a:solidFill>
                              <a:srgbClr val="222222"/>
                            </a:solidFill>
                            <a:latin typeface="Century Gothic" panose="020B0502020202020204" pitchFamily="34" charset="0"/>
                          </a:rPr>
                          <m:t> </m:t>
                        </m:r>
                      </m:den>
                    </m:f>
                    <m:r>
                      <a:rPr lang="ar-AE" sz="2400" i="1">
                        <a:solidFill>
                          <a:srgbClr val="222222"/>
                        </a:solidFill>
                        <a:latin typeface="Cambria Math" panose="02040503050406030204" pitchFamily="18" charset="0"/>
                      </a:rPr>
                      <m:t> </m:t>
                    </m:r>
                  </m:oMath>
                </a14:m>
                <a:endParaRPr kumimoji="0" lang="ar-AE" sz="24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endParaRPr>
              </a:p>
            </p:txBody>
          </p:sp>
        </mc:Choice>
        <mc:Fallback xmlns="">
          <p:sp>
            <p:nvSpPr>
              <p:cNvPr id="33" name="Rounded Rectangle 32">
                <a:extLst>
                  <a:ext uri="{FF2B5EF4-FFF2-40B4-BE49-F238E27FC236}">
                    <a16:creationId xmlns:a16="http://schemas.microsoft.com/office/drawing/2014/main" id="{A27FC4FE-8D90-9445-8564-C625EACF25F8}"/>
                  </a:ext>
                </a:extLst>
              </p:cNvPr>
              <p:cNvSpPr>
                <a:spLocks noRot="1" noChangeAspect="1" noMove="1" noResize="1" noEditPoints="1" noAdjustHandles="1" noChangeArrowheads="1" noChangeShapeType="1" noTextEdit="1"/>
              </p:cNvSpPr>
              <p:nvPr/>
            </p:nvSpPr>
            <p:spPr>
              <a:xfrm>
                <a:off x="2187286" y="1937680"/>
                <a:ext cx="7817427" cy="1044617"/>
              </a:xfrm>
              <a:prstGeom prst="roundRect">
                <a:avLst/>
              </a:prstGeom>
              <a:blipFill>
                <a:blip r:embed="rId5"/>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Content Placeholder 2">
                <a:extLst>
                  <a:ext uri="{FF2B5EF4-FFF2-40B4-BE49-F238E27FC236}">
                    <a16:creationId xmlns:a16="http://schemas.microsoft.com/office/drawing/2014/main" id="{D81C3360-EDDF-1F48-8258-395A5FE580F9}"/>
                  </a:ext>
                </a:extLst>
              </p:cNvPr>
              <p:cNvSpPr txBox="1">
                <a:spLocks/>
              </p:cNvSpPr>
              <p:nvPr/>
            </p:nvSpPr>
            <p:spPr>
              <a:xfrm>
                <a:off x="9098876" y="4140638"/>
                <a:ext cx="2178724" cy="1870968"/>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dirty="0"/>
                  <a:t>2 x 4 = 8</a:t>
                </a:r>
              </a:p>
              <a:p>
                <a:pPr>
                  <a:lnSpc>
                    <a:spcPct val="110000"/>
                  </a:lnSpc>
                </a:pPr>
                <a14:m>
                  <m:oMath xmlns:m="http://schemas.openxmlformats.org/officeDocument/2006/math">
                    <m:f>
                      <m:fPr>
                        <m:ctrlPr>
                          <a:rPr lang="en-GB" i="1" smtClean="0">
                            <a:latin typeface="Cambria Math" panose="02040503050406030204" pitchFamily="18" charset="0"/>
                          </a:rPr>
                        </m:ctrlPr>
                      </m:fPr>
                      <m:num>
                        <m:r>
                          <m:rPr>
                            <m:nor/>
                          </m:rPr>
                          <a:rPr lang="en-GB" smtClean="0"/>
                          <m:t>1</m:t>
                        </m:r>
                      </m:num>
                      <m:den>
                        <m:r>
                          <m:rPr>
                            <m:nor/>
                          </m:rPr>
                          <a:rPr lang="en-GB" smtClean="0"/>
                          <m:t> 3 </m:t>
                        </m:r>
                      </m:den>
                    </m:f>
                    <m:r>
                      <a:rPr lang="en-GB" i="1" smtClean="0">
                        <a:latin typeface="Cambria Math" panose="02040503050406030204" pitchFamily="18" charset="0"/>
                      </a:rPr>
                      <m:t> </m:t>
                    </m:r>
                  </m:oMath>
                </a14:m>
                <a:r>
                  <a:rPr lang="en-GB" dirty="0"/>
                  <a:t>x 4 = </a:t>
                </a:r>
                <a14:m>
                  <m:oMath xmlns:m="http://schemas.openxmlformats.org/officeDocument/2006/math">
                    <m:f>
                      <m:fPr>
                        <m:ctrlPr>
                          <a:rPr lang="en-GB" i="1">
                            <a:latin typeface="Cambria Math" panose="02040503050406030204" pitchFamily="18" charset="0"/>
                          </a:rPr>
                        </m:ctrlPr>
                      </m:fPr>
                      <m:num>
                        <m:r>
                          <m:rPr>
                            <m:nor/>
                          </m:rPr>
                          <a:rPr lang="en-GB" b="0" i="0" smtClean="0"/>
                          <m:t>4</m:t>
                        </m:r>
                      </m:num>
                      <m:den>
                        <m:r>
                          <m:rPr>
                            <m:nor/>
                          </m:rPr>
                          <a:rPr lang="en-GB"/>
                          <m:t> 3 </m:t>
                        </m:r>
                      </m:den>
                    </m:f>
                    <m:r>
                      <a:rPr lang="en-GB" i="1">
                        <a:latin typeface="Cambria Math" panose="02040503050406030204" pitchFamily="18" charset="0"/>
                      </a:rPr>
                      <m:t> </m:t>
                    </m:r>
                  </m:oMath>
                </a14:m>
                <a:r>
                  <a:rPr lang="en-GB" dirty="0"/>
                  <a:t>= 1 </a:t>
                </a:r>
                <a14:m>
                  <m:oMath xmlns:m="http://schemas.openxmlformats.org/officeDocument/2006/math">
                    <m:f>
                      <m:fPr>
                        <m:ctrlPr>
                          <a:rPr lang="en-GB" i="1">
                            <a:latin typeface="Cambria Math" panose="02040503050406030204" pitchFamily="18" charset="0"/>
                          </a:rPr>
                        </m:ctrlPr>
                      </m:fPr>
                      <m:num>
                        <m:r>
                          <m:rPr>
                            <m:nor/>
                          </m:rPr>
                          <a:rPr lang="en-GB"/>
                          <m:t>1</m:t>
                        </m:r>
                      </m:num>
                      <m:den>
                        <m:r>
                          <m:rPr>
                            <m:nor/>
                          </m:rPr>
                          <a:rPr lang="en-GB"/>
                          <m:t> 3 </m:t>
                        </m:r>
                      </m:den>
                    </m:f>
                    <m:r>
                      <a:rPr lang="en-GB" i="1">
                        <a:latin typeface="Cambria Math" panose="02040503050406030204" pitchFamily="18" charset="0"/>
                      </a:rPr>
                      <m:t> </m:t>
                    </m:r>
                  </m:oMath>
                </a14:m>
                <a:endParaRPr lang="en-GB" dirty="0"/>
              </a:p>
              <a:p>
                <a:pPr>
                  <a:lnSpc>
                    <a:spcPct val="110000"/>
                  </a:lnSpc>
                </a:pPr>
                <a:r>
                  <a:rPr lang="en-GB" dirty="0"/>
                  <a:t>8 + 1 </a:t>
                </a:r>
                <a14:m>
                  <m:oMath xmlns:m="http://schemas.openxmlformats.org/officeDocument/2006/math">
                    <m:f>
                      <m:fPr>
                        <m:ctrlPr>
                          <a:rPr lang="en-GB" i="1" smtClean="0">
                            <a:latin typeface="Cambria Math" panose="02040503050406030204" pitchFamily="18" charset="0"/>
                          </a:rPr>
                        </m:ctrlPr>
                      </m:fPr>
                      <m:num>
                        <m:r>
                          <m:rPr>
                            <m:nor/>
                          </m:rPr>
                          <a:rPr lang="en-GB"/>
                          <m:t>1</m:t>
                        </m:r>
                      </m:num>
                      <m:den>
                        <m:r>
                          <m:rPr>
                            <m:nor/>
                          </m:rPr>
                          <a:rPr lang="en-GB"/>
                          <m:t> 3 </m:t>
                        </m:r>
                      </m:den>
                    </m:f>
                  </m:oMath>
                </a14:m>
                <a:r>
                  <a:rPr lang="en-GB" dirty="0"/>
                  <a:t> = 9 </a:t>
                </a:r>
                <a14:m>
                  <m:oMath xmlns:m="http://schemas.openxmlformats.org/officeDocument/2006/math">
                    <m:f>
                      <m:fPr>
                        <m:ctrlPr>
                          <a:rPr lang="en-GB" i="1">
                            <a:latin typeface="Cambria Math" panose="02040503050406030204" pitchFamily="18" charset="0"/>
                          </a:rPr>
                        </m:ctrlPr>
                      </m:fPr>
                      <m:num>
                        <m:r>
                          <m:rPr>
                            <m:nor/>
                          </m:rPr>
                          <a:rPr lang="en-GB"/>
                          <m:t>1</m:t>
                        </m:r>
                      </m:num>
                      <m:den>
                        <m:r>
                          <m:rPr>
                            <m:nor/>
                          </m:rPr>
                          <a:rPr lang="en-GB"/>
                          <m:t> 3 </m:t>
                        </m:r>
                      </m:den>
                    </m:f>
                  </m:oMath>
                </a14:m>
                <a:endParaRPr lang="en-GB" dirty="0"/>
              </a:p>
            </p:txBody>
          </p:sp>
        </mc:Choice>
        <mc:Fallback xmlns="">
          <p:sp>
            <p:nvSpPr>
              <p:cNvPr id="34" name="Content Placeholder 2">
                <a:extLst>
                  <a:ext uri="{FF2B5EF4-FFF2-40B4-BE49-F238E27FC236}">
                    <a16:creationId xmlns:a16="http://schemas.microsoft.com/office/drawing/2014/main" id="{D81C3360-EDDF-1F48-8258-395A5FE580F9}"/>
                  </a:ext>
                </a:extLst>
              </p:cNvPr>
              <p:cNvSpPr txBox="1">
                <a:spLocks noRot="1" noChangeAspect="1" noMove="1" noResize="1" noEditPoints="1" noAdjustHandles="1" noChangeArrowheads="1" noChangeShapeType="1" noTextEdit="1"/>
              </p:cNvSpPr>
              <p:nvPr/>
            </p:nvSpPr>
            <p:spPr>
              <a:xfrm>
                <a:off x="9098876" y="4140638"/>
                <a:ext cx="2178724" cy="1870968"/>
              </a:xfrm>
              <a:prstGeom prst="rect">
                <a:avLst/>
              </a:prstGeom>
              <a:blipFill>
                <a:blip r:embed="rId6"/>
                <a:stretch>
                  <a:fillRect l="-2312" t="-671"/>
                </a:stretch>
              </a:blipFill>
            </p:spPr>
            <p:txBody>
              <a:bodyPr/>
              <a:lstStyle/>
              <a:p>
                <a:r>
                  <a:rPr lang="en-GB">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69" name="Google Shape;169;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35" name="Google Shape;175;p8">
            <a:extLst>
              <a:ext uri="{FF2B5EF4-FFF2-40B4-BE49-F238E27FC236}">
                <a16:creationId xmlns:a16="http://schemas.microsoft.com/office/drawing/2014/main" id="{A28D73DE-A1E4-DF44-A768-AAA9A6800F89}"/>
              </a:ext>
            </a:extLst>
          </p:cNvPr>
          <p:cNvSpPr txBox="1"/>
          <p:nvPr/>
        </p:nvSpPr>
        <p:spPr>
          <a:xfrm>
            <a:off x="263046" y="4896422"/>
            <a:ext cx="6594024" cy="591273"/>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dirty="0">
                <a:solidFill>
                  <a:srgbClr val="222222"/>
                </a:solidFill>
                <a:latin typeface="Century Gothic"/>
                <a:ea typeface="Century Gothic"/>
                <a:cs typeface="Century Gothic"/>
                <a:sym typeface="Century Gothic"/>
              </a:rPr>
              <a:t>Use your preferred method to solve these calculations. </a:t>
            </a:r>
            <a:endParaRPr dirty="0"/>
          </a:p>
        </p:txBody>
      </p:sp>
      <p:graphicFrame>
        <p:nvGraphicFramePr>
          <p:cNvPr id="36" name="Google Shape;183;p8">
            <a:extLst>
              <a:ext uri="{FF2B5EF4-FFF2-40B4-BE49-F238E27FC236}">
                <a16:creationId xmlns:a16="http://schemas.microsoft.com/office/drawing/2014/main" id="{A755BE9D-190A-2A4C-ADD5-204DA74B60D7}"/>
              </a:ext>
            </a:extLst>
          </p:cNvPr>
          <p:cNvGraphicFramePr/>
          <p:nvPr/>
        </p:nvGraphicFramePr>
        <p:xfrm>
          <a:off x="351412" y="3710191"/>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gridSpan="5">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37" name="Google Shape;184;p8">
            <a:extLst>
              <a:ext uri="{FF2B5EF4-FFF2-40B4-BE49-F238E27FC236}">
                <a16:creationId xmlns:a16="http://schemas.microsoft.com/office/drawing/2014/main" id="{4475A6A2-4FF8-1E46-B1E3-D2C7AD19C775}"/>
              </a:ext>
            </a:extLst>
          </p:cNvPr>
          <p:cNvGraphicFramePr/>
          <p:nvPr/>
        </p:nvGraphicFramePr>
        <p:xfrm>
          <a:off x="3343062" y="4044016"/>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38" name="Google Shape;185;p8">
            <a:extLst>
              <a:ext uri="{FF2B5EF4-FFF2-40B4-BE49-F238E27FC236}">
                <a16:creationId xmlns:a16="http://schemas.microsoft.com/office/drawing/2014/main" id="{20C70386-643B-814B-B8B3-E04B243450D7}"/>
              </a:ext>
            </a:extLst>
          </p:cNvPr>
          <p:cNvGraphicFramePr/>
          <p:nvPr/>
        </p:nvGraphicFramePr>
        <p:xfrm>
          <a:off x="3343062" y="3710191"/>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39" name="Google Shape;186;p8">
            <a:extLst>
              <a:ext uri="{FF2B5EF4-FFF2-40B4-BE49-F238E27FC236}">
                <a16:creationId xmlns:a16="http://schemas.microsoft.com/office/drawing/2014/main" id="{5A06AF18-43DB-7543-B268-D9C7EF0F9ECA}"/>
              </a:ext>
            </a:extLst>
          </p:cNvPr>
          <p:cNvGraphicFramePr/>
          <p:nvPr/>
        </p:nvGraphicFramePr>
        <p:xfrm>
          <a:off x="351412" y="4044016"/>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gridSpan="5">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40" name="Google Shape;187;p8">
            <a:extLst>
              <a:ext uri="{FF2B5EF4-FFF2-40B4-BE49-F238E27FC236}">
                <a16:creationId xmlns:a16="http://schemas.microsoft.com/office/drawing/2014/main" id="{94C5086B-C852-0D4B-844B-6C114D02C580}"/>
              </a:ext>
            </a:extLst>
          </p:cNvPr>
          <p:cNvGraphicFramePr/>
          <p:nvPr/>
        </p:nvGraphicFramePr>
        <p:xfrm>
          <a:off x="351412" y="4377841"/>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gridSpan="5">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bl>
          </a:graphicData>
        </a:graphic>
      </p:graphicFrame>
      <p:graphicFrame>
        <p:nvGraphicFramePr>
          <p:cNvPr id="41" name="Google Shape;188;p8">
            <a:extLst>
              <a:ext uri="{FF2B5EF4-FFF2-40B4-BE49-F238E27FC236}">
                <a16:creationId xmlns:a16="http://schemas.microsoft.com/office/drawing/2014/main" id="{E4244093-D340-CD4F-86D9-EA47FAA11387}"/>
              </a:ext>
            </a:extLst>
          </p:cNvPr>
          <p:cNvGraphicFramePr/>
          <p:nvPr/>
        </p:nvGraphicFramePr>
        <p:xfrm>
          <a:off x="3343062" y="4377841"/>
          <a:ext cx="2839250" cy="217150"/>
        </p:xfrm>
        <a:graphic>
          <a:graphicData uri="http://schemas.openxmlformats.org/drawingml/2006/table">
            <a:tbl>
              <a:tblPr>
                <a:noFill/>
              </a:tblPr>
              <a:tblGrid>
                <a:gridCol w="567850">
                  <a:extLst>
                    <a:ext uri="{9D8B030D-6E8A-4147-A177-3AD203B41FA5}">
                      <a16:colId xmlns:a16="http://schemas.microsoft.com/office/drawing/2014/main" val="20000"/>
                    </a:ext>
                  </a:extLst>
                </a:gridCol>
                <a:gridCol w="567850">
                  <a:extLst>
                    <a:ext uri="{9D8B030D-6E8A-4147-A177-3AD203B41FA5}">
                      <a16:colId xmlns:a16="http://schemas.microsoft.com/office/drawing/2014/main" val="20001"/>
                    </a:ext>
                  </a:extLst>
                </a:gridCol>
                <a:gridCol w="567850">
                  <a:extLst>
                    <a:ext uri="{9D8B030D-6E8A-4147-A177-3AD203B41FA5}">
                      <a16:colId xmlns:a16="http://schemas.microsoft.com/office/drawing/2014/main" val="20002"/>
                    </a:ext>
                  </a:extLst>
                </a:gridCol>
                <a:gridCol w="567850">
                  <a:extLst>
                    <a:ext uri="{9D8B030D-6E8A-4147-A177-3AD203B41FA5}">
                      <a16:colId xmlns:a16="http://schemas.microsoft.com/office/drawing/2014/main" val="20003"/>
                    </a:ext>
                  </a:extLst>
                </a:gridCol>
                <a:gridCol w="567850">
                  <a:extLst>
                    <a:ext uri="{9D8B030D-6E8A-4147-A177-3AD203B41FA5}">
                      <a16:colId xmlns:a16="http://schemas.microsoft.com/office/drawing/2014/main" val="20004"/>
                    </a:ext>
                  </a:extLst>
                </a:gridCol>
              </a:tblGrid>
              <a:tr h="2171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sp>
            <p:nvSpPr>
              <p:cNvPr id="42" name="Content Placeholder 2">
                <a:extLst>
                  <a:ext uri="{FF2B5EF4-FFF2-40B4-BE49-F238E27FC236}">
                    <a16:creationId xmlns:a16="http://schemas.microsoft.com/office/drawing/2014/main" id="{F53ADFEA-1828-664A-823E-B5F85103C301}"/>
                  </a:ext>
                </a:extLst>
              </p:cNvPr>
              <p:cNvSpPr txBox="1">
                <a:spLocks/>
              </p:cNvSpPr>
              <p:nvPr/>
            </p:nvSpPr>
            <p:spPr>
              <a:xfrm>
                <a:off x="263046" y="1176338"/>
                <a:ext cx="11736887" cy="83257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b="1" dirty="0">
                    <a:latin typeface="Century Gothic" panose="020B0502020202020204" pitchFamily="34" charset="0"/>
                  </a:rPr>
                  <a:t>Use repeated addition to solve 5 </a:t>
                </a:r>
                <a14:m>
                  <m:oMath xmlns:m="http://schemas.openxmlformats.org/officeDocument/2006/math">
                    <m:f>
                      <m:fPr>
                        <m:ctrlPr>
                          <a:rPr lang="en-GB" sz="1800" b="1" i="1" smtClean="0">
                            <a:latin typeface="Cambria Math" panose="02040503050406030204" pitchFamily="18" charset="0"/>
                          </a:rPr>
                        </m:ctrlPr>
                      </m:fPr>
                      <m:num>
                        <m:r>
                          <m:rPr>
                            <m:nor/>
                          </m:rPr>
                          <a:rPr lang="en-GB" sz="1800" b="1" smtClean="0">
                            <a:latin typeface="Century Gothic" panose="020B0502020202020204" pitchFamily="34" charset="0"/>
                          </a:rPr>
                          <m:t>1</m:t>
                        </m:r>
                      </m:num>
                      <m:den>
                        <m:r>
                          <m:rPr>
                            <m:nor/>
                          </m:rPr>
                          <a:rPr lang="en-GB" sz="1800" b="1" smtClean="0">
                            <a:latin typeface="Century Gothic" panose="020B0502020202020204" pitchFamily="34" charset="0"/>
                          </a:rPr>
                          <m:t> 4 </m:t>
                        </m:r>
                      </m:den>
                    </m:f>
                  </m:oMath>
                </a14:m>
                <a:r>
                  <a:rPr lang="en-GB" sz="1800" b="1" dirty="0">
                    <a:latin typeface="Century Gothic" panose="020B0502020202020204" pitchFamily="34" charset="0"/>
                  </a:rPr>
                  <a:t> x 4</a:t>
                </a:r>
              </a:p>
            </p:txBody>
          </p:sp>
        </mc:Choice>
        <mc:Fallback xmlns="">
          <p:sp>
            <p:nvSpPr>
              <p:cNvPr id="42" name="Content Placeholder 2">
                <a:extLst>
                  <a:ext uri="{FF2B5EF4-FFF2-40B4-BE49-F238E27FC236}">
                    <a16:creationId xmlns:a16="http://schemas.microsoft.com/office/drawing/2014/main" id="{F53ADFEA-1828-664A-823E-B5F85103C301}"/>
                  </a:ext>
                </a:extLst>
              </p:cNvPr>
              <p:cNvSpPr txBox="1">
                <a:spLocks noRot="1" noChangeAspect="1" noMove="1" noResize="1" noEditPoints="1" noAdjustHandles="1" noChangeArrowheads="1" noChangeShapeType="1" noTextEdit="1"/>
              </p:cNvSpPr>
              <p:nvPr/>
            </p:nvSpPr>
            <p:spPr>
              <a:xfrm>
                <a:off x="263046" y="1176338"/>
                <a:ext cx="11736887" cy="832571"/>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Content Placeholder 2">
                <a:extLst>
                  <a:ext uri="{FF2B5EF4-FFF2-40B4-BE49-F238E27FC236}">
                    <a16:creationId xmlns:a16="http://schemas.microsoft.com/office/drawing/2014/main" id="{B4357A81-7270-3746-B316-CA9C67073F5A}"/>
                  </a:ext>
                </a:extLst>
              </p:cNvPr>
              <p:cNvSpPr txBox="1">
                <a:spLocks/>
              </p:cNvSpPr>
              <p:nvPr/>
            </p:nvSpPr>
            <p:spPr>
              <a:xfrm>
                <a:off x="263046" y="3032843"/>
                <a:ext cx="6291780" cy="59127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b="1" dirty="0"/>
                  <a:t>Use the bar model and partitioning to solve 1 </a:t>
                </a:r>
                <a14:m>
                  <m:oMath xmlns:m="http://schemas.openxmlformats.org/officeDocument/2006/math">
                    <m:f>
                      <m:fPr>
                        <m:ctrlPr>
                          <a:rPr lang="en-GB" b="1" i="1" smtClean="0">
                            <a:latin typeface="Cambria Math" panose="02040503050406030204" pitchFamily="18" charset="0"/>
                          </a:rPr>
                        </m:ctrlPr>
                      </m:fPr>
                      <m:num>
                        <m:r>
                          <m:rPr>
                            <m:nor/>
                          </m:rPr>
                          <a:rPr lang="en-GB" b="1" smtClean="0"/>
                          <m:t>3</m:t>
                        </m:r>
                      </m:num>
                      <m:den>
                        <m:r>
                          <m:rPr>
                            <m:nor/>
                          </m:rPr>
                          <a:rPr lang="en-GB" b="1" smtClean="0"/>
                          <m:t> 5 </m:t>
                        </m:r>
                      </m:den>
                    </m:f>
                  </m:oMath>
                </a14:m>
                <a:r>
                  <a:rPr lang="en-GB" b="1" dirty="0"/>
                  <a:t> x 3</a:t>
                </a:r>
              </a:p>
            </p:txBody>
          </p:sp>
        </mc:Choice>
        <mc:Fallback xmlns="">
          <p:sp>
            <p:nvSpPr>
              <p:cNvPr id="43" name="Content Placeholder 2">
                <a:extLst>
                  <a:ext uri="{FF2B5EF4-FFF2-40B4-BE49-F238E27FC236}">
                    <a16:creationId xmlns:a16="http://schemas.microsoft.com/office/drawing/2014/main" id="{B4357A81-7270-3746-B316-CA9C67073F5A}"/>
                  </a:ext>
                </a:extLst>
              </p:cNvPr>
              <p:cNvSpPr txBox="1">
                <a:spLocks noRot="1" noChangeAspect="1" noMove="1" noResize="1" noEditPoints="1" noAdjustHandles="1" noChangeArrowheads="1" noChangeShapeType="1" noTextEdit="1"/>
              </p:cNvSpPr>
              <p:nvPr/>
            </p:nvSpPr>
            <p:spPr>
              <a:xfrm>
                <a:off x="263046" y="3032843"/>
                <a:ext cx="6291780" cy="591274"/>
              </a:xfrm>
              <a:prstGeom prst="rect">
                <a:avLst/>
              </a:prstGeom>
              <a:blipFill>
                <a:blip r:embed="rId4"/>
                <a:stretch>
                  <a:fillRect l="-806" b="-1276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Rounded Rectangle 43">
                <a:extLst>
                  <a:ext uri="{FF2B5EF4-FFF2-40B4-BE49-F238E27FC236}">
                    <a16:creationId xmlns:a16="http://schemas.microsoft.com/office/drawing/2014/main" id="{D909C377-B4C8-4A40-839E-E392845F86EF}"/>
                  </a:ext>
                </a:extLst>
              </p:cNvPr>
              <p:cNvSpPr/>
              <p:nvPr/>
            </p:nvSpPr>
            <p:spPr>
              <a:xfrm>
                <a:off x="2187286" y="1794801"/>
                <a:ext cx="7817427" cy="1044617"/>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rgbClr val="000000"/>
                  </a:buClr>
                  <a:defRPr/>
                </a:pPr>
                <a:r>
                  <a:rPr kumimoji="0" lang="en-GB" sz="2400" b="0" i="0" u="none" strike="noStrike" kern="0" cap="none" spc="0" normalizeH="0" baseline="0" noProof="0" dirty="0">
                    <a:ln>
                      <a:noFill/>
                    </a:ln>
                    <a:solidFill>
                      <a:srgbClr val="311B92"/>
                    </a:solidFill>
                    <a:effectLst/>
                    <a:uLnTx/>
                    <a:uFillTx/>
                    <a:latin typeface="Century Gothic" panose="020B0502020202020204" pitchFamily="34" charset="0"/>
                    <a:ea typeface="Century Gothic"/>
                    <a:cs typeface="Century Gothic"/>
                    <a:sym typeface="Century Gothic"/>
                  </a:rPr>
                  <a:t>5 </a:t>
                </a:r>
                <a14:m>
                  <m:oMath xmlns:m="http://schemas.openxmlformats.org/officeDocument/2006/math">
                    <m:f>
                      <m:fPr>
                        <m:ctrlPr>
                          <a:rPr lang="ar-AE" sz="2400" i="1" smtClean="0">
                            <a:solidFill>
                              <a:srgbClr val="F57F17"/>
                            </a:solidFill>
                            <a:latin typeface="Cambria Math" panose="02040503050406030204" pitchFamily="18" charset="0"/>
                          </a:rPr>
                        </m:ctrlPr>
                      </m:fPr>
                      <m:num>
                        <m:r>
                          <m:rPr>
                            <m:nor/>
                          </m:rPr>
                          <a:rPr lang="en-GB" sz="2400" b="0" i="0" smtClean="0">
                            <a:solidFill>
                              <a:srgbClr val="F57F17"/>
                            </a:solidFill>
                            <a:latin typeface="Century Gothic" panose="020B0502020202020204" pitchFamily="34" charset="0"/>
                          </a:rPr>
                          <m:t>1</m:t>
                        </m:r>
                      </m:num>
                      <m:den>
                        <m:r>
                          <m:rPr>
                            <m:nor/>
                          </m:rPr>
                          <a:rPr lang="ar-AE" sz="2400" b="0" i="0" smtClean="0">
                            <a:solidFill>
                              <a:srgbClr val="F57F17"/>
                            </a:solidFill>
                            <a:latin typeface="Century Gothic" panose="020B0502020202020204" pitchFamily="34" charset="0"/>
                          </a:rPr>
                          <m:t> </m:t>
                        </m:r>
                        <m:r>
                          <m:rPr>
                            <m:nor/>
                          </m:rPr>
                          <a:rPr lang="en-GB" sz="2400" b="0" i="0" smtClean="0">
                            <a:solidFill>
                              <a:srgbClr val="F57F17"/>
                            </a:solidFill>
                            <a:latin typeface="Century Gothic" panose="020B0502020202020204" pitchFamily="34" charset="0"/>
                          </a:rPr>
                          <m:t>4</m:t>
                        </m:r>
                        <m:r>
                          <m:rPr>
                            <m:nor/>
                          </m:rPr>
                          <a:rPr lang="ar-AE" sz="2400" b="0" i="0" smtClean="0">
                            <a:solidFill>
                              <a:srgbClr val="F57F17"/>
                            </a:solidFill>
                            <a:latin typeface="Century Gothic" panose="020B0502020202020204" pitchFamily="34" charset="0"/>
                          </a:rPr>
                          <m:t> </m:t>
                        </m:r>
                      </m:den>
                    </m:f>
                    <m:r>
                      <a:rPr lang="ar-AE" sz="2400" b="0" i="1" smtClean="0">
                        <a:solidFill>
                          <a:srgbClr val="F57F17"/>
                        </a:solidFill>
                        <a:latin typeface="Cambria Math" panose="02040503050406030204" pitchFamily="18" charset="0"/>
                      </a:rPr>
                      <m:t> </m:t>
                    </m:r>
                  </m:oMath>
                </a14:m>
                <a:r>
                  <a:rPr kumimoji="0" lang="en-GB" sz="24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x 4 = </a:t>
                </a:r>
                <a:r>
                  <a:rPr lang="en-GB" sz="2400" kern="0" noProof="0" dirty="0">
                    <a:solidFill>
                      <a:srgbClr val="222222"/>
                    </a:solidFill>
                    <a:latin typeface="Century Gothic" panose="020B0502020202020204" pitchFamily="34" charset="0"/>
                    <a:ea typeface="Century Gothic"/>
                    <a:cs typeface="Century Gothic"/>
                    <a:sym typeface="Century Gothic"/>
                  </a:rPr>
                  <a:t>____ + ____ + ____ + ____ = ____ = ____</a:t>
                </a:r>
                <a14:m>
                  <m:oMath xmlns:m="http://schemas.openxmlformats.org/officeDocument/2006/math">
                    <m:r>
                      <a:rPr lang="ar-AE" sz="2400" i="1">
                        <a:solidFill>
                          <a:srgbClr val="222222"/>
                        </a:solidFill>
                        <a:latin typeface="Cambria Math" panose="02040503050406030204" pitchFamily="18" charset="0"/>
                      </a:rPr>
                      <m:t> </m:t>
                    </m:r>
                  </m:oMath>
                </a14:m>
                <a:endParaRPr kumimoji="0" lang="ar-AE" sz="24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endParaRPr>
              </a:p>
            </p:txBody>
          </p:sp>
        </mc:Choice>
        <mc:Fallback xmlns="">
          <p:sp>
            <p:nvSpPr>
              <p:cNvPr id="44" name="Rounded Rectangle 43">
                <a:extLst>
                  <a:ext uri="{FF2B5EF4-FFF2-40B4-BE49-F238E27FC236}">
                    <a16:creationId xmlns:a16="http://schemas.microsoft.com/office/drawing/2014/main" id="{D909C377-B4C8-4A40-839E-E392845F86EF}"/>
                  </a:ext>
                </a:extLst>
              </p:cNvPr>
              <p:cNvSpPr>
                <a:spLocks noRot="1" noChangeAspect="1" noMove="1" noResize="1" noEditPoints="1" noAdjustHandles="1" noChangeArrowheads="1" noChangeShapeType="1" noTextEdit="1"/>
              </p:cNvSpPr>
              <p:nvPr/>
            </p:nvSpPr>
            <p:spPr>
              <a:xfrm>
                <a:off x="2187286" y="1794801"/>
                <a:ext cx="7817427" cy="1044617"/>
              </a:xfrm>
              <a:prstGeom prst="roundRect">
                <a:avLst/>
              </a:prstGeom>
              <a:blipFill>
                <a:blip r:embed="rId5"/>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Google Shape;180;p17">
                <a:extLst>
                  <a:ext uri="{FF2B5EF4-FFF2-40B4-BE49-F238E27FC236}">
                    <a16:creationId xmlns:a16="http://schemas.microsoft.com/office/drawing/2014/main" id="{03930B95-A644-6E41-9C48-685855753512}"/>
                  </a:ext>
                </a:extLst>
              </p:cNvPr>
              <p:cNvSpPr txBox="1"/>
              <p:nvPr/>
            </p:nvSpPr>
            <p:spPr>
              <a:xfrm>
                <a:off x="4007085" y="1816105"/>
                <a:ext cx="731169"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45" name="Google Shape;180;p17">
                <a:extLst>
                  <a:ext uri="{FF2B5EF4-FFF2-40B4-BE49-F238E27FC236}">
                    <a16:creationId xmlns:a16="http://schemas.microsoft.com/office/drawing/2014/main" id="{03930B95-A644-6E41-9C48-685855753512}"/>
                  </a:ext>
                </a:extLst>
              </p:cNvPr>
              <p:cNvSpPr txBox="1">
                <a:spLocks noRot="1" noChangeAspect="1" noMove="1" noResize="1" noEditPoints="1" noAdjustHandles="1" noChangeArrowheads="1" noChangeShapeType="1" noTextEdit="1"/>
              </p:cNvSpPr>
              <p:nvPr/>
            </p:nvSpPr>
            <p:spPr>
              <a:xfrm>
                <a:off x="4007085" y="1816105"/>
                <a:ext cx="731169" cy="659400"/>
              </a:xfrm>
              <a:prstGeom prst="rect">
                <a:avLst/>
              </a:prstGeom>
              <a:blipFill>
                <a:blip r:embed="rId6"/>
                <a:stretch>
                  <a:fillRect l="-8621" r="-12069" b="-15385"/>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Google Shape;180;p17">
                <a:extLst>
                  <a:ext uri="{FF2B5EF4-FFF2-40B4-BE49-F238E27FC236}">
                    <a16:creationId xmlns:a16="http://schemas.microsoft.com/office/drawing/2014/main" id="{4D1E1DB7-A916-D84F-9D13-3982E0696308}"/>
                  </a:ext>
                </a:extLst>
              </p:cNvPr>
              <p:cNvSpPr txBox="1"/>
              <p:nvPr/>
            </p:nvSpPr>
            <p:spPr>
              <a:xfrm>
                <a:off x="4932830" y="1816105"/>
                <a:ext cx="731169"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46" name="Google Shape;180;p17">
                <a:extLst>
                  <a:ext uri="{FF2B5EF4-FFF2-40B4-BE49-F238E27FC236}">
                    <a16:creationId xmlns:a16="http://schemas.microsoft.com/office/drawing/2014/main" id="{4D1E1DB7-A916-D84F-9D13-3982E0696308}"/>
                  </a:ext>
                </a:extLst>
              </p:cNvPr>
              <p:cNvSpPr txBox="1">
                <a:spLocks noRot="1" noChangeAspect="1" noMove="1" noResize="1" noEditPoints="1" noAdjustHandles="1" noChangeArrowheads="1" noChangeShapeType="1" noTextEdit="1"/>
              </p:cNvSpPr>
              <p:nvPr/>
            </p:nvSpPr>
            <p:spPr>
              <a:xfrm>
                <a:off x="4932830" y="1816105"/>
                <a:ext cx="731169" cy="659400"/>
              </a:xfrm>
              <a:prstGeom prst="rect">
                <a:avLst/>
              </a:prstGeom>
              <a:blipFill>
                <a:blip r:embed="rId6"/>
                <a:stretch>
                  <a:fillRect l="-8621" r="-12069" b="-15385"/>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Google Shape;180;p17">
                <a:extLst>
                  <a:ext uri="{FF2B5EF4-FFF2-40B4-BE49-F238E27FC236}">
                    <a16:creationId xmlns:a16="http://schemas.microsoft.com/office/drawing/2014/main" id="{107ADD03-2EFD-C545-8E06-3B96B3EBCECC}"/>
                  </a:ext>
                </a:extLst>
              </p:cNvPr>
              <p:cNvSpPr txBox="1"/>
              <p:nvPr/>
            </p:nvSpPr>
            <p:spPr>
              <a:xfrm>
                <a:off x="5931325" y="1816105"/>
                <a:ext cx="731169"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47" name="Google Shape;180;p17">
                <a:extLst>
                  <a:ext uri="{FF2B5EF4-FFF2-40B4-BE49-F238E27FC236}">
                    <a16:creationId xmlns:a16="http://schemas.microsoft.com/office/drawing/2014/main" id="{107ADD03-2EFD-C545-8E06-3B96B3EBCECC}"/>
                  </a:ext>
                </a:extLst>
              </p:cNvPr>
              <p:cNvSpPr txBox="1">
                <a:spLocks noRot="1" noChangeAspect="1" noMove="1" noResize="1" noEditPoints="1" noAdjustHandles="1" noChangeArrowheads="1" noChangeShapeType="1" noTextEdit="1"/>
              </p:cNvSpPr>
              <p:nvPr/>
            </p:nvSpPr>
            <p:spPr>
              <a:xfrm>
                <a:off x="5931325" y="1816105"/>
                <a:ext cx="731169" cy="659400"/>
              </a:xfrm>
              <a:prstGeom prst="rect">
                <a:avLst/>
              </a:prstGeom>
              <a:blipFill>
                <a:blip r:embed="rId7"/>
                <a:stretch>
                  <a:fillRect l="-10345" r="-10345" b="-15385"/>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Google Shape;180;p17">
                <a:extLst>
                  <a:ext uri="{FF2B5EF4-FFF2-40B4-BE49-F238E27FC236}">
                    <a16:creationId xmlns:a16="http://schemas.microsoft.com/office/drawing/2014/main" id="{6A8A2777-9521-9241-85E7-E570141C2341}"/>
                  </a:ext>
                </a:extLst>
              </p:cNvPr>
              <p:cNvSpPr txBox="1"/>
              <p:nvPr/>
            </p:nvSpPr>
            <p:spPr>
              <a:xfrm>
                <a:off x="6857070" y="1816105"/>
                <a:ext cx="731169"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48" name="Google Shape;180;p17">
                <a:extLst>
                  <a:ext uri="{FF2B5EF4-FFF2-40B4-BE49-F238E27FC236}">
                    <a16:creationId xmlns:a16="http://schemas.microsoft.com/office/drawing/2014/main" id="{6A8A2777-9521-9241-85E7-E570141C2341}"/>
                  </a:ext>
                </a:extLst>
              </p:cNvPr>
              <p:cNvSpPr txBox="1">
                <a:spLocks noRot="1" noChangeAspect="1" noMove="1" noResize="1" noEditPoints="1" noAdjustHandles="1" noChangeArrowheads="1" noChangeShapeType="1" noTextEdit="1"/>
              </p:cNvSpPr>
              <p:nvPr/>
            </p:nvSpPr>
            <p:spPr>
              <a:xfrm>
                <a:off x="6857070" y="1816105"/>
                <a:ext cx="731169" cy="659400"/>
              </a:xfrm>
              <a:prstGeom prst="rect">
                <a:avLst/>
              </a:prstGeom>
              <a:blipFill>
                <a:blip r:embed="rId8"/>
                <a:stretch>
                  <a:fillRect l="-10345" r="-10345" b="-15385"/>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Google Shape;180;p17">
                <a:extLst>
                  <a:ext uri="{FF2B5EF4-FFF2-40B4-BE49-F238E27FC236}">
                    <a16:creationId xmlns:a16="http://schemas.microsoft.com/office/drawing/2014/main" id="{DE738538-970A-4348-967D-D75DCC63CD41}"/>
                  </a:ext>
                </a:extLst>
              </p:cNvPr>
              <p:cNvSpPr txBox="1"/>
              <p:nvPr/>
            </p:nvSpPr>
            <p:spPr>
              <a:xfrm>
                <a:off x="7814000" y="1830960"/>
                <a:ext cx="845090"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20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4</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49" name="Google Shape;180;p17">
                <a:extLst>
                  <a:ext uri="{FF2B5EF4-FFF2-40B4-BE49-F238E27FC236}">
                    <a16:creationId xmlns:a16="http://schemas.microsoft.com/office/drawing/2014/main" id="{DE738538-970A-4348-967D-D75DCC63CD41}"/>
                  </a:ext>
                </a:extLst>
              </p:cNvPr>
              <p:cNvSpPr txBox="1">
                <a:spLocks noRot="1" noChangeAspect="1" noMove="1" noResize="1" noEditPoints="1" noAdjustHandles="1" noChangeArrowheads="1" noChangeShapeType="1" noTextEdit="1"/>
              </p:cNvSpPr>
              <p:nvPr/>
            </p:nvSpPr>
            <p:spPr>
              <a:xfrm>
                <a:off x="7814000" y="1830960"/>
                <a:ext cx="845090" cy="659400"/>
              </a:xfrm>
              <a:prstGeom prst="rect">
                <a:avLst/>
              </a:prstGeom>
              <a:blipFill>
                <a:blip r:embed="rId9"/>
                <a:stretch>
                  <a:fillRect l="-7463" r="-13433" b="-13208"/>
                </a:stretch>
              </a:blipFill>
              <a:ln>
                <a:noFill/>
              </a:ln>
            </p:spPr>
            <p:txBody>
              <a:bodyPr/>
              <a:lstStyle/>
              <a:p>
                <a:r>
                  <a:rPr lang="en-GB">
                    <a:noFill/>
                  </a:rPr>
                  <a:t> </a:t>
                </a:r>
              </a:p>
            </p:txBody>
          </p:sp>
        </mc:Fallback>
      </mc:AlternateContent>
      <p:sp>
        <p:nvSpPr>
          <p:cNvPr id="50" name="Google Shape;180;p17">
            <a:extLst>
              <a:ext uri="{FF2B5EF4-FFF2-40B4-BE49-F238E27FC236}">
                <a16:creationId xmlns:a16="http://schemas.microsoft.com/office/drawing/2014/main" id="{FB7F8A87-4194-F14A-875A-EF347FC80AE4}"/>
              </a:ext>
            </a:extLst>
          </p:cNvPr>
          <p:cNvSpPr txBox="1"/>
          <p:nvPr/>
        </p:nvSpPr>
        <p:spPr>
          <a:xfrm>
            <a:off x="8963927" y="2043122"/>
            <a:ext cx="548552" cy="447238"/>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21</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51" name="TextBox 50">
            <a:extLst>
              <a:ext uri="{FF2B5EF4-FFF2-40B4-BE49-F238E27FC236}">
                <a16:creationId xmlns:a16="http://schemas.microsoft.com/office/drawing/2014/main" id="{84DFD838-E9BA-3841-AECA-904D489959C5}"/>
              </a:ext>
            </a:extLst>
          </p:cNvPr>
          <p:cNvSpPr txBox="1"/>
          <p:nvPr/>
        </p:nvSpPr>
        <p:spPr>
          <a:xfrm>
            <a:off x="6966402" y="3237103"/>
            <a:ext cx="3670001" cy="1676741"/>
          </a:xfrm>
          <a:prstGeom prst="rect">
            <a:avLst/>
          </a:prstGeom>
          <a:noFill/>
        </p:spPr>
        <p:txBody>
          <a:bodyPr wrap="square">
            <a:spAutoFit/>
          </a:bodyPr>
          <a:lstStyle/>
          <a:p>
            <a:pPr marL="12700" lvl="0" algn="l" rtl="0">
              <a:lnSpc>
                <a:spcPct val="200000"/>
              </a:lnSpc>
              <a:spcBef>
                <a:spcPts val="0"/>
              </a:spcBef>
              <a:spcAft>
                <a:spcPts val="0"/>
              </a:spcAft>
              <a:buNone/>
            </a:pPr>
            <a:r>
              <a:rPr lang="en-GB" dirty="0"/>
              <a:t>_____ x _____ = _____</a:t>
            </a:r>
            <a:endParaRPr lang="en-GB" sz="1800" dirty="0"/>
          </a:p>
          <a:p>
            <a:pPr marL="12700" lvl="0" algn="l" rtl="0">
              <a:lnSpc>
                <a:spcPct val="200000"/>
              </a:lnSpc>
              <a:spcBef>
                <a:spcPts val="0"/>
              </a:spcBef>
              <a:spcAft>
                <a:spcPts val="0"/>
              </a:spcAft>
              <a:buNone/>
            </a:pPr>
            <a:r>
              <a:rPr lang="en-GB" sz="1800" dirty="0"/>
              <a:t>_____ x _____ = _____ = _____</a:t>
            </a:r>
          </a:p>
          <a:p>
            <a:pPr marL="12700" lvl="0" algn="l" rtl="0">
              <a:lnSpc>
                <a:spcPct val="200000"/>
              </a:lnSpc>
              <a:spcBef>
                <a:spcPts val="0"/>
              </a:spcBef>
              <a:spcAft>
                <a:spcPts val="0"/>
              </a:spcAft>
              <a:buNone/>
            </a:pPr>
            <a:r>
              <a:rPr lang="en-GB" sz="1800" dirty="0"/>
              <a:t>_____ + _____ = _____</a:t>
            </a:r>
          </a:p>
        </p:txBody>
      </p:sp>
      <p:sp>
        <p:nvSpPr>
          <p:cNvPr id="52" name="Google Shape;180;p17">
            <a:extLst>
              <a:ext uri="{FF2B5EF4-FFF2-40B4-BE49-F238E27FC236}">
                <a16:creationId xmlns:a16="http://schemas.microsoft.com/office/drawing/2014/main" id="{4BAE232A-C384-444B-B66A-3A784AE0350C}"/>
              </a:ext>
            </a:extLst>
          </p:cNvPr>
          <p:cNvSpPr txBox="1"/>
          <p:nvPr/>
        </p:nvSpPr>
        <p:spPr>
          <a:xfrm>
            <a:off x="7039687" y="3191513"/>
            <a:ext cx="548552" cy="447238"/>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53" name="Google Shape;180;p17">
            <a:extLst>
              <a:ext uri="{FF2B5EF4-FFF2-40B4-BE49-F238E27FC236}">
                <a16:creationId xmlns:a16="http://schemas.microsoft.com/office/drawing/2014/main" id="{37A434DA-104D-2B4A-8AC6-F60F3BA80EDE}"/>
              </a:ext>
            </a:extLst>
          </p:cNvPr>
          <p:cNvSpPr txBox="1"/>
          <p:nvPr/>
        </p:nvSpPr>
        <p:spPr>
          <a:xfrm>
            <a:off x="7758390" y="3191513"/>
            <a:ext cx="548552" cy="447238"/>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54" name="Google Shape;180;p17">
            <a:extLst>
              <a:ext uri="{FF2B5EF4-FFF2-40B4-BE49-F238E27FC236}">
                <a16:creationId xmlns:a16="http://schemas.microsoft.com/office/drawing/2014/main" id="{1A091146-A534-E340-A8E3-066C751585F2}"/>
              </a:ext>
            </a:extLst>
          </p:cNvPr>
          <p:cNvSpPr txBox="1"/>
          <p:nvPr/>
        </p:nvSpPr>
        <p:spPr>
          <a:xfrm>
            <a:off x="8490659" y="3164153"/>
            <a:ext cx="548552" cy="447238"/>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55" name="Google Shape;180;p17">
            <a:extLst>
              <a:ext uri="{FF2B5EF4-FFF2-40B4-BE49-F238E27FC236}">
                <a16:creationId xmlns:a16="http://schemas.microsoft.com/office/drawing/2014/main" id="{CA808929-48A8-A541-A3C6-0D5E44689928}"/>
              </a:ext>
            </a:extLst>
          </p:cNvPr>
          <p:cNvSpPr txBox="1"/>
          <p:nvPr/>
        </p:nvSpPr>
        <p:spPr>
          <a:xfrm>
            <a:off x="7123248" y="4215882"/>
            <a:ext cx="548552" cy="447238"/>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56" name="Google Shape;180;p17">
                <a:extLst>
                  <a:ext uri="{FF2B5EF4-FFF2-40B4-BE49-F238E27FC236}">
                    <a16:creationId xmlns:a16="http://schemas.microsoft.com/office/drawing/2014/main" id="{6FDAF2FD-3790-464B-B336-C8EF059FDB7F}"/>
                  </a:ext>
                </a:extLst>
              </p:cNvPr>
              <p:cNvSpPr txBox="1"/>
              <p:nvPr/>
            </p:nvSpPr>
            <p:spPr>
              <a:xfrm>
                <a:off x="6970416" y="3531032"/>
                <a:ext cx="731169" cy="659400"/>
              </a:xfrm>
              <a:prstGeom prst="rect">
                <a:avLst/>
              </a:prstGeom>
              <a:noFill/>
              <a:ln>
                <a:noFill/>
              </a:ln>
            </p:spPr>
            <p:txBody>
              <a:bodyPr spcFirstLastPara="1" wrap="square" lIns="91425" tIns="91425" rIns="91425" bIns="91425" anchor="t" anchorCtr="0">
                <a:noAutofit/>
              </a:bodyPr>
              <a:lstStyle/>
              <a:p>
                <a:pPr lvl="0" algn="ctr">
                  <a:buClr>
                    <a:srgbClr val="000000"/>
                  </a:buClr>
                  <a:defRPr/>
                </a:pP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3</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56" name="Google Shape;180;p17">
                <a:extLst>
                  <a:ext uri="{FF2B5EF4-FFF2-40B4-BE49-F238E27FC236}">
                    <a16:creationId xmlns:a16="http://schemas.microsoft.com/office/drawing/2014/main" id="{6FDAF2FD-3790-464B-B336-C8EF059FDB7F}"/>
                  </a:ext>
                </a:extLst>
              </p:cNvPr>
              <p:cNvSpPr txBox="1">
                <a:spLocks noRot="1" noChangeAspect="1" noMove="1" noResize="1" noEditPoints="1" noAdjustHandles="1" noChangeArrowheads="1" noChangeShapeType="1" noTextEdit="1"/>
              </p:cNvSpPr>
              <p:nvPr/>
            </p:nvSpPr>
            <p:spPr>
              <a:xfrm>
                <a:off x="6970416" y="3531032"/>
                <a:ext cx="731169" cy="659400"/>
              </a:xfrm>
              <a:prstGeom prst="rect">
                <a:avLst/>
              </a:prstGeom>
              <a:blipFill>
                <a:blip r:embed="rId10"/>
                <a:stretch>
                  <a:fillRect r="-8475" b="-15094"/>
                </a:stretch>
              </a:blipFill>
              <a:ln>
                <a:noFill/>
              </a:ln>
            </p:spPr>
            <p:txBody>
              <a:bodyPr/>
              <a:lstStyle/>
              <a:p>
                <a:r>
                  <a:rPr lang="en-GB">
                    <a:noFill/>
                  </a:rPr>
                  <a:t> </a:t>
                </a:r>
              </a:p>
            </p:txBody>
          </p:sp>
        </mc:Fallback>
      </mc:AlternateContent>
      <p:sp>
        <p:nvSpPr>
          <p:cNvPr id="57" name="Google Shape;180;p17">
            <a:extLst>
              <a:ext uri="{FF2B5EF4-FFF2-40B4-BE49-F238E27FC236}">
                <a16:creationId xmlns:a16="http://schemas.microsoft.com/office/drawing/2014/main" id="{186916E9-C137-C84C-9C76-F3591F4EB699}"/>
              </a:ext>
            </a:extLst>
          </p:cNvPr>
          <p:cNvSpPr txBox="1"/>
          <p:nvPr/>
        </p:nvSpPr>
        <p:spPr>
          <a:xfrm>
            <a:off x="8028991" y="3689409"/>
            <a:ext cx="548552" cy="447238"/>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58" name="Google Shape;180;p17">
                <a:extLst>
                  <a:ext uri="{FF2B5EF4-FFF2-40B4-BE49-F238E27FC236}">
                    <a16:creationId xmlns:a16="http://schemas.microsoft.com/office/drawing/2014/main" id="{7FA899B3-96CB-8E40-A4CB-9F7A299218E1}"/>
                  </a:ext>
                </a:extLst>
              </p:cNvPr>
              <p:cNvSpPr txBox="1"/>
              <p:nvPr/>
            </p:nvSpPr>
            <p:spPr>
              <a:xfrm>
                <a:off x="8791803" y="3556482"/>
                <a:ext cx="731169" cy="659400"/>
              </a:xfrm>
              <a:prstGeom prst="rect">
                <a:avLst/>
              </a:prstGeom>
              <a:noFill/>
              <a:ln>
                <a:noFill/>
              </a:ln>
            </p:spPr>
            <p:txBody>
              <a:bodyPr spcFirstLastPara="1" wrap="square" lIns="91425" tIns="91425" rIns="91425" bIns="91425" anchor="t" anchorCtr="0">
                <a:noAutofit/>
              </a:bodyPr>
              <a:lstStyle/>
              <a:p>
                <a:pPr lvl="0" algn="ctr">
                  <a:buClr>
                    <a:srgbClr val="000000"/>
                  </a:buClr>
                  <a:defRPr/>
                </a:pP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9</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58" name="Google Shape;180;p17">
                <a:extLst>
                  <a:ext uri="{FF2B5EF4-FFF2-40B4-BE49-F238E27FC236}">
                    <a16:creationId xmlns:a16="http://schemas.microsoft.com/office/drawing/2014/main" id="{7FA899B3-96CB-8E40-A4CB-9F7A299218E1}"/>
                  </a:ext>
                </a:extLst>
              </p:cNvPr>
              <p:cNvSpPr txBox="1">
                <a:spLocks noRot="1" noChangeAspect="1" noMove="1" noResize="1" noEditPoints="1" noAdjustHandles="1" noChangeArrowheads="1" noChangeShapeType="1" noTextEdit="1"/>
              </p:cNvSpPr>
              <p:nvPr/>
            </p:nvSpPr>
            <p:spPr>
              <a:xfrm>
                <a:off x="8791803" y="3556482"/>
                <a:ext cx="731169" cy="659400"/>
              </a:xfrm>
              <a:prstGeom prst="rect">
                <a:avLst/>
              </a:prstGeom>
              <a:blipFill>
                <a:blip r:embed="rId11"/>
                <a:stretch>
                  <a:fillRect r="-10345" b="-1296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Google Shape;180;p17">
                <a:extLst>
                  <a:ext uri="{FF2B5EF4-FFF2-40B4-BE49-F238E27FC236}">
                    <a16:creationId xmlns:a16="http://schemas.microsoft.com/office/drawing/2014/main" id="{5590FC01-9756-D846-8A24-40A58641DE96}"/>
                  </a:ext>
                </a:extLst>
              </p:cNvPr>
              <p:cNvSpPr txBox="1"/>
              <p:nvPr/>
            </p:nvSpPr>
            <p:spPr>
              <a:xfrm>
                <a:off x="9681238" y="3529579"/>
                <a:ext cx="731169" cy="659400"/>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lang="en-GB" sz="2000" dirty="0">
                    <a:solidFill>
                      <a:srgbClr val="43A047"/>
                    </a:solidFill>
                    <a:latin typeface="Century Gothic" panose="020B0502020202020204" pitchFamily="34" charset="0"/>
                  </a:rPr>
                  <a:t>1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59" name="Google Shape;180;p17">
                <a:extLst>
                  <a:ext uri="{FF2B5EF4-FFF2-40B4-BE49-F238E27FC236}">
                    <a16:creationId xmlns:a16="http://schemas.microsoft.com/office/drawing/2014/main" id="{5590FC01-9756-D846-8A24-40A58641DE96}"/>
                  </a:ext>
                </a:extLst>
              </p:cNvPr>
              <p:cNvSpPr txBox="1">
                <a:spLocks noRot="1" noChangeAspect="1" noMove="1" noResize="1" noEditPoints="1" noAdjustHandles="1" noChangeArrowheads="1" noChangeShapeType="1" noTextEdit="1"/>
              </p:cNvSpPr>
              <p:nvPr/>
            </p:nvSpPr>
            <p:spPr>
              <a:xfrm>
                <a:off x="9681238" y="3529579"/>
                <a:ext cx="731169" cy="659400"/>
              </a:xfrm>
              <a:prstGeom prst="rect">
                <a:avLst/>
              </a:prstGeom>
              <a:blipFill>
                <a:blip r:embed="rId12"/>
                <a:stretch>
                  <a:fillRect l="-5172" r="-24138" b="-15094"/>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Google Shape;180;p17">
                <a:extLst>
                  <a:ext uri="{FF2B5EF4-FFF2-40B4-BE49-F238E27FC236}">
                    <a16:creationId xmlns:a16="http://schemas.microsoft.com/office/drawing/2014/main" id="{49994852-6F10-2740-8D0D-0A2FB5C0D3BE}"/>
                  </a:ext>
                </a:extLst>
              </p:cNvPr>
              <p:cNvSpPr txBox="1"/>
              <p:nvPr/>
            </p:nvSpPr>
            <p:spPr>
              <a:xfrm>
                <a:off x="7858496" y="4069039"/>
                <a:ext cx="731169" cy="659400"/>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lang="en-GB" sz="2000" dirty="0">
                    <a:solidFill>
                      <a:srgbClr val="43A047"/>
                    </a:solidFill>
                    <a:latin typeface="Century Gothic" panose="020B0502020202020204" pitchFamily="34" charset="0"/>
                  </a:rPr>
                  <a:t>1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60" name="Google Shape;180;p17">
                <a:extLst>
                  <a:ext uri="{FF2B5EF4-FFF2-40B4-BE49-F238E27FC236}">
                    <a16:creationId xmlns:a16="http://schemas.microsoft.com/office/drawing/2014/main" id="{49994852-6F10-2740-8D0D-0A2FB5C0D3BE}"/>
                  </a:ext>
                </a:extLst>
              </p:cNvPr>
              <p:cNvSpPr txBox="1">
                <a:spLocks noRot="1" noChangeAspect="1" noMove="1" noResize="1" noEditPoints="1" noAdjustHandles="1" noChangeArrowheads="1" noChangeShapeType="1" noTextEdit="1"/>
              </p:cNvSpPr>
              <p:nvPr/>
            </p:nvSpPr>
            <p:spPr>
              <a:xfrm>
                <a:off x="7858496" y="4069039"/>
                <a:ext cx="731169" cy="659400"/>
              </a:xfrm>
              <a:prstGeom prst="rect">
                <a:avLst/>
              </a:prstGeom>
              <a:blipFill>
                <a:blip r:embed="rId13"/>
                <a:stretch>
                  <a:fillRect l="-5085" r="-23729" b="-15094"/>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 name="Google Shape;180;p17">
                <a:extLst>
                  <a:ext uri="{FF2B5EF4-FFF2-40B4-BE49-F238E27FC236}">
                    <a16:creationId xmlns:a16="http://schemas.microsoft.com/office/drawing/2014/main" id="{5A93BEFB-131B-A44E-AE84-51A668CCCEFC}"/>
                  </a:ext>
                </a:extLst>
              </p:cNvPr>
              <p:cNvSpPr txBox="1"/>
              <p:nvPr/>
            </p:nvSpPr>
            <p:spPr>
              <a:xfrm>
                <a:off x="8804882" y="4093783"/>
                <a:ext cx="731169" cy="659400"/>
              </a:xfrm>
              <a:prstGeom prst="rect">
                <a:avLst/>
              </a:prstGeom>
              <a:noFill/>
              <a:ln>
                <a:noFill/>
              </a:ln>
            </p:spPr>
            <p:txBody>
              <a:bodyPr spcFirstLastPara="1" wrap="square" lIns="91425" tIns="91425" rIns="91425" bIns="91425" anchor="t" anchorCtr="0">
                <a:noAutofit/>
              </a:bodyPr>
              <a:lstStyle/>
              <a:p>
                <a:pPr lvl="0" algn="ctr">
                  <a:buClr>
                    <a:srgbClr val="000000"/>
                  </a:buClr>
                  <a:defRPr/>
                </a:pPr>
                <a:r>
                  <a:rPr lang="en-GB" sz="2000" dirty="0">
                    <a:solidFill>
                      <a:srgbClr val="43A047"/>
                    </a:solidFill>
                    <a:latin typeface="Century Gothic" panose="020B0502020202020204" pitchFamily="34" charset="0"/>
                  </a:rPr>
                  <a:t>4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5</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61" name="Google Shape;180;p17">
                <a:extLst>
                  <a:ext uri="{FF2B5EF4-FFF2-40B4-BE49-F238E27FC236}">
                    <a16:creationId xmlns:a16="http://schemas.microsoft.com/office/drawing/2014/main" id="{5A93BEFB-131B-A44E-AE84-51A668CCCEFC}"/>
                  </a:ext>
                </a:extLst>
              </p:cNvPr>
              <p:cNvSpPr txBox="1">
                <a:spLocks noRot="1" noChangeAspect="1" noMove="1" noResize="1" noEditPoints="1" noAdjustHandles="1" noChangeArrowheads="1" noChangeShapeType="1" noTextEdit="1"/>
              </p:cNvSpPr>
              <p:nvPr/>
            </p:nvSpPr>
            <p:spPr>
              <a:xfrm>
                <a:off x="8804882" y="4093783"/>
                <a:ext cx="731169" cy="659400"/>
              </a:xfrm>
              <a:prstGeom prst="rect">
                <a:avLst/>
              </a:prstGeom>
              <a:blipFill>
                <a:blip r:embed="rId14"/>
                <a:stretch>
                  <a:fillRect l="-5172" r="-24138" b="-15094"/>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2" name="Rounded Rectangle 61">
                <a:extLst>
                  <a:ext uri="{FF2B5EF4-FFF2-40B4-BE49-F238E27FC236}">
                    <a16:creationId xmlns:a16="http://schemas.microsoft.com/office/drawing/2014/main" id="{9270C642-136B-9647-AE45-201BEB45434B}"/>
                  </a:ext>
                </a:extLst>
              </p:cNvPr>
              <p:cNvSpPr/>
              <p:nvPr/>
            </p:nvSpPr>
            <p:spPr>
              <a:xfrm>
                <a:off x="2719832" y="5533471"/>
                <a:ext cx="140120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2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6 </m:t>
                        </m:r>
                      </m:den>
                    </m:f>
                    <m:r>
                      <a:rPr lang="en-US"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x 4</a:t>
                </a:r>
              </a:p>
            </p:txBody>
          </p:sp>
        </mc:Choice>
        <mc:Fallback xmlns="">
          <p:sp>
            <p:nvSpPr>
              <p:cNvPr id="62" name="Rounded Rectangle 61">
                <a:extLst>
                  <a:ext uri="{FF2B5EF4-FFF2-40B4-BE49-F238E27FC236}">
                    <a16:creationId xmlns:a16="http://schemas.microsoft.com/office/drawing/2014/main" id="{9270C642-136B-9647-AE45-201BEB45434B}"/>
                  </a:ext>
                </a:extLst>
              </p:cNvPr>
              <p:cNvSpPr>
                <a:spLocks noRot="1" noChangeAspect="1" noMove="1" noResize="1" noEditPoints="1" noAdjustHandles="1" noChangeArrowheads="1" noChangeShapeType="1" noTextEdit="1"/>
              </p:cNvSpPr>
              <p:nvPr/>
            </p:nvSpPr>
            <p:spPr>
              <a:xfrm>
                <a:off x="2719832" y="5533471"/>
                <a:ext cx="1401206" cy="737120"/>
              </a:xfrm>
              <a:prstGeom prst="roundRect">
                <a:avLst/>
              </a:prstGeom>
              <a:blipFill>
                <a:blip r:embed="rId15"/>
                <a:stretch>
                  <a:fillRect b="-1774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Rounded Rectangle 62">
                <a:extLst>
                  <a:ext uri="{FF2B5EF4-FFF2-40B4-BE49-F238E27FC236}">
                    <a16:creationId xmlns:a16="http://schemas.microsoft.com/office/drawing/2014/main" id="{67FC2523-ABFE-6B44-AF21-C6C1821E0BD6}"/>
                  </a:ext>
                </a:extLst>
              </p:cNvPr>
              <p:cNvSpPr/>
              <p:nvPr/>
            </p:nvSpPr>
            <p:spPr>
              <a:xfrm>
                <a:off x="7039687" y="5533471"/>
                <a:ext cx="1401206" cy="73712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1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8</m:t>
                        </m:r>
                        <m:r>
                          <m:rPr>
                            <m:nor/>
                          </m:rPr>
                          <a:rPr lang="en-US" sz="2400" b="0" i="0" smtClean="0">
                            <a:solidFill>
                              <a:srgbClr val="222222"/>
                            </a:solidFill>
                            <a:latin typeface="Century Gothic" panose="020B0502020202020204" pitchFamily="34" charset="0"/>
                          </a:rPr>
                          <m:t> </m:t>
                        </m:r>
                      </m:den>
                    </m:f>
                    <m:r>
                      <a:rPr lang="en-US"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x 3</a:t>
                </a:r>
              </a:p>
            </p:txBody>
          </p:sp>
        </mc:Choice>
        <mc:Fallback xmlns="">
          <p:sp>
            <p:nvSpPr>
              <p:cNvPr id="63" name="Rounded Rectangle 62">
                <a:extLst>
                  <a:ext uri="{FF2B5EF4-FFF2-40B4-BE49-F238E27FC236}">
                    <a16:creationId xmlns:a16="http://schemas.microsoft.com/office/drawing/2014/main" id="{67FC2523-ABFE-6B44-AF21-C6C1821E0BD6}"/>
                  </a:ext>
                </a:extLst>
              </p:cNvPr>
              <p:cNvSpPr>
                <a:spLocks noRot="1" noChangeAspect="1" noMove="1" noResize="1" noEditPoints="1" noAdjustHandles="1" noChangeArrowheads="1" noChangeShapeType="1" noTextEdit="1"/>
              </p:cNvSpPr>
              <p:nvPr/>
            </p:nvSpPr>
            <p:spPr>
              <a:xfrm>
                <a:off x="7039687" y="5533471"/>
                <a:ext cx="1401206" cy="737120"/>
              </a:xfrm>
              <a:prstGeom prst="roundRect">
                <a:avLst/>
              </a:prstGeom>
              <a:blipFill>
                <a:blip r:embed="rId16"/>
                <a:stretch>
                  <a:fillRect b="-17742"/>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4" name="Google Shape;180;p17">
                <a:extLst>
                  <a:ext uri="{FF2B5EF4-FFF2-40B4-BE49-F238E27FC236}">
                    <a16:creationId xmlns:a16="http://schemas.microsoft.com/office/drawing/2014/main" id="{4504AAF1-5417-C149-8305-2B17A26BC2E1}"/>
                  </a:ext>
                </a:extLst>
              </p:cNvPr>
              <p:cNvSpPr txBox="1"/>
              <p:nvPr/>
            </p:nvSpPr>
            <p:spPr>
              <a:xfrm>
                <a:off x="4225518" y="5552845"/>
                <a:ext cx="1870482"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lang="en-GB" sz="2000" dirty="0">
                    <a:solidFill>
                      <a:srgbClr val="43A047"/>
                    </a:solidFill>
                    <a:latin typeface="Century Gothic" panose="020B0502020202020204" pitchFamily="34" charset="0"/>
                  </a:rPr>
                  <a:t>= 8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4</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6</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or 8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2</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3</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64" name="Google Shape;180;p17">
                <a:extLst>
                  <a:ext uri="{FF2B5EF4-FFF2-40B4-BE49-F238E27FC236}">
                    <a16:creationId xmlns:a16="http://schemas.microsoft.com/office/drawing/2014/main" id="{4504AAF1-5417-C149-8305-2B17A26BC2E1}"/>
                  </a:ext>
                </a:extLst>
              </p:cNvPr>
              <p:cNvSpPr txBox="1">
                <a:spLocks noRot="1" noChangeAspect="1" noMove="1" noResize="1" noEditPoints="1" noAdjustHandles="1" noChangeArrowheads="1" noChangeShapeType="1" noTextEdit="1"/>
              </p:cNvSpPr>
              <p:nvPr/>
            </p:nvSpPr>
            <p:spPr>
              <a:xfrm>
                <a:off x="4225518" y="5552845"/>
                <a:ext cx="1870482" cy="659400"/>
              </a:xfrm>
              <a:prstGeom prst="rect">
                <a:avLst/>
              </a:prstGeom>
              <a:blipFill>
                <a:blip r:embed="rId17"/>
                <a:stretch>
                  <a:fillRect l="-3356" r="-1342" b="-13208"/>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Google Shape;180;p17">
                <a:extLst>
                  <a:ext uri="{FF2B5EF4-FFF2-40B4-BE49-F238E27FC236}">
                    <a16:creationId xmlns:a16="http://schemas.microsoft.com/office/drawing/2014/main" id="{AA53386F-A75F-9643-82CE-FA2A4B5EC52D}"/>
                  </a:ext>
                </a:extLst>
              </p:cNvPr>
              <p:cNvSpPr txBox="1"/>
              <p:nvPr/>
            </p:nvSpPr>
            <p:spPr>
              <a:xfrm>
                <a:off x="8577238" y="5547327"/>
                <a:ext cx="1870482" cy="659400"/>
              </a:xfrm>
              <a:prstGeom prst="rect">
                <a:avLst/>
              </a:prstGeom>
              <a:noFill/>
              <a:ln>
                <a:noFill/>
              </a:ln>
            </p:spPr>
            <p:txBody>
              <a:bodyPr spcFirstLastPara="1" wrap="square" lIns="91425" tIns="91425" rIns="91425" bIns="91425" anchor="t" anchorCtr="0">
                <a:noAutofit/>
              </a:bodyPr>
              <a:lstStyle/>
              <a:p>
                <a:pPr lvl="0">
                  <a:buClr>
                    <a:srgbClr val="000000"/>
                  </a:buClr>
                  <a:defRPr/>
                </a:pPr>
                <a:r>
                  <a:rPr lang="en-GB" sz="2000" dirty="0">
                    <a:solidFill>
                      <a:srgbClr val="43A047"/>
                    </a:solidFill>
                    <a:latin typeface="Century Gothic" panose="020B0502020202020204" pitchFamily="34" charset="0"/>
                  </a:rPr>
                  <a:t>= 3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15</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8</m:t>
                        </m:r>
                        <m:r>
                          <m:rPr>
                            <m:nor/>
                          </m:rPr>
                          <a:rPr lang="ar-AE" sz="2000">
                            <a:solidFill>
                              <a:srgbClr val="43A047"/>
                            </a:solidFill>
                            <a:latin typeface="Century Gothic" panose="020B0502020202020204" pitchFamily="34" charset="0"/>
                          </a:rPr>
                          <m:t> </m:t>
                        </m:r>
                      </m:den>
                    </m:f>
                  </m:oMath>
                </a14:m>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or 4 </a:t>
                </a:r>
                <a14:m>
                  <m:oMath xmlns:m="http://schemas.openxmlformats.org/officeDocument/2006/math">
                    <m:f>
                      <m:fPr>
                        <m:ctrlPr>
                          <a:rPr lang="ar-AE" sz="2000" i="1">
                            <a:solidFill>
                              <a:srgbClr val="43A047"/>
                            </a:solidFill>
                            <a:latin typeface="Cambria Math" panose="02040503050406030204" pitchFamily="18" charset="0"/>
                          </a:rPr>
                        </m:ctrlPr>
                      </m:fPr>
                      <m:num>
                        <m:r>
                          <m:rPr>
                            <m:nor/>
                          </m:rPr>
                          <a:rPr lang="en-GB" sz="2000" b="0" i="0" smtClean="0">
                            <a:solidFill>
                              <a:srgbClr val="43A047"/>
                            </a:solidFill>
                            <a:latin typeface="Century Gothic" panose="020B0502020202020204" pitchFamily="34" charset="0"/>
                          </a:rPr>
                          <m:t>7</m:t>
                        </m:r>
                      </m:num>
                      <m:den>
                        <m:r>
                          <m:rPr>
                            <m:nor/>
                          </m:rPr>
                          <a:rPr lang="ar-AE" sz="2000">
                            <a:solidFill>
                              <a:srgbClr val="43A047"/>
                            </a:solidFill>
                            <a:latin typeface="Century Gothic" panose="020B0502020202020204" pitchFamily="34" charset="0"/>
                          </a:rPr>
                          <m:t> </m:t>
                        </m:r>
                        <m:r>
                          <m:rPr>
                            <m:nor/>
                          </m:rPr>
                          <a:rPr lang="en-GB" sz="2000" b="0" i="0" smtClean="0">
                            <a:solidFill>
                              <a:srgbClr val="43A047"/>
                            </a:solidFill>
                            <a:latin typeface="Century Gothic" panose="020B0502020202020204" pitchFamily="34" charset="0"/>
                          </a:rPr>
                          <m:t>8</m:t>
                        </m:r>
                        <m:r>
                          <m:rPr>
                            <m:nor/>
                          </m:rPr>
                          <a:rPr lang="ar-AE" sz="2000">
                            <a:solidFill>
                              <a:srgbClr val="43A047"/>
                            </a:solidFill>
                            <a:latin typeface="Century Gothic" panose="020B0502020202020204" pitchFamily="34" charset="0"/>
                          </a:rPr>
                          <m:t> </m:t>
                        </m:r>
                      </m:den>
                    </m:f>
                  </m:oMath>
                </a14:m>
                <a:endParaRPr kumimoji="0" lang="ar-AE"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xmlns="">
          <p:sp>
            <p:nvSpPr>
              <p:cNvPr id="65" name="Google Shape;180;p17">
                <a:extLst>
                  <a:ext uri="{FF2B5EF4-FFF2-40B4-BE49-F238E27FC236}">
                    <a16:creationId xmlns:a16="http://schemas.microsoft.com/office/drawing/2014/main" id="{AA53386F-A75F-9643-82CE-FA2A4B5EC52D}"/>
                  </a:ext>
                </a:extLst>
              </p:cNvPr>
              <p:cNvSpPr txBox="1">
                <a:spLocks noRot="1" noChangeAspect="1" noMove="1" noResize="1" noEditPoints="1" noAdjustHandles="1" noChangeArrowheads="1" noChangeShapeType="1" noTextEdit="1"/>
              </p:cNvSpPr>
              <p:nvPr/>
            </p:nvSpPr>
            <p:spPr>
              <a:xfrm>
                <a:off x="8577238" y="5547327"/>
                <a:ext cx="1870482" cy="659400"/>
              </a:xfrm>
              <a:prstGeom prst="rect">
                <a:avLst/>
              </a:prstGeom>
              <a:blipFill>
                <a:blip r:embed="rId18"/>
                <a:stretch>
                  <a:fillRect l="-3378" r="-2027" b="-15094"/>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childTnLst>
                                </p:cTn>
                              </p:par>
                              <p:par>
                                <p:cTn id="14" presetID="10" presetClass="entr" presetSubtype="0"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1000"/>
                                        <p:tgtEl>
                                          <p:spTgt spid="48"/>
                                        </p:tgtEl>
                                      </p:cBhvr>
                                    </p:animEffect>
                                  </p:childTnLst>
                                </p:cTn>
                              </p:par>
                              <p:par>
                                <p:cTn id="17" presetID="10" presetClass="entr" presetSubtype="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1000"/>
                                        <p:tgtEl>
                                          <p:spTgt spid="49"/>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1000"/>
                                        <p:tgtEl>
                                          <p:spTgt spid="50"/>
                                        </p:tgtEl>
                                      </p:cBhvr>
                                    </p:animEffect>
                                  </p:childTnLst>
                                </p:cTn>
                              </p:par>
                              <p:par>
                                <p:cTn id="23" presetID="10"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childTnLst>
                                </p:cTn>
                              </p:par>
                              <p:par>
                                <p:cTn id="26" presetID="10" presetClass="entr" presetSubtype="0"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childTnLst>
                                </p:cTn>
                              </p:par>
                              <p:par>
                                <p:cTn id="29" presetID="10" presetClass="entr" presetSubtype="0"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childTnLst>
                                </p:cTn>
                              </p:par>
                              <p:par>
                                <p:cTn id="32" presetID="10" presetClass="entr" presetSubtype="0"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childTnLst>
                                </p:cTn>
                              </p:par>
                              <p:par>
                                <p:cTn id="35" presetID="10" presetClass="entr" presetSubtype="0"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1000"/>
                                        <p:tgtEl>
                                          <p:spTgt spid="56"/>
                                        </p:tgtEl>
                                      </p:cBhvr>
                                    </p:animEffect>
                                  </p:childTnLst>
                                </p:cTn>
                              </p:par>
                              <p:par>
                                <p:cTn id="38" presetID="10" presetClass="entr" presetSubtype="0"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childTnLst>
                                </p:cTn>
                              </p:par>
                              <p:par>
                                <p:cTn id="41" presetID="10" presetClass="entr" presetSubtype="0"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1000"/>
                                        <p:tgtEl>
                                          <p:spTgt spid="58"/>
                                        </p:tgtEl>
                                      </p:cBhvr>
                                    </p:animEffect>
                                  </p:childTnLst>
                                </p:cTn>
                              </p:par>
                              <p:par>
                                <p:cTn id="44" presetID="10" presetClass="entr" presetSubtype="0" fill="hold"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1000"/>
                                        <p:tgtEl>
                                          <p:spTgt spid="59"/>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1000"/>
                                        <p:tgtEl>
                                          <p:spTgt spid="60"/>
                                        </p:tgtEl>
                                      </p:cBhvr>
                                    </p:animEffect>
                                  </p:childTnLst>
                                </p:cTn>
                              </p:par>
                              <p:par>
                                <p:cTn id="50" presetID="10" presetClass="entr" presetSubtype="0"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1000"/>
                                        <p:tgtEl>
                                          <p:spTgt spid="61"/>
                                        </p:tgtEl>
                                      </p:cBhvr>
                                    </p:animEffect>
                                  </p:childTnLst>
                                </p:cTn>
                              </p:par>
                              <p:par>
                                <p:cTn id="53" presetID="10" presetClass="entr" presetSubtype="0" fill="hold" nodeType="with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1000"/>
                                        <p:tgtEl>
                                          <p:spTgt spid="64"/>
                                        </p:tgtEl>
                                      </p:cBhvr>
                                    </p:animEffect>
                                  </p:childTnLst>
                                </p:cTn>
                              </p:par>
                              <p:par>
                                <p:cTn id="56" presetID="10" presetClass="entr" presetSubtype="0" fill="hold" nodeType="with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fade">
                                      <p:cBhvr>
                                        <p:cTn id="58" dur="1000"/>
                                        <p:tgtEl>
                                          <p:spTgt spid="65"/>
                                        </p:tgtEl>
                                      </p:cBhvr>
                                    </p:animEffect>
                                  </p:childTnLst>
                                </p:cTn>
                              </p:par>
                            </p:childTnLst>
                          </p:cTn>
                        </p:par>
                      </p:childTnLst>
                    </p:cTn>
                  </p:par>
                </p:childTnLst>
              </p:cTn>
              <p:nextCondLst>
                <p:cond evt="onClick" delay="0">
                  <p:tgtEl>
                    <p:spTgt spid="169"/>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07" name="Google Shape;207;p9" descr="Diagram&#10;&#10;Description automatically generated"/>
          <p:cNvPicPr preferRelativeResize="0"/>
          <p:nvPr/>
        </p:nvPicPr>
        <p:blipFill rotWithShape="1">
          <a:blip r:embed="rId3">
            <a:alphaModFix/>
          </a:blip>
          <a:srcRect/>
          <a:stretch/>
        </p:blipFill>
        <p:spPr>
          <a:xfrm>
            <a:off x="263524" y="1077157"/>
            <a:ext cx="7521575" cy="549148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2712</Words>
  <Application>Microsoft Macintosh PowerPoint</Application>
  <PresentationFormat>Widescreen</PresentationFormat>
  <Paragraphs>240</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multiply a mixed number by an integer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Fractions greater than one and add two or more fractions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3</cp:revision>
  <dcterms:created xsi:type="dcterms:W3CDTF">2022-06-30T10:03:35Z</dcterms:created>
  <dcterms:modified xsi:type="dcterms:W3CDTF">2023-01-25T14:25:17Z</dcterms:modified>
</cp:coreProperties>
</file>