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iPe7YGcIUNJ4z+/CZb8gFYUFKOk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D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7DE92F0-426D-46DB-865C-7A5F7B1BAC62}">
  <a:tblStyle styleId="{77DE92F0-426D-46DB-865C-7A5F7B1BAC62}"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BD5DF32B-0A29-408F-B9FB-AF01C465AFBA}"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F7ADFFB3-92FF-4D1C-8FE8-EDD34DEF351B}"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4830"/>
  </p:normalViewPr>
  <p:slideViewPr>
    <p:cSldViewPr snapToGrid="0" snapToObjects="1">
      <p:cViewPr varScale="1">
        <p:scale>
          <a:sx n="90" d="100"/>
          <a:sy n="90" d="100"/>
        </p:scale>
        <p:origin x="67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customschemas.google.com/relationships/presentationmetadata" Target="metadata"/><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a:t>
            </a:r>
            <a:r>
              <a:rPr lang="en-GB">
                <a:solidFill>
                  <a:srgbClr val="000000"/>
                </a:solidFill>
                <a:latin typeface="Arial"/>
                <a:ea typeface="Arial"/>
                <a:cs typeface="Arial"/>
                <a:sym typeface="Arial"/>
              </a:rPr>
              <a:t>uared paper, blank number lines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is Harrison</a:t>
            </a:r>
            <a:r>
              <a:rPr lang="en-GB">
                <a:solidFill>
                  <a:srgbClr val="000000"/>
                </a:solidFill>
                <a:latin typeface="Arial"/>
                <a:ea typeface="Arial"/>
                <a:cs typeface="Arial"/>
                <a:sym typeface="Arial"/>
              </a:rPr>
              <a:t>’s number line counting in? Can you annotate Harrison’s number line to show improper fractions as well as mixed numbers? How has Harrison shown 3 groups of 3/7? How will you find the missing number in question 4? Would it help to change the mixed number to an improper fraction in this question? Why?</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not expect that the answer to any of these calculations may be equal to or more than one whole. They should use blocks on a number line alongside their written working to calculate the answers.</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Harrison and his friend have been </a:t>
            </a:r>
            <a:r>
              <a:rPr lang="en-GB">
                <a:solidFill>
                  <a:srgbClr val="000000"/>
                </a:solidFill>
                <a:latin typeface="Arial"/>
                <a:ea typeface="Arial"/>
                <a:cs typeface="Arial"/>
                <a:sym typeface="Arial"/>
              </a:rPr>
              <a:t>working out 4 x ⅞.  Harrison thinks the answer is 28/8, his friend thinks it is 3 ½.  Who is correct? Prove it...</a:t>
            </a:r>
            <a:r>
              <a:rPr lang="en-GB">
                <a:solidFill>
                  <a:srgbClr val="00BC89"/>
                </a:solidFill>
                <a:latin typeface="Arial"/>
                <a:ea typeface="Arial"/>
                <a:cs typeface="Arial"/>
                <a:sym typeface="Arial"/>
              </a:rPr>
              <a:t>Both are correct 28/8 = 3 ½ and is the correct answer to the multiplication.</a:t>
            </a:r>
            <a:endParaRPr>
              <a:solidFill>
                <a:srgbClr val="00BC89"/>
              </a:solidFil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Harrison and his friend have been working out 7 x 5/21.  Harrison thinks the answer is 7/3, his friend thinks it is 2 ⅓ .  Who is correct? Prove it...</a:t>
            </a:r>
            <a:r>
              <a:rPr lang="en-GB">
                <a:solidFill>
                  <a:srgbClr val="00BC89"/>
                </a:solidFill>
                <a:latin typeface="Arial"/>
                <a:ea typeface="Arial"/>
                <a:cs typeface="Arial"/>
                <a:sym typeface="Arial"/>
              </a:rPr>
              <a:t>Both are correct 7/3 = 2 1/3 and is the correct answer to the multiplication. 7 x 5/21 = 35/21 which can be simplified to 7/3.</a:t>
            </a:r>
            <a:endParaRPr/>
          </a:p>
        </p:txBody>
      </p:sp>
      <p:sp>
        <p:nvSpPr>
          <p:cNvPr id="150" name="Google Shape;15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 x 4/10 = 12/10 or 1 ⅕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6 x 3/16 = 18/16 or 1 ⅛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3/9 x 6 = 18/9 or 2</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⅗ x 7 = 21/5 or 4 ⅕ </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⅚ x 4 = 20/6 or 3 ⅓ </a:t>
            </a:r>
            <a:endParaRPr/>
          </a:p>
        </p:txBody>
      </p:sp>
      <p:sp>
        <p:nvSpPr>
          <p:cNvPr id="181" name="Google Shape;18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a:t>
            </a:r>
            <a:r>
              <a:rPr lang="en-GB">
                <a:solidFill>
                  <a:srgbClr val="000000"/>
                </a:solidFill>
                <a:latin typeface="Arial"/>
                <a:ea typeface="Arial"/>
                <a:cs typeface="Arial"/>
                <a:sym typeface="Arial"/>
              </a:rPr>
              <a:t>uared paper to draw models or blank number lines as required</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do you think the denominator might be in that first mixed number ans</a:t>
            </a:r>
            <a:r>
              <a:rPr lang="en-GB">
                <a:solidFill>
                  <a:srgbClr val="000000"/>
                </a:solidFill>
                <a:latin typeface="Arial"/>
                <a:ea typeface="Arial"/>
                <a:cs typeface="Arial"/>
                <a:sym typeface="Arial"/>
              </a:rPr>
              <a:t>wer? Why did you choose 7? (because the denominator does not change when you multiply a fraction by an integer) Which number cannot be the multiplier? (2 because this would give an answer of 10/7 which would be 1 3/7 as a mixed number and there is no 1 digit card) What do you know about the fractions in the second question? Where might you place the larger digit cards after reading the clue?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have fluent times tables </a:t>
            </a:r>
            <a:r>
              <a:rPr lang="en-GB">
                <a:solidFill>
                  <a:srgbClr val="000000"/>
                </a:solidFill>
                <a:latin typeface="Arial"/>
                <a:ea typeface="Arial"/>
                <a:cs typeface="Arial"/>
                <a:sym typeface="Arial"/>
              </a:rPr>
              <a:t>knowledge and may benefit from using a multiplication square to investigate possible combinations.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Can you find another answer to the second question (two are possible)? Can you find an answer to question 1 if we change the question to </a:t>
            </a:r>
            <a:r>
              <a:rPr lang="en-GB">
                <a:solidFill>
                  <a:srgbClr val="000000"/>
                </a:solidFill>
                <a:latin typeface="Arial"/>
                <a:ea typeface="Arial"/>
                <a:cs typeface="Arial"/>
                <a:sym typeface="Arial"/>
              </a:rPr>
              <a:t>⅝</a:t>
            </a:r>
            <a:r>
              <a:rPr lang="en-GB" sz="1200" b="0" i="0" u="none" strike="noStrike">
                <a:solidFill>
                  <a:srgbClr val="000000"/>
                </a:solidFill>
                <a:latin typeface="Arial"/>
                <a:ea typeface="Arial"/>
                <a:cs typeface="Arial"/>
                <a:sym typeface="Arial"/>
              </a:rPr>
              <a:t> x ⬜ = </a:t>
            </a:r>
            <a:r>
              <a:rPr lang="en-GB">
                <a:latin typeface="Arial"/>
                <a:ea typeface="Arial"/>
                <a:cs typeface="Arial"/>
                <a:sym typeface="Arial"/>
              </a:rPr>
              <a:t>⬜ ⬜/⬜ but the digit cards remain the same? </a:t>
            </a:r>
            <a:r>
              <a:rPr lang="en-GB">
                <a:solidFill>
                  <a:srgbClr val="00BC89"/>
                </a:solidFill>
                <a:latin typeface="Arial"/>
                <a:ea typeface="Arial"/>
                <a:cs typeface="Arial"/>
                <a:sym typeface="Arial"/>
              </a:rPr>
              <a:t>⅝ x 12 = 7 4/8. This can be simplified to 7 ½ but can’t be simplified with the digit cards available.</a:t>
            </a:r>
            <a:endParaRPr sz="1200" b="0" i="0" u="none" strike="noStrike">
              <a:solidFill>
                <a:srgbClr val="00BC89"/>
              </a:solidFill>
              <a:latin typeface="Arial"/>
              <a:ea typeface="Arial"/>
              <a:cs typeface="Arial"/>
              <a:sym typeface="Arial"/>
            </a:endParaRPr>
          </a:p>
        </p:txBody>
      </p:sp>
      <p:sp>
        <p:nvSpPr>
          <p:cNvPr id="188" name="Google Shape;18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17500" algn="l" rtl="0">
              <a:lnSpc>
                <a:spcPct val="100000"/>
              </a:lnSpc>
              <a:spcBef>
                <a:spcPts val="0"/>
              </a:spcBef>
              <a:spcAft>
                <a:spcPts val="0"/>
              </a:spcAft>
              <a:buClr>
                <a:schemeClr val="dk1"/>
              </a:buClr>
              <a:buSzPts val="1400"/>
              <a:buFont typeface="Arial"/>
              <a:buAutoNum type="alphaLcParenR"/>
            </a:pPr>
            <a:r>
              <a:rPr lang="en-GB" dirty="0">
                <a:latin typeface="Arial"/>
                <a:ea typeface="Arial"/>
                <a:cs typeface="Arial"/>
                <a:sym typeface="Arial"/>
              </a:rPr>
              <a:t>7/9 x 11 = 8 5/9</a:t>
            </a:r>
            <a:endParaRPr dirty="0"/>
          </a:p>
          <a:p>
            <a:pPr marL="457200" lvl="0" indent="-317500" algn="l" rtl="0">
              <a:lnSpc>
                <a:spcPct val="100000"/>
              </a:lnSpc>
              <a:spcBef>
                <a:spcPts val="0"/>
              </a:spcBef>
              <a:spcAft>
                <a:spcPts val="0"/>
              </a:spcAft>
              <a:buClr>
                <a:schemeClr val="dk1"/>
              </a:buClr>
              <a:buSzPts val="1400"/>
              <a:buFont typeface="Calibri"/>
              <a:buAutoNum type="alphaLcParenR"/>
            </a:pPr>
            <a:r>
              <a:rPr lang="en-GB" dirty="0">
                <a:latin typeface="Arial"/>
                <a:ea typeface="Arial"/>
                <a:cs typeface="Arial"/>
                <a:sym typeface="Arial"/>
              </a:rPr>
              <a:t>2 x ¾ = 6/4 = 1 1/2</a:t>
            </a:r>
            <a:endParaRPr dirty="0"/>
          </a:p>
        </p:txBody>
      </p:sp>
      <p:sp>
        <p:nvSpPr>
          <p:cNvPr id="233" name="Google Shape;23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models if required/</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Has Rosie shaded the fractions cor</a:t>
            </a:r>
            <a:r>
              <a:rPr lang="en-GB">
                <a:solidFill>
                  <a:srgbClr val="000000"/>
                </a:solidFill>
                <a:latin typeface="Arial"/>
                <a:ea typeface="Arial"/>
                <a:cs typeface="Arial"/>
                <a:sym typeface="Arial"/>
              </a:rPr>
              <a:t>rectly? Has she counted the shaded parts correctly? How has she reached the answer 102 for her denominator? What would you advise Rosie to do so she doesn’t make the same mistake in the future?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recognise that Rosie d</a:t>
            </a:r>
            <a:r>
              <a:rPr lang="en-GB">
                <a:solidFill>
                  <a:srgbClr val="000000"/>
                </a:solidFill>
                <a:latin typeface="Arial"/>
                <a:ea typeface="Arial"/>
                <a:cs typeface="Arial"/>
                <a:sym typeface="Arial"/>
              </a:rPr>
              <a:t>oes not need to count all the parts on the diagram to find her denominator. They should be encouraged to cut up paper strips and collect 6 sets of 3/17 and count up how many seventeenths they have. Alternatively they should be encouraged to use the single bar or the number line method.</a:t>
            </a:r>
            <a:endParaRPr/>
          </a:p>
        </p:txBody>
      </p:sp>
      <p:sp>
        <p:nvSpPr>
          <p:cNvPr id="240" name="Google Shape;24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4" name="Google Shape;25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These slides are based on adding two or more fractions</a:t>
            </a:r>
            <a:r>
              <a:rPr lang="en-GB">
                <a:latin typeface="Arial"/>
                <a:ea typeface="Arial"/>
                <a:cs typeface="Arial"/>
                <a:sym typeface="Arial"/>
              </a:rPr>
              <a:t>. Pupils have worked through all three methods previously and now have a chance to explore and revisit the methods in the context of repeated addition of a fraction.</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How does method 1 work? Where has Ryan shown ⅘? Where can you see three sets of ⅘? What has Ryan done to get to the answer 12/5?  On method 2, explain how Ryan has labelled his number line? Where does it show 5/5? How has Ryan shown his three groups of ⅘ on the number line? In method 3, Ryan has used three different colours for his three sets of ⅘. Does this help you to explain how he has shaded the bars? Which method do you find the easiest? Why?</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a:t>
            </a:r>
            <a:r>
              <a:rPr lang="en-GB">
                <a:solidFill>
                  <a:srgbClr val="000000"/>
                </a:solidFill>
                <a:latin typeface="Arial"/>
                <a:ea typeface="Arial"/>
                <a:cs typeface="Arial"/>
                <a:sym typeface="Arial"/>
              </a:rPr>
              <a:t>pils may not recognise multiplication as repeated addition and should be given manipulatives to count using familiar whole numbers e.g. 3 groups of 2 counters = 3 x 2 = 2 + 2 + 2 = 6 before extending this to groups of fractions. They can make their own fraction manipulatives by folding equal sized paper strips into halves quarters and eighths and investigate repeated addition of these fractions before moving onto the pictorial representations.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C</a:t>
            </a:r>
            <a:r>
              <a:rPr lang="en-GB">
                <a:solidFill>
                  <a:srgbClr val="000000"/>
                </a:solidFill>
                <a:latin typeface="Arial"/>
                <a:ea typeface="Arial"/>
                <a:cs typeface="Arial"/>
                <a:sym typeface="Arial"/>
              </a:rPr>
              <a:t>reate a poster for the maths working wall that explains how to use your favourite method to calculate ¾ + ¾ + ¾. You should include diagrams or number lines on your poster and include the vocabulary </a:t>
            </a:r>
            <a:r>
              <a:rPr lang="en-GB" i="1">
                <a:solidFill>
                  <a:srgbClr val="000000"/>
                </a:solidFill>
                <a:latin typeface="Arial"/>
                <a:ea typeface="Arial"/>
                <a:cs typeface="Arial"/>
                <a:sym typeface="Arial"/>
              </a:rPr>
              <a:t>repeated addition</a:t>
            </a:r>
            <a:r>
              <a:rPr lang="en-GB">
                <a:solidFill>
                  <a:srgbClr val="000000"/>
                </a:solidFill>
                <a:latin typeface="Arial"/>
                <a:ea typeface="Arial"/>
                <a:cs typeface="Arial"/>
                <a:sym typeface="Arial"/>
              </a:rPr>
              <a:t> and</a:t>
            </a:r>
            <a:r>
              <a:rPr lang="en-GB" i="1">
                <a:solidFill>
                  <a:srgbClr val="000000"/>
                </a:solidFill>
                <a:latin typeface="Arial"/>
                <a:ea typeface="Arial"/>
                <a:cs typeface="Arial"/>
                <a:sym typeface="Arial"/>
              </a:rPr>
              <a:t> multiplication.</a:t>
            </a:r>
            <a:endParaRPr/>
          </a:p>
        </p:txBody>
      </p:sp>
      <p:sp>
        <p:nvSpPr>
          <p:cNvPr id="260" name="Google Shape;26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For method 1, how will you shade the 4 sets of ⅓ on the bar model?  In method 2, would it help to label the number line? What should it be counting in? How will you show the 4 sets of ⅓ on the bar models? How is this the same as method 1? How is it different?</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not recognise multiplication as repeated addition and should be given manipulatives to count using familiar whole numbers e.g. 3 groups of 2 counters = 3 x 2 = 2 + 2 + 2 = 6 before extending this to groups of fractions. They can make their own fraction manipulatives by folding equal sized paper strips into halves quarters and eighths and investigate repeated addition of these fractions before moving onto the pictorial representations.</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Draw your own model to find the answer to ¼ ¼ +¼ +¼ +¼ +¼ +¼. You can choose your preferred method for this question. </a:t>
            </a:r>
            <a:endParaRPr/>
          </a:p>
        </p:txBody>
      </p:sp>
      <p:sp>
        <p:nvSpPr>
          <p:cNvPr id="281" name="Google Shape;281;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lnSpc>
                <a:spcPct val="100000"/>
              </a:lnSpc>
              <a:spcBef>
                <a:spcPts val="0"/>
              </a:spcBef>
              <a:spcAft>
                <a:spcPts val="0"/>
              </a:spcAft>
              <a:buClr>
                <a:schemeClr val="dk1"/>
              </a:buClr>
              <a:buSzPts val="1200"/>
              <a:buFont typeface="Calibri"/>
              <a:buNone/>
            </a:pPr>
            <a:br>
              <a:rPr lang="en-GB" b="0"/>
            </a:br>
            <a:r>
              <a:rPr lang="en-GB" sz="1200" b="0" i="0" u="none" strike="noStrike">
                <a:solidFill>
                  <a:srgbClr val="000000"/>
                </a:solidFill>
                <a:latin typeface="Arial"/>
                <a:ea typeface="Arial"/>
                <a:cs typeface="Arial"/>
                <a:sym typeface="Arial"/>
              </a:rPr>
              <a:t>A – </a:t>
            </a:r>
            <a:r>
              <a:rPr lang="en-GB">
                <a:solidFill>
                  <a:srgbClr val="000000"/>
                </a:solidFill>
                <a:latin typeface="Arial"/>
                <a:ea typeface="Arial"/>
                <a:cs typeface="Arial"/>
                <a:sym typeface="Arial"/>
              </a:rPr>
              <a:t>C</a:t>
            </a:r>
            <a:r>
              <a:rPr lang="en-GB" sz="1200" b="0" i="0" u="none" strike="noStrike">
                <a:solidFill>
                  <a:srgbClr val="000000"/>
                </a:solidFill>
                <a:latin typeface="Arial"/>
                <a:ea typeface="Arial"/>
                <a:cs typeface="Arial"/>
                <a:sym typeface="Arial"/>
              </a:rPr>
              <a:t>orrect answer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B – Pupil has multiplied both the numerato</a:t>
            </a:r>
            <a:r>
              <a:rPr lang="en-GB">
                <a:solidFill>
                  <a:srgbClr val="000000"/>
                </a:solidFill>
                <a:latin typeface="Arial"/>
                <a:ea typeface="Arial"/>
                <a:cs typeface="Arial"/>
                <a:sym typeface="Arial"/>
              </a:rPr>
              <a:t>r and the denominator by 5.</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C – Pupil has multiplied the denominator by 5.</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D – Pupil has added 5 to the numerator.</a:t>
            </a:r>
            <a:endParaRPr/>
          </a:p>
          <a:p>
            <a:pPr marL="0" lvl="0" indent="0" algn="l" rtl="0">
              <a:lnSpc>
                <a:spcPct val="100000"/>
              </a:lnSpc>
              <a:spcBef>
                <a:spcPts val="0"/>
              </a:spcBef>
              <a:spcAft>
                <a:spcPts val="0"/>
              </a:spcAft>
              <a:buSzPts val="1400"/>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i="0" u="none" strike="noStrike">
                <a:solidFill>
                  <a:srgbClr val="000000"/>
                </a:solidFill>
                <a:latin typeface="Arial"/>
                <a:ea typeface="Arial"/>
                <a:cs typeface="Arial"/>
                <a:sym typeface="Arial"/>
              </a:rPr>
              <a:t>– squared paper to draw models if required.</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i="0" u="none" strike="noStrike">
                <a:solidFill>
                  <a:srgbClr val="000000"/>
                </a:solidFill>
                <a:latin typeface="Arial"/>
                <a:ea typeface="Arial"/>
                <a:cs typeface="Arial"/>
                <a:sym typeface="Arial"/>
              </a:rPr>
              <a:t>– </a:t>
            </a:r>
            <a:r>
              <a:rPr lang="en-GB">
                <a:latin typeface="Arial"/>
                <a:ea typeface="Arial"/>
                <a:cs typeface="Arial"/>
                <a:sym typeface="Arial"/>
              </a:rPr>
              <a:t>What do I need to multiply my first fraction by so that my answer is equivalent to 2? What do I need to multiply my second fraction by so that my answer is equivalent to ¾? What do I need to multiply my third fraction by so that my answer is equivalent to 8/10?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i="0" u="none" strike="noStrike">
                <a:solidFill>
                  <a:srgbClr val="000000"/>
                </a:solidFill>
                <a:latin typeface="Arial"/>
                <a:ea typeface="Arial"/>
                <a:cs typeface="Arial"/>
                <a:sym typeface="Arial"/>
              </a:rPr>
              <a:t> –</a:t>
            </a:r>
            <a:r>
              <a:rPr lang="en-GB" i="0" u="none" strike="noStrike">
                <a:solidFill>
                  <a:srgbClr val="000000"/>
                </a:solidFill>
                <a:latin typeface="Arial"/>
                <a:ea typeface="Arial"/>
                <a:cs typeface="Arial"/>
                <a:sym typeface="Arial"/>
              </a:rPr>
              <a:t> </a:t>
            </a:r>
            <a:r>
              <a:rPr lang="en-GB">
                <a:latin typeface="Arial"/>
                <a:ea typeface="Arial"/>
                <a:cs typeface="Arial"/>
                <a:sym typeface="Arial"/>
              </a:rPr>
              <a:t>Can you create your own version of this problem for a partner?</a:t>
            </a:r>
            <a:endParaRPr/>
          </a:p>
        </p:txBody>
      </p:sp>
      <p:sp>
        <p:nvSpPr>
          <p:cNvPr id="82" name="Google Shape;8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diagrams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is a unit fraction? So what is a non-</a:t>
            </a:r>
            <a:r>
              <a:rPr lang="en-GB">
                <a:solidFill>
                  <a:srgbClr val="000000"/>
                </a:solidFill>
                <a:latin typeface="Arial"/>
                <a:ea typeface="Arial"/>
                <a:cs typeface="Arial"/>
                <a:sym typeface="Arial"/>
              </a:rPr>
              <a:t>unit fraction? </a:t>
            </a:r>
            <a:r>
              <a:rPr lang="en-GB" sz="1200" b="0" i="0" u="none" strike="noStrike">
                <a:solidFill>
                  <a:srgbClr val="000000"/>
                </a:solidFill>
                <a:latin typeface="Arial"/>
                <a:ea typeface="Arial"/>
                <a:cs typeface="Arial"/>
                <a:sym typeface="Arial"/>
              </a:rPr>
              <a:t>How </a:t>
            </a:r>
            <a:r>
              <a:rPr lang="en-GB">
                <a:solidFill>
                  <a:srgbClr val="000000"/>
                </a:solidFill>
                <a:latin typeface="Arial"/>
                <a:ea typeface="Arial"/>
                <a:cs typeface="Arial"/>
                <a:sym typeface="Arial"/>
              </a:rPr>
              <a:t>does</a:t>
            </a:r>
            <a:r>
              <a:rPr lang="en-GB" sz="1200" b="0" i="0" u="none" strike="noStrike">
                <a:solidFill>
                  <a:srgbClr val="000000"/>
                </a:solidFill>
                <a:latin typeface="Arial"/>
                <a:ea typeface="Arial"/>
                <a:cs typeface="Arial"/>
                <a:sym typeface="Arial"/>
              </a:rPr>
              <a:t> Jack</a:t>
            </a:r>
            <a:r>
              <a:rPr lang="en-GB">
                <a:solidFill>
                  <a:srgbClr val="000000"/>
                </a:solidFill>
                <a:latin typeface="Arial"/>
                <a:ea typeface="Arial"/>
                <a:cs typeface="Arial"/>
                <a:sym typeface="Arial"/>
              </a:rPr>
              <a:t>’s diagram show 2/9? </a:t>
            </a:r>
            <a:r>
              <a:rPr lang="en-GB" sz="1200" b="0" i="0" u="none" strike="noStrike">
                <a:solidFill>
                  <a:srgbClr val="000000"/>
                </a:solidFill>
                <a:latin typeface="Arial"/>
                <a:ea typeface="Arial"/>
                <a:cs typeface="Arial"/>
                <a:sym typeface="Arial"/>
              </a:rPr>
              <a:t>How has Jack simplified his answer? What </a:t>
            </a:r>
            <a:r>
              <a:rPr lang="en-GB">
                <a:solidFill>
                  <a:srgbClr val="000000"/>
                </a:solidFill>
                <a:latin typeface="Arial"/>
                <a:ea typeface="Arial"/>
                <a:cs typeface="Arial"/>
                <a:sym typeface="Arial"/>
              </a:rPr>
              <a:t>stays the same when you multiply a fraction by an integer? What changes? How does it change? How could you use a diagram to solve the missing number questions?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want to multiply both the numerator </a:t>
            </a:r>
            <a:r>
              <a:rPr lang="en-GB">
                <a:solidFill>
                  <a:srgbClr val="000000"/>
                </a:solidFill>
                <a:latin typeface="Arial"/>
                <a:ea typeface="Arial"/>
                <a:cs typeface="Arial"/>
                <a:sym typeface="Arial"/>
              </a:rPr>
              <a:t>and the denominator by the integer when multiplying fractions by a whole number. They should use diagrams alongside their written calculations to build understanding of why this is incorrect.</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 Write a calculation in which a non-unit fraction is multiplied by an integer and the answer is 2.  Draw diagrams to support your working.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Write a calculation in which a unit fraction is multiplied by an integer and the answer is 2 ½ .  Draw diagrams to support your working. Could your answers have different denominators and be equivalent to 2 ½?</a:t>
            </a:r>
            <a:endParaRPr/>
          </a:p>
        </p:txBody>
      </p:sp>
      <p:sp>
        <p:nvSpPr>
          <p:cNvPr id="96" name="Google Shape;9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How would you write this repeated addition as a multiplication calculation? What do you notice about the answer? How can you write the improper fraction as a mixed number? Can the answer be simplified? How is Georgia’s model the same and how is it different from the method on the previous slide? Which method do you prefer and why? What do you notice about the answer to 3 x 2/6)?</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a:t>
            </a:r>
            <a:r>
              <a:rPr lang="en-GB">
                <a:solidFill>
                  <a:srgbClr val="000000"/>
                </a:solidFill>
                <a:latin typeface="Arial"/>
                <a:ea typeface="Arial"/>
                <a:cs typeface="Arial"/>
                <a:sym typeface="Arial"/>
              </a:rPr>
              <a:t>expect that the answer to any of these calculations may be equal to or more than one whole. They should use diagrams alongside their written working to calculate the answers.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C</a:t>
            </a:r>
            <a:r>
              <a:rPr lang="en-GB">
                <a:solidFill>
                  <a:srgbClr val="000000"/>
                </a:solidFill>
                <a:latin typeface="Arial"/>
                <a:ea typeface="Arial"/>
                <a:cs typeface="Arial"/>
                <a:sym typeface="Arial"/>
              </a:rPr>
              <a:t>r</a:t>
            </a:r>
            <a:r>
              <a:rPr lang="en-GB" sz="1200" b="0" i="0" u="none" strike="noStrike">
                <a:solidFill>
                  <a:srgbClr val="000000"/>
                </a:solidFill>
                <a:latin typeface="Arial"/>
                <a:ea typeface="Arial"/>
                <a:cs typeface="Arial"/>
                <a:sym typeface="Arial"/>
              </a:rPr>
              <a:t>eate a fraction multiplication for your partner where a non</a:t>
            </a:r>
            <a:r>
              <a:rPr lang="en-GB">
                <a:solidFill>
                  <a:srgbClr val="000000"/>
                </a:solidFill>
                <a:latin typeface="Arial"/>
                <a:ea typeface="Arial"/>
                <a:cs typeface="Arial"/>
                <a:sym typeface="Arial"/>
              </a:rPr>
              <a:t>-unit fraction is multiplied by an integer and the answer is greater than one but less than 2. Check your partner’s working with a diagram.</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Explain the mistake: </a:t>
            </a:r>
            <a:r>
              <a:rPr lang="en-GB">
                <a:solidFill>
                  <a:srgbClr val="000000"/>
                </a:solidFill>
                <a:latin typeface="Arial"/>
                <a:ea typeface="Arial"/>
                <a:cs typeface="Arial"/>
                <a:sym typeface="Arial"/>
              </a:rPr>
              <a:t>¾</a:t>
            </a:r>
            <a:r>
              <a:rPr lang="en-GB" sz="1200" b="0" i="0" u="none" strike="noStrike">
                <a:solidFill>
                  <a:srgbClr val="000000"/>
                </a:solidFill>
                <a:latin typeface="Arial"/>
                <a:ea typeface="Arial"/>
                <a:cs typeface="Arial"/>
                <a:sym typeface="Arial"/>
              </a:rPr>
              <a:t> x 5 = 15/</a:t>
            </a:r>
            <a:r>
              <a:rPr lang="en-GB">
                <a:solidFill>
                  <a:srgbClr val="000000"/>
                </a:solidFill>
                <a:latin typeface="Arial"/>
                <a:ea typeface="Arial"/>
                <a:cs typeface="Arial"/>
                <a:sym typeface="Arial"/>
              </a:rPr>
              <a:t>20. What should the correct answer be?</a:t>
            </a:r>
            <a:endParaRPr/>
          </a:p>
        </p:txBody>
      </p:sp>
      <p:sp>
        <p:nvSpPr>
          <p:cNvPr id="121" name="Google Shape;12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4/6 x 4 = 16/6 or 2 ⅔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Diagram should be shaded to show 2 groups of ⅜ 	2 x ⅜ = 6/8 or ¾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4 x 2/11 = 8/11</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 x 5/16 = 15/16</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4 x 5/12 = 20/12 or 1 ⅔ </a:t>
            </a:r>
            <a:endParaRPr/>
          </a:p>
        </p:txBody>
      </p:sp>
      <p:sp>
        <p:nvSpPr>
          <p:cNvPr id="143" name="Google Shape;14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GB" sz="4000" b="0" i="0" u="none" strike="noStrike" cap="none">
                <a:solidFill>
                  <a:schemeClr val="dk1"/>
                </a:solidFill>
                <a:latin typeface="Century Gothic"/>
                <a:ea typeface="Century Gothic"/>
                <a:cs typeface="Century Gothic"/>
                <a:sym typeface="Century Gothic"/>
              </a:rPr>
              <a:t>Ready-to-go Lesson Slides</a:t>
            </a:r>
            <a:endParaRPr sz="1400" b="0" i="0" u="none" strike="noStrike" cap="none">
              <a:solidFill>
                <a:srgbClr val="000000"/>
              </a:solidFill>
              <a:latin typeface="Arial"/>
              <a:ea typeface="Arial"/>
              <a:cs typeface="Arial"/>
              <a:sym typeface="Arial"/>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b="0" i="0" u="none" strike="noStrike" cap="none">
                <a:solidFill>
                  <a:srgbClr val="0277BD"/>
                </a:solidFill>
                <a:latin typeface="Calibri"/>
                <a:ea typeface="Calibri"/>
                <a:cs typeface="Calibri"/>
                <a:sym typeface="Calibri"/>
              </a:rPr>
              <a:t>Today we are learning</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b="0" i="0" u="none" strike="noStrike" cap="none">
                <a:solidFill>
                  <a:srgbClr val="0277BD"/>
                </a:solidFill>
                <a:latin typeface="Calibri"/>
                <a:ea typeface="Calibri"/>
                <a:cs typeface="Calibri"/>
                <a:sym typeface="Calibri"/>
              </a:rPr>
              <a:t>Support Slides</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277BD"/>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multiply a non-unit fraction by an integer</a:t>
            </a:r>
            <a:endParaRPr sz="1400" b="0" i="0" u="none" strike="noStrike" cap="none">
              <a:solidFill>
                <a:srgbClr val="000000"/>
              </a:solidFill>
              <a:latin typeface="Arial"/>
              <a:ea typeface="Arial"/>
              <a:cs typeface="Arial"/>
              <a:sym typeface="Arial"/>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17.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png"/><Relationship Id="rId17" Type="http://schemas.openxmlformats.org/officeDocument/2006/relationships/image" Target="../media/image82.png"/><Relationship Id="rId2" Type="http://schemas.openxmlformats.org/officeDocument/2006/relationships/notesSlide" Target="../notesSlides/notesSlide17.xml"/><Relationship Id="rId16" Type="http://schemas.openxmlformats.org/officeDocument/2006/relationships/image" Target="../media/image81.png"/><Relationship Id="rId1" Type="http://schemas.openxmlformats.org/officeDocument/2006/relationships/slideLayout" Target="../slideLayouts/slideLayout5.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8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a:t>To know how to multiply a non-unit fraction by an integer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53" name="Google Shape;153;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8" name="Content Placeholder 2">
                <a:extLst>
                  <a:ext uri="{FF2B5EF4-FFF2-40B4-BE49-F238E27FC236}">
                    <a16:creationId xmlns:a16="http://schemas.microsoft.com/office/drawing/2014/main" id="{CC4BEC63-1ECF-664A-A148-BF390A8DBEFB}"/>
                  </a:ext>
                </a:extLst>
              </p:cNvPr>
              <p:cNvSpPr txBox="1">
                <a:spLocks/>
              </p:cNvSpPr>
              <p:nvPr/>
            </p:nvSpPr>
            <p:spPr>
              <a:xfrm>
                <a:off x="263046" y="1176339"/>
                <a:ext cx="11736887" cy="70211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Harrison is using a number line to solve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3</m:t>
                        </m:r>
                      </m:num>
                      <m:den>
                        <m:r>
                          <m:rPr>
                            <m:nor/>
                          </m:rPr>
                          <a:rPr lang="en-GB" sz="1800" smtClean="0">
                            <a:latin typeface="Century Gothic" panose="020B0502020202020204" pitchFamily="34" charset="0"/>
                          </a:rPr>
                          <m:t> 7 </m:t>
                        </m:r>
                      </m:den>
                    </m:f>
                    <m:r>
                      <a:rPr lang="en-GB" sz="1800" i="1" smtClean="0">
                        <a:latin typeface="Cambria Math" panose="02040503050406030204" pitchFamily="18" charset="0"/>
                      </a:rPr>
                      <m:t> </m:t>
                    </m:r>
                  </m:oMath>
                </a14:m>
                <a:r>
                  <a:rPr lang="en-GB" sz="1800" dirty="0">
                    <a:latin typeface="Century Gothic" panose="020B0502020202020204" pitchFamily="34" charset="0"/>
                  </a:rPr>
                  <a:t>x 3.</a:t>
                </a:r>
              </a:p>
            </p:txBody>
          </p:sp>
        </mc:Choice>
        <mc:Fallback>
          <p:sp>
            <p:nvSpPr>
              <p:cNvPr id="28" name="Content Placeholder 2">
                <a:extLst>
                  <a:ext uri="{FF2B5EF4-FFF2-40B4-BE49-F238E27FC236}">
                    <a16:creationId xmlns:a16="http://schemas.microsoft.com/office/drawing/2014/main" id="{CC4BEC63-1ECF-664A-A148-BF390A8DBEFB}"/>
                  </a:ext>
                </a:extLst>
              </p:cNvPr>
              <p:cNvSpPr txBox="1">
                <a:spLocks noRot="1" noChangeAspect="1" noMove="1" noResize="1" noEditPoints="1" noAdjustHandles="1" noChangeArrowheads="1" noChangeShapeType="1" noTextEdit="1"/>
              </p:cNvSpPr>
              <p:nvPr/>
            </p:nvSpPr>
            <p:spPr>
              <a:xfrm>
                <a:off x="263046" y="1176339"/>
                <a:ext cx="11736887" cy="702110"/>
              </a:xfrm>
              <a:prstGeom prst="rect">
                <a:avLst/>
              </a:prstGeom>
              <a:blipFill>
                <a:blip r:embed="rId3"/>
                <a:stretch>
                  <a:fillRect l="-432"/>
                </a:stretch>
              </a:blipFill>
            </p:spPr>
            <p:txBody>
              <a:bodyPr/>
              <a:lstStyle/>
              <a:p>
                <a:r>
                  <a:rPr lang="en-GB">
                    <a:noFill/>
                  </a:rPr>
                  <a:t> </a:t>
                </a:r>
              </a:p>
            </p:txBody>
          </p:sp>
        </mc:Fallback>
      </mc:AlternateContent>
      <p:sp>
        <p:nvSpPr>
          <p:cNvPr id="29" name="Content Placeholder 2">
            <a:extLst>
              <a:ext uri="{FF2B5EF4-FFF2-40B4-BE49-F238E27FC236}">
                <a16:creationId xmlns:a16="http://schemas.microsoft.com/office/drawing/2014/main" id="{5241F945-F9D0-4E4B-BDFD-9DDE825AEC5D}"/>
              </a:ext>
            </a:extLst>
          </p:cNvPr>
          <p:cNvSpPr txBox="1">
            <a:spLocks/>
          </p:cNvSpPr>
          <p:nvPr/>
        </p:nvSpPr>
        <p:spPr>
          <a:xfrm>
            <a:off x="263046" y="3831720"/>
            <a:ext cx="11736887" cy="1140069"/>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Use Harrison’s method to complete these calculations. </a:t>
            </a:r>
          </a:p>
          <a:p>
            <a:r>
              <a:rPr lang="en-GB" dirty="0"/>
              <a:t>Write your answers in the simplest form.</a:t>
            </a:r>
          </a:p>
        </p:txBody>
      </p:sp>
      <p:pic>
        <p:nvPicPr>
          <p:cNvPr id="30" name="Google Shape;163;p19">
            <a:extLst>
              <a:ext uri="{FF2B5EF4-FFF2-40B4-BE49-F238E27FC236}">
                <a16:creationId xmlns:a16="http://schemas.microsoft.com/office/drawing/2014/main" id="{99508DD4-DA46-5448-8458-A5E77EE114E1}"/>
              </a:ext>
            </a:extLst>
          </p:cNvPr>
          <p:cNvPicPr preferRelativeResize="0"/>
          <p:nvPr/>
        </p:nvPicPr>
        <p:blipFill>
          <a:blip r:embed="rId4">
            <a:alphaModFix/>
          </a:blip>
          <a:stretch>
            <a:fillRect/>
          </a:stretch>
        </p:blipFill>
        <p:spPr>
          <a:xfrm>
            <a:off x="1622114" y="2541301"/>
            <a:ext cx="7996402" cy="284275"/>
          </a:xfrm>
          <a:prstGeom prst="rect">
            <a:avLst/>
          </a:prstGeom>
          <a:noFill/>
          <a:ln>
            <a:noFill/>
          </a:ln>
        </p:spPr>
      </p:pic>
      <p:sp>
        <p:nvSpPr>
          <p:cNvPr id="31" name="Google Shape;164;p19">
            <a:extLst>
              <a:ext uri="{FF2B5EF4-FFF2-40B4-BE49-F238E27FC236}">
                <a16:creationId xmlns:a16="http://schemas.microsoft.com/office/drawing/2014/main" id="{C4F2144C-DC33-AD4A-A07B-8C098F35E2AA}"/>
              </a:ext>
            </a:extLst>
          </p:cNvPr>
          <p:cNvSpPr txBox="1"/>
          <p:nvPr/>
        </p:nvSpPr>
        <p:spPr>
          <a:xfrm>
            <a:off x="1511814" y="2825576"/>
            <a:ext cx="304200" cy="484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000000"/>
                </a:solidFill>
                <a:effectLst/>
                <a:uLnTx/>
                <a:uFillTx/>
                <a:latin typeface="Century Gothic" panose="020B0502020202020204" pitchFamily="34" charset="0"/>
                <a:ea typeface="Century Gothic"/>
                <a:cs typeface="Century Gothic"/>
                <a:sym typeface="Century Gothic"/>
              </a:rPr>
              <a:t>0</a:t>
            </a:r>
            <a:endParaRPr kumimoji="0" sz="1800" b="0" i="0" u="none" strike="noStrike" kern="0" cap="none" spc="0" normalizeH="0" baseline="0" noProof="0">
              <a:ln>
                <a:noFill/>
              </a:ln>
              <a:solidFill>
                <a:srgbClr val="000000"/>
              </a:solidFill>
              <a:effectLst/>
              <a:uLnTx/>
              <a:uFillTx/>
              <a:latin typeface="Century Gothic" panose="020B0502020202020204" pitchFamily="34" charset="0"/>
              <a:ea typeface="Century Gothic"/>
              <a:cs typeface="Century Gothic"/>
              <a:sym typeface="Century Gothic"/>
            </a:endParaRPr>
          </a:p>
        </p:txBody>
      </p:sp>
      <p:graphicFrame>
        <p:nvGraphicFramePr>
          <p:cNvPr id="32" name="Google Shape;165;p19">
            <a:extLst>
              <a:ext uri="{FF2B5EF4-FFF2-40B4-BE49-F238E27FC236}">
                <a16:creationId xmlns:a16="http://schemas.microsoft.com/office/drawing/2014/main" id="{DB2A8D44-475F-CB44-A05C-8B02294FF1C7}"/>
              </a:ext>
            </a:extLst>
          </p:cNvPr>
          <p:cNvGraphicFramePr/>
          <p:nvPr>
            <p:extLst>
              <p:ext uri="{D42A27DB-BD31-4B8C-83A1-F6EECF244321}">
                <p14:modId xmlns:p14="http://schemas.microsoft.com/office/powerpoint/2010/main" val="2296740758"/>
              </p:ext>
            </p:extLst>
          </p:nvPr>
        </p:nvGraphicFramePr>
        <p:xfrm>
          <a:off x="2237527" y="2825576"/>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3" name="Google Shape;166;p19">
            <a:extLst>
              <a:ext uri="{FF2B5EF4-FFF2-40B4-BE49-F238E27FC236}">
                <a16:creationId xmlns:a16="http://schemas.microsoft.com/office/drawing/2014/main" id="{E2A234FE-64D5-0F45-BB59-3717B651043A}"/>
              </a:ext>
            </a:extLst>
          </p:cNvPr>
          <p:cNvGraphicFramePr/>
          <p:nvPr>
            <p:extLst>
              <p:ext uri="{D42A27DB-BD31-4B8C-83A1-F6EECF244321}">
                <p14:modId xmlns:p14="http://schemas.microsoft.com/office/powerpoint/2010/main" val="2038332122"/>
              </p:ext>
            </p:extLst>
          </p:nvPr>
        </p:nvGraphicFramePr>
        <p:xfrm>
          <a:off x="3041902" y="2825576"/>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4" name="Google Shape;167;p19">
            <a:extLst>
              <a:ext uri="{FF2B5EF4-FFF2-40B4-BE49-F238E27FC236}">
                <a16:creationId xmlns:a16="http://schemas.microsoft.com/office/drawing/2014/main" id="{FC1AF43C-5628-1240-9C8A-FA826ED37625}"/>
              </a:ext>
            </a:extLst>
          </p:cNvPr>
          <p:cNvGraphicFramePr/>
          <p:nvPr>
            <p:extLst>
              <p:ext uri="{D42A27DB-BD31-4B8C-83A1-F6EECF244321}">
                <p14:modId xmlns:p14="http://schemas.microsoft.com/office/powerpoint/2010/main" val="1317403810"/>
              </p:ext>
            </p:extLst>
          </p:nvPr>
        </p:nvGraphicFramePr>
        <p:xfrm>
          <a:off x="3846277" y="2825576"/>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5" name="Google Shape;168;p19">
            <a:extLst>
              <a:ext uri="{FF2B5EF4-FFF2-40B4-BE49-F238E27FC236}">
                <a16:creationId xmlns:a16="http://schemas.microsoft.com/office/drawing/2014/main" id="{E99FA0C1-A2C8-ED48-9D79-EE736B96C900}"/>
              </a:ext>
            </a:extLst>
          </p:cNvPr>
          <p:cNvGraphicFramePr/>
          <p:nvPr>
            <p:extLst>
              <p:ext uri="{D42A27DB-BD31-4B8C-83A1-F6EECF244321}">
                <p14:modId xmlns:p14="http://schemas.microsoft.com/office/powerpoint/2010/main" val="3892878418"/>
              </p:ext>
            </p:extLst>
          </p:nvPr>
        </p:nvGraphicFramePr>
        <p:xfrm>
          <a:off x="4650652" y="2825576"/>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6" name="Google Shape;169;p19">
            <a:extLst>
              <a:ext uri="{FF2B5EF4-FFF2-40B4-BE49-F238E27FC236}">
                <a16:creationId xmlns:a16="http://schemas.microsoft.com/office/drawing/2014/main" id="{B8B53E58-215A-B04D-BE96-8B45852AC842}"/>
              </a:ext>
            </a:extLst>
          </p:cNvPr>
          <p:cNvGraphicFramePr/>
          <p:nvPr>
            <p:extLst>
              <p:ext uri="{D42A27DB-BD31-4B8C-83A1-F6EECF244321}">
                <p14:modId xmlns:p14="http://schemas.microsoft.com/office/powerpoint/2010/main" val="3210898722"/>
              </p:ext>
            </p:extLst>
          </p:nvPr>
        </p:nvGraphicFramePr>
        <p:xfrm>
          <a:off x="5428877" y="2825576"/>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5</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7" name="Google Shape;170;p19">
            <a:extLst>
              <a:ext uri="{FF2B5EF4-FFF2-40B4-BE49-F238E27FC236}">
                <a16:creationId xmlns:a16="http://schemas.microsoft.com/office/drawing/2014/main" id="{EE173058-9F71-3545-A311-0CAA7EEFEEA3}"/>
              </a:ext>
            </a:extLst>
          </p:cNvPr>
          <p:cNvGraphicFramePr/>
          <p:nvPr>
            <p:extLst>
              <p:ext uri="{D42A27DB-BD31-4B8C-83A1-F6EECF244321}">
                <p14:modId xmlns:p14="http://schemas.microsoft.com/office/powerpoint/2010/main" val="729427858"/>
              </p:ext>
            </p:extLst>
          </p:nvPr>
        </p:nvGraphicFramePr>
        <p:xfrm>
          <a:off x="6207102" y="2825576"/>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6</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8" name="Google Shape;171;p19">
            <a:extLst>
              <a:ext uri="{FF2B5EF4-FFF2-40B4-BE49-F238E27FC236}">
                <a16:creationId xmlns:a16="http://schemas.microsoft.com/office/drawing/2014/main" id="{E6A62A18-3F4B-044A-BDB8-0C8C6C7A8B6A}"/>
              </a:ext>
            </a:extLst>
          </p:cNvPr>
          <p:cNvGraphicFramePr/>
          <p:nvPr>
            <p:extLst>
              <p:ext uri="{D42A27DB-BD31-4B8C-83A1-F6EECF244321}">
                <p14:modId xmlns:p14="http://schemas.microsoft.com/office/powerpoint/2010/main" val="316103545"/>
              </p:ext>
            </p:extLst>
          </p:nvPr>
        </p:nvGraphicFramePr>
        <p:xfrm>
          <a:off x="7011477" y="2825576"/>
          <a:ext cx="382850" cy="874340"/>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874340">
                <a:tc>
                  <a:txBody>
                    <a:bodyPr/>
                    <a:lstStyle/>
                    <a:p>
                      <a:pPr marL="0" lvl="0" indent="0" algn="ctr" rtl="0">
                        <a:spcBef>
                          <a:spcPts val="0"/>
                        </a:spcBef>
                        <a:spcAft>
                          <a:spcPts val="0"/>
                        </a:spcAft>
                        <a:buNone/>
                      </a:pPr>
                      <a:r>
                        <a:rPr lang="en-GB" sz="2200" dirty="0">
                          <a:latin typeface="Century Gothic"/>
                          <a:ea typeface="Century Gothic"/>
                          <a:cs typeface="Century Gothic"/>
                          <a:sym typeface="Century Gothic"/>
                        </a:rPr>
                        <a:t>1</a:t>
                      </a:r>
                      <a:endParaRPr sz="2200" dirty="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39" name="Google Shape;172;p19">
            <a:extLst>
              <a:ext uri="{FF2B5EF4-FFF2-40B4-BE49-F238E27FC236}">
                <a16:creationId xmlns:a16="http://schemas.microsoft.com/office/drawing/2014/main" id="{B55BDDFE-4D13-AB45-85F6-FBACCA31743F}"/>
              </a:ext>
            </a:extLst>
          </p:cNvPr>
          <p:cNvGraphicFramePr/>
          <p:nvPr>
            <p:extLst>
              <p:ext uri="{D42A27DB-BD31-4B8C-83A1-F6EECF244321}">
                <p14:modId xmlns:p14="http://schemas.microsoft.com/office/powerpoint/2010/main" val="811811526"/>
              </p:ext>
            </p:extLst>
          </p:nvPr>
        </p:nvGraphicFramePr>
        <p:xfrm>
          <a:off x="7467827" y="2785576"/>
          <a:ext cx="765700" cy="914340"/>
        </p:xfrm>
        <a:graphic>
          <a:graphicData uri="http://schemas.openxmlformats.org/drawingml/2006/table">
            <a:tbl>
              <a:tblPr>
                <a:noFill/>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lvl="0" indent="0" algn="ctr" rtl="0">
                        <a:spcBef>
                          <a:spcPts val="0"/>
                        </a:spcBef>
                        <a:spcAft>
                          <a:spcPts val="0"/>
                        </a:spcAft>
                        <a:buNone/>
                      </a:pPr>
                      <a:r>
                        <a:rPr lang="en-GB" sz="2200">
                          <a:latin typeface="Century Gothic"/>
                          <a:ea typeface="Century Gothic"/>
                          <a:cs typeface="Century Gothic"/>
                          <a:sym typeface="Century Gothic"/>
                        </a:rPr>
                        <a:t>1</a:t>
                      </a:r>
                      <a:endParaRPr sz="22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0" name="Google Shape;173;p19">
            <a:extLst>
              <a:ext uri="{FF2B5EF4-FFF2-40B4-BE49-F238E27FC236}">
                <a16:creationId xmlns:a16="http://schemas.microsoft.com/office/drawing/2014/main" id="{B3CAB51C-1EF1-4545-8D73-19180F479F15}"/>
              </a:ext>
            </a:extLst>
          </p:cNvPr>
          <p:cNvGraphicFramePr/>
          <p:nvPr>
            <p:extLst>
              <p:ext uri="{D42A27DB-BD31-4B8C-83A1-F6EECF244321}">
                <p14:modId xmlns:p14="http://schemas.microsoft.com/office/powerpoint/2010/main" val="1424674483"/>
              </p:ext>
            </p:extLst>
          </p:nvPr>
        </p:nvGraphicFramePr>
        <p:xfrm>
          <a:off x="8233539" y="2825576"/>
          <a:ext cx="765700" cy="914340"/>
        </p:xfrm>
        <a:graphic>
          <a:graphicData uri="http://schemas.openxmlformats.org/drawingml/2006/table">
            <a:tbl>
              <a:tblPr>
                <a:noFill/>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lvl="0" indent="0" algn="ctr" rtl="0">
                        <a:spcBef>
                          <a:spcPts val="0"/>
                        </a:spcBef>
                        <a:spcAft>
                          <a:spcPts val="0"/>
                        </a:spcAft>
                        <a:buNone/>
                      </a:pPr>
                      <a:r>
                        <a:rPr lang="en-GB" sz="2200">
                          <a:latin typeface="Century Gothic"/>
                          <a:ea typeface="Century Gothic"/>
                          <a:cs typeface="Century Gothic"/>
                          <a:sym typeface="Century Gothic"/>
                        </a:rPr>
                        <a:t>1</a:t>
                      </a:r>
                      <a:endParaRPr sz="22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1" name="Google Shape;174;p19">
            <a:extLst>
              <a:ext uri="{FF2B5EF4-FFF2-40B4-BE49-F238E27FC236}">
                <a16:creationId xmlns:a16="http://schemas.microsoft.com/office/drawing/2014/main" id="{4EC3AE84-A439-1046-95B7-3D60D4F7CFE7}"/>
              </a:ext>
            </a:extLst>
          </p:cNvPr>
          <p:cNvGraphicFramePr/>
          <p:nvPr>
            <p:extLst>
              <p:ext uri="{D42A27DB-BD31-4B8C-83A1-F6EECF244321}">
                <p14:modId xmlns:p14="http://schemas.microsoft.com/office/powerpoint/2010/main" val="4000356571"/>
              </p:ext>
            </p:extLst>
          </p:nvPr>
        </p:nvGraphicFramePr>
        <p:xfrm>
          <a:off x="9111402" y="2825576"/>
          <a:ext cx="765700" cy="914340"/>
        </p:xfrm>
        <a:graphic>
          <a:graphicData uri="http://schemas.openxmlformats.org/drawingml/2006/table">
            <a:tbl>
              <a:tblPr>
                <a:noFill/>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lvl="0" indent="0" algn="ctr" rtl="0">
                        <a:spcBef>
                          <a:spcPts val="0"/>
                        </a:spcBef>
                        <a:spcAft>
                          <a:spcPts val="0"/>
                        </a:spcAft>
                        <a:buNone/>
                      </a:pPr>
                      <a:r>
                        <a:rPr lang="en-GB" sz="2200">
                          <a:latin typeface="Century Gothic"/>
                          <a:ea typeface="Century Gothic"/>
                          <a:cs typeface="Century Gothic"/>
                          <a:sym typeface="Century Gothic"/>
                        </a:rPr>
                        <a:t>1</a:t>
                      </a:r>
                      <a:endParaRPr sz="22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mc:Choice xmlns:a14="http://schemas.microsoft.com/office/drawing/2010/main" Requires="a14">
          <p:graphicFrame>
            <p:nvGraphicFramePr>
              <p:cNvPr id="42" name="Google Shape;175;p19">
                <a:extLst>
                  <a:ext uri="{FF2B5EF4-FFF2-40B4-BE49-F238E27FC236}">
                    <a16:creationId xmlns:a16="http://schemas.microsoft.com/office/drawing/2014/main" id="{57E1C46D-AE11-A24B-B94C-5194930646DC}"/>
                  </a:ext>
                </a:extLst>
              </p:cNvPr>
              <p:cNvGraphicFramePr/>
              <p:nvPr>
                <p:extLst>
                  <p:ext uri="{D42A27DB-BD31-4B8C-83A1-F6EECF244321}">
                    <p14:modId xmlns:p14="http://schemas.microsoft.com/office/powerpoint/2010/main" val="497416680"/>
                  </p:ext>
                </p:extLst>
              </p:nvPr>
            </p:nvGraphicFramePr>
            <p:xfrm>
              <a:off x="1622114" y="1863801"/>
              <a:ext cx="7181325" cy="677500"/>
            </p:xfrm>
            <a:graphic>
              <a:graphicData uri="http://schemas.openxmlformats.org/drawingml/2006/table">
                <a:tbl>
                  <a:tblPr>
                    <a:noFill/>
                  </a:tblPr>
                  <a:tblGrid>
                    <a:gridCol w="2393775">
                      <a:extLst>
                        <a:ext uri="{9D8B030D-6E8A-4147-A177-3AD203B41FA5}">
                          <a16:colId xmlns:a16="http://schemas.microsoft.com/office/drawing/2014/main" val="20000"/>
                        </a:ext>
                      </a:extLst>
                    </a:gridCol>
                    <a:gridCol w="2393775">
                      <a:extLst>
                        <a:ext uri="{9D8B030D-6E8A-4147-A177-3AD203B41FA5}">
                          <a16:colId xmlns:a16="http://schemas.microsoft.com/office/drawing/2014/main" val="20001"/>
                        </a:ext>
                      </a:extLst>
                    </a:gridCol>
                    <a:gridCol w="2393775">
                      <a:extLst>
                        <a:ext uri="{9D8B030D-6E8A-4147-A177-3AD203B41FA5}">
                          <a16:colId xmlns:a16="http://schemas.microsoft.com/office/drawing/2014/main" val="20002"/>
                        </a:ext>
                      </a:extLst>
                    </a:gridCol>
                  </a:tblGrid>
                  <a:tr h="6775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Century Gothic"/>
                                      </a:rPr>
                                    </m:ctrlPr>
                                  </m:fPr>
                                  <m:num>
                                    <m:r>
                                      <m:rPr>
                                        <m:nor/>
                                      </m:rPr>
                                      <a:rPr kumimoji="0" lang="en-US" sz="1600" b="0" i="0" u="none" strike="noStrike" kern="0" cap="none" spc="0" normalizeH="0" baseline="0" noProof="0" smtClean="0">
                                        <a:ln>
                                          <a:noFill/>
                                        </a:ln>
                                        <a:solidFill>
                                          <a:srgbClr val="000000"/>
                                        </a:solidFill>
                                        <a:effectLst/>
                                        <a:uLnTx/>
                                        <a:uFillTx/>
                                        <a:latin typeface="Century Gothic" panose="020B0502020202020204" pitchFamily="34" charset="0"/>
                                        <a:sym typeface="Century Gothic"/>
                                      </a:rPr>
                                      <m:t>3</m:t>
                                    </m:r>
                                  </m:num>
                                  <m:den>
                                    <m:r>
                                      <m:rPr>
                                        <m:nor/>
                                      </m:rPr>
                                      <a:rPr kumimoji="0" lang="en-US" sz="1600" b="0" i="0" u="none" strike="noStrike" kern="0" cap="none" spc="0" normalizeH="0" baseline="0" noProof="0" smtClean="0">
                                        <a:ln>
                                          <a:noFill/>
                                        </a:ln>
                                        <a:solidFill>
                                          <a:srgbClr val="000000"/>
                                        </a:solidFill>
                                        <a:effectLst/>
                                        <a:uLnTx/>
                                        <a:uFillTx/>
                                        <a:latin typeface="Century Gothic" panose="020B0502020202020204" pitchFamily="34" charset="0"/>
                                        <a:sym typeface="Century Gothic"/>
                                      </a:rPr>
                                      <m:t> 7 </m:t>
                                    </m:r>
                                  </m:den>
                                </m:f>
                              </m:oMath>
                            </m:oMathPara>
                          </a14:m>
                          <a:endParaRPr sz="14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Century Gothic"/>
                                      </a:rPr>
                                    </m:ctrlPr>
                                  </m:fPr>
                                  <m:num>
                                    <m:r>
                                      <m:rPr>
                                        <m:nor/>
                                      </m:rPr>
                                      <a:rPr kumimoji="0" lang="en-US" sz="1600" b="0" i="0" u="none" strike="noStrike" kern="0" cap="none" spc="0" normalizeH="0" baseline="0" noProof="0" smtClean="0">
                                        <a:ln>
                                          <a:noFill/>
                                        </a:ln>
                                        <a:solidFill>
                                          <a:srgbClr val="000000"/>
                                        </a:solidFill>
                                        <a:effectLst/>
                                        <a:uLnTx/>
                                        <a:uFillTx/>
                                        <a:latin typeface="Century Gothic" panose="020B0502020202020204" pitchFamily="34" charset="0"/>
                                        <a:sym typeface="Century Gothic"/>
                                      </a:rPr>
                                      <m:t>3</m:t>
                                    </m:r>
                                  </m:num>
                                  <m:den>
                                    <m:r>
                                      <m:rPr>
                                        <m:nor/>
                                      </m:rPr>
                                      <a:rPr kumimoji="0" lang="en-US" sz="1600" b="0" i="0" u="none" strike="noStrike" kern="0" cap="none" spc="0" normalizeH="0" baseline="0" noProof="0" smtClean="0">
                                        <a:ln>
                                          <a:noFill/>
                                        </a:ln>
                                        <a:solidFill>
                                          <a:srgbClr val="000000"/>
                                        </a:solidFill>
                                        <a:effectLst/>
                                        <a:uLnTx/>
                                        <a:uFillTx/>
                                        <a:latin typeface="Century Gothic" panose="020B0502020202020204" pitchFamily="34" charset="0"/>
                                        <a:sym typeface="Century Gothic"/>
                                      </a:rPr>
                                      <m:t> 7 </m:t>
                                    </m:r>
                                  </m:den>
                                </m:f>
                              </m:oMath>
                            </m:oMathPara>
                          </a14:m>
                          <a:endParaRPr sz="14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Century Gothic"/>
                                      </a:rPr>
                                    </m:ctrlPr>
                                  </m:fPr>
                                  <m:num>
                                    <m:r>
                                      <m:rPr>
                                        <m:nor/>
                                      </m:rPr>
                                      <a:rPr kumimoji="0" lang="en-US" sz="1600" b="0" i="0" u="none" strike="noStrike" kern="0" cap="none" spc="0" normalizeH="0" baseline="0" noProof="0" smtClean="0">
                                        <a:ln>
                                          <a:noFill/>
                                        </a:ln>
                                        <a:solidFill>
                                          <a:srgbClr val="000000"/>
                                        </a:solidFill>
                                        <a:effectLst/>
                                        <a:uLnTx/>
                                        <a:uFillTx/>
                                        <a:latin typeface="Century Gothic" panose="020B0502020202020204" pitchFamily="34" charset="0"/>
                                        <a:sym typeface="Century Gothic"/>
                                      </a:rPr>
                                      <m:t>3</m:t>
                                    </m:r>
                                  </m:num>
                                  <m:den>
                                    <m:r>
                                      <m:rPr>
                                        <m:nor/>
                                      </m:rPr>
                                      <a:rPr kumimoji="0" lang="en-US" sz="1600" b="0" i="0" u="none" strike="noStrike" kern="0" cap="none" spc="0" normalizeH="0" baseline="0" noProof="0" smtClean="0">
                                        <a:ln>
                                          <a:noFill/>
                                        </a:ln>
                                        <a:solidFill>
                                          <a:srgbClr val="000000"/>
                                        </a:solidFill>
                                        <a:effectLst/>
                                        <a:uLnTx/>
                                        <a:uFillTx/>
                                        <a:latin typeface="Century Gothic" panose="020B0502020202020204" pitchFamily="34" charset="0"/>
                                        <a:sym typeface="Century Gothic"/>
                                      </a:rPr>
                                      <m:t> 7 </m:t>
                                    </m:r>
                                  </m:den>
                                </m:f>
                              </m:oMath>
                            </m:oMathPara>
                          </a14:m>
                          <a:endParaRPr sz="14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bl>
              </a:graphicData>
            </a:graphic>
          </p:graphicFrame>
        </mc:Choice>
        <mc:Fallback>
          <p:graphicFrame>
            <p:nvGraphicFramePr>
              <p:cNvPr id="42" name="Google Shape;175;p19">
                <a:extLst>
                  <a:ext uri="{FF2B5EF4-FFF2-40B4-BE49-F238E27FC236}">
                    <a16:creationId xmlns:a16="http://schemas.microsoft.com/office/drawing/2014/main" id="{57E1C46D-AE11-A24B-B94C-5194930646DC}"/>
                  </a:ext>
                </a:extLst>
              </p:cNvPr>
              <p:cNvGraphicFramePr/>
              <p:nvPr>
                <p:extLst>
                  <p:ext uri="{D42A27DB-BD31-4B8C-83A1-F6EECF244321}">
                    <p14:modId xmlns:p14="http://schemas.microsoft.com/office/powerpoint/2010/main" val="497416680"/>
                  </p:ext>
                </p:extLst>
              </p:nvPr>
            </p:nvGraphicFramePr>
            <p:xfrm>
              <a:off x="1622114" y="1863801"/>
              <a:ext cx="7181325" cy="677500"/>
            </p:xfrm>
            <a:graphic>
              <a:graphicData uri="http://schemas.openxmlformats.org/drawingml/2006/table">
                <a:tbl>
                  <a:tblPr>
                    <a:noFill/>
                  </a:tblPr>
                  <a:tblGrid>
                    <a:gridCol w="2393775">
                      <a:extLst>
                        <a:ext uri="{9D8B030D-6E8A-4147-A177-3AD203B41FA5}">
                          <a16:colId xmlns:a16="http://schemas.microsoft.com/office/drawing/2014/main" val="20000"/>
                        </a:ext>
                      </a:extLst>
                    </a:gridCol>
                    <a:gridCol w="2393775">
                      <a:extLst>
                        <a:ext uri="{9D8B030D-6E8A-4147-A177-3AD203B41FA5}">
                          <a16:colId xmlns:a16="http://schemas.microsoft.com/office/drawing/2014/main" val="20001"/>
                        </a:ext>
                      </a:extLst>
                    </a:gridCol>
                    <a:gridCol w="2393775">
                      <a:extLst>
                        <a:ext uri="{9D8B030D-6E8A-4147-A177-3AD203B41FA5}">
                          <a16:colId xmlns:a16="http://schemas.microsoft.com/office/drawing/2014/main" val="20002"/>
                        </a:ext>
                      </a:extLst>
                    </a:gridCol>
                  </a:tblGrid>
                  <a:tr h="677500">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529" t="-1818" r="-201058" b="-5455"/>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100529" t="-1818" r="-101058" b="-5455"/>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200529" t="-1818" r="-1058" b="-5455"/>
                          </a:stretch>
                        </a:blipFill>
                      </a:tcPr>
                    </a:tc>
                    <a:extLst>
                      <a:ext uri="{0D108BD9-81ED-4DB2-BD59-A6C34878D82A}">
                        <a16:rowId xmlns:a16="http://schemas.microsoft.com/office/drawing/2014/main" val="10000"/>
                      </a:ext>
                    </a:extLst>
                  </a:tr>
                </a:tbl>
              </a:graphicData>
            </a:graphic>
          </p:graphicFrame>
        </mc:Fallback>
      </mc:AlternateContent>
      <p:graphicFrame>
        <p:nvGraphicFramePr>
          <p:cNvPr id="43" name="Google Shape;176;p19">
            <a:extLst>
              <a:ext uri="{FF2B5EF4-FFF2-40B4-BE49-F238E27FC236}">
                <a16:creationId xmlns:a16="http://schemas.microsoft.com/office/drawing/2014/main" id="{17428811-591C-4244-B1F8-674809BF56E4}"/>
              </a:ext>
            </a:extLst>
          </p:cNvPr>
          <p:cNvGraphicFramePr/>
          <p:nvPr>
            <p:extLst>
              <p:ext uri="{D42A27DB-BD31-4B8C-83A1-F6EECF244321}">
                <p14:modId xmlns:p14="http://schemas.microsoft.com/office/powerpoint/2010/main" val="3559418480"/>
              </p:ext>
            </p:extLst>
          </p:nvPr>
        </p:nvGraphicFramePr>
        <p:xfrm>
          <a:off x="9992100" y="1726168"/>
          <a:ext cx="382850" cy="914345"/>
        </p:xfrm>
        <a:graphic>
          <a:graphicData uri="http://schemas.openxmlformats.org/drawingml/2006/table">
            <a:tbl>
              <a:tblPr>
                <a:noFill/>
              </a:tblPr>
              <a:tblGrid>
                <a:gridCol w="3828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a:t>
                      </a:r>
                      <a:endParaRPr sz="18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4" name="Google Shape;177;p19">
            <a:extLst>
              <a:ext uri="{FF2B5EF4-FFF2-40B4-BE49-F238E27FC236}">
                <a16:creationId xmlns:a16="http://schemas.microsoft.com/office/drawing/2014/main" id="{ECF51C7F-9B8B-0847-A4CC-43AF181E5F83}"/>
              </a:ext>
            </a:extLst>
          </p:cNvPr>
          <p:cNvGraphicFramePr/>
          <p:nvPr>
            <p:extLst>
              <p:ext uri="{D42A27DB-BD31-4B8C-83A1-F6EECF244321}">
                <p14:modId xmlns:p14="http://schemas.microsoft.com/office/powerpoint/2010/main" val="3751866235"/>
              </p:ext>
            </p:extLst>
          </p:nvPr>
        </p:nvGraphicFramePr>
        <p:xfrm>
          <a:off x="11019987" y="1726168"/>
          <a:ext cx="765700" cy="914340"/>
        </p:xfrm>
        <a:graphic>
          <a:graphicData uri="http://schemas.openxmlformats.org/drawingml/2006/table">
            <a:tbl>
              <a:tblPr>
                <a:noFill/>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lvl="0" indent="0" algn="ctr" rtl="0">
                        <a:spcBef>
                          <a:spcPts val="0"/>
                        </a:spcBef>
                        <a:spcAft>
                          <a:spcPts val="0"/>
                        </a:spcAft>
                        <a:buNone/>
                      </a:pPr>
                      <a:r>
                        <a:rPr lang="en-GB" sz="2200">
                          <a:latin typeface="Century Gothic"/>
                          <a:ea typeface="Century Gothic"/>
                          <a:cs typeface="Century Gothic"/>
                          <a:sym typeface="Century Gothic"/>
                        </a:rPr>
                        <a:t>1</a:t>
                      </a:r>
                      <a:endParaRPr sz="2200">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a:t>
                      </a:r>
                      <a:endParaRPr sz="180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7</a:t>
                      </a:r>
                      <a:endParaRPr sz="1800" dirty="0">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5" name="Content Placeholder 2">
            <a:extLst>
              <a:ext uri="{FF2B5EF4-FFF2-40B4-BE49-F238E27FC236}">
                <a16:creationId xmlns:a16="http://schemas.microsoft.com/office/drawing/2014/main" id="{FC0AE239-16B8-D846-8627-FA2D19F61249}"/>
              </a:ext>
            </a:extLst>
          </p:cNvPr>
          <p:cNvSpPr txBox="1">
            <a:spLocks/>
          </p:cNvSpPr>
          <p:nvPr/>
        </p:nvSpPr>
        <p:spPr>
          <a:xfrm>
            <a:off x="10331303" y="1943736"/>
            <a:ext cx="885243" cy="51168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dirty="0"/>
              <a:t>x 3 =</a:t>
            </a:r>
          </a:p>
        </p:txBody>
      </p:sp>
      <mc:AlternateContent xmlns:mc="http://schemas.openxmlformats.org/markup-compatibility/2006">
        <mc:Choice xmlns:a14="http://schemas.microsoft.com/office/drawing/2010/main" Requires="a14">
          <p:sp>
            <p:nvSpPr>
              <p:cNvPr id="46" name="Rounded Rectangle 45">
                <a:extLst>
                  <a:ext uri="{FF2B5EF4-FFF2-40B4-BE49-F238E27FC236}">
                    <a16:creationId xmlns:a16="http://schemas.microsoft.com/office/drawing/2014/main" id="{D381D839-8CA4-824B-B73E-F317AB604481}"/>
                  </a:ext>
                </a:extLst>
              </p:cNvPr>
              <p:cNvSpPr/>
              <p:nvPr/>
            </p:nvSpPr>
            <p:spPr>
              <a:xfrm>
                <a:off x="1800371" y="4910566"/>
                <a:ext cx="1202490"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4</m:t>
                        </m:r>
                      </m:num>
                      <m:den>
                        <m:r>
                          <m:rPr>
                            <m:nor/>
                          </m:rPr>
                          <a:rPr lang="en-GB" sz="2400" b="0" i="0" smtClean="0">
                            <a:solidFill>
                              <a:srgbClr val="222222"/>
                            </a:solidFill>
                            <a:latin typeface="Century Gothic" panose="020B0502020202020204" pitchFamily="34" charset="0"/>
                          </a:rPr>
                          <m:t> 5 </m:t>
                        </m:r>
                      </m:den>
                    </m:f>
                  </m:oMath>
                </a14:m>
                <a:r>
                  <a:rPr lang="en-GB" sz="2400" dirty="0">
                    <a:solidFill>
                      <a:srgbClr val="222222"/>
                    </a:solidFill>
                    <a:latin typeface="Century Gothic" panose="020B0502020202020204" pitchFamily="34" charset="0"/>
                  </a:rPr>
                  <a:t> x 3</a:t>
                </a:r>
              </a:p>
            </p:txBody>
          </p:sp>
        </mc:Choice>
        <mc:Fallback>
          <p:sp>
            <p:nvSpPr>
              <p:cNvPr id="46" name="Rounded Rectangle 45">
                <a:extLst>
                  <a:ext uri="{FF2B5EF4-FFF2-40B4-BE49-F238E27FC236}">
                    <a16:creationId xmlns:a16="http://schemas.microsoft.com/office/drawing/2014/main" id="{D381D839-8CA4-824B-B73E-F317AB604481}"/>
                  </a:ext>
                </a:extLst>
              </p:cNvPr>
              <p:cNvSpPr>
                <a:spLocks noRot="1" noChangeAspect="1" noMove="1" noResize="1" noEditPoints="1" noAdjustHandles="1" noChangeArrowheads="1" noChangeShapeType="1" noTextEdit="1"/>
              </p:cNvSpPr>
              <p:nvPr/>
            </p:nvSpPr>
            <p:spPr>
              <a:xfrm>
                <a:off x="1800371" y="4910566"/>
                <a:ext cx="1202490" cy="886690"/>
              </a:xfrm>
              <a:prstGeom prst="roundRect">
                <a:avLst/>
              </a:prstGeom>
              <a:blipFill>
                <a:blip r:embed="rId6"/>
                <a:stretch>
                  <a:fillRect b="-6849"/>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7" name="Rounded Rectangle 46">
                <a:extLst>
                  <a:ext uri="{FF2B5EF4-FFF2-40B4-BE49-F238E27FC236}">
                    <a16:creationId xmlns:a16="http://schemas.microsoft.com/office/drawing/2014/main" id="{1D731583-2034-5241-8ACB-EB9F33E850F7}"/>
                  </a:ext>
                </a:extLst>
              </p:cNvPr>
              <p:cNvSpPr/>
              <p:nvPr/>
            </p:nvSpPr>
            <p:spPr>
              <a:xfrm>
                <a:off x="5004612" y="4910566"/>
                <a:ext cx="1202490"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GB" sz="2400" b="0" i="0" smtClean="0">
                            <a:solidFill>
                              <a:srgbClr val="222222"/>
                            </a:solidFill>
                            <a:latin typeface="Century Gothic" panose="020B0502020202020204" pitchFamily="34" charset="0"/>
                          </a:rPr>
                          <m:t> 8 </m:t>
                        </m:r>
                      </m:den>
                    </m:f>
                  </m:oMath>
                </a14:m>
                <a:r>
                  <a:rPr lang="en-GB" sz="2400" dirty="0">
                    <a:solidFill>
                      <a:srgbClr val="222222"/>
                    </a:solidFill>
                    <a:latin typeface="Century Gothic" panose="020B0502020202020204" pitchFamily="34" charset="0"/>
                  </a:rPr>
                  <a:t> x 4</a:t>
                </a:r>
              </a:p>
            </p:txBody>
          </p:sp>
        </mc:Choice>
        <mc:Fallback>
          <p:sp>
            <p:nvSpPr>
              <p:cNvPr id="47" name="Rounded Rectangle 46">
                <a:extLst>
                  <a:ext uri="{FF2B5EF4-FFF2-40B4-BE49-F238E27FC236}">
                    <a16:creationId xmlns:a16="http://schemas.microsoft.com/office/drawing/2014/main" id="{1D731583-2034-5241-8ACB-EB9F33E850F7}"/>
                  </a:ext>
                </a:extLst>
              </p:cNvPr>
              <p:cNvSpPr>
                <a:spLocks noRot="1" noChangeAspect="1" noMove="1" noResize="1" noEditPoints="1" noAdjustHandles="1" noChangeArrowheads="1" noChangeShapeType="1" noTextEdit="1"/>
              </p:cNvSpPr>
              <p:nvPr/>
            </p:nvSpPr>
            <p:spPr>
              <a:xfrm>
                <a:off x="5004612" y="4910566"/>
                <a:ext cx="1202490" cy="886690"/>
              </a:xfrm>
              <a:prstGeom prst="roundRect">
                <a:avLst/>
              </a:prstGeom>
              <a:blipFill>
                <a:blip r:embed="rId7"/>
                <a:stretch>
                  <a:fillRect r="-1010" b="-8219"/>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8" name="Rounded Rectangle 47">
                <a:extLst>
                  <a:ext uri="{FF2B5EF4-FFF2-40B4-BE49-F238E27FC236}">
                    <a16:creationId xmlns:a16="http://schemas.microsoft.com/office/drawing/2014/main" id="{B9D9AD9E-6B17-CF47-BAD3-BDEACF428E9B}"/>
                  </a:ext>
                </a:extLst>
              </p:cNvPr>
              <p:cNvSpPr/>
              <p:nvPr/>
            </p:nvSpPr>
            <p:spPr>
              <a:xfrm>
                <a:off x="8208853" y="4910566"/>
                <a:ext cx="1202490"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4 x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GB" sz="2400" b="0" i="0" smtClean="0">
                            <a:solidFill>
                              <a:srgbClr val="222222"/>
                            </a:solidFill>
                            <a:latin typeface="Century Gothic" panose="020B0502020202020204" pitchFamily="34" charset="0"/>
                          </a:rPr>
                          <m:t>10</m:t>
                        </m:r>
                      </m:den>
                    </m:f>
                  </m:oMath>
                </a14:m>
                <a:endParaRPr lang="en-GB" sz="2400" dirty="0">
                  <a:solidFill>
                    <a:srgbClr val="222222"/>
                  </a:solidFill>
                  <a:latin typeface="Century Gothic" panose="020B0502020202020204" pitchFamily="34" charset="0"/>
                </a:endParaRPr>
              </a:p>
            </p:txBody>
          </p:sp>
        </mc:Choice>
        <mc:Fallback>
          <p:sp>
            <p:nvSpPr>
              <p:cNvPr id="48" name="Rounded Rectangle 47">
                <a:extLst>
                  <a:ext uri="{FF2B5EF4-FFF2-40B4-BE49-F238E27FC236}">
                    <a16:creationId xmlns:a16="http://schemas.microsoft.com/office/drawing/2014/main" id="{B9D9AD9E-6B17-CF47-BAD3-BDEACF428E9B}"/>
                  </a:ext>
                </a:extLst>
              </p:cNvPr>
              <p:cNvSpPr>
                <a:spLocks noRot="1" noChangeAspect="1" noMove="1" noResize="1" noEditPoints="1" noAdjustHandles="1" noChangeArrowheads="1" noChangeShapeType="1" noTextEdit="1"/>
              </p:cNvSpPr>
              <p:nvPr/>
            </p:nvSpPr>
            <p:spPr>
              <a:xfrm>
                <a:off x="8208853" y="4910566"/>
                <a:ext cx="1202490" cy="886690"/>
              </a:xfrm>
              <a:prstGeom prst="roundRect">
                <a:avLst/>
              </a:prstGeom>
              <a:blipFill>
                <a:blip r:embed="rId8"/>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9" name="Google Shape;142;p17">
                <a:extLst>
                  <a:ext uri="{FF2B5EF4-FFF2-40B4-BE49-F238E27FC236}">
                    <a16:creationId xmlns:a16="http://schemas.microsoft.com/office/drawing/2014/main" id="{F0547AEE-4953-CE4B-959F-D6BCF43D508A}"/>
                  </a:ext>
                </a:extLst>
              </p:cNvPr>
              <p:cNvSpPr txBox="1"/>
              <p:nvPr/>
            </p:nvSpPr>
            <p:spPr>
              <a:xfrm>
                <a:off x="6175338" y="5028143"/>
                <a:ext cx="1846444" cy="5970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20</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a:t>
                </a:r>
                <a:r>
                  <a:rPr lang="en-GB" sz="1800" kern="0" dirty="0">
                    <a:solidFill>
                      <a:srgbClr val="43A047"/>
                    </a:solidFill>
                    <a:latin typeface="Century Gothic" panose="020B0502020202020204" pitchFamily="34" charset="0"/>
                    <a:ea typeface="Century Gothic"/>
                    <a:cs typeface="Century Gothic"/>
                    <a:sym typeface="Century Gothic"/>
                  </a:rPr>
                  <a:t>2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49" name="Google Shape;142;p17">
                <a:extLst>
                  <a:ext uri="{FF2B5EF4-FFF2-40B4-BE49-F238E27FC236}">
                    <a16:creationId xmlns:a16="http://schemas.microsoft.com/office/drawing/2014/main" id="{F0547AEE-4953-CE4B-959F-D6BCF43D508A}"/>
                  </a:ext>
                </a:extLst>
              </p:cNvPr>
              <p:cNvSpPr txBox="1">
                <a:spLocks noRot="1" noChangeAspect="1" noMove="1" noResize="1" noEditPoints="1" noAdjustHandles="1" noChangeArrowheads="1" noChangeShapeType="1" noTextEdit="1"/>
              </p:cNvSpPr>
              <p:nvPr/>
            </p:nvSpPr>
            <p:spPr>
              <a:xfrm>
                <a:off x="6175338" y="5028143"/>
                <a:ext cx="1846444" cy="597000"/>
              </a:xfrm>
              <a:prstGeom prst="rect">
                <a:avLst/>
              </a:prstGeom>
              <a:blipFill>
                <a:blip r:embed="rId9"/>
                <a:stretch>
                  <a:fillRect l="-2740" b="-14583"/>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0" name="Google Shape;142;p17">
                <a:extLst>
                  <a:ext uri="{FF2B5EF4-FFF2-40B4-BE49-F238E27FC236}">
                    <a16:creationId xmlns:a16="http://schemas.microsoft.com/office/drawing/2014/main" id="{AB044509-E549-1245-9EB2-EEF54055653F}"/>
                  </a:ext>
                </a:extLst>
              </p:cNvPr>
              <p:cNvSpPr txBox="1"/>
              <p:nvPr/>
            </p:nvSpPr>
            <p:spPr>
              <a:xfrm>
                <a:off x="3029834" y="5028142"/>
                <a:ext cx="1620818" cy="840449"/>
              </a:xfrm>
              <a:prstGeom prst="rect">
                <a:avLst/>
              </a:prstGeom>
              <a:noFill/>
              <a:ln>
                <a:noFill/>
              </a:ln>
            </p:spPr>
            <p:txBody>
              <a:bodyPr spcFirstLastPara="1" wrap="square" lIns="91425" tIns="91425" rIns="91425" bIns="91425" anchor="t" anchorCtr="0">
                <a:noAutofit/>
              </a:bodyPr>
              <a:lstStyle/>
              <a:p>
                <a:pPr lvl="0">
                  <a:buClr>
                    <a:srgbClr val="000000"/>
                  </a:buClr>
                  <a:defRPr/>
                </a:pPr>
                <a:r>
                  <a:rPr lang="ar-AE" sz="1800" dirty="0">
                    <a:solidFill>
                      <a:srgbClr val="43A047"/>
                    </a:solidFill>
                    <a:latin typeface="Century Gothic" panose="020B0502020202020204" pitchFamily="34" charset="0"/>
                  </a:rPr>
                  <a:t>= </a:t>
                </a:r>
                <a:r>
                  <a:rPr lang="en-GB" sz="1800" dirty="0">
                    <a:solidFill>
                      <a:srgbClr val="43A047"/>
                    </a:solidFill>
                    <a:latin typeface="Century Gothic" panose="020B0502020202020204" pitchFamily="34" charset="0"/>
                  </a:rPr>
                  <a:t>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sym typeface="Arial"/>
                  </a:rPr>
                  <a:t> or 2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oMath>
                </a14:m>
                <a:r>
                  <a:rPr lang="en-GB" sz="1800" kern="0" dirty="0">
                    <a:solidFill>
                      <a:srgbClr val="43A047"/>
                    </a:solidFill>
                    <a:latin typeface="Century Gothic" panose="020B0502020202020204" pitchFamily="34" charset="0"/>
                    <a:sym typeface="Arial"/>
                  </a:rPr>
                  <a:t> </a:t>
                </a:r>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50" name="Google Shape;142;p17">
                <a:extLst>
                  <a:ext uri="{FF2B5EF4-FFF2-40B4-BE49-F238E27FC236}">
                    <a16:creationId xmlns:a16="http://schemas.microsoft.com/office/drawing/2014/main" id="{AB044509-E549-1245-9EB2-EEF54055653F}"/>
                  </a:ext>
                </a:extLst>
              </p:cNvPr>
              <p:cNvSpPr txBox="1">
                <a:spLocks noRot="1" noChangeAspect="1" noMove="1" noResize="1" noEditPoints="1" noAdjustHandles="1" noChangeArrowheads="1" noChangeShapeType="1" noTextEdit="1"/>
              </p:cNvSpPr>
              <p:nvPr/>
            </p:nvSpPr>
            <p:spPr>
              <a:xfrm>
                <a:off x="3029834" y="5028142"/>
                <a:ext cx="1620818" cy="840449"/>
              </a:xfrm>
              <a:prstGeom prst="rect">
                <a:avLst/>
              </a:prstGeom>
              <a:blipFill>
                <a:blip r:embed="rId10"/>
                <a:stretch>
                  <a:fillRect l="-3101" r="-2326"/>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1" name="Google Shape;142;p17">
                <a:extLst>
                  <a:ext uri="{FF2B5EF4-FFF2-40B4-BE49-F238E27FC236}">
                    <a16:creationId xmlns:a16="http://schemas.microsoft.com/office/drawing/2014/main" id="{133BE26A-1AF3-8A42-9127-7C300BAF55C3}"/>
                  </a:ext>
                </a:extLst>
              </p:cNvPr>
              <p:cNvSpPr txBox="1"/>
              <p:nvPr/>
            </p:nvSpPr>
            <p:spPr>
              <a:xfrm>
                <a:off x="9485632" y="5028143"/>
                <a:ext cx="1534355" cy="5970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8</m:t>
                        </m:r>
                      </m:num>
                      <m:den>
                        <m:r>
                          <m:rPr>
                            <m:nor/>
                          </m:rPr>
                          <a:rPr lang="en-GB" sz="1800" b="0" i="0" smtClean="0">
                            <a:solidFill>
                              <a:srgbClr val="43A047"/>
                            </a:solidFill>
                            <a:latin typeface="Century Gothic" panose="020B0502020202020204" pitchFamily="34" charset="0"/>
                          </a:rPr>
                          <m:t>10</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51" name="Google Shape;142;p17">
                <a:extLst>
                  <a:ext uri="{FF2B5EF4-FFF2-40B4-BE49-F238E27FC236}">
                    <a16:creationId xmlns:a16="http://schemas.microsoft.com/office/drawing/2014/main" id="{133BE26A-1AF3-8A42-9127-7C300BAF55C3}"/>
                  </a:ext>
                </a:extLst>
              </p:cNvPr>
              <p:cNvSpPr txBox="1">
                <a:spLocks noRot="1" noChangeAspect="1" noMove="1" noResize="1" noEditPoints="1" noAdjustHandles="1" noChangeArrowheads="1" noChangeShapeType="1" noTextEdit="1"/>
              </p:cNvSpPr>
              <p:nvPr/>
            </p:nvSpPr>
            <p:spPr>
              <a:xfrm>
                <a:off x="9485632" y="5028143"/>
                <a:ext cx="1534355" cy="597000"/>
              </a:xfrm>
              <a:prstGeom prst="rect">
                <a:avLst/>
              </a:prstGeom>
              <a:blipFill>
                <a:blip r:embed="rId11"/>
                <a:stretch>
                  <a:fillRect l="-2459" b="-64583"/>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childTnLst>
                                </p:cTn>
                              </p:par>
                              <p:par>
                                <p:cTn id="8" presetID="10" presetClass="entr" presetSubtype="0" fill="hold"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1000"/>
                                        <p:tgtEl>
                                          <p:spTgt spid="50"/>
                                        </p:tgtEl>
                                      </p:cBhvr>
                                    </p:animEffect>
                                  </p:childTnLst>
                                </p:cTn>
                              </p:par>
                              <p:par>
                                <p:cTn id="11" presetID="10"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childTnLst>
                                </p:cTn>
                              </p:par>
                            </p:childTnLst>
                          </p:cTn>
                        </p:par>
                      </p:childTnLst>
                    </p:cTn>
                  </p:par>
                </p:childTnLst>
              </p:cTn>
              <p:nextCondLst>
                <p:cond evt="onClick" delay="0">
                  <p:tgtEl>
                    <p:spTgt spid="15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84" name="Google Shape;184;p11" descr="Timeline&#10;&#10;Description automatically generated"/>
          <p:cNvPicPr preferRelativeResize="0"/>
          <p:nvPr/>
        </p:nvPicPr>
        <p:blipFill rotWithShape="1">
          <a:blip r:embed="rId3">
            <a:alphaModFix/>
          </a:blip>
          <a:srcRect/>
          <a:stretch/>
        </p:blipFill>
        <p:spPr>
          <a:xfrm>
            <a:off x="263524" y="1077157"/>
            <a:ext cx="7848600" cy="326136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91" name="Google Shape;191;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192" name="Google Shape;192;p12"/>
          <p:cNvSpPr txBox="1">
            <a:spLocks noGrp="1"/>
          </p:cNvSpPr>
          <p:nvPr>
            <p:ph type="body" idx="2"/>
          </p:nvPr>
        </p:nvSpPr>
        <p:spPr>
          <a:xfrm>
            <a:off x="263046" y="1176339"/>
            <a:ext cx="11736887" cy="1109662"/>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Use some of the digit cards to complete this calculation. </a:t>
            </a:r>
            <a:r>
              <a:rPr lang="en-GB"/>
              <a:t>You may only use each digit card once.</a:t>
            </a:r>
            <a:endParaRPr/>
          </a:p>
          <a:p>
            <a:pPr marL="0" lvl="0" indent="0" algn="l" rtl="0">
              <a:lnSpc>
                <a:spcPct val="150000"/>
              </a:lnSpc>
              <a:spcBef>
                <a:spcPts val="1000"/>
              </a:spcBef>
              <a:spcAft>
                <a:spcPts val="0"/>
              </a:spcAft>
              <a:buClr>
                <a:srgbClr val="222222"/>
              </a:buClr>
              <a:buSzPts val="1800"/>
              <a:buNone/>
            </a:pPr>
            <a:r>
              <a:rPr lang="en-GB"/>
              <a:t>Clue: All the fractions in this calculations are proper fractions.</a:t>
            </a:r>
            <a:endParaRPr/>
          </a:p>
        </p:txBody>
      </p:sp>
      <p:grpSp>
        <p:nvGrpSpPr>
          <p:cNvPr id="193" name="Google Shape;193;p12"/>
          <p:cNvGrpSpPr/>
          <p:nvPr/>
        </p:nvGrpSpPr>
        <p:grpSpPr>
          <a:xfrm>
            <a:off x="1381652" y="2385183"/>
            <a:ext cx="805295" cy="1569551"/>
            <a:chOff x="5981361" y="2571750"/>
            <a:chExt cx="805295" cy="1569551"/>
          </a:xfrm>
        </p:grpSpPr>
        <p:sp>
          <p:nvSpPr>
            <p:cNvPr id="194" name="Google Shape;194;p12"/>
            <p:cNvSpPr/>
            <p:nvPr/>
          </p:nvSpPr>
          <p:spPr>
            <a:xfrm>
              <a:off x="6099117" y="2571750"/>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222222"/>
                  </a:solidFill>
                  <a:latin typeface="Century Gothic"/>
                  <a:ea typeface="Century Gothic"/>
                  <a:cs typeface="Century Gothic"/>
                  <a:sym typeface="Century Gothic"/>
                </a:rPr>
                <a:t>5</a:t>
              </a:r>
              <a:endParaRPr sz="1400" b="0" i="0" u="none" strike="noStrike" cap="none">
                <a:solidFill>
                  <a:srgbClr val="000000"/>
                </a:solidFill>
                <a:latin typeface="Arial"/>
                <a:ea typeface="Arial"/>
                <a:cs typeface="Arial"/>
                <a:sym typeface="Arial"/>
              </a:endParaRPr>
            </a:p>
          </p:txBody>
        </p:sp>
        <p:cxnSp>
          <p:nvCxnSpPr>
            <p:cNvPr id="195" name="Google Shape;195;p12"/>
            <p:cNvCxnSpPr/>
            <p:nvPr/>
          </p:nvCxnSpPr>
          <p:spPr>
            <a:xfrm rot="10800000" flipH="1">
              <a:off x="5981361" y="3349713"/>
              <a:ext cx="805295" cy="1"/>
            </a:xfrm>
            <a:prstGeom prst="straightConnector1">
              <a:avLst/>
            </a:prstGeom>
            <a:noFill/>
            <a:ln w="38100" cap="rnd" cmpd="sng">
              <a:solidFill>
                <a:srgbClr val="222222"/>
              </a:solidFill>
              <a:prstDash val="solid"/>
              <a:round/>
              <a:headEnd type="none" w="sm" len="sm"/>
              <a:tailEnd type="none" w="sm" len="sm"/>
            </a:ln>
          </p:spPr>
        </p:cxnSp>
        <p:sp>
          <p:nvSpPr>
            <p:cNvPr id="196" name="Google Shape;196;p12"/>
            <p:cNvSpPr/>
            <p:nvPr/>
          </p:nvSpPr>
          <p:spPr>
            <a:xfrm>
              <a:off x="6099117" y="3474984"/>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222222"/>
                  </a:solidFill>
                  <a:latin typeface="Century Gothic"/>
                  <a:ea typeface="Century Gothic"/>
                  <a:cs typeface="Century Gothic"/>
                  <a:sym typeface="Century Gothic"/>
                </a:rPr>
                <a:t>7</a:t>
              </a:r>
              <a:endParaRPr sz="1400" b="0" i="0" u="none" strike="noStrike" cap="none">
                <a:solidFill>
                  <a:srgbClr val="000000"/>
                </a:solidFill>
                <a:latin typeface="Arial"/>
                <a:ea typeface="Arial"/>
                <a:cs typeface="Arial"/>
                <a:sym typeface="Arial"/>
              </a:endParaRPr>
            </a:p>
          </p:txBody>
        </p:sp>
      </p:grpSp>
      <p:sp>
        <p:nvSpPr>
          <p:cNvPr id="197" name="Google Shape;197;p12"/>
          <p:cNvSpPr/>
          <p:nvPr/>
        </p:nvSpPr>
        <p:spPr>
          <a:xfrm>
            <a:off x="2410921" y="2829987"/>
            <a:ext cx="569784" cy="666317"/>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222222"/>
                </a:solidFill>
                <a:latin typeface="Century Gothic"/>
                <a:ea typeface="Century Gothic"/>
                <a:cs typeface="Century Gothic"/>
                <a:sym typeface="Century Gothic"/>
              </a:rPr>
              <a:t>x</a:t>
            </a:r>
            <a:endParaRPr sz="1400" b="0" i="0" u="none" strike="noStrike" cap="none">
              <a:solidFill>
                <a:srgbClr val="000000"/>
              </a:solidFill>
              <a:latin typeface="Arial"/>
              <a:ea typeface="Arial"/>
              <a:cs typeface="Arial"/>
              <a:sym typeface="Arial"/>
            </a:endParaRPr>
          </a:p>
        </p:txBody>
      </p:sp>
      <p:sp>
        <p:nvSpPr>
          <p:cNvPr id="198" name="Google Shape;198;p12"/>
          <p:cNvSpPr/>
          <p:nvPr/>
        </p:nvSpPr>
        <p:spPr>
          <a:xfrm>
            <a:off x="3204679" y="2385183"/>
            <a:ext cx="730894" cy="1569551"/>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sp>
        <p:nvSpPr>
          <p:cNvPr id="199" name="Google Shape;199;p12"/>
          <p:cNvSpPr/>
          <p:nvPr/>
        </p:nvSpPr>
        <p:spPr>
          <a:xfrm>
            <a:off x="4159547" y="2829987"/>
            <a:ext cx="569784" cy="666317"/>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222222"/>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200" name="Google Shape;200;p12"/>
          <p:cNvSpPr/>
          <p:nvPr/>
        </p:nvSpPr>
        <p:spPr>
          <a:xfrm>
            <a:off x="4953305" y="2385183"/>
            <a:ext cx="730894" cy="1569551"/>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pSp>
        <p:nvGrpSpPr>
          <p:cNvPr id="201" name="Google Shape;201;p12"/>
          <p:cNvGrpSpPr/>
          <p:nvPr/>
        </p:nvGrpSpPr>
        <p:grpSpPr>
          <a:xfrm>
            <a:off x="5908173" y="2385183"/>
            <a:ext cx="805295" cy="1569551"/>
            <a:chOff x="5981361" y="2571750"/>
            <a:chExt cx="805295" cy="1569551"/>
          </a:xfrm>
        </p:grpSpPr>
        <p:sp>
          <p:nvSpPr>
            <p:cNvPr id="202" name="Google Shape;202;p12"/>
            <p:cNvSpPr/>
            <p:nvPr/>
          </p:nvSpPr>
          <p:spPr>
            <a:xfrm>
              <a:off x="6099117" y="2571750"/>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cxnSp>
          <p:nvCxnSpPr>
            <p:cNvPr id="203" name="Google Shape;203;p12"/>
            <p:cNvCxnSpPr/>
            <p:nvPr/>
          </p:nvCxnSpPr>
          <p:spPr>
            <a:xfrm rot="10800000" flipH="1">
              <a:off x="5981361" y="3349713"/>
              <a:ext cx="805295" cy="1"/>
            </a:xfrm>
            <a:prstGeom prst="straightConnector1">
              <a:avLst/>
            </a:prstGeom>
            <a:noFill/>
            <a:ln w="38100" cap="rnd" cmpd="sng">
              <a:solidFill>
                <a:srgbClr val="222222"/>
              </a:solidFill>
              <a:prstDash val="solid"/>
              <a:round/>
              <a:headEnd type="none" w="sm" len="sm"/>
              <a:tailEnd type="none" w="sm" len="sm"/>
            </a:ln>
          </p:spPr>
        </p:cxnSp>
        <p:sp>
          <p:nvSpPr>
            <p:cNvPr id="204" name="Google Shape;204;p12"/>
            <p:cNvSpPr/>
            <p:nvPr/>
          </p:nvSpPr>
          <p:spPr>
            <a:xfrm>
              <a:off x="6099117" y="3474984"/>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pSp>
      <p:grpSp>
        <p:nvGrpSpPr>
          <p:cNvPr id="205" name="Google Shape;205;p12"/>
          <p:cNvGrpSpPr/>
          <p:nvPr/>
        </p:nvGrpSpPr>
        <p:grpSpPr>
          <a:xfrm>
            <a:off x="3130278" y="4373449"/>
            <a:ext cx="805295" cy="1569551"/>
            <a:chOff x="5981361" y="2571750"/>
            <a:chExt cx="805295" cy="1569551"/>
          </a:xfrm>
        </p:grpSpPr>
        <p:sp>
          <p:nvSpPr>
            <p:cNvPr id="206" name="Google Shape;206;p12"/>
            <p:cNvSpPr/>
            <p:nvPr/>
          </p:nvSpPr>
          <p:spPr>
            <a:xfrm>
              <a:off x="6099117" y="2571750"/>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cxnSp>
          <p:nvCxnSpPr>
            <p:cNvPr id="207" name="Google Shape;207;p12"/>
            <p:cNvCxnSpPr/>
            <p:nvPr/>
          </p:nvCxnSpPr>
          <p:spPr>
            <a:xfrm rot="10800000" flipH="1">
              <a:off x="5981361" y="3349713"/>
              <a:ext cx="805295" cy="1"/>
            </a:xfrm>
            <a:prstGeom prst="straightConnector1">
              <a:avLst/>
            </a:prstGeom>
            <a:noFill/>
            <a:ln w="38100" cap="rnd" cmpd="sng">
              <a:solidFill>
                <a:srgbClr val="222222"/>
              </a:solidFill>
              <a:prstDash val="solid"/>
              <a:round/>
              <a:headEnd type="none" w="sm" len="sm"/>
              <a:tailEnd type="none" w="sm" len="sm"/>
            </a:ln>
          </p:spPr>
        </p:cxnSp>
        <p:sp>
          <p:nvSpPr>
            <p:cNvPr id="208" name="Google Shape;208;p12"/>
            <p:cNvSpPr/>
            <p:nvPr/>
          </p:nvSpPr>
          <p:spPr>
            <a:xfrm>
              <a:off x="6099117" y="3474984"/>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pSp>
      <p:sp>
        <p:nvSpPr>
          <p:cNvPr id="209" name="Google Shape;209;p12"/>
          <p:cNvSpPr/>
          <p:nvPr/>
        </p:nvSpPr>
        <p:spPr>
          <a:xfrm>
            <a:off x="2425658" y="4818253"/>
            <a:ext cx="569784" cy="666317"/>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222222"/>
                </a:solidFill>
                <a:latin typeface="Century Gothic"/>
                <a:ea typeface="Century Gothic"/>
                <a:cs typeface="Century Gothic"/>
                <a:sym typeface="Century Gothic"/>
              </a:rPr>
              <a:t>x</a:t>
            </a:r>
            <a:endParaRPr sz="1400" b="0" i="0" u="none" strike="noStrike" cap="none">
              <a:solidFill>
                <a:srgbClr val="000000"/>
              </a:solidFill>
              <a:latin typeface="Arial"/>
              <a:ea typeface="Arial"/>
              <a:cs typeface="Arial"/>
              <a:sym typeface="Arial"/>
            </a:endParaRPr>
          </a:p>
        </p:txBody>
      </p:sp>
      <p:sp>
        <p:nvSpPr>
          <p:cNvPr id="210" name="Google Shape;210;p12"/>
          <p:cNvSpPr/>
          <p:nvPr/>
        </p:nvSpPr>
        <p:spPr>
          <a:xfrm>
            <a:off x="1456053" y="4373449"/>
            <a:ext cx="730894" cy="1569551"/>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sp>
        <p:nvSpPr>
          <p:cNvPr id="211" name="Google Shape;211;p12"/>
          <p:cNvSpPr/>
          <p:nvPr/>
        </p:nvSpPr>
        <p:spPr>
          <a:xfrm>
            <a:off x="4174284" y="4818253"/>
            <a:ext cx="569784" cy="666317"/>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a:solidFill>
                  <a:srgbClr val="222222"/>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grpSp>
        <p:nvGrpSpPr>
          <p:cNvPr id="212" name="Google Shape;212;p12"/>
          <p:cNvGrpSpPr/>
          <p:nvPr/>
        </p:nvGrpSpPr>
        <p:grpSpPr>
          <a:xfrm>
            <a:off x="4913573" y="4373449"/>
            <a:ext cx="805295" cy="1569551"/>
            <a:chOff x="5981361" y="2571750"/>
            <a:chExt cx="805295" cy="1569551"/>
          </a:xfrm>
        </p:grpSpPr>
        <p:sp>
          <p:nvSpPr>
            <p:cNvPr id="213" name="Google Shape;213;p12"/>
            <p:cNvSpPr/>
            <p:nvPr/>
          </p:nvSpPr>
          <p:spPr>
            <a:xfrm>
              <a:off x="6099117" y="2571750"/>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cxnSp>
          <p:nvCxnSpPr>
            <p:cNvPr id="214" name="Google Shape;214;p12"/>
            <p:cNvCxnSpPr/>
            <p:nvPr/>
          </p:nvCxnSpPr>
          <p:spPr>
            <a:xfrm rot="10800000" flipH="1">
              <a:off x="5981361" y="3349713"/>
              <a:ext cx="805295" cy="1"/>
            </a:xfrm>
            <a:prstGeom prst="straightConnector1">
              <a:avLst/>
            </a:prstGeom>
            <a:noFill/>
            <a:ln w="38100" cap="rnd" cmpd="sng">
              <a:solidFill>
                <a:srgbClr val="222222"/>
              </a:solidFill>
              <a:prstDash val="solid"/>
              <a:round/>
              <a:headEnd type="none" w="sm" len="sm"/>
              <a:tailEnd type="none" w="sm" len="sm"/>
            </a:ln>
          </p:spPr>
        </p:cxnSp>
        <p:sp>
          <p:nvSpPr>
            <p:cNvPr id="215" name="Google Shape;215;p12"/>
            <p:cNvSpPr/>
            <p:nvPr/>
          </p:nvSpPr>
          <p:spPr>
            <a:xfrm>
              <a:off x="6099117" y="3474984"/>
              <a:ext cx="569784" cy="666317"/>
            </a:xfrm>
            <a:prstGeom prst="roundRect">
              <a:avLst>
                <a:gd name="adj" fmla="val 16667"/>
              </a:avLst>
            </a:prstGeom>
            <a:no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222222"/>
                </a:solidFill>
                <a:latin typeface="Century Gothic"/>
                <a:ea typeface="Century Gothic"/>
                <a:cs typeface="Century Gothic"/>
                <a:sym typeface="Century Gothic"/>
              </a:endParaRPr>
            </a:p>
          </p:txBody>
        </p:sp>
      </p:grpSp>
      <p:sp>
        <p:nvSpPr>
          <p:cNvPr id="216" name="Google Shape;216;p12"/>
          <p:cNvSpPr/>
          <p:nvPr/>
        </p:nvSpPr>
        <p:spPr>
          <a:xfrm>
            <a:off x="8236904" y="2496829"/>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2</a:t>
            </a:r>
            <a:endParaRPr sz="1400" b="0" i="0" u="none" strike="noStrike" cap="none">
              <a:solidFill>
                <a:srgbClr val="000000"/>
              </a:solidFill>
              <a:latin typeface="Arial"/>
              <a:ea typeface="Arial"/>
              <a:cs typeface="Arial"/>
              <a:sym typeface="Arial"/>
            </a:endParaRPr>
          </a:p>
        </p:txBody>
      </p:sp>
      <p:sp>
        <p:nvSpPr>
          <p:cNvPr id="217" name="Google Shape;217;p12"/>
          <p:cNvSpPr/>
          <p:nvPr/>
        </p:nvSpPr>
        <p:spPr>
          <a:xfrm>
            <a:off x="9008991" y="2496828"/>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3</a:t>
            </a:r>
            <a:endParaRPr sz="1400" b="0" i="0" u="none" strike="noStrike" cap="none">
              <a:solidFill>
                <a:srgbClr val="000000"/>
              </a:solidFill>
              <a:latin typeface="Arial"/>
              <a:ea typeface="Arial"/>
              <a:cs typeface="Arial"/>
              <a:sym typeface="Arial"/>
            </a:endParaRPr>
          </a:p>
        </p:txBody>
      </p:sp>
      <p:sp>
        <p:nvSpPr>
          <p:cNvPr id="218" name="Google Shape;218;p12"/>
          <p:cNvSpPr/>
          <p:nvPr/>
        </p:nvSpPr>
        <p:spPr>
          <a:xfrm>
            <a:off x="9781078" y="2496828"/>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4</a:t>
            </a:r>
            <a:endParaRPr sz="1400" b="0" i="0" u="none" strike="noStrike" cap="none">
              <a:solidFill>
                <a:srgbClr val="000000"/>
              </a:solidFill>
              <a:latin typeface="Arial"/>
              <a:ea typeface="Arial"/>
              <a:cs typeface="Arial"/>
              <a:sym typeface="Arial"/>
            </a:endParaRPr>
          </a:p>
        </p:txBody>
      </p:sp>
      <p:sp>
        <p:nvSpPr>
          <p:cNvPr id="219" name="Google Shape;219;p12"/>
          <p:cNvSpPr/>
          <p:nvPr/>
        </p:nvSpPr>
        <p:spPr>
          <a:xfrm>
            <a:off x="8236904" y="3288418"/>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7</a:t>
            </a:r>
            <a:endParaRPr sz="1400" b="0" i="0" u="none" strike="noStrike" cap="none">
              <a:solidFill>
                <a:srgbClr val="000000"/>
              </a:solidFill>
              <a:latin typeface="Arial"/>
              <a:ea typeface="Arial"/>
              <a:cs typeface="Arial"/>
              <a:sym typeface="Arial"/>
            </a:endParaRPr>
          </a:p>
        </p:txBody>
      </p:sp>
      <p:sp>
        <p:nvSpPr>
          <p:cNvPr id="220" name="Google Shape;220;p12"/>
          <p:cNvSpPr/>
          <p:nvPr/>
        </p:nvSpPr>
        <p:spPr>
          <a:xfrm>
            <a:off x="9008991" y="3288417"/>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8</a:t>
            </a:r>
            <a:endParaRPr sz="1400" b="0" i="0" u="none" strike="noStrike" cap="none">
              <a:solidFill>
                <a:srgbClr val="000000"/>
              </a:solidFill>
              <a:latin typeface="Arial"/>
              <a:ea typeface="Arial"/>
              <a:cs typeface="Arial"/>
              <a:sym typeface="Arial"/>
            </a:endParaRPr>
          </a:p>
        </p:txBody>
      </p:sp>
      <p:sp>
        <p:nvSpPr>
          <p:cNvPr id="221" name="Google Shape;221;p12"/>
          <p:cNvSpPr/>
          <p:nvPr/>
        </p:nvSpPr>
        <p:spPr>
          <a:xfrm>
            <a:off x="9781078" y="3288417"/>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12</a:t>
            </a:r>
            <a:endParaRPr sz="1400" b="0" i="0" u="none" strike="noStrike" cap="none">
              <a:solidFill>
                <a:srgbClr val="000000"/>
              </a:solidFill>
              <a:latin typeface="Arial"/>
              <a:ea typeface="Arial"/>
              <a:cs typeface="Arial"/>
              <a:sym typeface="Arial"/>
            </a:endParaRPr>
          </a:p>
        </p:txBody>
      </p:sp>
      <p:sp>
        <p:nvSpPr>
          <p:cNvPr id="222" name="Google Shape;222;p12"/>
          <p:cNvSpPr/>
          <p:nvPr/>
        </p:nvSpPr>
        <p:spPr>
          <a:xfrm>
            <a:off x="8236904" y="4556914"/>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1</a:t>
            </a:r>
            <a:endParaRPr sz="1400" b="0" i="0" u="none" strike="noStrike" cap="none">
              <a:solidFill>
                <a:srgbClr val="000000"/>
              </a:solidFill>
              <a:latin typeface="Arial"/>
              <a:ea typeface="Arial"/>
              <a:cs typeface="Arial"/>
              <a:sym typeface="Arial"/>
            </a:endParaRPr>
          </a:p>
        </p:txBody>
      </p:sp>
      <p:sp>
        <p:nvSpPr>
          <p:cNvPr id="223" name="Google Shape;223;p12"/>
          <p:cNvSpPr/>
          <p:nvPr/>
        </p:nvSpPr>
        <p:spPr>
          <a:xfrm>
            <a:off x="9008991" y="4556913"/>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2</a:t>
            </a:r>
            <a:endParaRPr sz="1400" b="0" i="0" u="none" strike="noStrike" cap="none">
              <a:solidFill>
                <a:srgbClr val="000000"/>
              </a:solidFill>
              <a:latin typeface="Arial"/>
              <a:ea typeface="Arial"/>
              <a:cs typeface="Arial"/>
              <a:sym typeface="Arial"/>
            </a:endParaRPr>
          </a:p>
        </p:txBody>
      </p:sp>
      <p:sp>
        <p:nvSpPr>
          <p:cNvPr id="224" name="Google Shape;224;p12"/>
          <p:cNvSpPr/>
          <p:nvPr/>
        </p:nvSpPr>
        <p:spPr>
          <a:xfrm>
            <a:off x="9781078" y="4556913"/>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3</a:t>
            </a:r>
            <a:endParaRPr sz="1400" b="0" i="0" u="none" strike="noStrike" cap="none">
              <a:solidFill>
                <a:srgbClr val="000000"/>
              </a:solidFill>
              <a:latin typeface="Arial"/>
              <a:ea typeface="Arial"/>
              <a:cs typeface="Arial"/>
              <a:sym typeface="Arial"/>
            </a:endParaRPr>
          </a:p>
        </p:txBody>
      </p:sp>
      <p:sp>
        <p:nvSpPr>
          <p:cNvPr id="225" name="Google Shape;225;p12"/>
          <p:cNvSpPr/>
          <p:nvPr/>
        </p:nvSpPr>
        <p:spPr>
          <a:xfrm>
            <a:off x="8236904" y="5348503"/>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4</a:t>
            </a:r>
            <a:endParaRPr sz="1400" b="0" i="0" u="none" strike="noStrike" cap="none">
              <a:solidFill>
                <a:srgbClr val="000000"/>
              </a:solidFill>
              <a:latin typeface="Arial"/>
              <a:ea typeface="Arial"/>
              <a:cs typeface="Arial"/>
              <a:sym typeface="Arial"/>
            </a:endParaRPr>
          </a:p>
        </p:txBody>
      </p:sp>
      <p:sp>
        <p:nvSpPr>
          <p:cNvPr id="226" name="Google Shape;226;p12"/>
          <p:cNvSpPr/>
          <p:nvPr/>
        </p:nvSpPr>
        <p:spPr>
          <a:xfrm>
            <a:off x="9008991" y="5348502"/>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5</a:t>
            </a:r>
            <a:endParaRPr sz="1400" b="0" i="0" u="none" strike="noStrike" cap="none">
              <a:solidFill>
                <a:srgbClr val="000000"/>
              </a:solidFill>
              <a:latin typeface="Arial"/>
              <a:ea typeface="Arial"/>
              <a:cs typeface="Arial"/>
              <a:sym typeface="Arial"/>
            </a:endParaRPr>
          </a:p>
        </p:txBody>
      </p:sp>
      <p:sp>
        <p:nvSpPr>
          <p:cNvPr id="227" name="Google Shape;227;p12"/>
          <p:cNvSpPr/>
          <p:nvPr/>
        </p:nvSpPr>
        <p:spPr>
          <a:xfrm>
            <a:off x="9781078" y="5348502"/>
            <a:ext cx="692957" cy="666317"/>
          </a:xfrm>
          <a:prstGeom prst="roundRect">
            <a:avLst>
              <a:gd name="adj" fmla="val 16667"/>
            </a:avLst>
          </a:prstGeom>
          <a:solidFill>
            <a:srgbClr val="CCD4F4"/>
          </a:solidFill>
          <a:ln w="381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a:solidFill>
                  <a:srgbClr val="222222"/>
                </a:solidFill>
                <a:latin typeface="Century Gothic"/>
                <a:ea typeface="Century Gothic"/>
                <a:cs typeface="Century Gothic"/>
                <a:sym typeface="Century Gothic"/>
              </a:rPr>
              <a:t>6</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42" name="Google Shape;193;p21">
                <a:extLst>
                  <a:ext uri="{FF2B5EF4-FFF2-40B4-BE49-F238E27FC236}">
                    <a16:creationId xmlns:a16="http://schemas.microsoft.com/office/drawing/2014/main" id="{0B7897D6-8435-D947-B38D-1A547668450F}"/>
                  </a:ext>
                </a:extLst>
              </p:cNvPr>
              <p:cNvSpPr txBox="1"/>
              <p:nvPr/>
            </p:nvSpPr>
            <p:spPr>
              <a:xfrm>
                <a:off x="6590889" y="3662141"/>
                <a:ext cx="1729952" cy="771121"/>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x 12 = 8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endParaRPr>
              </a:p>
            </p:txBody>
          </p:sp>
        </mc:Choice>
        <mc:Fallback>
          <p:sp>
            <p:nvSpPr>
              <p:cNvPr id="42" name="Google Shape;193;p21">
                <a:extLst>
                  <a:ext uri="{FF2B5EF4-FFF2-40B4-BE49-F238E27FC236}">
                    <a16:creationId xmlns:a16="http://schemas.microsoft.com/office/drawing/2014/main" id="{0B7897D6-8435-D947-B38D-1A547668450F}"/>
                  </a:ext>
                </a:extLst>
              </p:cNvPr>
              <p:cNvSpPr txBox="1">
                <a:spLocks noRot="1" noChangeAspect="1" noMove="1" noResize="1" noEditPoints="1" noAdjustHandles="1" noChangeArrowheads="1" noChangeShapeType="1" noTextEdit="1"/>
              </p:cNvSpPr>
              <p:nvPr/>
            </p:nvSpPr>
            <p:spPr>
              <a:xfrm>
                <a:off x="6590889" y="3662141"/>
                <a:ext cx="1729952" cy="771121"/>
              </a:xfrm>
              <a:prstGeom prst="rect">
                <a:avLst/>
              </a:prstGeom>
              <a:blipFill>
                <a:blip r:embed="rId3"/>
                <a:stretch>
                  <a:fillRect l="-725" r="-2899"/>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3" name="Google Shape;193;p21">
                <a:extLst>
                  <a:ext uri="{FF2B5EF4-FFF2-40B4-BE49-F238E27FC236}">
                    <a16:creationId xmlns:a16="http://schemas.microsoft.com/office/drawing/2014/main" id="{BD309A77-59A1-4648-BE65-A4812822CAC5}"/>
                  </a:ext>
                </a:extLst>
              </p:cNvPr>
              <p:cNvSpPr txBox="1"/>
              <p:nvPr/>
            </p:nvSpPr>
            <p:spPr>
              <a:xfrm>
                <a:off x="5398484" y="5722143"/>
                <a:ext cx="3041081" cy="881716"/>
              </a:xfrm>
              <a:prstGeom prst="rect">
                <a:avLst/>
              </a:prstGeom>
              <a:noFill/>
              <a:ln>
                <a:noFill/>
              </a:ln>
            </p:spPr>
            <p:txBody>
              <a:bodyPr spcFirstLastPara="1" wrap="square" lIns="91425" tIns="91425" rIns="91425" bIns="91425" anchor="t" anchorCtr="0">
                <a:noAutofit/>
              </a:bodyPr>
              <a:lstStyle/>
              <a:p>
                <a:pPr lvl="0">
                  <a:lnSpc>
                    <a:spcPct val="150000"/>
                  </a:lnSpc>
                  <a:buClr>
                    <a:srgbClr val="000000"/>
                  </a:buClr>
                  <a:defRPr/>
                </a:pP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2</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x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2 x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endParaRPr>
              </a:p>
            </p:txBody>
          </p:sp>
        </mc:Choice>
        <mc:Fallback>
          <p:sp>
            <p:nvSpPr>
              <p:cNvPr id="43" name="Google Shape;193;p21">
                <a:extLst>
                  <a:ext uri="{FF2B5EF4-FFF2-40B4-BE49-F238E27FC236}">
                    <a16:creationId xmlns:a16="http://schemas.microsoft.com/office/drawing/2014/main" id="{BD309A77-59A1-4648-BE65-A4812822CAC5}"/>
                  </a:ext>
                </a:extLst>
              </p:cNvPr>
              <p:cNvSpPr txBox="1">
                <a:spLocks noRot="1" noChangeAspect="1" noMove="1" noResize="1" noEditPoints="1" noAdjustHandles="1" noChangeArrowheads="1" noChangeShapeType="1" noTextEdit="1"/>
              </p:cNvSpPr>
              <p:nvPr/>
            </p:nvSpPr>
            <p:spPr>
              <a:xfrm>
                <a:off x="5398484" y="5722143"/>
                <a:ext cx="3041081" cy="881716"/>
              </a:xfrm>
              <a:prstGeom prst="rect">
                <a:avLst/>
              </a:prstGeom>
              <a:blipFill>
                <a:blip r:embed="rId4"/>
                <a:stretch>
                  <a:fillRect l="-2083"/>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1000"/>
                                        <p:tgtEl>
                                          <p:spTgt spid="224"/>
                                        </p:tgtEl>
                                      </p:cBhvr>
                                    </p:animEffect>
                                  </p:childTnLst>
                                </p:cTn>
                              </p:par>
                              <p:par>
                                <p:cTn id="8" presetID="10" presetClass="entr" presetSubtype="0" fill="hold" nodeType="withEffect">
                                  <p:stCondLst>
                                    <p:cond delay="0"/>
                                  </p:stCondLst>
                                  <p:childTnLst>
                                    <p:set>
                                      <p:cBhvr>
                                        <p:cTn id="9" dur="1" fill="hold">
                                          <p:stCondLst>
                                            <p:cond delay="0"/>
                                          </p:stCondLst>
                                        </p:cTn>
                                        <p:tgtEl>
                                          <p:spTgt spid="225"/>
                                        </p:tgtEl>
                                        <p:attrNameLst>
                                          <p:attrName>style.visibility</p:attrName>
                                        </p:attrNameLst>
                                      </p:cBhvr>
                                      <p:to>
                                        <p:strVal val="visible"/>
                                      </p:to>
                                    </p:set>
                                    <p:animEffect transition="in" filter="fade">
                                      <p:cBhvr>
                                        <p:cTn id="10" dur="1000"/>
                                        <p:tgtEl>
                                          <p:spTgt spid="225"/>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1000"/>
                                        <p:tgtEl>
                                          <p:spTgt spid="43"/>
                                        </p:tgtEl>
                                      </p:cBhvr>
                                    </p:animEffect>
                                  </p:childTnLst>
                                </p:cTn>
                              </p:par>
                            </p:childTnLst>
                          </p:cTn>
                        </p:par>
                      </p:childTnLst>
                    </p:cTn>
                  </p:par>
                </p:childTnLst>
              </p:cTn>
              <p:nextCondLst>
                <p:cond evt="onClick" delay="0">
                  <p:tgtEl>
                    <p:spTgt spid="191"/>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36" name="Google Shape;236;p13" descr="A picture containing text, electronics, screenshot&#10;&#10;Description automatically generated"/>
          <p:cNvPicPr preferRelativeResize="0"/>
          <p:nvPr/>
        </p:nvPicPr>
        <p:blipFill rotWithShape="1">
          <a:blip r:embed="rId3">
            <a:alphaModFix/>
          </a:blip>
          <a:srcRect/>
          <a:stretch/>
        </p:blipFill>
        <p:spPr>
          <a:xfrm>
            <a:off x="263524" y="1074057"/>
            <a:ext cx="6733540" cy="564388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p:sp>
        <p:nvSpPr>
          <p:cNvPr id="243" name="Google Shape;243;p14"/>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244" name="Google Shape;244;p14"/>
          <p:cNvGraphicFramePr/>
          <p:nvPr/>
        </p:nvGraphicFramePr>
        <p:xfrm>
          <a:off x="4325875" y="2413994"/>
          <a:ext cx="3540250" cy="222875"/>
        </p:xfrm>
        <a:graphic>
          <a:graphicData uri="http://schemas.openxmlformats.org/drawingml/2006/table">
            <a:tbl>
              <a:tblPr>
                <a:noFill/>
                <a:tableStyleId>{BD5DF32B-0A29-408F-B9FB-AF01C465AFBA}</a:tableStyleId>
              </a:tblPr>
              <a:tblGrid>
                <a:gridCol w="208250">
                  <a:extLst>
                    <a:ext uri="{9D8B030D-6E8A-4147-A177-3AD203B41FA5}">
                      <a16:colId xmlns:a16="http://schemas.microsoft.com/office/drawing/2014/main" val="20000"/>
                    </a:ext>
                  </a:extLst>
                </a:gridCol>
                <a:gridCol w="208250">
                  <a:extLst>
                    <a:ext uri="{9D8B030D-6E8A-4147-A177-3AD203B41FA5}">
                      <a16:colId xmlns:a16="http://schemas.microsoft.com/office/drawing/2014/main" val="20001"/>
                    </a:ext>
                  </a:extLst>
                </a:gridCol>
                <a:gridCol w="208250">
                  <a:extLst>
                    <a:ext uri="{9D8B030D-6E8A-4147-A177-3AD203B41FA5}">
                      <a16:colId xmlns:a16="http://schemas.microsoft.com/office/drawing/2014/main" val="20002"/>
                    </a:ext>
                  </a:extLst>
                </a:gridCol>
                <a:gridCol w="208250">
                  <a:extLst>
                    <a:ext uri="{9D8B030D-6E8A-4147-A177-3AD203B41FA5}">
                      <a16:colId xmlns:a16="http://schemas.microsoft.com/office/drawing/2014/main" val="20003"/>
                    </a:ext>
                  </a:extLst>
                </a:gridCol>
                <a:gridCol w="208250">
                  <a:extLst>
                    <a:ext uri="{9D8B030D-6E8A-4147-A177-3AD203B41FA5}">
                      <a16:colId xmlns:a16="http://schemas.microsoft.com/office/drawing/2014/main" val="20004"/>
                    </a:ext>
                  </a:extLst>
                </a:gridCol>
                <a:gridCol w="208250">
                  <a:extLst>
                    <a:ext uri="{9D8B030D-6E8A-4147-A177-3AD203B41FA5}">
                      <a16:colId xmlns:a16="http://schemas.microsoft.com/office/drawing/2014/main" val="20005"/>
                    </a:ext>
                  </a:extLst>
                </a:gridCol>
                <a:gridCol w="208250">
                  <a:extLst>
                    <a:ext uri="{9D8B030D-6E8A-4147-A177-3AD203B41FA5}">
                      <a16:colId xmlns:a16="http://schemas.microsoft.com/office/drawing/2014/main" val="20006"/>
                    </a:ext>
                  </a:extLst>
                </a:gridCol>
                <a:gridCol w="208250">
                  <a:extLst>
                    <a:ext uri="{9D8B030D-6E8A-4147-A177-3AD203B41FA5}">
                      <a16:colId xmlns:a16="http://schemas.microsoft.com/office/drawing/2014/main" val="20007"/>
                    </a:ext>
                  </a:extLst>
                </a:gridCol>
                <a:gridCol w="208250">
                  <a:extLst>
                    <a:ext uri="{9D8B030D-6E8A-4147-A177-3AD203B41FA5}">
                      <a16:colId xmlns:a16="http://schemas.microsoft.com/office/drawing/2014/main" val="20008"/>
                    </a:ext>
                  </a:extLst>
                </a:gridCol>
                <a:gridCol w="208250">
                  <a:extLst>
                    <a:ext uri="{9D8B030D-6E8A-4147-A177-3AD203B41FA5}">
                      <a16:colId xmlns:a16="http://schemas.microsoft.com/office/drawing/2014/main" val="20009"/>
                    </a:ext>
                  </a:extLst>
                </a:gridCol>
                <a:gridCol w="208250">
                  <a:extLst>
                    <a:ext uri="{9D8B030D-6E8A-4147-A177-3AD203B41FA5}">
                      <a16:colId xmlns:a16="http://schemas.microsoft.com/office/drawing/2014/main" val="20010"/>
                    </a:ext>
                  </a:extLst>
                </a:gridCol>
                <a:gridCol w="208250">
                  <a:extLst>
                    <a:ext uri="{9D8B030D-6E8A-4147-A177-3AD203B41FA5}">
                      <a16:colId xmlns:a16="http://schemas.microsoft.com/office/drawing/2014/main" val="20011"/>
                    </a:ext>
                  </a:extLst>
                </a:gridCol>
                <a:gridCol w="208250">
                  <a:extLst>
                    <a:ext uri="{9D8B030D-6E8A-4147-A177-3AD203B41FA5}">
                      <a16:colId xmlns:a16="http://schemas.microsoft.com/office/drawing/2014/main" val="20012"/>
                    </a:ext>
                  </a:extLst>
                </a:gridCol>
                <a:gridCol w="208250">
                  <a:extLst>
                    <a:ext uri="{9D8B030D-6E8A-4147-A177-3AD203B41FA5}">
                      <a16:colId xmlns:a16="http://schemas.microsoft.com/office/drawing/2014/main" val="20013"/>
                    </a:ext>
                  </a:extLst>
                </a:gridCol>
                <a:gridCol w="208250">
                  <a:extLst>
                    <a:ext uri="{9D8B030D-6E8A-4147-A177-3AD203B41FA5}">
                      <a16:colId xmlns:a16="http://schemas.microsoft.com/office/drawing/2014/main" val="20014"/>
                    </a:ext>
                  </a:extLst>
                </a:gridCol>
                <a:gridCol w="208250">
                  <a:extLst>
                    <a:ext uri="{9D8B030D-6E8A-4147-A177-3AD203B41FA5}">
                      <a16:colId xmlns:a16="http://schemas.microsoft.com/office/drawing/2014/main" val="20015"/>
                    </a:ext>
                  </a:extLst>
                </a:gridCol>
                <a:gridCol w="208250">
                  <a:extLst>
                    <a:ext uri="{9D8B030D-6E8A-4147-A177-3AD203B41FA5}">
                      <a16:colId xmlns:a16="http://schemas.microsoft.com/office/drawing/2014/main" val="20016"/>
                    </a:ext>
                  </a:extLst>
                </a:gridCol>
              </a:tblGrid>
              <a:tr h="222875">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45" name="Google Shape;245;p14"/>
          <p:cNvGraphicFramePr/>
          <p:nvPr/>
        </p:nvGraphicFramePr>
        <p:xfrm>
          <a:off x="4325875" y="2775431"/>
          <a:ext cx="3540250" cy="222875"/>
        </p:xfrm>
        <a:graphic>
          <a:graphicData uri="http://schemas.openxmlformats.org/drawingml/2006/table">
            <a:tbl>
              <a:tblPr>
                <a:noFill/>
                <a:tableStyleId>{BD5DF32B-0A29-408F-B9FB-AF01C465AFBA}</a:tableStyleId>
              </a:tblPr>
              <a:tblGrid>
                <a:gridCol w="208250">
                  <a:extLst>
                    <a:ext uri="{9D8B030D-6E8A-4147-A177-3AD203B41FA5}">
                      <a16:colId xmlns:a16="http://schemas.microsoft.com/office/drawing/2014/main" val="20000"/>
                    </a:ext>
                  </a:extLst>
                </a:gridCol>
                <a:gridCol w="208250">
                  <a:extLst>
                    <a:ext uri="{9D8B030D-6E8A-4147-A177-3AD203B41FA5}">
                      <a16:colId xmlns:a16="http://schemas.microsoft.com/office/drawing/2014/main" val="20001"/>
                    </a:ext>
                  </a:extLst>
                </a:gridCol>
                <a:gridCol w="208250">
                  <a:extLst>
                    <a:ext uri="{9D8B030D-6E8A-4147-A177-3AD203B41FA5}">
                      <a16:colId xmlns:a16="http://schemas.microsoft.com/office/drawing/2014/main" val="20002"/>
                    </a:ext>
                  </a:extLst>
                </a:gridCol>
                <a:gridCol w="208250">
                  <a:extLst>
                    <a:ext uri="{9D8B030D-6E8A-4147-A177-3AD203B41FA5}">
                      <a16:colId xmlns:a16="http://schemas.microsoft.com/office/drawing/2014/main" val="20003"/>
                    </a:ext>
                  </a:extLst>
                </a:gridCol>
                <a:gridCol w="208250">
                  <a:extLst>
                    <a:ext uri="{9D8B030D-6E8A-4147-A177-3AD203B41FA5}">
                      <a16:colId xmlns:a16="http://schemas.microsoft.com/office/drawing/2014/main" val="20004"/>
                    </a:ext>
                  </a:extLst>
                </a:gridCol>
                <a:gridCol w="208250">
                  <a:extLst>
                    <a:ext uri="{9D8B030D-6E8A-4147-A177-3AD203B41FA5}">
                      <a16:colId xmlns:a16="http://schemas.microsoft.com/office/drawing/2014/main" val="20005"/>
                    </a:ext>
                  </a:extLst>
                </a:gridCol>
                <a:gridCol w="208250">
                  <a:extLst>
                    <a:ext uri="{9D8B030D-6E8A-4147-A177-3AD203B41FA5}">
                      <a16:colId xmlns:a16="http://schemas.microsoft.com/office/drawing/2014/main" val="20006"/>
                    </a:ext>
                  </a:extLst>
                </a:gridCol>
                <a:gridCol w="208250">
                  <a:extLst>
                    <a:ext uri="{9D8B030D-6E8A-4147-A177-3AD203B41FA5}">
                      <a16:colId xmlns:a16="http://schemas.microsoft.com/office/drawing/2014/main" val="20007"/>
                    </a:ext>
                  </a:extLst>
                </a:gridCol>
                <a:gridCol w="208250">
                  <a:extLst>
                    <a:ext uri="{9D8B030D-6E8A-4147-A177-3AD203B41FA5}">
                      <a16:colId xmlns:a16="http://schemas.microsoft.com/office/drawing/2014/main" val="20008"/>
                    </a:ext>
                  </a:extLst>
                </a:gridCol>
                <a:gridCol w="208250">
                  <a:extLst>
                    <a:ext uri="{9D8B030D-6E8A-4147-A177-3AD203B41FA5}">
                      <a16:colId xmlns:a16="http://schemas.microsoft.com/office/drawing/2014/main" val="20009"/>
                    </a:ext>
                  </a:extLst>
                </a:gridCol>
                <a:gridCol w="208250">
                  <a:extLst>
                    <a:ext uri="{9D8B030D-6E8A-4147-A177-3AD203B41FA5}">
                      <a16:colId xmlns:a16="http://schemas.microsoft.com/office/drawing/2014/main" val="20010"/>
                    </a:ext>
                  </a:extLst>
                </a:gridCol>
                <a:gridCol w="208250">
                  <a:extLst>
                    <a:ext uri="{9D8B030D-6E8A-4147-A177-3AD203B41FA5}">
                      <a16:colId xmlns:a16="http://schemas.microsoft.com/office/drawing/2014/main" val="20011"/>
                    </a:ext>
                  </a:extLst>
                </a:gridCol>
                <a:gridCol w="208250">
                  <a:extLst>
                    <a:ext uri="{9D8B030D-6E8A-4147-A177-3AD203B41FA5}">
                      <a16:colId xmlns:a16="http://schemas.microsoft.com/office/drawing/2014/main" val="20012"/>
                    </a:ext>
                  </a:extLst>
                </a:gridCol>
                <a:gridCol w="208250">
                  <a:extLst>
                    <a:ext uri="{9D8B030D-6E8A-4147-A177-3AD203B41FA5}">
                      <a16:colId xmlns:a16="http://schemas.microsoft.com/office/drawing/2014/main" val="20013"/>
                    </a:ext>
                  </a:extLst>
                </a:gridCol>
                <a:gridCol w="208250">
                  <a:extLst>
                    <a:ext uri="{9D8B030D-6E8A-4147-A177-3AD203B41FA5}">
                      <a16:colId xmlns:a16="http://schemas.microsoft.com/office/drawing/2014/main" val="20014"/>
                    </a:ext>
                  </a:extLst>
                </a:gridCol>
                <a:gridCol w="208250">
                  <a:extLst>
                    <a:ext uri="{9D8B030D-6E8A-4147-A177-3AD203B41FA5}">
                      <a16:colId xmlns:a16="http://schemas.microsoft.com/office/drawing/2014/main" val="20015"/>
                    </a:ext>
                  </a:extLst>
                </a:gridCol>
                <a:gridCol w="208250">
                  <a:extLst>
                    <a:ext uri="{9D8B030D-6E8A-4147-A177-3AD203B41FA5}">
                      <a16:colId xmlns:a16="http://schemas.microsoft.com/office/drawing/2014/main" val="20016"/>
                    </a:ext>
                  </a:extLst>
                </a:gridCol>
              </a:tblGrid>
              <a:tr h="222875">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46" name="Google Shape;246;p14"/>
          <p:cNvGraphicFramePr/>
          <p:nvPr/>
        </p:nvGraphicFramePr>
        <p:xfrm>
          <a:off x="4325875" y="3136856"/>
          <a:ext cx="3540250" cy="222875"/>
        </p:xfrm>
        <a:graphic>
          <a:graphicData uri="http://schemas.openxmlformats.org/drawingml/2006/table">
            <a:tbl>
              <a:tblPr>
                <a:noFill/>
                <a:tableStyleId>{BD5DF32B-0A29-408F-B9FB-AF01C465AFBA}</a:tableStyleId>
              </a:tblPr>
              <a:tblGrid>
                <a:gridCol w="208250">
                  <a:extLst>
                    <a:ext uri="{9D8B030D-6E8A-4147-A177-3AD203B41FA5}">
                      <a16:colId xmlns:a16="http://schemas.microsoft.com/office/drawing/2014/main" val="20000"/>
                    </a:ext>
                  </a:extLst>
                </a:gridCol>
                <a:gridCol w="208250">
                  <a:extLst>
                    <a:ext uri="{9D8B030D-6E8A-4147-A177-3AD203B41FA5}">
                      <a16:colId xmlns:a16="http://schemas.microsoft.com/office/drawing/2014/main" val="20001"/>
                    </a:ext>
                  </a:extLst>
                </a:gridCol>
                <a:gridCol w="208250">
                  <a:extLst>
                    <a:ext uri="{9D8B030D-6E8A-4147-A177-3AD203B41FA5}">
                      <a16:colId xmlns:a16="http://schemas.microsoft.com/office/drawing/2014/main" val="20002"/>
                    </a:ext>
                  </a:extLst>
                </a:gridCol>
                <a:gridCol w="208250">
                  <a:extLst>
                    <a:ext uri="{9D8B030D-6E8A-4147-A177-3AD203B41FA5}">
                      <a16:colId xmlns:a16="http://schemas.microsoft.com/office/drawing/2014/main" val="20003"/>
                    </a:ext>
                  </a:extLst>
                </a:gridCol>
                <a:gridCol w="208250">
                  <a:extLst>
                    <a:ext uri="{9D8B030D-6E8A-4147-A177-3AD203B41FA5}">
                      <a16:colId xmlns:a16="http://schemas.microsoft.com/office/drawing/2014/main" val="20004"/>
                    </a:ext>
                  </a:extLst>
                </a:gridCol>
                <a:gridCol w="208250">
                  <a:extLst>
                    <a:ext uri="{9D8B030D-6E8A-4147-A177-3AD203B41FA5}">
                      <a16:colId xmlns:a16="http://schemas.microsoft.com/office/drawing/2014/main" val="20005"/>
                    </a:ext>
                  </a:extLst>
                </a:gridCol>
                <a:gridCol w="208250">
                  <a:extLst>
                    <a:ext uri="{9D8B030D-6E8A-4147-A177-3AD203B41FA5}">
                      <a16:colId xmlns:a16="http://schemas.microsoft.com/office/drawing/2014/main" val="20006"/>
                    </a:ext>
                  </a:extLst>
                </a:gridCol>
                <a:gridCol w="208250">
                  <a:extLst>
                    <a:ext uri="{9D8B030D-6E8A-4147-A177-3AD203B41FA5}">
                      <a16:colId xmlns:a16="http://schemas.microsoft.com/office/drawing/2014/main" val="20007"/>
                    </a:ext>
                  </a:extLst>
                </a:gridCol>
                <a:gridCol w="208250">
                  <a:extLst>
                    <a:ext uri="{9D8B030D-6E8A-4147-A177-3AD203B41FA5}">
                      <a16:colId xmlns:a16="http://schemas.microsoft.com/office/drawing/2014/main" val="20008"/>
                    </a:ext>
                  </a:extLst>
                </a:gridCol>
                <a:gridCol w="208250">
                  <a:extLst>
                    <a:ext uri="{9D8B030D-6E8A-4147-A177-3AD203B41FA5}">
                      <a16:colId xmlns:a16="http://schemas.microsoft.com/office/drawing/2014/main" val="20009"/>
                    </a:ext>
                  </a:extLst>
                </a:gridCol>
                <a:gridCol w="208250">
                  <a:extLst>
                    <a:ext uri="{9D8B030D-6E8A-4147-A177-3AD203B41FA5}">
                      <a16:colId xmlns:a16="http://schemas.microsoft.com/office/drawing/2014/main" val="20010"/>
                    </a:ext>
                  </a:extLst>
                </a:gridCol>
                <a:gridCol w="208250">
                  <a:extLst>
                    <a:ext uri="{9D8B030D-6E8A-4147-A177-3AD203B41FA5}">
                      <a16:colId xmlns:a16="http://schemas.microsoft.com/office/drawing/2014/main" val="20011"/>
                    </a:ext>
                  </a:extLst>
                </a:gridCol>
                <a:gridCol w="208250">
                  <a:extLst>
                    <a:ext uri="{9D8B030D-6E8A-4147-A177-3AD203B41FA5}">
                      <a16:colId xmlns:a16="http://schemas.microsoft.com/office/drawing/2014/main" val="20012"/>
                    </a:ext>
                  </a:extLst>
                </a:gridCol>
                <a:gridCol w="208250">
                  <a:extLst>
                    <a:ext uri="{9D8B030D-6E8A-4147-A177-3AD203B41FA5}">
                      <a16:colId xmlns:a16="http://schemas.microsoft.com/office/drawing/2014/main" val="20013"/>
                    </a:ext>
                  </a:extLst>
                </a:gridCol>
                <a:gridCol w="208250">
                  <a:extLst>
                    <a:ext uri="{9D8B030D-6E8A-4147-A177-3AD203B41FA5}">
                      <a16:colId xmlns:a16="http://schemas.microsoft.com/office/drawing/2014/main" val="20014"/>
                    </a:ext>
                  </a:extLst>
                </a:gridCol>
                <a:gridCol w="208250">
                  <a:extLst>
                    <a:ext uri="{9D8B030D-6E8A-4147-A177-3AD203B41FA5}">
                      <a16:colId xmlns:a16="http://schemas.microsoft.com/office/drawing/2014/main" val="20015"/>
                    </a:ext>
                  </a:extLst>
                </a:gridCol>
                <a:gridCol w="208250">
                  <a:extLst>
                    <a:ext uri="{9D8B030D-6E8A-4147-A177-3AD203B41FA5}">
                      <a16:colId xmlns:a16="http://schemas.microsoft.com/office/drawing/2014/main" val="20016"/>
                    </a:ext>
                  </a:extLst>
                </a:gridCol>
              </a:tblGrid>
              <a:tr h="222875">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47" name="Google Shape;247;p14"/>
          <p:cNvGraphicFramePr/>
          <p:nvPr/>
        </p:nvGraphicFramePr>
        <p:xfrm>
          <a:off x="4325875" y="3498281"/>
          <a:ext cx="3540250" cy="222875"/>
        </p:xfrm>
        <a:graphic>
          <a:graphicData uri="http://schemas.openxmlformats.org/drawingml/2006/table">
            <a:tbl>
              <a:tblPr>
                <a:noFill/>
                <a:tableStyleId>{BD5DF32B-0A29-408F-B9FB-AF01C465AFBA}</a:tableStyleId>
              </a:tblPr>
              <a:tblGrid>
                <a:gridCol w="208250">
                  <a:extLst>
                    <a:ext uri="{9D8B030D-6E8A-4147-A177-3AD203B41FA5}">
                      <a16:colId xmlns:a16="http://schemas.microsoft.com/office/drawing/2014/main" val="20000"/>
                    </a:ext>
                  </a:extLst>
                </a:gridCol>
                <a:gridCol w="208250">
                  <a:extLst>
                    <a:ext uri="{9D8B030D-6E8A-4147-A177-3AD203B41FA5}">
                      <a16:colId xmlns:a16="http://schemas.microsoft.com/office/drawing/2014/main" val="20001"/>
                    </a:ext>
                  </a:extLst>
                </a:gridCol>
                <a:gridCol w="208250">
                  <a:extLst>
                    <a:ext uri="{9D8B030D-6E8A-4147-A177-3AD203B41FA5}">
                      <a16:colId xmlns:a16="http://schemas.microsoft.com/office/drawing/2014/main" val="20002"/>
                    </a:ext>
                  </a:extLst>
                </a:gridCol>
                <a:gridCol w="208250">
                  <a:extLst>
                    <a:ext uri="{9D8B030D-6E8A-4147-A177-3AD203B41FA5}">
                      <a16:colId xmlns:a16="http://schemas.microsoft.com/office/drawing/2014/main" val="20003"/>
                    </a:ext>
                  </a:extLst>
                </a:gridCol>
                <a:gridCol w="208250">
                  <a:extLst>
                    <a:ext uri="{9D8B030D-6E8A-4147-A177-3AD203B41FA5}">
                      <a16:colId xmlns:a16="http://schemas.microsoft.com/office/drawing/2014/main" val="20004"/>
                    </a:ext>
                  </a:extLst>
                </a:gridCol>
                <a:gridCol w="208250">
                  <a:extLst>
                    <a:ext uri="{9D8B030D-6E8A-4147-A177-3AD203B41FA5}">
                      <a16:colId xmlns:a16="http://schemas.microsoft.com/office/drawing/2014/main" val="20005"/>
                    </a:ext>
                  </a:extLst>
                </a:gridCol>
                <a:gridCol w="208250">
                  <a:extLst>
                    <a:ext uri="{9D8B030D-6E8A-4147-A177-3AD203B41FA5}">
                      <a16:colId xmlns:a16="http://schemas.microsoft.com/office/drawing/2014/main" val="20006"/>
                    </a:ext>
                  </a:extLst>
                </a:gridCol>
                <a:gridCol w="208250">
                  <a:extLst>
                    <a:ext uri="{9D8B030D-6E8A-4147-A177-3AD203B41FA5}">
                      <a16:colId xmlns:a16="http://schemas.microsoft.com/office/drawing/2014/main" val="20007"/>
                    </a:ext>
                  </a:extLst>
                </a:gridCol>
                <a:gridCol w="208250">
                  <a:extLst>
                    <a:ext uri="{9D8B030D-6E8A-4147-A177-3AD203B41FA5}">
                      <a16:colId xmlns:a16="http://schemas.microsoft.com/office/drawing/2014/main" val="20008"/>
                    </a:ext>
                  </a:extLst>
                </a:gridCol>
                <a:gridCol w="208250">
                  <a:extLst>
                    <a:ext uri="{9D8B030D-6E8A-4147-A177-3AD203B41FA5}">
                      <a16:colId xmlns:a16="http://schemas.microsoft.com/office/drawing/2014/main" val="20009"/>
                    </a:ext>
                  </a:extLst>
                </a:gridCol>
                <a:gridCol w="208250">
                  <a:extLst>
                    <a:ext uri="{9D8B030D-6E8A-4147-A177-3AD203B41FA5}">
                      <a16:colId xmlns:a16="http://schemas.microsoft.com/office/drawing/2014/main" val="20010"/>
                    </a:ext>
                  </a:extLst>
                </a:gridCol>
                <a:gridCol w="208250">
                  <a:extLst>
                    <a:ext uri="{9D8B030D-6E8A-4147-A177-3AD203B41FA5}">
                      <a16:colId xmlns:a16="http://schemas.microsoft.com/office/drawing/2014/main" val="20011"/>
                    </a:ext>
                  </a:extLst>
                </a:gridCol>
                <a:gridCol w="208250">
                  <a:extLst>
                    <a:ext uri="{9D8B030D-6E8A-4147-A177-3AD203B41FA5}">
                      <a16:colId xmlns:a16="http://schemas.microsoft.com/office/drawing/2014/main" val="20012"/>
                    </a:ext>
                  </a:extLst>
                </a:gridCol>
                <a:gridCol w="208250">
                  <a:extLst>
                    <a:ext uri="{9D8B030D-6E8A-4147-A177-3AD203B41FA5}">
                      <a16:colId xmlns:a16="http://schemas.microsoft.com/office/drawing/2014/main" val="20013"/>
                    </a:ext>
                  </a:extLst>
                </a:gridCol>
                <a:gridCol w="208250">
                  <a:extLst>
                    <a:ext uri="{9D8B030D-6E8A-4147-A177-3AD203B41FA5}">
                      <a16:colId xmlns:a16="http://schemas.microsoft.com/office/drawing/2014/main" val="20014"/>
                    </a:ext>
                  </a:extLst>
                </a:gridCol>
                <a:gridCol w="208250">
                  <a:extLst>
                    <a:ext uri="{9D8B030D-6E8A-4147-A177-3AD203B41FA5}">
                      <a16:colId xmlns:a16="http://schemas.microsoft.com/office/drawing/2014/main" val="20015"/>
                    </a:ext>
                  </a:extLst>
                </a:gridCol>
                <a:gridCol w="208250">
                  <a:extLst>
                    <a:ext uri="{9D8B030D-6E8A-4147-A177-3AD203B41FA5}">
                      <a16:colId xmlns:a16="http://schemas.microsoft.com/office/drawing/2014/main" val="20016"/>
                    </a:ext>
                  </a:extLst>
                </a:gridCol>
              </a:tblGrid>
              <a:tr h="222875">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48" name="Google Shape;248;p14"/>
          <p:cNvGraphicFramePr/>
          <p:nvPr/>
        </p:nvGraphicFramePr>
        <p:xfrm>
          <a:off x="4325875" y="3859694"/>
          <a:ext cx="3540250" cy="222875"/>
        </p:xfrm>
        <a:graphic>
          <a:graphicData uri="http://schemas.openxmlformats.org/drawingml/2006/table">
            <a:tbl>
              <a:tblPr>
                <a:noFill/>
                <a:tableStyleId>{BD5DF32B-0A29-408F-B9FB-AF01C465AFBA}</a:tableStyleId>
              </a:tblPr>
              <a:tblGrid>
                <a:gridCol w="208250">
                  <a:extLst>
                    <a:ext uri="{9D8B030D-6E8A-4147-A177-3AD203B41FA5}">
                      <a16:colId xmlns:a16="http://schemas.microsoft.com/office/drawing/2014/main" val="20000"/>
                    </a:ext>
                  </a:extLst>
                </a:gridCol>
                <a:gridCol w="208250">
                  <a:extLst>
                    <a:ext uri="{9D8B030D-6E8A-4147-A177-3AD203B41FA5}">
                      <a16:colId xmlns:a16="http://schemas.microsoft.com/office/drawing/2014/main" val="20001"/>
                    </a:ext>
                  </a:extLst>
                </a:gridCol>
                <a:gridCol w="208250">
                  <a:extLst>
                    <a:ext uri="{9D8B030D-6E8A-4147-A177-3AD203B41FA5}">
                      <a16:colId xmlns:a16="http://schemas.microsoft.com/office/drawing/2014/main" val="20002"/>
                    </a:ext>
                  </a:extLst>
                </a:gridCol>
                <a:gridCol w="208250">
                  <a:extLst>
                    <a:ext uri="{9D8B030D-6E8A-4147-A177-3AD203B41FA5}">
                      <a16:colId xmlns:a16="http://schemas.microsoft.com/office/drawing/2014/main" val="20003"/>
                    </a:ext>
                  </a:extLst>
                </a:gridCol>
                <a:gridCol w="208250">
                  <a:extLst>
                    <a:ext uri="{9D8B030D-6E8A-4147-A177-3AD203B41FA5}">
                      <a16:colId xmlns:a16="http://schemas.microsoft.com/office/drawing/2014/main" val="20004"/>
                    </a:ext>
                  </a:extLst>
                </a:gridCol>
                <a:gridCol w="208250">
                  <a:extLst>
                    <a:ext uri="{9D8B030D-6E8A-4147-A177-3AD203B41FA5}">
                      <a16:colId xmlns:a16="http://schemas.microsoft.com/office/drawing/2014/main" val="20005"/>
                    </a:ext>
                  </a:extLst>
                </a:gridCol>
                <a:gridCol w="208250">
                  <a:extLst>
                    <a:ext uri="{9D8B030D-6E8A-4147-A177-3AD203B41FA5}">
                      <a16:colId xmlns:a16="http://schemas.microsoft.com/office/drawing/2014/main" val="20006"/>
                    </a:ext>
                  </a:extLst>
                </a:gridCol>
                <a:gridCol w="208250">
                  <a:extLst>
                    <a:ext uri="{9D8B030D-6E8A-4147-A177-3AD203B41FA5}">
                      <a16:colId xmlns:a16="http://schemas.microsoft.com/office/drawing/2014/main" val="20007"/>
                    </a:ext>
                  </a:extLst>
                </a:gridCol>
                <a:gridCol w="208250">
                  <a:extLst>
                    <a:ext uri="{9D8B030D-6E8A-4147-A177-3AD203B41FA5}">
                      <a16:colId xmlns:a16="http://schemas.microsoft.com/office/drawing/2014/main" val="20008"/>
                    </a:ext>
                  </a:extLst>
                </a:gridCol>
                <a:gridCol w="208250">
                  <a:extLst>
                    <a:ext uri="{9D8B030D-6E8A-4147-A177-3AD203B41FA5}">
                      <a16:colId xmlns:a16="http://schemas.microsoft.com/office/drawing/2014/main" val="20009"/>
                    </a:ext>
                  </a:extLst>
                </a:gridCol>
                <a:gridCol w="208250">
                  <a:extLst>
                    <a:ext uri="{9D8B030D-6E8A-4147-A177-3AD203B41FA5}">
                      <a16:colId xmlns:a16="http://schemas.microsoft.com/office/drawing/2014/main" val="20010"/>
                    </a:ext>
                  </a:extLst>
                </a:gridCol>
                <a:gridCol w="208250">
                  <a:extLst>
                    <a:ext uri="{9D8B030D-6E8A-4147-A177-3AD203B41FA5}">
                      <a16:colId xmlns:a16="http://schemas.microsoft.com/office/drawing/2014/main" val="20011"/>
                    </a:ext>
                  </a:extLst>
                </a:gridCol>
                <a:gridCol w="208250">
                  <a:extLst>
                    <a:ext uri="{9D8B030D-6E8A-4147-A177-3AD203B41FA5}">
                      <a16:colId xmlns:a16="http://schemas.microsoft.com/office/drawing/2014/main" val="20012"/>
                    </a:ext>
                  </a:extLst>
                </a:gridCol>
                <a:gridCol w="208250">
                  <a:extLst>
                    <a:ext uri="{9D8B030D-6E8A-4147-A177-3AD203B41FA5}">
                      <a16:colId xmlns:a16="http://schemas.microsoft.com/office/drawing/2014/main" val="20013"/>
                    </a:ext>
                  </a:extLst>
                </a:gridCol>
                <a:gridCol w="208250">
                  <a:extLst>
                    <a:ext uri="{9D8B030D-6E8A-4147-A177-3AD203B41FA5}">
                      <a16:colId xmlns:a16="http://schemas.microsoft.com/office/drawing/2014/main" val="20014"/>
                    </a:ext>
                  </a:extLst>
                </a:gridCol>
                <a:gridCol w="208250">
                  <a:extLst>
                    <a:ext uri="{9D8B030D-6E8A-4147-A177-3AD203B41FA5}">
                      <a16:colId xmlns:a16="http://schemas.microsoft.com/office/drawing/2014/main" val="20015"/>
                    </a:ext>
                  </a:extLst>
                </a:gridCol>
                <a:gridCol w="208250">
                  <a:extLst>
                    <a:ext uri="{9D8B030D-6E8A-4147-A177-3AD203B41FA5}">
                      <a16:colId xmlns:a16="http://schemas.microsoft.com/office/drawing/2014/main" val="20016"/>
                    </a:ext>
                  </a:extLst>
                </a:gridCol>
              </a:tblGrid>
              <a:tr h="222875">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49" name="Google Shape;249;p14"/>
          <p:cNvGraphicFramePr/>
          <p:nvPr/>
        </p:nvGraphicFramePr>
        <p:xfrm>
          <a:off x="4325875" y="4221131"/>
          <a:ext cx="3540250" cy="222875"/>
        </p:xfrm>
        <a:graphic>
          <a:graphicData uri="http://schemas.openxmlformats.org/drawingml/2006/table">
            <a:tbl>
              <a:tblPr>
                <a:noFill/>
                <a:tableStyleId>{BD5DF32B-0A29-408F-B9FB-AF01C465AFBA}</a:tableStyleId>
              </a:tblPr>
              <a:tblGrid>
                <a:gridCol w="208250">
                  <a:extLst>
                    <a:ext uri="{9D8B030D-6E8A-4147-A177-3AD203B41FA5}">
                      <a16:colId xmlns:a16="http://schemas.microsoft.com/office/drawing/2014/main" val="20000"/>
                    </a:ext>
                  </a:extLst>
                </a:gridCol>
                <a:gridCol w="208250">
                  <a:extLst>
                    <a:ext uri="{9D8B030D-6E8A-4147-A177-3AD203B41FA5}">
                      <a16:colId xmlns:a16="http://schemas.microsoft.com/office/drawing/2014/main" val="20001"/>
                    </a:ext>
                  </a:extLst>
                </a:gridCol>
                <a:gridCol w="208250">
                  <a:extLst>
                    <a:ext uri="{9D8B030D-6E8A-4147-A177-3AD203B41FA5}">
                      <a16:colId xmlns:a16="http://schemas.microsoft.com/office/drawing/2014/main" val="20002"/>
                    </a:ext>
                  </a:extLst>
                </a:gridCol>
                <a:gridCol w="208250">
                  <a:extLst>
                    <a:ext uri="{9D8B030D-6E8A-4147-A177-3AD203B41FA5}">
                      <a16:colId xmlns:a16="http://schemas.microsoft.com/office/drawing/2014/main" val="20003"/>
                    </a:ext>
                  </a:extLst>
                </a:gridCol>
                <a:gridCol w="208250">
                  <a:extLst>
                    <a:ext uri="{9D8B030D-6E8A-4147-A177-3AD203B41FA5}">
                      <a16:colId xmlns:a16="http://schemas.microsoft.com/office/drawing/2014/main" val="20004"/>
                    </a:ext>
                  </a:extLst>
                </a:gridCol>
                <a:gridCol w="208250">
                  <a:extLst>
                    <a:ext uri="{9D8B030D-6E8A-4147-A177-3AD203B41FA5}">
                      <a16:colId xmlns:a16="http://schemas.microsoft.com/office/drawing/2014/main" val="20005"/>
                    </a:ext>
                  </a:extLst>
                </a:gridCol>
                <a:gridCol w="208250">
                  <a:extLst>
                    <a:ext uri="{9D8B030D-6E8A-4147-A177-3AD203B41FA5}">
                      <a16:colId xmlns:a16="http://schemas.microsoft.com/office/drawing/2014/main" val="20006"/>
                    </a:ext>
                  </a:extLst>
                </a:gridCol>
                <a:gridCol w="208250">
                  <a:extLst>
                    <a:ext uri="{9D8B030D-6E8A-4147-A177-3AD203B41FA5}">
                      <a16:colId xmlns:a16="http://schemas.microsoft.com/office/drawing/2014/main" val="20007"/>
                    </a:ext>
                  </a:extLst>
                </a:gridCol>
                <a:gridCol w="208250">
                  <a:extLst>
                    <a:ext uri="{9D8B030D-6E8A-4147-A177-3AD203B41FA5}">
                      <a16:colId xmlns:a16="http://schemas.microsoft.com/office/drawing/2014/main" val="20008"/>
                    </a:ext>
                  </a:extLst>
                </a:gridCol>
                <a:gridCol w="208250">
                  <a:extLst>
                    <a:ext uri="{9D8B030D-6E8A-4147-A177-3AD203B41FA5}">
                      <a16:colId xmlns:a16="http://schemas.microsoft.com/office/drawing/2014/main" val="20009"/>
                    </a:ext>
                  </a:extLst>
                </a:gridCol>
                <a:gridCol w="208250">
                  <a:extLst>
                    <a:ext uri="{9D8B030D-6E8A-4147-A177-3AD203B41FA5}">
                      <a16:colId xmlns:a16="http://schemas.microsoft.com/office/drawing/2014/main" val="20010"/>
                    </a:ext>
                  </a:extLst>
                </a:gridCol>
                <a:gridCol w="208250">
                  <a:extLst>
                    <a:ext uri="{9D8B030D-6E8A-4147-A177-3AD203B41FA5}">
                      <a16:colId xmlns:a16="http://schemas.microsoft.com/office/drawing/2014/main" val="20011"/>
                    </a:ext>
                  </a:extLst>
                </a:gridCol>
                <a:gridCol w="208250">
                  <a:extLst>
                    <a:ext uri="{9D8B030D-6E8A-4147-A177-3AD203B41FA5}">
                      <a16:colId xmlns:a16="http://schemas.microsoft.com/office/drawing/2014/main" val="20012"/>
                    </a:ext>
                  </a:extLst>
                </a:gridCol>
                <a:gridCol w="208250">
                  <a:extLst>
                    <a:ext uri="{9D8B030D-6E8A-4147-A177-3AD203B41FA5}">
                      <a16:colId xmlns:a16="http://schemas.microsoft.com/office/drawing/2014/main" val="20013"/>
                    </a:ext>
                  </a:extLst>
                </a:gridCol>
                <a:gridCol w="208250">
                  <a:extLst>
                    <a:ext uri="{9D8B030D-6E8A-4147-A177-3AD203B41FA5}">
                      <a16:colId xmlns:a16="http://schemas.microsoft.com/office/drawing/2014/main" val="20014"/>
                    </a:ext>
                  </a:extLst>
                </a:gridCol>
                <a:gridCol w="208250">
                  <a:extLst>
                    <a:ext uri="{9D8B030D-6E8A-4147-A177-3AD203B41FA5}">
                      <a16:colId xmlns:a16="http://schemas.microsoft.com/office/drawing/2014/main" val="20015"/>
                    </a:ext>
                  </a:extLst>
                </a:gridCol>
                <a:gridCol w="208250">
                  <a:extLst>
                    <a:ext uri="{9D8B030D-6E8A-4147-A177-3AD203B41FA5}">
                      <a16:colId xmlns:a16="http://schemas.microsoft.com/office/drawing/2014/main" val="20016"/>
                    </a:ext>
                  </a:extLst>
                </a:gridCol>
              </a:tblGrid>
              <a:tr h="222875">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sp>
            <p:nvSpPr>
              <p:cNvPr id="12" name="Content Placeholder 2">
                <a:extLst>
                  <a:ext uri="{FF2B5EF4-FFF2-40B4-BE49-F238E27FC236}">
                    <a16:creationId xmlns:a16="http://schemas.microsoft.com/office/drawing/2014/main" id="{D550D765-FDEC-9E4E-A68D-79146D9E7053}"/>
                  </a:ext>
                </a:extLst>
              </p:cNvPr>
              <p:cNvSpPr txBox="1">
                <a:spLocks/>
              </p:cNvSpPr>
              <p:nvPr/>
            </p:nvSpPr>
            <p:spPr>
              <a:xfrm>
                <a:off x="263046" y="1176339"/>
                <a:ext cx="11736887" cy="225266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Rosie has calculated 6 x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3</m:t>
                        </m:r>
                      </m:num>
                      <m:den>
                        <m:r>
                          <m:rPr>
                            <m:nor/>
                          </m:rPr>
                          <a:rPr lang="en-GB" sz="1800" smtClean="0">
                            <a:latin typeface="Century Gothic" panose="020B0502020202020204" pitchFamily="34" charset="0"/>
                          </a:rPr>
                          <m:t>17</m:t>
                        </m:r>
                      </m:den>
                    </m:f>
                  </m:oMath>
                </a14:m>
                <a:endParaRPr lang="en-GB" sz="1800" dirty="0">
                  <a:latin typeface="Century Gothic" panose="020B0502020202020204" pitchFamily="34" charset="0"/>
                </a:endParaRPr>
              </a:p>
              <a:p>
                <a:pPr>
                  <a:lnSpc>
                    <a:spcPct val="150000"/>
                  </a:lnSpc>
                </a:pPr>
                <a:r>
                  <a:rPr lang="en-GB" sz="1800" dirty="0">
                    <a:latin typeface="Century Gothic" panose="020B0502020202020204" pitchFamily="34" charset="0"/>
                  </a:rPr>
                  <a:t>She says, “I have counted all the parts in my diagram and the answer is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18</m:t>
                        </m:r>
                      </m:num>
                      <m:den>
                        <m:r>
                          <m:rPr>
                            <m:nor/>
                          </m:rPr>
                          <a:rPr lang="en-GB" sz="1800" smtClean="0">
                            <a:latin typeface="Century Gothic" panose="020B0502020202020204" pitchFamily="34" charset="0"/>
                          </a:rPr>
                          <m:t>102</m:t>
                        </m:r>
                      </m:den>
                    </m:f>
                  </m:oMath>
                </a14:m>
                <a:r>
                  <a:rPr lang="en-GB" sz="1800" dirty="0">
                    <a:latin typeface="Century Gothic" panose="020B0502020202020204" pitchFamily="34" charset="0"/>
                  </a:rPr>
                  <a:t>.”</a:t>
                </a:r>
              </a:p>
              <a:p>
                <a:pPr>
                  <a:lnSpc>
                    <a:spcPct val="200000"/>
                  </a:lnSpc>
                </a:pPr>
                <a:r>
                  <a:rPr lang="en-GB" sz="1800" b="1" dirty="0">
                    <a:latin typeface="Century Gothic" panose="020B0502020202020204" pitchFamily="34" charset="0"/>
                  </a:rPr>
                  <a:t>Do you agree with Rosie?</a:t>
                </a:r>
              </a:p>
              <a:p>
                <a:pPr>
                  <a:lnSpc>
                    <a:spcPct val="200000"/>
                  </a:lnSpc>
                </a:pPr>
                <a:r>
                  <a:rPr lang="en-GB" sz="1800" dirty="0">
                    <a:latin typeface="Century Gothic" panose="020B0502020202020204" pitchFamily="34" charset="0"/>
                  </a:rPr>
                  <a:t>Explain why.</a:t>
                </a:r>
              </a:p>
            </p:txBody>
          </p:sp>
        </mc:Choice>
        <mc:Fallback>
          <p:sp>
            <p:nvSpPr>
              <p:cNvPr id="12" name="Content Placeholder 2">
                <a:extLst>
                  <a:ext uri="{FF2B5EF4-FFF2-40B4-BE49-F238E27FC236}">
                    <a16:creationId xmlns:a16="http://schemas.microsoft.com/office/drawing/2014/main" id="{D550D765-FDEC-9E4E-A68D-79146D9E7053}"/>
                  </a:ext>
                </a:extLst>
              </p:cNvPr>
              <p:cNvSpPr txBox="1">
                <a:spLocks noRot="1" noChangeAspect="1" noMove="1" noResize="1" noEditPoints="1" noAdjustHandles="1" noChangeArrowheads="1" noChangeShapeType="1" noTextEdit="1"/>
              </p:cNvSpPr>
              <p:nvPr/>
            </p:nvSpPr>
            <p:spPr>
              <a:xfrm>
                <a:off x="263046" y="1176339"/>
                <a:ext cx="11736887" cy="2252662"/>
              </a:xfrm>
              <a:prstGeom prst="rect">
                <a:avLst/>
              </a:prstGeom>
              <a:blipFill>
                <a:blip r:embed="rId3"/>
                <a:stretch>
                  <a:fillRect l="-432" b="-446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Google Shape;235;p23">
                <a:extLst>
                  <a:ext uri="{FF2B5EF4-FFF2-40B4-BE49-F238E27FC236}">
                    <a16:creationId xmlns:a16="http://schemas.microsoft.com/office/drawing/2014/main" id="{71D1EDF0-C3C5-F942-8F88-86BB72AD2A94}"/>
                  </a:ext>
                </a:extLst>
              </p:cNvPr>
              <p:cNvSpPr txBox="1"/>
              <p:nvPr/>
            </p:nvSpPr>
            <p:spPr>
              <a:xfrm>
                <a:off x="347950" y="4606544"/>
                <a:ext cx="11532000" cy="1561489"/>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Rosie is not correct. She has shaded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18</m:t>
                        </m:r>
                      </m:num>
                      <m:den>
                        <m:r>
                          <m:rPr>
                            <m:nor/>
                          </m:rPr>
                          <a:rPr lang="en-GB" sz="1800" b="0" i="0" smtClean="0">
                            <a:solidFill>
                              <a:srgbClr val="43A047"/>
                            </a:solidFill>
                            <a:latin typeface="Century Gothic" panose="020B0502020202020204" pitchFamily="34" charset="0"/>
                          </a:rPr>
                          <m:t>17</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but she has counted all the boxes in her diagram to get the denominator 102. She should not have done this because she has found an equivalent fraction to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en-GB" sz="1800" b="0" i="0" smtClean="0">
                            <a:solidFill>
                              <a:srgbClr val="43A047"/>
                            </a:solidFill>
                            <a:latin typeface="Century Gothic" panose="020B0502020202020204" pitchFamily="34" charset="0"/>
                          </a:rPr>
                          <m:t>17</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rather than finding 6 sets of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en-GB" sz="1800" b="0" i="0" smtClean="0">
                            <a:solidFill>
                              <a:srgbClr val="43A047"/>
                            </a:solidFill>
                            <a:latin typeface="Century Gothic" panose="020B0502020202020204" pitchFamily="34" charset="0"/>
                          </a:rPr>
                          <m:t>17</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which is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18</m:t>
                        </m:r>
                      </m:num>
                      <m:den>
                        <m:r>
                          <m:rPr>
                            <m:nor/>
                          </m:rPr>
                          <a:rPr lang="en-GB" sz="1800" b="0" i="0" smtClean="0">
                            <a:solidFill>
                              <a:srgbClr val="43A047"/>
                            </a:solidFill>
                            <a:latin typeface="Century Gothic" panose="020B0502020202020204" pitchFamily="34" charset="0"/>
                          </a:rPr>
                          <m:t>17</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en-GB" sz="1800" b="0" i="0" smtClean="0">
                            <a:solidFill>
                              <a:srgbClr val="43A047"/>
                            </a:solidFill>
                            <a:latin typeface="Century Gothic" panose="020B0502020202020204" pitchFamily="34" charset="0"/>
                          </a:rPr>
                          <m:t>17</m:t>
                        </m:r>
                      </m:den>
                    </m:f>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a:t>
                </a:r>
              </a:p>
            </p:txBody>
          </p:sp>
        </mc:Choice>
        <mc:Fallback>
          <p:sp>
            <p:nvSpPr>
              <p:cNvPr id="13" name="Google Shape;235;p23">
                <a:extLst>
                  <a:ext uri="{FF2B5EF4-FFF2-40B4-BE49-F238E27FC236}">
                    <a16:creationId xmlns:a16="http://schemas.microsoft.com/office/drawing/2014/main" id="{71D1EDF0-C3C5-F942-8F88-86BB72AD2A94}"/>
                  </a:ext>
                </a:extLst>
              </p:cNvPr>
              <p:cNvSpPr txBox="1">
                <a:spLocks noRot="1" noChangeAspect="1" noMove="1" noResize="1" noEditPoints="1" noAdjustHandles="1" noChangeArrowheads="1" noChangeShapeType="1" noTextEdit="1"/>
              </p:cNvSpPr>
              <p:nvPr/>
            </p:nvSpPr>
            <p:spPr>
              <a:xfrm>
                <a:off x="347950" y="4606544"/>
                <a:ext cx="11532000" cy="1561489"/>
              </a:xfrm>
              <a:prstGeom prst="rect">
                <a:avLst/>
              </a:prstGeom>
              <a:blipFill>
                <a:blip r:embed="rId4"/>
                <a:stretch>
                  <a:fillRect l="-440" b="-806"/>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4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childTnLst>
              </p:cTn>
              <p:nextCondLst>
                <p:cond evt="onClick" delay="0">
                  <p:tgtEl>
                    <p:spTgt spid="24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a:latin typeface="Century Gothic"/>
                <a:ea typeface="Century Gothic"/>
                <a:cs typeface="Century Gothic"/>
                <a:sym typeface="Century Gothic"/>
              </a:rPr>
              <a:t>The following slides are based on:</a:t>
            </a:r>
            <a:br>
              <a:rPr lang="en-GB" sz="2400">
                <a:latin typeface="Century Gothic"/>
                <a:ea typeface="Century Gothic"/>
                <a:cs typeface="Century Gothic"/>
                <a:sym typeface="Century Gothic"/>
              </a:rPr>
            </a:br>
            <a:r>
              <a:rPr lang="en-GB" sz="2400">
                <a:latin typeface="Century Gothic"/>
                <a:ea typeface="Century Gothic"/>
                <a:cs typeface="Century Gothic"/>
                <a:sym typeface="Century Gothic"/>
              </a:rPr>
              <a:t>Add two or more fractions</a:t>
            </a:r>
            <a:endParaRPr sz="2400" b="1">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3" name="Google Shape;263;p16"/>
          <p:cNvSpPr txBox="1"/>
          <p:nvPr/>
        </p:nvSpPr>
        <p:spPr>
          <a:xfrm>
            <a:off x="192067" y="5989413"/>
            <a:ext cx="102126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8" name="Content Placeholder 2">
                <a:extLst>
                  <a:ext uri="{FF2B5EF4-FFF2-40B4-BE49-F238E27FC236}">
                    <a16:creationId xmlns:a16="http://schemas.microsoft.com/office/drawing/2014/main" id="{92B0EBBD-E521-2A47-B69F-0BA4262F6132}"/>
                  </a:ext>
                </a:extLst>
              </p:cNvPr>
              <p:cNvSpPr txBox="1">
                <a:spLocks/>
              </p:cNvSpPr>
              <p:nvPr/>
            </p:nvSpPr>
            <p:spPr>
              <a:xfrm>
                <a:off x="263046" y="700645"/>
                <a:ext cx="11736887" cy="166880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Ryan is calculating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4</m:t>
                        </m:r>
                      </m:num>
                      <m:den>
                        <m:r>
                          <m:rPr>
                            <m:nor/>
                          </m:rPr>
                          <a:rPr lang="en-GB" sz="1800">
                            <a:latin typeface="Century Gothic" panose="020B0502020202020204" pitchFamily="34" charset="0"/>
                          </a:rPr>
                          <m:t> 5</m:t>
                        </m:r>
                        <m:r>
                          <a:rPr lang="en-GB" sz="1800" i="1">
                            <a:latin typeface="Cambria Math" panose="02040503050406030204" pitchFamily="18" charset="0"/>
                          </a:rPr>
                          <m:t> </m:t>
                        </m:r>
                      </m:den>
                    </m:f>
                  </m:oMath>
                </a14:m>
                <a:r>
                  <a:rPr lang="en-GB" sz="1800" dirty="0">
                    <a:latin typeface="Century Gothic" panose="020B0502020202020204" pitchFamily="34" charset="0"/>
                  </a:rPr>
                  <a:t> +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4</m:t>
                        </m:r>
                      </m:num>
                      <m:den>
                        <m:r>
                          <m:rPr>
                            <m:nor/>
                          </m:rPr>
                          <a:rPr lang="en-GB" sz="1800" smtClean="0">
                            <a:latin typeface="Century Gothic" panose="020B0502020202020204" pitchFamily="34" charset="0"/>
                          </a:rPr>
                          <m:t> 5</m:t>
                        </m:r>
                        <m:r>
                          <a:rPr lang="en-GB" sz="1800" i="1" smtClean="0">
                            <a:latin typeface="Cambria Math" panose="02040503050406030204" pitchFamily="18" charset="0"/>
                          </a:rPr>
                          <m:t> </m:t>
                        </m:r>
                      </m:den>
                    </m:f>
                  </m:oMath>
                </a14:m>
                <a:r>
                  <a:rPr lang="en-GB" sz="1800" dirty="0">
                    <a:latin typeface="Century Gothic" panose="020B0502020202020204" pitchFamily="34" charset="0"/>
                  </a:rPr>
                  <a:t> +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4</m:t>
                        </m:r>
                      </m:num>
                      <m:den>
                        <m:r>
                          <m:rPr>
                            <m:nor/>
                          </m:rPr>
                          <a:rPr lang="en-GB" sz="1800">
                            <a:latin typeface="Century Gothic" panose="020B0502020202020204" pitchFamily="34" charset="0"/>
                          </a:rPr>
                          <m:t> 5</m:t>
                        </m:r>
                        <m:r>
                          <a:rPr lang="en-GB" sz="1800" i="1">
                            <a:latin typeface="Cambria Math" panose="02040503050406030204" pitchFamily="18" charset="0"/>
                          </a:rPr>
                          <m:t> </m:t>
                        </m:r>
                      </m:den>
                    </m:f>
                  </m:oMath>
                </a14:m>
                <a:endParaRPr lang="en-GB" sz="1800" dirty="0">
                  <a:latin typeface="Century Gothic" panose="020B0502020202020204" pitchFamily="34" charset="0"/>
                </a:endParaRPr>
              </a:p>
              <a:p>
                <a:pPr>
                  <a:lnSpc>
                    <a:spcPct val="200000"/>
                  </a:lnSpc>
                </a:pPr>
                <a:r>
                  <a:rPr lang="en-GB" sz="1800" dirty="0">
                    <a:latin typeface="Century Gothic" panose="020B0502020202020204" pitchFamily="34" charset="0"/>
                  </a:rPr>
                  <a:t>He uses three different methods to find the answer. </a:t>
                </a:r>
              </a:p>
              <a:p>
                <a:pPr>
                  <a:lnSpc>
                    <a:spcPct val="200000"/>
                  </a:lnSpc>
                </a:pPr>
                <a:r>
                  <a:rPr lang="en-GB" sz="1800" b="1" dirty="0">
                    <a:latin typeface="Century Gothic" panose="020B0502020202020204" pitchFamily="34" charset="0"/>
                  </a:rPr>
                  <a:t>Which method do you prefer? </a:t>
                </a:r>
              </a:p>
            </p:txBody>
          </p:sp>
        </mc:Choice>
        <mc:Fallback>
          <p:sp>
            <p:nvSpPr>
              <p:cNvPr id="18" name="Content Placeholder 2">
                <a:extLst>
                  <a:ext uri="{FF2B5EF4-FFF2-40B4-BE49-F238E27FC236}">
                    <a16:creationId xmlns:a16="http://schemas.microsoft.com/office/drawing/2014/main" id="{92B0EBBD-E521-2A47-B69F-0BA4262F6132}"/>
                  </a:ext>
                </a:extLst>
              </p:cNvPr>
              <p:cNvSpPr txBox="1">
                <a:spLocks noRot="1" noChangeAspect="1" noMove="1" noResize="1" noEditPoints="1" noAdjustHandles="1" noChangeArrowheads="1" noChangeShapeType="1" noTextEdit="1"/>
              </p:cNvSpPr>
              <p:nvPr/>
            </p:nvSpPr>
            <p:spPr>
              <a:xfrm>
                <a:off x="263046" y="700645"/>
                <a:ext cx="11736887" cy="1668803"/>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graphicFrame>
            <p:nvGraphicFramePr>
              <p:cNvPr id="19" name="Google Shape;257;p25">
                <a:extLst>
                  <a:ext uri="{FF2B5EF4-FFF2-40B4-BE49-F238E27FC236}">
                    <a16:creationId xmlns:a16="http://schemas.microsoft.com/office/drawing/2014/main" id="{75D21D46-F67D-104D-9053-8D494F7A868A}"/>
                  </a:ext>
                </a:extLst>
              </p:cNvPr>
              <p:cNvGraphicFramePr/>
              <p:nvPr>
                <p:extLst>
                  <p:ext uri="{D42A27DB-BD31-4B8C-83A1-F6EECF244321}">
                    <p14:modId xmlns:p14="http://schemas.microsoft.com/office/powerpoint/2010/main" val="2927681661"/>
                  </p:ext>
                </p:extLst>
              </p:nvPr>
            </p:nvGraphicFramePr>
            <p:xfrm>
              <a:off x="436500" y="2966152"/>
              <a:ext cx="11319000" cy="2600145"/>
            </p:xfrm>
            <a:graphic>
              <a:graphicData uri="http://schemas.openxmlformats.org/drawingml/2006/table">
                <a:tbl>
                  <a:tblPr>
                    <a:noFill/>
                  </a:tblPr>
                  <a:tblGrid>
                    <a:gridCol w="3773000">
                      <a:extLst>
                        <a:ext uri="{9D8B030D-6E8A-4147-A177-3AD203B41FA5}">
                          <a16:colId xmlns:a16="http://schemas.microsoft.com/office/drawing/2014/main" val="20000"/>
                        </a:ext>
                      </a:extLst>
                    </a:gridCol>
                    <a:gridCol w="3773000">
                      <a:extLst>
                        <a:ext uri="{9D8B030D-6E8A-4147-A177-3AD203B41FA5}">
                          <a16:colId xmlns:a16="http://schemas.microsoft.com/office/drawing/2014/main" val="20001"/>
                        </a:ext>
                      </a:extLst>
                    </a:gridCol>
                    <a:gridCol w="3773000">
                      <a:extLst>
                        <a:ext uri="{9D8B030D-6E8A-4147-A177-3AD203B41FA5}">
                          <a16:colId xmlns:a16="http://schemas.microsoft.com/office/drawing/2014/main" val="20002"/>
                        </a:ext>
                      </a:extLst>
                    </a:gridCol>
                  </a:tblGrid>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Method One</a:t>
                          </a:r>
                          <a:endParaRPr sz="180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Method Two</a:t>
                          </a:r>
                          <a:endParaRPr sz="180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Method Three</a:t>
                          </a:r>
                          <a:endParaRPr sz="180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42975">
                    <a:tc>
                      <a:txBody>
                        <a:bodyPr/>
                        <a:lstStyle/>
                        <a:p>
                          <a:pPr marL="0" lvl="0" indent="0" algn="ctr" rtl="0">
                            <a:spcBef>
                              <a:spcPts val="0"/>
                            </a:spcBef>
                            <a:spcAft>
                              <a:spcPts val="0"/>
                            </a:spcAft>
                            <a:buNone/>
                          </a:pP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12</m:t>
                                  </m:r>
                                </m:num>
                                <m:den>
                                  <m:r>
                                    <m:rPr>
                                      <m:nor/>
                                    </m:rPr>
                                    <a:rPr lang="en-US" sz="1600" b="0" i="0" smtClean="0">
                                      <a:latin typeface="Century Gothic" panose="020B0502020202020204" pitchFamily="34" charset="0"/>
                                    </a:rPr>
                                    <m:t> 5 </m:t>
                                  </m:r>
                                </m:den>
                              </m:f>
                            </m:oMath>
                          </a14:m>
                          <a:r>
                            <a:rPr lang="en-GB" sz="1600" dirty="0">
                              <a:latin typeface="Century Gothic"/>
                              <a:ea typeface="Century Gothic"/>
                              <a:cs typeface="Century Gothic"/>
                              <a:sym typeface="Century Gothic"/>
                            </a:rPr>
                            <a:t> </a:t>
                          </a:r>
                          <a:endParaRPr sz="1600" dirty="0">
                            <a:latin typeface="Century Gothic"/>
                            <a:ea typeface="Century Gothic"/>
                            <a:cs typeface="Century Gothic"/>
                            <a:sym typeface="Century Gothic"/>
                          </a:endParaRPr>
                        </a:p>
                        <a:p>
                          <a:pPr marL="0" lvl="0" indent="0" algn="l" rtl="0">
                            <a:spcBef>
                              <a:spcPts val="0"/>
                            </a:spcBef>
                            <a:spcAft>
                              <a:spcPts val="0"/>
                            </a:spcAft>
                            <a:buNone/>
                          </a:pPr>
                          <a:endParaRPr sz="1600" dirty="0">
                            <a:latin typeface="Century Gothic"/>
                            <a:ea typeface="Century Gothic"/>
                            <a:cs typeface="Century Gothic"/>
                            <a:sym typeface="Century Gothic"/>
                          </a:endParaRPr>
                        </a:p>
                        <a:p>
                          <a:pPr marL="0" lvl="0" indent="0" algn="l" rtl="0">
                            <a:spcBef>
                              <a:spcPts val="0"/>
                            </a:spcBef>
                            <a:spcAft>
                              <a:spcPts val="0"/>
                            </a:spcAft>
                            <a:buNone/>
                          </a:pPr>
                          <a:endParaRPr sz="1600" dirty="0">
                            <a:latin typeface="Century Gothic"/>
                            <a:ea typeface="Century Gothic"/>
                            <a:cs typeface="Century Gothic"/>
                            <a:sym typeface="Century Gothic"/>
                          </a:endParaRPr>
                        </a:p>
                        <a:p>
                          <a:pPr marL="0" lvl="0" indent="0" algn="l" rtl="0">
                            <a:spcBef>
                              <a:spcPts val="0"/>
                            </a:spcBef>
                            <a:spcAft>
                              <a:spcPts val="0"/>
                            </a:spcAft>
                            <a:buNone/>
                          </a:pPr>
                          <a:endParaRPr sz="1600" dirty="0">
                            <a:latin typeface="Century Gothic"/>
                            <a:ea typeface="Century Gothic"/>
                            <a:cs typeface="Century Gothic"/>
                            <a:sym typeface="Century Gothic"/>
                          </a:endParaRPr>
                        </a:p>
                        <a:p>
                          <a:pPr marL="0" lvl="0" indent="0" algn="l" rtl="0">
                            <a:spcBef>
                              <a:spcPts val="0"/>
                            </a:spcBef>
                            <a:spcAft>
                              <a:spcPts val="0"/>
                            </a:spcAft>
                            <a:buNone/>
                          </a:pPr>
                          <a:endParaRPr sz="1600" dirty="0">
                            <a:latin typeface="Century Gothic"/>
                            <a:ea typeface="Century Gothic"/>
                            <a:cs typeface="Century Gothic"/>
                            <a:sym typeface="Century Gothic"/>
                          </a:endParaRPr>
                        </a:p>
                        <a:p>
                          <a:pPr marL="0" lvl="0" indent="0" algn="l" rtl="0">
                            <a:spcBef>
                              <a:spcPts val="0"/>
                            </a:spcBef>
                            <a:spcAft>
                              <a:spcPts val="0"/>
                            </a:spcAft>
                            <a:buNone/>
                          </a:pPr>
                          <a:endParaRPr sz="1600" dirty="0">
                            <a:latin typeface="Century Gothic"/>
                            <a:ea typeface="Century Gothic"/>
                            <a:cs typeface="Century Gothic"/>
                            <a:sym typeface="Century Gothic"/>
                          </a:endParaRPr>
                        </a:p>
                        <a:p>
                          <a:pPr marL="0" lvl="0" indent="0" algn="l" rtl="0">
                            <a:spcBef>
                              <a:spcPts val="0"/>
                            </a:spcBef>
                            <a:spcAft>
                              <a:spcPts val="0"/>
                            </a:spcAft>
                            <a:buNone/>
                          </a:pPr>
                          <a:endParaRPr sz="16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 2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2</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a:t>
                          </a:r>
                          <a:endParaRPr sz="16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12</m:t>
                                  </m:r>
                                </m:num>
                                <m:den>
                                  <m:r>
                                    <m:rPr>
                                      <m:nor/>
                                    </m:rPr>
                                    <a:rPr lang="en-US" sz="1600" b="0" i="0" smtClean="0">
                                      <a:latin typeface="Century Gothic" panose="020B0502020202020204" pitchFamily="34" charset="0"/>
                                    </a:rPr>
                                    <m:t> 5 </m:t>
                                  </m:r>
                                </m:den>
                              </m:f>
                            </m:oMath>
                          </a14:m>
                          <a:r>
                            <a:rPr lang="en-GB" sz="1600" dirty="0">
                              <a:solidFill>
                                <a:schemeClr val="dk1"/>
                              </a:solidFill>
                              <a:latin typeface="Century Gothic"/>
                              <a:ea typeface="Century Gothic"/>
                              <a:cs typeface="Century Gothic"/>
                              <a:sym typeface="Century Gothic"/>
                            </a:rPr>
                            <a:t> or 2 </a:t>
                          </a: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2</m:t>
                                  </m:r>
                                </m:num>
                                <m:den>
                                  <m:r>
                                    <m:rPr>
                                      <m:nor/>
                                    </m:rPr>
                                    <a:rPr lang="en-US" sz="1600" b="0" i="0" smtClean="0">
                                      <a:latin typeface="Century Gothic" panose="020B0502020202020204" pitchFamily="34" charset="0"/>
                                    </a:rPr>
                                    <m:t> 5 </m:t>
                                  </m:r>
                                </m:den>
                              </m:f>
                            </m:oMath>
                          </a14:m>
                          <a:endParaRPr sz="16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9" name="Google Shape;257;p25">
                <a:extLst>
                  <a:ext uri="{FF2B5EF4-FFF2-40B4-BE49-F238E27FC236}">
                    <a16:creationId xmlns:a16="http://schemas.microsoft.com/office/drawing/2014/main" id="{75D21D46-F67D-104D-9053-8D494F7A868A}"/>
                  </a:ext>
                </a:extLst>
              </p:cNvPr>
              <p:cNvGraphicFramePr/>
              <p:nvPr>
                <p:extLst>
                  <p:ext uri="{D42A27DB-BD31-4B8C-83A1-F6EECF244321}">
                    <p14:modId xmlns:p14="http://schemas.microsoft.com/office/powerpoint/2010/main" val="2927681661"/>
                  </p:ext>
                </p:extLst>
              </p:nvPr>
            </p:nvGraphicFramePr>
            <p:xfrm>
              <a:off x="436500" y="2966152"/>
              <a:ext cx="11319000" cy="2600145"/>
            </p:xfrm>
            <a:graphic>
              <a:graphicData uri="http://schemas.openxmlformats.org/drawingml/2006/table">
                <a:tbl>
                  <a:tblPr>
                    <a:noFill/>
                  </a:tblPr>
                  <a:tblGrid>
                    <a:gridCol w="3773000">
                      <a:extLst>
                        <a:ext uri="{9D8B030D-6E8A-4147-A177-3AD203B41FA5}">
                          <a16:colId xmlns:a16="http://schemas.microsoft.com/office/drawing/2014/main" val="20000"/>
                        </a:ext>
                      </a:extLst>
                    </a:gridCol>
                    <a:gridCol w="3773000">
                      <a:extLst>
                        <a:ext uri="{9D8B030D-6E8A-4147-A177-3AD203B41FA5}">
                          <a16:colId xmlns:a16="http://schemas.microsoft.com/office/drawing/2014/main" val="20001"/>
                        </a:ext>
                      </a:extLst>
                    </a:gridCol>
                    <a:gridCol w="3773000">
                      <a:extLst>
                        <a:ext uri="{9D8B030D-6E8A-4147-A177-3AD203B41FA5}">
                          <a16:colId xmlns:a16="http://schemas.microsoft.com/office/drawing/2014/main" val="20002"/>
                        </a:ext>
                      </a:extLst>
                    </a:gridCol>
                  </a:tblGrid>
                  <a:tr h="45717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Method One</a:t>
                          </a:r>
                          <a:endParaRPr sz="180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Method Two</a:t>
                          </a:r>
                          <a:endParaRPr sz="180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Method Three</a:t>
                          </a:r>
                          <a:endParaRPr sz="180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42975">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337" t="-21765" r="-201010" b="-1176"/>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100000" t="-21765" r="-100336" b="-1176"/>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200673" t="-21765" r="-673" b="-1176"/>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0" name="Google Shape;258;p25">
                <a:extLst>
                  <a:ext uri="{FF2B5EF4-FFF2-40B4-BE49-F238E27FC236}">
                    <a16:creationId xmlns:a16="http://schemas.microsoft.com/office/drawing/2014/main" id="{1816B359-0F7B-2642-AB45-AC19C801668B}"/>
                  </a:ext>
                </a:extLst>
              </p:cNvPr>
              <p:cNvGraphicFramePr/>
              <p:nvPr>
                <p:extLst>
                  <p:ext uri="{D42A27DB-BD31-4B8C-83A1-F6EECF244321}">
                    <p14:modId xmlns:p14="http://schemas.microsoft.com/office/powerpoint/2010/main" val="2244281186"/>
                  </p:ext>
                </p:extLst>
              </p:nvPr>
            </p:nvGraphicFramePr>
            <p:xfrm>
              <a:off x="619600" y="395565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050" i="1" smtClean="0">
                                        <a:latin typeface="Cambria Math" panose="02040503050406030204" pitchFamily="18" charset="0"/>
                                      </a:rPr>
                                    </m:ctrlPr>
                                  </m:fPr>
                                  <m:num>
                                    <m:r>
                                      <m:rPr>
                                        <m:nor/>
                                      </m:rPr>
                                      <a:rPr lang="en-US" sz="1050" b="0" i="0" smtClean="0">
                                        <a:latin typeface="Century Gothic" panose="020B0502020202020204" pitchFamily="34" charset="0"/>
                                      </a:rPr>
                                      <m:t>1</m:t>
                                    </m:r>
                                  </m:num>
                                  <m:den>
                                    <m:r>
                                      <m:rPr>
                                        <m:nor/>
                                      </m:rPr>
                                      <a:rPr lang="en-US" sz="1050" b="0" i="0" smtClean="0">
                                        <a:latin typeface="Century Gothic" panose="020B0502020202020204" pitchFamily="34" charset="0"/>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0" name="Google Shape;258;p25">
                <a:extLst>
                  <a:ext uri="{FF2B5EF4-FFF2-40B4-BE49-F238E27FC236}">
                    <a16:creationId xmlns:a16="http://schemas.microsoft.com/office/drawing/2014/main" id="{1816B359-0F7B-2642-AB45-AC19C801668B}"/>
                  </a:ext>
                </a:extLst>
              </p:cNvPr>
              <p:cNvGraphicFramePr/>
              <p:nvPr>
                <p:extLst>
                  <p:ext uri="{D42A27DB-BD31-4B8C-83A1-F6EECF244321}">
                    <p14:modId xmlns:p14="http://schemas.microsoft.com/office/powerpoint/2010/main" val="2244281186"/>
                  </p:ext>
                </p:extLst>
              </p:nvPr>
            </p:nvGraphicFramePr>
            <p:xfrm>
              <a:off x="619600" y="395565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490698">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t="-2500" r="-403774" b="-25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100000" t="-2500" r="-303774" b="-25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200000" t="-2500" r="-203774" b="-25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300000" t="-2500" r="-103774" b="-25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400000" t="-2500" r="-3774" b="-25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1" name="Google Shape;259;p25">
                <a:extLst>
                  <a:ext uri="{FF2B5EF4-FFF2-40B4-BE49-F238E27FC236}">
                    <a16:creationId xmlns:a16="http://schemas.microsoft.com/office/drawing/2014/main" id="{B0910334-0F16-A24D-81DC-CAA3C80268E9}"/>
                  </a:ext>
                </a:extLst>
              </p:cNvPr>
              <p:cNvGraphicFramePr/>
              <p:nvPr>
                <p:extLst>
                  <p:ext uri="{D42A27DB-BD31-4B8C-83A1-F6EECF244321}">
                    <p14:modId xmlns:p14="http://schemas.microsoft.com/office/powerpoint/2010/main" val="617615503"/>
                  </p:ext>
                </p:extLst>
              </p:nvPr>
            </p:nvGraphicFramePr>
            <p:xfrm>
              <a:off x="619600" y="449090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1" name="Google Shape;259;p25">
                <a:extLst>
                  <a:ext uri="{FF2B5EF4-FFF2-40B4-BE49-F238E27FC236}">
                    <a16:creationId xmlns:a16="http://schemas.microsoft.com/office/drawing/2014/main" id="{B0910334-0F16-A24D-81DC-CAA3C80268E9}"/>
                  </a:ext>
                </a:extLst>
              </p:cNvPr>
              <p:cNvGraphicFramePr/>
              <p:nvPr>
                <p:extLst>
                  <p:ext uri="{D42A27DB-BD31-4B8C-83A1-F6EECF244321}">
                    <p14:modId xmlns:p14="http://schemas.microsoft.com/office/powerpoint/2010/main" val="617615503"/>
                  </p:ext>
                </p:extLst>
              </p:nvPr>
            </p:nvGraphicFramePr>
            <p:xfrm>
              <a:off x="619600" y="449090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490698">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t="-2500" r="-4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100000" t="-2500" r="-3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200000" t="-2500" r="-2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300000" t="-2500" r="-1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400000" t="-2500" r="-3774"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2" name="Google Shape;260;p25">
                <a:extLst>
                  <a:ext uri="{FF2B5EF4-FFF2-40B4-BE49-F238E27FC236}">
                    <a16:creationId xmlns:a16="http://schemas.microsoft.com/office/drawing/2014/main" id="{327F9B4B-ED84-C44E-971A-B84EDF30EB58}"/>
                  </a:ext>
                </a:extLst>
              </p:cNvPr>
              <p:cNvGraphicFramePr/>
              <p:nvPr>
                <p:extLst>
                  <p:ext uri="{D42A27DB-BD31-4B8C-83A1-F6EECF244321}">
                    <p14:modId xmlns:p14="http://schemas.microsoft.com/office/powerpoint/2010/main" val="649117988"/>
                  </p:ext>
                </p:extLst>
              </p:nvPr>
            </p:nvGraphicFramePr>
            <p:xfrm>
              <a:off x="619600" y="502615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2" name="Google Shape;260;p25">
                <a:extLst>
                  <a:ext uri="{FF2B5EF4-FFF2-40B4-BE49-F238E27FC236}">
                    <a16:creationId xmlns:a16="http://schemas.microsoft.com/office/drawing/2014/main" id="{327F9B4B-ED84-C44E-971A-B84EDF30EB58}"/>
                  </a:ext>
                </a:extLst>
              </p:cNvPr>
              <p:cNvGraphicFramePr/>
              <p:nvPr>
                <p:extLst>
                  <p:ext uri="{D42A27DB-BD31-4B8C-83A1-F6EECF244321}">
                    <p14:modId xmlns:p14="http://schemas.microsoft.com/office/powerpoint/2010/main" val="649117988"/>
                  </p:ext>
                </p:extLst>
              </p:nvPr>
            </p:nvGraphicFramePr>
            <p:xfrm>
              <a:off x="619600" y="502615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490698">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t="-2500" r="-4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100000" t="-2500" r="-3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200000" t="-2500" r="-2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300000" t="-2500" r="-1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400000" t="-2500" r="-3774"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3" name="Google Shape;261;p25">
                <a:extLst>
                  <a:ext uri="{FF2B5EF4-FFF2-40B4-BE49-F238E27FC236}">
                    <a16:creationId xmlns:a16="http://schemas.microsoft.com/office/drawing/2014/main" id="{B08F755F-D60F-914E-A9A3-8AF8B65D1D1D}"/>
                  </a:ext>
                </a:extLst>
              </p:cNvPr>
              <p:cNvGraphicFramePr/>
              <p:nvPr>
                <p:extLst>
                  <p:ext uri="{D42A27DB-BD31-4B8C-83A1-F6EECF244321}">
                    <p14:modId xmlns:p14="http://schemas.microsoft.com/office/powerpoint/2010/main" val="1725738411"/>
                  </p:ext>
                </p:extLst>
              </p:nvPr>
            </p:nvGraphicFramePr>
            <p:xfrm>
              <a:off x="8146000" y="3951215"/>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0DEEA"/>
                        </a:solidFill>
                      </a:tcPr>
                    </a:tc>
                    <a:extLst>
                      <a:ext uri="{0D108BD9-81ED-4DB2-BD59-A6C34878D82A}">
                        <a16:rowId xmlns:a16="http://schemas.microsoft.com/office/drawing/2014/main" val="10000"/>
                      </a:ext>
                    </a:extLst>
                  </a:tr>
                </a:tbl>
              </a:graphicData>
            </a:graphic>
          </p:graphicFrame>
        </mc:Choice>
        <mc:Fallback>
          <p:graphicFrame>
            <p:nvGraphicFramePr>
              <p:cNvPr id="23" name="Google Shape;261;p25">
                <a:extLst>
                  <a:ext uri="{FF2B5EF4-FFF2-40B4-BE49-F238E27FC236}">
                    <a16:creationId xmlns:a16="http://schemas.microsoft.com/office/drawing/2014/main" id="{B08F755F-D60F-914E-A9A3-8AF8B65D1D1D}"/>
                  </a:ext>
                </a:extLst>
              </p:cNvPr>
              <p:cNvGraphicFramePr/>
              <p:nvPr>
                <p:extLst>
                  <p:ext uri="{D42A27DB-BD31-4B8C-83A1-F6EECF244321}">
                    <p14:modId xmlns:p14="http://schemas.microsoft.com/office/powerpoint/2010/main" val="1725738411"/>
                  </p:ext>
                </p:extLst>
              </p:nvPr>
            </p:nvGraphicFramePr>
            <p:xfrm>
              <a:off x="8146000" y="3951215"/>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490698">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1887" t="-2564" r="-4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101887" t="-2564" r="-3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201887" t="-2564" r="-2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301887" t="-2564" r="-1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401887" t="-2564" r="-3774" b="-512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4" name="Google Shape;262;p25">
                <a:extLst>
                  <a:ext uri="{FF2B5EF4-FFF2-40B4-BE49-F238E27FC236}">
                    <a16:creationId xmlns:a16="http://schemas.microsoft.com/office/drawing/2014/main" id="{E622C014-F4D2-C341-95E4-1285F19748D5}"/>
                  </a:ext>
                </a:extLst>
              </p:cNvPr>
              <p:cNvGraphicFramePr/>
              <p:nvPr>
                <p:extLst>
                  <p:ext uri="{D42A27DB-BD31-4B8C-83A1-F6EECF244321}">
                    <p14:modId xmlns:p14="http://schemas.microsoft.com/office/powerpoint/2010/main" val="2632774081"/>
                  </p:ext>
                </p:extLst>
              </p:nvPr>
            </p:nvGraphicFramePr>
            <p:xfrm>
              <a:off x="8146000" y="449090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0DEEA"/>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0DEEA"/>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0DEEA"/>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extLst>
                      <a:ext uri="{0D108BD9-81ED-4DB2-BD59-A6C34878D82A}">
                        <a16:rowId xmlns:a16="http://schemas.microsoft.com/office/drawing/2014/main" val="10000"/>
                      </a:ext>
                    </a:extLst>
                  </a:tr>
                </a:tbl>
              </a:graphicData>
            </a:graphic>
          </p:graphicFrame>
        </mc:Choice>
        <mc:Fallback>
          <p:graphicFrame>
            <p:nvGraphicFramePr>
              <p:cNvPr id="24" name="Google Shape;262;p25">
                <a:extLst>
                  <a:ext uri="{FF2B5EF4-FFF2-40B4-BE49-F238E27FC236}">
                    <a16:creationId xmlns:a16="http://schemas.microsoft.com/office/drawing/2014/main" id="{E622C014-F4D2-C341-95E4-1285F19748D5}"/>
                  </a:ext>
                </a:extLst>
              </p:cNvPr>
              <p:cNvGraphicFramePr/>
              <p:nvPr>
                <p:extLst>
                  <p:ext uri="{D42A27DB-BD31-4B8C-83A1-F6EECF244321}">
                    <p14:modId xmlns:p14="http://schemas.microsoft.com/office/powerpoint/2010/main" val="2632774081"/>
                  </p:ext>
                </p:extLst>
              </p:nvPr>
            </p:nvGraphicFramePr>
            <p:xfrm>
              <a:off x="8146000" y="4490902"/>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490698">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1887" t="-2500" r="-4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101887" t="-2500" r="-3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201887" t="-2500" r="-2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301887" t="-2500" r="-10377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401887" t="-2500" r="-3774"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5" name="Google Shape;263;p25">
                <a:extLst>
                  <a:ext uri="{FF2B5EF4-FFF2-40B4-BE49-F238E27FC236}">
                    <a16:creationId xmlns:a16="http://schemas.microsoft.com/office/drawing/2014/main" id="{5454CF98-9AC6-6740-A36E-4DFA3EC1A9B2}"/>
                  </a:ext>
                </a:extLst>
              </p:cNvPr>
              <p:cNvGraphicFramePr/>
              <p:nvPr>
                <p:extLst>
                  <p:ext uri="{D42A27DB-BD31-4B8C-83A1-F6EECF244321}">
                    <p14:modId xmlns:p14="http://schemas.microsoft.com/office/powerpoint/2010/main" val="454314172"/>
                  </p:ext>
                </p:extLst>
              </p:nvPr>
            </p:nvGraphicFramePr>
            <p:xfrm>
              <a:off x="8146000" y="5030577"/>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B"/>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5 </m:t>
                                    </m:r>
                                  </m:den>
                                </m:f>
                              </m:oMath>
                            </m:oMathPara>
                          </a14:m>
                          <a:endParaRPr sz="105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5" name="Google Shape;263;p25">
                <a:extLst>
                  <a:ext uri="{FF2B5EF4-FFF2-40B4-BE49-F238E27FC236}">
                    <a16:creationId xmlns:a16="http://schemas.microsoft.com/office/drawing/2014/main" id="{5454CF98-9AC6-6740-A36E-4DFA3EC1A9B2}"/>
                  </a:ext>
                </a:extLst>
              </p:cNvPr>
              <p:cNvGraphicFramePr/>
              <p:nvPr>
                <p:extLst>
                  <p:ext uri="{D42A27DB-BD31-4B8C-83A1-F6EECF244321}">
                    <p14:modId xmlns:p14="http://schemas.microsoft.com/office/powerpoint/2010/main" val="454314172"/>
                  </p:ext>
                </p:extLst>
              </p:nvPr>
            </p:nvGraphicFramePr>
            <p:xfrm>
              <a:off x="8146000" y="5030577"/>
              <a:ext cx="3354125" cy="490698"/>
            </p:xfrm>
            <a:graphic>
              <a:graphicData uri="http://schemas.openxmlformats.org/drawingml/2006/table">
                <a:tbl>
                  <a:tblPr>
                    <a:noFill/>
                  </a:tblPr>
                  <a:tblGrid>
                    <a:gridCol w="670825">
                      <a:extLst>
                        <a:ext uri="{9D8B030D-6E8A-4147-A177-3AD203B41FA5}">
                          <a16:colId xmlns:a16="http://schemas.microsoft.com/office/drawing/2014/main" val="20000"/>
                        </a:ext>
                      </a:extLst>
                    </a:gridCol>
                    <a:gridCol w="670825">
                      <a:extLst>
                        <a:ext uri="{9D8B030D-6E8A-4147-A177-3AD203B41FA5}">
                          <a16:colId xmlns:a16="http://schemas.microsoft.com/office/drawing/2014/main" val="20001"/>
                        </a:ext>
                      </a:extLst>
                    </a:gridCol>
                    <a:gridCol w="670825">
                      <a:extLst>
                        <a:ext uri="{9D8B030D-6E8A-4147-A177-3AD203B41FA5}">
                          <a16:colId xmlns:a16="http://schemas.microsoft.com/office/drawing/2014/main" val="20002"/>
                        </a:ext>
                      </a:extLst>
                    </a:gridCol>
                    <a:gridCol w="670825">
                      <a:extLst>
                        <a:ext uri="{9D8B030D-6E8A-4147-A177-3AD203B41FA5}">
                          <a16:colId xmlns:a16="http://schemas.microsoft.com/office/drawing/2014/main" val="20003"/>
                        </a:ext>
                      </a:extLst>
                    </a:gridCol>
                    <a:gridCol w="670825">
                      <a:extLst>
                        <a:ext uri="{9D8B030D-6E8A-4147-A177-3AD203B41FA5}">
                          <a16:colId xmlns:a16="http://schemas.microsoft.com/office/drawing/2014/main" val="20004"/>
                        </a:ext>
                      </a:extLst>
                    </a:gridCol>
                  </a:tblGrid>
                  <a:tr h="490698">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1887" t="-2564" r="-4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101887" t="-2564" r="-3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201887" t="-2564" r="-2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301887" t="-2564" r="-103774" b="-5128"/>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401887" t="-2564" r="-3774" b="-5128"/>
                          </a:stretch>
                        </a:blipFill>
                      </a:tcPr>
                    </a:tc>
                    <a:extLst>
                      <a:ext uri="{0D108BD9-81ED-4DB2-BD59-A6C34878D82A}">
                        <a16:rowId xmlns:a16="http://schemas.microsoft.com/office/drawing/2014/main" val="10000"/>
                      </a:ext>
                    </a:extLst>
                  </a:tr>
                </a:tbl>
              </a:graphicData>
            </a:graphic>
          </p:graphicFrame>
        </mc:Fallback>
      </mc:AlternateContent>
      <p:graphicFrame>
        <p:nvGraphicFramePr>
          <p:cNvPr id="26" name="Google Shape;264;p25">
            <a:extLst>
              <a:ext uri="{FF2B5EF4-FFF2-40B4-BE49-F238E27FC236}">
                <a16:creationId xmlns:a16="http://schemas.microsoft.com/office/drawing/2014/main" id="{1D17011C-7632-744C-AF2F-180C4994E251}"/>
              </a:ext>
            </a:extLst>
          </p:cNvPr>
          <p:cNvGraphicFramePr/>
          <p:nvPr>
            <p:extLst>
              <p:ext uri="{D42A27DB-BD31-4B8C-83A1-F6EECF244321}">
                <p14:modId xmlns:p14="http://schemas.microsoft.com/office/powerpoint/2010/main" val="3870592340"/>
              </p:ext>
            </p:extLst>
          </p:nvPr>
        </p:nvGraphicFramePr>
        <p:xfrm>
          <a:off x="4296725" y="4490902"/>
          <a:ext cx="3526250" cy="233725"/>
        </p:xfrm>
        <a:graphic>
          <a:graphicData uri="http://schemas.openxmlformats.org/drawingml/2006/table">
            <a:tbl>
              <a:tblPr>
                <a:noFill/>
              </a:tblPr>
              <a:tblGrid>
                <a:gridCol w="271250">
                  <a:extLst>
                    <a:ext uri="{9D8B030D-6E8A-4147-A177-3AD203B41FA5}">
                      <a16:colId xmlns:a16="http://schemas.microsoft.com/office/drawing/2014/main" val="20000"/>
                    </a:ext>
                  </a:extLst>
                </a:gridCol>
                <a:gridCol w="271250">
                  <a:extLst>
                    <a:ext uri="{9D8B030D-6E8A-4147-A177-3AD203B41FA5}">
                      <a16:colId xmlns:a16="http://schemas.microsoft.com/office/drawing/2014/main" val="20001"/>
                    </a:ext>
                  </a:extLst>
                </a:gridCol>
                <a:gridCol w="271250">
                  <a:extLst>
                    <a:ext uri="{9D8B030D-6E8A-4147-A177-3AD203B41FA5}">
                      <a16:colId xmlns:a16="http://schemas.microsoft.com/office/drawing/2014/main" val="20002"/>
                    </a:ext>
                  </a:extLst>
                </a:gridCol>
                <a:gridCol w="271250">
                  <a:extLst>
                    <a:ext uri="{9D8B030D-6E8A-4147-A177-3AD203B41FA5}">
                      <a16:colId xmlns:a16="http://schemas.microsoft.com/office/drawing/2014/main" val="20003"/>
                    </a:ext>
                  </a:extLst>
                </a:gridCol>
                <a:gridCol w="271250">
                  <a:extLst>
                    <a:ext uri="{9D8B030D-6E8A-4147-A177-3AD203B41FA5}">
                      <a16:colId xmlns:a16="http://schemas.microsoft.com/office/drawing/2014/main" val="20004"/>
                    </a:ext>
                  </a:extLst>
                </a:gridCol>
                <a:gridCol w="271250">
                  <a:extLst>
                    <a:ext uri="{9D8B030D-6E8A-4147-A177-3AD203B41FA5}">
                      <a16:colId xmlns:a16="http://schemas.microsoft.com/office/drawing/2014/main" val="20005"/>
                    </a:ext>
                  </a:extLst>
                </a:gridCol>
                <a:gridCol w="271250">
                  <a:extLst>
                    <a:ext uri="{9D8B030D-6E8A-4147-A177-3AD203B41FA5}">
                      <a16:colId xmlns:a16="http://schemas.microsoft.com/office/drawing/2014/main" val="20006"/>
                    </a:ext>
                  </a:extLst>
                </a:gridCol>
                <a:gridCol w="271250">
                  <a:extLst>
                    <a:ext uri="{9D8B030D-6E8A-4147-A177-3AD203B41FA5}">
                      <a16:colId xmlns:a16="http://schemas.microsoft.com/office/drawing/2014/main" val="20007"/>
                    </a:ext>
                  </a:extLst>
                </a:gridCol>
                <a:gridCol w="271250">
                  <a:extLst>
                    <a:ext uri="{9D8B030D-6E8A-4147-A177-3AD203B41FA5}">
                      <a16:colId xmlns:a16="http://schemas.microsoft.com/office/drawing/2014/main" val="20008"/>
                    </a:ext>
                  </a:extLst>
                </a:gridCol>
                <a:gridCol w="271250">
                  <a:extLst>
                    <a:ext uri="{9D8B030D-6E8A-4147-A177-3AD203B41FA5}">
                      <a16:colId xmlns:a16="http://schemas.microsoft.com/office/drawing/2014/main" val="20009"/>
                    </a:ext>
                  </a:extLst>
                </a:gridCol>
                <a:gridCol w="271250">
                  <a:extLst>
                    <a:ext uri="{9D8B030D-6E8A-4147-A177-3AD203B41FA5}">
                      <a16:colId xmlns:a16="http://schemas.microsoft.com/office/drawing/2014/main" val="20010"/>
                    </a:ext>
                  </a:extLst>
                </a:gridCol>
                <a:gridCol w="271250">
                  <a:extLst>
                    <a:ext uri="{9D8B030D-6E8A-4147-A177-3AD203B41FA5}">
                      <a16:colId xmlns:a16="http://schemas.microsoft.com/office/drawing/2014/main" val="20011"/>
                    </a:ext>
                  </a:extLst>
                </a:gridCol>
                <a:gridCol w="271250">
                  <a:extLst>
                    <a:ext uri="{9D8B030D-6E8A-4147-A177-3AD203B41FA5}">
                      <a16:colId xmlns:a16="http://schemas.microsoft.com/office/drawing/2014/main" val="20012"/>
                    </a:ext>
                  </a:extLst>
                </a:gridCol>
              </a:tblGrid>
              <a:tr h="233725">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sp>
            <p:nvSpPr>
              <p:cNvPr id="27" name="Google Shape;265;p25">
                <a:extLst>
                  <a:ext uri="{FF2B5EF4-FFF2-40B4-BE49-F238E27FC236}">
                    <a16:creationId xmlns:a16="http://schemas.microsoft.com/office/drawing/2014/main" id="{F7AC28BE-B01E-4049-B3B9-AACF3059925C}"/>
                  </a:ext>
                </a:extLst>
              </p:cNvPr>
              <p:cNvSpPr txBox="1"/>
              <p:nvPr/>
            </p:nvSpPr>
            <p:spPr>
              <a:xfrm>
                <a:off x="4158250" y="4140347"/>
                <a:ext cx="3916200" cy="390526"/>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0 </a:t>
                </a:r>
                <a14:m>
                  <m:oMath xmlns:m="http://schemas.openxmlformats.org/officeDocument/2006/math">
                    <m:r>
                      <a:rPr kumimoji="0" lang="en-US" sz="1050" b="0" i="0" u="none" strike="noStrike" kern="0" cap="none" spc="0" normalizeH="0" baseline="0" noProof="0" smtClean="0">
                        <a:ln>
                          <a:noFill/>
                        </a:ln>
                        <a:solidFill>
                          <a:srgbClr val="000000"/>
                        </a:solidFill>
                        <a:effectLst/>
                        <a:uLnTx/>
                        <a:uFillTx/>
                        <a:latin typeface="Cambria Math" panose="02040503050406030204" pitchFamily="18" charset="0"/>
                        <a:sym typeface="Arial"/>
                      </a:rPr>
                      <m:t>    </m:t>
                    </m:r>
                    <m:f>
                      <m:fPr>
                        <m:ctrlPr>
                          <a:rPr kumimoji="0" lang="en-GB" sz="1050" b="0" i="1" u="none" strike="noStrike" kern="0" cap="none" spc="0" normalizeH="0" baseline="0" noProof="0" smtClean="0">
                            <a:ln>
                              <a:noFill/>
                            </a:ln>
                            <a:solidFill>
                              <a:srgbClr val="000000"/>
                            </a:solidFill>
                            <a:effectLst/>
                            <a:uLnTx/>
                            <a:uFillTx/>
                            <a:latin typeface="Cambria Math" panose="02040503050406030204" pitchFamily="18" charset="0"/>
                            <a:sym typeface="Arial"/>
                          </a:rPr>
                        </m:ctrlPr>
                      </m:fPr>
                      <m:num>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sym typeface="Arial"/>
                          </a:rPr>
                          <m:t>1</m:t>
                        </m:r>
                      </m:num>
                      <m:den>
                        <m:r>
                          <m:rPr>
                            <m:nor/>
                          </m:rPr>
                          <a:rPr kumimoji="0" lang="en-US" sz="1050" b="0" i="0" u="none" strike="noStrike" kern="0" cap="none" spc="0" normalizeH="0" baseline="0" noProof="0" smtClean="0">
                            <a:ln>
                              <a:noFill/>
                            </a:ln>
                            <a:solidFill>
                              <a:srgbClr val="000000"/>
                            </a:solidFill>
                            <a:effectLst/>
                            <a:uLnTx/>
                            <a:uFillTx/>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b="0" i="0" kern="0" smtClean="0">
                            <a:solidFill>
                              <a:srgbClr val="000000"/>
                            </a:solidFill>
                            <a:latin typeface="Century Gothic" panose="020B0502020202020204" pitchFamily="34" charset="0"/>
                            <a:sym typeface="Arial"/>
                          </a:rPr>
                          <m:t>2</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b="0" i="0" kern="0" smtClean="0">
                            <a:solidFill>
                              <a:srgbClr val="000000"/>
                            </a:solidFill>
                            <a:latin typeface="Century Gothic" panose="020B0502020202020204" pitchFamily="34" charset="0"/>
                            <a:sym typeface="Arial"/>
                          </a:rPr>
                          <m:t>3</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b="0" i="0" kern="0" smtClean="0">
                            <a:solidFill>
                              <a:srgbClr val="000000"/>
                            </a:solidFill>
                            <a:latin typeface="Century Gothic" panose="020B0502020202020204" pitchFamily="34" charset="0"/>
                            <a:sym typeface="Arial"/>
                          </a:rPr>
                          <m:t>4</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1  1</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1</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1</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2</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1</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3</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1</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4</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2  2</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1</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2</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2</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2</a:t>
                </a:r>
                <a:r>
                  <a:rPr lang="en-GB" sz="1050" kern="0" dirty="0">
                    <a:solidFill>
                      <a:srgbClr val="000000"/>
                    </a:solidFill>
                    <a:sym typeface="Arial"/>
                  </a:rPr>
                  <a:t> </a:t>
                </a:r>
                <a14:m>
                  <m:oMath xmlns:m="http://schemas.openxmlformats.org/officeDocument/2006/math">
                    <m:f>
                      <m:fPr>
                        <m:ctrlPr>
                          <a:rPr lang="en-GB" sz="1050" i="1" kern="0">
                            <a:solidFill>
                              <a:srgbClr val="000000"/>
                            </a:solidFill>
                            <a:latin typeface="Cambria Math" panose="02040503050406030204" pitchFamily="18" charset="0"/>
                            <a:sym typeface="Arial"/>
                          </a:rPr>
                        </m:ctrlPr>
                      </m:fPr>
                      <m:num>
                        <m:r>
                          <m:rPr>
                            <m:nor/>
                          </m:rPr>
                          <a:rPr lang="en-US" sz="1050" kern="0">
                            <a:solidFill>
                              <a:srgbClr val="000000"/>
                            </a:solidFill>
                            <a:latin typeface="Century Gothic" panose="020B0502020202020204" pitchFamily="34" charset="0"/>
                            <a:sym typeface="Arial"/>
                          </a:rPr>
                          <m:t>3</m:t>
                        </m:r>
                      </m:num>
                      <m:den>
                        <m:r>
                          <m:rPr>
                            <m:nor/>
                          </m:rPr>
                          <a:rPr lang="en-US" sz="1050" kern="0">
                            <a:solidFill>
                              <a:srgbClr val="000000"/>
                            </a:solidFill>
                            <a:latin typeface="Century Gothic" panose="020B0502020202020204" pitchFamily="34" charset="0"/>
                            <a:sym typeface="Arial"/>
                          </a:rPr>
                          <m:t> 5 </m:t>
                        </m:r>
                      </m:den>
                    </m:f>
                  </m:oMath>
                </a14:m>
                <a:r>
                  <a:rPr kumimoji="0" lang="en-GB"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sz="105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p:sp>
            <p:nvSpPr>
              <p:cNvPr id="27" name="Google Shape;265;p25">
                <a:extLst>
                  <a:ext uri="{FF2B5EF4-FFF2-40B4-BE49-F238E27FC236}">
                    <a16:creationId xmlns:a16="http://schemas.microsoft.com/office/drawing/2014/main" id="{F7AC28BE-B01E-4049-B3B9-AACF3059925C}"/>
                  </a:ext>
                </a:extLst>
              </p:cNvPr>
              <p:cNvSpPr txBox="1">
                <a:spLocks noRot="1" noChangeAspect="1" noMove="1" noResize="1" noEditPoints="1" noAdjustHandles="1" noChangeArrowheads="1" noChangeShapeType="1" noTextEdit="1"/>
              </p:cNvSpPr>
              <p:nvPr/>
            </p:nvSpPr>
            <p:spPr>
              <a:xfrm>
                <a:off x="4158250" y="4140347"/>
                <a:ext cx="3916200" cy="390526"/>
              </a:xfrm>
              <a:prstGeom prst="rect">
                <a:avLst/>
              </a:prstGeom>
              <a:blipFill>
                <a:blip r:embed="rId11"/>
                <a:stretch>
                  <a:fillRect b="-15625"/>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graphicFrame>
            <p:nvGraphicFramePr>
              <p:cNvPr id="28" name="Google Shape;266;p25">
                <a:extLst>
                  <a:ext uri="{FF2B5EF4-FFF2-40B4-BE49-F238E27FC236}">
                    <a16:creationId xmlns:a16="http://schemas.microsoft.com/office/drawing/2014/main" id="{906F6CC9-0CDB-0741-A767-A8C389C221AC}"/>
                  </a:ext>
                </a:extLst>
              </p:cNvPr>
              <p:cNvGraphicFramePr/>
              <p:nvPr>
                <p:extLst>
                  <p:ext uri="{D42A27DB-BD31-4B8C-83A1-F6EECF244321}">
                    <p14:modId xmlns:p14="http://schemas.microsoft.com/office/powerpoint/2010/main" val="244906328"/>
                  </p:ext>
                </p:extLst>
              </p:nvPr>
            </p:nvGraphicFramePr>
            <p:xfrm>
              <a:off x="4296725" y="4724637"/>
              <a:ext cx="3255000" cy="451709"/>
            </p:xfrm>
            <a:graphic>
              <a:graphicData uri="http://schemas.openxmlformats.org/drawingml/2006/table">
                <a:tbl>
                  <a:tblPr>
                    <a:noFill/>
                  </a:tblPr>
                  <a:tblGrid>
                    <a:gridCol w="1085000">
                      <a:extLst>
                        <a:ext uri="{9D8B030D-6E8A-4147-A177-3AD203B41FA5}">
                          <a16:colId xmlns:a16="http://schemas.microsoft.com/office/drawing/2014/main" val="20000"/>
                        </a:ext>
                      </a:extLst>
                    </a:gridCol>
                    <a:gridCol w="1085000">
                      <a:extLst>
                        <a:ext uri="{9D8B030D-6E8A-4147-A177-3AD203B41FA5}">
                          <a16:colId xmlns:a16="http://schemas.microsoft.com/office/drawing/2014/main" val="20001"/>
                        </a:ext>
                      </a:extLst>
                    </a:gridCol>
                    <a:gridCol w="1085000">
                      <a:extLst>
                        <a:ext uri="{9D8B030D-6E8A-4147-A177-3AD203B41FA5}">
                          <a16:colId xmlns:a16="http://schemas.microsoft.com/office/drawing/2014/main" val="20002"/>
                        </a:ext>
                      </a:extLst>
                    </a:gridCol>
                  </a:tblGrid>
                  <a:tr h="396225">
                    <a:tc>
                      <a:txBody>
                        <a:bodyPr/>
                        <a:lstStyle/>
                        <a:p>
                          <a:pPr marL="0" lvl="0" indent="0" algn="ctr" rtl="0">
                            <a:spcBef>
                              <a:spcPts val="0"/>
                            </a:spcBef>
                            <a:spcAft>
                              <a:spcPts val="0"/>
                            </a:spcAft>
                            <a:buNone/>
                          </a:pPr>
                          <a14:m>
                            <m:oMath xmlns:m="http://schemas.openxmlformats.org/officeDocument/2006/math">
                              <m:f>
                                <m:fPr>
                                  <m:ctrlPr>
                                    <a:rPr lang="en-GB" sz="1050" i="1" smtClean="0">
                                      <a:latin typeface="Cambria Math" panose="02040503050406030204" pitchFamily="18" charset="0"/>
                                    </a:rPr>
                                  </m:ctrlPr>
                                </m:fPr>
                                <m:num>
                                  <m:r>
                                    <m:rPr>
                                      <m:nor/>
                                    </m:rPr>
                                    <a:rPr lang="en-US" sz="1050" b="0" i="0" smtClean="0">
                                      <a:latin typeface="Century Gothic" panose="020B0502020202020204" pitchFamily="34" charset="0"/>
                                    </a:rPr>
                                    <m:t>4</m:t>
                                  </m:r>
                                </m:num>
                                <m:den>
                                  <m:r>
                                    <m:rPr>
                                      <m:nor/>
                                    </m:rPr>
                                    <a:rPr lang="en-US" sz="1050" b="0" i="0" smtClean="0">
                                      <a:latin typeface="Century Gothic" panose="020B0502020202020204" pitchFamily="34" charset="0"/>
                                    </a:rPr>
                                    <m:t> 5 </m:t>
                                  </m:r>
                                </m:den>
                              </m:f>
                            </m:oMath>
                          </a14:m>
                          <a:r>
                            <a:rPr lang="en-GB" sz="1050" dirty="0">
                              <a:latin typeface="Century Gothic"/>
                              <a:ea typeface="Century Gothic"/>
                              <a:cs typeface="Century Gothic"/>
                              <a:sym typeface="Century Gothic"/>
                            </a:rPr>
                            <a:t> </a:t>
                          </a:r>
                          <a:endParaRPr sz="1050" dirty="0">
                            <a:latin typeface="Century Gothic"/>
                            <a:ea typeface="Century Gothic"/>
                            <a:cs typeface="Century Gothic"/>
                            <a:sym typeface="Century Gothic"/>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0DEEA"/>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1050" i="1" smtClean="0">
                                      <a:latin typeface="Cambria Math" panose="02040503050406030204" pitchFamily="18" charset="0"/>
                                    </a:rPr>
                                  </m:ctrlPr>
                                </m:fPr>
                                <m:num>
                                  <m:r>
                                    <m:rPr>
                                      <m:nor/>
                                    </m:rPr>
                                    <a:rPr lang="en-US" sz="1050" b="0" i="0" smtClean="0">
                                      <a:latin typeface="Century Gothic" panose="020B0502020202020204" pitchFamily="34" charset="0"/>
                                    </a:rPr>
                                    <m:t>4</m:t>
                                  </m:r>
                                </m:num>
                                <m:den>
                                  <m:r>
                                    <m:rPr>
                                      <m:nor/>
                                    </m:rPr>
                                    <a:rPr lang="en-US" sz="1050" b="0" i="0" smtClean="0">
                                      <a:latin typeface="Century Gothic" panose="020B0502020202020204" pitchFamily="34" charset="0"/>
                                    </a:rPr>
                                    <m:t> 5 </m:t>
                                  </m:r>
                                </m:den>
                              </m:f>
                            </m:oMath>
                          </a14:m>
                          <a:r>
                            <a:rPr lang="en-GB" sz="1050" dirty="0">
                              <a:latin typeface="Century Gothic"/>
                              <a:ea typeface="Century Gothic"/>
                              <a:cs typeface="Century Gothic"/>
                              <a:sym typeface="Century Gothic"/>
                            </a:rPr>
                            <a:t> </a:t>
                          </a:r>
                          <a:endParaRPr sz="1050" dirty="0">
                            <a:latin typeface="Century Gothic"/>
                            <a:ea typeface="Century Gothic"/>
                            <a:cs typeface="Century Gothic"/>
                            <a:sym typeface="Century Gothic"/>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0DEEA"/>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1050" i="1" smtClean="0">
                                      <a:latin typeface="Cambria Math" panose="02040503050406030204" pitchFamily="18" charset="0"/>
                                    </a:rPr>
                                  </m:ctrlPr>
                                </m:fPr>
                                <m:num>
                                  <m:r>
                                    <m:rPr>
                                      <m:nor/>
                                    </m:rPr>
                                    <a:rPr lang="en-US" sz="1050" b="0" i="0" smtClean="0">
                                      <a:latin typeface="Century Gothic" panose="020B0502020202020204" pitchFamily="34" charset="0"/>
                                    </a:rPr>
                                    <m:t>4</m:t>
                                  </m:r>
                                </m:num>
                                <m:den>
                                  <m:r>
                                    <m:rPr>
                                      <m:nor/>
                                    </m:rPr>
                                    <a:rPr lang="en-US" sz="1050" b="0" i="0" smtClean="0">
                                      <a:latin typeface="Century Gothic" panose="020B0502020202020204" pitchFamily="34" charset="0"/>
                                    </a:rPr>
                                    <m:t> 5 </m:t>
                                  </m:r>
                                </m:den>
                              </m:f>
                            </m:oMath>
                          </a14:m>
                          <a:r>
                            <a:rPr lang="en-GB" sz="1050" dirty="0">
                              <a:latin typeface="Century Gothic"/>
                              <a:ea typeface="Century Gothic"/>
                              <a:cs typeface="Century Gothic"/>
                              <a:sym typeface="Century Gothic"/>
                            </a:rPr>
                            <a:t> </a:t>
                          </a:r>
                          <a:endParaRPr sz="1050" dirty="0">
                            <a:latin typeface="Century Gothic"/>
                            <a:ea typeface="Century Gothic"/>
                            <a:cs typeface="Century Gothic"/>
                            <a:sym typeface="Century Gothic"/>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0DEEA"/>
                        </a:solidFill>
                      </a:tcPr>
                    </a:tc>
                    <a:extLst>
                      <a:ext uri="{0D108BD9-81ED-4DB2-BD59-A6C34878D82A}">
                        <a16:rowId xmlns:a16="http://schemas.microsoft.com/office/drawing/2014/main" val="10000"/>
                      </a:ext>
                    </a:extLst>
                  </a:tr>
                </a:tbl>
              </a:graphicData>
            </a:graphic>
          </p:graphicFrame>
        </mc:Choice>
        <mc:Fallback>
          <p:graphicFrame>
            <p:nvGraphicFramePr>
              <p:cNvPr id="28" name="Google Shape;266;p25">
                <a:extLst>
                  <a:ext uri="{FF2B5EF4-FFF2-40B4-BE49-F238E27FC236}">
                    <a16:creationId xmlns:a16="http://schemas.microsoft.com/office/drawing/2014/main" id="{906F6CC9-0CDB-0741-A767-A8C389C221AC}"/>
                  </a:ext>
                </a:extLst>
              </p:cNvPr>
              <p:cNvGraphicFramePr/>
              <p:nvPr>
                <p:extLst>
                  <p:ext uri="{D42A27DB-BD31-4B8C-83A1-F6EECF244321}">
                    <p14:modId xmlns:p14="http://schemas.microsoft.com/office/powerpoint/2010/main" val="244906328"/>
                  </p:ext>
                </p:extLst>
              </p:nvPr>
            </p:nvGraphicFramePr>
            <p:xfrm>
              <a:off x="4296725" y="4724637"/>
              <a:ext cx="3255000" cy="451709"/>
            </p:xfrm>
            <a:graphic>
              <a:graphicData uri="http://schemas.openxmlformats.org/drawingml/2006/table">
                <a:tbl>
                  <a:tblPr>
                    <a:noFill/>
                  </a:tblPr>
                  <a:tblGrid>
                    <a:gridCol w="1085000">
                      <a:extLst>
                        <a:ext uri="{9D8B030D-6E8A-4147-A177-3AD203B41FA5}">
                          <a16:colId xmlns:a16="http://schemas.microsoft.com/office/drawing/2014/main" val="20000"/>
                        </a:ext>
                      </a:extLst>
                    </a:gridCol>
                    <a:gridCol w="1085000">
                      <a:extLst>
                        <a:ext uri="{9D8B030D-6E8A-4147-A177-3AD203B41FA5}">
                          <a16:colId xmlns:a16="http://schemas.microsoft.com/office/drawing/2014/main" val="20001"/>
                        </a:ext>
                      </a:extLst>
                    </a:gridCol>
                    <a:gridCol w="1085000">
                      <a:extLst>
                        <a:ext uri="{9D8B030D-6E8A-4147-A177-3AD203B41FA5}">
                          <a16:colId xmlns:a16="http://schemas.microsoft.com/office/drawing/2014/main" val="20002"/>
                        </a:ext>
                      </a:extLst>
                    </a:gridCol>
                  </a:tblGrid>
                  <a:tr h="451709">
                    <a:tc>
                      <a:txBody>
                        <a:bodyPr/>
                        <a:lstStyle/>
                        <a:p>
                          <a:endParaRPr lang="en-US"/>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blipFill>
                          <a:blip r:embed="rId12"/>
                          <a:stretch>
                            <a:fillRect l="-1163" t="-2778" r="-200000" b="-2778"/>
                          </a:stretch>
                        </a:blipFill>
                      </a:tcPr>
                    </a:tc>
                    <a:tc>
                      <a:txBody>
                        <a:bodyPr/>
                        <a:lstStyle/>
                        <a:p>
                          <a:endParaRPr lang="en-US"/>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blipFill>
                          <a:blip r:embed="rId12"/>
                          <a:stretch>
                            <a:fillRect l="-102353" t="-2778" r="-102353" b="-2778"/>
                          </a:stretch>
                        </a:blipFill>
                      </a:tcPr>
                    </a:tc>
                    <a:tc>
                      <a:txBody>
                        <a:bodyPr/>
                        <a:lstStyle/>
                        <a:p>
                          <a:endParaRPr lang="en-US"/>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blipFill>
                          <a:blip r:embed="rId12"/>
                          <a:stretch>
                            <a:fillRect l="-200000" t="-2778" r="-1163" b="-2778"/>
                          </a:stretch>
                        </a:blipFill>
                      </a:tcPr>
                    </a:tc>
                    <a:extLst>
                      <a:ext uri="{0D108BD9-81ED-4DB2-BD59-A6C34878D82A}">
                        <a16:rowId xmlns:a16="http://schemas.microsoft.com/office/drawing/2014/main" val="10000"/>
                      </a:ext>
                    </a:extLst>
                  </a:tr>
                </a:tbl>
              </a:graphicData>
            </a:graphic>
          </p:graphicFrame>
        </mc:Fallback>
      </mc:AlternateContent>
      <p:pic>
        <p:nvPicPr>
          <p:cNvPr id="29" name="Google Shape;267;p25">
            <a:extLst>
              <a:ext uri="{FF2B5EF4-FFF2-40B4-BE49-F238E27FC236}">
                <a16:creationId xmlns:a16="http://schemas.microsoft.com/office/drawing/2014/main" id="{D71101D1-AC94-6948-B681-59720FD7EF9A}"/>
              </a:ext>
            </a:extLst>
          </p:cNvPr>
          <p:cNvPicPr preferRelativeResize="0"/>
          <p:nvPr/>
        </p:nvPicPr>
        <p:blipFill>
          <a:blip r:embed="rId13">
            <a:alphaModFix/>
          </a:blip>
          <a:stretch>
            <a:fillRect/>
          </a:stretch>
        </p:blipFill>
        <p:spPr>
          <a:xfrm rot="10800000" flipH="1">
            <a:off x="4296725" y="3966086"/>
            <a:ext cx="1084900" cy="390525"/>
          </a:xfrm>
          <a:prstGeom prst="rect">
            <a:avLst/>
          </a:prstGeom>
          <a:noFill/>
          <a:ln>
            <a:noFill/>
          </a:ln>
        </p:spPr>
      </p:pic>
      <p:pic>
        <p:nvPicPr>
          <p:cNvPr id="30" name="Google Shape;268;p25">
            <a:extLst>
              <a:ext uri="{FF2B5EF4-FFF2-40B4-BE49-F238E27FC236}">
                <a16:creationId xmlns:a16="http://schemas.microsoft.com/office/drawing/2014/main" id="{998C9624-DAA2-E84F-A94A-9D30EA42FF9D}"/>
              </a:ext>
            </a:extLst>
          </p:cNvPr>
          <p:cNvPicPr preferRelativeResize="0"/>
          <p:nvPr/>
        </p:nvPicPr>
        <p:blipFill>
          <a:blip r:embed="rId13">
            <a:alphaModFix/>
          </a:blip>
          <a:stretch>
            <a:fillRect/>
          </a:stretch>
        </p:blipFill>
        <p:spPr>
          <a:xfrm rot="10800000" flipH="1">
            <a:off x="5381775" y="3966086"/>
            <a:ext cx="1084900" cy="390525"/>
          </a:xfrm>
          <a:prstGeom prst="rect">
            <a:avLst/>
          </a:prstGeom>
          <a:noFill/>
          <a:ln>
            <a:noFill/>
          </a:ln>
        </p:spPr>
      </p:pic>
      <p:pic>
        <p:nvPicPr>
          <p:cNvPr id="31" name="Google Shape;269;p25">
            <a:extLst>
              <a:ext uri="{FF2B5EF4-FFF2-40B4-BE49-F238E27FC236}">
                <a16:creationId xmlns:a16="http://schemas.microsoft.com/office/drawing/2014/main" id="{96A7D9A8-91BF-524F-B699-31CA5FFC4128}"/>
              </a:ext>
            </a:extLst>
          </p:cNvPr>
          <p:cNvPicPr preferRelativeResize="0"/>
          <p:nvPr/>
        </p:nvPicPr>
        <p:blipFill>
          <a:blip r:embed="rId13">
            <a:alphaModFix/>
          </a:blip>
          <a:stretch>
            <a:fillRect/>
          </a:stretch>
        </p:blipFill>
        <p:spPr>
          <a:xfrm rot="10800000" flipH="1">
            <a:off x="6466675" y="3966086"/>
            <a:ext cx="1084900" cy="3905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7"/>
          <p:cNvSpPr txBox="1">
            <a:spLocks noGrp="1"/>
          </p:cNvSpPr>
          <p:nvPr>
            <p:ph type="body" idx="2"/>
          </p:nvPr>
        </p:nvSpPr>
        <p:spPr>
          <a:xfrm>
            <a:off x="263046" y="700644"/>
            <a:ext cx="11736887" cy="514599"/>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Use each method to solve these calculations: </a:t>
            </a:r>
            <a:endParaRPr/>
          </a:p>
          <a:p>
            <a:pPr marL="0" lvl="0" indent="0" algn="l" rtl="0">
              <a:lnSpc>
                <a:spcPct val="150000"/>
              </a:lnSpc>
              <a:spcBef>
                <a:spcPts val="1000"/>
              </a:spcBef>
              <a:spcAft>
                <a:spcPts val="0"/>
              </a:spcAft>
              <a:buClr>
                <a:srgbClr val="222222"/>
              </a:buClr>
              <a:buSzPts val="1800"/>
              <a:buNone/>
            </a:pPr>
            <a:endParaRPr/>
          </a:p>
        </p:txBody>
      </p:sp>
      <p:sp>
        <p:nvSpPr>
          <p:cNvPr id="284" name="Google Shape;284;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graphicFrame>
            <p:nvGraphicFramePr>
              <p:cNvPr id="23" name="Google Shape;278;p26">
                <a:extLst>
                  <a:ext uri="{FF2B5EF4-FFF2-40B4-BE49-F238E27FC236}">
                    <a16:creationId xmlns:a16="http://schemas.microsoft.com/office/drawing/2014/main" id="{F75C3CDC-0A41-4A4B-A728-A9DA283263FE}"/>
                  </a:ext>
                </a:extLst>
              </p:cNvPr>
              <p:cNvGraphicFramePr/>
              <p:nvPr>
                <p:extLst>
                  <p:ext uri="{D42A27DB-BD31-4B8C-83A1-F6EECF244321}">
                    <p14:modId xmlns:p14="http://schemas.microsoft.com/office/powerpoint/2010/main" val="2821753178"/>
                  </p:ext>
                </p:extLst>
              </p:nvPr>
            </p:nvGraphicFramePr>
            <p:xfrm>
              <a:off x="668665" y="1191475"/>
              <a:ext cx="10001040" cy="2686054"/>
            </p:xfrm>
            <a:graphic>
              <a:graphicData uri="http://schemas.openxmlformats.org/drawingml/2006/table">
                <a:tbl>
                  <a:tblPr>
                    <a:noFill/>
                  </a:tblPr>
                  <a:tblGrid>
                    <a:gridCol w="3333680">
                      <a:extLst>
                        <a:ext uri="{9D8B030D-6E8A-4147-A177-3AD203B41FA5}">
                          <a16:colId xmlns:a16="http://schemas.microsoft.com/office/drawing/2014/main" val="20000"/>
                        </a:ext>
                      </a:extLst>
                    </a:gridCol>
                    <a:gridCol w="3333680">
                      <a:extLst>
                        <a:ext uri="{9D8B030D-6E8A-4147-A177-3AD203B41FA5}">
                          <a16:colId xmlns:a16="http://schemas.microsoft.com/office/drawing/2014/main" val="20001"/>
                        </a:ext>
                      </a:extLst>
                    </a:gridCol>
                    <a:gridCol w="3333680">
                      <a:extLst>
                        <a:ext uri="{9D8B030D-6E8A-4147-A177-3AD203B41FA5}">
                          <a16:colId xmlns:a16="http://schemas.microsoft.com/office/drawing/2014/main" val="20002"/>
                        </a:ext>
                      </a:extLst>
                    </a:gridCol>
                  </a:tblGrid>
                  <a:tr h="381000">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One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Two</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Three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42150">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23" name="Google Shape;278;p26">
                <a:extLst>
                  <a:ext uri="{FF2B5EF4-FFF2-40B4-BE49-F238E27FC236}">
                    <a16:creationId xmlns:a16="http://schemas.microsoft.com/office/drawing/2014/main" id="{F75C3CDC-0A41-4A4B-A728-A9DA283263FE}"/>
                  </a:ext>
                </a:extLst>
              </p:cNvPr>
              <p:cNvGraphicFramePr/>
              <p:nvPr>
                <p:extLst>
                  <p:ext uri="{D42A27DB-BD31-4B8C-83A1-F6EECF244321}">
                    <p14:modId xmlns:p14="http://schemas.microsoft.com/office/powerpoint/2010/main" val="2821753178"/>
                  </p:ext>
                </p:extLst>
              </p:nvPr>
            </p:nvGraphicFramePr>
            <p:xfrm>
              <a:off x="668665" y="1191475"/>
              <a:ext cx="10001040" cy="2686054"/>
            </p:xfrm>
            <a:graphic>
              <a:graphicData uri="http://schemas.openxmlformats.org/drawingml/2006/table">
                <a:tbl>
                  <a:tblPr>
                    <a:noFill/>
                  </a:tblPr>
                  <a:tblGrid>
                    <a:gridCol w="3333680">
                      <a:extLst>
                        <a:ext uri="{9D8B030D-6E8A-4147-A177-3AD203B41FA5}">
                          <a16:colId xmlns:a16="http://schemas.microsoft.com/office/drawing/2014/main" val="20000"/>
                        </a:ext>
                      </a:extLst>
                    </a:gridCol>
                    <a:gridCol w="3333680">
                      <a:extLst>
                        <a:ext uri="{9D8B030D-6E8A-4147-A177-3AD203B41FA5}">
                          <a16:colId xmlns:a16="http://schemas.microsoft.com/office/drawing/2014/main" val="20001"/>
                        </a:ext>
                      </a:extLst>
                    </a:gridCol>
                    <a:gridCol w="3333680">
                      <a:extLst>
                        <a:ext uri="{9D8B030D-6E8A-4147-A177-3AD203B41FA5}">
                          <a16:colId xmlns:a16="http://schemas.microsoft.com/office/drawing/2014/main" val="20002"/>
                        </a:ext>
                      </a:extLst>
                    </a:gridCol>
                  </a:tblGrid>
                  <a:tr h="396210">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One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Two</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Three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89844">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380" t="-17582" r="-200380" b="-1099"/>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100380" t="-17582" r="-100380" b="-1099"/>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3"/>
                          <a:stretch>
                            <a:fillRect l="-200380" t="-17582" r="-380" b="-1099"/>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4" name="Google Shape;279;p26">
                <a:extLst>
                  <a:ext uri="{FF2B5EF4-FFF2-40B4-BE49-F238E27FC236}">
                    <a16:creationId xmlns:a16="http://schemas.microsoft.com/office/drawing/2014/main" id="{A5D666A7-5D66-8342-99BC-C575E46C209B}"/>
                  </a:ext>
                </a:extLst>
              </p:cNvPr>
              <p:cNvGraphicFramePr/>
              <p:nvPr>
                <p:extLst>
                  <p:ext uri="{D42A27DB-BD31-4B8C-83A1-F6EECF244321}">
                    <p14:modId xmlns:p14="http://schemas.microsoft.com/office/powerpoint/2010/main" val="2671396919"/>
                  </p:ext>
                </p:extLst>
              </p:nvPr>
            </p:nvGraphicFramePr>
            <p:xfrm>
              <a:off x="837190" y="2184276"/>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4" name="Google Shape;279;p26">
                <a:extLst>
                  <a:ext uri="{FF2B5EF4-FFF2-40B4-BE49-F238E27FC236}">
                    <a16:creationId xmlns:a16="http://schemas.microsoft.com/office/drawing/2014/main" id="{A5D666A7-5D66-8342-99BC-C575E46C209B}"/>
                  </a:ext>
                </a:extLst>
              </p:cNvPr>
              <p:cNvGraphicFramePr/>
              <p:nvPr>
                <p:extLst>
                  <p:ext uri="{D42A27DB-BD31-4B8C-83A1-F6EECF244321}">
                    <p14:modId xmlns:p14="http://schemas.microsoft.com/office/powerpoint/2010/main" val="2671396919"/>
                  </p:ext>
                </p:extLst>
              </p:nvPr>
            </p:nvGraphicFramePr>
            <p:xfrm>
              <a:off x="837190" y="2184276"/>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1235" t="-3125" r="-202469"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101235" t="-3125" r="-102469"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201235" t="-3125" r="-2469" b="-625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5" name="Google Shape;280;p26">
                <a:extLst>
                  <a:ext uri="{FF2B5EF4-FFF2-40B4-BE49-F238E27FC236}">
                    <a16:creationId xmlns:a16="http://schemas.microsoft.com/office/drawing/2014/main" id="{CD7F3EFD-4154-934A-B891-530F7A99005B}"/>
                  </a:ext>
                </a:extLst>
              </p:cNvPr>
              <p:cNvGraphicFramePr/>
              <p:nvPr>
                <p:extLst>
                  <p:ext uri="{D42A27DB-BD31-4B8C-83A1-F6EECF244321}">
                    <p14:modId xmlns:p14="http://schemas.microsoft.com/office/powerpoint/2010/main" val="1230207358"/>
                  </p:ext>
                </p:extLst>
              </p:nvPr>
            </p:nvGraphicFramePr>
            <p:xfrm>
              <a:off x="837190" y="2605901"/>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5" name="Google Shape;280;p26">
                <a:extLst>
                  <a:ext uri="{FF2B5EF4-FFF2-40B4-BE49-F238E27FC236}">
                    <a16:creationId xmlns:a16="http://schemas.microsoft.com/office/drawing/2014/main" id="{CD7F3EFD-4154-934A-B891-530F7A99005B}"/>
                  </a:ext>
                </a:extLst>
              </p:cNvPr>
              <p:cNvGraphicFramePr/>
              <p:nvPr>
                <p:extLst>
                  <p:ext uri="{D42A27DB-BD31-4B8C-83A1-F6EECF244321}">
                    <p14:modId xmlns:p14="http://schemas.microsoft.com/office/powerpoint/2010/main" val="1230207358"/>
                  </p:ext>
                </p:extLst>
              </p:nvPr>
            </p:nvGraphicFramePr>
            <p:xfrm>
              <a:off x="837190" y="2605901"/>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1235" t="-3226" r="-2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101235" t="-3226" r="-1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5"/>
                          <a:stretch>
                            <a:fillRect l="-201235" t="-3226" r="-2469" b="-645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6" name="Google Shape;281;p26">
                <a:extLst>
                  <a:ext uri="{FF2B5EF4-FFF2-40B4-BE49-F238E27FC236}">
                    <a16:creationId xmlns:a16="http://schemas.microsoft.com/office/drawing/2014/main" id="{92747715-E08B-AD4D-9399-8DED1EA25FD9}"/>
                  </a:ext>
                </a:extLst>
              </p:cNvPr>
              <p:cNvGraphicFramePr/>
              <p:nvPr>
                <p:extLst>
                  <p:ext uri="{D42A27DB-BD31-4B8C-83A1-F6EECF244321}">
                    <p14:modId xmlns:p14="http://schemas.microsoft.com/office/powerpoint/2010/main" val="2052941646"/>
                  </p:ext>
                </p:extLst>
              </p:nvPr>
            </p:nvGraphicFramePr>
            <p:xfrm>
              <a:off x="837190" y="3027526"/>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6" name="Google Shape;281;p26">
                <a:extLst>
                  <a:ext uri="{FF2B5EF4-FFF2-40B4-BE49-F238E27FC236}">
                    <a16:creationId xmlns:a16="http://schemas.microsoft.com/office/drawing/2014/main" id="{92747715-E08B-AD4D-9399-8DED1EA25FD9}"/>
                  </a:ext>
                </a:extLst>
              </p:cNvPr>
              <p:cNvGraphicFramePr/>
              <p:nvPr>
                <p:extLst>
                  <p:ext uri="{D42A27DB-BD31-4B8C-83A1-F6EECF244321}">
                    <p14:modId xmlns:p14="http://schemas.microsoft.com/office/powerpoint/2010/main" val="2052941646"/>
                  </p:ext>
                </p:extLst>
              </p:nvPr>
            </p:nvGraphicFramePr>
            <p:xfrm>
              <a:off x="837190" y="3027526"/>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1235" t="-3226" r="-2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101235" t="-3226" r="-1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6"/>
                          <a:stretch>
                            <a:fillRect l="-201235" t="-3226" r="-2469" b="-645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7" name="Google Shape;282;p26">
                <a:extLst>
                  <a:ext uri="{FF2B5EF4-FFF2-40B4-BE49-F238E27FC236}">
                    <a16:creationId xmlns:a16="http://schemas.microsoft.com/office/drawing/2014/main" id="{38ECCC91-262C-744F-BB84-920C07D5BD0B}"/>
                  </a:ext>
                </a:extLst>
              </p:cNvPr>
              <p:cNvGraphicFramePr/>
              <p:nvPr>
                <p:extLst>
                  <p:ext uri="{D42A27DB-BD31-4B8C-83A1-F6EECF244321}">
                    <p14:modId xmlns:p14="http://schemas.microsoft.com/office/powerpoint/2010/main" val="2205322851"/>
                  </p:ext>
                </p:extLst>
              </p:nvPr>
            </p:nvGraphicFramePr>
            <p:xfrm>
              <a:off x="837190" y="3455364"/>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7" name="Google Shape;282;p26">
                <a:extLst>
                  <a:ext uri="{FF2B5EF4-FFF2-40B4-BE49-F238E27FC236}">
                    <a16:creationId xmlns:a16="http://schemas.microsoft.com/office/drawing/2014/main" id="{38ECCC91-262C-744F-BB84-920C07D5BD0B}"/>
                  </a:ext>
                </a:extLst>
              </p:cNvPr>
              <p:cNvGraphicFramePr/>
              <p:nvPr>
                <p:extLst>
                  <p:ext uri="{D42A27DB-BD31-4B8C-83A1-F6EECF244321}">
                    <p14:modId xmlns:p14="http://schemas.microsoft.com/office/powerpoint/2010/main" val="2205322851"/>
                  </p:ext>
                </p:extLst>
              </p:nvPr>
            </p:nvGraphicFramePr>
            <p:xfrm>
              <a:off x="837190" y="3455364"/>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1235" t="-3226" r="-2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101235" t="-3226" r="-1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7"/>
                          <a:stretch>
                            <a:fillRect l="-201235" t="-3226" r="-2469" b="-645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8" name="Google Shape;283;p26">
                <a:extLst>
                  <a:ext uri="{FF2B5EF4-FFF2-40B4-BE49-F238E27FC236}">
                    <a16:creationId xmlns:a16="http://schemas.microsoft.com/office/drawing/2014/main" id="{E76B2E6E-5023-DE40-AE8E-2660A87A462A}"/>
                  </a:ext>
                </a:extLst>
              </p:cNvPr>
              <p:cNvGraphicFramePr/>
              <p:nvPr>
                <p:extLst>
                  <p:ext uri="{D42A27DB-BD31-4B8C-83A1-F6EECF244321}">
                    <p14:modId xmlns:p14="http://schemas.microsoft.com/office/powerpoint/2010/main" val="625490934"/>
                  </p:ext>
                </p:extLst>
              </p:nvPr>
            </p:nvGraphicFramePr>
            <p:xfrm>
              <a:off x="7381881" y="2295116"/>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extLst>
                      <a:ext uri="{0D108BD9-81ED-4DB2-BD59-A6C34878D82A}">
                        <a16:rowId xmlns:a16="http://schemas.microsoft.com/office/drawing/2014/main" val="10000"/>
                      </a:ext>
                    </a:extLst>
                  </a:tr>
                </a:tbl>
              </a:graphicData>
            </a:graphic>
          </p:graphicFrame>
        </mc:Choice>
        <mc:Fallback>
          <p:graphicFrame>
            <p:nvGraphicFramePr>
              <p:cNvPr id="28" name="Google Shape;283;p26">
                <a:extLst>
                  <a:ext uri="{FF2B5EF4-FFF2-40B4-BE49-F238E27FC236}">
                    <a16:creationId xmlns:a16="http://schemas.microsoft.com/office/drawing/2014/main" id="{E76B2E6E-5023-DE40-AE8E-2660A87A462A}"/>
                  </a:ext>
                </a:extLst>
              </p:cNvPr>
              <p:cNvGraphicFramePr/>
              <p:nvPr>
                <p:extLst>
                  <p:ext uri="{D42A27DB-BD31-4B8C-83A1-F6EECF244321}">
                    <p14:modId xmlns:p14="http://schemas.microsoft.com/office/powerpoint/2010/main" val="625490934"/>
                  </p:ext>
                </p:extLst>
              </p:nvPr>
            </p:nvGraphicFramePr>
            <p:xfrm>
              <a:off x="7381881" y="2295116"/>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1176" t="-3125" r="-202353"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100000" t="-3125" r="-100000"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8"/>
                          <a:stretch>
                            <a:fillRect l="-202353" t="-3125" r="-1176" b="-625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9" name="Google Shape;284;p26">
                <a:extLst>
                  <a:ext uri="{FF2B5EF4-FFF2-40B4-BE49-F238E27FC236}">
                    <a16:creationId xmlns:a16="http://schemas.microsoft.com/office/drawing/2014/main" id="{F9278CC5-B5FA-5842-8E9D-F34A15BFC4D3}"/>
                  </a:ext>
                </a:extLst>
              </p:cNvPr>
              <p:cNvGraphicFramePr/>
              <p:nvPr>
                <p:extLst>
                  <p:ext uri="{D42A27DB-BD31-4B8C-83A1-F6EECF244321}">
                    <p14:modId xmlns:p14="http://schemas.microsoft.com/office/powerpoint/2010/main" val="2489487574"/>
                  </p:ext>
                </p:extLst>
              </p:nvPr>
            </p:nvGraphicFramePr>
            <p:xfrm>
              <a:off x="7381881" y="2784066"/>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9" name="Google Shape;284;p26">
                <a:extLst>
                  <a:ext uri="{FF2B5EF4-FFF2-40B4-BE49-F238E27FC236}">
                    <a16:creationId xmlns:a16="http://schemas.microsoft.com/office/drawing/2014/main" id="{F9278CC5-B5FA-5842-8E9D-F34A15BFC4D3}"/>
                  </a:ext>
                </a:extLst>
              </p:cNvPr>
              <p:cNvGraphicFramePr/>
              <p:nvPr>
                <p:extLst>
                  <p:ext uri="{D42A27DB-BD31-4B8C-83A1-F6EECF244321}">
                    <p14:modId xmlns:p14="http://schemas.microsoft.com/office/powerpoint/2010/main" val="2489487574"/>
                  </p:ext>
                </p:extLst>
              </p:nvPr>
            </p:nvGraphicFramePr>
            <p:xfrm>
              <a:off x="7381881" y="2784066"/>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1176" t="-3226" r="-202353"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100000" t="-3226" r="-100000"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9"/>
                          <a:stretch>
                            <a:fillRect l="-202353" t="-3226" r="-1176" b="-645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30" name="Google Shape;285;p26">
            <a:extLst>
              <a:ext uri="{FF2B5EF4-FFF2-40B4-BE49-F238E27FC236}">
                <a16:creationId xmlns:a16="http://schemas.microsoft.com/office/drawing/2014/main" id="{6C0D4D13-A786-634D-A77F-6E8759FAA3DB}"/>
              </a:ext>
            </a:extLst>
          </p:cNvPr>
          <p:cNvGraphicFramePr/>
          <p:nvPr>
            <p:extLst>
              <p:ext uri="{D42A27DB-BD31-4B8C-83A1-F6EECF244321}">
                <p14:modId xmlns:p14="http://schemas.microsoft.com/office/powerpoint/2010/main" val="204765827"/>
              </p:ext>
            </p:extLst>
          </p:nvPr>
        </p:nvGraphicFramePr>
        <p:xfrm>
          <a:off x="4040945" y="2461789"/>
          <a:ext cx="3255000" cy="233725"/>
        </p:xfrm>
        <a:graphic>
          <a:graphicData uri="http://schemas.openxmlformats.org/drawingml/2006/table">
            <a:tbl>
              <a:tblPr>
                <a:noFill/>
              </a:tblPr>
              <a:tblGrid>
                <a:gridCol w="271250">
                  <a:extLst>
                    <a:ext uri="{9D8B030D-6E8A-4147-A177-3AD203B41FA5}">
                      <a16:colId xmlns:a16="http://schemas.microsoft.com/office/drawing/2014/main" val="20000"/>
                    </a:ext>
                  </a:extLst>
                </a:gridCol>
                <a:gridCol w="271250">
                  <a:extLst>
                    <a:ext uri="{9D8B030D-6E8A-4147-A177-3AD203B41FA5}">
                      <a16:colId xmlns:a16="http://schemas.microsoft.com/office/drawing/2014/main" val="20001"/>
                    </a:ext>
                  </a:extLst>
                </a:gridCol>
                <a:gridCol w="271250">
                  <a:extLst>
                    <a:ext uri="{9D8B030D-6E8A-4147-A177-3AD203B41FA5}">
                      <a16:colId xmlns:a16="http://schemas.microsoft.com/office/drawing/2014/main" val="20002"/>
                    </a:ext>
                  </a:extLst>
                </a:gridCol>
                <a:gridCol w="271250">
                  <a:extLst>
                    <a:ext uri="{9D8B030D-6E8A-4147-A177-3AD203B41FA5}">
                      <a16:colId xmlns:a16="http://schemas.microsoft.com/office/drawing/2014/main" val="20003"/>
                    </a:ext>
                  </a:extLst>
                </a:gridCol>
                <a:gridCol w="271250">
                  <a:extLst>
                    <a:ext uri="{9D8B030D-6E8A-4147-A177-3AD203B41FA5}">
                      <a16:colId xmlns:a16="http://schemas.microsoft.com/office/drawing/2014/main" val="20004"/>
                    </a:ext>
                  </a:extLst>
                </a:gridCol>
                <a:gridCol w="271250">
                  <a:extLst>
                    <a:ext uri="{9D8B030D-6E8A-4147-A177-3AD203B41FA5}">
                      <a16:colId xmlns:a16="http://schemas.microsoft.com/office/drawing/2014/main" val="20005"/>
                    </a:ext>
                  </a:extLst>
                </a:gridCol>
                <a:gridCol w="271250">
                  <a:extLst>
                    <a:ext uri="{9D8B030D-6E8A-4147-A177-3AD203B41FA5}">
                      <a16:colId xmlns:a16="http://schemas.microsoft.com/office/drawing/2014/main" val="20006"/>
                    </a:ext>
                  </a:extLst>
                </a:gridCol>
                <a:gridCol w="271250">
                  <a:extLst>
                    <a:ext uri="{9D8B030D-6E8A-4147-A177-3AD203B41FA5}">
                      <a16:colId xmlns:a16="http://schemas.microsoft.com/office/drawing/2014/main" val="20007"/>
                    </a:ext>
                  </a:extLst>
                </a:gridCol>
                <a:gridCol w="271250">
                  <a:extLst>
                    <a:ext uri="{9D8B030D-6E8A-4147-A177-3AD203B41FA5}">
                      <a16:colId xmlns:a16="http://schemas.microsoft.com/office/drawing/2014/main" val="20008"/>
                    </a:ext>
                  </a:extLst>
                </a:gridCol>
                <a:gridCol w="271250">
                  <a:extLst>
                    <a:ext uri="{9D8B030D-6E8A-4147-A177-3AD203B41FA5}">
                      <a16:colId xmlns:a16="http://schemas.microsoft.com/office/drawing/2014/main" val="20009"/>
                    </a:ext>
                  </a:extLst>
                </a:gridCol>
                <a:gridCol w="271250">
                  <a:extLst>
                    <a:ext uri="{9D8B030D-6E8A-4147-A177-3AD203B41FA5}">
                      <a16:colId xmlns:a16="http://schemas.microsoft.com/office/drawing/2014/main" val="20010"/>
                    </a:ext>
                  </a:extLst>
                </a:gridCol>
                <a:gridCol w="271250">
                  <a:extLst>
                    <a:ext uri="{9D8B030D-6E8A-4147-A177-3AD203B41FA5}">
                      <a16:colId xmlns:a16="http://schemas.microsoft.com/office/drawing/2014/main" val="20011"/>
                    </a:ext>
                  </a:extLst>
                </a:gridCol>
              </a:tblGrid>
              <a:tr h="233725">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bl>
          </a:graphicData>
        </a:graphic>
      </p:graphicFrame>
      <p:sp>
        <p:nvSpPr>
          <p:cNvPr id="31" name="Google Shape;286;p26">
            <a:extLst>
              <a:ext uri="{FF2B5EF4-FFF2-40B4-BE49-F238E27FC236}">
                <a16:creationId xmlns:a16="http://schemas.microsoft.com/office/drawing/2014/main" id="{7E0E5E11-185E-264C-90FD-876301EECFE3}"/>
              </a:ext>
            </a:extLst>
          </p:cNvPr>
          <p:cNvSpPr txBox="1"/>
          <p:nvPr/>
        </p:nvSpPr>
        <p:spPr>
          <a:xfrm>
            <a:off x="3810532" y="2666201"/>
            <a:ext cx="3667800" cy="2337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0                              1                               2</a:t>
            </a:r>
            <a:endParaRPr kumimoji="0"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AlternateContent xmlns:mc="http://schemas.openxmlformats.org/markup-compatibility/2006">
        <mc:Choice xmlns:a14="http://schemas.microsoft.com/office/drawing/2010/main" Requires="a14">
          <p:graphicFrame>
            <p:nvGraphicFramePr>
              <p:cNvPr id="32" name="Google Shape;287;p26">
                <a:extLst>
                  <a:ext uri="{FF2B5EF4-FFF2-40B4-BE49-F238E27FC236}">
                    <a16:creationId xmlns:a16="http://schemas.microsoft.com/office/drawing/2014/main" id="{FCE82F9C-27F1-3B4D-8D84-AE6C2D316321}"/>
                  </a:ext>
                </a:extLst>
              </p:cNvPr>
              <p:cNvGraphicFramePr/>
              <p:nvPr>
                <p:extLst>
                  <p:ext uri="{D42A27DB-BD31-4B8C-83A1-F6EECF244321}">
                    <p14:modId xmlns:p14="http://schemas.microsoft.com/office/powerpoint/2010/main" val="4243125531"/>
                  </p:ext>
                </p:extLst>
              </p:nvPr>
            </p:nvGraphicFramePr>
            <p:xfrm>
              <a:off x="668665" y="4103775"/>
              <a:ext cx="10001040" cy="2199860"/>
            </p:xfrm>
            <a:graphic>
              <a:graphicData uri="http://schemas.openxmlformats.org/drawingml/2006/table">
                <a:tbl>
                  <a:tblPr>
                    <a:noFill/>
                  </a:tblPr>
                  <a:tblGrid>
                    <a:gridCol w="3333680">
                      <a:extLst>
                        <a:ext uri="{9D8B030D-6E8A-4147-A177-3AD203B41FA5}">
                          <a16:colId xmlns:a16="http://schemas.microsoft.com/office/drawing/2014/main" val="20000"/>
                        </a:ext>
                      </a:extLst>
                    </a:gridCol>
                    <a:gridCol w="3333680">
                      <a:extLst>
                        <a:ext uri="{9D8B030D-6E8A-4147-A177-3AD203B41FA5}">
                          <a16:colId xmlns:a16="http://schemas.microsoft.com/office/drawing/2014/main" val="20001"/>
                        </a:ext>
                      </a:extLst>
                    </a:gridCol>
                    <a:gridCol w="3333680">
                      <a:extLst>
                        <a:ext uri="{9D8B030D-6E8A-4147-A177-3AD203B41FA5}">
                          <a16:colId xmlns:a16="http://schemas.microsoft.com/office/drawing/2014/main" val="20002"/>
                        </a:ext>
                      </a:extLst>
                    </a:gridCol>
                  </a:tblGrid>
                  <a:tr h="376500">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One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Two</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Three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803650">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latin typeface="Century Gothic"/>
                              <a:ea typeface="Century Gothic"/>
                              <a:cs typeface="Century Gothic"/>
                              <a:sym typeface="Century Gothic"/>
                            </a:rPr>
                            <a:t>  = </a:t>
                          </a: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p>
                          <a:pPr marL="0" lvl="0" indent="0" algn="l"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endParaRPr sz="18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2</m:t>
                                  </m:r>
                                </m:num>
                                <m:den>
                                  <m:r>
                                    <m:rPr>
                                      <m:nor/>
                                    </m:rPr>
                                    <a:rPr lang="en-US" sz="1800" b="0" i="0" smtClean="0">
                                      <a:latin typeface="Century Gothic" panose="020B0502020202020204" pitchFamily="34" charset="0"/>
                                    </a:rPr>
                                    <m:t> 3 </m:t>
                                  </m:r>
                                </m:den>
                              </m:f>
                            </m:oMath>
                          </a14:m>
                          <a:r>
                            <a:rPr lang="en-GB" sz="1800" dirty="0">
                              <a:solidFill>
                                <a:schemeClr val="dk1"/>
                              </a:solidFill>
                              <a:latin typeface="Century Gothic"/>
                              <a:ea typeface="Century Gothic"/>
                              <a:cs typeface="Century Gothic"/>
                              <a:sym typeface="Century Gothic"/>
                            </a:rPr>
                            <a:t> = </a:t>
                          </a:r>
                          <a:endParaRPr sz="1800" dirty="0">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2" name="Google Shape;287;p26">
                <a:extLst>
                  <a:ext uri="{FF2B5EF4-FFF2-40B4-BE49-F238E27FC236}">
                    <a16:creationId xmlns:a16="http://schemas.microsoft.com/office/drawing/2014/main" id="{FCE82F9C-27F1-3B4D-8D84-AE6C2D316321}"/>
                  </a:ext>
                </a:extLst>
              </p:cNvPr>
              <p:cNvGraphicFramePr/>
              <p:nvPr>
                <p:extLst>
                  <p:ext uri="{D42A27DB-BD31-4B8C-83A1-F6EECF244321}">
                    <p14:modId xmlns:p14="http://schemas.microsoft.com/office/powerpoint/2010/main" val="4243125531"/>
                  </p:ext>
                </p:extLst>
              </p:nvPr>
            </p:nvGraphicFramePr>
            <p:xfrm>
              <a:off x="668665" y="4103775"/>
              <a:ext cx="10001040" cy="2199860"/>
            </p:xfrm>
            <a:graphic>
              <a:graphicData uri="http://schemas.openxmlformats.org/drawingml/2006/table">
                <a:tbl>
                  <a:tblPr>
                    <a:noFill/>
                  </a:tblPr>
                  <a:tblGrid>
                    <a:gridCol w="3333680">
                      <a:extLst>
                        <a:ext uri="{9D8B030D-6E8A-4147-A177-3AD203B41FA5}">
                          <a16:colId xmlns:a16="http://schemas.microsoft.com/office/drawing/2014/main" val="20000"/>
                        </a:ext>
                      </a:extLst>
                    </a:gridCol>
                    <a:gridCol w="3333680">
                      <a:extLst>
                        <a:ext uri="{9D8B030D-6E8A-4147-A177-3AD203B41FA5}">
                          <a16:colId xmlns:a16="http://schemas.microsoft.com/office/drawing/2014/main" val="20001"/>
                        </a:ext>
                      </a:extLst>
                    </a:gridCol>
                    <a:gridCol w="3333680">
                      <a:extLst>
                        <a:ext uri="{9D8B030D-6E8A-4147-A177-3AD203B41FA5}">
                          <a16:colId xmlns:a16="http://schemas.microsoft.com/office/drawing/2014/main" val="20002"/>
                        </a:ext>
                      </a:extLst>
                    </a:gridCol>
                  </a:tblGrid>
                  <a:tr h="396210">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One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Two</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GB">
                              <a:latin typeface="Century Gothic"/>
                              <a:ea typeface="Century Gothic"/>
                              <a:cs typeface="Century Gothic"/>
                              <a:sym typeface="Century Gothic"/>
                            </a:rPr>
                            <a:t>Method Three</a:t>
                          </a:r>
                          <a:endParaRPr>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803650">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380" t="-22378" r="-200380" b="-1399"/>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100380" t="-22378" r="-100380" b="-1399"/>
                          </a:stretch>
                        </a:blipFill>
                      </a:tcPr>
                    </a:tc>
                    <a:tc>
                      <a:txBody>
                        <a:bodyPr/>
                        <a:lstStyle/>
                        <a:p>
                          <a:endParaRPr lang="en-US"/>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0"/>
                          <a:stretch>
                            <a:fillRect l="-200380" t="-22378" r="-380" b="-1399"/>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3" name="Google Shape;288;p26">
                <a:extLst>
                  <a:ext uri="{FF2B5EF4-FFF2-40B4-BE49-F238E27FC236}">
                    <a16:creationId xmlns:a16="http://schemas.microsoft.com/office/drawing/2014/main" id="{6E909DB4-9E29-DC44-BE0F-77FEC3FBD3CD}"/>
                  </a:ext>
                </a:extLst>
              </p:cNvPr>
              <p:cNvGraphicFramePr/>
              <p:nvPr>
                <p:extLst>
                  <p:ext uri="{D42A27DB-BD31-4B8C-83A1-F6EECF244321}">
                    <p14:modId xmlns:p14="http://schemas.microsoft.com/office/powerpoint/2010/main" val="4050889973"/>
                  </p:ext>
                </p:extLst>
              </p:nvPr>
            </p:nvGraphicFramePr>
            <p:xfrm>
              <a:off x="837190" y="5072491"/>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33" name="Google Shape;288;p26">
                <a:extLst>
                  <a:ext uri="{FF2B5EF4-FFF2-40B4-BE49-F238E27FC236}">
                    <a16:creationId xmlns:a16="http://schemas.microsoft.com/office/drawing/2014/main" id="{6E909DB4-9E29-DC44-BE0F-77FEC3FBD3CD}"/>
                  </a:ext>
                </a:extLst>
              </p:cNvPr>
              <p:cNvGraphicFramePr/>
              <p:nvPr>
                <p:extLst>
                  <p:ext uri="{D42A27DB-BD31-4B8C-83A1-F6EECF244321}">
                    <p14:modId xmlns:p14="http://schemas.microsoft.com/office/powerpoint/2010/main" val="4050889973"/>
                  </p:ext>
                </p:extLst>
              </p:nvPr>
            </p:nvGraphicFramePr>
            <p:xfrm>
              <a:off x="837190" y="5072491"/>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1235" t="-3226" r="-2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101235" t="-3226" r="-1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201235" t="-3226" r="-2469" b="-645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4" name="Google Shape;289;p26">
                <a:extLst>
                  <a:ext uri="{FF2B5EF4-FFF2-40B4-BE49-F238E27FC236}">
                    <a16:creationId xmlns:a16="http://schemas.microsoft.com/office/drawing/2014/main" id="{9A932FA5-52F4-DB48-9DBF-0AC96CE57F8C}"/>
                  </a:ext>
                </a:extLst>
              </p:cNvPr>
              <p:cNvGraphicFramePr/>
              <p:nvPr>
                <p:extLst>
                  <p:ext uri="{D42A27DB-BD31-4B8C-83A1-F6EECF244321}">
                    <p14:modId xmlns:p14="http://schemas.microsoft.com/office/powerpoint/2010/main" val="2687560520"/>
                  </p:ext>
                </p:extLst>
              </p:nvPr>
            </p:nvGraphicFramePr>
            <p:xfrm>
              <a:off x="837190" y="5487848"/>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34" name="Google Shape;289;p26">
                <a:extLst>
                  <a:ext uri="{FF2B5EF4-FFF2-40B4-BE49-F238E27FC236}">
                    <a16:creationId xmlns:a16="http://schemas.microsoft.com/office/drawing/2014/main" id="{9A932FA5-52F4-DB48-9DBF-0AC96CE57F8C}"/>
                  </a:ext>
                </a:extLst>
              </p:cNvPr>
              <p:cNvGraphicFramePr/>
              <p:nvPr>
                <p:extLst>
                  <p:ext uri="{D42A27DB-BD31-4B8C-83A1-F6EECF244321}">
                    <p14:modId xmlns:p14="http://schemas.microsoft.com/office/powerpoint/2010/main" val="2687560520"/>
                  </p:ext>
                </p:extLst>
              </p:nvPr>
            </p:nvGraphicFramePr>
            <p:xfrm>
              <a:off x="837190" y="5487848"/>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2"/>
                          <a:stretch>
                            <a:fillRect l="-1235" t="-3226" r="-2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2"/>
                          <a:stretch>
                            <a:fillRect l="-101235" t="-3226" r="-102469"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2"/>
                          <a:stretch>
                            <a:fillRect l="-201235" t="-3226" r="-2469" b="-645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5" name="Google Shape;290;p26">
                <a:extLst>
                  <a:ext uri="{FF2B5EF4-FFF2-40B4-BE49-F238E27FC236}">
                    <a16:creationId xmlns:a16="http://schemas.microsoft.com/office/drawing/2014/main" id="{C8A1E3C9-86ED-6148-8E91-1E42B0B18E70}"/>
                  </a:ext>
                </a:extLst>
              </p:cNvPr>
              <p:cNvGraphicFramePr/>
              <p:nvPr>
                <p:extLst>
                  <p:ext uri="{D42A27DB-BD31-4B8C-83A1-F6EECF244321}">
                    <p14:modId xmlns:p14="http://schemas.microsoft.com/office/powerpoint/2010/main" val="3360160687"/>
                  </p:ext>
                </p:extLst>
              </p:nvPr>
            </p:nvGraphicFramePr>
            <p:xfrm>
              <a:off x="837190" y="5903205"/>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35" name="Google Shape;290;p26">
                <a:extLst>
                  <a:ext uri="{FF2B5EF4-FFF2-40B4-BE49-F238E27FC236}">
                    <a16:creationId xmlns:a16="http://schemas.microsoft.com/office/drawing/2014/main" id="{C8A1E3C9-86ED-6148-8E91-1E42B0B18E70}"/>
                  </a:ext>
                </a:extLst>
              </p:cNvPr>
              <p:cNvGraphicFramePr/>
              <p:nvPr>
                <p:extLst>
                  <p:ext uri="{D42A27DB-BD31-4B8C-83A1-F6EECF244321}">
                    <p14:modId xmlns:p14="http://schemas.microsoft.com/office/powerpoint/2010/main" val="3360160687"/>
                  </p:ext>
                </p:extLst>
              </p:nvPr>
            </p:nvGraphicFramePr>
            <p:xfrm>
              <a:off x="837190" y="5903205"/>
              <a:ext cx="3063849" cy="388146"/>
            </p:xfrm>
            <a:graphic>
              <a:graphicData uri="http://schemas.openxmlformats.org/drawingml/2006/table">
                <a:tbl>
                  <a:tblPr>
                    <a:noFill/>
                  </a:tblPr>
                  <a:tblGrid>
                    <a:gridCol w="1021283">
                      <a:extLst>
                        <a:ext uri="{9D8B030D-6E8A-4147-A177-3AD203B41FA5}">
                          <a16:colId xmlns:a16="http://schemas.microsoft.com/office/drawing/2014/main" val="20000"/>
                        </a:ext>
                      </a:extLst>
                    </a:gridCol>
                    <a:gridCol w="1021283">
                      <a:extLst>
                        <a:ext uri="{9D8B030D-6E8A-4147-A177-3AD203B41FA5}">
                          <a16:colId xmlns:a16="http://schemas.microsoft.com/office/drawing/2014/main" val="20001"/>
                        </a:ext>
                      </a:extLst>
                    </a:gridCol>
                    <a:gridCol w="1021283">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3"/>
                          <a:stretch>
                            <a:fillRect l="-1235" t="-3125" r="-202469"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3"/>
                          <a:stretch>
                            <a:fillRect l="-101235" t="-3125" r="-102469"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3"/>
                          <a:stretch>
                            <a:fillRect l="-201235" t="-3125" r="-2469" b="-6250"/>
                          </a:stretch>
                        </a:blipFill>
                      </a:tcPr>
                    </a:tc>
                    <a:extLst>
                      <a:ext uri="{0D108BD9-81ED-4DB2-BD59-A6C34878D82A}">
                        <a16:rowId xmlns:a16="http://schemas.microsoft.com/office/drawing/2014/main" val="10000"/>
                      </a:ext>
                    </a:extLst>
                  </a:tr>
                </a:tbl>
              </a:graphicData>
            </a:graphic>
          </p:graphicFrame>
        </mc:Fallback>
      </mc:AlternateContent>
      <p:sp>
        <p:nvSpPr>
          <p:cNvPr id="36" name="Google Shape;291;p26">
            <a:extLst>
              <a:ext uri="{FF2B5EF4-FFF2-40B4-BE49-F238E27FC236}">
                <a16:creationId xmlns:a16="http://schemas.microsoft.com/office/drawing/2014/main" id="{C6DA2CFC-56D3-5A4A-B076-4668B62711E9}"/>
              </a:ext>
            </a:extLst>
          </p:cNvPr>
          <p:cNvSpPr txBox="1"/>
          <p:nvPr/>
        </p:nvSpPr>
        <p:spPr>
          <a:xfrm>
            <a:off x="3834570" y="5809905"/>
            <a:ext cx="3667800" cy="2337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a:ln>
                  <a:noFill/>
                </a:ln>
                <a:solidFill>
                  <a:srgbClr val="000000"/>
                </a:solidFill>
                <a:effectLst/>
                <a:uLnTx/>
                <a:uFillTx/>
                <a:latin typeface="Century Gothic"/>
                <a:ea typeface="Century Gothic"/>
                <a:cs typeface="Century Gothic"/>
                <a:sym typeface="Century Gothic"/>
              </a:rPr>
              <a:t>  0                              1                               2</a:t>
            </a:r>
            <a:endParaRPr kumimoji="0" sz="1400" b="0" i="0" u="none" strike="noStrike" kern="0" cap="none" spc="0" normalizeH="0" baseline="0" noProof="0">
              <a:ln>
                <a:noFill/>
              </a:ln>
              <a:solidFill>
                <a:srgbClr val="000000"/>
              </a:solidFill>
              <a:effectLst/>
              <a:uLnTx/>
              <a:uFillTx/>
              <a:latin typeface="Century Gothic"/>
              <a:ea typeface="Century Gothic"/>
              <a:cs typeface="Century Gothic"/>
              <a:sym typeface="Century Gothic"/>
            </a:endParaRPr>
          </a:p>
        </p:txBody>
      </p:sp>
      <p:graphicFrame>
        <p:nvGraphicFramePr>
          <p:cNvPr id="37" name="Google Shape;292;p26">
            <a:extLst>
              <a:ext uri="{FF2B5EF4-FFF2-40B4-BE49-F238E27FC236}">
                <a16:creationId xmlns:a16="http://schemas.microsoft.com/office/drawing/2014/main" id="{D0209020-DFB2-4742-A484-7D2745154997}"/>
              </a:ext>
            </a:extLst>
          </p:cNvPr>
          <p:cNvGraphicFramePr/>
          <p:nvPr>
            <p:extLst>
              <p:ext uri="{D42A27DB-BD31-4B8C-83A1-F6EECF244321}">
                <p14:modId xmlns:p14="http://schemas.microsoft.com/office/powerpoint/2010/main" val="662488531"/>
              </p:ext>
            </p:extLst>
          </p:nvPr>
        </p:nvGraphicFramePr>
        <p:xfrm>
          <a:off x="4040945" y="5579468"/>
          <a:ext cx="3255000" cy="233725"/>
        </p:xfrm>
        <a:graphic>
          <a:graphicData uri="http://schemas.openxmlformats.org/drawingml/2006/table">
            <a:tbl>
              <a:tblPr>
                <a:noFill/>
              </a:tblPr>
              <a:tblGrid>
                <a:gridCol w="271250">
                  <a:extLst>
                    <a:ext uri="{9D8B030D-6E8A-4147-A177-3AD203B41FA5}">
                      <a16:colId xmlns:a16="http://schemas.microsoft.com/office/drawing/2014/main" val="20000"/>
                    </a:ext>
                  </a:extLst>
                </a:gridCol>
                <a:gridCol w="271250">
                  <a:extLst>
                    <a:ext uri="{9D8B030D-6E8A-4147-A177-3AD203B41FA5}">
                      <a16:colId xmlns:a16="http://schemas.microsoft.com/office/drawing/2014/main" val="20001"/>
                    </a:ext>
                  </a:extLst>
                </a:gridCol>
                <a:gridCol w="271250">
                  <a:extLst>
                    <a:ext uri="{9D8B030D-6E8A-4147-A177-3AD203B41FA5}">
                      <a16:colId xmlns:a16="http://schemas.microsoft.com/office/drawing/2014/main" val="20002"/>
                    </a:ext>
                  </a:extLst>
                </a:gridCol>
                <a:gridCol w="271250">
                  <a:extLst>
                    <a:ext uri="{9D8B030D-6E8A-4147-A177-3AD203B41FA5}">
                      <a16:colId xmlns:a16="http://schemas.microsoft.com/office/drawing/2014/main" val="20003"/>
                    </a:ext>
                  </a:extLst>
                </a:gridCol>
                <a:gridCol w="271250">
                  <a:extLst>
                    <a:ext uri="{9D8B030D-6E8A-4147-A177-3AD203B41FA5}">
                      <a16:colId xmlns:a16="http://schemas.microsoft.com/office/drawing/2014/main" val="20004"/>
                    </a:ext>
                  </a:extLst>
                </a:gridCol>
                <a:gridCol w="271250">
                  <a:extLst>
                    <a:ext uri="{9D8B030D-6E8A-4147-A177-3AD203B41FA5}">
                      <a16:colId xmlns:a16="http://schemas.microsoft.com/office/drawing/2014/main" val="20005"/>
                    </a:ext>
                  </a:extLst>
                </a:gridCol>
                <a:gridCol w="271250">
                  <a:extLst>
                    <a:ext uri="{9D8B030D-6E8A-4147-A177-3AD203B41FA5}">
                      <a16:colId xmlns:a16="http://schemas.microsoft.com/office/drawing/2014/main" val="20006"/>
                    </a:ext>
                  </a:extLst>
                </a:gridCol>
                <a:gridCol w="271250">
                  <a:extLst>
                    <a:ext uri="{9D8B030D-6E8A-4147-A177-3AD203B41FA5}">
                      <a16:colId xmlns:a16="http://schemas.microsoft.com/office/drawing/2014/main" val="20007"/>
                    </a:ext>
                  </a:extLst>
                </a:gridCol>
                <a:gridCol w="271250">
                  <a:extLst>
                    <a:ext uri="{9D8B030D-6E8A-4147-A177-3AD203B41FA5}">
                      <a16:colId xmlns:a16="http://schemas.microsoft.com/office/drawing/2014/main" val="20008"/>
                    </a:ext>
                  </a:extLst>
                </a:gridCol>
                <a:gridCol w="271250">
                  <a:extLst>
                    <a:ext uri="{9D8B030D-6E8A-4147-A177-3AD203B41FA5}">
                      <a16:colId xmlns:a16="http://schemas.microsoft.com/office/drawing/2014/main" val="20009"/>
                    </a:ext>
                  </a:extLst>
                </a:gridCol>
                <a:gridCol w="271250">
                  <a:extLst>
                    <a:ext uri="{9D8B030D-6E8A-4147-A177-3AD203B41FA5}">
                      <a16:colId xmlns:a16="http://schemas.microsoft.com/office/drawing/2014/main" val="20010"/>
                    </a:ext>
                  </a:extLst>
                </a:gridCol>
                <a:gridCol w="271250">
                  <a:extLst>
                    <a:ext uri="{9D8B030D-6E8A-4147-A177-3AD203B41FA5}">
                      <a16:colId xmlns:a16="http://schemas.microsoft.com/office/drawing/2014/main" val="20011"/>
                    </a:ext>
                  </a:extLst>
                </a:gridCol>
              </a:tblGrid>
              <a:tr h="233725">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endParaRPr sz="10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graphicFrame>
            <p:nvGraphicFramePr>
              <p:cNvPr id="38" name="Google Shape;293;p26">
                <a:extLst>
                  <a:ext uri="{FF2B5EF4-FFF2-40B4-BE49-F238E27FC236}">
                    <a16:creationId xmlns:a16="http://schemas.microsoft.com/office/drawing/2014/main" id="{B9A5091B-5518-A544-925A-498BD10EC7E2}"/>
                  </a:ext>
                </a:extLst>
              </p:cNvPr>
              <p:cNvGraphicFramePr/>
              <p:nvPr>
                <p:extLst>
                  <p:ext uri="{D42A27DB-BD31-4B8C-83A1-F6EECF244321}">
                    <p14:modId xmlns:p14="http://schemas.microsoft.com/office/powerpoint/2010/main" val="2008792976"/>
                  </p:ext>
                </p:extLst>
              </p:nvPr>
            </p:nvGraphicFramePr>
            <p:xfrm>
              <a:off x="7381881" y="5226195"/>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38" name="Google Shape;293;p26">
                <a:extLst>
                  <a:ext uri="{FF2B5EF4-FFF2-40B4-BE49-F238E27FC236}">
                    <a16:creationId xmlns:a16="http://schemas.microsoft.com/office/drawing/2014/main" id="{B9A5091B-5518-A544-925A-498BD10EC7E2}"/>
                  </a:ext>
                </a:extLst>
              </p:cNvPr>
              <p:cNvGraphicFramePr/>
              <p:nvPr>
                <p:extLst>
                  <p:ext uri="{D42A27DB-BD31-4B8C-83A1-F6EECF244321}">
                    <p14:modId xmlns:p14="http://schemas.microsoft.com/office/powerpoint/2010/main" val="2008792976"/>
                  </p:ext>
                </p:extLst>
              </p:nvPr>
            </p:nvGraphicFramePr>
            <p:xfrm>
              <a:off x="7381881" y="5226195"/>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4"/>
                          <a:stretch>
                            <a:fillRect l="-1176" t="-3125" r="-202353"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4"/>
                          <a:stretch>
                            <a:fillRect l="-100000" t="-3125" r="-100000" b="-625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4"/>
                          <a:stretch>
                            <a:fillRect l="-202353" t="-3125" r="-1176" b="-625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9" name="Google Shape;294;p26">
                <a:extLst>
                  <a:ext uri="{FF2B5EF4-FFF2-40B4-BE49-F238E27FC236}">
                    <a16:creationId xmlns:a16="http://schemas.microsoft.com/office/drawing/2014/main" id="{E00CA078-11D2-4E4D-9145-55C9AAF87518}"/>
                  </a:ext>
                </a:extLst>
              </p:cNvPr>
              <p:cNvGraphicFramePr/>
              <p:nvPr>
                <p:extLst>
                  <p:ext uri="{D42A27DB-BD31-4B8C-83A1-F6EECF244321}">
                    <p14:modId xmlns:p14="http://schemas.microsoft.com/office/powerpoint/2010/main" val="3980716441"/>
                  </p:ext>
                </p:extLst>
              </p:nvPr>
            </p:nvGraphicFramePr>
            <p:xfrm>
              <a:off x="7381881" y="5690320"/>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003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700" i="1" smtClean="0">
                                        <a:latin typeface="Cambria Math" panose="02040503050406030204" pitchFamily="18" charset="0"/>
                                      </a:rPr>
                                    </m:ctrlPr>
                                  </m:fPr>
                                  <m:num>
                                    <m:r>
                                      <m:rPr>
                                        <m:nor/>
                                      </m:rPr>
                                      <a:rPr lang="en-US" sz="700" b="0" i="0" smtClean="0">
                                        <a:latin typeface="Century Gothic" panose="020B0502020202020204" pitchFamily="34" charset="0"/>
                                      </a:rPr>
                                      <m:t>1</m:t>
                                    </m:r>
                                  </m:num>
                                  <m:den>
                                    <m:r>
                                      <m:rPr>
                                        <m:nor/>
                                      </m:rPr>
                                      <a:rPr lang="en-US" sz="700" b="0" i="0" smtClean="0">
                                        <a:latin typeface="Century Gothic" panose="020B0502020202020204" pitchFamily="34" charset="0"/>
                                      </a:rPr>
                                      <m:t> 3 </m:t>
                                    </m:r>
                                  </m:den>
                                </m:f>
                              </m:oMath>
                            </m:oMathPara>
                          </a14:m>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14:m>
                            <m:oMath xmlns:m="http://schemas.openxmlformats.org/officeDocument/2006/math">
                              <m:f>
                                <m:fPr>
                                  <m:ctrlPr>
                                    <a:rPr lang="en-GB" sz="800" i="1" smtClean="0">
                                      <a:latin typeface="Cambria Math" panose="02040503050406030204" pitchFamily="18" charset="0"/>
                                    </a:rPr>
                                  </m:ctrlPr>
                                </m:fPr>
                                <m:num>
                                  <m:r>
                                    <m:rPr>
                                      <m:nor/>
                                    </m:rPr>
                                    <a:rPr lang="en-US" sz="800" b="0" i="0" smtClean="0">
                                      <a:latin typeface="Century Gothic" panose="020B0502020202020204" pitchFamily="34" charset="0"/>
                                    </a:rPr>
                                    <m:t>1</m:t>
                                  </m:r>
                                </m:num>
                                <m:den>
                                  <m:r>
                                    <m:rPr>
                                      <m:nor/>
                                    </m:rPr>
                                    <a:rPr lang="en-US" sz="800" b="0" i="0" smtClean="0">
                                      <a:latin typeface="Century Gothic" panose="020B0502020202020204" pitchFamily="34" charset="0"/>
                                    </a:rPr>
                                    <m:t> 3 </m:t>
                                  </m:r>
                                </m:den>
                              </m:f>
                            </m:oMath>
                          </a14:m>
                          <a:r>
                            <a:rPr lang="en-US"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39" name="Google Shape;294;p26">
                <a:extLst>
                  <a:ext uri="{FF2B5EF4-FFF2-40B4-BE49-F238E27FC236}">
                    <a16:creationId xmlns:a16="http://schemas.microsoft.com/office/drawing/2014/main" id="{E00CA078-11D2-4E4D-9145-55C9AAF87518}"/>
                  </a:ext>
                </a:extLst>
              </p:cNvPr>
              <p:cNvGraphicFramePr/>
              <p:nvPr>
                <p:extLst>
                  <p:ext uri="{D42A27DB-BD31-4B8C-83A1-F6EECF244321}">
                    <p14:modId xmlns:p14="http://schemas.microsoft.com/office/powerpoint/2010/main" val="3980716441"/>
                  </p:ext>
                </p:extLst>
              </p:nvPr>
            </p:nvGraphicFramePr>
            <p:xfrm>
              <a:off x="7381881" y="5690320"/>
              <a:ext cx="3235950" cy="388146"/>
            </p:xfrm>
            <a:graphic>
              <a:graphicData uri="http://schemas.openxmlformats.org/drawingml/2006/table">
                <a:tbl>
                  <a:tblPr>
                    <a:noFill/>
                  </a:tblPr>
                  <a:tblGrid>
                    <a:gridCol w="1078650">
                      <a:extLst>
                        <a:ext uri="{9D8B030D-6E8A-4147-A177-3AD203B41FA5}">
                          <a16:colId xmlns:a16="http://schemas.microsoft.com/office/drawing/2014/main" val="20000"/>
                        </a:ext>
                      </a:extLst>
                    </a:gridCol>
                    <a:gridCol w="1078650">
                      <a:extLst>
                        <a:ext uri="{9D8B030D-6E8A-4147-A177-3AD203B41FA5}">
                          <a16:colId xmlns:a16="http://schemas.microsoft.com/office/drawing/2014/main" val="20001"/>
                        </a:ext>
                      </a:extLst>
                    </a:gridCol>
                    <a:gridCol w="1078650">
                      <a:extLst>
                        <a:ext uri="{9D8B030D-6E8A-4147-A177-3AD203B41FA5}">
                          <a16:colId xmlns:a16="http://schemas.microsoft.com/office/drawing/2014/main" val="20002"/>
                        </a:ext>
                      </a:extLst>
                    </a:gridCol>
                  </a:tblGrid>
                  <a:tr h="388146">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5"/>
                          <a:stretch>
                            <a:fillRect l="-1176" t="-6452" r="-202353"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5"/>
                          <a:stretch>
                            <a:fillRect l="-100000" t="-6452" r="-100000" b="-6452"/>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5"/>
                          <a:stretch>
                            <a:fillRect l="-202353" t="-6452" r="-1176" b="-645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sp>
            <p:nvSpPr>
              <p:cNvPr id="40" name="Google Shape;277;p26">
                <a:extLst>
                  <a:ext uri="{FF2B5EF4-FFF2-40B4-BE49-F238E27FC236}">
                    <a16:creationId xmlns:a16="http://schemas.microsoft.com/office/drawing/2014/main" id="{008D7C01-5970-644C-A3AF-ABDF41DE9E26}"/>
                  </a:ext>
                </a:extLst>
              </p:cNvPr>
              <p:cNvSpPr txBox="1"/>
              <p:nvPr/>
            </p:nvSpPr>
            <p:spPr>
              <a:xfrm>
                <a:off x="10614255" y="4769160"/>
                <a:ext cx="1218950" cy="761552"/>
              </a:xfrm>
              <a:prstGeom prst="rect">
                <a:avLst/>
              </a:prstGeom>
              <a:noFill/>
              <a:ln>
                <a:noFill/>
              </a:ln>
            </p:spPr>
            <p:txBody>
              <a:bodyPr spcFirstLastPara="1" wrap="square" lIns="91425" tIns="91425" rIns="91425" bIns="91425" anchor="t" anchorCtr="0">
                <a:noAutofit/>
              </a:bodyPr>
              <a:lstStyle/>
              <a:p>
                <a:pPr marL="114300" lvl="0">
                  <a:buClr>
                    <a:srgbClr val="00BC89"/>
                  </a:buClr>
                  <a:buSzPts val="1800"/>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6</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2</a:t>
                </a:r>
              </a:p>
            </p:txBody>
          </p:sp>
        </mc:Choice>
        <mc:Fallback>
          <p:sp>
            <p:nvSpPr>
              <p:cNvPr id="40" name="Google Shape;277;p26">
                <a:extLst>
                  <a:ext uri="{FF2B5EF4-FFF2-40B4-BE49-F238E27FC236}">
                    <a16:creationId xmlns:a16="http://schemas.microsoft.com/office/drawing/2014/main" id="{008D7C01-5970-644C-A3AF-ABDF41DE9E26}"/>
                  </a:ext>
                </a:extLst>
              </p:cNvPr>
              <p:cNvSpPr txBox="1">
                <a:spLocks noRot="1" noChangeAspect="1" noMove="1" noResize="1" noEditPoints="1" noAdjustHandles="1" noChangeArrowheads="1" noChangeShapeType="1" noTextEdit="1"/>
              </p:cNvSpPr>
              <p:nvPr/>
            </p:nvSpPr>
            <p:spPr>
              <a:xfrm>
                <a:off x="10614255" y="4769160"/>
                <a:ext cx="1218950" cy="761552"/>
              </a:xfrm>
              <a:prstGeom prst="rect">
                <a:avLst/>
              </a:prstGeom>
              <a:blipFill>
                <a:blip r:embed="rId16"/>
                <a:stretch>
                  <a:fillRect/>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1" name="Google Shape;277;p26">
                <a:extLst>
                  <a:ext uri="{FF2B5EF4-FFF2-40B4-BE49-F238E27FC236}">
                    <a16:creationId xmlns:a16="http://schemas.microsoft.com/office/drawing/2014/main" id="{1BC3F067-B286-DE45-9905-5CABD058167C}"/>
                  </a:ext>
                </a:extLst>
              </p:cNvPr>
              <p:cNvSpPr txBox="1"/>
              <p:nvPr/>
            </p:nvSpPr>
            <p:spPr>
              <a:xfrm>
                <a:off x="10620778" y="1884227"/>
                <a:ext cx="1499062" cy="823860"/>
              </a:xfrm>
              <a:prstGeom prst="rect">
                <a:avLst/>
              </a:prstGeom>
              <a:noFill/>
              <a:ln>
                <a:noFill/>
              </a:ln>
            </p:spPr>
            <p:txBody>
              <a:bodyPr spcFirstLastPara="1" wrap="square" lIns="91425" tIns="91425" rIns="91425" bIns="91425" anchor="t" anchorCtr="0">
                <a:noAutofit/>
              </a:bodyPr>
              <a:lstStyle/>
              <a:p>
                <a:pPr marL="114300" lvl="0">
                  <a:buClr>
                    <a:srgbClr val="00BC89"/>
                  </a:buClr>
                  <a:buSzPts val="1800"/>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endPar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endParaRPr>
              </a:p>
            </p:txBody>
          </p:sp>
        </mc:Choice>
        <mc:Fallback>
          <p:sp>
            <p:nvSpPr>
              <p:cNvPr id="41" name="Google Shape;277;p26">
                <a:extLst>
                  <a:ext uri="{FF2B5EF4-FFF2-40B4-BE49-F238E27FC236}">
                    <a16:creationId xmlns:a16="http://schemas.microsoft.com/office/drawing/2014/main" id="{1BC3F067-B286-DE45-9905-5CABD058167C}"/>
                  </a:ext>
                </a:extLst>
              </p:cNvPr>
              <p:cNvSpPr txBox="1">
                <a:spLocks noRot="1" noChangeAspect="1" noMove="1" noResize="1" noEditPoints="1" noAdjustHandles="1" noChangeArrowheads="1" noChangeShapeType="1" noTextEdit="1"/>
              </p:cNvSpPr>
              <p:nvPr/>
            </p:nvSpPr>
            <p:spPr>
              <a:xfrm>
                <a:off x="10620778" y="1884227"/>
                <a:ext cx="1499062" cy="823860"/>
              </a:xfrm>
              <a:prstGeom prst="rect">
                <a:avLst/>
              </a:prstGeom>
              <a:blipFill>
                <a:blip r:embed="rId17"/>
                <a:stretch>
                  <a:fillRect/>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8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childTnLst>
                          </p:cTn>
                        </p:par>
                      </p:childTnLst>
                    </p:cTn>
                  </p:par>
                </p:childTnLst>
              </p:cTn>
              <p:nextCondLst>
                <p:cond evt="onClick" delay="0">
                  <p:tgtEl>
                    <p:spTgt spid="284"/>
                  </p:tgtEl>
                </p:cond>
              </p:nextCondLst>
            </p:seq>
          </p:childTnLst>
        </p:cTn>
      </p:par>
    </p:tnLst>
    <p:bldLst>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a:solidFill>
                  <a:srgbClr val="222222"/>
                </a:solidFill>
                <a:latin typeface="Century Gothic"/>
                <a:ea typeface="Century Gothic"/>
                <a:cs typeface="Century Gothic"/>
                <a:sym typeface="Century Gothic"/>
              </a:rPr>
              <a:t>Summary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Key Vocabulary and Sentence Stems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Learning Objective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Starter – Multiply a unit fraction by an integer</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Learn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Using bar models to multiply </a:t>
            </a:r>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(1) – Using bar models to multiply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Using number lines to multiply</a:t>
            </a:r>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(2) – Using number lines to multiply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Arrange the numbers to make a calculation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None/>
            </a:pPr>
            <a:r>
              <a:rPr lang="en-GB" sz="1800" b="0" i="0" u="none" strike="noStrike" cap="none">
                <a:solidFill>
                  <a:srgbClr val="222222"/>
                </a:solidFill>
                <a:latin typeface="Century Gothic"/>
                <a:ea typeface="Century Gothic"/>
                <a:cs typeface="Century Gothic"/>
                <a:sym typeface="Century Gothic"/>
              </a:rPr>
              <a:t>Your Turn (3) – Arrange the numbers to make a calculation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Reflect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Support Slides – Based on adding two or more fractions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p3"/>
          <p:cNvSpPr txBox="1"/>
          <p:nvPr/>
        </p:nvSpPr>
        <p:spPr>
          <a:xfrm>
            <a:off x="263524" y="3216993"/>
            <a:ext cx="2717181" cy="42401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sz="1400" b="0" i="0" u="none" strike="noStrike" cap="none">
              <a:solidFill>
                <a:srgbClr val="000000"/>
              </a:solidFill>
              <a:latin typeface="Arial"/>
              <a:ea typeface="Arial"/>
              <a:cs typeface="Arial"/>
              <a:sym typeface="Arial"/>
            </a:endParaRPr>
          </a:p>
        </p:txBody>
      </p:sp>
      <p:sp>
        <p:nvSpPr>
          <p:cNvPr id="62" name="Google Shape;62;p3"/>
          <p:cNvSpPr txBox="1"/>
          <p:nvPr/>
        </p:nvSpPr>
        <p:spPr>
          <a:xfrm>
            <a:off x="263524" y="3641007"/>
            <a:ext cx="11736388" cy="128612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 unit fraction is one equal part of a whole.</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An improper fraction is a fraction with a numerator is greater than the denominator.</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 mixed number contains an integer and a proper fraction.</a:t>
            </a:r>
            <a:endParaRPr sz="1400" b="0" i="0" u="none" strike="noStrike" cap="none">
              <a:solidFill>
                <a:srgbClr val="000000"/>
              </a:solidFill>
              <a:latin typeface="Arial"/>
              <a:ea typeface="Arial"/>
              <a:cs typeface="Arial"/>
              <a:sym typeface="Arial"/>
            </a:endParaRPr>
          </a:p>
        </p:txBody>
      </p:sp>
      <p:graphicFrame>
        <p:nvGraphicFramePr>
          <p:cNvPr id="63" name="Google Shape;63;p3"/>
          <p:cNvGraphicFramePr/>
          <p:nvPr>
            <p:extLst>
              <p:ext uri="{D42A27DB-BD31-4B8C-83A1-F6EECF244321}">
                <p14:modId xmlns:p14="http://schemas.microsoft.com/office/powerpoint/2010/main" val="3654403357"/>
              </p:ext>
            </p:extLst>
          </p:nvPr>
        </p:nvGraphicFramePr>
        <p:xfrm>
          <a:off x="263524" y="1155866"/>
          <a:ext cx="11736400" cy="736620"/>
        </p:xfrm>
        <a:graphic>
          <a:graphicData uri="http://schemas.openxmlformats.org/drawingml/2006/table">
            <a:tbl>
              <a:tblPr firstRow="1" bandRow="1">
                <a:noFill/>
                <a:tableStyleId>{77DE92F0-426D-46DB-865C-7A5F7B1BAC62}</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non-unit fraction</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integer</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numerator</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dirty="0">
                          <a:solidFill>
                            <a:srgbClr val="222222"/>
                          </a:solidFill>
                          <a:latin typeface="Century Gothic"/>
                          <a:ea typeface="Century Gothic"/>
                          <a:cs typeface="Century Gothic"/>
                          <a:sym typeface="Century Gothic"/>
                        </a:rPr>
                        <a:t>denominator</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Content Placeholder 2">
                <a:extLst>
                  <a:ext uri="{FF2B5EF4-FFF2-40B4-BE49-F238E27FC236}">
                    <a16:creationId xmlns:a16="http://schemas.microsoft.com/office/drawing/2014/main" id="{8AC96755-827A-2B4A-92B8-C56F30205CC9}"/>
                  </a:ext>
                </a:extLst>
              </p:cNvPr>
              <p:cNvSpPr txBox="1">
                <a:spLocks/>
              </p:cNvSpPr>
              <p:nvPr/>
            </p:nvSpPr>
            <p:spPr>
              <a:xfrm>
                <a:off x="263047" y="1293813"/>
                <a:ext cx="11736887" cy="172251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b="1" dirty="0">
                    <a:latin typeface="Century Gothic" panose="020B0502020202020204" pitchFamily="34" charset="0"/>
                  </a:rPr>
                  <a:t>Which has the same value as </a:t>
                </a:r>
                <a14:m>
                  <m:oMath xmlns:m="http://schemas.openxmlformats.org/officeDocument/2006/math">
                    <m:f>
                      <m:fPr>
                        <m:ctrlPr>
                          <a:rPr lang="ar-AE" sz="1800" b="1" i="1" smtClean="0">
                            <a:latin typeface="Cambria Math" panose="02040503050406030204" pitchFamily="18" charset="0"/>
                          </a:rPr>
                        </m:ctrlPr>
                      </m:fPr>
                      <m:num>
                        <m:r>
                          <m:rPr>
                            <m:nor/>
                          </m:rPr>
                          <a:rPr lang="ar-AE" sz="1800" b="1" smtClean="0">
                            <a:latin typeface="Century Gothic" panose="020B0502020202020204" pitchFamily="34" charset="0"/>
                          </a:rPr>
                          <m:t>5</m:t>
                        </m:r>
                      </m:num>
                      <m:den>
                        <m:r>
                          <m:rPr>
                            <m:nor/>
                          </m:rPr>
                          <a:rPr lang="ar-AE" sz="1800" b="1" smtClean="0">
                            <a:latin typeface="Century Gothic" panose="020B0502020202020204" pitchFamily="34" charset="0"/>
                          </a:rPr>
                          <m:t> </m:t>
                        </m:r>
                        <m:r>
                          <m:rPr>
                            <m:nor/>
                          </m:rPr>
                          <a:rPr lang="ar-AE" sz="1800" b="1" smtClean="0">
                            <a:latin typeface="Century Gothic" panose="020B0502020202020204" pitchFamily="34" charset="0"/>
                          </a:rPr>
                          <m:t>8</m:t>
                        </m:r>
                        <m:r>
                          <m:rPr>
                            <m:nor/>
                          </m:rPr>
                          <a:rPr lang="ar-AE" sz="1800" b="1" smtClean="0">
                            <a:latin typeface="Century Gothic" panose="020B0502020202020204" pitchFamily="34" charset="0"/>
                          </a:rPr>
                          <m:t> </m:t>
                        </m:r>
                      </m:den>
                    </m:f>
                  </m:oMath>
                </a14:m>
                <a:r>
                  <a:rPr lang="ar-AE" sz="1800" b="1" dirty="0">
                    <a:latin typeface="Century Gothic" panose="020B0502020202020204" pitchFamily="34" charset="0"/>
                  </a:rPr>
                  <a:t> </a:t>
                </a:r>
                <a:r>
                  <a:rPr lang="en-GB" sz="1800" b="1" dirty="0">
                    <a:latin typeface="Century Gothic" panose="020B0502020202020204" pitchFamily="34" charset="0"/>
                  </a:rPr>
                  <a:t>x 5?</a:t>
                </a:r>
              </a:p>
            </p:txBody>
          </p:sp>
        </mc:Choice>
        <mc:Fallback>
          <p:sp>
            <p:nvSpPr>
              <p:cNvPr id="7" name="Content Placeholder 2">
                <a:extLst>
                  <a:ext uri="{FF2B5EF4-FFF2-40B4-BE49-F238E27FC236}">
                    <a16:creationId xmlns:a16="http://schemas.microsoft.com/office/drawing/2014/main" id="{8AC96755-827A-2B4A-92B8-C56F30205CC9}"/>
                  </a:ext>
                </a:extLst>
              </p:cNvPr>
              <p:cNvSpPr txBox="1">
                <a:spLocks noRot="1" noChangeAspect="1" noMove="1" noResize="1" noEditPoints="1" noAdjustHandles="1" noChangeArrowheads="1" noChangeShapeType="1" noTextEdit="1"/>
              </p:cNvSpPr>
              <p:nvPr/>
            </p:nvSpPr>
            <p:spPr>
              <a:xfrm>
                <a:off x="263047" y="1293813"/>
                <a:ext cx="11736887" cy="1722519"/>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Content Placeholder 3">
                <a:extLst>
                  <a:ext uri="{FF2B5EF4-FFF2-40B4-BE49-F238E27FC236}">
                    <a16:creationId xmlns:a16="http://schemas.microsoft.com/office/drawing/2014/main" id="{4080B9AC-5CD4-1648-9A3F-29B00EF23069}"/>
                  </a:ext>
                </a:extLst>
              </p:cNvPr>
              <p:cNvSpPr txBox="1">
                <a:spLocks/>
              </p:cNvSpPr>
              <p:nvPr/>
            </p:nvSpPr>
            <p:spPr>
              <a:xfrm>
                <a:off x="820506" y="3314062"/>
                <a:ext cx="5181036" cy="88584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1800" i="1" smtClean="0">
                            <a:latin typeface="Cambria Math" panose="02040503050406030204" pitchFamily="18" charset="0"/>
                          </a:rPr>
                        </m:ctrlPr>
                      </m:fPr>
                      <m:num>
                        <m:r>
                          <m:rPr>
                            <m:nor/>
                          </m:rPr>
                          <a:rPr lang="en-US" sz="1800" smtClean="0">
                            <a:latin typeface="Century Gothic" panose="020B0502020202020204" pitchFamily="34" charset="0"/>
                          </a:rPr>
                          <m:t>25</m:t>
                        </m:r>
                      </m:num>
                      <m:den>
                        <m:r>
                          <m:rPr>
                            <m:nor/>
                          </m:rPr>
                          <a:rPr lang="en-US" sz="1800" smtClean="0">
                            <a:latin typeface="Century Gothic" panose="020B0502020202020204" pitchFamily="34" charset="0"/>
                          </a:rPr>
                          <m:t> 8 </m:t>
                        </m:r>
                      </m:den>
                    </m:f>
                  </m:oMath>
                </a14:m>
                <a:r>
                  <a:rPr lang="en-GB" dirty="0">
                    <a:latin typeface="Century Gothic" panose="020B0502020202020204" pitchFamily="34" charset="0"/>
                  </a:rPr>
                  <a:t> </a:t>
                </a:r>
              </a:p>
            </p:txBody>
          </p:sp>
        </mc:Choice>
        <mc:Fallback>
          <p:sp>
            <p:nvSpPr>
              <p:cNvPr id="8" name="Content Placeholder 3">
                <a:extLst>
                  <a:ext uri="{FF2B5EF4-FFF2-40B4-BE49-F238E27FC236}">
                    <a16:creationId xmlns:a16="http://schemas.microsoft.com/office/drawing/2014/main" id="{4080B9AC-5CD4-1648-9A3F-29B00EF23069}"/>
                  </a:ext>
                </a:extLst>
              </p:cNvPr>
              <p:cNvSpPr txBox="1">
                <a:spLocks noRot="1" noChangeAspect="1" noMove="1" noResize="1" noEditPoints="1" noAdjustHandles="1" noChangeArrowheads="1" noChangeShapeType="1" noTextEdit="1"/>
              </p:cNvSpPr>
              <p:nvPr/>
            </p:nvSpPr>
            <p:spPr>
              <a:xfrm>
                <a:off x="820506" y="3314062"/>
                <a:ext cx="5181036" cy="885843"/>
              </a:xfrm>
              <a:prstGeom prst="rect">
                <a:avLst/>
              </a:prstGeom>
              <a:blipFill>
                <a:blip r:embed="rId4"/>
                <a:stretch>
                  <a:fillRect l="-48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Content Placeholder 4">
                <a:extLst>
                  <a:ext uri="{FF2B5EF4-FFF2-40B4-BE49-F238E27FC236}">
                    <a16:creationId xmlns:a16="http://schemas.microsoft.com/office/drawing/2014/main" id="{0D853E5F-01BD-3943-9825-03BF728C1620}"/>
                  </a:ext>
                </a:extLst>
              </p:cNvPr>
              <p:cNvSpPr txBox="1">
                <a:spLocks/>
              </p:cNvSpPr>
              <p:nvPr/>
            </p:nvSpPr>
            <p:spPr>
              <a:xfrm>
                <a:off x="820506" y="4642119"/>
                <a:ext cx="5181036" cy="88584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1800" i="1" smtClean="0">
                            <a:latin typeface="Cambria Math" panose="02040503050406030204" pitchFamily="18" charset="0"/>
                          </a:rPr>
                        </m:ctrlPr>
                      </m:fPr>
                      <m:num>
                        <m:r>
                          <m:rPr>
                            <m:nor/>
                          </m:rPr>
                          <a:rPr lang="en-US" sz="1800" smtClean="0">
                            <a:latin typeface="Century Gothic" panose="020B0502020202020204" pitchFamily="34" charset="0"/>
                          </a:rPr>
                          <m:t>5</m:t>
                        </m:r>
                      </m:num>
                      <m:den>
                        <m:r>
                          <m:rPr>
                            <m:nor/>
                          </m:rPr>
                          <a:rPr lang="en-US" sz="1800" smtClean="0">
                            <a:latin typeface="Century Gothic" panose="020B0502020202020204" pitchFamily="34" charset="0"/>
                          </a:rPr>
                          <m:t>40</m:t>
                        </m:r>
                      </m:den>
                    </m:f>
                  </m:oMath>
                </a14:m>
                <a:r>
                  <a:rPr lang="en-GB" dirty="0">
                    <a:latin typeface="Century Gothic" panose="020B0502020202020204" pitchFamily="34" charset="0"/>
                  </a:rPr>
                  <a:t> </a:t>
                </a:r>
              </a:p>
            </p:txBody>
          </p:sp>
        </mc:Choice>
        <mc:Fallback>
          <p:sp>
            <p:nvSpPr>
              <p:cNvPr id="9" name="Content Placeholder 4">
                <a:extLst>
                  <a:ext uri="{FF2B5EF4-FFF2-40B4-BE49-F238E27FC236}">
                    <a16:creationId xmlns:a16="http://schemas.microsoft.com/office/drawing/2014/main" id="{0D853E5F-01BD-3943-9825-03BF728C1620}"/>
                  </a:ext>
                </a:extLst>
              </p:cNvPr>
              <p:cNvSpPr txBox="1">
                <a:spLocks noRot="1" noChangeAspect="1" noMove="1" noResize="1" noEditPoints="1" noAdjustHandles="1" noChangeArrowheads="1" noChangeShapeType="1" noTextEdit="1"/>
              </p:cNvSpPr>
              <p:nvPr/>
            </p:nvSpPr>
            <p:spPr>
              <a:xfrm>
                <a:off x="820506" y="4642119"/>
                <a:ext cx="5181036" cy="885843"/>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Content Placeholder 5">
                <a:extLst>
                  <a:ext uri="{FF2B5EF4-FFF2-40B4-BE49-F238E27FC236}">
                    <a16:creationId xmlns:a16="http://schemas.microsoft.com/office/drawing/2014/main" id="{E9818BEA-A9A4-A44B-BA5F-DF74E06299A4}"/>
                  </a:ext>
                </a:extLst>
              </p:cNvPr>
              <p:cNvSpPr txBox="1">
                <a:spLocks/>
              </p:cNvSpPr>
              <p:nvPr/>
            </p:nvSpPr>
            <p:spPr>
              <a:xfrm>
                <a:off x="6688949" y="3314062"/>
                <a:ext cx="5181036" cy="88584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1800" i="1" smtClean="0">
                            <a:latin typeface="Cambria Math" panose="02040503050406030204" pitchFamily="18" charset="0"/>
                          </a:rPr>
                        </m:ctrlPr>
                      </m:fPr>
                      <m:num>
                        <m:r>
                          <m:rPr>
                            <m:nor/>
                          </m:rPr>
                          <a:rPr lang="en-US" sz="1800" smtClean="0">
                            <a:latin typeface="Century Gothic" panose="020B0502020202020204" pitchFamily="34" charset="0"/>
                          </a:rPr>
                          <m:t>25</m:t>
                        </m:r>
                      </m:num>
                      <m:den>
                        <m:r>
                          <m:rPr>
                            <m:nor/>
                          </m:rPr>
                          <a:rPr lang="en-US" sz="1800" smtClean="0">
                            <a:latin typeface="Century Gothic" panose="020B0502020202020204" pitchFamily="34" charset="0"/>
                          </a:rPr>
                          <m:t>40</m:t>
                        </m:r>
                      </m:den>
                    </m:f>
                  </m:oMath>
                </a14:m>
                <a:r>
                  <a:rPr lang="en-GB" dirty="0">
                    <a:latin typeface="Century Gothic" panose="020B0502020202020204" pitchFamily="34" charset="0"/>
                  </a:rPr>
                  <a:t> </a:t>
                </a:r>
              </a:p>
            </p:txBody>
          </p:sp>
        </mc:Choice>
        <mc:Fallback>
          <p:sp>
            <p:nvSpPr>
              <p:cNvPr id="10" name="Content Placeholder 5">
                <a:extLst>
                  <a:ext uri="{FF2B5EF4-FFF2-40B4-BE49-F238E27FC236}">
                    <a16:creationId xmlns:a16="http://schemas.microsoft.com/office/drawing/2014/main" id="{E9818BEA-A9A4-A44B-BA5F-DF74E06299A4}"/>
                  </a:ext>
                </a:extLst>
              </p:cNvPr>
              <p:cNvSpPr txBox="1">
                <a:spLocks noRot="1" noChangeAspect="1" noMove="1" noResize="1" noEditPoints="1" noAdjustHandles="1" noChangeArrowheads="1" noChangeShapeType="1" noTextEdit="1"/>
              </p:cNvSpPr>
              <p:nvPr/>
            </p:nvSpPr>
            <p:spPr>
              <a:xfrm>
                <a:off x="6688949" y="3314062"/>
                <a:ext cx="5181036" cy="885843"/>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Content Placeholder 6">
                <a:extLst>
                  <a:ext uri="{FF2B5EF4-FFF2-40B4-BE49-F238E27FC236}">
                    <a16:creationId xmlns:a16="http://schemas.microsoft.com/office/drawing/2014/main" id="{DFECADE7-DBFA-9E40-AED0-379CFF48FAD0}"/>
                  </a:ext>
                </a:extLst>
              </p:cNvPr>
              <p:cNvSpPr txBox="1">
                <a:spLocks/>
              </p:cNvSpPr>
              <p:nvPr/>
            </p:nvSpPr>
            <p:spPr>
              <a:xfrm>
                <a:off x="6688947" y="4642119"/>
                <a:ext cx="5181036" cy="88584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1800" i="1" smtClean="0">
                            <a:latin typeface="Cambria Math" panose="02040503050406030204" pitchFamily="18" charset="0"/>
                          </a:rPr>
                        </m:ctrlPr>
                      </m:fPr>
                      <m:num>
                        <m:r>
                          <m:rPr>
                            <m:nor/>
                          </m:rPr>
                          <a:rPr lang="en-US" sz="1800" smtClean="0">
                            <a:latin typeface="Century Gothic" panose="020B0502020202020204" pitchFamily="34" charset="0"/>
                          </a:rPr>
                          <m:t>10</m:t>
                        </m:r>
                      </m:num>
                      <m:den>
                        <m:r>
                          <m:rPr>
                            <m:nor/>
                          </m:rPr>
                          <a:rPr lang="en-US" sz="1800" smtClean="0">
                            <a:latin typeface="Century Gothic" panose="020B0502020202020204" pitchFamily="34" charset="0"/>
                          </a:rPr>
                          <m:t> 8 </m:t>
                        </m:r>
                      </m:den>
                    </m:f>
                  </m:oMath>
                </a14:m>
                <a:r>
                  <a:rPr lang="en-GB" dirty="0">
                    <a:latin typeface="Century Gothic" panose="020B0502020202020204" pitchFamily="34" charset="0"/>
                  </a:rPr>
                  <a:t> </a:t>
                </a:r>
              </a:p>
            </p:txBody>
          </p:sp>
        </mc:Choice>
        <mc:Fallback>
          <p:sp>
            <p:nvSpPr>
              <p:cNvPr id="11" name="Content Placeholder 6">
                <a:extLst>
                  <a:ext uri="{FF2B5EF4-FFF2-40B4-BE49-F238E27FC236}">
                    <a16:creationId xmlns:a16="http://schemas.microsoft.com/office/drawing/2014/main" id="{DFECADE7-DBFA-9E40-AED0-379CFF48FAD0}"/>
                  </a:ext>
                </a:extLst>
              </p:cNvPr>
              <p:cNvSpPr txBox="1">
                <a:spLocks noRot="1" noChangeAspect="1" noMove="1" noResize="1" noEditPoints="1" noAdjustHandles="1" noChangeArrowheads="1" noChangeShapeType="1" noTextEdit="1"/>
              </p:cNvSpPr>
              <p:nvPr/>
            </p:nvSpPr>
            <p:spPr>
              <a:xfrm>
                <a:off x="6688947" y="4642119"/>
                <a:ext cx="5181036" cy="885843"/>
              </a:xfrm>
              <a:prstGeom prst="rect">
                <a:avLst/>
              </a:prstGeom>
              <a:blipFill>
                <a:blip r:embed="rId7"/>
                <a:stretch>
                  <a:fillRect l="-489"/>
                </a:stretch>
              </a:blipFill>
            </p:spPr>
            <p:txBody>
              <a:bodyPr/>
              <a:lstStyle/>
              <a:p>
                <a:r>
                  <a:rPr lang="en-GB">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multiply a non-unit fraction by an integer</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5" name="Google Shape;85;p6"/>
          <p:cNvSpPr txBox="1">
            <a:spLocks noGrp="1"/>
          </p:cNvSpPr>
          <p:nvPr>
            <p:ph type="body" idx="2"/>
          </p:nvPr>
        </p:nvSpPr>
        <p:spPr>
          <a:xfrm>
            <a:off x="263046" y="1176338"/>
            <a:ext cx="11736887" cy="624753"/>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What unit fraction am I thinking of? </a:t>
            </a:r>
            <a:endParaRPr/>
          </a:p>
        </p:txBody>
      </p:sp>
      <p:sp>
        <p:nvSpPr>
          <p:cNvPr id="86" name="Google Shape;86;p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8D1BDB73-3D2E-804C-99E4-9F6F6FE2F71A}"/>
                  </a:ext>
                </a:extLst>
              </p:cNvPr>
              <p:cNvSpPr txBox="1"/>
              <p:nvPr/>
            </p:nvSpPr>
            <p:spPr>
              <a:xfrm>
                <a:off x="1778486" y="5056426"/>
                <a:ext cx="833169" cy="80291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43A047"/>
                              </a:solidFill>
                              <a:latin typeface="Cambria Math" panose="02040503050406030204" pitchFamily="18" charset="0"/>
                            </a:rPr>
                          </m:ctrlPr>
                        </m:fPr>
                        <m:num>
                          <m:r>
                            <m:rPr>
                              <m:nor/>
                            </m:rPr>
                            <a:rPr lang="en-US" sz="2400" b="0" i="0" smtClean="0">
                              <a:solidFill>
                                <a:srgbClr val="43A047"/>
                              </a:solidFill>
                              <a:latin typeface="Century Gothic" panose="020B0502020202020204" pitchFamily="34" charset="0"/>
                            </a:rPr>
                            <m:t>1</m:t>
                          </m:r>
                        </m:num>
                        <m:den>
                          <m:r>
                            <m:rPr>
                              <m:nor/>
                            </m:rPr>
                            <a:rPr lang="en-US" sz="2400">
                              <a:solidFill>
                                <a:srgbClr val="43A047"/>
                              </a:solidFill>
                              <a:latin typeface="Century Gothic" panose="020B0502020202020204" pitchFamily="34" charset="0"/>
                            </a:rPr>
                            <m:t> </m:t>
                          </m:r>
                          <m:r>
                            <m:rPr>
                              <m:nor/>
                            </m:rPr>
                            <a:rPr lang="en-US" sz="2400" b="0" i="0" smtClean="0">
                              <a:solidFill>
                                <a:srgbClr val="43A047"/>
                              </a:solidFill>
                              <a:latin typeface="Century Gothic" panose="020B0502020202020204" pitchFamily="34" charset="0"/>
                            </a:rPr>
                            <m:t>9</m:t>
                          </m:r>
                          <m:r>
                            <m:rPr>
                              <m:nor/>
                            </m:rPr>
                            <a:rPr lang="en-US" sz="2400">
                              <a:solidFill>
                                <a:srgbClr val="43A047"/>
                              </a:solidFill>
                              <a:latin typeface="Century Gothic" panose="020B0502020202020204" pitchFamily="34" charset="0"/>
                            </a:rPr>
                            <m:t> </m:t>
                          </m:r>
                        </m:den>
                      </m:f>
                    </m:oMath>
                  </m:oMathPara>
                </a14:m>
                <a:endParaRPr lang="en-GB" sz="2400" dirty="0">
                  <a:solidFill>
                    <a:srgbClr val="43A047"/>
                  </a:solidFill>
                  <a:latin typeface="Century Gothic" panose="020B0502020202020204" pitchFamily="34" charset="0"/>
                </a:endParaRPr>
              </a:p>
            </p:txBody>
          </p:sp>
        </mc:Choice>
        <mc:Fallback>
          <p:sp>
            <p:nvSpPr>
              <p:cNvPr id="11" name="TextBox 10">
                <a:extLst>
                  <a:ext uri="{FF2B5EF4-FFF2-40B4-BE49-F238E27FC236}">
                    <a16:creationId xmlns:a16="http://schemas.microsoft.com/office/drawing/2014/main" id="{8D1BDB73-3D2E-804C-99E4-9F6F6FE2F71A}"/>
                  </a:ext>
                </a:extLst>
              </p:cNvPr>
              <p:cNvSpPr txBox="1">
                <a:spLocks noRot="1" noChangeAspect="1" noMove="1" noResize="1" noEditPoints="1" noAdjustHandles="1" noChangeArrowheads="1" noChangeShapeType="1" noTextEdit="1"/>
              </p:cNvSpPr>
              <p:nvPr/>
            </p:nvSpPr>
            <p:spPr>
              <a:xfrm>
                <a:off x="1778486" y="5056426"/>
                <a:ext cx="833169" cy="802912"/>
              </a:xfrm>
              <a:prstGeom prst="rect">
                <a:avLst/>
              </a:prstGeom>
              <a:blipFill>
                <a:blip r:embed="rId3"/>
                <a:stretch>
                  <a:fillRect b="-20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Rounded Rectangle 11">
                <a:extLst>
                  <a:ext uri="{FF2B5EF4-FFF2-40B4-BE49-F238E27FC236}">
                    <a16:creationId xmlns:a16="http://schemas.microsoft.com/office/drawing/2014/main" id="{15ED2170-C1AE-EB42-8870-18830D7B9720}"/>
                  </a:ext>
                </a:extLst>
              </p:cNvPr>
              <p:cNvSpPr/>
              <p:nvPr/>
            </p:nvSpPr>
            <p:spPr>
              <a:xfrm>
                <a:off x="372325" y="1801091"/>
                <a:ext cx="3645493" cy="3255819"/>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lgn="l" rtl="0">
                  <a:lnSpc>
                    <a:spcPct val="150000"/>
                  </a:lnSpc>
                  <a:spcBef>
                    <a:spcPts val="0"/>
                  </a:spcBef>
                  <a:spcAft>
                    <a:spcPts val="0"/>
                  </a:spcAft>
                  <a:buClr>
                    <a:schemeClr val="dk1"/>
                  </a:buClr>
                  <a:buSzPts val="1800"/>
                </a:pPr>
                <a:r>
                  <a:rPr lang="en-GB" sz="2000" dirty="0">
                    <a:solidFill>
                      <a:srgbClr val="222222"/>
                    </a:solidFill>
                    <a:latin typeface="Century Gothic"/>
                    <a:ea typeface="Century Gothic"/>
                    <a:cs typeface="Century Gothic"/>
                    <a:sym typeface="Century Gothic"/>
                  </a:rPr>
                  <a:t>When I multiply it by 3, it is equivalent to </a:t>
                </a: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1</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3</m:t>
                        </m:r>
                        <m:r>
                          <m:rPr>
                            <m:nor/>
                          </m:rPr>
                          <a:rPr lang="ar-AE" sz="2000" b="0" i="0" smtClean="0">
                            <a:solidFill>
                              <a:srgbClr val="222222"/>
                            </a:solidFill>
                            <a:latin typeface="Century Gothic" panose="020B0502020202020204" pitchFamily="34" charset="0"/>
                          </a:rPr>
                          <m:t> </m:t>
                        </m:r>
                      </m:den>
                    </m:f>
                  </m:oMath>
                </a14:m>
                <a:r>
                  <a:rPr lang="en-GB" sz="2000" dirty="0">
                    <a:solidFill>
                      <a:srgbClr val="222222"/>
                    </a:solidFill>
                    <a:latin typeface="Century Gothic"/>
                    <a:ea typeface="Century Gothic"/>
                    <a:cs typeface="Century Gothic"/>
                    <a:sym typeface="Century Gothic"/>
                  </a:rPr>
                  <a:t>.</a:t>
                </a:r>
                <a:r>
                  <a:rPr lang="ar-AE" sz="2000" dirty="0">
                    <a:solidFill>
                      <a:srgbClr val="222222"/>
                    </a:solidFill>
                    <a:latin typeface="Century Gothic"/>
                    <a:ea typeface="Century Gothic"/>
                    <a:cs typeface="Century Gothic"/>
                    <a:sym typeface="Century Gothic"/>
                  </a:rPr>
                  <a:t>  </a:t>
                </a:r>
              </a:p>
              <a:p>
                <a:pPr marL="114300" lvl="0" algn="l" rtl="0">
                  <a:lnSpc>
                    <a:spcPct val="150000"/>
                  </a:lnSpc>
                  <a:spcBef>
                    <a:spcPts val="0"/>
                  </a:spcBef>
                  <a:spcAft>
                    <a:spcPts val="0"/>
                  </a:spcAft>
                  <a:buClr>
                    <a:schemeClr val="dk1"/>
                  </a:buClr>
                  <a:buSzPts val="1800"/>
                </a:pPr>
                <a:r>
                  <a:rPr lang="en-GB" sz="2000" dirty="0">
                    <a:solidFill>
                      <a:srgbClr val="222222"/>
                    </a:solidFill>
                    <a:latin typeface="Century Gothic"/>
                    <a:ea typeface="Century Gothic"/>
                    <a:cs typeface="Century Gothic"/>
                    <a:sym typeface="Century Gothic"/>
                  </a:rPr>
                  <a:t>When I multiply it by 6, it will be equivalent to </a:t>
                </a: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2</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3</m:t>
                        </m:r>
                        <m:r>
                          <m:rPr>
                            <m:nor/>
                          </m:rPr>
                          <a:rPr lang="ar-AE" sz="2000" b="0" i="0" smtClean="0">
                            <a:solidFill>
                              <a:srgbClr val="222222"/>
                            </a:solidFill>
                            <a:latin typeface="Century Gothic" panose="020B0502020202020204" pitchFamily="34" charset="0"/>
                          </a:rPr>
                          <m:t> </m:t>
                        </m:r>
                      </m:den>
                    </m:f>
                  </m:oMath>
                </a14:m>
                <a:r>
                  <a:rPr lang="en-GB" sz="2000" dirty="0">
                    <a:solidFill>
                      <a:srgbClr val="222222"/>
                    </a:solidFill>
                    <a:latin typeface="Century Gothic"/>
                    <a:ea typeface="Century Gothic"/>
                    <a:cs typeface="Century Gothic"/>
                    <a:sym typeface="Century Gothic"/>
                  </a:rPr>
                  <a:t>.</a:t>
                </a:r>
                <a:r>
                  <a:rPr lang="ar-AE" sz="2000" dirty="0">
                    <a:solidFill>
                      <a:srgbClr val="222222"/>
                    </a:solidFill>
                    <a:latin typeface="Century Gothic"/>
                    <a:ea typeface="Century Gothic"/>
                    <a:cs typeface="Century Gothic"/>
                    <a:sym typeface="Century Gothic"/>
                  </a:rPr>
                  <a:t> </a:t>
                </a:r>
              </a:p>
            </p:txBody>
          </p:sp>
        </mc:Choice>
        <mc:Fallback>
          <p:sp>
            <p:nvSpPr>
              <p:cNvPr id="12" name="Rounded Rectangle 11">
                <a:extLst>
                  <a:ext uri="{FF2B5EF4-FFF2-40B4-BE49-F238E27FC236}">
                    <a16:creationId xmlns:a16="http://schemas.microsoft.com/office/drawing/2014/main" id="{15ED2170-C1AE-EB42-8870-18830D7B9720}"/>
                  </a:ext>
                </a:extLst>
              </p:cNvPr>
              <p:cNvSpPr>
                <a:spLocks noRot="1" noChangeAspect="1" noMove="1" noResize="1" noEditPoints="1" noAdjustHandles="1" noChangeArrowheads="1" noChangeShapeType="1" noTextEdit="1"/>
              </p:cNvSpPr>
              <p:nvPr/>
            </p:nvSpPr>
            <p:spPr>
              <a:xfrm>
                <a:off x="372325" y="1801091"/>
                <a:ext cx="3645493" cy="3255819"/>
              </a:xfrm>
              <a:prstGeom prst="roundRect">
                <a:avLst/>
              </a:prstGeom>
              <a:blipFill>
                <a:blip r:embed="rId4"/>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Rounded Rectangle 12">
                <a:extLst>
                  <a:ext uri="{FF2B5EF4-FFF2-40B4-BE49-F238E27FC236}">
                    <a16:creationId xmlns:a16="http://schemas.microsoft.com/office/drawing/2014/main" id="{B327D2E1-22B8-2C49-A5E8-21575261C02D}"/>
                  </a:ext>
                </a:extLst>
              </p:cNvPr>
              <p:cNvSpPr/>
              <p:nvPr/>
            </p:nvSpPr>
            <p:spPr>
              <a:xfrm>
                <a:off x="4273253" y="1801088"/>
                <a:ext cx="3645493" cy="3255819"/>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lnSpc>
                    <a:spcPct val="150000"/>
                  </a:lnSpc>
                  <a:buClr>
                    <a:schemeClr val="dk1"/>
                  </a:buClr>
                  <a:buSzPts val="1800"/>
                </a:pPr>
                <a:r>
                  <a:rPr lang="en-GB" sz="2000" dirty="0">
                    <a:solidFill>
                      <a:srgbClr val="222222"/>
                    </a:solidFill>
                    <a:latin typeface="Century Gothic"/>
                    <a:ea typeface="Century Gothic"/>
                    <a:cs typeface="Century Gothic"/>
                    <a:sym typeface="Century Gothic"/>
                  </a:rPr>
                  <a:t>When I multiply it by 4, it is equivalent to </a:t>
                </a: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1</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2</m:t>
                        </m:r>
                        <m:r>
                          <m:rPr>
                            <m:nor/>
                          </m:rPr>
                          <a:rPr lang="ar-AE" sz="2000" b="0" i="0" smtClean="0">
                            <a:solidFill>
                              <a:srgbClr val="222222"/>
                            </a:solidFill>
                            <a:latin typeface="Century Gothic" panose="020B0502020202020204" pitchFamily="34" charset="0"/>
                          </a:rPr>
                          <m:t> </m:t>
                        </m:r>
                      </m:den>
                    </m:f>
                  </m:oMath>
                </a14:m>
                <a:r>
                  <a:rPr lang="en-GB" sz="2000" dirty="0">
                    <a:solidFill>
                      <a:srgbClr val="222222"/>
                    </a:solidFill>
                    <a:latin typeface="Century Gothic"/>
                    <a:ea typeface="Century Gothic"/>
                    <a:cs typeface="Century Gothic"/>
                    <a:sym typeface="Century Gothic"/>
                  </a:rPr>
                  <a:t>.</a:t>
                </a:r>
              </a:p>
              <a:p>
                <a:pPr marL="114300" lvl="0">
                  <a:lnSpc>
                    <a:spcPct val="150000"/>
                  </a:lnSpc>
                  <a:buClr>
                    <a:schemeClr val="dk1"/>
                  </a:buClr>
                  <a:buSzPts val="1800"/>
                </a:pPr>
                <a:r>
                  <a:rPr lang="en-GB" sz="2000" dirty="0">
                    <a:solidFill>
                      <a:srgbClr val="222222"/>
                    </a:solidFill>
                    <a:latin typeface="Century Gothic"/>
                    <a:ea typeface="Century Gothic"/>
                    <a:cs typeface="Century Gothic"/>
                    <a:sym typeface="Century Gothic"/>
                  </a:rPr>
                  <a:t>When I multiply it by 2, it is equivalent to </a:t>
                </a: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1</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4</m:t>
                        </m:r>
                        <m:r>
                          <m:rPr>
                            <m:nor/>
                          </m:rPr>
                          <a:rPr lang="ar-AE" sz="2000" b="0" i="0" smtClean="0">
                            <a:solidFill>
                              <a:srgbClr val="222222"/>
                            </a:solidFill>
                            <a:latin typeface="Century Gothic" panose="020B0502020202020204" pitchFamily="34" charset="0"/>
                          </a:rPr>
                          <m:t> </m:t>
                        </m:r>
                      </m:den>
                    </m:f>
                    <m:r>
                      <a:rPr lang="en-GB" sz="2000" b="0" i="1" smtClean="0">
                        <a:solidFill>
                          <a:srgbClr val="222222"/>
                        </a:solidFill>
                        <a:latin typeface="Cambria Math" panose="02040503050406030204" pitchFamily="18" charset="0"/>
                      </a:rPr>
                      <m:t>.</m:t>
                    </m:r>
                  </m:oMath>
                </a14:m>
                <a:endParaRPr lang="en-GB" sz="2000" dirty="0">
                  <a:solidFill>
                    <a:srgbClr val="222222"/>
                  </a:solidFill>
                  <a:latin typeface="Century Gothic"/>
                  <a:ea typeface="Century Gothic"/>
                  <a:cs typeface="Century Gothic"/>
                  <a:sym typeface="Century Gothic"/>
                </a:endParaRPr>
              </a:p>
            </p:txBody>
          </p:sp>
        </mc:Choice>
        <mc:Fallback>
          <p:sp>
            <p:nvSpPr>
              <p:cNvPr id="13" name="Rounded Rectangle 12">
                <a:extLst>
                  <a:ext uri="{FF2B5EF4-FFF2-40B4-BE49-F238E27FC236}">
                    <a16:creationId xmlns:a16="http://schemas.microsoft.com/office/drawing/2014/main" id="{B327D2E1-22B8-2C49-A5E8-21575261C02D}"/>
                  </a:ext>
                </a:extLst>
              </p:cNvPr>
              <p:cNvSpPr>
                <a:spLocks noRot="1" noChangeAspect="1" noMove="1" noResize="1" noEditPoints="1" noAdjustHandles="1" noChangeArrowheads="1" noChangeShapeType="1" noTextEdit="1"/>
              </p:cNvSpPr>
              <p:nvPr/>
            </p:nvSpPr>
            <p:spPr>
              <a:xfrm>
                <a:off x="4273253" y="1801088"/>
                <a:ext cx="3645493" cy="3255819"/>
              </a:xfrm>
              <a:prstGeom prst="roundRect">
                <a:avLst/>
              </a:prstGeom>
              <a:blipFill>
                <a:blip r:embed="rId5"/>
                <a:stretch>
                  <a:fillRect/>
                </a:stretch>
              </a:blipFill>
              <a:ln w="38100">
                <a:solidFill>
                  <a:srgbClr val="CCD4F4"/>
                </a:solidFill>
              </a:ln>
            </p:spPr>
            <p:txBody>
              <a:bodyPr/>
              <a:lstStyle/>
              <a:p>
                <a:r>
                  <a:rPr lang="en-GB">
                    <a:noFill/>
                  </a:rPr>
                  <a:t> </a:t>
                </a:r>
              </a:p>
            </p:txBody>
          </p:sp>
        </mc:Fallback>
      </mc:AlternateContent>
      <p:sp>
        <p:nvSpPr>
          <p:cNvPr id="14" name="Rounded Rectangle 13">
            <a:extLst>
              <a:ext uri="{FF2B5EF4-FFF2-40B4-BE49-F238E27FC236}">
                <a16:creationId xmlns:a16="http://schemas.microsoft.com/office/drawing/2014/main" id="{41D45AA6-6798-F34F-BF79-9530596E682E}"/>
              </a:ext>
            </a:extLst>
          </p:cNvPr>
          <p:cNvSpPr/>
          <p:nvPr/>
        </p:nvSpPr>
        <p:spPr>
          <a:xfrm>
            <a:off x="8174182" y="1801088"/>
            <a:ext cx="3645493" cy="3255819"/>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lnSpc>
                <a:spcPct val="150000"/>
              </a:lnSpc>
              <a:buClr>
                <a:schemeClr val="dk1"/>
              </a:buClr>
              <a:buSzPts val="1800"/>
            </a:pPr>
            <a:r>
              <a:rPr lang="en-GB" sz="2000" dirty="0">
                <a:solidFill>
                  <a:srgbClr val="222222"/>
                </a:solidFill>
                <a:latin typeface="Century Gothic" panose="020B0502020202020204" pitchFamily="34" charset="0"/>
                <a:ea typeface="Century Gothic"/>
                <a:cs typeface="Century Gothic"/>
                <a:sym typeface="Century Gothic"/>
              </a:rPr>
              <a:t>When I multiply it by 10, it is equivalent to 2. </a:t>
            </a:r>
          </a:p>
          <a:p>
            <a:pPr marL="114300" lvl="0">
              <a:lnSpc>
                <a:spcPct val="150000"/>
              </a:lnSpc>
              <a:buClr>
                <a:schemeClr val="dk1"/>
              </a:buClr>
              <a:buSzPts val="1800"/>
            </a:pPr>
            <a:r>
              <a:rPr lang="en-GB" sz="2000" dirty="0">
                <a:solidFill>
                  <a:srgbClr val="222222"/>
                </a:solidFill>
                <a:latin typeface="Century Gothic" panose="020B0502020202020204" pitchFamily="34" charset="0"/>
                <a:ea typeface="Century Gothic"/>
                <a:cs typeface="Century Gothic"/>
                <a:sym typeface="Century Gothic"/>
              </a:rPr>
              <a:t>When I multiply it by 25, it is equivalent to 5</a:t>
            </a:r>
            <a:r>
              <a:rPr lang="ar-AE" sz="2000" dirty="0">
                <a:solidFill>
                  <a:srgbClr val="222222"/>
                </a:solidFill>
                <a:latin typeface="Century Gothic" panose="020B0502020202020204" pitchFamily="34" charset="0"/>
                <a:ea typeface="Century Gothic"/>
                <a:cs typeface="Century Gothic"/>
                <a:sym typeface="Century Gothic"/>
              </a:rPr>
              <a:t> </a:t>
            </a:r>
            <a:r>
              <a:rPr lang="en-GB" sz="2000" dirty="0">
                <a:solidFill>
                  <a:srgbClr val="222222"/>
                </a:solidFill>
                <a:latin typeface="Century Gothic" panose="020B0502020202020204" pitchFamily="34" charset="0"/>
                <a:ea typeface="Century Gothic"/>
                <a:cs typeface="Century Gothic"/>
                <a:sym typeface="Century Gothic"/>
              </a:rPr>
              <a:t>.</a:t>
            </a:r>
            <a:endParaRPr lang="ar-AE" sz="2000" dirty="0">
              <a:solidFill>
                <a:srgbClr val="222222"/>
              </a:solidFill>
              <a:latin typeface="Century Gothic" panose="020B0502020202020204" pitchFamily="34" charset="0"/>
              <a:ea typeface="Century Gothic"/>
              <a:cs typeface="Century Gothic"/>
              <a:sym typeface="Century Gothic"/>
            </a:endParaRPr>
          </a:p>
        </p:txBody>
      </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555A5A6D-BF45-9243-9811-A808974250F7}"/>
                  </a:ext>
                </a:extLst>
              </p:cNvPr>
              <p:cNvSpPr txBox="1"/>
              <p:nvPr/>
            </p:nvSpPr>
            <p:spPr>
              <a:xfrm>
                <a:off x="5679414" y="5056426"/>
                <a:ext cx="833169" cy="80291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43A047"/>
                              </a:solidFill>
                              <a:latin typeface="Cambria Math" panose="02040503050406030204" pitchFamily="18" charset="0"/>
                            </a:rPr>
                          </m:ctrlPr>
                        </m:fPr>
                        <m:num>
                          <m:r>
                            <m:rPr>
                              <m:nor/>
                            </m:rPr>
                            <a:rPr lang="en-US" sz="2400" b="0" i="0" smtClean="0">
                              <a:solidFill>
                                <a:srgbClr val="43A047"/>
                              </a:solidFill>
                              <a:latin typeface="Century Gothic" panose="020B0502020202020204" pitchFamily="34" charset="0"/>
                            </a:rPr>
                            <m:t>1</m:t>
                          </m:r>
                        </m:num>
                        <m:den>
                          <m:r>
                            <m:rPr>
                              <m:nor/>
                            </m:rPr>
                            <a:rPr lang="en-US" sz="2400">
                              <a:solidFill>
                                <a:srgbClr val="43A047"/>
                              </a:solidFill>
                              <a:latin typeface="Century Gothic" panose="020B0502020202020204" pitchFamily="34" charset="0"/>
                            </a:rPr>
                            <m:t> </m:t>
                          </m:r>
                          <m:r>
                            <m:rPr>
                              <m:nor/>
                            </m:rPr>
                            <a:rPr lang="en-GB" sz="2400" b="0" i="0" smtClean="0">
                              <a:solidFill>
                                <a:srgbClr val="43A047"/>
                              </a:solidFill>
                              <a:latin typeface="Century Gothic" panose="020B0502020202020204" pitchFamily="34" charset="0"/>
                            </a:rPr>
                            <m:t>8</m:t>
                          </m:r>
                          <m:r>
                            <m:rPr>
                              <m:nor/>
                            </m:rPr>
                            <a:rPr lang="en-US" sz="2400">
                              <a:solidFill>
                                <a:srgbClr val="43A047"/>
                              </a:solidFill>
                              <a:latin typeface="Century Gothic" panose="020B0502020202020204" pitchFamily="34" charset="0"/>
                            </a:rPr>
                            <m:t> </m:t>
                          </m:r>
                        </m:den>
                      </m:f>
                    </m:oMath>
                  </m:oMathPara>
                </a14:m>
                <a:endParaRPr lang="en-GB" sz="2400" dirty="0">
                  <a:solidFill>
                    <a:srgbClr val="43A047"/>
                  </a:solidFill>
                  <a:latin typeface="Century Gothic" panose="020B0502020202020204" pitchFamily="34" charset="0"/>
                </a:endParaRPr>
              </a:p>
            </p:txBody>
          </p:sp>
        </mc:Choice>
        <mc:Fallback>
          <p:sp>
            <p:nvSpPr>
              <p:cNvPr id="15" name="TextBox 14">
                <a:extLst>
                  <a:ext uri="{FF2B5EF4-FFF2-40B4-BE49-F238E27FC236}">
                    <a16:creationId xmlns:a16="http://schemas.microsoft.com/office/drawing/2014/main" id="{555A5A6D-BF45-9243-9811-A808974250F7}"/>
                  </a:ext>
                </a:extLst>
              </p:cNvPr>
              <p:cNvSpPr txBox="1">
                <a:spLocks noRot="1" noChangeAspect="1" noMove="1" noResize="1" noEditPoints="1" noAdjustHandles="1" noChangeArrowheads="1" noChangeShapeType="1" noTextEdit="1"/>
              </p:cNvSpPr>
              <p:nvPr/>
            </p:nvSpPr>
            <p:spPr>
              <a:xfrm>
                <a:off x="5679414" y="5056426"/>
                <a:ext cx="833169" cy="802912"/>
              </a:xfrm>
              <a:prstGeom prst="rect">
                <a:avLst/>
              </a:prstGeom>
              <a:blipFill>
                <a:blip r:embed="rId6"/>
                <a:stretch>
                  <a:fillRect b="-20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B28EC92F-1262-D24D-A8AD-EEEAD3D98EA8}"/>
                  </a:ext>
                </a:extLst>
              </p:cNvPr>
              <p:cNvSpPr txBox="1"/>
              <p:nvPr/>
            </p:nvSpPr>
            <p:spPr>
              <a:xfrm>
                <a:off x="9580342" y="5056426"/>
                <a:ext cx="833169" cy="80291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43A047"/>
                              </a:solidFill>
                              <a:latin typeface="Cambria Math" panose="02040503050406030204" pitchFamily="18" charset="0"/>
                            </a:rPr>
                          </m:ctrlPr>
                        </m:fPr>
                        <m:num>
                          <m:r>
                            <m:rPr>
                              <m:nor/>
                            </m:rPr>
                            <a:rPr lang="en-US" sz="2400" b="0" i="0" smtClean="0">
                              <a:solidFill>
                                <a:srgbClr val="43A047"/>
                              </a:solidFill>
                              <a:latin typeface="Century Gothic" panose="020B0502020202020204" pitchFamily="34" charset="0"/>
                            </a:rPr>
                            <m:t>1</m:t>
                          </m:r>
                        </m:num>
                        <m:den>
                          <m:r>
                            <m:rPr>
                              <m:nor/>
                            </m:rPr>
                            <a:rPr lang="en-US" sz="2400">
                              <a:solidFill>
                                <a:srgbClr val="43A047"/>
                              </a:solidFill>
                              <a:latin typeface="Century Gothic" panose="020B0502020202020204" pitchFamily="34" charset="0"/>
                            </a:rPr>
                            <m:t> </m:t>
                          </m:r>
                          <m:r>
                            <m:rPr>
                              <m:nor/>
                            </m:rPr>
                            <a:rPr lang="en-GB" sz="2400" b="0" i="0" smtClean="0">
                              <a:solidFill>
                                <a:srgbClr val="43A047"/>
                              </a:solidFill>
                              <a:latin typeface="Century Gothic" panose="020B0502020202020204" pitchFamily="34" charset="0"/>
                            </a:rPr>
                            <m:t>5</m:t>
                          </m:r>
                          <m:r>
                            <m:rPr>
                              <m:nor/>
                            </m:rPr>
                            <a:rPr lang="en-US" sz="2400">
                              <a:solidFill>
                                <a:srgbClr val="43A047"/>
                              </a:solidFill>
                              <a:latin typeface="Century Gothic" panose="020B0502020202020204" pitchFamily="34" charset="0"/>
                            </a:rPr>
                            <m:t> </m:t>
                          </m:r>
                        </m:den>
                      </m:f>
                    </m:oMath>
                  </m:oMathPara>
                </a14:m>
                <a:endParaRPr lang="en-GB" sz="2400" dirty="0">
                  <a:solidFill>
                    <a:srgbClr val="43A047"/>
                  </a:solidFill>
                  <a:latin typeface="Century Gothic" panose="020B0502020202020204" pitchFamily="34" charset="0"/>
                </a:endParaRPr>
              </a:p>
            </p:txBody>
          </p:sp>
        </mc:Choice>
        <mc:Fallback>
          <p:sp>
            <p:nvSpPr>
              <p:cNvPr id="16" name="TextBox 15">
                <a:extLst>
                  <a:ext uri="{FF2B5EF4-FFF2-40B4-BE49-F238E27FC236}">
                    <a16:creationId xmlns:a16="http://schemas.microsoft.com/office/drawing/2014/main" id="{B28EC92F-1262-D24D-A8AD-EEEAD3D98EA8}"/>
                  </a:ext>
                </a:extLst>
              </p:cNvPr>
              <p:cNvSpPr txBox="1">
                <a:spLocks noRot="1" noChangeAspect="1" noMove="1" noResize="1" noEditPoints="1" noAdjustHandles="1" noChangeArrowheads="1" noChangeShapeType="1" noTextEdit="1"/>
              </p:cNvSpPr>
              <p:nvPr/>
            </p:nvSpPr>
            <p:spPr>
              <a:xfrm>
                <a:off x="9580342" y="5056426"/>
                <a:ext cx="833169" cy="802912"/>
              </a:xfrm>
              <a:prstGeom prst="rect">
                <a:avLst/>
              </a:prstGeom>
              <a:blipFill>
                <a:blip r:embed="rId7"/>
                <a:stretch>
                  <a:fillRect b="-20000"/>
                </a:stretch>
              </a:blipFill>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nextCondLst>
                <p:cond evt="onClick" delay="0">
                  <p:tgtEl>
                    <p:spTgt spid="86"/>
                  </p:tgtEl>
                </p:cond>
              </p:nextCondLst>
            </p:seq>
          </p:childTnLst>
        </p:cTn>
      </p:par>
    </p:tnLst>
    <p:bldLst>
      <p:bldP spid="11"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p:sp>
        <p:nvSpPr>
          <p:cNvPr id="99" name="Google Shape;99;p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22" name="Google Shape;102;p7">
            <a:extLst>
              <a:ext uri="{FF2B5EF4-FFF2-40B4-BE49-F238E27FC236}">
                <a16:creationId xmlns:a16="http://schemas.microsoft.com/office/drawing/2014/main" id="{378E90FB-5753-2545-8C4C-DA35C0BAFB4C}"/>
              </a:ext>
            </a:extLst>
          </p:cNvPr>
          <p:cNvGraphicFramePr/>
          <p:nvPr>
            <p:extLst>
              <p:ext uri="{D42A27DB-BD31-4B8C-83A1-F6EECF244321}">
                <p14:modId xmlns:p14="http://schemas.microsoft.com/office/powerpoint/2010/main" val="1360256805"/>
              </p:ext>
            </p:extLst>
          </p:nvPr>
        </p:nvGraphicFramePr>
        <p:xfrm>
          <a:off x="6388406" y="1214514"/>
          <a:ext cx="4281300" cy="227850"/>
        </p:xfrm>
        <a:graphic>
          <a:graphicData uri="http://schemas.openxmlformats.org/drawingml/2006/table">
            <a:tbl>
              <a:tblPr>
                <a:noFill/>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gridCol w="475700">
                  <a:extLst>
                    <a:ext uri="{9D8B030D-6E8A-4147-A177-3AD203B41FA5}">
                      <a16:colId xmlns:a16="http://schemas.microsoft.com/office/drawing/2014/main" val="20007"/>
                    </a:ext>
                  </a:extLst>
                </a:gridCol>
                <a:gridCol w="475700">
                  <a:extLst>
                    <a:ext uri="{9D8B030D-6E8A-4147-A177-3AD203B41FA5}">
                      <a16:colId xmlns:a16="http://schemas.microsoft.com/office/drawing/2014/main" val="20008"/>
                    </a:ext>
                  </a:extLst>
                </a:gridCol>
              </a:tblGrid>
              <a:tr h="2278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2779F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2779F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3" name="Google Shape;103;p7">
            <a:extLst>
              <a:ext uri="{FF2B5EF4-FFF2-40B4-BE49-F238E27FC236}">
                <a16:creationId xmlns:a16="http://schemas.microsoft.com/office/drawing/2014/main" id="{46D4AD9D-12B6-0445-A14C-DADAE4DBDF61}"/>
              </a:ext>
            </a:extLst>
          </p:cNvPr>
          <p:cNvGraphicFramePr/>
          <p:nvPr/>
        </p:nvGraphicFramePr>
        <p:xfrm>
          <a:off x="6388406" y="1553339"/>
          <a:ext cx="4281300" cy="227850"/>
        </p:xfrm>
        <a:graphic>
          <a:graphicData uri="http://schemas.openxmlformats.org/drawingml/2006/table">
            <a:tbl>
              <a:tblPr>
                <a:noFill/>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gridCol w="475700">
                  <a:extLst>
                    <a:ext uri="{9D8B030D-6E8A-4147-A177-3AD203B41FA5}">
                      <a16:colId xmlns:a16="http://schemas.microsoft.com/office/drawing/2014/main" val="20007"/>
                    </a:ext>
                  </a:extLst>
                </a:gridCol>
                <a:gridCol w="475700">
                  <a:extLst>
                    <a:ext uri="{9D8B030D-6E8A-4147-A177-3AD203B41FA5}">
                      <a16:colId xmlns:a16="http://schemas.microsoft.com/office/drawing/2014/main" val="20008"/>
                    </a:ext>
                  </a:extLst>
                </a:gridCol>
              </a:tblGrid>
              <a:tr h="2278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2779F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2779F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24" name="Google Shape;104;p7">
            <a:extLst>
              <a:ext uri="{FF2B5EF4-FFF2-40B4-BE49-F238E27FC236}">
                <a16:creationId xmlns:a16="http://schemas.microsoft.com/office/drawing/2014/main" id="{CD54C977-6E75-CC49-B4E9-04ABDFC8D03C}"/>
              </a:ext>
            </a:extLst>
          </p:cNvPr>
          <p:cNvGraphicFramePr/>
          <p:nvPr/>
        </p:nvGraphicFramePr>
        <p:xfrm>
          <a:off x="6388406" y="1892164"/>
          <a:ext cx="4281300" cy="227850"/>
        </p:xfrm>
        <a:graphic>
          <a:graphicData uri="http://schemas.openxmlformats.org/drawingml/2006/table">
            <a:tbl>
              <a:tblPr>
                <a:noFill/>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gridCol w="475700">
                  <a:extLst>
                    <a:ext uri="{9D8B030D-6E8A-4147-A177-3AD203B41FA5}">
                      <a16:colId xmlns:a16="http://schemas.microsoft.com/office/drawing/2014/main" val="20007"/>
                    </a:ext>
                  </a:extLst>
                </a:gridCol>
                <a:gridCol w="475700">
                  <a:extLst>
                    <a:ext uri="{9D8B030D-6E8A-4147-A177-3AD203B41FA5}">
                      <a16:colId xmlns:a16="http://schemas.microsoft.com/office/drawing/2014/main" val="20008"/>
                    </a:ext>
                  </a:extLst>
                </a:gridCol>
              </a:tblGrid>
              <a:tr h="227850">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2779F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2779F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AlternateContent xmlns:mc="http://schemas.openxmlformats.org/markup-compatibility/2006">
        <mc:Choice xmlns:a14="http://schemas.microsoft.com/office/drawing/2010/main" Requires="a14">
          <p:sp>
            <p:nvSpPr>
              <p:cNvPr id="25" name="Google Shape;108;p16">
                <a:extLst>
                  <a:ext uri="{FF2B5EF4-FFF2-40B4-BE49-F238E27FC236}">
                    <a16:creationId xmlns:a16="http://schemas.microsoft.com/office/drawing/2014/main" id="{C4184988-4E47-BD4C-BABC-CF72876E944F}"/>
                  </a:ext>
                </a:extLst>
              </p:cNvPr>
              <p:cNvSpPr txBox="1"/>
              <p:nvPr/>
            </p:nvSpPr>
            <p:spPr>
              <a:xfrm>
                <a:off x="10762481" y="1176339"/>
                <a:ext cx="546000" cy="3041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2</m:t>
                        </m:r>
                      </m:num>
                      <m:den>
                        <m:r>
                          <m:rPr>
                            <m:nor/>
                          </m:rPr>
                          <a:rPr lang="en-US" b="0" i="0" smtClean="0">
                            <a:latin typeface="Century Gothic" panose="020B0502020202020204" pitchFamily="34" charset="0"/>
                          </a:rPr>
                          <m:t> 9 </m:t>
                        </m:r>
                      </m:den>
                    </m:f>
                  </m:oMath>
                </a14:m>
                <a:r>
                  <a:rPr kumimoji="0" lang="en-US"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p:sp>
            <p:nvSpPr>
              <p:cNvPr id="25" name="Google Shape;108;p16">
                <a:extLst>
                  <a:ext uri="{FF2B5EF4-FFF2-40B4-BE49-F238E27FC236}">
                    <a16:creationId xmlns:a16="http://schemas.microsoft.com/office/drawing/2014/main" id="{C4184988-4E47-BD4C-BABC-CF72876E944F}"/>
                  </a:ext>
                </a:extLst>
              </p:cNvPr>
              <p:cNvSpPr txBox="1">
                <a:spLocks noRot="1" noChangeAspect="1" noMove="1" noResize="1" noEditPoints="1" noAdjustHandles="1" noChangeArrowheads="1" noChangeShapeType="1" noTextEdit="1"/>
              </p:cNvSpPr>
              <p:nvPr/>
            </p:nvSpPr>
            <p:spPr>
              <a:xfrm>
                <a:off x="10762481" y="1176339"/>
                <a:ext cx="546000" cy="304100"/>
              </a:xfrm>
              <a:prstGeom prst="rect">
                <a:avLst/>
              </a:prstGeom>
              <a:blipFill>
                <a:blip r:embed="rId3"/>
                <a:stretch>
                  <a:fillRect t="-4000" b="-5600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Google Shape;109;p16">
                <a:extLst>
                  <a:ext uri="{FF2B5EF4-FFF2-40B4-BE49-F238E27FC236}">
                    <a16:creationId xmlns:a16="http://schemas.microsoft.com/office/drawing/2014/main" id="{53A8441F-88B2-F843-9F43-E1F382C90739}"/>
                  </a:ext>
                </a:extLst>
              </p:cNvPr>
              <p:cNvSpPr txBox="1"/>
              <p:nvPr/>
            </p:nvSpPr>
            <p:spPr>
              <a:xfrm>
                <a:off x="10762481" y="1515164"/>
                <a:ext cx="546000" cy="3041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2</m:t>
                        </m:r>
                      </m:num>
                      <m:den>
                        <m:r>
                          <m:rPr>
                            <m:nor/>
                          </m:rPr>
                          <a:rPr lang="en-US" b="0" i="0" smtClean="0">
                            <a:latin typeface="Century Gothic" panose="020B0502020202020204" pitchFamily="34" charset="0"/>
                          </a:rPr>
                          <m:t> 9 </m:t>
                        </m:r>
                      </m:den>
                    </m:f>
                  </m:oMath>
                </a14:m>
                <a:r>
                  <a:rPr kumimoji="0" lang="en-US"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p:sp>
            <p:nvSpPr>
              <p:cNvPr id="26" name="Google Shape;109;p16">
                <a:extLst>
                  <a:ext uri="{FF2B5EF4-FFF2-40B4-BE49-F238E27FC236}">
                    <a16:creationId xmlns:a16="http://schemas.microsoft.com/office/drawing/2014/main" id="{53A8441F-88B2-F843-9F43-E1F382C90739}"/>
                  </a:ext>
                </a:extLst>
              </p:cNvPr>
              <p:cNvSpPr txBox="1">
                <a:spLocks noRot="1" noChangeAspect="1" noMove="1" noResize="1" noEditPoints="1" noAdjustHandles="1" noChangeArrowheads="1" noChangeShapeType="1" noTextEdit="1"/>
              </p:cNvSpPr>
              <p:nvPr/>
            </p:nvSpPr>
            <p:spPr>
              <a:xfrm>
                <a:off x="10762481" y="1515164"/>
                <a:ext cx="546000" cy="304100"/>
              </a:xfrm>
              <a:prstGeom prst="rect">
                <a:avLst/>
              </a:prstGeom>
              <a:blipFill>
                <a:blip r:embed="rId4"/>
                <a:stretch>
                  <a:fillRect t="-4000" b="-5200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Google Shape;110;p16">
                <a:extLst>
                  <a:ext uri="{FF2B5EF4-FFF2-40B4-BE49-F238E27FC236}">
                    <a16:creationId xmlns:a16="http://schemas.microsoft.com/office/drawing/2014/main" id="{CCAA9739-7E69-B742-973B-01890AFAB736}"/>
                  </a:ext>
                </a:extLst>
              </p:cNvPr>
              <p:cNvSpPr txBox="1"/>
              <p:nvPr/>
            </p:nvSpPr>
            <p:spPr>
              <a:xfrm>
                <a:off x="10762481" y="1853989"/>
                <a:ext cx="546000" cy="3041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2</m:t>
                        </m:r>
                      </m:num>
                      <m:den>
                        <m:r>
                          <m:rPr>
                            <m:nor/>
                          </m:rPr>
                          <a:rPr lang="en-US" b="0" i="0" smtClean="0">
                            <a:latin typeface="Century Gothic" panose="020B0502020202020204" pitchFamily="34" charset="0"/>
                          </a:rPr>
                          <m:t> 9 </m:t>
                        </m:r>
                      </m:den>
                    </m:f>
                  </m:oMath>
                </a14:m>
                <a:r>
                  <a:rPr kumimoji="0" lang="en-US"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p:sp>
            <p:nvSpPr>
              <p:cNvPr id="27" name="Google Shape;110;p16">
                <a:extLst>
                  <a:ext uri="{FF2B5EF4-FFF2-40B4-BE49-F238E27FC236}">
                    <a16:creationId xmlns:a16="http://schemas.microsoft.com/office/drawing/2014/main" id="{CCAA9739-7E69-B742-973B-01890AFAB736}"/>
                  </a:ext>
                </a:extLst>
              </p:cNvPr>
              <p:cNvSpPr txBox="1">
                <a:spLocks noRot="1" noChangeAspect="1" noMove="1" noResize="1" noEditPoints="1" noAdjustHandles="1" noChangeArrowheads="1" noChangeShapeType="1" noTextEdit="1"/>
              </p:cNvSpPr>
              <p:nvPr/>
            </p:nvSpPr>
            <p:spPr>
              <a:xfrm>
                <a:off x="10762481" y="1853989"/>
                <a:ext cx="546000" cy="304100"/>
              </a:xfrm>
              <a:prstGeom prst="rect">
                <a:avLst/>
              </a:prstGeom>
              <a:blipFill>
                <a:blip r:embed="rId5"/>
                <a:stretch>
                  <a:fillRect t="-4000" b="-56000"/>
                </a:stretch>
              </a:blipFill>
              <a:ln>
                <a:noFill/>
              </a:ln>
            </p:spPr>
            <p:txBody>
              <a:bodyPr/>
              <a:lstStyle/>
              <a:p>
                <a:r>
                  <a:rPr lang="en-GB">
                    <a:noFill/>
                  </a:rPr>
                  <a:t> </a:t>
                </a:r>
              </a:p>
            </p:txBody>
          </p:sp>
        </mc:Fallback>
      </mc:AlternateContent>
      <p:sp>
        <p:nvSpPr>
          <p:cNvPr id="28" name="Google Shape;111;p16">
            <a:extLst>
              <a:ext uri="{FF2B5EF4-FFF2-40B4-BE49-F238E27FC236}">
                <a16:creationId xmlns:a16="http://schemas.microsoft.com/office/drawing/2014/main" id="{180C6E47-6021-4348-92A3-0E2D3A58E7D0}"/>
              </a:ext>
            </a:extLst>
          </p:cNvPr>
          <p:cNvSpPr/>
          <p:nvPr/>
        </p:nvSpPr>
        <p:spPr>
          <a:xfrm>
            <a:off x="11308481" y="1214514"/>
            <a:ext cx="319200" cy="905400"/>
          </a:xfrm>
          <a:prstGeom prst="rightBrace">
            <a:avLst>
              <a:gd name="adj1" fmla="val 50000"/>
              <a:gd name="adj2" fmla="val 50000"/>
            </a:avLst>
          </a:prstGeom>
          <a:noFill/>
          <a:ln w="9525" cap="flat" cmpd="sng">
            <a:solidFill>
              <a:srgbClr val="44546A"/>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0" i="0" u="none" strike="noStrike" kern="0" cap="none" spc="0" normalizeH="0" baseline="0" noProof="0">
              <a:ln>
                <a:noFill/>
              </a:ln>
              <a:solidFill>
                <a:srgbClr val="000000"/>
              </a:solidFill>
              <a:effectLst/>
              <a:uLnTx/>
              <a:uFillTx/>
              <a:latin typeface="Arial"/>
              <a:cs typeface="Arial"/>
              <a:sym typeface="Arial"/>
            </a:endParaRPr>
          </a:p>
        </p:txBody>
      </p:sp>
      <mc:AlternateContent xmlns:mc="http://schemas.openxmlformats.org/markup-compatibility/2006">
        <mc:Choice xmlns:a14="http://schemas.microsoft.com/office/drawing/2010/main" Requires="a14">
          <p:sp>
            <p:nvSpPr>
              <p:cNvPr id="29" name="Google Shape;112;p16">
                <a:extLst>
                  <a:ext uri="{FF2B5EF4-FFF2-40B4-BE49-F238E27FC236}">
                    <a16:creationId xmlns:a16="http://schemas.microsoft.com/office/drawing/2014/main" id="{9CDEB93A-8162-D54C-A23B-E8DA926362E9}"/>
                  </a:ext>
                </a:extLst>
              </p:cNvPr>
              <p:cNvSpPr txBox="1"/>
              <p:nvPr/>
            </p:nvSpPr>
            <p:spPr>
              <a:xfrm>
                <a:off x="11617429" y="1316499"/>
                <a:ext cx="443231" cy="665252"/>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6</m:t>
                        </m:r>
                      </m:num>
                      <m:den>
                        <m:r>
                          <m:rPr>
                            <m:nor/>
                          </m:rPr>
                          <a:rPr lang="en-US" sz="1600">
                            <a:latin typeface="Century Gothic" panose="020B0502020202020204" pitchFamily="34" charset="0"/>
                          </a:rPr>
                          <m:t> 9 </m:t>
                        </m:r>
                      </m:den>
                    </m:f>
                  </m:oMath>
                </a14:m>
                <a:r>
                  <a:rPr kumimoji="0" lang="en-US" sz="16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sz="16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p:sp>
            <p:nvSpPr>
              <p:cNvPr id="29" name="Google Shape;112;p16">
                <a:extLst>
                  <a:ext uri="{FF2B5EF4-FFF2-40B4-BE49-F238E27FC236}">
                    <a16:creationId xmlns:a16="http://schemas.microsoft.com/office/drawing/2014/main" id="{9CDEB93A-8162-D54C-A23B-E8DA926362E9}"/>
                  </a:ext>
                </a:extLst>
              </p:cNvPr>
              <p:cNvSpPr txBox="1">
                <a:spLocks noRot="1" noChangeAspect="1" noMove="1" noResize="1" noEditPoints="1" noAdjustHandles="1" noChangeArrowheads="1" noChangeShapeType="1" noTextEdit="1"/>
              </p:cNvSpPr>
              <p:nvPr/>
            </p:nvSpPr>
            <p:spPr>
              <a:xfrm>
                <a:off x="11617429" y="1316499"/>
                <a:ext cx="443231" cy="665252"/>
              </a:xfrm>
              <a:prstGeom prst="rect">
                <a:avLst/>
              </a:prstGeom>
              <a:blipFill>
                <a:blip r:embed="rId6"/>
                <a:stretch>
                  <a:fillRect l="-2778" b="-566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0" name="Content Placeholder 2">
                <a:extLst>
                  <a:ext uri="{FF2B5EF4-FFF2-40B4-BE49-F238E27FC236}">
                    <a16:creationId xmlns:a16="http://schemas.microsoft.com/office/drawing/2014/main" id="{C4B8CEF6-4947-4749-BDFC-83700F60C99D}"/>
                  </a:ext>
                </a:extLst>
              </p:cNvPr>
              <p:cNvSpPr txBox="1">
                <a:spLocks/>
              </p:cNvSpPr>
              <p:nvPr/>
            </p:nvSpPr>
            <p:spPr>
              <a:xfrm>
                <a:off x="263046" y="1176339"/>
                <a:ext cx="11736887" cy="4082068"/>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Jack is calculating 3 x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2</m:t>
                        </m:r>
                      </m:num>
                      <m:den>
                        <m:r>
                          <a:rPr lang="en-GB" sz="1800" i="1" smtClean="0">
                            <a:solidFill>
                              <a:srgbClr val="222222"/>
                            </a:solidFill>
                            <a:latin typeface="Cambria Math" panose="02040503050406030204" pitchFamily="18" charset="0"/>
                          </a:rPr>
                          <m:t> </m:t>
                        </m:r>
                        <m:r>
                          <m:rPr>
                            <m:nor/>
                          </m:rPr>
                          <a:rPr lang="en-GB" sz="1800" smtClean="0">
                            <a:solidFill>
                              <a:srgbClr val="222222"/>
                            </a:solidFill>
                            <a:latin typeface="Century Gothic" panose="020B0502020202020204" pitchFamily="34" charset="0"/>
                          </a:rPr>
                          <m:t>9 </m:t>
                        </m:r>
                      </m:den>
                    </m:f>
                  </m:oMath>
                </a14:m>
                <a:r>
                  <a:rPr lang="en-GB" sz="1800" dirty="0">
                    <a:latin typeface="Century Gothic" panose="020B0502020202020204" pitchFamily="34" charset="0"/>
                  </a:rPr>
                  <a:t> by counting in groups of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a:rPr lang="en-GB" sz="1800" i="1">
                            <a:latin typeface="Cambria Math" panose="02040503050406030204" pitchFamily="18" charset="0"/>
                          </a:rPr>
                          <m:t> </m:t>
                        </m:r>
                        <m:r>
                          <m:rPr>
                            <m:nor/>
                          </m:rPr>
                          <a:rPr lang="en-GB" sz="1800">
                            <a:latin typeface="Century Gothic" panose="020B0502020202020204" pitchFamily="34" charset="0"/>
                          </a:rPr>
                          <m:t>9 </m:t>
                        </m:r>
                      </m:den>
                    </m:f>
                  </m:oMath>
                </a14:m>
                <a:r>
                  <a:rPr lang="en-GB" sz="1800" dirty="0">
                    <a:latin typeface="Century Gothic" panose="020B0502020202020204" pitchFamily="34" charset="0"/>
                  </a:rPr>
                  <a:t>. </a:t>
                </a:r>
              </a:p>
              <a:p>
                <a:pPr>
                  <a:lnSpc>
                    <a:spcPct val="150000"/>
                  </a:lnSpc>
                </a:pPr>
                <a:r>
                  <a:rPr lang="en-GB" sz="1800" dirty="0">
                    <a:latin typeface="Century Gothic" panose="020B0502020202020204" pitchFamily="34" charset="0"/>
                  </a:rPr>
                  <a:t>He writes his answer in its simplest form.</a:t>
                </a:r>
              </a:p>
              <a:p>
                <a:pPr>
                  <a:lnSpc>
                    <a:spcPct val="150000"/>
                  </a:lnSpc>
                </a:pPr>
                <a:r>
                  <a:rPr lang="en-GB" sz="1800" dirty="0">
                    <a:latin typeface="Century Gothic" panose="020B0502020202020204" pitchFamily="34" charset="0"/>
                  </a:rPr>
                  <a:t>3 x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2</m:t>
                        </m:r>
                      </m:num>
                      <m:den>
                        <m:r>
                          <a:rPr lang="en-GB" sz="1800" i="1" smtClean="0">
                            <a:solidFill>
                              <a:srgbClr val="222222"/>
                            </a:solidFill>
                            <a:latin typeface="Cambria Math" panose="02040503050406030204" pitchFamily="18" charset="0"/>
                          </a:rPr>
                          <m:t> </m:t>
                        </m:r>
                        <m:r>
                          <m:rPr>
                            <m:nor/>
                          </m:rPr>
                          <a:rPr lang="en-GB" sz="1800" smtClean="0">
                            <a:solidFill>
                              <a:srgbClr val="222222"/>
                            </a:solidFill>
                            <a:latin typeface="Century Gothic" panose="020B0502020202020204" pitchFamily="34" charset="0"/>
                          </a:rPr>
                          <m:t>9 </m:t>
                        </m:r>
                      </m:den>
                    </m:f>
                    <m:r>
                      <a:rPr lang="en-GB"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6</m:t>
                        </m:r>
                      </m:num>
                      <m:den>
                        <m:r>
                          <a:rPr lang="en-GB" sz="1800" i="1">
                            <a:latin typeface="Cambria Math" panose="02040503050406030204" pitchFamily="18" charset="0"/>
                          </a:rPr>
                          <m:t> </m:t>
                        </m:r>
                        <m:r>
                          <m:rPr>
                            <m:nor/>
                          </m:rPr>
                          <a:rPr lang="en-GB" sz="1800">
                            <a:latin typeface="Century Gothic" panose="020B0502020202020204" pitchFamily="34" charset="0"/>
                          </a:rPr>
                          <m:t>9 </m:t>
                        </m:r>
                      </m:den>
                    </m:f>
                    <m:r>
                      <a:rPr lang="en-GB" sz="1800" i="1">
                        <a:latin typeface="Cambria Math" panose="02040503050406030204" pitchFamily="18" charset="0"/>
                      </a:rPr>
                      <m:t> </m:t>
                    </m:r>
                  </m:oMath>
                </a14:m>
                <a:r>
                  <a:rPr lang="en-GB" sz="1800" dirty="0">
                    <a:latin typeface="Century Gothic" panose="020B0502020202020204" pitchFamily="34" charset="0"/>
                  </a:rPr>
                  <a:t>or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2</m:t>
                        </m:r>
                      </m:num>
                      <m:den>
                        <m:r>
                          <a:rPr lang="en-GB" sz="1800" i="1">
                            <a:latin typeface="Cambria Math" panose="02040503050406030204" pitchFamily="18" charset="0"/>
                          </a:rPr>
                          <m:t> </m:t>
                        </m:r>
                        <m:r>
                          <m:rPr>
                            <m:nor/>
                          </m:rPr>
                          <a:rPr lang="en-GB" sz="1800" smtClean="0">
                            <a:latin typeface="Century Gothic" panose="020B0502020202020204" pitchFamily="34" charset="0"/>
                          </a:rPr>
                          <m:t>3</m:t>
                        </m:r>
                        <m:r>
                          <m:rPr>
                            <m:nor/>
                          </m:rPr>
                          <a:rPr lang="en-GB" sz="1800">
                            <a:latin typeface="Century Gothic" panose="020B0502020202020204" pitchFamily="34" charset="0"/>
                          </a:rPr>
                          <m:t> </m:t>
                        </m:r>
                      </m:den>
                    </m:f>
                  </m:oMath>
                </a14:m>
                <a:endParaRPr lang="en-GB" sz="1800" dirty="0">
                  <a:latin typeface="Century Gothic" panose="020B0502020202020204" pitchFamily="34" charset="0"/>
                </a:endParaRPr>
              </a:p>
              <a:p>
                <a:pPr>
                  <a:lnSpc>
                    <a:spcPct val="150000"/>
                  </a:lnSpc>
                </a:pPr>
                <a:endParaRPr lang="en-GB" sz="1800" b="1" dirty="0">
                  <a:latin typeface="Century Gothic" panose="020B0502020202020204" pitchFamily="34" charset="0"/>
                </a:endParaRPr>
              </a:p>
              <a:p>
                <a:pPr>
                  <a:lnSpc>
                    <a:spcPct val="150000"/>
                  </a:lnSpc>
                </a:pPr>
                <a:r>
                  <a:rPr lang="en-GB" sz="1800" b="1" dirty="0">
                    <a:latin typeface="Century Gothic" panose="020B0502020202020204" pitchFamily="34" charset="0"/>
                  </a:rPr>
                  <a:t>Explain how you would use Jack’s method to solve this calculation.</a:t>
                </a:r>
                <a:r>
                  <a:rPr lang="en-GB" sz="1800" dirty="0">
                    <a:latin typeface="Century Gothic" panose="020B0502020202020204" pitchFamily="34" charset="0"/>
                  </a:rPr>
                  <a:t> </a:t>
                </a:r>
              </a:p>
              <a:p>
                <a:pPr>
                  <a:lnSpc>
                    <a:spcPct val="150000"/>
                  </a:lnSpc>
                </a:pPr>
                <a:r>
                  <a:rPr lang="en-GB" sz="1800" dirty="0">
                    <a:latin typeface="Century Gothic" panose="020B0502020202020204" pitchFamily="34" charset="0"/>
                  </a:rPr>
                  <a:t>Write your answer in its simplest form.</a:t>
                </a:r>
              </a:p>
              <a:p>
                <a:pPr>
                  <a:lnSpc>
                    <a:spcPct val="150000"/>
                  </a:lnSpc>
                </a:pP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2</m:t>
                        </m:r>
                      </m:num>
                      <m:den>
                        <m:r>
                          <a:rPr lang="en-GB" sz="1800" i="1" smtClean="0">
                            <a:solidFill>
                              <a:srgbClr val="222222"/>
                            </a:solidFill>
                            <a:latin typeface="Cambria Math" panose="02040503050406030204" pitchFamily="18" charset="0"/>
                          </a:rPr>
                          <m:t> </m:t>
                        </m:r>
                        <m:r>
                          <m:rPr>
                            <m:nor/>
                          </m:rPr>
                          <a:rPr lang="en-GB" sz="1800" smtClean="0">
                            <a:solidFill>
                              <a:srgbClr val="222222"/>
                            </a:solidFill>
                            <a:latin typeface="Century Gothic" panose="020B0502020202020204" pitchFamily="34" charset="0"/>
                          </a:rPr>
                          <m:t>7 </m:t>
                        </m:r>
                      </m:den>
                    </m:f>
                    <m:r>
                      <a:rPr lang="en-GB"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x 3</a:t>
                </a:r>
              </a:p>
            </p:txBody>
          </p:sp>
        </mc:Choice>
        <mc:Fallback>
          <p:sp>
            <p:nvSpPr>
              <p:cNvPr id="30" name="Content Placeholder 2">
                <a:extLst>
                  <a:ext uri="{FF2B5EF4-FFF2-40B4-BE49-F238E27FC236}">
                    <a16:creationId xmlns:a16="http://schemas.microsoft.com/office/drawing/2014/main" id="{C4B8CEF6-4947-4749-BDFC-83700F60C99D}"/>
                  </a:ext>
                </a:extLst>
              </p:cNvPr>
              <p:cNvSpPr txBox="1">
                <a:spLocks noRot="1" noChangeAspect="1" noMove="1" noResize="1" noEditPoints="1" noAdjustHandles="1" noChangeArrowheads="1" noChangeShapeType="1" noTextEdit="1"/>
              </p:cNvSpPr>
              <p:nvPr/>
            </p:nvSpPr>
            <p:spPr>
              <a:xfrm>
                <a:off x="263046" y="1176339"/>
                <a:ext cx="11736887" cy="4082068"/>
              </a:xfrm>
              <a:prstGeom prst="rect">
                <a:avLst/>
              </a:prstGeom>
              <a:blipFill>
                <a:blip r:embed="rId7"/>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Google Shape;104;p16">
                <a:extLst>
                  <a:ext uri="{FF2B5EF4-FFF2-40B4-BE49-F238E27FC236}">
                    <a16:creationId xmlns:a16="http://schemas.microsoft.com/office/drawing/2014/main" id="{A00825D0-BA55-934D-B72F-B97A994791B7}"/>
                  </a:ext>
                </a:extLst>
              </p:cNvPr>
              <p:cNvSpPr txBox="1"/>
              <p:nvPr/>
            </p:nvSpPr>
            <p:spPr>
              <a:xfrm>
                <a:off x="1507814" y="3903176"/>
                <a:ext cx="2004600" cy="851175"/>
              </a:xfrm>
              <a:prstGeom prst="rect">
                <a:avLst/>
              </a:prstGeom>
              <a:noFill/>
              <a:ln>
                <a:noFill/>
              </a:ln>
            </p:spPr>
            <p:txBody>
              <a:bodyPr spcFirstLastPara="1" wrap="square" lIns="91425" tIns="91425" rIns="91425" bIns="91425" anchor="t" anchorCtr="0">
                <a:noAutofit/>
              </a:bodyPr>
              <a:lstStyle/>
              <a:p>
                <a:pPr lvl="0">
                  <a:lnSpc>
                    <a:spcPct val="150000"/>
                  </a:lnSpc>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x 3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6</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endParaRPr>
              </a:p>
            </p:txBody>
          </p:sp>
        </mc:Choice>
        <mc:Fallback>
          <p:sp>
            <p:nvSpPr>
              <p:cNvPr id="31" name="Google Shape;104;p16">
                <a:extLst>
                  <a:ext uri="{FF2B5EF4-FFF2-40B4-BE49-F238E27FC236}">
                    <a16:creationId xmlns:a16="http://schemas.microsoft.com/office/drawing/2014/main" id="{A00825D0-BA55-934D-B72F-B97A994791B7}"/>
                  </a:ext>
                </a:extLst>
              </p:cNvPr>
              <p:cNvSpPr txBox="1">
                <a:spLocks noRot="1" noChangeAspect="1" noMove="1" noResize="1" noEditPoints="1" noAdjustHandles="1" noChangeArrowheads="1" noChangeShapeType="1" noTextEdit="1"/>
              </p:cNvSpPr>
              <p:nvPr/>
            </p:nvSpPr>
            <p:spPr>
              <a:xfrm>
                <a:off x="1507814" y="3903176"/>
                <a:ext cx="2004600" cy="851175"/>
              </a:xfrm>
              <a:prstGeom prst="rect">
                <a:avLst/>
              </a:prstGeom>
              <a:blipFill>
                <a:blip r:embed="rId8"/>
                <a:stretch>
                  <a:fillRect l="-629" b="-2941"/>
                </a:stretch>
              </a:blipFill>
              <a:ln>
                <a:noFill/>
              </a:ln>
            </p:spPr>
            <p:txBody>
              <a:bodyPr/>
              <a:lstStyle/>
              <a:p>
                <a:r>
                  <a:rPr lang="en-GB">
                    <a:noFill/>
                  </a:rPr>
                  <a:t> </a:t>
                </a:r>
              </a:p>
            </p:txBody>
          </p:sp>
        </mc:Fallback>
      </mc:AlternateContent>
      <p:grpSp>
        <p:nvGrpSpPr>
          <p:cNvPr id="32" name="Group 31">
            <a:extLst>
              <a:ext uri="{FF2B5EF4-FFF2-40B4-BE49-F238E27FC236}">
                <a16:creationId xmlns:a16="http://schemas.microsoft.com/office/drawing/2014/main" id="{6001AA96-8CA4-0D46-B7A5-41FCC94116CD}"/>
              </a:ext>
            </a:extLst>
          </p:cNvPr>
          <p:cNvGrpSpPr/>
          <p:nvPr/>
        </p:nvGrpSpPr>
        <p:grpSpPr>
          <a:xfrm>
            <a:off x="3773793" y="4519614"/>
            <a:ext cx="4795752" cy="1602077"/>
            <a:chOff x="3773793" y="4519614"/>
            <a:chExt cx="4795752" cy="1602077"/>
          </a:xfrm>
        </p:grpSpPr>
        <mc:AlternateContent xmlns:mc="http://schemas.openxmlformats.org/markup-compatibility/2006" xmlns:a14="http://schemas.microsoft.com/office/drawing/2010/main">
          <mc:Choice Requires="a14">
            <p:graphicFrame>
              <p:nvGraphicFramePr>
                <p:cNvPr id="33" name="Google Shape;102;p7">
                  <a:extLst>
                    <a:ext uri="{FF2B5EF4-FFF2-40B4-BE49-F238E27FC236}">
                      <a16:creationId xmlns:a16="http://schemas.microsoft.com/office/drawing/2014/main" id="{42FF27ED-C433-514A-9180-2556FBD6A2FF}"/>
                    </a:ext>
                  </a:extLst>
                </p:cNvPr>
                <p:cNvGraphicFramePr/>
                <p:nvPr>
                  <p:extLst>
                    <p:ext uri="{D42A27DB-BD31-4B8C-83A1-F6EECF244321}">
                      <p14:modId xmlns:p14="http://schemas.microsoft.com/office/powerpoint/2010/main" val="3753695253"/>
                    </p:ext>
                  </p:extLst>
                </p:nvPr>
              </p:nvGraphicFramePr>
              <p:xfrm>
                <a:off x="3773793" y="4557789"/>
                <a:ext cx="3329900" cy="385686"/>
              </p:xfrm>
              <a:graphic>
                <a:graphicData uri="http://schemas.openxmlformats.org/drawingml/2006/table">
                  <a:tbl>
                    <a:tblPr>
                      <a:noFill/>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tblGrid>
                    <a:tr h="385686">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xmlns="">
            <p:graphicFrame>
              <p:nvGraphicFramePr>
                <p:cNvPr id="19" name="Google Shape;102;p7">
                  <a:extLst>
                    <a:ext uri="{FF2B5EF4-FFF2-40B4-BE49-F238E27FC236}">
                      <a16:creationId xmlns:a16="http://schemas.microsoft.com/office/drawing/2014/main" id="{0AC8A75D-D88B-7643-B589-9AFE3142B206}"/>
                    </a:ext>
                  </a:extLst>
                </p:cNvPr>
                <p:cNvGraphicFramePr/>
                <p:nvPr>
                  <p:extLst>
                    <p:ext uri="{D42A27DB-BD31-4B8C-83A1-F6EECF244321}">
                      <p14:modId xmlns:p14="http://schemas.microsoft.com/office/powerpoint/2010/main" val="1671021734"/>
                    </p:ext>
                  </p:extLst>
                </p:nvPr>
              </p:nvGraphicFramePr>
              <p:xfrm>
                <a:off x="3773793" y="4557789"/>
                <a:ext cx="3329900" cy="385686"/>
              </p:xfrm>
              <a:graphic>
                <a:graphicData uri="http://schemas.openxmlformats.org/drawingml/2006/table">
                  <a:tbl>
                    <a:tblPr>
                      <a:noFill/>
                      <a:tableStyleId>{981903E1-C8CC-45CD-9984-AAFF4527A6B2}</a:tableStyleId>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tblGrid>
                    <a:tr h="385686">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4" name="Google Shape;102;p7">
                  <a:extLst>
                    <a:ext uri="{FF2B5EF4-FFF2-40B4-BE49-F238E27FC236}">
                      <a16:creationId xmlns:a16="http://schemas.microsoft.com/office/drawing/2014/main" id="{51BD9FE3-F899-9141-9801-363587B9F6F6}"/>
                    </a:ext>
                  </a:extLst>
                </p:cNvPr>
                <p:cNvGraphicFramePr/>
                <p:nvPr>
                  <p:extLst>
                    <p:ext uri="{D42A27DB-BD31-4B8C-83A1-F6EECF244321}">
                      <p14:modId xmlns:p14="http://schemas.microsoft.com/office/powerpoint/2010/main" val="815954099"/>
                    </p:ext>
                  </p:extLst>
                </p:nvPr>
              </p:nvGraphicFramePr>
              <p:xfrm>
                <a:off x="3773793" y="5130842"/>
                <a:ext cx="3329900" cy="385686"/>
              </p:xfrm>
              <a:graphic>
                <a:graphicData uri="http://schemas.openxmlformats.org/drawingml/2006/table">
                  <a:tbl>
                    <a:tblPr>
                      <a:noFill/>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tblGrid>
                    <a:tr h="385686">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xmlns="">
            <p:graphicFrame>
              <p:nvGraphicFramePr>
                <p:cNvPr id="24" name="Google Shape;102;p7">
                  <a:extLst>
                    <a:ext uri="{FF2B5EF4-FFF2-40B4-BE49-F238E27FC236}">
                      <a16:creationId xmlns:a16="http://schemas.microsoft.com/office/drawing/2014/main" id="{D032E64F-8193-FE4B-8768-3854EB8907B5}"/>
                    </a:ext>
                  </a:extLst>
                </p:cNvPr>
                <p:cNvGraphicFramePr/>
                <p:nvPr>
                  <p:extLst>
                    <p:ext uri="{D42A27DB-BD31-4B8C-83A1-F6EECF244321}">
                      <p14:modId xmlns:p14="http://schemas.microsoft.com/office/powerpoint/2010/main" val="2753265584"/>
                    </p:ext>
                  </p:extLst>
                </p:nvPr>
              </p:nvGraphicFramePr>
              <p:xfrm>
                <a:off x="3773793" y="5130842"/>
                <a:ext cx="3329900" cy="385686"/>
              </p:xfrm>
              <a:graphic>
                <a:graphicData uri="http://schemas.openxmlformats.org/drawingml/2006/table">
                  <a:tbl>
                    <a:tblPr>
                      <a:noFill/>
                      <a:tableStyleId>{981903E1-C8CC-45CD-9984-AAFF4527A6B2}</a:tableStyleId>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tblGrid>
                    <a:tr h="385686">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5" name="Google Shape;102;p7">
                  <a:extLst>
                    <a:ext uri="{FF2B5EF4-FFF2-40B4-BE49-F238E27FC236}">
                      <a16:creationId xmlns:a16="http://schemas.microsoft.com/office/drawing/2014/main" id="{0C62399B-4D55-6D4B-A597-45C2EA49711A}"/>
                    </a:ext>
                  </a:extLst>
                </p:cNvPr>
                <p:cNvGraphicFramePr/>
                <p:nvPr>
                  <p:extLst>
                    <p:ext uri="{D42A27DB-BD31-4B8C-83A1-F6EECF244321}">
                      <p14:modId xmlns:p14="http://schemas.microsoft.com/office/powerpoint/2010/main" val="1907993162"/>
                    </p:ext>
                  </p:extLst>
                </p:nvPr>
              </p:nvGraphicFramePr>
              <p:xfrm>
                <a:off x="3773793" y="5703895"/>
                <a:ext cx="3329900" cy="385686"/>
              </p:xfrm>
              <a:graphic>
                <a:graphicData uri="http://schemas.openxmlformats.org/drawingml/2006/table">
                  <a:tbl>
                    <a:tblPr>
                      <a:noFill/>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tblGrid>
                    <a:tr h="385686">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xmlns="">
            <p:graphicFrame>
              <p:nvGraphicFramePr>
                <p:cNvPr id="25" name="Google Shape;102;p7">
                  <a:extLst>
                    <a:ext uri="{FF2B5EF4-FFF2-40B4-BE49-F238E27FC236}">
                      <a16:creationId xmlns:a16="http://schemas.microsoft.com/office/drawing/2014/main" id="{F70DEBE5-1B83-2441-BA08-8BC79B730EF6}"/>
                    </a:ext>
                  </a:extLst>
                </p:cNvPr>
                <p:cNvGraphicFramePr/>
                <p:nvPr>
                  <p:extLst>
                    <p:ext uri="{D42A27DB-BD31-4B8C-83A1-F6EECF244321}">
                      <p14:modId xmlns:p14="http://schemas.microsoft.com/office/powerpoint/2010/main" val="179665429"/>
                    </p:ext>
                  </p:extLst>
                </p:nvPr>
              </p:nvGraphicFramePr>
              <p:xfrm>
                <a:off x="3773793" y="5703895"/>
                <a:ext cx="3329900" cy="385686"/>
              </p:xfrm>
              <a:graphic>
                <a:graphicData uri="http://schemas.openxmlformats.org/drawingml/2006/table">
                  <a:tbl>
                    <a:tblPr>
                      <a:noFill/>
                      <a:tableStyleId>{981903E1-C8CC-45CD-9984-AAFF4527A6B2}</a:tableStyleId>
                    </a:tblPr>
                    <a:tblGrid>
                      <a:gridCol w="475700">
                        <a:extLst>
                          <a:ext uri="{9D8B030D-6E8A-4147-A177-3AD203B41FA5}">
                            <a16:colId xmlns:a16="http://schemas.microsoft.com/office/drawing/2014/main" val="20000"/>
                          </a:ext>
                        </a:extLst>
                      </a:gridCol>
                      <a:gridCol w="475700">
                        <a:extLst>
                          <a:ext uri="{9D8B030D-6E8A-4147-A177-3AD203B41FA5}">
                            <a16:colId xmlns:a16="http://schemas.microsoft.com/office/drawing/2014/main" val="20001"/>
                          </a:ext>
                        </a:extLst>
                      </a:gridCol>
                      <a:gridCol w="475700">
                        <a:extLst>
                          <a:ext uri="{9D8B030D-6E8A-4147-A177-3AD203B41FA5}">
                            <a16:colId xmlns:a16="http://schemas.microsoft.com/office/drawing/2014/main" val="20002"/>
                          </a:ext>
                        </a:extLst>
                      </a:gridCol>
                      <a:gridCol w="475700">
                        <a:extLst>
                          <a:ext uri="{9D8B030D-6E8A-4147-A177-3AD203B41FA5}">
                            <a16:colId xmlns:a16="http://schemas.microsoft.com/office/drawing/2014/main" val="20003"/>
                          </a:ext>
                        </a:extLst>
                      </a:gridCol>
                      <a:gridCol w="475700">
                        <a:extLst>
                          <a:ext uri="{9D8B030D-6E8A-4147-A177-3AD203B41FA5}">
                            <a16:colId xmlns:a16="http://schemas.microsoft.com/office/drawing/2014/main" val="20004"/>
                          </a:ext>
                        </a:extLst>
                      </a:gridCol>
                      <a:gridCol w="475700">
                        <a:extLst>
                          <a:ext uri="{9D8B030D-6E8A-4147-A177-3AD203B41FA5}">
                            <a16:colId xmlns:a16="http://schemas.microsoft.com/office/drawing/2014/main" val="20005"/>
                          </a:ext>
                        </a:extLst>
                      </a:gridCol>
                      <a:gridCol w="475700">
                        <a:extLst>
                          <a:ext uri="{9D8B030D-6E8A-4147-A177-3AD203B41FA5}">
                            <a16:colId xmlns:a16="http://schemas.microsoft.com/office/drawing/2014/main" val="20006"/>
                          </a:ext>
                        </a:extLst>
                      </a:gridCol>
                    </a:tblGrid>
                    <a:tr h="385686">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9FD6D5"/>
                          </a:solidFill>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
                              <a:buFont typeface="Calibri"/>
                              <a:buNone/>
                            </a:pPr>
                            <a:endParaRPr sz="1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sp>
              <p:nvSpPr>
                <p:cNvPr id="36" name="Google Shape;108;p16">
                  <a:extLst>
                    <a:ext uri="{FF2B5EF4-FFF2-40B4-BE49-F238E27FC236}">
                      <a16:creationId xmlns:a16="http://schemas.microsoft.com/office/drawing/2014/main" id="{08844C69-48A8-BD48-9E59-7BDEECF0DEA3}"/>
                    </a:ext>
                  </a:extLst>
                </p:cNvPr>
                <p:cNvSpPr txBox="1"/>
                <p:nvPr/>
              </p:nvSpPr>
              <p:spPr>
                <a:xfrm>
                  <a:off x="7290619" y="4519614"/>
                  <a:ext cx="546000" cy="3041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2</m:t>
                          </m:r>
                        </m:num>
                        <m:den>
                          <m:r>
                            <m:rPr>
                              <m:nor/>
                            </m:rPr>
                            <a:rPr lang="en-US" b="0" i="0" smtClean="0">
                              <a:latin typeface="Century Gothic" panose="020B0502020202020204" pitchFamily="34" charset="0"/>
                            </a:rPr>
                            <m:t> </m:t>
                          </m:r>
                          <m:r>
                            <m:rPr>
                              <m:nor/>
                            </m:rPr>
                            <a:rPr lang="en-GB" b="0" i="0" smtClean="0">
                              <a:latin typeface="Century Gothic" panose="020B0502020202020204" pitchFamily="34" charset="0"/>
                            </a:rPr>
                            <m:t>7</m:t>
                          </m:r>
                          <m:r>
                            <m:rPr>
                              <m:nor/>
                            </m:rPr>
                            <a:rPr lang="en-US" b="0" i="0" smtClean="0">
                              <a:latin typeface="Century Gothic" panose="020B0502020202020204" pitchFamily="34" charset="0"/>
                            </a:rPr>
                            <m:t> </m:t>
                          </m:r>
                        </m:den>
                      </m:f>
                    </m:oMath>
                  </a14:m>
                  <a:r>
                    <a:rPr kumimoji="0" lang="en-US"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xmlns="">
            <p:sp>
              <p:nvSpPr>
                <p:cNvPr id="26" name="Google Shape;108;p16">
                  <a:extLst>
                    <a:ext uri="{FF2B5EF4-FFF2-40B4-BE49-F238E27FC236}">
                      <a16:creationId xmlns:a16="http://schemas.microsoft.com/office/drawing/2014/main" id="{11FFBEC1-D9E8-3E4B-AE0C-1FDB566B3E29}"/>
                    </a:ext>
                  </a:extLst>
                </p:cNvPr>
                <p:cNvSpPr txBox="1">
                  <a:spLocks noRot="1" noChangeAspect="1" noMove="1" noResize="1" noEditPoints="1" noAdjustHandles="1" noChangeArrowheads="1" noChangeShapeType="1" noTextEdit="1"/>
                </p:cNvSpPr>
                <p:nvPr/>
              </p:nvSpPr>
              <p:spPr>
                <a:xfrm>
                  <a:off x="7290619" y="4519614"/>
                  <a:ext cx="546000" cy="304100"/>
                </a:xfrm>
                <a:prstGeom prst="rect">
                  <a:avLst/>
                </a:prstGeom>
                <a:blipFill>
                  <a:blip r:embed="rId9"/>
                  <a:stretch>
                    <a:fillRect t="-4000" b="-56000"/>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Google Shape;109;p16">
                  <a:extLst>
                    <a:ext uri="{FF2B5EF4-FFF2-40B4-BE49-F238E27FC236}">
                      <a16:creationId xmlns:a16="http://schemas.microsoft.com/office/drawing/2014/main" id="{D93F5BB7-16E1-7C46-8CF0-6AAADB8702A0}"/>
                    </a:ext>
                  </a:extLst>
                </p:cNvPr>
                <p:cNvSpPr txBox="1"/>
                <p:nvPr/>
              </p:nvSpPr>
              <p:spPr>
                <a:xfrm>
                  <a:off x="7307314" y="5171635"/>
                  <a:ext cx="546000" cy="3041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2</m:t>
                          </m:r>
                        </m:num>
                        <m:den>
                          <m:r>
                            <m:rPr>
                              <m:nor/>
                            </m:rPr>
                            <a:rPr lang="en-US" b="0" i="0" smtClean="0">
                              <a:latin typeface="Century Gothic" panose="020B0502020202020204" pitchFamily="34" charset="0"/>
                            </a:rPr>
                            <m:t> </m:t>
                          </m:r>
                          <m:r>
                            <m:rPr>
                              <m:nor/>
                            </m:rPr>
                            <a:rPr lang="en-GB" b="0" i="0" smtClean="0">
                              <a:latin typeface="Century Gothic" panose="020B0502020202020204" pitchFamily="34" charset="0"/>
                            </a:rPr>
                            <m:t>7</m:t>
                          </m:r>
                          <m:r>
                            <m:rPr>
                              <m:nor/>
                            </m:rPr>
                            <a:rPr lang="en-US" b="0" i="0" smtClean="0">
                              <a:latin typeface="Century Gothic" panose="020B0502020202020204" pitchFamily="34" charset="0"/>
                            </a:rPr>
                            <m:t> </m:t>
                          </m:r>
                        </m:den>
                      </m:f>
                    </m:oMath>
                  </a14:m>
                  <a:r>
                    <a:rPr kumimoji="0" lang="en-US"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xmlns="">
            <p:sp>
              <p:nvSpPr>
                <p:cNvPr id="27" name="Google Shape;109;p16">
                  <a:extLst>
                    <a:ext uri="{FF2B5EF4-FFF2-40B4-BE49-F238E27FC236}">
                      <a16:creationId xmlns:a16="http://schemas.microsoft.com/office/drawing/2014/main" id="{14FEE434-B7C9-6845-99EF-C75A27F97106}"/>
                    </a:ext>
                  </a:extLst>
                </p:cNvPr>
                <p:cNvSpPr txBox="1">
                  <a:spLocks noRot="1" noChangeAspect="1" noMove="1" noResize="1" noEditPoints="1" noAdjustHandles="1" noChangeArrowheads="1" noChangeShapeType="1" noTextEdit="1"/>
                </p:cNvSpPr>
                <p:nvPr/>
              </p:nvSpPr>
              <p:spPr>
                <a:xfrm>
                  <a:off x="7307314" y="5171635"/>
                  <a:ext cx="546000" cy="304100"/>
                </a:xfrm>
                <a:prstGeom prst="rect">
                  <a:avLst/>
                </a:prstGeom>
                <a:blipFill>
                  <a:blip r:embed="rId10"/>
                  <a:stretch>
                    <a:fillRect t="-4000" b="-52000"/>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Google Shape;110;p16">
                  <a:extLst>
                    <a:ext uri="{FF2B5EF4-FFF2-40B4-BE49-F238E27FC236}">
                      <a16:creationId xmlns:a16="http://schemas.microsoft.com/office/drawing/2014/main" id="{7ACAA84E-1021-584D-94EF-44488A4DEF3D}"/>
                    </a:ext>
                  </a:extLst>
                </p:cNvPr>
                <p:cNvSpPr txBox="1"/>
                <p:nvPr/>
              </p:nvSpPr>
              <p:spPr>
                <a:xfrm>
                  <a:off x="7290619" y="5744688"/>
                  <a:ext cx="546000" cy="3041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2</m:t>
                          </m:r>
                        </m:num>
                        <m:den>
                          <m:r>
                            <m:rPr>
                              <m:nor/>
                            </m:rPr>
                            <a:rPr lang="en-US" b="0" i="0" smtClean="0">
                              <a:latin typeface="Century Gothic" panose="020B0502020202020204" pitchFamily="34" charset="0"/>
                            </a:rPr>
                            <m:t> </m:t>
                          </m:r>
                          <m:r>
                            <m:rPr>
                              <m:nor/>
                            </m:rPr>
                            <a:rPr lang="en-GB" b="0" i="0" smtClean="0">
                              <a:latin typeface="Century Gothic" panose="020B0502020202020204" pitchFamily="34" charset="0"/>
                            </a:rPr>
                            <m:t>7</m:t>
                          </m:r>
                          <m:r>
                            <m:rPr>
                              <m:nor/>
                            </m:rPr>
                            <a:rPr lang="en-US" b="0" i="0" smtClean="0">
                              <a:latin typeface="Century Gothic" panose="020B0502020202020204" pitchFamily="34" charset="0"/>
                            </a:rPr>
                            <m:t> </m:t>
                          </m:r>
                        </m:den>
                      </m:f>
                    </m:oMath>
                  </a14:m>
                  <a:r>
                    <a:rPr kumimoji="0" lang="en-US"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xmlns="">
            <p:sp>
              <p:nvSpPr>
                <p:cNvPr id="28" name="Google Shape;110;p16">
                  <a:extLst>
                    <a:ext uri="{FF2B5EF4-FFF2-40B4-BE49-F238E27FC236}">
                      <a16:creationId xmlns:a16="http://schemas.microsoft.com/office/drawing/2014/main" id="{06BD66C1-1BF5-9546-A19F-12F8EC1B720A}"/>
                    </a:ext>
                  </a:extLst>
                </p:cNvPr>
                <p:cNvSpPr txBox="1">
                  <a:spLocks noRot="1" noChangeAspect="1" noMove="1" noResize="1" noEditPoints="1" noAdjustHandles="1" noChangeArrowheads="1" noChangeShapeType="1" noTextEdit="1"/>
                </p:cNvSpPr>
                <p:nvPr/>
              </p:nvSpPr>
              <p:spPr>
                <a:xfrm>
                  <a:off x="7290619" y="5744688"/>
                  <a:ext cx="546000" cy="304100"/>
                </a:xfrm>
                <a:prstGeom prst="rect">
                  <a:avLst/>
                </a:prstGeom>
                <a:blipFill>
                  <a:blip r:embed="rId11"/>
                  <a:stretch>
                    <a:fillRect t="-4000" b="-52000"/>
                  </a:stretch>
                </a:blipFill>
                <a:ln>
                  <a:noFill/>
                </a:ln>
              </p:spPr>
              <p:txBody>
                <a:bodyPr/>
                <a:lstStyle/>
                <a:p>
                  <a:r>
                    <a:rPr lang="en-GB">
                      <a:noFill/>
                    </a:rPr>
                    <a:t> </a:t>
                  </a:r>
                </a:p>
              </p:txBody>
            </p:sp>
          </mc:Fallback>
        </mc:AlternateContent>
        <p:sp>
          <p:nvSpPr>
            <p:cNvPr id="39" name="Google Shape;111;p16">
              <a:extLst>
                <a:ext uri="{FF2B5EF4-FFF2-40B4-BE49-F238E27FC236}">
                  <a16:creationId xmlns:a16="http://schemas.microsoft.com/office/drawing/2014/main" id="{CB7A6ACA-2D03-B74C-A8B7-1B946A293093}"/>
                </a:ext>
              </a:extLst>
            </p:cNvPr>
            <p:cNvSpPr/>
            <p:nvPr/>
          </p:nvSpPr>
          <p:spPr>
            <a:xfrm>
              <a:off x="7836619" y="4557789"/>
              <a:ext cx="319200" cy="1563902"/>
            </a:xfrm>
            <a:prstGeom prst="rightBrace">
              <a:avLst>
                <a:gd name="adj1" fmla="val 50000"/>
                <a:gd name="adj2" fmla="val 50000"/>
              </a:avLst>
            </a:prstGeom>
            <a:noFill/>
            <a:ln w="9525" cap="flat" cmpd="sng">
              <a:solidFill>
                <a:srgbClr val="44546A"/>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0" i="0" u="none" strike="noStrike" kern="0" cap="none" spc="0" normalizeH="0" baseline="0" noProof="0">
                <a:ln>
                  <a:noFill/>
                </a:ln>
                <a:solidFill>
                  <a:srgbClr val="000000"/>
                </a:solidFill>
                <a:effectLst/>
                <a:uLnTx/>
                <a:uFillTx/>
                <a:latin typeface="Arial"/>
                <a:cs typeface="Arial"/>
                <a:sym typeface="Arial"/>
              </a:endParaRPr>
            </a:p>
          </p:txBody>
        </p:sp>
        <mc:AlternateContent xmlns:mc="http://schemas.openxmlformats.org/markup-compatibility/2006" xmlns:a14="http://schemas.microsoft.com/office/drawing/2010/main">
          <mc:Choice Requires="a14">
            <p:sp>
              <p:nvSpPr>
                <p:cNvPr id="40" name="Google Shape;112;p16">
                  <a:extLst>
                    <a:ext uri="{FF2B5EF4-FFF2-40B4-BE49-F238E27FC236}">
                      <a16:creationId xmlns:a16="http://schemas.microsoft.com/office/drawing/2014/main" id="{30E718AC-6503-2341-AAC5-F3AB4D7164B9}"/>
                    </a:ext>
                  </a:extLst>
                </p:cNvPr>
                <p:cNvSpPr txBox="1"/>
                <p:nvPr/>
              </p:nvSpPr>
              <p:spPr>
                <a:xfrm>
                  <a:off x="8126314" y="4972035"/>
                  <a:ext cx="443231" cy="665252"/>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14:m>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6</m:t>
                          </m:r>
                        </m:num>
                        <m:den>
                          <m:r>
                            <m:rPr>
                              <m:nor/>
                            </m:rPr>
                            <a:rPr lang="en-US" sz="1600">
                              <a:latin typeface="Century Gothic" panose="020B0502020202020204" pitchFamily="34" charset="0"/>
                            </a:rPr>
                            <m:t> </m:t>
                          </m:r>
                          <m:r>
                            <m:rPr>
                              <m:nor/>
                            </m:rPr>
                            <a:rPr lang="en-GB" sz="1600" b="0" i="0" smtClean="0">
                              <a:latin typeface="Century Gothic" panose="020B0502020202020204" pitchFamily="34" charset="0"/>
                            </a:rPr>
                            <m:t>7</m:t>
                          </m:r>
                          <m:r>
                            <m:rPr>
                              <m:nor/>
                            </m:rPr>
                            <a:rPr lang="en-US" sz="1600">
                              <a:latin typeface="Century Gothic" panose="020B0502020202020204" pitchFamily="34" charset="0"/>
                            </a:rPr>
                            <m:t> </m:t>
                          </m:r>
                        </m:den>
                      </m:f>
                    </m:oMath>
                  </a14:m>
                  <a:r>
                    <a:rPr kumimoji="0" lang="en-US" sz="16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kumimoji="0" sz="16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xmlns="">
            <p:sp>
              <p:nvSpPr>
                <p:cNvPr id="30" name="Google Shape;112;p16">
                  <a:extLst>
                    <a:ext uri="{FF2B5EF4-FFF2-40B4-BE49-F238E27FC236}">
                      <a16:creationId xmlns:a16="http://schemas.microsoft.com/office/drawing/2014/main" id="{76DEB16B-3EC4-F047-AD2B-15281B951534}"/>
                    </a:ext>
                  </a:extLst>
                </p:cNvPr>
                <p:cNvSpPr txBox="1">
                  <a:spLocks noRot="1" noChangeAspect="1" noMove="1" noResize="1" noEditPoints="1" noAdjustHandles="1" noChangeArrowheads="1" noChangeShapeType="1" noTextEdit="1"/>
                </p:cNvSpPr>
                <p:nvPr/>
              </p:nvSpPr>
              <p:spPr>
                <a:xfrm>
                  <a:off x="8126314" y="4972035"/>
                  <a:ext cx="443231" cy="665252"/>
                </a:xfrm>
                <a:prstGeom prst="rect">
                  <a:avLst/>
                </a:prstGeom>
                <a:blipFill>
                  <a:blip r:embed="rId12"/>
                  <a:stretch>
                    <a:fillRect l="-2778" b="-3704"/>
                  </a:stretch>
                </a:blipFill>
                <a:ln>
                  <a:noFill/>
                </a:ln>
              </p:spPr>
              <p:txBody>
                <a:bodyPr/>
                <a:lstStyle/>
                <a:p>
                  <a:r>
                    <a:rPr lang="en-GB">
                      <a:noFill/>
                    </a:rPr>
                    <a:t> </a:t>
                  </a:r>
                </a:p>
              </p:txBody>
            </p:sp>
          </mc:Fallback>
        </mc:AlternateContent>
      </p:gr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1000"/>
                                        <p:tgtEl>
                                          <p:spTgt spid="31"/>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childTnLst>
              </p:cTn>
              <p:nextCondLst>
                <p:cond evt="onClick" delay="0">
                  <p:tgtEl>
                    <p:spTgt spid="99"/>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24" name="Google Shape;124;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9" name="Content Placeholder 2">
                <a:extLst>
                  <a:ext uri="{FF2B5EF4-FFF2-40B4-BE49-F238E27FC236}">
                    <a16:creationId xmlns:a16="http://schemas.microsoft.com/office/drawing/2014/main" id="{2087F378-48EA-E84A-915F-C472AC844E77}"/>
                  </a:ext>
                </a:extLst>
              </p:cNvPr>
              <p:cNvSpPr txBox="1">
                <a:spLocks/>
              </p:cNvSpPr>
              <p:nvPr/>
            </p:nvSpPr>
            <p:spPr>
              <a:xfrm>
                <a:off x="263046" y="1148044"/>
                <a:ext cx="5278772" cy="1309440"/>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dirty="0"/>
                  <a:t>Georgia uses a bar model to calculate 3 x </a:t>
                </a:r>
                <a14:m>
                  <m:oMath xmlns:m="http://schemas.openxmlformats.org/officeDocument/2006/math">
                    <m:f>
                      <m:fPr>
                        <m:ctrlPr>
                          <a:rPr lang="en-GB" i="1" smtClean="0">
                            <a:latin typeface="Cambria Math" panose="02040503050406030204" pitchFamily="18" charset="0"/>
                          </a:rPr>
                        </m:ctrlPr>
                      </m:fPr>
                      <m:num>
                        <m:r>
                          <m:rPr>
                            <m:nor/>
                          </m:rPr>
                          <a:rPr lang="en-GB" smtClean="0"/>
                          <m:t>3</m:t>
                        </m:r>
                      </m:num>
                      <m:den>
                        <m:r>
                          <m:rPr>
                            <m:nor/>
                          </m:rPr>
                          <a:rPr lang="en-GB" smtClean="0"/>
                          <m:t>11</m:t>
                        </m:r>
                      </m:den>
                    </m:f>
                  </m:oMath>
                </a14:m>
                <a:endParaRPr lang="en-GB" dirty="0"/>
              </a:p>
              <a:p>
                <a:r>
                  <a:rPr lang="en-GB" b="1" dirty="0"/>
                  <a:t>Use Georgia’s method to calculate:</a:t>
                </a:r>
              </a:p>
            </p:txBody>
          </p:sp>
        </mc:Choice>
        <mc:Fallback>
          <p:sp>
            <p:nvSpPr>
              <p:cNvPr id="19" name="Content Placeholder 2">
                <a:extLst>
                  <a:ext uri="{FF2B5EF4-FFF2-40B4-BE49-F238E27FC236}">
                    <a16:creationId xmlns:a16="http://schemas.microsoft.com/office/drawing/2014/main" id="{2087F378-48EA-E84A-915F-C472AC844E77}"/>
                  </a:ext>
                </a:extLst>
              </p:cNvPr>
              <p:cNvSpPr txBox="1">
                <a:spLocks noRot="1" noChangeAspect="1" noMove="1" noResize="1" noEditPoints="1" noAdjustHandles="1" noChangeArrowheads="1" noChangeShapeType="1" noTextEdit="1"/>
              </p:cNvSpPr>
              <p:nvPr/>
            </p:nvSpPr>
            <p:spPr>
              <a:xfrm>
                <a:off x="263046" y="1148044"/>
                <a:ext cx="5278772" cy="1309440"/>
              </a:xfrm>
              <a:prstGeom prst="rect">
                <a:avLst/>
              </a:prstGeom>
              <a:blipFill>
                <a:blip r:embed="rId3"/>
                <a:stretch>
                  <a:fillRect l="-95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graphicFrame>
            <p:nvGraphicFramePr>
              <p:cNvPr id="20" name="Google Shape;133;p17">
                <a:extLst>
                  <a:ext uri="{FF2B5EF4-FFF2-40B4-BE49-F238E27FC236}">
                    <a16:creationId xmlns:a16="http://schemas.microsoft.com/office/drawing/2014/main" id="{74CCCD12-6B0A-4444-98C2-73EEF41F6CEC}"/>
                  </a:ext>
                </a:extLst>
              </p:cNvPr>
              <p:cNvGraphicFramePr/>
              <p:nvPr>
                <p:extLst>
                  <p:ext uri="{D42A27DB-BD31-4B8C-83A1-F6EECF244321}">
                    <p14:modId xmlns:p14="http://schemas.microsoft.com/office/powerpoint/2010/main" val="333683753"/>
                  </p:ext>
                </p:extLst>
              </p:nvPr>
            </p:nvGraphicFramePr>
            <p:xfrm>
              <a:off x="6091306" y="1283647"/>
              <a:ext cx="5238200" cy="502827"/>
            </p:xfrm>
            <a:graphic>
              <a:graphicData uri="http://schemas.openxmlformats.org/drawingml/2006/table">
                <a:tbl>
                  <a:tblPr>
                    <a:noFill/>
                  </a:tblPr>
                  <a:tblGrid>
                    <a:gridCol w="476200">
                      <a:extLst>
                        <a:ext uri="{9D8B030D-6E8A-4147-A177-3AD203B41FA5}">
                          <a16:colId xmlns:a16="http://schemas.microsoft.com/office/drawing/2014/main" val="20000"/>
                        </a:ext>
                      </a:extLst>
                    </a:gridCol>
                    <a:gridCol w="476200">
                      <a:extLst>
                        <a:ext uri="{9D8B030D-6E8A-4147-A177-3AD203B41FA5}">
                          <a16:colId xmlns:a16="http://schemas.microsoft.com/office/drawing/2014/main" val="20001"/>
                        </a:ext>
                      </a:extLst>
                    </a:gridCol>
                    <a:gridCol w="476200">
                      <a:extLst>
                        <a:ext uri="{9D8B030D-6E8A-4147-A177-3AD203B41FA5}">
                          <a16:colId xmlns:a16="http://schemas.microsoft.com/office/drawing/2014/main" val="20002"/>
                        </a:ext>
                      </a:extLst>
                    </a:gridCol>
                    <a:gridCol w="476200">
                      <a:extLst>
                        <a:ext uri="{9D8B030D-6E8A-4147-A177-3AD203B41FA5}">
                          <a16:colId xmlns:a16="http://schemas.microsoft.com/office/drawing/2014/main" val="20003"/>
                        </a:ext>
                      </a:extLst>
                    </a:gridCol>
                    <a:gridCol w="476200">
                      <a:extLst>
                        <a:ext uri="{9D8B030D-6E8A-4147-A177-3AD203B41FA5}">
                          <a16:colId xmlns:a16="http://schemas.microsoft.com/office/drawing/2014/main" val="20004"/>
                        </a:ext>
                      </a:extLst>
                    </a:gridCol>
                    <a:gridCol w="476200">
                      <a:extLst>
                        <a:ext uri="{9D8B030D-6E8A-4147-A177-3AD203B41FA5}">
                          <a16:colId xmlns:a16="http://schemas.microsoft.com/office/drawing/2014/main" val="20005"/>
                        </a:ext>
                      </a:extLst>
                    </a:gridCol>
                    <a:gridCol w="476200">
                      <a:extLst>
                        <a:ext uri="{9D8B030D-6E8A-4147-A177-3AD203B41FA5}">
                          <a16:colId xmlns:a16="http://schemas.microsoft.com/office/drawing/2014/main" val="20006"/>
                        </a:ext>
                      </a:extLst>
                    </a:gridCol>
                    <a:gridCol w="476200">
                      <a:extLst>
                        <a:ext uri="{9D8B030D-6E8A-4147-A177-3AD203B41FA5}">
                          <a16:colId xmlns:a16="http://schemas.microsoft.com/office/drawing/2014/main" val="20007"/>
                        </a:ext>
                      </a:extLst>
                    </a:gridCol>
                    <a:gridCol w="476200">
                      <a:extLst>
                        <a:ext uri="{9D8B030D-6E8A-4147-A177-3AD203B41FA5}">
                          <a16:colId xmlns:a16="http://schemas.microsoft.com/office/drawing/2014/main" val="20008"/>
                        </a:ext>
                      </a:extLst>
                    </a:gridCol>
                    <a:gridCol w="476200">
                      <a:extLst>
                        <a:ext uri="{9D8B030D-6E8A-4147-A177-3AD203B41FA5}">
                          <a16:colId xmlns:a16="http://schemas.microsoft.com/office/drawing/2014/main" val="20009"/>
                        </a:ext>
                      </a:extLst>
                    </a:gridCol>
                    <a:gridCol w="476200">
                      <a:extLst>
                        <a:ext uri="{9D8B030D-6E8A-4147-A177-3AD203B41FA5}">
                          <a16:colId xmlns:a16="http://schemas.microsoft.com/office/drawing/2014/main" val="20010"/>
                        </a:ext>
                      </a:extLst>
                    </a:gridCol>
                  </a:tblGrid>
                  <a:tr h="381000">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kumimoji="0" lang="en-GB" sz="11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1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11</m:t>
                                    </m:r>
                                  </m:den>
                                </m:f>
                              </m:oMath>
                            </m:oMathPara>
                          </a14:m>
                          <a:endParaRPr sz="1100" dirty="0">
                            <a:latin typeface="Century Gothic" panose="020B0502020202020204" pitchFamily="34" charset="0"/>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p:graphicFrame>
            <p:nvGraphicFramePr>
              <p:cNvPr id="20" name="Google Shape;133;p17">
                <a:extLst>
                  <a:ext uri="{FF2B5EF4-FFF2-40B4-BE49-F238E27FC236}">
                    <a16:creationId xmlns:a16="http://schemas.microsoft.com/office/drawing/2014/main" id="{74CCCD12-6B0A-4444-98C2-73EEF41F6CEC}"/>
                  </a:ext>
                </a:extLst>
              </p:cNvPr>
              <p:cNvGraphicFramePr/>
              <p:nvPr>
                <p:extLst>
                  <p:ext uri="{D42A27DB-BD31-4B8C-83A1-F6EECF244321}">
                    <p14:modId xmlns:p14="http://schemas.microsoft.com/office/powerpoint/2010/main" val="333683753"/>
                  </p:ext>
                </p:extLst>
              </p:nvPr>
            </p:nvGraphicFramePr>
            <p:xfrm>
              <a:off x="6091306" y="1283647"/>
              <a:ext cx="5238200" cy="502827"/>
            </p:xfrm>
            <a:graphic>
              <a:graphicData uri="http://schemas.openxmlformats.org/drawingml/2006/table">
                <a:tbl>
                  <a:tblPr>
                    <a:noFill/>
                  </a:tblPr>
                  <a:tblGrid>
                    <a:gridCol w="476200">
                      <a:extLst>
                        <a:ext uri="{9D8B030D-6E8A-4147-A177-3AD203B41FA5}">
                          <a16:colId xmlns:a16="http://schemas.microsoft.com/office/drawing/2014/main" val="20000"/>
                        </a:ext>
                      </a:extLst>
                    </a:gridCol>
                    <a:gridCol w="476200">
                      <a:extLst>
                        <a:ext uri="{9D8B030D-6E8A-4147-A177-3AD203B41FA5}">
                          <a16:colId xmlns:a16="http://schemas.microsoft.com/office/drawing/2014/main" val="20001"/>
                        </a:ext>
                      </a:extLst>
                    </a:gridCol>
                    <a:gridCol w="476200">
                      <a:extLst>
                        <a:ext uri="{9D8B030D-6E8A-4147-A177-3AD203B41FA5}">
                          <a16:colId xmlns:a16="http://schemas.microsoft.com/office/drawing/2014/main" val="20002"/>
                        </a:ext>
                      </a:extLst>
                    </a:gridCol>
                    <a:gridCol w="476200">
                      <a:extLst>
                        <a:ext uri="{9D8B030D-6E8A-4147-A177-3AD203B41FA5}">
                          <a16:colId xmlns:a16="http://schemas.microsoft.com/office/drawing/2014/main" val="20003"/>
                        </a:ext>
                      </a:extLst>
                    </a:gridCol>
                    <a:gridCol w="476200">
                      <a:extLst>
                        <a:ext uri="{9D8B030D-6E8A-4147-A177-3AD203B41FA5}">
                          <a16:colId xmlns:a16="http://schemas.microsoft.com/office/drawing/2014/main" val="20004"/>
                        </a:ext>
                      </a:extLst>
                    </a:gridCol>
                    <a:gridCol w="476200">
                      <a:extLst>
                        <a:ext uri="{9D8B030D-6E8A-4147-A177-3AD203B41FA5}">
                          <a16:colId xmlns:a16="http://schemas.microsoft.com/office/drawing/2014/main" val="20005"/>
                        </a:ext>
                      </a:extLst>
                    </a:gridCol>
                    <a:gridCol w="476200">
                      <a:extLst>
                        <a:ext uri="{9D8B030D-6E8A-4147-A177-3AD203B41FA5}">
                          <a16:colId xmlns:a16="http://schemas.microsoft.com/office/drawing/2014/main" val="20006"/>
                        </a:ext>
                      </a:extLst>
                    </a:gridCol>
                    <a:gridCol w="476200">
                      <a:extLst>
                        <a:ext uri="{9D8B030D-6E8A-4147-A177-3AD203B41FA5}">
                          <a16:colId xmlns:a16="http://schemas.microsoft.com/office/drawing/2014/main" val="20007"/>
                        </a:ext>
                      </a:extLst>
                    </a:gridCol>
                    <a:gridCol w="476200">
                      <a:extLst>
                        <a:ext uri="{9D8B030D-6E8A-4147-A177-3AD203B41FA5}">
                          <a16:colId xmlns:a16="http://schemas.microsoft.com/office/drawing/2014/main" val="20008"/>
                        </a:ext>
                      </a:extLst>
                    </a:gridCol>
                    <a:gridCol w="476200">
                      <a:extLst>
                        <a:ext uri="{9D8B030D-6E8A-4147-A177-3AD203B41FA5}">
                          <a16:colId xmlns:a16="http://schemas.microsoft.com/office/drawing/2014/main" val="20009"/>
                        </a:ext>
                      </a:extLst>
                    </a:gridCol>
                    <a:gridCol w="476200">
                      <a:extLst>
                        <a:ext uri="{9D8B030D-6E8A-4147-A177-3AD203B41FA5}">
                          <a16:colId xmlns:a16="http://schemas.microsoft.com/office/drawing/2014/main" val="20010"/>
                        </a:ext>
                      </a:extLst>
                    </a:gridCol>
                  </a:tblGrid>
                  <a:tr h="502827">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2632" t="-2500" r="-992105"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105405" t="-2500" r="-918919"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200000" t="-2500" r="-794737"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300000" t="-2500" r="-694737"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410811" t="-2500" r="-613514"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497368" t="-2500" r="-497368"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613514" t="-2500" r="-410811"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694737" t="-2500" r="-300000"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794737" t="-2500" r="-200000"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918919" t="-2500" r="-105405" b="-5000"/>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4"/>
                          <a:stretch>
                            <a:fillRect l="-992105" t="-2500" r="-2632" b="-5000"/>
                          </a:stretch>
                        </a:blipFill>
                      </a:tcPr>
                    </a:tc>
                    <a:extLst>
                      <a:ext uri="{0D108BD9-81ED-4DB2-BD59-A6C34878D82A}">
                        <a16:rowId xmlns:a16="http://schemas.microsoft.com/office/drawing/2014/main" val="10000"/>
                      </a:ext>
                    </a:extLst>
                  </a:tr>
                </a:tbl>
              </a:graphicData>
            </a:graphic>
          </p:graphicFrame>
        </mc:Fallback>
      </mc:AlternateContent>
      <p:sp>
        <p:nvSpPr>
          <p:cNvPr id="21" name="Google Shape;134;p17">
            <a:extLst>
              <a:ext uri="{FF2B5EF4-FFF2-40B4-BE49-F238E27FC236}">
                <a16:creationId xmlns:a16="http://schemas.microsoft.com/office/drawing/2014/main" id="{B63FDA43-CF30-7D46-B67E-61D62FD54702}"/>
              </a:ext>
            </a:extLst>
          </p:cNvPr>
          <p:cNvSpPr/>
          <p:nvPr/>
        </p:nvSpPr>
        <p:spPr>
          <a:xfrm rot="5400000">
            <a:off x="6714318" y="1126891"/>
            <a:ext cx="152100" cy="13983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135;p17">
            <a:extLst>
              <a:ext uri="{FF2B5EF4-FFF2-40B4-BE49-F238E27FC236}">
                <a16:creationId xmlns:a16="http://schemas.microsoft.com/office/drawing/2014/main" id="{547DD0AF-E7A4-5B48-A66F-C318CA980264}"/>
              </a:ext>
            </a:extLst>
          </p:cNvPr>
          <p:cNvSpPr/>
          <p:nvPr/>
        </p:nvSpPr>
        <p:spPr>
          <a:xfrm rot="5400000">
            <a:off x="8142956" y="1126891"/>
            <a:ext cx="152100" cy="13983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136;p17">
            <a:extLst>
              <a:ext uri="{FF2B5EF4-FFF2-40B4-BE49-F238E27FC236}">
                <a16:creationId xmlns:a16="http://schemas.microsoft.com/office/drawing/2014/main" id="{ECE61888-6A50-A849-AADC-3C54FB7AF000}"/>
              </a:ext>
            </a:extLst>
          </p:cNvPr>
          <p:cNvSpPr/>
          <p:nvPr/>
        </p:nvSpPr>
        <p:spPr>
          <a:xfrm rot="5400000">
            <a:off x="9571618" y="1126891"/>
            <a:ext cx="152100" cy="13983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mc:AlternateContent xmlns:mc="http://schemas.openxmlformats.org/markup-compatibility/2006">
        <mc:Choice xmlns:a14="http://schemas.microsoft.com/office/drawing/2010/main" Requires="a14">
          <p:sp>
            <p:nvSpPr>
              <p:cNvPr id="24" name="Google Shape;143;p17">
                <a:extLst>
                  <a:ext uri="{FF2B5EF4-FFF2-40B4-BE49-F238E27FC236}">
                    <a16:creationId xmlns:a16="http://schemas.microsoft.com/office/drawing/2014/main" id="{04D8C47A-5029-9F4B-82ED-FF9B57C4D16B}"/>
                  </a:ext>
                </a:extLst>
              </p:cNvPr>
              <p:cNvSpPr txBox="1"/>
              <p:nvPr/>
            </p:nvSpPr>
            <p:spPr>
              <a:xfrm>
                <a:off x="6422731" y="1826041"/>
                <a:ext cx="765600" cy="6410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3</m:t>
                          </m:r>
                        </m:num>
                        <m:den>
                          <m:r>
                            <m:rPr>
                              <m:nor/>
                            </m:rPr>
                            <a:rPr lang="en-US" sz="1800" b="0" i="0" smtClean="0">
                              <a:latin typeface="Century Gothic" panose="020B0502020202020204" pitchFamily="34" charset="0"/>
                            </a:rPr>
                            <m:t>11</m:t>
                          </m:r>
                        </m:den>
                      </m:f>
                    </m:oMath>
                  </m:oMathPara>
                </a14:m>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mc:Choice>
        <mc:Fallback>
          <p:sp>
            <p:nvSpPr>
              <p:cNvPr id="24" name="Google Shape;143;p17">
                <a:extLst>
                  <a:ext uri="{FF2B5EF4-FFF2-40B4-BE49-F238E27FC236}">
                    <a16:creationId xmlns:a16="http://schemas.microsoft.com/office/drawing/2014/main" id="{04D8C47A-5029-9F4B-82ED-FF9B57C4D16B}"/>
                  </a:ext>
                </a:extLst>
              </p:cNvPr>
              <p:cNvSpPr txBox="1">
                <a:spLocks noRot="1" noChangeAspect="1" noMove="1" noResize="1" noEditPoints="1" noAdjustHandles="1" noChangeArrowheads="1" noChangeShapeType="1" noTextEdit="1"/>
              </p:cNvSpPr>
              <p:nvPr/>
            </p:nvSpPr>
            <p:spPr>
              <a:xfrm>
                <a:off x="6422731" y="1826041"/>
                <a:ext cx="765600" cy="641000"/>
              </a:xfrm>
              <a:prstGeom prst="rect">
                <a:avLst/>
              </a:prstGeom>
              <a:blipFill>
                <a:blip r:embed="rId5"/>
                <a:stretch>
                  <a:fillRect b="-9804"/>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5" name="Google Shape;146;p17">
                <a:extLst>
                  <a:ext uri="{FF2B5EF4-FFF2-40B4-BE49-F238E27FC236}">
                    <a16:creationId xmlns:a16="http://schemas.microsoft.com/office/drawing/2014/main" id="{9289ADF7-A3D3-A346-B816-A980BEDD8FBD}"/>
                  </a:ext>
                </a:extLst>
              </p:cNvPr>
              <p:cNvSpPr txBox="1"/>
              <p:nvPr/>
            </p:nvSpPr>
            <p:spPr>
              <a:xfrm>
                <a:off x="10197087" y="1867092"/>
                <a:ext cx="1398300" cy="640999"/>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3 x </a:t>
                </a:r>
                <a14:m>
                  <m:oMath xmlns:m="http://schemas.openxmlformats.org/officeDocument/2006/math">
                    <m:f>
                      <m:fPr>
                        <m:ctrlPr>
                          <a:rPr lang="en-GB" sz="1800" i="1" smtClean="0">
                            <a:latin typeface="Cambria Math" panose="02040503050406030204" pitchFamily="18" charset="0"/>
                          </a:rPr>
                        </m:ctrlPr>
                      </m:fPr>
                      <m:num>
                        <m:r>
                          <m:rPr>
                            <m:nor/>
                          </m:rPr>
                          <a:rPr lang="en-GB" sz="1800" b="0" i="0" smtClean="0">
                            <a:latin typeface="Century Gothic" panose="020B0502020202020204" pitchFamily="34" charset="0"/>
                          </a:rPr>
                          <m:t>3</m:t>
                        </m:r>
                      </m:num>
                      <m:den>
                        <m:r>
                          <m:rPr>
                            <m:nor/>
                          </m:rPr>
                          <a:rPr lang="en-GB" sz="1800" b="0" i="0" smtClean="0">
                            <a:latin typeface="Century Gothic" panose="020B0502020202020204" pitchFamily="34" charset="0"/>
                          </a:rPr>
                          <m:t>11</m:t>
                        </m:r>
                      </m:den>
                    </m:f>
                  </m:oMath>
                </a14:m>
                <a:r>
                  <a:rPr kumimoji="0" lang="en-GB" sz="18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 </a:t>
                </a:r>
                <a14:m>
                  <m:oMath xmlns:m="http://schemas.openxmlformats.org/officeDocument/2006/math">
                    <m:f>
                      <m:fPr>
                        <m:ctrlPr>
                          <a:rPr lang="en-GB" i="1">
                            <a:latin typeface="Cambria Math" panose="02040503050406030204" pitchFamily="18" charset="0"/>
                          </a:rPr>
                        </m:ctrlPr>
                      </m:fPr>
                      <m:num>
                        <m:r>
                          <m:rPr>
                            <m:nor/>
                          </m:rPr>
                          <a:rPr lang="en-US" b="0" i="0" smtClean="0">
                            <a:latin typeface="Century Gothic" panose="020B0502020202020204" pitchFamily="34" charset="0"/>
                          </a:rPr>
                          <m:t>9</m:t>
                        </m:r>
                      </m:num>
                      <m:den>
                        <m:r>
                          <m:rPr>
                            <m:nor/>
                          </m:rPr>
                          <a:rPr lang="en-US">
                            <a:latin typeface="Century Gothic" panose="020B0502020202020204" pitchFamily="34" charset="0"/>
                          </a:rPr>
                          <m:t>11</m:t>
                        </m:r>
                      </m:den>
                    </m:f>
                  </m:oMath>
                </a14:m>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mc:Choice>
        <mc:Fallback>
          <p:sp>
            <p:nvSpPr>
              <p:cNvPr id="25" name="Google Shape;146;p17">
                <a:extLst>
                  <a:ext uri="{FF2B5EF4-FFF2-40B4-BE49-F238E27FC236}">
                    <a16:creationId xmlns:a16="http://schemas.microsoft.com/office/drawing/2014/main" id="{9289ADF7-A3D3-A346-B816-A980BEDD8FBD}"/>
                  </a:ext>
                </a:extLst>
              </p:cNvPr>
              <p:cNvSpPr txBox="1">
                <a:spLocks noRot="1" noChangeAspect="1" noMove="1" noResize="1" noEditPoints="1" noAdjustHandles="1" noChangeArrowheads="1" noChangeShapeType="1" noTextEdit="1"/>
              </p:cNvSpPr>
              <p:nvPr/>
            </p:nvSpPr>
            <p:spPr>
              <a:xfrm>
                <a:off x="10197087" y="1867092"/>
                <a:ext cx="1398300" cy="640999"/>
              </a:xfrm>
              <a:prstGeom prst="rect">
                <a:avLst/>
              </a:prstGeom>
              <a:blipFill>
                <a:blip r:embed="rId6"/>
                <a:stretch>
                  <a:fillRect l="-4545"/>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Google Shape;143;p17">
                <a:extLst>
                  <a:ext uri="{FF2B5EF4-FFF2-40B4-BE49-F238E27FC236}">
                    <a16:creationId xmlns:a16="http://schemas.microsoft.com/office/drawing/2014/main" id="{F09CDEED-CF5F-E349-A56A-4F55F315E6DC}"/>
                  </a:ext>
                </a:extLst>
              </p:cNvPr>
              <p:cNvSpPr txBox="1"/>
              <p:nvPr/>
            </p:nvSpPr>
            <p:spPr>
              <a:xfrm>
                <a:off x="7851412" y="1832091"/>
                <a:ext cx="765600" cy="6410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3</m:t>
                          </m:r>
                        </m:num>
                        <m:den>
                          <m:r>
                            <m:rPr>
                              <m:nor/>
                            </m:rPr>
                            <a:rPr lang="en-US" sz="1800" b="0" i="0" smtClean="0">
                              <a:latin typeface="Century Gothic" panose="020B0502020202020204" pitchFamily="34" charset="0"/>
                            </a:rPr>
                            <m:t>11</m:t>
                          </m:r>
                        </m:den>
                      </m:f>
                    </m:oMath>
                  </m:oMathPara>
                </a14:m>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mc:Choice>
        <mc:Fallback>
          <p:sp>
            <p:nvSpPr>
              <p:cNvPr id="26" name="Google Shape;143;p17">
                <a:extLst>
                  <a:ext uri="{FF2B5EF4-FFF2-40B4-BE49-F238E27FC236}">
                    <a16:creationId xmlns:a16="http://schemas.microsoft.com/office/drawing/2014/main" id="{F09CDEED-CF5F-E349-A56A-4F55F315E6DC}"/>
                  </a:ext>
                </a:extLst>
              </p:cNvPr>
              <p:cNvSpPr txBox="1">
                <a:spLocks noRot="1" noChangeAspect="1" noMove="1" noResize="1" noEditPoints="1" noAdjustHandles="1" noChangeArrowheads="1" noChangeShapeType="1" noTextEdit="1"/>
              </p:cNvSpPr>
              <p:nvPr/>
            </p:nvSpPr>
            <p:spPr>
              <a:xfrm>
                <a:off x="7851412" y="1832091"/>
                <a:ext cx="765600" cy="641000"/>
              </a:xfrm>
              <a:prstGeom prst="rect">
                <a:avLst/>
              </a:prstGeom>
              <a:blipFill>
                <a:blip r:embed="rId7"/>
                <a:stretch>
                  <a:fillRect b="-11765"/>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Google Shape;143;p17">
                <a:extLst>
                  <a:ext uri="{FF2B5EF4-FFF2-40B4-BE49-F238E27FC236}">
                    <a16:creationId xmlns:a16="http://schemas.microsoft.com/office/drawing/2014/main" id="{496A0927-A037-A743-8BB6-093A7177F123}"/>
                  </a:ext>
                </a:extLst>
              </p:cNvPr>
              <p:cNvSpPr txBox="1"/>
              <p:nvPr/>
            </p:nvSpPr>
            <p:spPr>
              <a:xfrm>
                <a:off x="9264868" y="1832091"/>
                <a:ext cx="765600" cy="6410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3</m:t>
                          </m:r>
                        </m:num>
                        <m:den>
                          <m:r>
                            <m:rPr>
                              <m:nor/>
                            </m:rPr>
                            <a:rPr lang="en-US" sz="1800" b="0" i="0" smtClean="0">
                              <a:latin typeface="Century Gothic" panose="020B0502020202020204" pitchFamily="34" charset="0"/>
                            </a:rPr>
                            <m:t>11</m:t>
                          </m:r>
                        </m:den>
                      </m:f>
                    </m:oMath>
                  </m:oMathPara>
                </a14:m>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mc:Choice>
        <mc:Fallback>
          <p:sp>
            <p:nvSpPr>
              <p:cNvPr id="27" name="Google Shape;143;p17">
                <a:extLst>
                  <a:ext uri="{FF2B5EF4-FFF2-40B4-BE49-F238E27FC236}">
                    <a16:creationId xmlns:a16="http://schemas.microsoft.com/office/drawing/2014/main" id="{496A0927-A037-A743-8BB6-093A7177F123}"/>
                  </a:ext>
                </a:extLst>
              </p:cNvPr>
              <p:cNvSpPr txBox="1">
                <a:spLocks noRot="1" noChangeAspect="1" noMove="1" noResize="1" noEditPoints="1" noAdjustHandles="1" noChangeArrowheads="1" noChangeShapeType="1" noTextEdit="1"/>
              </p:cNvSpPr>
              <p:nvPr/>
            </p:nvSpPr>
            <p:spPr>
              <a:xfrm>
                <a:off x="9264868" y="1832091"/>
                <a:ext cx="765600" cy="641000"/>
              </a:xfrm>
              <a:prstGeom prst="rect">
                <a:avLst/>
              </a:prstGeom>
              <a:blipFill>
                <a:blip r:embed="rId8"/>
                <a:stretch>
                  <a:fillRect b="-11765"/>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Rounded Rectangle 27">
                <a:extLst>
                  <a:ext uri="{FF2B5EF4-FFF2-40B4-BE49-F238E27FC236}">
                    <a16:creationId xmlns:a16="http://schemas.microsoft.com/office/drawing/2014/main" id="{D1AD007B-C9B5-7E44-895F-8C41AEB1294A}"/>
                  </a:ext>
                </a:extLst>
              </p:cNvPr>
              <p:cNvSpPr/>
              <p:nvPr/>
            </p:nvSpPr>
            <p:spPr>
              <a:xfrm>
                <a:off x="1791808" y="3463220"/>
                <a:ext cx="1202490"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GB" sz="2400" b="0" i="0" smtClean="0">
                            <a:solidFill>
                              <a:srgbClr val="222222"/>
                            </a:solidFill>
                            <a:latin typeface="Cambria Math" panose="02040503050406030204" pitchFamily="18" charset="0"/>
                          </a:rPr>
                          <m:t> </m:t>
                        </m:r>
                        <m:r>
                          <m:rPr>
                            <m:nor/>
                          </m:rPr>
                          <a:rPr lang="en-GB" sz="2400" b="0" i="0" smtClean="0">
                            <a:solidFill>
                              <a:srgbClr val="222222"/>
                            </a:solidFill>
                            <a:latin typeface="Century Gothic" panose="020B0502020202020204" pitchFamily="34" charset="0"/>
                          </a:rPr>
                          <m:t>5 </m:t>
                        </m:r>
                      </m:den>
                    </m:f>
                  </m:oMath>
                </a14:m>
                <a:r>
                  <a:rPr lang="en-GB" sz="2400" dirty="0">
                    <a:solidFill>
                      <a:srgbClr val="222222"/>
                    </a:solidFill>
                    <a:latin typeface="Century Gothic" panose="020B0502020202020204" pitchFamily="34" charset="0"/>
                  </a:rPr>
                  <a:t> x 2</a:t>
                </a:r>
              </a:p>
            </p:txBody>
          </p:sp>
        </mc:Choice>
        <mc:Fallback>
          <p:sp>
            <p:nvSpPr>
              <p:cNvPr id="28" name="Rounded Rectangle 27">
                <a:extLst>
                  <a:ext uri="{FF2B5EF4-FFF2-40B4-BE49-F238E27FC236}">
                    <a16:creationId xmlns:a16="http://schemas.microsoft.com/office/drawing/2014/main" id="{D1AD007B-C9B5-7E44-895F-8C41AEB1294A}"/>
                  </a:ext>
                </a:extLst>
              </p:cNvPr>
              <p:cNvSpPr>
                <a:spLocks noRot="1" noChangeAspect="1" noMove="1" noResize="1" noEditPoints="1" noAdjustHandles="1" noChangeArrowheads="1" noChangeShapeType="1" noTextEdit="1"/>
              </p:cNvSpPr>
              <p:nvPr/>
            </p:nvSpPr>
            <p:spPr>
              <a:xfrm>
                <a:off x="1791808" y="3463220"/>
                <a:ext cx="1202490" cy="886690"/>
              </a:xfrm>
              <a:prstGeom prst="roundRect">
                <a:avLst/>
              </a:prstGeom>
              <a:blipFill>
                <a:blip r:embed="rId9"/>
                <a:stretch>
                  <a:fillRect b="-540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9" name="Rounded Rectangle 28">
                <a:extLst>
                  <a:ext uri="{FF2B5EF4-FFF2-40B4-BE49-F238E27FC236}">
                    <a16:creationId xmlns:a16="http://schemas.microsoft.com/office/drawing/2014/main" id="{A164A838-F69E-F744-B482-E5DEB3D6A90C}"/>
                  </a:ext>
                </a:extLst>
              </p:cNvPr>
              <p:cNvSpPr/>
              <p:nvPr/>
            </p:nvSpPr>
            <p:spPr>
              <a:xfrm>
                <a:off x="4996049" y="3463220"/>
                <a:ext cx="1202490"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3 x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GB" sz="2400" b="0" i="0" smtClean="0">
                            <a:solidFill>
                              <a:srgbClr val="222222"/>
                            </a:solidFill>
                            <a:latin typeface="Century Gothic" panose="020B0502020202020204" pitchFamily="34" charset="0"/>
                          </a:rPr>
                          <m:t> 6 </m:t>
                        </m:r>
                      </m:den>
                    </m:f>
                  </m:oMath>
                </a14:m>
                <a:endParaRPr lang="en-GB" sz="2400" dirty="0">
                  <a:solidFill>
                    <a:srgbClr val="222222"/>
                  </a:solidFill>
                  <a:latin typeface="Century Gothic" panose="020B0502020202020204" pitchFamily="34" charset="0"/>
                </a:endParaRPr>
              </a:p>
            </p:txBody>
          </p:sp>
        </mc:Choice>
        <mc:Fallback>
          <p:sp>
            <p:nvSpPr>
              <p:cNvPr id="29" name="Rounded Rectangle 28">
                <a:extLst>
                  <a:ext uri="{FF2B5EF4-FFF2-40B4-BE49-F238E27FC236}">
                    <a16:creationId xmlns:a16="http://schemas.microsoft.com/office/drawing/2014/main" id="{A164A838-F69E-F744-B482-E5DEB3D6A90C}"/>
                  </a:ext>
                </a:extLst>
              </p:cNvPr>
              <p:cNvSpPr>
                <a:spLocks noRot="1" noChangeAspect="1" noMove="1" noResize="1" noEditPoints="1" noAdjustHandles="1" noChangeArrowheads="1" noChangeShapeType="1" noTextEdit="1"/>
              </p:cNvSpPr>
              <p:nvPr/>
            </p:nvSpPr>
            <p:spPr>
              <a:xfrm>
                <a:off x="4996049" y="3463220"/>
                <a:ext cx="1202490" cy="886690"/>
              </a:xfrm>
              <a:prstGeom prst="roundRect">
                <a:avLst/>
              </a:prstGeom>
              <a:blipFill>
                <a:blip r:embed="rId10"/>
                <a:stretch>
                  <a:fillRect b="-540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0" name="Rounded Rectangle 29">
                <a:extLst>
                  <a:ext uri="{FF2B5EF4-FFF2-40B4-BE49-F238E27FC236}">
                    <a16:creationId xmlns:a16="http://schemas.microsoft.com/office/drawing/2014/main" id="{864E048A-5DBE-5C43-A155-CA664704B5ED}"/>
                  </a:ext>
                </a:extLst>
              </p:cNvPr>
              <p:cNvSpPr/>
              <p:nvPr/>
            </p:nvSpPr>
            <p:spPr>
              <a:xfrm>
                <a:off x="8200290" y="3463220"/>
                <a:ext cx="1202490"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4 x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GB" sz="2400" b="0" i="0" smtClean="0">
                            <a:solidFill>
                              <a:srgbClr val="222222"/>
                            </a:solidFill>
                            <a:latin typeface="Century Gothic" panose="020B0502020202020204" pitchFamily="34" charset="0"/>
                          </a:rPr>
                          <m:t>10</m:t>
                        </m:r>
                      </m:den>
                    </m:f>
                  </m:oMath>
                </a14:m>
                <a:endParaRPr lang="en-GB" sz="2400" dirty="0">
                  <a:solidFill>
                    <a:srgbClr val="222222"/>
                  </a:solidFill>
                  <a:latin typeface="Century Gothic" panose="020B0502020202020204" pitchFamily="34" charset="0"/>
                </a:endParaRPr>
              </a:p>
            </p:txBody>
          </p:sp>
        </mc:Choice>
        <mc:Fallback>
          <p:sp>
            <p:nvSpPr>
              <p:cNvPr id="30" name="Rounded Rectangle 29">
                <a:extLst>
                  <a:ext uri="{FF2B5EF4-FFF2-40B4-BE49-F238E27FC236}">
                    <a16:creationId xmlns:a16="http://schemas.microsoft.com/office/drawing/2014/main" id="{864E048A-5DBE-5C43-A155-CA664704B5ED}"/>
                  </a:ext>
                </a:extLst>
              </p:cNvPr>
              <p:cNvSpPr>
                <a:spLocks noRot="1" noChangeAspect="1" noMove="1" noResize="1" noEditPoints="1" noAdjustHandles="1" noChangeArrowheads="1" noChangeShapeType="1" noTextEdit="1"/>
              </p:cNvSpPr>
              <p:nvPr/>
            </p:nvSpPr>
            <p:spPr>
              <a:xfrm>
                <a:off x="8200290" y="3463220"/>
                <a:ext cx="1202490" cy="886690"/>
              </a:xfrm>
              <a:prstGeom prst="roundRect">
                <a:avLst/>
              </a:prstGeom>
              <a:blipFill>
                <a:blip r:embed="rId11"/>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Google Shape;142;p17">
                <a:extLst>
                  <a:ext uri="{FF2B5EF4-FFF2-40B4-BE49-F238E27FC236}">
                    <a16:creationId xmlns:a16="http://schemas.microsoft.com/office/drawing/2014/main" id="{0E563047-10EB-B94B-8961-AC524A70993C}"/>
                  </a:ext>
                </a:extLst>
              </p:cNvPr>
              <p:cNvSpPr txBox="1"/>
              <p:nvPr/>
            </p:nvSpPr>
            <p:spPr>
              <a:xfrm>
                <a:off x="6166775" y="3580797"/>
                <a:ext cx="1453205" cy="5970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6</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or 1</a:t>
                </a:r>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31" name="Google Shape;142;p17">
                <a:extLst>
                  <a:ext uri="{FF2B5EF4-FFF2-40B4-BE49-F238E27FC236}">
                    <a16:creationId xmlns:a16="http://schemas.microsoft.com/office/drawing/2014/main" id="{0E563047-10EB-B94B-8961-AC524A70993C}"/>
                  </a:ext>
                </a:extLst>
              </p:cNvPr>
              <p:cNvSpPr txBox="1">
                <a:spLocks noRot="1" noChangeAspect="1" noMove="1" noResize="1" noEditPoints="1" noAdjustHandles="1" noChangeArrowheads="1" noChangeShapeType="1" noTextEdit="1"/>
              </p:cNvSpPr>
              <p:nvPr/>
            </p:nvSpPr>
            <p:spPr>
              <a:xfrm>
                <a:off x="6166775" y="3580797"/>
                <a:ext cx="1453205" cy="597000"/>
              </a:xfrm>
              <a:prstGeom prst="rect">
                <a:avLst/>
              </a:prstGeom>
              <a:blipFill>
                <a:blip r:embed="rId12"/>
                <a:stretch>
                  <a:fillRect l="-3478" b="-16667"/>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2" name="Google Shape;142;p17">
                <a:extLst>
                  <a:ext uri="{FF2B5EF4-FFF2-40B4-BE49-F238E27FC236}">
                    <a16:creationId xmlns:a16="http://schemas.microsoft.com/office/drawing/2014/main" id="{541C15FB-2194-8A4C-9B71-60E588DE021E}"/>
                  </a:ext>
                </a:extLst>
              </p:cNvPr>
              <p:cNvSpPr txBox="1"/>
              <p:nvPr/>
            </p:nvSpPr>
            <p:spPr>
              <a:xfrm>
                <a:off x="3021271" y="3580797"/>
                <a:ext cx="897046" cy="597000"/>
              </a:xfrm>
              <a:prstGeom prst="rect">
                <a:avLst/>
              </a:prstGeom>
              <a:noFill/>
              <a:ln>
                <a:noFill/>
              </a:ln>
            </p:spPr>
            <p:txBody>
              <a:bodyPr spcFirstLastPara="1" wrap="square" lIns="91425" tIns="91425" rIns="91425" bIns="91425" anchor="t" anchorCtr="0">
                <a:noAutofit/>
              </a:bodyPr>
              <a:lstStyle/>
              <a:p>
                <a:pPr lvl="0">
                  <a:buClr>
                    <a:srgbClr val="000000"/>
                  </a:buClr>
                  <a:defRPr/>
                </a:pPr>
                <a:r>
                  <a:rPr lang="ar-AE" sz="1800" dirty="0">
                    <a:solidFill>
                      <a:srgbClr val="43A047"/>
                    </a:solidFill>
                  </a:rPr>
                  <a:t>= </a:t>
                </a:r>
                <a:r>
                  <a:rPr lang="en-GB" sz="1800" dirty="0">
                    <a:solidFill>
                      <a:srgbClr val="43A047"/>
                    </a:solidFill>
                  </a:rPr>
                  <a:t>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32" name="Google Shape;142;p17">
                <a:extLst>
                  <a:ext uri="{FF2B5EF4-FFF2-40B4-BE49-F238E27FC236}">
                    <a16:creationId xmlns:a16="http://schemas.microsoft.com/office/drawing/2014/main" id="{541C15FB-2194-8A4C-9B71-60E588DE021E}"/>
                  </a:ext>
                </a:extLst>
              </p:cNvPr>
              <p:cNvSpPr txBox="1">
                <a:spLocks noRot="1" noChangeAspect="1" noMove="1" noResize="1" noEditPoints="1" noAdjustHandles="1" noChangeArrowheads="1" noChangeShapeType="1" noTextEdit="1"/>
              </p:cNvSpPr>
              <p:nvPr/>
            </p:nvSpPr>
            <p:spPr>
              <a:xfrm>
                <a:off x="3021271" y="3580797"/>
                <a:ext cx="897046" cy="597000"/>
              </a:xfrm>
              <a:prstGeom prst="rect">
                <a:avLst/>
              </a:prstGeom>
              <a:blipFill>
                <a:blip r:embed="rId13"/>
                <a:stretch>
                  <a:fillRect l="-7042" b="-14583"/>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3" name="Google Shape;142;p17">
                <a:extLst>
                  <a:ext uri="{FF2B5EF4-FFF2-40B4-BE49-F238E27FC236}">
                    <a16:creationId xmlns:a16="http://schemas.microsoft.com/office/drawing/2014/main" id="{1B20E4A1-DC8E-FB40-BF46-53956552B94E}"/>
                  </a:ext>
                </a:extLst>
              </p:cNvPr>
              <p:cNvSpPr txBox="1"/>
              <p:nvPr/>
            </p:nvSpPr>
            <p:spPr>
              <a:xfrm>
                <a:off x="9477069" y="3580797"/>
                <a:ext cx="1534355" cy="597000"/>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8</m:t>
                        </m:r>
                      </m:num>
                      <m:den>
                        <m:r>
                          <m:rPr>
                            <m:nor/>
                          </m:rPr>
                          <a:rPr lang="en-GB" sz="1800" b="0" i="0" smtClean="0">
                            <a:solidFill>
                              <a:srgbClr val="43A047"/>
                            </a:solidFill>
                            <a:latin typeface="Century Gothic" panose="020B0502020202020204" pitchFamily="34" charset="0"/>
                          </a:rPr>
                          <m:t>10</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or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33" name="Google Shape;142;p17">
                <a:extLst>
                  <a:ext uri="{FF2B5EF4-FFF2-40B4-BE49-F238E27FC236}">
                    <a16:creationId xmlns:a16="http://schemas.microsoft.com/office/drawing/2014/main" id="{1B20E4A1-DC8E-FB40-BF46-53956552B94E}"/>
                  </a:ext>
                </a:extLst>
              </p:cNvPr>
              <p:cNvSpPr txBox="1">
                <a:spLocks noRot="1" noChangeAspect="1" noMove="1" noResize="1" noEditPoints="1" noAdjustHandles="1" noChangeArrowheads="1" noChangeShapeType="1" noTextEdit="1"/>
              </p:cNvSpPr>
              <p:nvPr/>
            </p:nvSpPr>
            <p:spPr>
              <a:xfrm>
                <a:off x="9477069" y="3580797"/>
                <a:ext cx="1534355" cy="597000"/>
              </a:xfrm>
              <a:prstGeom prst="rect">
                <a:avLst/>
              </a:prstGeom>
              <a:blipFill>
                <a:blip r:embed="rId14"/>
                <a:stretch>
                  <a:fillRect l="-3306" b="-66667"/>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childTnLst>
                          </p:cTn>
                        </p:par>
                      </p:childTnLst>
                    </p:cTn>
                  </p:par>
                </p:childTnLst>
              </p:cTn>
              <p:nextCondLst>
                <p:cond evt="onClick" delay="0">
                  <p:tgtEl>
                    <p:spTgt spid="12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46" name="Google Shape;146;p9" descr="Chart, box and whisker chart&#10;&#10;Description automatically generated"/>
          <p:cNvPicPr preferRelativeResize="0"/>
          <p:nvPr/>
        </p:nvPicPr>
        <p:blipFill rotWithShape="1">
          <a:blip r:embed="rId3">
            <a:alphaModFix/>
          </a:blip>
          <a:srcRect/>
          <a:stretch/>
        </p:blipFill>
        <p:spPr>
          <a:xfrm>
            <a:off x="263524" y="1077157"/>
            <a:ext cx="7848600" cy="478536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2547</Words>
  <Application>Microsoft Macintosh PowerPoint</Application>
  <PresentationFormat>Widescreen</PresentationFormat>
  <Paragraphs>330</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Cambria Math</vt:lpstr>
      <vt:lpstr>Calibri</vt:lpstr>
      <vt:lpstr>Arial</vt:lpstr>
      <vt:lpstr>Century Gothic</vt:lpstr>
      <vt:lpstr>Titles</vt:lpstr>
      <vt:lpstr>Office Theme</vt:lpstr>
      <vt:lpstr>PowerPoint Presentation</vt:lpstr>
      <vt:lpstr>PowerPoint Presentation</vt:lpstr>
      <vt:lpstr>PowerPoint Presentation</vt:lpstr>
      <vt:lpstr>PowerPoint Presentation</vt:lpstr>
      <vt:lpstr>To multiply a non-unit fraction by an integer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Add two or more fractions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3</cp:revision>
  <dcterms:created xsi:type="dcterms:W3CDTF">2022-06-30T10:03:35Z</dcterms:created>
  <dcterms:modified xsi:type="dcterms:W3CDTF">2023-01-25T14:17:04Z</dcterms:modified>
</cp:coreProperties>
</file>