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
      <p:font typeface="Nunito" pitchFamily="2" charset="77"/>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jJGdfikp8V9ebk639+pKwFmvLyA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A047"/>
    <a:srgbClr val="222222"/>
    <a:srgbClr val="9FD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BAD865-07B6-4519-83A0-446B3893176F}">
  <a:tblStyle styleId="{9CBAD865-07B6-4519-83A0-446B3893176F}"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388F9E20-7A65-4966-8C8C-3362E7C8E6AD}"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11"/>
    <p:restoredTop sz="76463"/>
  </p:normalViewPr>
  <p:slideViewPr>
    <p:cSldViewPr snapToGrid="0" snapToObjects="1">
      <p:cViewPr varScale="1">
        <p:scale>
          <a:sx n="92" d="100"/>
          <a:sy n="92" d="100"/>
        </p:scale>
        <p:origin x="3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21" Type="http://schemas.openxmlformats.org/officeDocument/2006/relationships/font" Target="fonts/font1.fntdata"/><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and counters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If you know what 4 equal parts are, how can you find what one part is? If you know that one equal part is 4, what must all the other parts be? If you know one equal part, how can you work out the whole?</a:t>
            </a:r>
            <a:endParaRPr b="1">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try to divide 16 by 9 (the denominator) to find one part.</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Draw a bar model to find ⅜  of _____ = 6</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Draw a bar model to find ⅜  of _____ = 39 </a:t>
            </a:r>
            <a:endParaRPr>
              <a:latin typeface="Arial"/>
              <a:ea typeface="Arial"/>
              <a:cs typeface="Arial"/>
              <a:sym typeface="Arial"/>
            </a:endParaRPr>
          </a:p>
          <a:p>
            <a:pPr marL="0" lvl="0" indent="0" algn="l" rtl="0">
              <a:spcBef>
                <a:spcPts val="0"/>
              </a:spcBef>
              <a:spcAft>
                <a:spcPts val="0"/>
              </a:spcAft>
              <a:buNone/>
            </a:pPr>
            <a:endParaRPr b="1"/>
          </a:p>
        </p:txBody>
      </p:sp>
      <p:sp>
        <p:nvSpPr>
          <p:cNvPr id="173" name="Google Shape;17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AutoNum type="alphaLcParenR"/>
            </a:pPr>
            <a:r>
              <a:rPr lang="en-GB" dirty="0"/>
              <a:t>14 </a:t>
            </a:r>
          </a:p>
          <a:p>
            <a:pPr marL="228600" lvl="0" indent="-228600" algn="l" rtl="0">
              <a:spcBef>
                <a:spcPts val="0"/>
              </a:spcBef>
              <a:spcAft>
                <a:spcPts val="0"/>
              </a:spcAft>
              <a:buAutoNum type="alphaLcParenR"/>
            </a:pPr>
            <a:r>
              <a:rPr lang="en-GB" dirty="0"/>
              <a:t>27</a:t>
            </a:r>
          </a:p>
          <a:p>
            <a:pPr marL="228600" lvl="0" indent="-228600" algn="l" rtl="0">
              <a:spcBef>
                <a:spcPts val="0"/>
              </a:spcBef>
              <a:spcAft>
                <a:spcPts val="0"/>
              </a:spcAft>
              <a:buAutoNum type="alphaLcParenR"/>
            </a:pPr>
            <a:r>
              <a:rPr lang="en-GB" dirty="0"/>
              <a:t>96</a:t>
            </a:r>
          </a:p>
          <a:p>
            <a:pPr marL="228600" lvl="0" indent="-228600" algn="l" rtl="0">
              <a:spcBef>
                <a:spcPts val="0"/>
              </a:spcBef>
              <a:spcAft>
                <a:spcPts val="0"/>
              </a:spcAft>
              <a:buAutoNum type="alphaLcParenR"/>
            </a:pPr>
            <a:r>
              <a:rPr lang="en-GB" dirty="0"/>
              <a:t>600m</a:t>
            </a:r>
          </a:p>
          <a:p>
            <a:pPr marL="228600" lvl="0" indent="-228600" algn="l" rtl="0">
              <a:spcBef>
                <a:spcPts val="0"/>
              </a:spcBef>
              <a:spcAft>
                <a:spcPts val="0"/>
              </a:spcAft>
              <a:buAutoNum type="alphaLcParenR"/>
            </a:pPr>
            <a:r>
              <a:rPr lang="en-GB" dirty="0"/>
              <a:t>150</a:t>
            </a:r>
            <a:endParaRPr dirty="0"/>
          </a:p>
        </p:txBody>
      </p:sp>
      <p:sp>
        <p:nvSpPr>
          <p:cNvPr id="190" name="Google Shape;19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Concrete resources </a:t>
            </a:r>
            <a:r>
              <a:rPr lang="en-GB" dirty="0">
                <a:latin typeface="Arial"/>
                <a:ea typeface="Arial"/>
                <a:cs typeface="Arial"/>
                <a:sym typeface="Arial"/>
              </a:rPr>
              <a:t>– squared paper and counters</a:t>
            </a:r>
            <a:endParaRPr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How can you find what fraction of the book he has read? If 9/20 is 63, how can we find 1/20? If you know one equal part, how can you work out the whole? Why do we need to find </a:t>
            </a:r>
            <a:endParaRPr b="1"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Misconceptions/ Common Errors </a:t>
            </a:r>
            <a:r>
              <a:rPr lang="en-GB" dirty="0">
                <a:latin typeface="Arial"/>
                <a:ea typeface="Arial"/>
                <a:cs typeface="Arial"/>
                <a:sym typeface="Arial"/>
              </a:rPr>
              <a:t>– Pupils may need reminding how to add fractions with different denominators see Y5 Fractions (Autumn)</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endParaRPr dirty="0">
              <a:latin typeface="Arial"/>
              <a:ea typeface="Arial"/>
              <a:cs typeface="Arial"/>
              <a:sym typeface="Arial"/>
            </a:endParaRPr>
          </a:p>
          <a:p>
            <a:pPr marL="0" lvl="0" indent="0" algn="l" rtl="0">
              <a:spcBef>
                <a:spcPts val="0"/>
              </a:spcBef>
              <a:spcAft>
                <a:spcPts val="0"/>
              </a:spcAft>
              <a:buClr>
                <a:schemeClr val="dk1"/>
              </a:buClr>
              <a:buFont typeface="Arial"/>
              <a:buNone/>
            </a:pPr>
            <a:endParaRPr b="1" dirty="0"/>
          </a:p>
          <a:p>
            <a:pPr marL="0" lvl="0" indent="0" algn="l" rtl="0">
              <a:spcBef>
                <a:spcPts val="0"/>
              </a:spcBef>
              <a:spcAft>
                <a:spcPts val="0"/>
              </a:spcAft>
              <a:buNone/>
            </a:pPr>
            <a:endParaRPr b="1" dirty="0"/>
          </a:p>
        </p:txBody>
      </p:sp>
      <p:sp>
        <p:nvSpPr>
          <p:cNvPr id="206" name="Google Shape;20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AutoNum type="alphaLcParenR"/>
            </a:pPr>
            <a:r>
              <a:rPr lang="en-GB" dirty="0"/>
              <a:t>720 pieces</a:t>
            </a:r>
          </a:p>
          <a:p>
            <a:pPr marL="228600" lvl="0" indent="-228600" algn="l" rtl="0">
              <a:spcBef>
                <a:spcPts val="0"/>
              </a:spcBef>
              <a:spcAft>
                <a:spcPts val="0"/>
              </a:spcAft>
              <a:buAutoNum type="alphaLcParenR"/>
            </a:pPr>
            <a:r>
              <a:rPr lang="en-GB" dirty="0"/>
              <a:t>300cm </a:t>
            </a:r>
          </a:p>
          <a:p>
            <a:pPr marL="228600" lvl="0" indent="-228600" algn="l" rtl="0">
              <a:spcBef>
                <a:spcPts val="0"/>
              </a:spcBef>
              <a:spcAft>
                <a:spcPts val="0"/>
              </a:spcAft>
              <a:buAutoNum type="alphaLcParenR"/>
            </a:pPr>
            <a:r>
              <a:rPr lang="en-GB" dirty="0"/>
              <a:t>A = 60  B = 25  C = </a:t>
            </a:r>
            <a:r>
              <a:rPr lang="en-GB"/>
              <a:t>80 </a:t>
            </a:r>
            <a:endParaRPr lang="en-GB" dirty="0"/>
          </a:p>
        </p:txBody>
      </p:sp>
      <p:sp>
        <p:nvSpPr>
          <p:cNvPr id="220" name="Google Shape;220;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Is it possible for the pink ink to be covering a number greater than 60? How do you know? </a:t>
            </a:r>
            <a:endParaRPr b="1" dirty="0">
              <a:latin typeface="Arial"/>
              <a:ea typeface="Arial"/>
              <a:cs typeface="Arial"/>
              <a:sym typeface="Arial"/>
            </a:endParaRPr>
          </a:p>
          <a:p>
            <a:pPr marL="0" lvl="0" indent="0" algn="l" rtl="0">
              <a:spcBef>
                <a:spcPts val="0"/>
              </a:spcBef>
              <a:spcAft>
                <a:spcPts val="0"/>
              </a:spcAft>
              <a:buSzPts val="1200"/>
              <a:buNone/>
            </a:pPr>
            <a:r>
              <a:rPr lang="en-GB" b="1" dirty="0">
                <a:latin typeface="Arial"/>
                <a:ea typeface="Arial"/>
                <a:cs typeface="Arial"/>
                <a:sym typeface="Arial"/>
              </a:rPr>
              <a:t>Misconceptions/ Common Errors </a:t>
            </a:r>
            <a:r>
              <a:rPr lang="en-GB" dirty="0">
                <a:latin typeface="Arial"/>
                <a:ea typeface="Arial"/>
                <a:cs typeface="Arial"/>
                <a:sym typeface="Arial"/>
              </a:rPr>
              <a:t>– Pupils may think the number must be greater than 60.</a:t>
            </a:r>
            <a:endParaRPr dirty="0">
              <a:latin typeface="Arial"/>
              <a:ea typeface="Arial"/>
              <a:cs typeface="Arial"/>
              <a:sym typeface="Arial"/>
            </a:endParaRPr>
          </a:p>
          <a:p>
            <a:pPr marL="0" lvl="0" indent="0" algn="l" rtl="0">
              <a:spcBef>
                <a:spcPts val="0"/>
              </a:spcBef>
              <a:spcAft>
                <a:spcPts val="0"/>
              </a:spcAft>
              <a:buSzPts val="1200"/>
              <a:buNone/>
            </a:pPr>
            <a:r>
              <a:rPr lang="en-GB" b="1" dirty="0">
                <a:latin typeface="Arial"/>
                <a:ea typeface="Arial"/>
                <a:cs typeface="Arial"/>
                <a:sym typeface="Arial"/>
              </a:rPr>
              <a:t>Further Practice </a:t>
            </a:r>
            <a:r>
              <a:rPr lang="en-GB" dirty="0">
                <a:latin typeface="Arial"/>
                <a:ea typeface="Arial"/>
                <a:cs typeface="Arial"/>
                <a:sym typeface="Arial"/>
              </a:rPr>
              <a:t>– Solve 6/5 of _____ = 60   (50)</a:t>
            </a:r>
            <a:endParaRPr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Extension</a:t>
            </a:r>
            <a:r>
              <a:rPr lang="en-GB" dirty="0">
                <a:latin typeface="Arial"/>
                <a:ea typeface="Arial"/>
                <a:cs typeface="Arial"/>
                <a:sym typeface="Arial"/>
              </a:rPr>
              <a:t> – Solve 12/5 of _____ = 60   (25)</a:t>
            </a:r>
            <a:endParaRPr dirty="0">
              <a:latin typeface="Arial"/>
              <a:ea typeface="Arial"/>
              <a:cs typeface="Arial"/>
              <a:sym typeface="Arial"/>
            </a:endParaRPr>
          </a:p>
        </p:txBody>
      </p:sp>
      <p:sp>
        <p:nvSpPr>
          <p:cNvPr id="227" name="Google Shape;22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a:latin typeface="Arial"/>
                <a:ea typeface="Arial"/>
                <a:cs typeface="Arial"/>
                <a:sym typeface="Arial"/>
              </a:rPr>
              <a:t>– This slide is based on fractions of an amount. It supports pupils to find first unit fractions and then non-unit fractions of an amount..</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paper to draw top bar models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How has Sophie used the bar model to find ⅕  of 40?  Explain how to use the bar model to find ⅖ and ⅗ . What pattern do you notice?</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need support to understand that the denominator of the fraction tells us how many equal parts the whole will be divided into and the numerator tells us how many of those parts we are counting.</a:t>
            </a:r>
            <a:endParaRPr/>
          </a:p>
          <a:p>
            <a:pPr marL="0" lvl="0" indent="0" algn="l" rtl="0">
              <a:spcBef>
                <a:spcPts val="0"/>
              </a:spcBef>
              <a:spcAft>
                <a:spcPts val="0"/>
              </a:spcAft>
              <a:buSzPts val="1200"/>
              <a:buNone/>
            </a:pPr>
            <a:r>
              <a:rPr lang="en-GB" b="1">
                <a:latin typeface="Arial"/>
                <a:ea typeface="Arial"/>
                <a:cs typeface="Arial"/>
                <a:sym typeface="Arial"/>
              </a:rPr>
              <a:t>Further Practice </a:t>
            </a:r>
            <a:r>
              <a:rPr lang="en-GB">
                <a:latin typeface="Arial"/>
                <a:ea typeface="Arial"/>
                <a:cs typeface="Arial"/>
                <a:sym typeface="Arial"/>
              </a:rPr>
              <a:t>– Draw a bar model to find ⅗ of 25</a:t>
            </a:r>
            <a:endParaRPr b="1"/>
          </a:p>
        </p:txBody>
      </p:sp>
      <p:sp>
        <p:nvSpPr>
          <p:cNvPr id="243" name="Google Shape;24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a:latin typeface="Arial"/>
                <a:ea typeface="Arial"/>
                <a:cs typeface="Arial"/>
                <a:sym typeface="Arial"/>
              </a:rPr>
              <a:t>– These slides are based on finding fractions of an amount and support pupils to find first unit fractions and then non-unit fractions of an amount..</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paper to draw top bar models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How has Sophie used the bar model to find 3/7  of 63?  Explain her first step. What does she do next? Why?</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need support to understand that the denominator of the fraction tells us how many equal parts the whole will be divided into and the numerator tells us how many of those parts we are counting.</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Draw a bar model to find ⅜  of 48</a:t>
            </a:r>
            <a:endParaRPr/>
          </a:p>
          <a:p>
            <a:pPr marL="0" lvl="0" indent="0" algn="l" rtl="0">
              <a:spcBef>
                <a:spcPts val="0"/>
              </a:spcBef>
              <a:spcAft>
                <a:spcPts val="0"/>
              </a:spcAft>
              <a:buClr>
                <a:schemeClr val="dk1"/>
              </a:buClr>
              <a:buFont typeface="Arial"/>
              <a:buNone/>
            </a:pPr>
            <a:r>
              <a:rPr lang="en-GB" b="1">
                <a:latin typeface="Arial"/>
                <a:ea typeface="Arial"/>
                <a:cs typeface="Arial"/>
                <a:sym typeface="Arial"/>
              </a:rPr>
              <a:t>Extension</a:t>
            </a:r>
            <a:r>
              <a:rPr lang="en-GB" b="1"/>
              <a:t> </a:t>
            </a:r>
            <a:r>
              <a:rPr lang="en-GB">
                <a:latin typeface="Arial"/>
                <a:ea typeface="Arial"/>
                <a:cs typeface="Arial"/>
                <a:sym typeface="Arial"/>
              </a:rPr>
              <a:t>– ⅗ of a number is 18. What is the number? Make up a question like this one for your partner to solve.</a:t>
            </a:r>
            <a:endParaRPr b="1"/>
          </a:p>
          <a:p>
            <a:pPr marL="0" lvl="0" indent="0" algn="l" rtl="0">
              <a:spcBef>
                <a:spcPts val="0"/>
              </a:spcBef>
              <a:spcAft>
                <a:spcPts val="0"/>
              </a:spcAft>
              <a:buNone/>
            </a:pPr>
            <a:endParaRPr b="1"/>
          </a:p>
        </p:txBody>
      </p:sp>
      <p:sp>
        <p:nvSpPr>
          <p:cNvPr id="258" name="Google Shape;25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bb1872858f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g1bb1872858f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g1bb1872858f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spcBef>
                <a:spcPts val="0"/>
              </a:spcBef>
              <a:spcAft>
                <a:spcPts val="0"/>
              </a:spcAft>
              <a:buNone/>
            </a:pPr>
            <a:br>
              <a:rPr lang="en-GB" b="0"/>
            </a:br>
            <a:r>
              <a:rPr lang="en-GB" sz="1200" b="0" i="0" u="none" strike="noStrike">
                <a:solidFill>
                  <a:schemeClr val="dk1"/>
                </a:solidFill>
                <a:latin typeface="Calibri"/>
                <a:ea typeface="Calibri"/>
                <a:cs typeface="Calibri"/>
                <a:sym typeface="Calibri"/>
              </a:rPr>
              <a:t>A – Pupil has used kg instead of g</a:t>
            </a:r>
            <a:endParaRPr b="0"/>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B – Pupil has </a:t>
            </a:r>
            <a:r>
              <a:rPr lang="en-GB"/>
              <a:t>incorrectly</a:t>
            </a:r>
            <a:r>
              <a:rPr lang="en-GB" sz="1200" b="0" i="0" u="none" strike="noStrike">
                <a:solidFill>
                  <a:schemeClr val="dk1"/>
                </a:solidFill>
                <a:latin typeface="Calibri"/>
                <a:ea typeface="Calibri"/>
                <a:cs typeface="Calibri"/>
                <a:sym typeface="Calibri"/>
              </a:rPr>
              <a:t> calculated </a:t>
            </a:r>
            <a:r>
              <a:rPr lang="en-GB"/>
              <a:t>⅕ = 100g</a:t>
            </a:r>
            <a:endParaRPr/>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C – Correct answer</a:t>
            </a:r>
            <a:endParaRPr/>
          </a:p>
          <a:p>
            <a:pPr marL="0" lvl="0" indent="0" algn="l" rtl="0">
              <a:spcBef>
                <a:spcPts val="0"/>
              </a:spcBef>
              <a:spcAft>
                <a:spcPts val="0"/>
              </a:spcAft>
              <a:buNone/>
            </a:pPr>
            <a:r>
              <a:rPr lang="en-GB" sz="1200" b="0" i="0" u="none" strike="noStrike">
                <a:solidFill>
                  <a:schemeClr val="dk1"/>
                </a:solidFill>
                <a:latin typeface="Calibri"/>
                <a:ea typeface="Calibri"/>
                <a:cs typeface="Calibri"/>
                <a:sym typeface="Calibri"/>
              </a:rPr>
              <a:t>D – Pupil has assumed </a:t>
            </a:r>
            <a:r>
              <a:rPr lang="en-GB"/>
              <a:t>⅕</a:t>
            </a:r>
            <a:r>
              <a:rPr lang="en-GB" sz="1200" b="0" i="0" u="none" strike="noStrike">
                <a:solidFill>
                  <a:schemeClr val="dk1"/>
                </a:solidFill>
                <a:latin typeface="Calibri"/>
                <a:ea typeface="Calibri"/>
                <a:cs typeface="Calibri"/>
                <a:sym typeface="Calibri"/>
              </a:rPr>
              <a:t> = 400g </a:t>
            </a:r>
            <a:endParaRPr/>
          </a:p>
          <a:p>
            <a:pPr marL="0" lvl="0" indent="0" algn="l" rtl="0">
              <a:spcBef>
                <a:spcPts val="0"/>
              </a:spcBef>
              <a:spcAft>
                <a:spcPts val="0"/>
              </a:spcAft>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 name="Google Shape;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to draw bar models and place value counters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How many g in a kg? Ensure children recognise that they can use their skills in multiplying and dividing by 10/100/1000 (Year 5 Autumn - multiplication and division) to convert between metric units.  How will you find ¼  of 300g? How will you use this answer to find ¾  of 300g? </a:t>
            </a:r>
            <a:endParaRPr/>
          </a:p>
          <a:p>
            <a:pPr marL="0" lvl="0" indent="0" algn="l" rtl="0">
              <a:spcBef>
                <a:spcPts val="0"/>
              </a:spcBef>
              <a:spcAft>
                <a:spcPts val="0"/>
              </a:spcAft>
              <a:buSzPts val="1200"/>
              <a:buNone/>
            </a:pPr>
            <a:r>
              <a:rPr lang="en-GB" b="1">
                <a:latin typeface="Arial"/>
                <a:ea typeface="Arial"/>
                <a:cs typeface="Arial"/>
                <a:sym typeface="Arial"/>
              </a:rPr>
              <a:t>Misconceptions/ Common Errors </a:t>
            </a:r>
            <a:r>
              <a:rPr lang="en-GB">
                <a:latin typeface="Arial"/>
                <a:ea typeface="Arial"/>
                <a:cs typeface="Arial"/>
                <a:sym typeface="Arial"/>
              </a:rPr>
              <a:t>– Pupils may need support converting 0.5kg to g and then to find fractions of amounts that go beyond known times-table facts.</a:t>
            </a:r>
            <a:endParaRPr>
              <a:latin typeface="Arial"/>
              <a:ea typeface="Arial"/>
              <a:cs typeface="Arial"/>
              <a:sym typeface="Arial"/>
            </a:endParaRPr>
          </a:p>
          <a:p>
            <a:pPr marL="0" lvl="0" indent="0" algn="l" rtl="0">
              <a:spcBef>
                <a:spcPts val="0"/>
              </a:spcBef>
              <a:spcAft>
                <a:spcPts val="0"/>
              </a:spcAft>
              <a:buSzPts val="1200"/>
              <a:buNone/>
            </a:pPr>
            <a:r>
              <a:rPr lang="en-GB" b="1">
                <a:latin typeface="Arial"/>
                <a:ea typeface="Arial"/>
                <a:cs typeface="Arial"/>
                <a:sym typeface="Arial"/>
              </a:rPr>
              <a:t>Further Practice </a:t>
            </a:r>
            <a:r>
              <a:rPr lang="en-GB">
                <a:latin typeface="Arial"/>
                <a:ea typeface="Arial"/>
                <a:cs typeface="Arial"/>
                <a:sym typeface="Arial"/>
              </a:rPr>
              <a:t>– Can you write a ‘would you rather’ problem for a friend? Use bags that contain 60 sweets and 80 sweets.</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Can you write a ‘would you rather’ problem for a friend? Use 3 bags of mixed weights.</a:t>
            </a:r>
            <a:endParaRPr>
              <a:latin typeface="Arial"/>
              <a:ea typeface="Arial"/>
              <a:cs typeface="Arial"/>
              <a:sym typeface="Arial"/>
            </a:endParaRPr>
          </a:p>
          <a:p>
            <a:pPr marL="0" lvl="0" indent="0" algn="l" rtl="0">
              <a:spcBef>
                <a:spcPts val="0"/>
              </a:spcBef>
              <a:spcAft>
                <a:spcPts val="0"/>
              </a:spcAft>
              <a:buNone/>
            </a:pPr>
            <a:endParaRPr b="1"/>
          </a:p>
        </p:txBody>
      </p:sp>
      <p:sp>
        <p:nvSpPr>
          <p:cNvPr id="82" name="Google Shape;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to draw shapes </a:t>
            </a:r>
            <a:endParaRPr/>
          </a:p>
          <a:p>
            <a:pPr marL="0" lvl="0" indent="0" algn="l" rtl="0">
              <a:spcBef>
                <a:spcPts val="0"/>
              </a:spcBef>
              <a:spcAft>
                <a:spcPts val="0"/>
              </a:spcAft>
              <a:buSzPts val="1200"/>
              <a:buNone/>
            </a:pPr>
            <a:r>
              <a:rPr lang="en-GB" b="1">
                <a:latin typeface="Arial"/>
                <a:ea typeface="Arial"/>
                <a:cs typeface="Arial"/>
                <a:sym typeface="Arial"/>
              </a:rPr>
              <a:t>Key Questions </a:t>
            </a:r>
            <a:r>
              <a:rPr lang="en-GB">
                <a:latin typeface="Arial"/>
                <a:ea typeface="Arial"/>
                <a:cs typeface="Arial"/>
                <a:sym typeface="Arial"/>
              </a:rPr>
              <a:t>– What’s the same and what’s different about these 3 possible answers? What other possible shapes did you draw? How many different answers can you find? If this is ⅗ of Felix’s cars, what is ⅕? How many fifths are missing? How many cars are missing?</a:t>
            </a:r>
            <a:endParaRPr b="1">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misinterpret the question by trying to find 3/5 of the cars shown, instead of using the number to find the whole.</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Further Practice </a:t>
            </a:r>
            <a:r>
              <a:rPr lang="en-GB">
                <a:latin typeface="Arial"/>
                <a:ea typeface="Arial"/>
                <a:cs typeface="Arial"/>
                <a:sym typeface="Arial"/>
              </a:rPr>
              <a:t>– Use pattern blocks: Make a pattern where the yellow hexagon represents half of the whole and another where the yellow hexagon is ⅔ of the whole. </a:t>
            </a:r>
            <a:endParaRPr b="1"/>
          </a:p>
        </p:txBody>
      </p:sp>
      <p:sp>
        <p:nvSpPr>
          <p:cNvPr id="102" name="Google Shape;10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Concrete resources </a:t>
            </a:r>
            <a:r>
              <a:rPr lang="en-GB">
                <a:latin typeface="Arial"/>
                <a:ea typeface="Arial"/>
                <a:cs typeface="Arial"/>
                <a:sym typeface="Arial"/>
              </a:rPr>
              <a:t>– squared paper and counters</a:t>
            </a:r>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Key Questions </a:t>
            </a:r>
            <a:r>
              <a:rPr lang="en-GB">
                <a:latin typeface="Arial"/>
                <a:ea typeface="Arial"/>
                <a:cs typeface="Arial"/>
                <a:sym typeface="Arial"/>
              </a:rPr>
              <a:t>– What is the same and what is different about finding a fraction of an amount and finding the whole? If you know that one equal part is 5, what must all the other parts be? If you know one equal part, how can you work out the whole?</a:t>
            </a:r>
            <a:endParaRPr b="1">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misinterpret the question and think they need to find ⅕ of 3.</a:t>
            </a:r>
            <a:endParaRPr>
              <a:latin typeface="Arial"/>
              <a:ea typeface="Arial"/>
              <a:cs typeface="Arial"/>
              <a:sym typeface="Arial"/>
            </a:endParaRPr>
          </a:p>
          <a:p>
            <a:pPr marL="0" lvl="0" indent="0" algn="l" rtl="0">
              <a:spcBef>
                <a:spcPts val="0"/>
              </a:spcBef>
              <a:spcAft>
                <a:spcPts val="0"/>
              </a:spcAft>
              <a:buSzPts val="1200"/>
              <a:buNone/>
            </a:pPr>
            <a:r>
              <a:rPr lang="en-GB" b="1">
                <a:latin typeface="Arial"/>
                <a:ea typeface="Arial"/>
                <a:cs typeface="Arial"/>
                <a:sym typeface="Arial"/>
              </a:rPr>
              <a:t>Further Practice </a:t>
            </a:r>
            <a:r>
              <a:rPr lang="en-GB">
                <a:latin typeface="Arial"/>
                <a:ea typeface="Arial"/>
                <a:cs typeface="Arial"/>
                <a:sym typeface="Arial"/>
              </a:rPr>
              <a:t>– Draw a bar model to complete ⅛ of _____ = 5</a:t>
            </a:r>
            <a:endParaRPr>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Extension</a:t>
            </a:r>
            <a:r>
              <a:rPr lang="en-GB">
                <a:latin typeface="Arial"/>
                <a:ea typeface="Arial"/>
                <a:cs typeface="Arial"/>
                <a:sym typeface="Arial"/>
              </a:rPr>
              <a:t> - Complete the sentence, using any fraction.  If 1 /  ⃞  is 3, then the whole is ____  × _____ </a:t>
            </a:r>
            <a:endParaRPr>
              <a:latin typeface="Arial"/>
              <a:ea typeface="Arial"/>
              <a:cs typeface="Arial"/>
              <a:sym typeface="Arial"/>
            </a:endParaRPr>
          </a:p>
        </p:txBody>
      </p:sp>
      <p:sp>
        <p:nvSpPr>
          <p:cNvPr id="141" name="Google Shape;14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17500" algn="l" rtl="0">
              <a:spcBef>
                <a:spcPts val="0"/>
              </a:spcBef>
              <a:spcAft>
                <a:spcPts val="0"/>
              </a:spcAft>
              <a:buSzPts val="1400"/>
              <a:buFont typeface="+mj-lt"/>
              <a:buAutoNum type="alphaLcParenR"/>
            </a:pPr>
            <a:r>
              <a:rPr lang="en-GB" dirty="0"/>
              <a:t>20</a:t>
            </a:r>
          </a:p>
          <a:p>
            <a:pPr marL="457200" lvl="0" indent="-317500" algn="l" rtl="0">
              <a:spcBef>
                <a:spcPts val="0"/>
              </a:spcBef>
              <a:spcAft>
                <a:spcPts val="0"/>
              </a:spcAft>
              <a:buSzPts val="1400"/>
              <a:buFont typeface="+mj-lt"/>
              <a:buAutoNum type="alphaLcParenR"/>
            </a:pPr>
            <a:r>
              <a:rPr lang="en-GB" dirty="0"/>
              <a:t>42</a:t>
            </a:r>
          </a:p>
          <a:p>
            <a:pPr marL="457200" lvl="0" indent="-317500" algn="l" rtl="0">
              <a:spcBef>
                <a:spcPts val="0"/>
              </a:spcBef>
              <a:spcAft>
                <a:spcPts val="0"/>
              </a:spcAft>
              <a:buSzPts val="1400"/>
              <a:buFont typeface="+mj-lt"/>
              <a:buAutoNum type="alphaLcParenR"/>
            </a:pPr>
            <a:r>
              <a:rPr lang="en-GB" dirty="0"/>
              <a:t>24</a:t>
            </a:r>
          </a:p>
          <a:p>
            <a:pPr marL="457200" lvl="0" indent="-317500" algn="l" rtl="0">
              <a:spcBef>
                <a:spcPts val="0"/>
              </a:spcBef>
              <a:spcAft>
                <a:spcPts val="0"/>
              </a:spcAft>
              <a:buSzPts val="1400"/>
              <a:buFont typeface="+mj-lt"/>
              <a:buAutoNum type="alphaLcParenR"/>
            </a:pPr>
            <a:r>
              <a:rPr lang="en-GB" dirty="0"/>
              <a:t>45</a:t>
            </a:r>
          </a:p>
          <a:p>
            <a:pPr marL="457200" lvl="0" indent="-317500" algn="l" rtl="0">
              <a:spcBef>
                <a:spcPts val="0"/>
              </a:spcBef>
              <a:spcAft>
                <a:spcPts val="0"/>
              </a:spcAft>
              <a:buSzPts val="1400"/>
              <a:buFont typeface="+mj-lt"/>
              <a:buAutoNum type="alphaLcParenR"/>
            </a:pPr>
            <a:r>
              <a:rPr lang="en-GB" dirty="0"/>
              <a:t>40</a:t>
            </a:r>
            <a:endParaRPr dirty="0"/>
          </a:p>
        </p:txBody>
      </p:sp>
      <p:sp>
        <p:nvSpPr>
          <p:cNvPr id="160" name="Google Shape;16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000" b="0" i="0" u="none" strike="noStrike" cap="none">
                <a:solidFill>
                  <a:schemeClr val="dk1"/>
                </a:solidFill>
                <a:latin typeface="Century Gothic"/>
                <a:ea typeface="Century Gothic"/>
                <a:cs typeface="Century Gothic"/>
                <a:sym typeface="Century Gothic"/>
              </a:rPr>
              <a:t>Ready-to-go Lesson Slides</a:t>
            </a:r>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a:solidFill>
                  <a:srgbClr val="0277BD"/>
                </a:solidFill>
                <a:latin typeface="Calibri"/>
                <a:ea typeface="Calibri"/>
                <a:cs typeface="Calibri"/>
                <a:sym typeface="Calibri"/>
              </a:rPr>
              <a:t>Today we are learning</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a:solidFill>
                  <a:srgbClr val="0277BD"/>
                </a:solidFill>
                <a:latin typeface="Calibri"/>
                <a:ea typeface="Calibri"/>
                <a:cs typeface="Calibri"/>
                <a:sym typeface="Calibri"/>
              </a:rPr>
              <a:t>Support Slides</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b="0" i="0" u="none" strike="noStrike" cap="none">
                <a:solidFill>
                  <a:srgbClr val="0277BD"/>
                </a:solidFill>
                <a:latin typeface="Century Gothic"/>
                <a:ea typeface="Century Gothic"/>
                <a:cs typeface="Century Gothic"/>
                <a:sym typeface="Century Gothic"/>
              </a:rPr>
              <a:t>Diagnostic Question</a:t>
            </a:r>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use a fraction to find a whole</a:t>
            </a:r>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29.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dirty="0"/>
              <a:t>To know how to use a fraction to find a whole</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mc:AlternateContent xmlns:mc="http://schemas.openxmlformats.org/markup-compatibility/2006" xmlns:a14="http://schemas.microsoft.com/office/drawing/2010/main">
        <mc:Choice Requires="a14">
          <p:sp>
            <p:nvSpPr>
              <p:cNvPr id="176" name="Google Shape;176;p10"/>
              <p:cNvSpPr txBox="1">
                <a:spLocks noGrp="1"/>
              </p:cNvSpPr>
              <p:nvPr>
                <p:ph type="body" idx="2"/>
              </p:nvPr>
            </p:nvSpPr>
            <p:spPr>
              <a:xfrm>
                <a:off x="263046" y="1176339"/>
                <a:ext cx="11736887" cy="117069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dirty="0"/>
                  <a:t>The bar model shows that </a:t>
                </a:r>
                <a14:m>
                  <m:oMath xmlns:m="http://schemas.openxmlformats.org/officeDocument/2006/math">
                    <m:f>
                      <m:fPr>
                        <m:ctrlPr>
                          <a:rPr lang="ar-AE" i="1" smtClean="0">
                            <a:latin typeface="Cambria Math" panose="02040503050406030204" pitchFamily="18" charset="0"/>
                          </a:rPr>
                        </m:ctrlPr>
                      </m:fPr>
                      <m:num>
                        <m:r>
                          <m:rPr>
                            <m:nor/>
                          </m:rPr>
                          <a:rPr lang="en-GB" b="0" i="0" smtClean="0">
                            <a:latin typeface="Century Gothic" panose="020B0502020202020204" pitchFamily="34" charset="0"/>
                          </a:rPr>
                          <m:t>4</m:t>
                        </m:r>
                      </m:num>
                      <m:den>
                        <m:r>
                          <m:rPr>
                            <m:nor/>
                          </m:rPr>
                          <a:rPr lang="ar-AE">
                            <a:latin typeface="Century Gothic" panose="020B0502020202020204" pitchFamily="34" charset="0"/>
                          </a:rPr>
                          <m:t> </m:t>
                        </m:r>
                        <m:r>
                          <m:rPr>
                            <m:nor/>
                          </m:rPr>
                          <a:rPr lang="en-GB" b="0" i="0" smtClean="0">
                            <a:latin typeface="Century Gothic" panose="020B0502020202020204" pitchFamily="34" charset="0"/>
                          </a:rPr>
                          <m:t>9</m:t>
                        </m:r>
                        <m:r>
                          <m:rPr>
                            <m:nor/>
                          </m:rPr>
                          <a:rPr lang="ar-AE">
                            <a:latin typeface="Century Gothic" panose="020B0502020202020204" pitchFamily="34" charset="0"/>
                          </a:rPr>
                          <m:t> </m:t>
                        </m:r>
                      </m:den>
                    </m:f>
                    <m:r>
                      <a:rPr lang="ar-AE" i="1">
                        <a:latin typeface="Cambria Math" panose="02040503050406030204" pitchFamily="18" charset="0"/>
                      </a:rPr>
                      <m:t> </m:t>
                    </m:r>
                  </m:oMath>
                </a14:m>
                <a:r>
                  <a:rPr lang="en-GB" dirty="0"/>
                  <a:t>of an amount is 16. </a:t>
                </a:r>
              </a:p>
              <a:p>
                <a:pPr marL="0" lvl="0" indent="0" algn="l" rtl="0">
                  <a:spcBef>
                    <a:spcPts val="0"/>
                  </a:spcBef>
                  <a:spcAft>
                    <a:spcPts val="0"/>
                  </a:spcAft>
                  <a:buClr>
                    <a:srgbClr val="222222"/>
                  </a:buClr>
                  <a:buSzPts val="1800"/>
                  <a:buNone/>
                </a:pPr>
                <a:r>
                  <a:rPr lang="en-GB" b="1" dirty="0"/>
                  <a:t>Find the value of one part and calculate the total amount.</a:t>
                </a:r>
                <a:endParaRPr b="1" dirty="0"/>
              </a:p>
            </p:txBody>
          </p:sp>
        </mc:Choice>
        <mc:Fallback xmlns="">
          <p:sp>
            <p:nvSpPr>
              <p:cNvPr id="176" name="Google Shape;176;p10"/>
              <p:cNvSpPr txBox="1">
                <a:spLocks noGrp="1" noRot="1" noChangeAspect="1" noMove="1" noResize="1" noEditPoints="1" noAdjustHandles="1" noChangeArrowheads="1" noChangeShapeType="1" noTextEdit="1"/>
              </p:cNvSpPr>
              <p:nvPr>
                <p:ph type="body" idx="2"/>
              </p:nvPr>
            </p:nvSpPr>
            <p:spPr>
              <a:xfrm>
                <a:off x="263046" y="1176339"/>
                <a:ext cx="11736887" cy="1170694"/>
              </a:xfrm>
              <a:prstGeom prst="rect">
                <a:avLst/>
              </a:prstGeom>
              <a:blipFill>
                <a:blip r:embed="rId3"/>
                <a:stretch>
                  <a:fillRect l="-432"/>
                </a:stretch>
              </a:blipFill>
              <a:ln>
                <a:noFill/>
              </a:ln>
            </p:spPr>
            <p:txBody>
              <a:bodyPr/>
              <a:lstStyle/>
              <a:p>
                <a:r>
                  <a:rPr lang="en-GB">
                    <a:noFill/>
                  </a:rPr>
                  <a:t> </a:t>
                </a:r>
              </a:p>
            </p:txBody>
          </p:sp>
        </mc:Fallback>
      </mc:AlternateContent>
      <p:sp>
        <p:nvSpPr>
          <p:cNvPr id="177" name="Google Shape;177;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aphicFrame>
        <p:nvGraphicFramePr>
          <p:cNvPr id="179" name="Google Shape;179;p10"/>
          <p:cNvGraphicFramePr/>
          <p:nvPr>
            <p:extLst>
              <p:ext uri="{D42A27DB-BD31-4B8C-83A1-F6EECF244321}">
                <p14:modId xmlns:p14="http://schemas.microsoft.com/office/powerpoint/2010/main" val="1168803431"/>
              </p:ext>
            </p:extLst>
          </p:nvPr>
        </p:nvGraphicFramePr>
        <p:xfrm>
          <a:off x="2980722" y="3092603"/>
          <a:ext cx="5213700" cy="910025"/>
        </p:xfrm>
        <a:graphic>
          <a:graphicData uri="http://schemas.openxmlformats.org/drawingml/2006/table">
            <a:tbl>
              <a:tblPr>
                <a:noFill/>
                <a:tableStyleId>{388F9E20-7A65-4966-8C8C-3362E7C8E6AD}</a:tableStyleId>
              </a:tblPr>
              <a:tblGrid>
                <a:gridCol w="579300">
                  <a:extLst>
                    <a:ext uri="{9D8B030D-6E8A-4147-A177-3AD203B41FA5}">
                      <a16:colId xmlns:a16="http://schemas.microsoft.com/office/drawing/2014/main" val="20000"/>
                    </a:ext>
                  </a:extLst>
                </a:gridCol>
                <a:gridCol w="579300">
                  <a:extLst>
                    <a:ext uri="{9D8B030D-6E8A-4147-A177-3AD203B41FA5}">
                      <a16:colId xmlns:a16="http://schemas.microsoft.com/office/drawing/2014/main" val="20001"/>
                    </a:ext>
                  </a:extLst>
                </a:gridCol>
                <a:gridCol w="579300">
                  <a:extLst>
                    <a:ext uri="{9D8B030D-6E8A-4147-A177-3AD203B41FA5}">
                      <a16:colId xmlns:a16="http://schemas.microsoft.com/office/drawing/2014/main" val="20002"/>
                    </a:ext>
                  </a:extLst>
                </a:gridCol>
                <a:gridCol w="579300">
                  <a:extLst>
                    <a:ext uri="{9D8B030D-6E8A-4147-A177-3AD203B41FA5}">
                      <a16:colId xmlns:a16="http://schemas.microsoft.com/office/drawing/2014/main" val="20003"/>
                    </a:ext>
                  </a:extLst>
                </a:gridCol>
                <a:gridCol w="579300">
                  <a:extLst>
                    <a:ext uri="{9D8B030D-6E8A-4147-A177-3AD203B41FA5}">
                      <a16:colId xmlns:a16="http://schemas.microsoft.com/office/drawing/2014/main" val="20004"/>
                    </a:ext>
                  </a:extLst>
                </a:gridCol>
                <a:gridCol w="579300">
                  <a:extLst>
                    <a:ext uri="{9D8B030D-6E8A-4147-A177-3AD203B41FA5}">
                      <a16:colId xmlns:a16="http://schemas.microsoft.com/office/drawing/2014/main" val="20005"/>
                    </a:ext>
                  </a:extLst>
                </a:gridCol>
                <a:gridCol w="579300">
                  <a:extLst>
                    <a:ext uri="{9D8B030D-6E8A-4147-A177-3AD203B41FA5}">
                      <a16:colId xmlns:a16="http://schemas.microsoft.com/office/drawing/2014/main" val="20006"/>
                    </a:ext>
                  </a:extLst>
                </a:gridCol>
                <a:gridCol w="579300">
                  <a:extLst>
                    <a:ext uri="{9D8B030D-6E8A-4147-A177-3AD203B41FA5}">
                      <a16:colId xmlns:a16="http://schemas.microsoft.com/office/drawing/2014/main" val="20007"/>
                    </a:ext>
                  </a:extLst>
                </a:gridCol>
                <a:gridCol w="579300">
                  <a:extLst>
                    <a:ext uri="{9D8B030D-6E8A-4147-A177-3AD203B41FA5}">
                      <a16:colId xmlns:a16="http://schemas.microsoft.com/office/drawing/2014/main" val="20008"/>
                    </a:ext>
                  </a:extLst>
                </a:gridCol>
              </a:tblGrid>
              <a:tr h="910025">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FD6D5"/>
                    </a:solidFill>
                  </a:tcPr>
                </a:tc>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FD6D5"/>
                    </a:solidFill>
                  </a:tcPr>
                </a:tc>
                <a:tc>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FD6D5"/>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GB" sz="1800" dirty="0">
                          <a:solidFill>
                            <a:schemeClr val="accent6"/>
                          </a:solidFill>
                          <a:latin typeface="Century Gothic" panose="020B0502020202020204" pitchFamily="34" charset="0"/>
                          <a:ea typeface="Nunito"/>
                          <a:cs typeface="Nunito"/>
                          <a:sym typeface="Nunito"/>
                        </a:rPr>
                        <a:t> </a:t>
                      </a: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FD6D5"/>
                    </a:solidFill>
                  </a:tcPr>
                </a:tc>
                <a:tc>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800"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81" name="Google Shape;181;p10"/>
          <p:cNvSpPr txBox="1"/>
          <p:nvPr/>
        </p:nvSpPr>
        <p:spPr>
          <a:xfrm>
            <a:off x="3858918" y="2268718"/>
            <a:ext cx="568152" cy="46163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16</a:t>
            </a:r>
            <a:endParaRPr sz="1800" dirty="0">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182" name="Google Shape;182;p10"/>
              <p:cNvSpPr txBox="1"/>
              <p:nvPr/>
            </p:nvSpPr>
            <p:spPr>
              <a:xfrm>
                <a:off x="8602920" y="2101075"/>
                <a:ext cx="3069000" cy="31314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4</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9</m:t>
                        </m:r>
                        <m:r>
                          <m:rPr>
                            <m:nor/>
                          </m:rPr>
                          <a:rPr lang="ar-AE" sz="1800">
                            <a:latin typeface="Century Gothic" panose="020B0502020202020204" pitchFamily="34" charset="0"/>
                          </a:rPr>
                          <m:t> </m:t>
                        </m:r>
                      </m:den>
                    </m:f>
                  </m:oMath>
                </a14:m>
                <a:r>
                  <a:rPr lang="en-GB" sz="1800" dirty="0">
                    <a:latin typeface="Century Gothic"/>
                    <a:ea typeface="Century Gothic"/>
                    <a:cs typeface="Century Gothic"/>
                    <a:sym typeface="Century Gothic"/>
                  </a:rPr>
                  <a:t> = 16</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r>
                  <a:rPr lang="en-GB" sz="1800" dirty="0">
                    <a:latin typeface="Century Gothic"/>
                    <a:ea typeface="Century Gothic"/>
                    <a:cs typeface="Century Gothic"/>
                    <a:sym typeface="Century Gothic"/>
                  </a:rPr>
                  <a:t>16 ÷ 4 = _____ </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r>
                  <a:rPr lang="en-GB" sz="1800" dirty="0">
                    <a:latin typeface="Century Gothic"/>
                    <a:ea typeface="Century Gothic"/>
                    <a:cs typeface="Century Gothic"/>
                    <a:sym typeface="Century Gothic"/>
                  </a:rPr>
                  <a:t>1 part is equal to _____</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r>
                  <a:rPr lang="en-GB" sz="1800" dirty="0">
                    <a:latin typeface="Century Gothic"/>
                    <a:ea typeface="Century Gothic"/>
                    <a:cs typeface="Century Gothic"/>
                    <a:sym typeface="Century Gothic"/>
                  </a:rPr>
                  <a:t>The whole is _____</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4</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9</m:t>
                        </m:r>
                        <m:r>
                          <m:rPr>
                            <m:nor/>
                          </m:rPr>
                          <a:rPr lang="ar-AE" sz="1800">
                            <a:latin typeface="Century Gothic" panose="020B0502020202020204" pitchFamily="34" charset="0"/>
                          </a:rPr>
                          <m:t> </m:t>
                        </m:r>
                      </m:den>
                    </m:f>
                  </m:oMath>
                </a14:m>
                <a:r>
                  <a:rPr lang="en-GB" sz="1800" dirty="0">
                    <a:latin typeface="Century Gothic"/>
                    <a:ea typeface="Century Gothic"/>
                    <a:cs typeface="Century Gothic"/>
                    <a:sym typeface="Century Gothic"/>
                  </a:rPr>
                  <a:t> of _____ = 16</a:t>
                </a:r>
                <a:endParaRPr sz="1800" dirty="0">
                  <a:latin typeface="Century Gothic"/>
                  <a:ea typeface="Century Gothic"/>
                  <a:cs typeface="Century Gothic"/>
                  <a:sym typeface="Century Gothic"/>
                </a:endParaRPr>
              </a:p>
            </p:txBody>
          </p:sp>
        </mc:Choice>
        <mc:Fallback xmlns="">
          <p:sp>
            <p:nvSpPr>
              <p:cNvPr id="182" name="Google Shape;182;p10"/>
              <p:cNvSpPr txBox="1">
                <a:spLocks noRot="1" noChangeAspect="1" noMove="1" noResize="1" noEditPoints="1" noAdjustHandles="1" noChangeArrowheads="1" noChangeShapeType="1" noTextEdit="1"/>
              </p:cNvSpPr>
              <p:nvPr/>
            </p:nvSpPr>
            <p:spPr>
              <a:xfrm>
                <a:off x="8602920" y="2101075"/>
                <a:ext cx="3069000" cy="3131468"/>
              </a:xfrm>
              <a:prstGeom prst="rect">
                <a:avLst/>
              </a:prstGeom>
              <a:blipFill>
                <a:blip r:embed="rId4"/>
                <a:stretch>
                  <a:fillRect l="-1646"/>
                </a:stretch>
              </a:blipFill>
              <a:ln>
                <a:noFill/>
              </a:ln>
            </p:spPr>
            <p:txBody>
              <a:bodyPr/>
              <a:lstStyle/>
              <a:p>
                <a:r>
                  <a:rPr lang="en-GB">
                    <a:noFill/>
                  </a:rPr>
                  <a:t> </a:t>
                </a:r>
              </a:p>
            </p:txBody>
          </p:sp>
        </mc:Fallback>
      </mc:AlternateContent>
      <p:graphicFrame>
        <p:nvGraphicFramePr>
          <p:cNvPr id="14" name="Google Shape;179;p10">
            <a:extLst>
              <a:ext uri="{FF2B5EF4-FFF2-40B4-BE49-F238E27FC236}">
                <a16:creationId xmlns:a16="http://schemas.microsoft.com/office/drawing/2014/main" id="{ED9B09C7-3EB1-844C-942F-3D0FEE7B7A6D}"/>
              </a:ext>
            </a:extLst>
          </p:cNvPr>
          <p:cNvGraphicFramePr/>
          <p:nvPr>
            <p:extLst>
              <p:ext uri="{D42A27DB-BD31-4B8C-83A1-F6EECF244321}">
                <p14:modId xmlns:p14="http://schemas.microsoft.com/office/powerpoint/2010/main" val="144681767"/>
              </p:ext>
            </p:extLst>
          </p:nvPr>
        </p:nvGraphicFramePr>
        <p:xfrm>
          <a:off x="2981745" y="3103581"/>
          <a:ext cx="5213700" cy="910025"/>
        </p:xfrm>
        <a:graphic>
          <a:graphicData uri="http://schemas.openxmlformats.org/drawingml/2006/table">
            <a:tbl>
              <a:tblPr>
                <a:noFill/>
                <a:tableStyleId>{388F9E20-7A65-4966-8C8C-3362E7C8E6AD}</a:tableStyleId>
              </a:tblPr>
              <a:tblGrid>
                <a:gridCol w="579300">
                  <a:extLst>
                    <a:ext uri="{9D8B030D-6E8A-4147-A177-3AD203B41FA5}">
                      <a16:colId xmlns:a16="http://schemas.microsoft.com/office/drawing/2014/main" val="20000"/>
                    </a:ext>
                  </a:extLst>
                </a:gridCol>
                <a:gridCol w="579300">
                  <a:extLst>
                    <a:ext uri="{9D8B030D-6E8A-4147-A177-3AD203B41FA5}">
                      <a16:colId xmlns:a16="http://schemas.microsoft.com/office/drawing/2014/main" val="20001"/>
                    </a:ext>
                  </a:extLst>
                </a:gridCol>
                <a:gridCol w="579300">
                  <a:extLst>
                    <a:ext uri="{9D8B030D-6E8A-4147-A177-3AD203B41FA5}">
                      <a16:colId xmlns:a16="http://schemas.microsoft.com/office/drawing/2014/main" val="20002"/>
                    </a:ext>
                  </a:extLst>
                </a:gridCol>
                <a:gridCol w="579300">
                  <a:extLst>
                    <a:ext uri="{9D8B030D-6E8A-4147-A177-3AD203B41FA5}">
                      <a16:colId xmlns:a16="http://schemas.microsoft.com/office/drawing/2014/main" val="20003"/>
                    </a:ext>
                  </a:extLst>
                </a:gridCol>
                <a:gridCol w="579300">
                  <a:extLst>
                    <a:ext uri="{9D8B030D-6E8A-4147-A177-3AD203B41FA5}">
                      <a16:colId xmlns:a16="http://schemas.microsoft.com/office/drawing/2014/main" val="20004"/>
                    </a:ext>
                  </a:extLst>
                </a:gridCol>
                <a:gridCol w="579300">
                  <a:extLst>
                    <a:ext uri="{9D8B030D-6E8A-4147-A177-3AD203B41FA5}">
                      <a16:colId xmlns:a16="http://schemas.microsoft.com/office/drawing/2014/main" val="20005"/>
                    </a:ext>
                  </a:extLst>
                </a:gridCol>
                <a:gridCol w="579300">
                  <a:extLst>
                    <a:ext uri="{9D8B030D-6E8A-4147-A177-3AD203B41FA5}">
                      <a16:colId xmlns:a16="http://schemas.microsoft.com/office/drawing/2014/main" val="20006"/>
                    </a:ext>
                  </a:extLst>
                </a:gridCol>
                <a:gridCol w="579300">
                  <a:extLst>
                    <a:ext uri="{9D8B030D-6E8A-4147-A177-3AD203B41FA5}">
                      <a16:colId xmlns:a16="http://schemas.microsoft.com/office/drawing/2014/main" val="20007"/>
                    </a:ext>
                  </a:extLst>
                </a:gridCol>
                <a:gridCol w="579300">
                  <a:extLst>
                    <a:ext uri="{9D8B030D-6E8A-4147-A177-3AD203B41FA5}">
                      <a16:colId xmlns:a16="http://schemas.microsoft.com/office/drawing/2014/main" val="20008"/>
                    </a:ext>
                  </a:extLst>
                </a:gridCol>
              </a:tblGrid>
              <a:tr h="910025">
                <a:tc>
                  <a:txBody>
                    <a:bodyPr/>
                    <a:lstStyle/>
                    <a:p>
                      <a:pPr marL="0" marR="0" lvl="0" indent="0" algn="ctr" rtl="0">
                        <a:lnSpc>
                          <a:spcPct val="100000"/>
                        </a:lnSpc>
                        <a:spcBef>
                          <a:spcPts val="0"/>
                        </a:spcBef>
                        <a:spcAft>
                          <a:spcPts val="0"/>
                        </a:spcAft>
                        <a:buNone/>
                      </a:pPr>
                      <a:r>
                        <a:rPr lang="en-GB" sz="2400">
                          <a:solidFill>
                            <a:schemeClr val="accent6"/>
                          </a:solidFill>
                          <a:latin typeface="Century Gothic" panose="020B0502020202020204" pitchFamily="34" charset="0"/>
                          <a:ea typeface="Nunito"/>
                          <a:cs typeface="Nunito"/>
                          <a:sym typeface="Nunito"/>
                        </a:rPr>
                        <a:t>4</a:t>
                      </a:r>
                      <a:endParaRPr sz="2400" u="none" strike="noStrike" cap="none">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None/>
                      </a:pPr>
                      <a:r>
                        <a:rPr lang="en-GB" sz="2400" dirty="0">
                          <a:solidFill>
                            <a:schemeClr val="accent6"/>
                          </a:solidFill>
                          <a:latin typeface="Century Gothic" panose="020B0502020202020204" pitchFamily="34" charset="0"/>
                          <a:ea typeface="Nunito"/>
                          <a:cs typeface="Nunito"/>
                          <a:sym typeface="Nunito"/>
                        </a:rPr>
                        <a:t>4</a:t>
                      </a:r>
                      <a:endParaRPr sz="24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2400" dirty="0">
                          <a:solidFill>
                            <a:schemeClr val="accent6"/>
                          </a:solidFill>
                          <a:latin typeface="Century Gothic" panose="020B0502020202020204" pitchFamily="34" charset="0"/>
                          <a:ea typeface="Nunito"/>
                          <a:cs typeface="Nunito"/>
                          <a:sym typeface="Nunito"/>
                        </a:rPr>
                        <a:t>4</a:t>
                      </a:r>
                      <a:endParaRPr sz="24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2400" dirty="0">
                          <a:solidFill>
                            <a:schemeClr val="accent6"/>
                          </a:solidFill>
                          <a:latin typeface="Century Gothic" panose="020B0502020202020204" pitchFamily="34" charset="0"/>
                          <a:ea typeface="Nunito"/>
                          <a:cs typeface="Nunito"/>
                          <a:sym typeface="Nunito"/>
                        </a:rPr>
                        <a:t>4</a:t>
                      </a:r>
                      <a:endParaRPr sz="24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2400" dirty="0">
                          <a:solidFill>
                            <a:schemeClr val="accent6"/>
                          </a:solidFill>
                          <a:latin typeface="Century Gothic" panose="020B0502020202020204" pitchFamily="34" charset="0"/>
                          <a:ea typeface="Nunito"/>
                          <a:cs typeface="Nunito"/>
                          <a:sym typeface="Nunito"/>
                        </a:rPr>
                        <a:t>4</a:t>
                      </a:r>
                      <a:endParaRPr sz="24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None/>
                      </a:pPr>
                      <a:r>
                        <a:rPr lang="en-GB" sz="2400">
                          <a:solidFill>
                            <a:schemeClr val="accent6"/>
                          </a:solidFill>
                          <a:latin typeface="Century Gothic" panose="020B0502020202020204" pitchFamily="34" charset="0"/>
                          <a:ea typeface="Nunito"/>
                          <a:cs typeface="Nunito"/>
                          <a:sym typeface="Nunito"/>
                        </a:rPr>
                        <a:t>4</a:t>
                      </a:r>
                      <a:endParaRPr sz="2400" u="none" strike="noStrike" cap="none">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None/>
                      </a:pPr>
                      <a:r>
                        <a:rPr lang="en-GB" sz="2400">
                          <a:solidFill>
                            <a:schemeClr val="accent6"/>
                          </a:solidFill>
                          <a:latin typeface="Century Gothic" panose="020B0502020202020204" pitchFamily="34" charset="0"/>
                          <a:ea typeface="Nunito"/>
                          <a:cs typeface="Nunito"/>
                          <a:sym typeface="Nunito"/>
                        </a:rPr>
                        <a:t>4</a:t>
                      </a:r>
                      <a:endParaRPr sz="2400" u="none" strike="noStrike" cap="none">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None/>
                      </a:pPr>
                      <a:r>
                        <a:rPr lang="en-GB" sz="2400">
                          <a:solidFill>
                            <a:schemeClr val="accent6"/>
                          </a:solidFill>
                          <a:latin typeface="Century Gothic" panose="020B0502020202020204" pitchFamily="34" charset="0"/>
                          <a:ea typeface="Nunito"/>
                          <a:cs typeface="Nunito"/>
                          <a:sym typeface="Nunito"/>
                        </a:rPr>
                        <a:t>4</a:t>
                      </a:r>
                      <a:endParaRPr sz="240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None/>
                      </a:pPr>
                      <a:r>
                        <a:rPr lang="en-GB" sz="2400" dirty="0">
                          <a:solidFill>
                            <a:schemeClr val="accent6"/>
                          </a:solidFill>
                          <a:latin typeface="Century Gothic" panose="020B0502020202020204" pitchFamily="34" charset="0"/>
                          <a:ea typeface="Nunito"/>
                          <a:cs typeface="Nunito"/>
                          <a:sym typeface="Nunito"/>
                        </a:rPr>
                        <a:t>4</a:t>
                      </a:r>
                      <a:endParaRPr sz="24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sp>
            <p:nvSpPr>
              <p:cNvPr id="15" name="Google Shape;176;p10">
                <a:extLst>
                  <a:ext uri="{FF2B5EF4-FFF2-40B4-BE49-F238E27FC236}">
                    <a16:creationId xmlns:a16="http://schemas.microsoft.com/office/drawing/2014/main" id="{45F240CD-54A0-4E4E-B6ED-609BF27408A2}"/>
                  </a:ext>
                </a:extLst>
              </p:cNvPr>
              <p:cNvSpPr txBox="1">
                <a:spLocks/>
              </p:cNvSpPr>
              <p:nvPr/>
            </p:nvSpPr>
            <p:spPr>
              <a:xfrm>
                <a:off x="263045" y="5037180"/>
                <a:ext cx="11736887" cy="1321157"/>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Draw a bar model to find the missing amount.</a:t>
                </a:r>
              </a:p>
              <a:p>
                <a:pPr marL="0" indent="0" algn="ctr">
                  <a:spcBef>
                    <a:spcPts val="0"/>
                  </a:spcBef>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7</m:t>
                        </m:r>
                        <m:r>
                          <m:rPr>
                            <m:nor/>
                          </m:rPr>
                          <a:rPr lang="ar-AE" sz="1800">
                            <a:latin typeface="Century Gothic" panose="020B0502020202020204" pitchFamily="34" charset="0"/>
                          </a:rPr>
                          <m:t> </m:t>
                        </m:r>
                      </m:den>
                    </m:f>
                    <m:r>
                      <a:rPr lang="ar-AE" sz="1800" i="1">
                        <a:latin typeface="Cambria Math" panose="02040503050406030204" pitchFamily="18" charset="0"/>
                      </a:rPr>
                      <m:t> </m:t>
                    </m:r>
                  </m:oMath>
                </a14:m>
                <a:r>
                  <a:rPr lang="en-GB" dirty="0"/>
                  <a:t>of _____ = 42</a:t>
                </a:r>
              </a:p>
            </p:txBody>
          </p:sp>
        </mc:Choice>
        <mc:Fallback xmlns="">
          <p:sp>
            <p:nvSpPr>
              <p:cNvPr id="15" name="Google Shape;176;p10">
                <a:extLst>
                  <a:ext uri="{FF2B5EF4-FFF2-40B4-BE49-F238E27FC236}">
                    <a16:creationId xmlns:a16="http://schemas.microsoft.com/office/drawing/2014/main" id="{45F240CD-54A0-4E4E-B6ED-609BF27408A2}"/>
                  </a:ext>
                </a:extLst>
              </p:cNvPr>
              <p:cNvSpPr txBox="1">
                <a:spLocks noRot="1" noChangeAspect="1" noMove="1" noResize="1" noEditPoints="1" noAdjustHandles="1" noChangeArrowheads="1" noChangeShapeType="1" noTextEdit="1"/>
              </p:cNvSpPr>
              <p:nvPr/>
            </p:nvSpPr>
            <p:spPr>
              <a:xfrm>
                <a:off x="263045" y="5037180"/>
                <a:ext cx="11736887" cy="1321157"/>
              </a:xfrm>
              <a:prstGeom prst="rect">
                <a:avLst/>
              </a:prstGeom>
              <a:blipFill>
                <a:blip r:embed="rId5"/>
                <a:stretch>
                  <a:fillRect l="-432"/>
                </a:stretch>
              </a:blipFill>
              <a:ln>
                <a:noFill/>
              </a:ln>
            </p:spPr>
            <p:txBody>
              <a:bodyPr/>
              <a:lstStyle/>
              <a:p>
                <a:r>
                  <a:rPr lang="en-GB">
                    <a:noFill/>
                  </a:rPr>
                  <a:t> </a:t>
                </a:r>
              </a:p>
            </p:txBody>
          </p:sp>
        </mc:Fallback>
      </mc:AlternateContent>
      <p:sp>
        <p:nvSpPr>
          <p:cNvPr id="16" name="Google Shape;186;p10">
            <a:extLst>
              <a:ext uri="{FF2B5EF4-FFF2-40B4-BE49-F238E27FC236}">
                <a16:creationId xmlns:a16="http://schemas.microsoft.com/office/drawing/2014/main" id="{4F4BAF4E-7352-9449-8DF9-E5F928B408D1}"/>
              </a:ext>
            </a:extLst>
          </p:cNvPr>
          <p:cNvSpPr txBox="1"/>
          <p:nvPr/>
        </p:nvSpPr>
        <p:spPr>
          <a:xfrm>
            <a:off x="5731471" y="5598259"/>
            <a:ext cx="729058"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18</a:t>
            </a:r>
            <a:endParaRPr sz="1800" dirty="0">
              <a:solidFill>
                <a:srgbClr val="43A047"/>
              </a:solidFill>
              <a:latin typeface="Century Gothic"/>
              <a:ea typeface="Century Gothic"/>
              <a:cs typeface="Century Gothic"/>
              <a:sym typeface="Century Gothic"/>
            </a:endParaRPr>
          </a:p>
        </p:txBody>
      </p:sp>
      <p:sp>
        <p:nvSpPr>
          <p:cNvPr id="17" name="Google Shape;178;p10">
            <a:extLst>
              <a:ext uri="{FF2B5EF4-FFF2-40B4-BE49-F238E27FC236}">
                <a16:creationId xmlns:a16="http://schemas.microsoft.com/office/drawing/2014/main" id="{AD2042DC-4CCF-C548-AEF1-0730989D65D5}"/>
              </a:ext>
            </a:extLst>
          </p:cNvPr>
          <p:cNvSpPr txBox="1"/>
          <p:nvPr/>
        </p:nvSpPr>
        <p:spPr>
          <a:xfrm>
            <a:off x="9596457" y="2783861"/>
            <a:ext cx="53814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4</a:t>
            </a:r>
            <a:endParaRPr sz="1800">
              <a:solidFill>
                <a:srgbClr val="43A047"/>
              </a:solidFill>
              <a:latin typeface="Century Gothic"/>
              <a:ea typeface="Century Gothic"/>
              <a:cs typeface="Century Gothic"/>
              <a:sym typeface="Century Gothic"/>
            </a:endParaRPr>
          </a:p>
        </p:txBody>
      </p:sp>
      <p:sp>
        <p:nvSpPr>
          <p:cNvPr id="18" name="Google Shape;183;p10">
            <a:extLst>
              <a:ext uri="{FF2B5EF4-FFF2-40B4-BE49-F238E27FC236}">
                <a16:creationId xmlns:a16="http://schemas.microsoft.com/office/drawing/2014/main" id="{1C072840-6EDC-ED4C-B908-A54B78532597}"/>
              </a:ext>
            </a:extLst>
          </p:cNvPr>
          <p:cNvSpPr txBox="1"/>
          <p:nvPr/>
        </p:nvSpPr>
        <p:spPr>
          <a:xfrm>
            <a:off x="10614763" y="3351896"/>
            <a:ext cx="53814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4</a:t>
            </a:r>
            <a:endParaRPr sz="1800">
              <a:solidFill>
                <a:srgbClr val="43A047"/>
              </a:solidFill>
              <a:latin typeface="Century Gothic"/>
              <a:ea typeface="Century Gothic"/>
              <a:cs typeface="Century Gothic"/>
              <a:sym typeface="Century Gothic"/>
            </a:endParaRPr>
          </a:p>
        </p:txBody>
      </p:sp>
      <p:sp>
        <p:nvSpPr>
          <p:cNvPr id="19" name="Google Shape;184;p10">
            <a:extLst>
              <a:ext uri="{FF2B5EF4-FFF2-40B4-BE49-F238E27FC236}">
                <a16:creationId xmlns:a16="http://schemas.microsoft.com/office/drawing/2014/main" id="{C86CC433-2182-C34E-868B-17C2491A5433}"/>
              </a:ext>
            </a:extLst>
          </p:cNvPr>
          <p:cNvSpPr txBox="1"/>
          <p:nvPr/>
        </p:nvSpPr>
        <p:spPr>
          <a:xfrm>
            <a:off x="10088292" y="3871441"/>
            <a:ext cx="53814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36</a:t>
            </a:r>
            <a:endParaRPr sz="1800">
              <a:solidFill>
                <a:srgbClr val="43A047"/>
              </a:solidFill>
              <a:latin typeface="Century Gothic"/>
              <a:ea typeface="Century Gothic"/>
              <a:cs typeface="Century Gothic"/>
              <a:sym typeface="Century Gothic"/>
            </a:endParaRPr>
          </a:p>
        </p:txBody>
      </p:sp>
      <p:sp>
        <p:nvSpPr>
          <p:cNvPr id="20" name="Google Shape;185;p10">
            <a:extLst>
              <a:ext uri="{FF2B5EF4-FFF2-40B4-BE49-F238E27FC236}">
                <a16:creationId xmlns:a16="http://schemas.microsoft.com/office/drawing/2014/main" id="{E8DF5225-1E42-B443-A4B4-1C78F3250838}"/>
              </a:ext>
            </a:extLst>
          </p:cNvPr>
          <p:cNvSpPr txBox="1"/>
          <p:nvPr/>
        </p:nvSpPr>
        <p:spPr>
          <a:xfrm>
            <a:off x="9333219" y="4571099"/>
            <a:ext cx="53814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36</a:t>
            </a:r>
            <a:endParaRPr sz="1800">
              <a:solidFill>
                <a:srgbClr val="43A047"/>
              </a:solidFill>
              <a:latin typeface="Century Gothic"/>
              <a:ea typeface="Century Gothic"/>
              <a:cs typeface="Century Gothic"/>
              <a:sym typeface="Century Gothic"/>
            </a:endParaRPr>
          </a:p>
        </p:txBody>
      </p:sp>
      <p:sp>
        <p:nvSpPr>
          <p:cNvPr id="2" name="Left Brace 1">
            <a:extLst>
              <a:ext uri="{FF2B5EF4-FFF2-40B4-BE49-F238E27FC236}">
                <a16:creationId xmlns:a16="http://schemas.microsoft.com/office/drawing/2014/main" id="{DCF8F5EB-FF9A-AA4E-94E6-A4434ECBF66B}"/>
              </a:ext>
            </a:extLst>
          </p:cNvPr>
          <p:cNvSpPr/>
          <p:nvPr/>
        </p:nvSpPr>
        <p:spPr>
          <a:xfrm rot="5400000">
            <a:off x="3914394" y="1717342"/>
            <a:ext cx="457200" cy="2326592"/>
          </a:xfrm>
          <a:prstGeom prst="leftBrace">
            <a:avLst>
              <a:gd name="adj1" fmla="val 42425"/>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7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nextCondLst>
                <p:cond evt="onClick" delay="0">
                  <p:tgtEl>
                    <p:spTgt spid="177"/>
                  </p:tgtEl>
                </p:cond>
              </p:nextCondLst>
            </p:seq>
          </p:childTnLst>
        </p:cTn>
      </p:par>
    </p:tnLst>
    <p:bldLst>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A picture containing diagram&#10;&#10;Description automatically generated">
            <a:extLst>
              <a:ext uri="{FF2B5EF4-FFF2-40B4-BE49-F238E27FC236}">
                <a16:creationId xmlns:a16="http://schemas.microsoft.com/office/drawing/2014/main" id="{B842A37A-73DA-834C-B491-31F9EC65B03B}"/>
              </a:ext>
            </a:extLst>
          </p:cNvPr>
          <p:cNvPicPr>
            <a:picLocks noChangeAspect="1"/>
          </p:cNvPicPr>
          <p:nvPr/>
        </p:nvPicPr>
        <p:blipFill>
          <a:blip r:embed="rId3"/>
          <a:stretch>
            <a:fillRect/>
          </a:stretch>
        </p:blipFill>
        <p:spPr>
          <a:xfrm>
            <a:off x="263524" y="1077157"/>
            <a:ext cx="7848600" cy="557784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mc:AlternateContent xmlns:mc="http://schemas.openxmlformats.org/markup-compatibility/2006" xmlns:a14="http://schemas.microsoft.com/office/drawing/2010/main">
        <mc:Choice Requires="a14">
          <p:sp>
            <p:nvSpPr>
              <p:cNvPr id="209" name="Google Shape;209;p12"/>
              <p:cNvSpPr txBox="1">
                <a:spLocks noGrp="1"/>
              </p:cNvSpPr>
              <p:nvPr>
                <p:ph type="body" idx="2"/>
              </p:nvPr>
            </p:nvSpPr>
            <p:spPr>
              <a:xfrm>
                <a:off x="263046" y="1176339"/>
                <a:ext cx="11736887" cy="4711843"/>
              </a:xfrm>
              <a:prstGeom prst="rect">
                <a:avLst/>
              </a:prstGeom>
              <a:noFill/>
              <a:ln>
                <a:noFill/>
              </a:ln>
            </p:spPr>
            <p:txBody>
              <a:bodyPr spcFirstLastPara="1" wrap="square" lIns="91425" tIns="45700" rIns="91425" bIns="45700" anchor="t" anchorCtr="0">
                <a:normAutofit/>
              </a:bodyPr>
              <a:lstStyle/>
              <a:p>
                <a:pPr marL="0" lvl="0" indent="0">
                  <a:lnSpc>
                    <a:spcPct val="100000"/>
                  </a:lnSpc>
                  <a:spcBef>
                    <a:spcPts val="0"/>
                  </a:spcBef>
                </a:pPr>
                <a:r>
                  <a:rPr lang="en-GB" dirty="0"/>
                  <a:t>Tyler is reading a book. In the afternoon he reads </a:t>
                </a:r>
                <a14:m>
                  <m:oMath xmlns:m="http://schemas.openxmlformats.org/officeDocument/2006/math">
                    <m:f>
                      <m:fPr>
                        <m:ctrlPr>
                          <a:rPr lang="ar-AE" i="1" smtClean="0">
                            <a:latin typeface="Cambria Math" panose="02040503050406030204" pitchFamily="18" charset="0"/>
                          </a:rPr>
                        </m:ctrlPr>
                      </m:fPr>
                      <m:num>
                        <m:r>
                          <m:rPr>
                            <m:nor/>
                          </m:rPr>
                          <a:rPr lang="ar-AE" b="0" i="0" smtClean="0">
                            <a:latin typeface="Century Gothic" panose="020B0502020202020204" pitchFamily="34" charset="0"/>
                          </a:rPr>
                          <m:t>1</m:t>
                        </m:r>
                      </m:num>
                      <m:den>
                        <m:r>
                          <m:rPr>
                            <m:nor/>
                          </m:rPr>
                          <a:rPr lang="ar-AE">
                            <a:latin typeface="Century Gothic" panose="020B0502020202020204" pitchFamily="34" charset="0"/>
                          </a:rPr>
                          <m:t> </m:t>
                        </m:r>
                        <m:r>
                          <m:rPr>
                            <m:nor/>
                          </m:rPr>
                          <a:rPr lang="ar-AE" b="0" i="0" smtClean="0">
                            <a:latin typeface="Century Gothic" panose="020B0502020202020204" pitchFamily="34" charset="0"/>
                          </a:rPr>
                          <m:t>5</m:t>
                        </m:r>
                        <m:r>
                          <m:rPr>
                            <m:nor/>
                          </m:rPr>
                          <a:rPr lang="ar-AE">
                            <a:latin typeface="Century Gothic" panose="020B0502020202020204" pitchFamily="34" charset="0"/>
                          </a:rPr>
                          <m:t> </m:t>
                        </m:r>
                      </m:den>
                    </m:f>
                  </m:oMath>
                </a14:m>
                <a:r>
                  <a:rPr lang="ar-AE" dirty="0"/>
                  <a:t> </a:t>
                </a:r>
                <a:r>
                  <a:rPr lang="en-GB" dirty="0"/>
                  <a:t>of the book. At bedtime he reads </a:t>
                </a:r>
                <a14:m>
                  <m:oMath xmlns:m="http://schemas.openxmlformats.org/officeDocument/2006/math">
                    <m:f>
                      <m:fPr>
                        <m:ctrlPr>
                          <a:rPr lang="ar-AE" i="1">
                            <a:latin typeface="Cambria Math" panose="02040503050406030204" pitchFamily="18" charset="0"/>
                          </a:rPr>
                        </m:ctrlPr>
                      </m:fPr>
                      <m:num>
                        <m:r>
                          <m:rPr>
                            <m:nor/>
                          </m:rPr>
                          <a:rPr lang="ar-AE">
                            <a:latin typeface="Century Gothic" panose="020B0502020202020204" pitchFamily="34" charset="0"/>
                          </a:rPr>
                          <m:t>1</m:t>
                        </m:r>
                      </m:num>
                      <m:den>
                        <m:r>
                          <m:rPr>
                            <m:nor/>
                          </m:rPr>
                          <a:rPr lang="ar-AE">
                            <a:latin typeface="Century Gothic" panose="020B0502020202020204" pitchFamily="34" charset="0"/>
                          </a:rPr>
                          <m:t> </m:t>
                        </m:r>
                        <m:r>
                          <m:rPr>
                            <m:nor/>
                          </m:rPr>
                          <a:rPr lang="ar-AE" b="0" i="0" smtClean="0">
                            <a:latin typeface="Century Gothic" panose="020B0502020202020204" pitchFamily="34" charset="0"/>
                          </a:rPr>
                          <m:t>4</m:t>
                        </m:r>
                        <m:r>
                          <m:rPr>
                            <m:nor/>
                          </m:rPr>
                          <a:rPr lang="ar-AE">
                            <a:latin typeface="Century Gothic" panose="020B0502020202020204" pitchFamily="34" charset="0"/>
                          </a:rPr>
                          <m:t> </m:t>
                        </m:r>
                      </m:den>
                    </m:f>
                  </m:oMath>
                </a14:m>
                <a:r>
                  <a:rPr lang="ar-AE" dirty="0"/>
                  <a:t> </a:t>
                </a:r>
                <a:r>
                  <a:rPr lang="en-GB" dirty="0"/>
                  <a:t>of the book.</a:t>
                </a:r>
              </a:p>
              <a:p>
                <a:pPr marL="0" lvl="0" indent="0" algn="l" rtl="0">
                  <a:spcBef>
                    <a:spcPts val="0"/>
                  </a:spcBef>
                  <a:spcAft>
                    <a:spcPts val="0"/>
                  </a:spcAft>
                  <a:buClr>
                    <a:srgbClr val="222222"/>
                  </a:buClr>
                  <a:buSzPts val="1800"/>
                  <a:buNone/>
                </a:pPr>
                <a:r>
                  <a:rPr lang="en-GB" dirty="0"/>
                  <a:t>So far he has read 63 pages. </a:t>
                </a:r>
              </a:p>
              <a:p>
                <a:pPr marL="0" lvl="0" indent="0" algn="l" rtl="0">
                  <a:spcBef>
                    <a:spcPts val="0"/>
                  </a:spcBef>
                  <a:spcAft>
                    <a:spcPts val="0"/>
                  </a:spcAft>
                  <a:buClr>
                    <a:srgbClr val="222222"/>
                  </a:buClr>
                  <a:buSzPts val="1800"/>
                  <a:buNone/>
                </a:pPr>
                <a:r>
                  <a:rPr lang="en-GB" b="1" dirty="0"/>
                  <a:t>How many pages does the book have? </a:t>
                </a:r>
              </a:p>
              <a:p>
                <a:pPr marL="0" lvl="0" indent="0" algn="l" rtl="0">
                  <a:spcBef>
                    <a:spcPts val="0"/>
                  </a:spcBef>
                  <a:spcAft>
                    <a:spcPts val="0"/>
                  </a:spcAft>
                  <a:buClr>
                    <a:srgbClr val="222222"/>
                  </a:buClr>
                  <a:buSzPts val="1800"/>
                  <a:buNone/>
                </a:pPr>
                <a:r>
                  <a:rPr lang="en-GB" b="1" dirty="0"/>
                  <a:t>Complete the calculation</a:t>
                </a:r>
              </a:p>
              <a:p>
                <a:pPr marL="0" lvl="0" indent="0">
                  <a:spcBef>
                    <a:spcPts val="0"/>
                  </a:spcBef>
                </a:pPr>
                <a14:m>
                  <m:oMath xmlns:m="http://schemas.openxmlformats.org/officeDocument/2006/math">
                    <m:f>
                      <m:fPr>
                        <m:ctrlPr>
                          <a:rPr lang="ar-AE" i="1" smtClean="0">
                            <a:latin typeface="Cambria Math" panose="02040503050406030204" pitchFamily="18" charset="0"/>
                          </a:rPr>
                        </m:ctrlPr>
                      </m:fPr>
                      <m:num>
                        <m:r>
                          <m:rPr>
                            <m:nor/>
                          </m:rPr>
                          <a:rPr lang="ar-AE" b="0" i="0" smtClean="0">
                            <a:latin typeface="Century Gothic" panose="020B0502020202020204" pitchFamily="34" charset="0"/>
                          </a:rPr>
                          <m:t>1</m:t>
                        </m:r>
                      </m:num>
                      <m:den>
                        <m:r>
                          <m:rPr>
                            <m:nor/>
                          </m:rPr>
                          <a:rPr lang="ar-AE">
                            <a:latin typeface="Century Gothic" panose="020B0502020202020204" pitchFamily="34" charset="0"/>
                          </a:rPr>
                          <m:t> </m:t>
                        </m:r>
                        <m:r>
                          <m:rPr>
                            <m:nor/>
                          </m:rPr>
                          <a:rPr lang="ar-AE" b="0" i="0" smtClean="0">
                            <a:latin typeface="Century Gothic" panose="020B0502020202020204" pitchFamily="34" charset="0"/>
                          </a:rPr>
                          <m:t>5</m:t>
                        </m:r>
                        <m:r>
                          <m:rPr>
                            <m:nor/>
                          </m:rPr>
                          <a:rPr lang="ar-AE">
                            <a:latin typeface="Century Gothic" panose="020B0502020202020204" pitchFamily="34" charset="0"/>
                          </a:rPr>
                          <m:t> </m:t>
                        </m:r>
                      </m:den>
                    </m:f>
                  </m:oMath>
                </a14:m>
                <a:r>
                  <a:rPr lang="ar-AE" dirty="0"/>
                  <a:t> + </a:t>
                </a:r>
                <a14:m>
                  <m:oMath xmlns:m="http://schemas.openxmlformats.org/officeDocument/2006/math">
                    <m:f>
                      <m:fPr>
                        <m:ctrlPr>
                          <a:rPr lang="ar-AE" i="1">
                            <a:latin typeface="Cambria Math" panose="02040503050406030204" pitchFamily="18" charset="0"/>
                          </a:rPr>
                        </m:ctrlPr>
                      </m:fPr>
                      <m:num>
                        <m:r>
                          <m:rPr>
                            <m:nor/>
                          </m:rPr>
                          <a:rPr lang="ar-AE">
                            <a:latin typeface="Century Gothic" panose="020B0502020202020204" pitchFamily="34" charset="0"/>
                          </a:rPr>
                          <m:t>1</m:t>
                        </m:r>
                      </m:num>
                      <m:den>
                        <m:r>
                          <m:rPr>
                            <m:nor/>
                          </m:rPr>
                          <a:rPr lang="ar-AE">
                            <a:latin typeface="Century Gothic" panose="020B0502020202020204" pitchFamily="34" charset="0"/>
                          </a:rPr>
                          <m:t> </m:t>
                        </m:r>
                        <m:r>
                          <m:rPr>
                            <m:nor/>
                          </m:rPr>
                          <a:rPr lang="ar-AE">
                            <a:latin typeface="Century Gothic" panose="020B0502020202020204" pitchFamily="34" charset="0"/>
                          </a:rPr>
                          <m:t>4</m:t>
                        </m:r>
                        <m:r>
                          <m:rPr>
                            <m:nor/>
                          </m:rPr>
                          <a:rPr lang="ar-AE">
                            <a:latin typeface="Century Gothic" panose="020B0502020202020204" pitchFamily="34" charset="0"/>
                          </a:rPr>
                          <m:t> </m:t>
                        </m:r>
                      </m:den>
                    </m:f>
                  </m:oMath>
                </a14:m>
                <a:r>
                  <a:rPr lang="en-GB" dirty="0"/>
                  <a:t> = 63 pages		OR 		</a:t>
                </a:r>
                <a14:m>
                  <m:oMath xmlns:m="http://schemas.openxmlformats.org/officeDocument/2006/math">
                    <m:f>
                      <m:fPr>
                        <m:ctrlPr>
                          <a:rPr lang="ar-AE" i="1" smtClean="0">
                            <a:latin typeface="Cambria Math" panose="02040503050406030204" pitchFamily="18" charset="0"/>
                          </a:rPr>
                        </m:ctrlPr>
                      </m:fPr>
                      <m:num>
                        <m:r>
                          <a:rPr lang="ar-AE" b="0" i="1" smtClean="0">
                            <a:latin typeface="Cambria Math" panose="02040503050406030204" pitchFamily="18" charset="0"/>
                          </a:rPr>
                          <m:t> </m:t>
                        </m:r>
                      </m:num>
                      <m:den>
                        <m:r>
                          <m:rPr>
                            <m:nor/>
                          </m:rPr>
                          <a:rPr lang="en-GB" b="0" i="0" smtClean="0">
                            <a:latin typeface="Century Gothic" panose="020B0502020202020204" pitchFamily="34" charset="0"/>
                          </a:rPr>
                          <m:t>20</m:t>
                        </m:r>
                      </m:den>
                    </m:f>
                  </m:oMath>
                </a14:m>
                <a:r>
                  <a:rPr lang="en-GB" dirty="0"/>
                  <a:t> + </a:t>
                </a:r>
                <a14:m>
                  <m:oMath xmlns:m="http://schemas.openxmlformats.org/officeDocument/2006/math">
                    <m:f>
                      <m:fPr>
                        <m:ctrlPr>
                          <a:rPr lang="ar-AE" i="1">
                            <a:latin typeface="Cambria Math" panose="02040503050406030204" pitchFamily="18" charset="0"/>
                          </a:rPr>
                        </m:ctrlPr>
                      </m:fPr>
                      <m:num>
                        <m:r>
                          <a:rPr lang="ar-AE" i="1">
                            <a:latin typeface="Cambria Math" panose="02040503050406030204" pitchFamily="18" charset="0"/>
                          </a:rPr>
                          <m:t> </m:t>
                        </m:r>
                      </m:num>
                      <m:den>
                        <m:r>
                          <m:rPr>
                            <m:nor/>
                          </m:rPr>
                          <a:rPr lang="en-GB">
                            <a:latin typeface="Century Gothic" panose="020B0502020202020204" pitchFamily="34" charset="0"/>
                          </a:rPr>
                          <m:t>20</m:t>
                        </m:r>
                      </m:den>
                    </m:f>
                  </m:oMath>
                </a14:m>
                <a:r>
                  <a:rPr lang="en-GB" dirty="0"/>
                  <a:t> = 63 pages</a:t>
                </a:r>
                <a:endParaRPr lang="ar-AE" dirty="0"/>
              </a:p>
              <a:p>
                <a:pPr marL="0" lvl="0" indent="0" algn="l" rtl="0">
                  <a:spcBef>
                    <a:spcPts val="0"/>
                  </a:spcBef>
                  <a:spcAft>
                    <a:spcPts val="0"/>
                  </a:spcAft>
                  <a:buClr>
                    <a:srgbClr val="222222"/>
                  </a:buClr>
                  <a:buSzPts val="1800"/>
                  <a:buNone/>
                </a:pPr>
                <a:r>
                  <a:rPr lang="en-GB" dirty="0"/>
                  <a:t>						        </a:t>
                </a:r>
                <a14:m>
                  <m:oMath xmlns:m="http://schemas.openxmlformats.org/officeDocument/2006/math">
                    <m:f>
                      <m:fPr>
                        <m:ctrlPr>
                          <a:rPr lang="ar-AE" i="1" smtClean="0">
                            <a:latin typeface="Cambria Math" panose="02040503050406030204" pitchFamily="18" charset="0"/>
                          </a:rPr>
                        </m:ctrlPr>
                      </m:fPr>
                      <m:num>
                        <m:r>
                          <a:rPr lang="ar-AE" b="0" i="1" smtClean="0">
                            <a:latin typeface="Cambria Math" panose="02040503050406030204" pitchFamily="18" charset="0"/>
                          </a:rPr>
                          <m:t> </m:t>
                        </m:r>
                      </m:num>
                      <m:den>
                        <m:r>
                          <m:rPr>
                            <m:nor/>
                          </m:rPr>
                          <a:rPr lang="en-GB" b="0" i="0" smtClean="0">
                            <a:latin typeface="Century Gothic" panose="020B0502020202020204" pitchFamily="34" charset="0"/>
                          </a:rPr>
                          <m:t>20</m:t>
                        </m:r>
                      </m:den>
                    </m:f>
                  </m:oMath>
                </a14:m>
                <a:r>
                  <a:rPr lang="en-GB" dirty="0"/>
                  <a:t> = 63 pages</a:t>
                </a:r>
              </a:p>
              <a:p>
                <a:pPr marL="0" lvl="0" indent="0" algn="l" rtl="0">
                  <a:spcBef>
                    <a:spcPts val="0"/>
                  </a:spcBef>
                  <a:spcAft>
                    <a:spcPts val="0"/>
                  </a:spcAft>
                  <a:buClr>
                    <a:srgbClr val="222222"/>
                  </a:buClr>
                  <a:buSzPts val="1800"/>
                  <a:buNone/>
                </a:pPr>
                <a14:m>
                  <m:oMath xmlns:m="http://schemas.openxmlformats.org/officeDocument/2006/math">
                    <m:f>
                      <m:fPr>
                        <m:ctrlPr>
                          <a:rPr lang="ar-AE" i="1" smtClean="0">
                            <a:latin typeface="Cambria Math" panose="02040503050406030204" pitchFamily="18" charset="0"/>
                          </a:rPr>
                        </m:ctrlPr>
                      </m:fPr>
                      <m:num>
                        <m:r>
                          <m:rPr>
                            <m:nor/>
                          </m:rPr>
                          <a:rPr lang="en-GB" b="0" i="0" smtClean="0">
                            <a:latin typeface="Century Gothic" panose="020B0502020202020204" pitchFamily="34" charset="0"/>
                          </a:rPr>
                          <m:t>1</m:t>
                        </m:r>
                      </m:num>
                      <m:den>
                        <m:r>
                          <m:rPr>
                            <m:nor/>
                          </m:rPr>
                          <a:rPr lang="en-GB" b="0" i="0" smtClean="0">
                            <a:latin typeface="Century Gothic" panose="020B0502020202020204" pitchFamily="34" charset="0"/>
                          </a:rPr>
                          <m:t>20</m:t>
                        </m:r>
                      </m:den>
                    </m:f>
                  </m:oMath>
                </a14:m>
                <a:r>
                  <a:rPr lang="en-GB" dirty="0"/>
                  <a:t> = _____ pages</a:t>
                </a:r>
              </a:p>
              <a:p>
                <a:pPr marL="0" lvl="0" indent="0" algn="l" rtl="0">
                  <a:spcBef>
                    <a:spcPts val="0"/>
                  </a:spcBef>
                  <a:spcAft>
                    <a:spcPts val="0"/>
                  </a:spcAft>
                  <a:buClr>
                    <a:srgbClr val="222222"/>
                  </a:buClr>
                  <a:buSzPts val="1800"/>
                  <a:buNone/>
                </a:pPr>
                <a:r>
                  <a:rPr lang="en-GB" dirty="0"/>
                  <a:t>_____ pages x 20 = _____ pages</a:t>
                </a:r>
              </a:p>
              <a:p>
                <a:pPr marL="0" lvl="0" indent="0" algn="l" rtl="0">
                  <a:spcBef>
                    <a:spcPts val="0"/>
                  </a:spcBef>
                  <a:spcAft>
                    <a:spcPts val="0"/>
                  </a:spcAft>
                  <a:buClr>
                    <a:srgbClr val="222222"/>
                  </a:buClr>
                  <a:buSzPts val="1800"/>
                  <a:buNone/>
                </a:pPr>
                <a:r>
                  <a:rPr lang="en-GB" dirty="0"/>
                  <a:t>So the book has _____ pages</a:t>
                </a:r>
                <a:endParaRPr dirty="0"/>
              </a:p>
            </p:txBody>
          </p:sp>
        </mc:Choice>
        <mc:Fallback xmlns="">
          <p:sp>
            <p:nvSpPr>
              <p:cNvPr id="209" name="Google Shape;209;p12"/>
              <p:cNvSpPr txBox="1">
                <a:spLocks noGrp="1" noRot="1" noChangeAspect="1" noMove="1" noResize="1" noEditPoints="1" noAdjustHandles="1" noChangeArrowheads="1" noChangeShapeType="1" noTextEdit="1"/>
              </p:cNvSpPr>
              <p:nvPr>
                <p:ph type="body" idx="2"/>
              </p:nvPr>
            </p:nvSpPr>
            <p:spPr>
              <a:xfrm>
                <a:off x="263046" y="1176339"/>
                <a:ext cx="11736887" cy="4711843"/>
              </a:xfrm>
              <a:prstGeom prst="rect">
                <a:avLst/>
              </a:prstGeom>
              <a:blipFill>
                <a:blip r:embed="rId3"/>
                <a:stretch>
                  <a:fillRect l="-432"/>
                </a:stretch>
              </a:blipFill>
              <a:ln>
                <a:noFill/>
              </a:ln>
            </p:spPr>
            <p:txBody>
              <a:bodyPr/>
              <a:lstStyle/>
              <a:p>
                <a:r>
                  <a:rPr lang="en-GB">
                    <a:noFill/>
                  </a:rPr>
                  <a:t> </a:t>
                </a:r>
              </a:p>
            </p:txBody>
          </p:sp>
        </mc:Fallback>
      </mc:AlternateContent>
      <p:sp>
        <p:nvSpPr>
          <p:cNvPr id="210" name="Google Shape;210;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211" name="Google Shape;211;p12"/>
          <p:cNvSpPr txBox="1"/>
          <p:nvPr/>
        </p:nvSpPr>
        <p:spPr>
          <a:xfrm>
            <a:off x="2129224" y="5185295"/>
            <a:ext cx="705955"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140</a:t>
            </a:r>
            <a:endParaRPr dirty="0"/>
          </a:p>
        </p:txBody>
      </p:sp>
      <p:sp>
        <p:nvSpPr>
          <p:cNvPr id="212" name="Google Shape;212;p12"/>
          <p:cNvSpPr txBox="1"/>
          <p:nvPr/>
        </p:nvSpPr>
        <p:spPr>
          <a:xfrm>
            <a:off x="5795259" y="2962774"/>
            <a:ext cx="31351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4</a:t>
            </a:r>
            <a:endParaRPr dirty="0"/>
          </a:p>
        </p:txBody>
      </p:sp>
      <p:sp>
        <p:nvSpPr>
          <p:cNvPr id="213" name="Google Shape;213;p12"/>
          <p:cNvSpPr txBox="1"/>
          <p:nvPr/>
        </p:nvSpPr>
        <p:spPr>
          <a:xfrm>
            <a:off x="6310294" y="2962774"/>
            <a:ext cx="31351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5</a:t>
            </a:r>
            <a:endParaRPr/>
          </a:p>
        </p:txBody>
      </p:sp>
      <p:sp>
        <p:nvSpPr>
          <p:cNvPr id="214" name="Google Shape;214;p12"/>
          <p:cNvSpPr txBox="1"/>
          <p:nvPr/>
        </p:nvSpPr>
        <p:spPr>
          <a:xfrm>
            <a:off x="6353447" y="3528182"/>
            <a:ext cx="33188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9</a:t>
            </a:r>
            <a:endParaRPr dirty="0"/>
          </a:p>
        </p:txBody>
      </p:sp>
      <p:sp>
        <p:nvSpPr>
          <p:cNvPr id="215" name="Google Shape;215;p12"/>
          <p:cNvSpPr txBox="1"/>
          <p:nvPr/>
        </p:nvSpPr>
        <p:spPr>
          <a:xfrm>
            <a:off x="1025863" y="4263004"/>
            <a:ext cx="33188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7</a:t>
            </a:r>
            <a:endParaRPr/>
          </a:p>
        </p:txBody>
      </p:sp>
      <p:sp>
        <p:nvSpPr>
          <p:cNvPr id="11" name="Google Shape;211;p12">
            <a:extLst>
              <a:ext uri="{FF2B5EF4-FFF2-40B4-BE49-F238E27FC236}">
                <a16:creationId xmlns:a16="http://schemas.microsoft.com/office/drawing/2014/main" id="{219B14A0-B436-3442-8F84-EBCF51376DB2}"/>
              </a:ext>
            </a:extLst>
          </p:cNvPr>
          <p:cNvSpPr txBox="1"/>
          <p:nvPr/>
        </p:nvSpPr>
        <p:spPr>
          <a:xfrm>
            <a:off x="2324599" y="4793990"/>
            <a:ext cx="705955"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140</a:t>
            </a:r>
            <a:endParaRPr/>
          </a:p>
        </p:txBody>
      </p:sp>
      <p:sp>
        <p:nvSpPr>
          <p:cNvPr id="12" name="Google Shape;215;p12">
            <a:extLst>
              <a:ext uri="{FF2B5EF4-FFF2-40B4-BE49-F238E27FC236}">
                <a16:creationId xmlns:a16="http://schemas.microsoft.com/office/drawing/2014/main" id="{C9B6F1C3-5057-E446-9763-6B6883590AEE}"/>
              </a:ext>
            </a:extLst>
          </p:cNvPr>
          <p:cNvSpPr txBox="1"/>
          <p:nvPr/>
        </p:nvSpPr>
        <p:spPr>
          <a:xfrm>
            <a:off x="513621" y="4793990"/>
            <a:ext cx="331882"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7</a:t>
            </a:r>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1"/>
                                        </p:tgtEl>
                                        <p:attrNameLst>
                                          <p:attrName>style.visibility</p:attrName>
                                        </p:attrNameLst>
                                      </p:cBhvr>
                                      <p:to>
                                        <p:strVal val="visible"/>
                                      </p:to>
                                    </p:set>
                                    <p:animEffect transition="in" filter="fade">
                                      <p:cBhvr>
                                        <p:cTn id="7" dur="500"/>
                                        <p:tgtEl>
                                          <p:spTgt spid="2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2"/>
                                        </p:tgtEl>
                                        <p:attrNameLst>
                                          <p:attrName>style.visibility</p:attrName>
                                        </p:attrNameLst>
                                      </p:cBhvr>
                                      <p:to>
                                        <p:strVal val="visible"/>
                                      </p:to>
                                    </p:set>
                                    <p:animEffect transition="in" filter="fade">
                                      <p:cBhvr>
                                        <p:cTn id="10" dur="500"/>
                                        <p:tgtEl>
                                          <p:spTgt spid="2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fade">
                                      <p:cBhvr>
                                        <p:cTn id="13" dur="500"/>
                                        <p:tgtEl>
                                          <p:spTgt spid="2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4"/>
                                        </p:tgtEl>
                                        <p:attrNameLst>
                                          <p:attrName>style.visibility</p:attrName>
                                        </p:attrNameLst>
                                      </p:cBhvr>
                                      <p:to>
                                        <p:strVal val="visible"/>
                                      </p:to>
                                    </p:set>
                                    <p:animEffect transition="in" filter="fade">
                                      <p:cBhvr>
                                        <p:cTn id="16" dur="500"/>
                                        <p:tgtEl>
                                          <p:spTgt spid="2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5"/>
                                        </p:tgtEl>
                                        <p:attrNameLst>
                                          <p:attrName>style.visibility</p:attrName>
                                        </p:attrNameLst>
                                      </p:cBhvr>
                                      <p:to>
                                        <p:strVal val="visible"/>
                                      </p:to>
                                    </p:set>
                                    <p:animEffect transition="in" filter="fade">
                                      <p:cBhvr>
                                        <p:cTn id="19" dur="500"/>
                                        <p:tgtEl>
                                          <p:spTgt spid="2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nextCondLst>
                <p:cond evt="onClick" delay="0">
                  <p:tgtEl>
                    <p:spTgt spid="210"/>
                  </p:tgtEl>
                </p:cond>
              </p:nextCondLst>
            </p:seq>
          </p:childTnLst>
        </p:cTn>
      </p:par>
    </p:tnLst>
    <p:bldLst>
      <p:bldP spid="211" grpId="0"/>
      <p:bldP spid="212" grpId="0"/>
      <p:bldP spid="213" grpId="0"/>
      <p:bldP spid="214" grpId="0"/>
      <p:bldP spid="215"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6" name="Picture 5" descr="Graphical user interface, text, application&#10;&#10;Description automatically generated">
            <a:extLst>
              <a:ext uri="{FF2B5EF4-FFF2-40B4-BE49-F238E27FC236}">
                <a16:creationId xmlns:a16="http://schemas.microsoft.com/office/drawing/2014/main" id="{2C04CB50-64C6-3247-805C-58AA975B5E34}"/>
              </a:ext>
            </a:extLst>
          </p:cNvPr>
          <p:cNvPicPr>
            <a:picLocks noChangeAspect="1"/>
          </p:cNvPicPr>
          <p:nvPr/>
        </p:nvPicPr>
        <p:blipFill>
          <a:blip r:embed="rId3"/>
          <a:stretch>
            <a:fillRect/>
          </a:stretch>
        </p:blipFill>
        <p:spPr>
          <a:xfrm>
            <a:off x="263524" y="1077157"/>
            <a:ext cx="7848600" cy="527304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230" name="Google Shape;230;p14"/>
          <p:cNvSpPr txBox="1">
            <a:spLocks noGrp="1"/>
          </p:cNvSpPr>
          <p:nvPr>
            <p:ph type="body" idx="2"/>
          </p:nvPr>
        </p:nvSpPr>
        <p:spPr>
          <a:xfrm>
            <a:off x="263046" y="1176338"/>
            <a:ext cx="11736887" cy="1249295"/>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sz="2000" b="1" dirty="0"/>
              <a:t>Do you agree?</a:t>
            </a:r>
            <a:endParaRPr sz="2000" dirty="0"/>
          </a:p>
          <a:p>
            <a:pPr marL="0" lvl="0" indent="0" algn="l" rtl="0">
              <a:lnSpc>
                <a:spcPct val="150000"/>
              </a:lnSpc>
              <a:spcBef>
                <a:spcPts val="0"/>
              </a:spcBef>
              <a:spcAft>
                <a:spcPts val="0"/>
              </a:spcAft>
              <a:buClr>
                <a:srgbClr val="222222"/>
              </a:buClr>
              <a:buSzPts val="1800"/>
              <a:buNone/>
            </a:pPr>
            <a:r>
              <a:rPr lang="en-GB" sz="2000" dirty="0"/>
              <a:t>The missing amount covered by the pink ink must be less than 60.</a:t>
            </a:r>
            <a:endParaRPr sz="2000" dirty="0"/>
          </a:p>
        </p:txBody>
      </p:sp>
      <p:sp>
        <p:nvSpPr>
          <p:cNvPr id="231" name="Google Shape;231;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mc:AlternateContent xmlns:mc="http://schemas.openxmlformats.org/markup-compatibility/2006" xmlns:a14="http://schemas.microsoft.com/office/drawing/2010/main">
        <mc:Choice Requires="a14">
          <p:sp>
            <p:nvSpPr>
              <p:cNvPr id="232" name="Google Shape;232;p14"/>
              <p:cNvSpPr txBox="1"/>
              <p:nvPr/>
            </p:nvSpPr>
            <p:spPr>
              <a:xfrm>
                <a:off x="263046" y="4401188"/>
                <a:ext cx="10681496" cy="1248507"/>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No, the yellow ink may be covering a number higher than 5. It could be an improper fraction  e.g.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latin typeface="Cambria Math" panose="02040503050406030204" pitchFamily="18" charset="0"/>
                      </a:rPr>
                      <m:t> </m:t>
                    </m:r>
                  </m:oMath>
                </a14:m>
                <a:r>
                  <a:rPr lang="en-GB" sz="1800" dirty="0">
                    <a:solidFill>
                      <a:srgbClr val="43A047"/>
                    </a:solidFill>
                    <a:latin typeface="Century Gothic"/>
                    <a:ea typeface="Century Gothic"/>
                    <a:cs typeface="Century Gothic"/>
                    <a:sym typeface="Century Gothic"/>
                  </a:rPr>
                  <a:t>of 50 = 60 </a:t>
                </a:r>
                <a:endParaRPr dirty="0"/>
              </a:p>
            </p:txBody>
          </p:sp>
        </mc:Choice>
        <mc:Fallback xmlns="">
          <p:sp>
            <p:nvSpPr>
              <p:cNvPr id="232" name="Google Shape;232;p14"/>
              <p:cNvSpPr txBox="1">
                <a:spLocks noRot="1" noChangeAspect="1" noMove="1" noResize="1" noEditPoints="1" noAdjustHandles="1" noChangeArrowheads="1" noChangeShapeType="1" noTextEdit="1"/>
              </p:cNvSpPr>
              <p:nvPr/>
            </p:nvSpPr>
            <p:spPr>
              <a:xfrm>
                <a:off x="263046" y="4401188"/>
                <a:ext cx="10681496" cy="1248507"/>
              </a:xfrm>
              <a:prstGeom prst="rect">
                <a:avLst/>
              </a:prstGeom>
              <a:blipFill>
                <a:blip r:embed="rId3"/>
                <a:stretch>
                  <a:fillRect l="-475"/>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ounded Rectangle 7">
                <a:extLst>
                  <a:ext uri="{FF2B5EF4-FFF2-40B4-BE49-F238E27FC236}">
                    <a16:creationId xmlns:a16="http://schemas.microsoft.com/office/drawing/2014/main" id="{2CA797EB-AB13-A546-8653-93CFB4C69AA7}"/>
                  </a:ext>
                </a:extLst>
              </p:cNvPr>
              <p:cNvSpPr/>
              <p:nvPr/>
            </p:nvSpPr>
            <p:spPr>
              <a:xfrm>
                <a:off x="3832159" y="2524814"/>
                <a:ext cx="3621586" cy="91680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ar-AE" sz="2400" i="1" smtClean="0">
                            <a:solidFill>
                              <a:srgbClr val="222222"/>
                            </a:solidFill>
                            <a:latin typeface="Cambria Math" panose="02040503050406030204" pitchFamily="18" charset="0"/>
                          </a:rPr>
                        </m:ctrlPr>
                      </m:fPr>
                      <m:num>
                        <m:r>
                          <m:rPr>
                            <m:nor/>
                          </m:rPr>
                          <a:rPr lang="en-GB" sz="2400" b="0" i="0" smtClean="0">
                            <a:solidFill>
                              <a:srgbClr val="222222"/>
                            </a:solidFill>
                            <a:latin typeface="Cambria Math" panose="02040503050406030204" pitchFamily="18" charset="0"/>
                          </a:rPr>
                          <m:t> </m:t>
                        </m:r>
                      </m:num>
                      <m:den>
                        <m:r>
                          <m:rPr>
                            <m:nor/>
                          </m:rPr>
                          <a:rPr lang="ar-AE"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ar-AE" sz="2400" b="0" i="0" smtClean="0">
                            <a:solidFill>
                              <a:srgbClr val="222222"/>
                            </a:solidFill>
                            <a:latin typeface="Century Gothic" panose="020B0502020202020204" pitchFamily="34" charset="0"/>
                          </a:rPr>
                          <m:t> </m:t>
                        </m:r>
                      </m:den>
                    </m:f>
                    <m:r>
                      <a:rPr lang="ar-AE" sz="2400" b="0" i="1" smtClean="0">
                        <a:solidFill>
                          <a:srgbClr val="222222"/>
                        </a:solidFill>
                        <a:latin typeface="Cambria Math" panose="02040503050406030204" pitchFamily="18" charset="0"/>
                      </a:rPr>
                      <m:t> </m:t>
                    </m:r>
                  </m:oMath>
                </a14:m>
                <a:r>
                  <a:rPr lang="en-GB" sz="2400" dirty="0">
                    <a:solidFill>
                      <a:srgbClr val="222222"/>
                    </a:solidFill>
                    <a:latin typeface="Century Gothic" panose="020B0502020202020204" pitchFamily="34" charset="0"/>
                  </a:rPr>
                  <a:t>of ____ = 60 </a:t>
                </a:r>
              </a:p>
            </p:txBody>
          </p:sp>
        </mc:Choice>
        <mc:Fallback xmlns="">
          <p:sp>
            <p:nvSpPr>
              <p:cNvPr id="8" name="Rounded Rectangle 7">
                <a:extLst>
                  <a:ext uri="{FF2B5EF4-FFF2-40B4-BE49-F238E27FC236}">
                    <a16:creationId xmlns:a16="http://schemas.microsoft.com/office/drawing/2014/main" id="{2CA797EB-AB13-A546-8653-93CFB4C69AA7}"/>
                  </a:ext>
                </a:extLst>
              </p:cNvPr>
              <p:cNvSpPr>
                <a:spLocks noRot="1" noChangeAspect="1" noMove="1" noResize="1" noEditPoints="1" noAdjustHandles="1" noChangeArrowheads="1" noChangeShapeType="1" noTextEdit="1"/>
              </p:cNvSpPr>
              <p:nvPr/>
            </p:nvSpPr>
            <p:spPr>
              <a:xfrm>
                <a:off x="3832159" y="2524814"/>
                <a:ext cx="3621586" cy="916800"/>
              </a:xfrm>
              <a:prstGeom prst="roundRect">
                <a:avLst/>
              </a:prstGeom>
              <a:blipFill>
                <a:blip r:embed="rId4"/>
                <a:stretch>
                  <a:fillRect/>
                </a:stretch>
              </a:blipFill>
              <a:ln w="38100">
                <a:solidFill>
                  <a:srgbClr val="CCD4F4"/>
                </a:solidFill>
              </a:ln>
            </p:spPr>
            <p:txBody>
              <a:bodyPr/>
              <a:lstStyle/>
              <a:p>
                <a:r>
                  <a:rPr lang="en-GB">
                    <a:noFill/>
                  </a:rPr>
                  <a:t> </a:t>
                </a:r>
              </a:p>
            </p:txBody>
          </p:sp>
        </mc:Fallback>
      </mc:AlternateContent>
      <p:pic>
        <p:nvPicPr>
          <p:cNvPr id="9" name="Google Shape;233;p14">
            <a:extLst>
              <a:ext uri="{FF2B5EF4-FFF2-40B4-BE49-F238E27FC236}">
                <a16:creationId xmlns:a16="http://schemas.microsoft.com/office/drawing/2014/main" id="{A274F4A7-4983-1641-BB5F-E5097576C2D8}"/>
              </a:ext>
            </a:extLst>
          </p:cNvPr>
          <p:cNvPicPr preferRelativeResize="0"/>
          <p:nvPr/>
        </p:nvPicPr>
        <p:blipFill rotWithShape="1">
          <a:blip r:embed="rId5">
            <a:alphaModFix/>
          </a:blip>
          <a:srcRect/>
          <a:stretch/>
        </p:blipFill>
        <p:spPr>
          <a:xfrm>
            <a:off x="4330236" y="2301219"/>
            <a:ext cx="820533" cy="697898"/>
          </a:xfrm>
          <a:prstGeom prst="rect">
            <a:avLst/>
          </a:prstGeom>
          <a:noFill/>
          <a:ln>
            <a:noFill/>
          </a:ln>
        </p:spPr>
      </p:pic>
      <p:pic>
        <p:nvPicPr>
          <p:cNvPr id="10" name="Google Shape;234;p14">
            <a:extLst>
              <a:ext uri="{FF2B5EF4-FFF2-40B4-BE49-F238E27FC236}">
                <a16:creationId xmlns:a16="http://schemas.microsoft.com/office/drawing/2014/main" id="{6D9E4F3E-4E72-CE48-B2A3-10B4A7F1E6CB}"/>
              </a:ext>
            </a:extLst>
          </p:cNvPr>
          <p:cNvPicPr preferRelativeResize="0"/>
          <p:nvPr/>
        </p:nvPicPr>
        <p:blipFill rotWithShape="1">
          <a:blip r:embed="rId6">
            <a:alphaModFix/>
          </a:blip>
          <a:srcRect/>
          <a:stretch/>
        </p:blipFill>
        <p:spPr>
          <a:xfrm>
            <a:off x="5287525" y="2530430"/>
            <a:ext cx="903893" cy="767118"/>
          </a:xfrm>
          <a:prstGeom prst="rect">
            <a:avLst/>
          </a:prstGeom>
          <a:noFill/>
          <a:ln>
            <a:noFill/>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500"/>
                                        <p:tgtEl>
                                          <p:spTgt spid="232"/>
                                        </p:tgtEl>
                                      </p:cBhvr>
                                    </p:animEffect>
                                  </p:childTnLst>
                                </p:cTn>
                              </p:par>
                            </p:childTnLst>
                          </p:cTn>
                        </p:par>
                      </p:childTnLst>
                    </p:cTn>
                  </p:par>
                </p:childTnLst>
              </p:cTn>
              <p:nextCondLst>
                <p:cond evt="onClick" delay="0">
                  <p:tgtEl>
                    <p:spTgt spid="231"/>
                  </p:tgtEl>
                </p:cond>
              </p:nextCondLst>
            </p:seq>
          </p:childTnLst>
        </p:cTn>
      </p:par>
    </p:tnLst>
    <p:bldLst>
      <p:bldP spid="2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dirty="0">
                <a:latin typeface="Century Gothic"/>
                <a:ea typeface="Century Gothic"/>
                <a:cs typeface="Century Gothic"/>
                <a:sym typeface="Century Gothic"/>
              </a:rPr>
              <a:t>The following slides are based on:</a:t>
            </a:r>
            <a:br>
              <a:rPr lang="en-GB" sz="2400" dirty="0">
                <a:latin typeface="Century Gothic"/>
                <a:ea typeface="Century Gothic"/>
                <a:cs typeface="Century Gothic"/>
                <a:sym typeface="Century Gothic"/>
              </a:rPr>
            </a:br>
            <a:r>
              <a:rPr lang="en-GB" sz="2400" dirty="0">
                <a:latin typeface="Century Gothic"/>
                <a:ea typeface="Century Gothic"/>
                <a:cs typeface="Century Gothic"/>
                <a:sym typeface="Century Gothic"/>
              </a:rPr>
              <a:t>Find a fraction of an amount </a:t>
            </a:r>
            <a:endParaRPr sz="2400" dirty="0">
              <a:latin typeface="Century Gothic"/>
              <a:ea typeface="Century Gothic"/>
              <a:cs typeface="Century Gothic"/>
              <a:sym typeface="Century Gothic"/>
            </a:endParaRPr>
          </a:p>
          <a:p>
            <a:pPr marL="0" lvl="0" indent="0" algn="ctr" rtl="0">
              <a:lnSpc>
                <a:spcPct val="100000"/>
              </a:lnSpc>
              <a:spcBef>
                <a:spcPts val="0"/>
              </a:spcBef>
              <a:spcAft>
                <a:spcPts val="0"/>
              </a:spcAft>
              <a:buClr>
                <a:schemeClr val="dk1"/>
              </a:buClr>
              <a:buSzPts val="1100"/>
              <a:buFont typeface="Arial"/>
              <a:buNone/>
            </a:pPr>
            <a:endParaRPr sz="2400" dirty="0">
              <a:latin typeface="Century Gothic"/>
              <a:ea typeface="Century Gothic"/>
              <a:cs typeface="Century Gothic"/>
              <a:sym typeface="Century Gothic"/>
            </a:endParaRPr>
          </a:p>
          <a:p>
            <a:pPr marL="0" lvl="0" indent="0" algn="ctr" rtl="0">
              <a:lnSpc>
                <a:spcPct val="150000"/>
              </a:lnSpc>
              <a:spcBef>
                <a:spcPts val="0"/>
              </a:spcBef>
              <a:spcAft>
                <a:spcPts val="0"/>
              </a:spcAft>
              <a:buClr>
                <a:schemeClr val="dk1"/>
              </a:buClr>
              <a:buSzPts val="2400"/>
              <a:buFont typeface="Century Gothic"/>
              <a:buNone/>
            </a:pPr>
            <a:br>
              <a:rPr lang="en-GB" sz="2400" dirty="0">
                <a:latin typeface="Century Gothic"/>
                <a:ea typeface="Century Gothic"/>
                <a:cs typeface="Century Gothic"/>
                <a:sym typeface="Century Gothic"/>
              </a:rPr>
            </a:br>
            <a:endParaRPr sz="2400" b="1" dirty="0">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5" name="Google Shape;245;p16"/>
              <p:cNvSpPr txBox="1">
                <a:spLocks noGrp="1"/>
              </p:cNvSpPr>
              <p:nvPr>
                <p:ph type="body" idx="2"/>
              </p:nvPr>
            </p:nvSpPr>
            <p:spPr>
              <a:xfrm>
                <a:off x="263046" y="700644"/>
                <a:ext cx="11736887" cy="693981"/>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dirty="0"/>
                  <a:t>Sophie uses a bar model to find </a:t>
                </a:r>
                <a14:m>
                  <m:oMath xmlns:m="http://schemas.openxmlformats.org/officeDocument/2006/math">
                    <m:f>
                      <m:fPr>
                        <m:ctrlPr>
                          <a:rPr lang="ar-AE" i="1" smtClean="0">
                            <a:latin typeface="Cambria Math" panose="02040503050406030204" pitchFamily="18" charset="0"/>
                          </a:rPr>
                        </m:ctrlPr>
                      </m:fPr>
                      <m:num>
                        <m:r>
                          <m:rPr>
                            <m:nor/>
                          </m:rPr>
                          <a:rPr lang="ar-AE">
                            <a:latin typeface="Century Gothic" panose="020B0502020202020204" pitchFamily="34" charset="0"/>
                          </a:rPr>
                          <m:t>1</m:t>
                        </m:r>
                      </m:num>
                      <m:den>
                        <m:r>
                          <m:rPr>
                            <m:nor/>
                          </m:rPr>
                          <a:rPr lang="ar-AE">
                            <a:latin typeface="Century Gothic" panose="020B0502020202020204" pitchFamily="34" charset="0"/>
                          </a:rPr>
                          <m:t> </m:t>
                        </m:r>
                        <m:r>
                          <m:rPr>
                            <m:nor/>
                          </m:rPr>
                          <a:rPr lang="en-GB" i="0" smtClean="0">
                            <a:latin typeface="Century Gothic" panose="020B0502020202020204" pitchFamily="34" charset="0"/>
                          </a:rPr>
                          <m:t>5</m:t>
                        </m:r>
                        <m:r>
                          <m:rPr>
                            <m:nor/>
                          </m:rPr>
                          <a:rPr lang="ar-AE">
                            <a:latin typeface="Century Gothic" panose="020B0502020202020204" pitchFamily="34" charset="0"/>
                          </a:rPr>
                          <m:t> </m:t>
                        </m:r>
                      </m:den>
                    </m:f>
                    <m:r>
                      <a:rPr lang="ar-AE" b="0" i="1">
                        <a:latin typeface="Cambria Math" panose="02040503050406030204" pitchFamily="18" charset="0"/>
                      </a:rPr>
                      <m:t> </m:t>
                    </m:r>
                  </m:oMath>
                </a14:m>
                <a:r>
                  <a:rPr lang="en-GB" dirty="0"/>
                  <a:t>of 40</a:t>
                </a:r>
                <a:endParaRPr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a:p>
                <a:pPr marL="0" lvl="0" indent="0" algn="l" rtl="0">
                  <a:lnSpc>
                    <a:spcPct val="150000"/>
                  </a:lnSpc>
                  <a:spcBef>
                    <a:spcPts val="0"/>
                  </a:spcBef>
                  <a:spcAft>
                    <a:spcPts val="0"/>
                  </a:spcAft>
                  <a:buClr>
                    <a:srgbClr val="222222"/>
                  </a:buClr>
                  <a:buSzPts val="1800"/>
                  <a:buNone/>
                </a:pPr>
                <a:endParaRPr b="1" dirty="0"/>
              </a:p>
            </p:txBody>
          </p:sp>
        </mc:Choice>
        <mc:Fallback xmlns="">
          <p:sp>
            <p:nvSpPr>
              <p:cNvPr id="245" name="Google Shape;245;p16"/>
              <p:cNvSpPr txBox="1">
                <a:spLocks noGrp="1" noRot="1" noChangeAspect="1" noMove="1" noResize="1" noEditPoints="1" noAdjustHandles="1" noChangeArrowheads="1" noChangeShapeType="1" noTextEdit="1"/>
              </p:cNvSpPr>
              <p:nvPr>
                <p:ph type="body" idx="2"/>
              </p:nvPr>
            </p:nvSpPr>
            <p:spPr>
              <a:xfrm>
                <a:off x="263046" y="700644"/>
                <a:ext cx="11736887" cy="693981"/>
              </a:xfrm>
              <a:prstGeom prst="rect">
                <a:avLst/>
              </a:prstGeom>
              <a:blipFill>
                <a:blip r:embed="rId3"/>
                <a:stretch>
                  <a:fillRect l="-432"/>
                </a:stretch>
              </a:blipFill>
              <a:ln>
                <a:noFill/>
              </a:ln>
            </p:spPr>
            <p:txBody>
              <a:bodyPr/>
              <a:lstStyle/>
              <a:p>
                <a:r>
                  <a:rPr lang="en-GB">
                    <a:noFill/>
                  </a:rPr>
                  <a:t> </a:t>
                </a:r>
              </a:p>
            </p:txBody>
          </p:sp>
        </mc:Fallback>
      </mc:AlternateContent>
      <p:sp>
        <p:nvSpPr>
          <p:cNvPr id="246" name="Google Shape;246;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aphicFrame>
        <p:nvGraphicFramePr>
          <p:cNvPr id="247" name="Google Shape;247;p16"/>
          <p:cNvGraphicFramePr/>
          <p:nvPr>
            <p:extLst>
              <p:ext uri="{D42A27DB-BD31-4B8C-83A1-F6EECF244321}">
                <p14:modId xmlns:p14="http://schemas.microsoft.com/office/powerpoint/2010/main" val="4210631151"/>
              </p:ext>
            </p:extLst>
          </p:nvPr>
        </p:nvGraphicFramePr>
        <p:xfrm>
          <a:off x="1128597" y="2785263"/>
          <a:ext cx="4377125" cy="664625"/>
        </p:xfrm>
        <a:graphic>
          <a:graphicData uri="http://schemas.openxmlformats.org/drawingml/2006/table">
            <a:tbl>
              <a:tblPr>
                <a:noFill/>
                <a:tableStyleId>{388F9E20-7A65-4966-8C8C-3362E7C8E6AD}</a:tableStyleId>
              </a:tblPr>
              <a:tblGrid>
                <a:gridCol w="875425">
                  <a:extLst>
                    <a:ext uri="{9D8B030D-6E8A-4147-A177-3AD203B41FA5}">
                      <a16:colId xmlns:a16="http://schemas.microsoft.com/office/drawing/2014/main" val="20000"/>
                    </a:ext>
                  </a:extLst>
                </a:gridCol>
                <a:gridCol w="875425">
                  <a:extLst>
                    <a:ext uri="{9D8B030D-6E8A-4147-A177-3AD203B41FA5}">
                      <a16:colId xmlns:a16="http://schemas.microsoft.com/office/drawing/2014/main" val="20001"/>
                    </a:ext>
                  </a:extLst>
                </a:gridCol>
                <a:gridCol w="875425">
                  <a:extLst>
                    <a:ext uri="{9D8B030D-6E8A-4147-A177-3AD203B41FA5}">
                      <a16:colId xmlns:a16="http://schemas.microsoft.com/office/drawing/2014/main" val="20002"/>
                    </a:ext>
                  </a:extLst>
                </a:gridCol>
                <a:gridCol w="875425">
                  <a:extLst>
                    <a:ext uri="{9D8B030D-6E8A-4147-A177-3AD203B41FA5}">
                      <a16:colId xmlns:a16="http://schemas.microsoft.com/office/drawing/2014/main" val="20003"/>
                    </a:ext>
                  </a:extLst>
                </a:gridCol>
                <a:gridCol w="875425">
                  <a:extLst>
                    <a:ext uri="{9D8B030D-6E8A-4147-A177-3AD203B41FA5}">
                      <a16:colId xmlns:a16="http://schemas.microsoft.com/office/drawing/2014/main" val="20004"/>
                    </a:ext>
                  </a:extLst>
                </a:gridCol>
              </a:tblGrid>
              <a:tr h="664625">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8</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solidFill>
                      <a:srgbClr val="CCD4F4"/>
                    </a:solidFill>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8</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8</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8</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dirty="0">
                          <a:latin typeface="Century Gothic" panose="020B0502020202020204" pitchFamily="34" charset="0"/>
                          <a:ea typeface="Nunito"/>
                          <a:cs typeface="Nunito"/>
                          <a:sym typeface="Nunito"/>
                        </a:rPr>
                        <a:t>8</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249" name="Google Shape;249;p16"/>
          <p:cNvSpPr txBox="1"/>
          <p:nvPr/>
        </p:nvSpPr>
        <p:spPr>
          <a:xfrm>
            <a:off x="2800259" y="1959239"/>
            <a:ext cx="10338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a:latin typeface="Century Gothic"/>
                <a:ea typeface="Century Gothic"/>
                <a:cs typeface="Century Gothic"/>
                <a:sym typeface="Century Gothic"/>
              </a:rPr>
              <a:t>40</a:t>
            </a:r>
            <a:endParaRPr sz="1800">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250" name="Google Shape;250;p16"/>
              <p:cNvSpPr txBox="1"/>
              <p:nvPr/>
            </p:nvSpPr>
            <p:spPr>
              <a:xfrm>
                <a:off x="7398327" y="1197504"/>
                <a:ext cx="2325790" cy="35604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dirty="0">
                    <a:latin typeface="Century Gothic"/>
                    <a:ea typeface="Century Gothic"/>
                    <a:cs typeface="Century Gothic"/>
                    <a:sym typeface="Century Gothic"/>
                  </a:rPr>
                  <a:t>Complete:</a:t>
                </a:r>
              </a:p>
              <a:p>
                <a:pPr marL="0" lvl="0" indent="0" algn="l" rtl="0">
                  <a:spcBef>
                    <a:spcPts val="0"/>
                  </a:spcBef>
                  <a:spcAft>
                    <a:spcPts val="0"/>
                  </a:spcAft>
                  <a:buNone/>
                </a:pPr>
                <a:endParaRPr lang="en-GB" sz="1800" dirty="0">
                  <a:latin typeface="Century Gothic"/>
                  <a:ea typeface="Century Gothic"/>
                  <a:cs typeface="Century Gothic"/>
                  <a:sym typeface="Century Gothic"/>
                </a:endParaRP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1</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a:latin typeface="Century Gothic" panose="020B0502020202020204" pitchFamily="34" charset="0"/>
                          </a:rPr>
                          <m:t> </m:t>
                        </m:r>
                      </m:den>
                    </m:f>
                  </m:oMath>
                </a14:m>
                <a:r>
                  <a:rPr lang="ar-AE" sz="1800" dirty="0">
                    <a:latin typeface="Century Gothic"/>
                    <a:ea typeface="Century Gothic"/>
                    <a:cs typeface="Century Gothic"/>
                    <a:sym typeface="Century Gothic"/>
                  </a:rPr>
                  <a:t> </a:t>
                </a:r>
                <a:r>
                  <a:rPr lang="en-GB" sz="1800" dirty="0">
                    <a:latin typeface="Century Gothic"/>
                    <a:ea typeface="Century Gothic"/>
                    <a:cs typeface="Century Gothic"/>
                    <a:sym typeface="Century Gothic"/>
                  </a:rPr>
                  <a:t>of 40 = _____</a:t>
                </a:r>
              </a:p>
              <a:p>
                <a:pPr marL="0" lvl="0" indent="0" algn="l" rtl="0">
                  <a:spcBef>
                    <a:spcPts val="0"/>
                  </a:spcBef>
                  <a:spcAft>
                    <a:spcPts val="0"/>
                  </a:spcAft>
                  <a:buNone/>
                </a:pPr>
                <a:endParaRPr lang="en-GB" sz="1800" dirty="0">
                  <a:latin typeface="Century Gothic"/>
                  <a:ea typeface="Century Gothic"/>
                  <a:cs typeface="Century Gothic"/>
                  <a:sym typeface="Century Gothic"/>
                </a:endParaRP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2</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a:latin typeface="Century Gothic" panose="020B0502020202020204" pitchFamily="34" charset="0"/>
                          </a:rPr>
                          <m:t> </m:t>
                        </m:r>
                      </m:den>
                    </m:f>
                  </m:oMath>
                </a14:m>
                <a:r>
                  <a:rPr lang="ar-AE" sz="1800" dirty="0">
                    <a:latin typeface="Century Gothic"/>
                    <a:ea typeface="Century Gothic"/>
                    <a:cs typeface="Century Gothic"/>
                    <a:sym typeface="Century Gothic"/>
                  </a:rPr>
                  <a:t> </a:t>
                </a:r>
                <a:r>
                  <a:rPr lang="en-GB" sz="1800" dirty="0">
                    <a:latin typeface="Century Gothic"/>
                    <a:ea typeface="Century Gothic"/>
                    <a:cs typeface="Century Gothic"/>
                    <a:sym typeface="Century Gothic"/>
                  </a:rPr>
                  <a:t>of 40 = _____ </a:t>
                </a:r>
              </a:p>
              <a:p>
                <a:pPr marL="0" lvl="0" indent="0" algn="l" rtl="0">
                  <a:spcBef>
                    <a:spcPts val="0"/>
                  </a:spcBef>
                  <a:spcAft>
                    <a:spcPts val="0"/>
                  </a:spcAft>
                  <a:buNone/>
                </a:pPr>
                <a:endParaRPr lang="en-GB" sz="1800" dirty="0">
                  <a:latin typeface="Century Gothic"/>
                  <a:ea typeface="Century Gothic"/>
                  <a:cs typeface="Century Gothic"/>
                  <a:sym typeface="Century Gothic"/>
                </a:endParaRP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a:latin typeface="Century Gothic" panose="020B0502020202020204" pitchFamily="34" charset="0"/>
                          </a:rPr>
                          <m:t> </m:t>
                        </m:r>
                      </m:den>
                    </m:f>
                  </m:oMath>
                </a14:m>
                <a:r>
                  <a:rPr lang="ar-AE" sz="1800" dirty="0">
                    <a:latin typeface="Century Gothic"/>
                    <a:ea typeface="Century Gothic"/>
                    <a:cs typeface="Century Gothic"/>
                    <a:sym typeface="Century Gothic"/>
                  </a:rPr>
                  <a:t> </a:t>
                </a:r>
                <a:r>
                  <a:rPr lang="en-GB" sz="1800" dirty="0">
                    <a:latin typeface="Century Gothic"/>
                    <a:ea typeface="Century Gothic"/>
                    <a:cs typeface="Century Gothic"/>
                    <a:sym typeface="Century Gothic"/>
                  </a:rPr>
                  <a:t>of 40 = _____</a:t>
                </a:r>
              </a:p>
              <a:p>
                <a:pPr marL="0" lvl="0" indent="0" algn="l" rtl="0">
                  <a:spcBef>
                    <a:spcPts val="0"/>
                  </a:spcBef>
                  <a:spcAft>
                    <a:spcPts val="0"/>
                  </a:spcAft>
                  <a:buNone/>
                </a:pPr>
                <a:endParaRPr lang="en-GB" sz="1800" dirty="0">
                  <a:latin typeface="Century Gothic"/>
                  <a:ea typeface="Century Gothic"/>
                  <a:cs typeface="Century Gothic"/>
                  <a:sym typeface="Century Gothic"/>
                </a:endParaRPr>
              </a:p>
              <a:p>
                <a:pPr marL="0" lvl="0" indent="0" algn="l" rtl="0">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4</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5</m:t>
                        </m:r>
                        <m:r>
                          <m:rPr>
                            <m:nor/>
                          </m:rPr>
                          <a:rPr lang="ar-AE" sz="1800">
                            <a:latin typeface="Century Gothic" panose="020B0502020202020204" pitchFamily="34" charset="0"/>
                          </a:rPr>
                          <m:t> </m:t>
                        </m:r>
                      </m:den>
                    </m:f>
                  </m:oMath>
                </a14:m>
                <a:r>
                  <a:rPr lang="ar-AE" sz="1800" dirty="0">
                    <a:latin typeface="Century Gothic"/>
                    <a:ea typeface="Century Gothic"/>
                    <a:cs typeface="Century Gothic"/>
                    <a:sym typeface="Century Gothic"/>
                  </a:rPr>
                  <a:t> </a:t>
                </a:r>
                <a:r>
                  <a:rPr lang="en-GB" sz="1800" dirty="0">
                    <a:latin typeface="Century Gothic"/>
                    <a:ea typeface="Century Gothic"/>
                    <a:cs typeface="Century Gothic"/>
                    <a:sym typeface="Century Gothic"/>
                  </a:rPr>
                  <a:t>of 40 = _____</a:t>
                </a:r>
                <a:endParaRPr sz="1800" dirty="0">
                  <a:latin typeface="Century Gothic"/>
                  <a:ea typeface="Century Gothic"/>
                  <a:cs typeface="Century Gothic"/>
                  <a:sym typeface="Century Gothic"/>
                </a:endParaRPr>
              </a:p>
            </p:txBody>
          </p:sp>
        </mc:Choice>
        <mc:Fallback xmlns="">
          <p:sp>
            <p:nvSpPr>
              <p:cNvPr id="250" name="Google Shape;250;p16"/>
              <p:cNvSpPr txBox="1">
                <a:spLocks noRot="1" noChangeAspect="1" noMove="1" noResize="1" noEditPoints="1" noAdjustHandles="1" noChangeArrowheads="1" noChangeShapeType="1" noTextEdit="1"/>
              </p:cNvSpPr>
              <p:nvPr/>
            </p:nvSpPr>
            <p:spPr>
              <a:xfrm>
                <a:off x="7398327" y="1197504"/>
                <a:ext cx="2325790" cy="3560432"/>
              </a:xfrm>
              <a:prstGeom prst="rect">
                <a:avLst/>
              </a:prstGeom>
              <a:blipFill>
                <a:blip r:embed="rId4"/>
                <a:stretch>
                  <a:fillRect l="-2174"/>
                </a:stretch>
              </a:blipFill>
              <a:ln>
                <a:noFill/>
              </a:ln>
            </p:spPr>
            <p:txBody>
              <a:bodyPr/>
              <a:lstStyle/>
              <a:p>
                <a:r>
                  <a:rPr lang="en-GB">
                    <a:noFill/>
                  </a:rPr>
                  <a:t> </a:t>
                </a:r>
              </a:p>
            </p:txBody>
          </p:sp>
        </mc:Fallback>
      </mc:AlternateContent>
      <p:sp>
        <p:nvSpPr>
          <p:cNvPr id="251" name="Google Shape;251;p16"/>
          <p:cNvSpPr txBox="1"/>
          <p:nvPr/>
        </p:nvSpPr>
        <p:spPr>
          <a:xfrm>
            <a:off x="8599034" y="1724572"/>
            <a:ext cx="5454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8</a:t>
            </a:r>
            <a:endParaRPr/>
          </a:p>
        </p:txBody>
      </p:sp>
      <p:sp>
        <p:nvSpPr>
          <p:cNvPr id="252" name="Google Shape;252;p16"/>
          <p:cNvSpPr txBox="1"/>
          <p:nvPr/>
        </p:nvSpPr>
        <p:spPr>
          <a:xfrm>
            <a:off x="8599034" y="2517918"/>
            <a:ext cx="5454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16</a:t>
            </a:r>
            <a:endParaRPr/>
          </a:p>
        </p:txBody>
      </p:sp>
      <p:sp>
        <p:nvSpPr>
          <p:cNvPr id="253" name="Google Shape;253;p16"/>
          <p:cNvSpPr txBox="1"/>
          <p:nvPr/>
        </p:nvSpPr>
        <p:spPr>
          <a:xfrm>
            <a:off x="8617074" y="3311265"/>
            <a:ext cx="5454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24</a:t>
            </a:r>
            <a:endParaRPr dirty="0"/>
          </a:p>
        </p:txBody>
      </p:sp>
      <p:sp>
        <p:nvSpPr>
          <p:cNvPr id="254" name="Google Shape;254;p16"/>
          <p:cNvSpPr txBox="1"/>
          <p:nvPr/>
        </p:nvSpPr>
        <p:spPr>
          <a:xfrm>
            <a:off x="8599034" y="4028004"/>
            <a:ext cx="5454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32</a:t>
            </a:r>
            <a:endParaRPr/>
          </a:p>
        </p:txBody>
      </p:sp>
      <p:sp>
        <p:nvSpPr>
          <p:cNvPr id="12" name="Left Brace 11">
            <a:extLst>
              <a:ext uri="{FF2B5EF4-FFF2-40B4-BE49-F238E27FC236}">
                <a16:creationId xmlns:a16="http://schemas.microsoft.com/office/drawing/2014/main" id="{AE3B0D8E-4AAE-3E49-884B-22357B3B9042}"/>
              </a:ext>
            </a:extLst>
          </p:cNvPr>
          <p:cNvSpPr/>
          <p:nvPr/>
        </p:nvSpPr>
        <p:spPr>
          <a:xfrm rot="5400000">
            <a:off x="3088559" y="354650"/>
            <a:ext cx="457200" cy="4377125"/>
          </a:xfrm>
          <a:prstGeom prst="leftBrace">
            <a:avLst>
              <a:gd name="adj1" fmla="val 42425"/>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4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1"/>
                                        </p:tgtEl>
                                        <p:attrNameLst>
                                          <p:attrName>style.visibility</p:attrName>
                                        </p:attrNameLst>
                                      </p:cBhvr>
                                      <p:to>
                                        <p:strVal val="visible"/>
                                      </p:to>
                                    </p:set>
                                    <p:animEffect transition="in" filter="fade">
                                      <p:cBhvr>
                                        <p:cTn id="7" dur="500"/>
                                        <p:tgtEl>
                                          <p:spTgt spid="2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2"/>
                                        </p:tgtEl>
                                        <p:attrNameLst>
                                          <p:attrName>style.visibility</p:attrName>
                                        </p:attrNameLst>
                                      </p:cBhvr>
                                      <p:to>
                                        <p:strVal val="visible"/>
                                      </p:to>
                                    </p:set>
                                    <p:animEffect transition="in" filter="fade">
                                      <p:cBhvr>
                                        <p:cTn id="10" dur="500"/>
                                        <p:tgtEl>
                                          <p:spTgt spid="25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3"/>
                                        </p:tgtEl>
                                        <p:attrNameLst>
                                          <p:attrName>style.visibility</p:attrName>
                                        </p:attrNameLst>
                                      </p:cBhvr>
                                      <p:to>
                                        <p:strVal val="visible"/>
                                      </p:to>
                                    </p:set>
                                    <p:animEffect transition="in" filter="fade">
                                      <p:cBhvr>
                                        <p:cTn id="13" dur="500"/>
                                        <p:tgtEl>
                                          <p:spTgt spid="2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4"/>
                                        </p:tgtEl>
                                        <p:attrNameLst>
                                          <p:attrName>style.visibility</p:attrName>
                                        </p:attrNameLst>
                                      </p:cBhvr>
                                      <p:to>
                                        <p:strVal val="visible"/>
                                      </p:to>
                                    </p:set>
                                    <p:animEffect transition="in" filter="fade">
                                      <p:cBhvr>
                                        <p:cTn id="16" dur="500"/>
                                        <p:tgtEl>
                                          <p:spTgt spid="254"/>
                                        </p:tgtEl>
                                      </p:cBhvr>
                                    </p:animEffect>
                                  </p:childTnLst>
                                </p:cTn>
                              </p:par>
                            </p:childTnLst>
                          </p:cTn>
                        </p:par>
                      </p:childTnLst>
                    </p:cTn>
                  </p:par>
                </p:childTnLst>
              </p:cTn>
              <p:nextCondLst>
                <p:cond evt="onClick" delay="0">
                  <p:tgtEl>
                    <p:spTgt spid="246"/>
                  </p:tgtEl>
                </p:cond>
              </p:nextCondLst>
            </p:seq>
          </p:childTnLst>
        </p:cTn>
      </p:par>
    </p:tnLst>
    <p:bldLst>
      <p:bldP spid="251" grpId="0"/>
      <p:bldP spid="252" grpId="0"/>
      <p:bldP spid="253" grpId="0"/>
      <p:bldP spid="2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0" name="Google Shape;260;p17"/>
              <p:cNvSpPr txBox="1">
                <a:spLocks noGrp="1"/>
              </p:cNvSpPr>
              <p:nvPr>
                <p:ph type="body" idx="2"/>
              </p:nvPr>
            </p:nvSpPr>
            <p:spPr>
              <a:xfrm>
                <a:off x="263046" y="700645"/>
                <a:ext cx="11736887" cy="729518"/>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dirty="0"/>
                  <a:t>She then uses another bar model to find </a:t>
                </a:r>
                <a14:m>
                  <m:oMath xmlns:m="http://schemas.openxmlformats.org/officeDocument/2006/math">
                    <m:f>
                      <m:fPr>
                        <m:ctrlPr>
                          <a:rPr lang="ar-AE" i="1" smtClean="0">
                            <a:latin typeface="Cambria Math" panose="02040503050406030204" pitchFamily="18" charset="0"/>
                          </a:rPr>
                        </m:ctrlPr>
                      </m:fPr>
                      <m:num>
                        <m:r>
                          <m:rPr>
                            <m:nor/>
                          </m:rPr>
                          <a:rPr lang="en-GB" b="0" i="0" smtClean="0">
                            <a:latin typeface="Century Gothic" panose="020B0502020202020204" pitchFamily="34" charset="0"/>
                          </a:rPr>
                          <m:t>3</m:t>
                        </m:r>
                      </m:num>
                      <m:den>
                        <m:r>
                          <m:rPr>
                            <m:nor/>
                          </m:rPr>
                          <a:rPr lang="ar-AE">
                            <a:latin typeface="Century Gothic" panose="020B0502020202020204" pitchFamily="34" charset="0"/>
                          </a:rPr>
                          <m:t> </m:t>
                        </m:r>
                        <m:r>
                          <m:rPr>
                            <m:nor/>
                          </m:rPr>
                          <a:rPr lang="en-GB" b="0" i="0" smtClean="0">
                            <a:latin typeface="Century Gothic" panose="020B0502020202020204" pitchFamily="34" charset="0"/>
                          </a:rPr>
                          <m:t>7</m:t>
                        </m:r>
                        <m:r>
                          <m:rPr>
                            <m:nor/>
                          </m:rPr>
                          <a:rPr lang="ar-AE">
                            <a:latin typeface="Century Gothic" panose="020B0502020202020204" pitchFamily="34" charset="0"/>
                          </a:rPr>
                          <m:t> </m:t>
                        </m:r>
                      </m:den>
                    </m:f>
                    <m:r>
                      <a:rPr lang="ar-AE" i="1">
                        <a:latin typeface="Cambria Math" panose="02040503050406030204" pitchFamily="18" charset="0"/>
                      </a:rPr>
                      <m:t> </m:t>
                    </m:r>
                  </m:oMath>
                </a14:m>
                <a:r>
                  <a:rPr lang="en-GB" dirty="0"/>
                  <a:t>of 63</a:t>
                </a:r>
                <a:endParaRPr dirty="0"/>
              </a:p>
            </p:txBody>
          </p:sp>
        </mc:Choice>
        <mc:Fallback xmlns="">
          <p:sp>
            <p:nvSpPr>
              <p:cNvPr id="260" name="Google Shape;260;p17"/>
              <p:cNvSpPr txBox="1">
                <a:spLocks noGrp="1" noRot="1" noChangeAspect="1" noMove="1" noResize="1" noEditPoints="1" noAdjustHandles="1" noChangeArrowheads="1" noChangeShapeType="1" noTextEdit="1"/>
              </p:cNvSpPr>
              <p:nvPr>
                <p:ph type="body" idx="2"/>
              </p:nvPr>
            </p:nvSpPr>
            <p:spPr>
              <a:xfrm>
                <a:off x="263046" y="700645"/>
                <a:ext cx="11736887" cy="729518"/>
              </a:xfrm>
              <a:prstGeom prst="rect">
                <a:avLst/>
              </a:prstGeom>
              <a:blipFill>
                <a:blip r:embed="rId3"/>
                <a:stretch>
                  <a:fillRect l="-432"/>
                </a:stretch>
              </a:blipFill>
              <a:ln>
                <a:noFill/>
              </a:ln>
            </p:spPr>
            <p:txBody>
              <a:bodyPr/>
              <a:lstStyle/>
              <a:p>
                <a:r>
                  <a:rPr lang="en-GB">
                    <a:noFill/>
                  </a:rPr>
                  <a:t> </a:t>
                </a:r>
              </a:p>
            </p:txBody>
          </p:sp>
        </mc:Fallback>
      </mc:AlternateContent>
      <p:sp>
        <p:nvSpPr>
          <p:cNvPr id="261" name="Google Shape;261;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262" name="Google Shape;262;p17"/>
          <p:cNvSpPr txBox="1"/>
          <p:nvPr/>
        </p:nvSpPr>
        <p:spPr>
          <a:xfrm>
            <a:off x="263046" y="4069534"/>
            <a:ext cx="10542900" cy="600134"/>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GB" sz="1800" b="1" dirty="0">
                <a:solidFill>
                  <a:srgbClr val="222222"/>
                </a:solidFill>
                <a:latin typeface="Century Gothic"/>
                <a:ea typeface="Century Gothic"/>
                <a:cs typeface="Century Gothic"/>
                <a:sym typeface="Century Gothic"/>
              </a:rPr>
              <a:t>To find a fraction of an amount, I need to divide by the _____ and multiply by the  _____</a:t>
            </a:r>
            <a:endParaRPr dirty="0"/>
          </a:p>
        </p:txBody>
      </p:sp>
      <p:graphicFrame>
        <p:nvGraphicFramePr>
          <p:cNvPr id="263" name="Google Shape;263;p17"/>
          <p:cNvGraphicFramePr/>
          <p:nvPr>
            <p:extLst>
              <p:ext uri="{D42A27DB-BD31-4B8C-83A1-F6EECF244321}">
                <p14:modId xmlns:p14="http://schemas.microsoft.com/office/powerpoint/2010/main" val="3027813011"/>
              </p:ext>
            </p:extLst>
          </p:nvPr>
        </p:nvGraphicFramePr>
        <p:xfrm>
          <a:off x="3172175" y="2465399"/>
          <a:ext cx="4377100" cy="664625"/>
        </p:xfrm>
        <a:graphic>
          <a:graphicData uri="http://schemas.openxmlformats.org/drawingml/2006/table">
            <a:tbl>
              <a:tblPr>
                <a:noFill/>
                <a:tableStyleId>{388F9E20-7A65-4966-8C8C-3362E7C8E6AD}</a:tableStyleId>
              </a:tblPr>
              <a:tblGrid>
                <a:gridCol w="625300">
                  <a:extLst>
                    <a:ext uri="{9D8B030D-6E8A-4147-A177-3AD203B41FA5}">
                      <a16:colId xmlns:a16="http://schemas.microsoft.com/office/drawing/2014/main" val="20000"/>
                    </a:ext>
                  </a:extLst>
                </a:gridCol>
                <a:gridCol w="625300">
                  <a:extLst>
                    <a:ext uri="{9D8B030D-6E8A-4147-A177-3AD203B41FA5}">
                      <a16:colId xmlns:a16="http://schemas.microsoft.com/office/drawing/2014/main" val="20001"/>
                    </a:ext>
                  </a:extLst>
                </a:gridCol>
                <a:gridCol w="625300">
                  <a:extLst>
                    <a:ext uri="{9D8B030D-6E8A-4147-A177-3AD203B41FA5}">
                      <a16:colId xmlns:a16="http://schemas.microsoft.com/office/drawing/2014/main" val="20002"/>
                    </a:ext>
                  </a:extLst>
                </a:gridCol>
                <a:gridCol w="625300">
                  <a:extLst>
                    <a:ext uri="{9D8B030D-6E8A-4147-A177-3AD203B41FA5}">
                      <a16:colId xmlns:a16="http://schemas.microsoft.com/office/drawing/2014/main" val="20003"/>
                    </a:ext>
                  </a:extLst>
                </a:gridCol>
                <a:gridCol w="625300">
                  <a:extLst>
                    <a:ext uri="{9D8B030D-6E8A-4147-A177-3AD203B41FA5}">
                      <a16:colId xmlns:a16="http://schemas.microsoft.com/office/drawing/2014/main" val="20004"/>
                    </a:ext>
                  </a:extLst>
                </a:gridCol>
                <a:gridCol w="625300">
                  <a:extLst>
                    <a:ext uri="{9D8B030D-6E8A-4147-A177-3AD203B41FA5}">
                      <a16:colId xmlns:a16="http://schemas.microsoft.com/office/drawing/2014/main" val="20005"/>
                    </a:ext>
                  </a:extLst>
                </a:gridCol>
                <a:gridCol w="625300">
                  <a:extLst>
                    <a:ext uri="{9D8B030D-6E8A-4147-A177-3AD203B41FA5}">
                      <a16:colId xmlns:a16="http://schemas.microsoft.com/office/drawing/2014/main" val="20006"/>
                    </a:ext>
                  </a:extLst>
                </a:gridCol>
              </a:tblGrid>
              <a:tr h="664625">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solidFill>
                      <a:srgbClr val="CCD4F4"/>
                    </a:solidFill>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solidFill>
                      <a:srgbClr val="CCD4F4"/>
                    </a:solidFill>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solidFill>
                      <a:srgbClr val="CCD4F4"/>
                    </a:solidFill>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GB" sz="1800" dirty="0">
                          <a:latin typeface="Century Gothic" panose="020B0502020202020204" pitchFamily="34" charset="0"/>
                          <a:ea typeface="Nunito"/>
                          <a:cs typeface="Nunito"/>
                          <a:sym typeface="Nunito"/>
                        </a:rPr>
                        <a:t>9</a:t>
                      </a:r>
                      <a:endParaRPr sz="1800"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dirty="0">
                          <a:latin typeface="Century Gothic" panose="020B0502020202020204" pitchFamily="34" charset="0"/>
                          <a:ea typeface="Nunito"/>
                          <a:cs typeface="Nunito"/>
                          <a:sym typeface="Nunito"/>
                        </a:rPr>
                        <a:t>9</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222222"/>
                      </a:solidFill>
                      <a:prstDash val="solid"/>
                      <a:round/>
                      <a:headEnd type="none" w="sm" len="sm"/>
                      <a:tailEnd type="none" w="sm" len="sm"/>
                    </a:lnL>
                    <a:lnR w="9525" cap="flat" cmpd="sng">
                      <a:solidFill>
                        <a:srgbClr val="222222"/>
                      </a:solidFill>
                      <a:prstDash val="solid"/>
                      <a:round/>
                      <a:headEnd type="none" w="sm" len="sm"/>
                      <a:tailEnd type="none" w="sm" len="sm"/>
                    </a:lnR>
                    <a:lnT w="9525" cap="flat" cmpd="sng">
                      <a:solidFill>
                        <a:srgbClr val="222222"/>
                      </a:solidFill>
                      <a:prstDash val="solid"/>
                      <a:round/>
                      <a:headEnd type="none" w="sm" len="sm"/>
                      <a:tailEnd type="none" w="sm" len="sm"/>
                    </a:lnT>
                    <a:lnB w="9525" cap="flat" cmpd="sng">
                      <a:solidFill>
                        <a:srgbClr val="222222"/>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265" name="Google Shape;265;p17"/>
          <p:cNvSpPr txBox="1"/>
          <p:nvPr/>
        </p:nvSpPr>
        <p:spPr>
          <a:xfrm>
            <a:off x="5017596" y="1708016"/>
            <a:ext cx="10338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a:latin typeface="Century Gothic"/>
                <a:ea typeface="Century Gothic"/>
                <a:cs typeface="Century Gothic"/>
                <a:sym typeface="Century Gothic"/>
              </a:rPr>
              <a:t>63</a:t>
            </a:r>
            <a:endParaRPr sz="1800">
              <a:latin typeface="Century Gothic"/>
              <a:ea typeface="Century Gothic"/>
              <a:cs typeface="Century Gothic"/>
              <a:sym typeface="Century Gothic"/>
            </a:endParaRPr>
          </a:p>
        </p:txBody>
      </p:sp>
      <mc:AlternateContent xmlns:mc="http://schemas.openxmlformats.org/markup-compatibility/2006" xmlns:a14="http://schemas.microsoft.com/office/drawing/2010/main">
        <mc:Choice Requires="a14">
          <p:sp>
            <p:nvSpPr>
              <p:cNvPr id="266" name="Google Shape;266;p17"/>
              <p:cNvSpPr txBox="1"/>
              <p:nvPr/>
            </p:nvSpPr>
            <p:spPr>
              <a:xfrm>
                <a:off x="8361226" y="1167270"/>
                <a:ext cx="2308480" cy="2596258"/>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GB" sz="1800" b="1" dirty="0">
                    <a:solidFill>
                      <a:srgbClr val="222222"/>
                    </a:solidFill>
                    <a:latin typeface="Century Gothic"/>
                    <a:ea typeface="Century Gothic"/>
                    <a:cs typeface="Century Gothic"/>
                    <a:sym typeface="Century Gothic"/>
                  </a:rPr>
                  <a:t>Complete:</a:t>
                </a:r>
                <a:endParaRPr sz="1800" b="1" dirty="0">
                  <a:solidFill>
                    <a:srgbClr val="222222"/>
                  </a:solidFill>
                  <a:latin typeface="Century Gothic"/>
                  <a:ea typeface="Century Gothic"/>
                  <a:cs typeface="Century Gothic"/>
                  <a:sym typeface="Century Gothic"/>
                </a:endParaRPr>
              </a:p>
              <a:p>
                <a:pPr marL="0" lvl="0" indent="0" algn="l" rtl="0">
                  <a:lnSpc>
                    <a:spcPct val="200000"/>
                  </a:lnSpc>
                  <a:spcBef>
                    <a:spcPts val="0"/>
                  </a:spcBef>
                  <a:spcAft>
                    <a:spcPts val="0"/>
                  </a:spcAft>
                  <a:buNone/>
                </a:pPr>
                <a:r>
                  <a:rPr lang="en-GB" sz="1800" dirty="0">
                    <a:solidFill>
                      <a:srgbClr val="222222"/>
                    </a:solidFill>
                    <a:latin typeface="Century Gothic"/>
                    <a:ea typeface="Century Gothic"/>
                    <a:cs typeface="Century Gothic"/>
                    <a:sym typeface="Century Gothic"/>
                  </a:rPr>
                  <a:t>63 ÷ 7 = _____</a:t>
                </a:r>
                <a:endParaRPr sz="1800" dirty="0">
                  <a:solidFill>
                    <a:srgbClr val="222222"/>
                  </a:solidFill>
                  <a:latin typeface="Century Gothic"/>
                  <a:ea typeface="Century Gothic"/>
                  <a:cs typeface="Century Gothic"/>
                  <a:sym typeface="Century Gothic"/>
                </a:endParaRPr>
              </a:p>
              <a:p>
                <a:pPr marL="0" lvl="0" indent="0" algn="l" rtl="0">
                  <a:lnSpc>
                    <a:spcPct val="200000"/>
                  </a:lnSpc>
                  <a:spcBef>
                    <a:spcPts val="0"/>
                  </a:spcBef>
                  <a:spcAft>
                    <a:spcPts val="0"/>
                  </a:spcAft>
                  <a:buNone/>
                </a:pPr>
                <a:r>
                  <a:rPr lang="en-GB" sz="1800" dirty="0">
                    <a:solidFill>
                      <a:srgbClr val="222222"/>
                    </a:solidFill>
                    <a:latin typeface="Century Gothic"/>
                    <a:ea typeface="Century Gothic"/>
                    <a:cs typeface="Century Gothic"/>
                    <a:sym typeface="Century Gothic"/>
                  </a:rPr>
                  <a:t>_____ x 3 = _____ </a:t>
                </a:r>
              </a:p>
              <a:p>
                <a:pPr marL="0" lvl="0" indent="0" algn="l" rtl="0">
                  <a:lnSpc>
                    <a:spcPct val="150000"/>
                  </a:lnSpc>
                  <a:spcBef>
                    <a:spcPts val="0"/>
                  </a:spcBef>
                  <a:spcAft>
                    <a:spcPts val="0"/>
                  </a:spcAft>
                  <a:buNone/>
                </a:pPr>
                <a14:m>
                  <m:oMath xmlns:m="http://schemas.openxmlformats.org/officeDocument/2006/math">
                    <m:f>
                      <m:fPr>
                        <m:ctrlPr>
                          <a:rPr lang="ar-AE"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ar-AE" sz="1800">
                            <a:latin typeface="Century Gothic" panose="020B0502020202020204" pitchFamily="34" charset="0"/>
                          </a:rPr>
                          <m:t> </m:t>
                        </m:r>
                        <m:r>
                          <m:rPr>
                            <m:nor/>
                          </m:rPr>
                          <a:rPr lang="en-GB" sz="1800" b="0" i="0" smtClean="0">
                            <a:latin typeface="Century Gothic" panose="020B0502020202020204" pitchFamily="34" charset="0"/>
                          </a:rPr>
                          <m:t>7</m:t>
                        </m:r>
                        <m:r>
                          <m:rPr>
                            <m:nor/>
                          </m:rPr>
                          <a:rPr lang="ar-AE" sz="1800">
                            <a:latin typeface="Century Gothic" panose="020B0502020202020204" pitchFamily="34" charset="0"/>
                          </a:rPr>
                          <m:t> </m:t>
                        </m:r>
                      </m:den>
                    </m:f>
                  </m:oMath>
                </a14:m>
                <a:r>
                  <a:rPr lang="en-GB" sz="1800" dirty="0">
                    <a:solidFill>
                      <a:srgbClr val="222222"/>
                    </a:solidFill>
                    <a:latin typeface="Century Gothic"/>
                    <a:ea typeface="Century Gothic"/>
                    <a:cs typeface="Century Gothic"/>
                    <a:sym typeface="Century Gothic"/>
                  </a:rPr>
                  <a:t> of 63 = _____</a:t>
                </a:r>
                <a:endParaRPr sz="1800" dirty="0">
                  <a:solidFill>
                    <a:srgbClr val="222222"/>
                  </a:solidFill>
                  <a:latin typeface="Century Gothic"/>
                  <a:ea typeface="Century Gothic"/>
                  <a:cs typeface="Century Gothic"/>
                  <a:sym typeface="Century Gothic"/>
                </a:endParaRPr>
              </a:p>
            </p:txBody>
          </p:sp>
        </mc:Choice>
        <mc:Fallback xmlns="">
          <p:sp>
            <p:nvSpPr>
              <p:cNvPr id="266" name="Google Shape;266;p17"/>
              <p:cNvSpPr txBox="1">
                <a:spLocks noRot="1" noChangeAspect="1" noMove="1" noResize="1" noEditPoints="1" noAdjustHandles="1" noChangeArrowheads="1" noChangeShapeType="1" noTextEdit="1"/>
              </p:cNvSpPr>
              <p:nvPr/>
            </p:nvSpPr>
            <p:spPr>
              <a:xfrm>
                <a:off x="8361226" y="1167270"/>
                <a:ext cx="2308480" cy="2596258"/>
              </a:xfrm>
              <a:prstGeom prst="rect">
                <a:avLst/>
              </a:prstGeom>
              <a:blipFill>
                <a:blip r:embed="rId4"/>
                <a:stretch>
                  <a:fillRect l="-2186"/>
                </a:stretch>
              </a:blipFill>
              <a:ln>
                <a:noFill/>
              </a:ln>
            </p:spPr>
            <p:txBody>
              <a:bodyPr/>
              <a:lstStyle/>
              <a:p>
                <a:r>
                  <a:rPr lang="en-GB">
                    <a:noFill/>
                  </a:rPr>
                  <a:t> </a:t>
                </a:r>
              </a:p>
            </p:txBody>
          </p:sp>
        </mc:Fallback>
      </mc:AlternateContent>
      <p:sp>
        <p:nvSpPr>
          <p:cNvPr id="267" name="Google Shape;267;p17"/>
          <p:cNvSpPr txBox="1"/>
          <p:nvPr/>
        </p:nvSpPr>
        <p:spPr>
          <a:xfrm>
            <a:off x="9515466" y="1778089"/>
            <a:ext cx="545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9</a:t>
            </a:r>
            <a:endParaRPr/>
          </a:p>
        </p:txBody>
      </p:sp>
      <p:sp>
        <p:nvSpPr>
          <p:cNvPr id="268" name="Google Shape;268;p17"/>
          <p:cNvSpPr txBox="1"/>
          <p:nvPr/>
        </p:nvSpPr>
        <p:spPr>
          <a:xfrm>
            <a:off x="8561918" y="2391551"/>
            <a:ext cx="545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9</a:t>
            </a:r>
            <a:endParaRPr/>
          </a:p>
        </p:txBody>
      </p:sp>
      <p:sp>
        <p:nvSpPr>
          <p:cNvPr id="269" name="Google Shape;269;p17"/>
          <p:cNvSpPr txBox="1"/>
          <p:nvPr/>
        </p:nvSpPr>
        <p:spPr>
          <a:xfrm>
            <a:off x="9672241" y="2391551"/>
            <a:ext cx="545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27</a:t>
            </a:r>
            <a:endParaRPr/>
          </a:p>
        </p:txBody>
      </p:sp>
      <p:sp>
        <p:nvSpPr>
          <p:cNvPr id="270" name="Google Shape;270;p17"/>
          <p:cNvSpPr txBox="1"/>
          <p:nvPr/>
        </p:nvSpPr>
        <p:spPr>
          <a:xfrm>
            <a:off x="9586405" y="2978661"/>
            <a:ext cx="545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27</a:t>
            </a:r>
            <a:endParaRPr/>
          </a:p>
        </p:txBody>
      </p:sp>
      <p:sp>
        <p:nvSpPr>
          <p:cNvPr id="271" name="Google Shape;271;p17"/>
          <p:cNvSpPr txBox="1"/>
          <p:nvPr/>
        </p:nvSpPr>
        <p:spPr>
          <a:xfrm>
            <a:off x="6051396" y="3773839"/>
            <a:ext cx="1829400" cy="50779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denominator</a:t>
            </a:r>
            <a:endParaRPr/>
          </a:p>
        </p:txBody>
      </p:sp>
      <p:sp>
        <p:nvSpPr>
          <p:cNvPr id="272" name="Google Shape;272;p17"/>
          <p:cNvSpPr txBox="1"/>
          <p:nvPr/>
        </p:nvSpPr>
        <p:spPr>
          <a:xfrm>
            <a:off x="9287060" y="4038628"/>
            <a:ext cx="1829400" cy="50779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numerator</a:t>
            </a:r>
            <a:endParaRPr/>
          </a:p>
        </p:txBody>
      </p:sp>
      <mc:AlternateContent xmlns:mc="http://schemas.openxmlformats.org/markup-compatibility/2006" xmlns:a14="http://schemas.microsoft.com/office/drawing/2010/main">
        <mc:Choice Requires="a14">
          <p:sp>
            <p:nvSpPr>
              <p:cNvPr id="273" name="Google Shape;273;p17"/>
              <p:cNvSpPr txBox="1"/>
              <p:nvPr/>
            </p:nvSpPr>
            <p:spPr>
              <a:xfrm>
                <a:off x="4132698" y="5197890"/>
                <a:ext cx="1769795" cy="1416373"/>
              </a:xfrm>
              <a:prstGeom prst="rect">
                <a:avLst/>
              </a:prstGeom>
              <a:noFill/>
              <a:ln>
                <a:noFill/>
              </a:ln>
            </p:spPr>
            <p:txBody>
              <a:bodyPr spcFirstLastPara="1" wrap="square" lIns="91425" tIns="45700" rIns="91425" bIns="45700" anchor="t" anchorCtr="0">
                <a:spAutoFit/>
              </a:bodyPr>
              <a:lstStyle/>
              <a:p>
                <a:pPr marR="0" lvl="0" algn="l" rtl="0">
                  <a:lnSpc>
                    <a:spcPct val="150000"/>
                  </a:lnSpc>
                  <a:spcBef>
                    <a:spcPts val="0"/>
                  </a:spcBef>
                  <a:spcAft>
                    <a:spcPts val="0"/>
                  </a:spcAft>
                </a:pPr>
                <a:r>
                  <a:rPr lang="en-GB" sz="1800" dirty="0">
                    <a:solidFill>
                      <a:srgbClr val="43A047"/>
                    </a:solidFill>
                    <a:latin typeface="Century Gothic"/>
                    <a:ea typeface="Century Gothic"/>
                    <a:cs typeface="Century Gothic"/>
                    <a:sym typeface="Century Gothic"/>
                  </a:rPr>
                  <a:t>60 ÷ 5 = 12</a:t>
                </a:r>
              </a:p>
              <a:p>
                <a:pPr marR="0" lvl="0" algn="l" rtl="0">
                  <a:lnSpc>
                    <a:spcPct val="150000"/>
                  </a:lnSpc>
                  <a:spcBef>
                    <a:spcPts val="0"/>
                  </a:spcBef>
                  <a:spcAft>
                    <a:spcPts val="0"/>
                  </a:spcAft>
                </a:pPr>
                <a:r>
                  <a:rPr lang="en-GB" sz="1800" dirty="0">
                    <a:solidFill>
                      <a:srgbClr val="43A047"/>
                    </a:solidFill>
                    <a:latin typeface="Century Gothic"/>
                    <a:ea typeface="Century Gothic"/>
                    <a:cs typeface="Century Gothic"/>
                    <a:sym typeface="Century Gothic"/>
                  </a:rPr>
                  <a:t>12 x 4 = 48</a:t>
                </a:r>
              </a:p>
              <a:p>
                <a:pPr marR="0" lvl="0" algn="l" rtl="0">
                  <a:spcBef>
                    <a:spcPts val="0"/>
                  </a:spcBef>
                  <a:spcAft>
                    <a:spcPts val="0"/>
                  </a:spcAft>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r>
                  <a:rPr lang="ar-AE" sz="1800" dirty="0">
                    <a:solidFill>
                      <a:srgbClr val="43A047"/>
                    </a:solidFill>
                    <a:latin typeface="Century Gothic"/>
                    <a:ea typeface="Century Gothic"/>
                    <a:cs typeface="Century Gothic"/>
                    <a:sym typeface="Century Gothic"/>
                  </a:rPr>
                  <a:t> </a:t>
                </a:r>
                <a:r>
                  <a:rPr lang="en-GB" sz="1800" dirty="0">
                    <a:solidFill>
                      <a:srgbClr val="43A047"/>
                    </a:solidFill>
                    <a:latin typeface="Century Gothic"/>
                    <a:ea typeface="Century Gothic"/>
                    <a:cs typeface="Century Gothic"/>
                    <a:sym typeface="Century Gothic"/>
                  </a:rPr>
                  <a:t>of 60 = 48</a:t>
                </a:r>
                <a:endParaRPr lang="en-GB" dirty="0">
                  <a:solidFill>
                    <a:srgbClr val="43A047"/>
                  </a:solidFill>
                </a:endParaRPr>
              </a:p>
            </p:txBody>
          </p:sp>
        </mc:Choice>
        <mc:Fallback xmlns="">
          <p:sp>
            <p:nvSpPr>
              <p:cNvPr id="273" name="Google Shape;273;p17"/>
              <p:cNvSpPr txBox="1">
                <a:spLocks noRot="1" noChangeAspect="1" noMove="1" noResize="1" noEditPoints="1" noAdjustHandles="1" noChangeArrowheads="1" noChangeShapeType="1" noTextEdit="1"/>
              </p:cNvSpPr>
              <p:nvPr/>
            </p:nvSpPr>
            <p:spPr>
              <a:xfrm>
                <a:off x="4132698" y="5197890"/>
                <a:ext cx="1769795" cy="1416373"/>
              </a:xfrm>
              <a:prstGeom prst="rect">
                <a:avLst/>
              </a:prstGeom>
              <a:blipFill>
                <a:blip r:embed="rId5"/>
                <a:stretch>
                  <a:fillRect l="-2857" b="-3571"/>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Google Shape;260;p17">
                <a:extLst>
                  <a:ext uri="{FF2B5EF4-FFF2-40B4-BE49-F238E27FC236}">
                    <a16:creationId xmlns:a16="http://schemas.microsoft.com/office/drawing/2014/main" id="{C587F0F8-410E-854C-953C-EB476AE3E77C}"/>
                  </a:ext>
                </a:extLst>
              </p:cNvPr>
              <p:cNvSpPr txBox="1">
                <a:spLocks/>
              </p:cNvSpPr>
              <p:nvPr/>
            </p:nvSpPr>
            <p:spPr>
              <a:xfrm>
                <a:off x="263046" y="4954843"/>
                <a:ext cx="4267390" cy="92298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Use this method to find </a:t>
                </a:r>
                <a14:m>
                  <m:oMath xmlns:m="http://schemas.openxmlformats.org/officeDocument/2006/math">
                    <m:f>
                      <m:fPr>
                        <m:ctrlPr>
                          <a:rPr lang="ar-AE" b="1" i="1" smtClean="0">
                            <a:latin typeface="Cambria Math" panose="02040503050406030204" pitchFamily="18" charset="0"/>
                          </a:rPr>
                        </m:ctrlPr>
                      </m:fPr>
                      <m:num>
                        <m:r>
                          <m:rPr>
                            <m:nor/>
                          </m:rPr>
                          <a:rPr lang="en-GB" b="1" i="0" smtClean="0">
                            <a:latin typeface="Century Gothic" panose="020B0502020202020204" pitchFamily="34" charset="0"/>
                          </a:rPr>
                          <m:t>4</m:t>
                        </m:r>
                      </m:num>
                      <m:den>
                        <m:r>
                          <m:rPr>
                            <m:nor/>
                          </m:rPr>
                          <a:rPr lang="ar-AE" b="1">
                            <a:latin typeface="Century Gothic" panose="020B0502020202020204" pitchFamily="34" charset="0"/>
                          </a:rPr>
                          <m:t> </m:t>
                        </m:r>
                        <m:r>
                          <m:rPr>
                            <m:nor/>
                          </m:rPr>
                          <a:rPr lang="en-GB" b="1" i="0" smtClean="0">
                            <a:latin typeface="Century Gothic" panose="020B0502020202020204" pitchFamily="34" charset="0"/>
                          </a:rPr>
                          <m:t>5</m:t>
                        </m:r>
                        <m:r>
                          <m:rPr>
                            <m:nor/>
                          </m:rPr>
                          <a:rPr lang="ar-AE" b="1">
                            <a:latin typeface="Century Gothic" panose="020B0502020202020204" pitchFamily="34" charset="0"/>
                          </a:rPr>
                          <m:t> </m:t>
                        </m:r>
                      </m:den>
                    </m:f>
                    <m:r>
                      <a:rPr lang="ar-AE" b="1" i="1">
                        <a:latin typeface="Cambria Math" panose="02040503050406030204" pitchFamily="18" charset="0"/>
                      </a:rPr>
                      <m:t> </m:t>
                    </m:r>
                  </m:oMath>
                </a14:m>
                <a:r>
                  <a:rPr lang="en-GB" b="1" dirty="0"/>
                  <a:t>of 60</a:t>
                </a:r>
              </a:p>
            </p:txBody>
          </p:sp>
        </mc:Choice>
        <mc:Fallback xmlns="">
          <p:sp>
            <p:nvSpPr>
              <p:cNvPr id="16" name="Google Shape;260;p17">
                <a:extLst>
                  <a:ext uri="{FF2B5EF4-FFF2-40B4-BE49-F238E27FC236}">
                    <a16:creationId xmlns:a16="http://schemas.microsoft.com/office/drawing/2014/main" id="{C587F0F8-410E-854C-953C-EB476AE3E77C}"/>
                  </a:ext>
                </a:extLst>
              </p:cNvPr>
              <p:cNvSpPr txBox="1">
                <a:spLocks noRot="1" noChangeAspect="1" noMove="1" noResize="1" noEditPoints="1" noAdjustHandles="1" noChangeArrowheads="1" noChangeShapeType="1" noTextEdit="1"/>
              </p:cNvSpPr>
              <p:nvPr/>
            </p:nvSpPr>
            <p:spPr>
              <a:xfrm>
                <a:off x="263046" y="4954843"/>
                <a:ext cx="4267390" cy="922982"/>
              </a:xfrm>
              <a:prstGeom prst="rect">
                <a:avLst/>
              </a:prstGeom>
              <a:blipFill>
                <a:blip r:embed="rId6"/>
                <a:stretch>
                  <a:fillRect l="-1187"/>
                </a:stretch>
              </a:blipFill>
              <a:ln>
                <a:noFill/>
              </a:ln>
            </p:spPr>
            <p:txBody>
              <a:bodyPr/>
              <a:lstStyle/>
              <a:p>
                <a:r>
                  <a:rPr lang="en-GB">
                    <a:noFill/>
                  </a:rPr>
                  <a:t> </a:t>
                </a:r>
              </a:p>
            </p:txBody>
          </p:sp>
        </mc:Fallback>
      </mc:AlternateContent>
      <p:sp>
        <p:nvSpPr>
          <p:cNvPr id="17" name="Left Brace 16">
            <a:extLst>
              <a:ext uri="{FF2B5EF4-FFF2-40B4-BE49-F238E27FC236}">
                <a16:creationId xmlns:a16="http://schemas.microsoft.com/office/drawing/2014/main" id="{0CB02695-7D05-D146-8273-CC1B90EE16D7}"/>
              </a:ext>
            </a:extLst>
          </p:cNvPr>
          <p:cNvSpPr/>
          <p:nvPr/>
        </p:nvSpPr>
        <p:spPr>
          <a:xfrm rot="5400000">
            <a:off x="5132113" y="18651"/>
            <a:ext cx="457200" cy="4377125"/>
          </a:xfrm>
          <a:prstGeom prst="leftBrace">
            <a:avLst>
              <a:gd name="adj1" fmla="val 42425"/>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500"/>
                                        <p:tgtEl>
                                          <p:spTgt spid="27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1"/>
                                        </p:tgtEl>
                                        <p:attrNameLst>
                                          <p:attrName>style.visibility</p:attrName>
                                        </p:attrNameLst>
                                      </p:cBhvr>
                                      <p:to>
                                        <p:strVal val="visible"/>
                                      </p:to>
                                    </p:set>
                                    <p:animEffect transition="in" filter="fade">
                                      <p:cBhvr>
                                        <p:cTn id="10" dur="500"/>
                                        <p:tgtEl>
                                          <p:spTgt spid="27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2"/>
                                        </p:tgtEl>
                                        <p:attrNameLst>
                                          <p:attrName>style.visibility</p:attrName>
                                        </p:attrNameLst>
                                      </p:cBhvr>
                                      <p:to>
                                        <p:strVal val="visible"/>
                                      </p:to>
                                    </p:set>
                                    <p:animEffect transition="in" filter="fade">
                                      <p:cBhvr>
                                        <p:cTn id="13" dur="500"/>
                                        <p:tgtEl>
                                          <p:spTgt spid="27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0"/>
                                        </p:tgtEl>
                                        <p:attrNameLst>
                                          <p:attrName>style.visibility</p:attrName>
                                        </p:attrNameLst>
                                      </p:cBhvr>
                                      <p:to>
                                        <p:strVal val="visible"/>
                                      </p:to>
                                    </p:set>
                                    <p:animEffect transition="in" filter="fade">
                                      <p:cBhvr>
                                        <p:cTn id="16" dur="500"/>
                                        <p:tgtEl>
                                          <p:spTgt spid="27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9"/>
                                        </p:tgtEl>
                                        <p:attrNameLst>
                                          <p:attrName>style.visibility</p:attrName>
                                        </p:attrNameLst>
                                      </p:cBhvr>
                                      <p:to>
                                        <p:strVal val="visible"/>
                                      </p:to>
                                    </p:set>
                                    <p:animEffect transition="in" filter="fade">
                                      <p:cBhvr>
                                        <p:cTn id="19" dur="500"/>
                                        <p:tgtEl>
                                          <p:spTgt spid="26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8"/>
                                        </p:tgtEl>
                                        <p:attrNameLst>
                                          <p:attrName>style.visibility</p:attrName>
                                        </p:attrNameLst>
                                      </p:cBhvr>
                                      <p:to>
                                        <p:strVal val="visible"/>
                                      </p:to>
                                    </p:set>
                                    <p:animEffect transition="in" filter="fade">
                                      <p:cBhvr>
                                        <p:cTn id="22" dur="500"/>
                                        <p:tgtEl>
                                          <p:spTgt spid="26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7"/>
                                        </p:tgtEl>
                                        <p:attrNameLst>
                                          <p:attrName>style.visibility</p:attrName>
                                        </p:attrNameLst>
                                      </p:cBhvr>
                                      <p:to>
                                        <p:strVal val="visible"/>
                                      </p:to>
                                    </p:set>
                                    <p:animEffect transition="in" filter="fade">
                                      <p:cBhvr>
                                        <p:cTn id="25" dur="500"/>
                                        <p:tgtEl>
                                          <p:spTgt spid="267"/>
                                        </p:tgtEl>
                                      </p:cBhvr>
                                    </p:animEffect>
                                  </p:childTnLst>
                                </p:cTn>
                              </p:par>
                            </p:childTnLst>
                          </p:cTn>
                        </p:par>
                      </p:childTnLst>
                    </p:cTn>
                  </p:par>
                </p:childTnLst>
              </p:cTn>
              <p:nextCondLst>
                <p:cond evt="onClick" delay="0">
                  <p:tgtEl>
                    <p:spTgt spid="261"/>
                  </p:tgtEl>
                </p:cond>
              </p:nextCondLst>
            </p:seq>
          </p:childTnLst>
        </p:cTn>
      </p:par>
    </p:tnLst>
    <p:bldLst>
      <p:bldP spid="267" grpId="0"/>
      <p:bldP spid="268" grpId="0"/>
      <p:bldP spid="269" grpId="0"/>
      <p:bldP spid="270" grpId="0"/>
      <p:bldP spid="271" grpId="0"/>
      <p:bldP spid="272" grpId="0"/>
      <p:bldP spid="2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dirty="0">
                <a:solidFill>
                  <a:srgbClr val="222222"/>
                </a:solidFill>
                <a:latin typeface="Century Gothic"/>
                <a:ea typeface="Century Gothic"/>
                <a:cs typeface="Century Gothic"/>
                <a:sym typeface="Century Gothic"/>
              </a:rPr>
              <a:t>Summary</a:t>
            </a:r>
            <a:endParaRPr dirty="0"/>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Key Vocabulary and Sentence Stems </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Diagnostic Question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Learning Objective</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Starter – Would you rather?</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Let’s Learn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 Using bar models to find the whole from a unit fraction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(1) – </a:t>
            </a:r>
            <a:r>
              <a:rPr lang="en-GB" sz="1800" dirty="0">
                <a:solidFill>
                  <a:srgbClr val="222222"/>
                </a:solidFill>
                <a:latin typeface="Century Gothic"/>
                <a:ea typeface="Century Gothic"/>
                <a:cs typeface="Century Gothic"/>
                <a:sym typeface="Century Gothic"/>
              </a:rPr>
              <a:t>Using bar models to find the whole from a unit fraction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 </a:t>
            </a:r>
            <a:r>
              <a:rPr lang="en-GB" sz="1800" dirty="0">
                <a:solidFill>
                  <a:srgbClr val="222222"/>
                </a:solidFill>
                <a:latin typeface="Century Gothic"/>
                <a:ea typeface="Century Gothic"/>
                <a:cs typeface="Century Gothic"/>
                <a:sym typeface="Century Gothic"/>
              </a:rPr>
              <a:t>Using bar models to find the whole from a non-unit fraction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(2) – </a:t>
            </a:r>
            <a:r>
              <a:rPr lang="en-GB" sz="1800" dirty="0">
                <a:solidFill>
                  <a:srgbClr val="222222"/>
                </a:solidFill>
                <a:latin typeface="Century Gothic"/>
                <a:ea typeface="Century Gothic"/>
                <a:cs typeface="Century Gothic"/>
                <a:sym typeface="Century Gothic"/>
              </a:rPr>
              <a:t>Using bar models to find the whole from a non-unit fraction</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Follow Me – </a:t>
            </a:r>
            <a:r>
              <a:rPr lang="en-GB" sz="1800" b="0" i="0" u="none" strike="noStrike" cap="none">
                <a:solidFill>
                  <a:srgbClr val="222222"/>
                </a:solidFill>
                <a:latin typeface="Century Gothic"/>
                <a:ea typeface="Century Gothic"/>
                <a:cs typeface="Century Gothic"/>
                <a:sym typeface="Century Gothic"/>
              </a:rPr>
              <a:t>Word problem</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Your Turn (3) – </a:t>
            </a:r>
            <a:r>
              <a:rPr lang="en-GB" sz="1800" dirty="0">
                <a:solidFill>
                  <a:srgbClr val="222222"/>
                </a:solidFill>
                <a:latin typeface="Century Gothic"/>
                <a:ea typeface="Century Gothic"/>
                <a:cs typeface="Century Gothic"/>
                <a:sym typeface="Century Gothic"/>
              </a:rPr>
              <a:t> Problem solving</a:t>
            </a:r>
            <a:endParaRPr dirty="0">
              <a:solidFill>
                <a:schemeClr val="dk1"/>
              </a:solidFil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Let’s Reflect </a:t>
            </a:r>
            <a:endParaRPr dirty="0"/>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Support Slides – Based </a:t>
            </a:r>
            <a:r>
              <a:rPr lang="en-GB" sz="1800" i="0" u="none" strike="noStrike" cap="none" dirty="0">
                <a:solidFill>
                  <a:srgbClr val="222222"/>
                </a:solidFill>
                <a:latin typeface="Century Gothic"/>
                <a:ea typeface="Century Gothic"/>
                <a:cs typeface="Century Gothic"/>
                <a:sym typeface="Century Gothic"/>
              </a:rPr>
              <a:t>on </a:t>
            </a:r>
            <a:r>
              <a:rPr lang="en-GB" sz="1800" dirty="0">
                <a:solidFill>
                  <a:schemeClr val="dk1"/>
                </a:solidFill>
                <a:latin typeface="Century Gothic"/>
                <a:ea typeface="Century Gothic"/>
                <a:cs typeface="Century Gothic"/>
                <a:sym typeface="Century Gothic"/>
              </a:rPr>
              <a:t>finding a fraction of an amount</a:t>
            </a:r>
            <a:endParaRPr sz="1800" dirty="0">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1bb1872858f_0_19"/>
          <p:cNvSpPr txBox="1">
            <a:spLocks noGrp="1"/>
          </p:cNvSpPr>
          <p:nvPr>
            <p:ph type="body" idx="1"/>
          </p:nvPr>
        </p:nvSpPr>
        <p:spPr>
          <a:xfrm>
            <a:off x="263524" y="653143"/>
            <a:ext cx="2717100" cy="4239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g1bb1872858f_0_19"/>
          <p:cNvSpPr txBox="1"/>
          <p:nvPr/>
        </p:nvSpPr>
        <p:spPr>
          <a:xfrm>
            <a:off x="263524" y="3216993"/>
            <a:ext cx="2717100" cy="42390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a:p>
        </p:txBody>
      </p:sp>
      <p:sp>
        <p:nvSpPr>
          <p:cNvPr id="62" name="Google Shape;62;g1bb1872858f_0_19"/>
          <p:cNvSpPr txBox="1"/>
          <p:nvPr/>
        </p:nvSpPr>
        <p:spPr>
          <a:xfrm>
            <a:off x="263524" y="3641007"/>
            <a:ext cx="11736300" cy="258528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b="0" i="0" u="none" strike="noStrike" cap="none" dirty="0">
                <a:solidFill>
                  <a:srgbClr val="222222"/>
                </a:solidFill>
                <a:latin typeface="Century Gothic"/>
                <a:ea typeface="Century Gothic"/>
                <a:cs typeface="Century Gothic"/>
                <a:sym typeface="Century Gothic"/>
              </a:rPr>
              <a:t>To find (fraction) of a set of objects, you divide the objects into (denominator)</a:t>
            </a:r>
            <a:endParaRPr dirty="0"/>
          </a:p>
          <a:p>
            <a:pPr marL="0" marR="0" lvl="0" indent="0" algn="l" rtl="0">
              <a:lnSpc>
                <a:spcPct val="150000"/>
              </a:lnSpc>
              <a:spcBef>
                <a:spcPts val="0"/>
              </a:spcBef>
              <a:spcAft>
                <a:spcPts val="0"/>
              </a:spcAft>
              <a:buNone/>
            </a:pPr>
            <a:r>
              <a:rPr lang="en-GB" sz="1800" b="0" i="0" u="none" strike="noStrike" cap="none" dirty="0">
                <a:solidFill>
                  <a:srgbClr val="222222"/>
                </a:solidFill>
                <a:latin typeface="Century Gothic"/>
                <a:ea typeface="Century Gothic"/>
                <a:cs typeface="Century Gothic"/>
                <a:sym typeface="Century Gothic"/>
              </a:rPr>
              <a:t>equal groups and count the amount in (numerator) equal part(s).</a:t>
            </a:r>
            <a:endParaRPr dirty="0"/>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dirty="0">
                <a:solidFill>
                  <a:srgbClr val="222222"/>
                </a:solidFill>
                <a:latin typeface="Century Gothic"/>
                <a:ea typeface="Century Gothic"/>
                <a:cs typeface="Century Gothic"/>
                <a:sym typeface="Century Gothic"/>
              </a:rPr>
              <a:t>To find 1/5 of a set of objects, you divide the objects into 5 equal groups and count the amount in 1 equal part.</a:t>
            </a:r>
            <a:endParaRPr dirty="0"/>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dirty="0">
                <a:solidFill>
                  <a:srgbClr val="222222"/>
                </a:solidFill>
                <a:latin typeface="Century Gothic"/>
                <a:ea typeface="Century Gothic"/>
                <a:cs typeface="Century Gothic"/>
                <a:sym typeface="Century Gothic"/>
              </a:rPr>
              <a:t>OR To find ¾ of a set of objects, you divide the objects into 4 equal groups and count the amount in 3 equal parts.</a:t>
            </a:r>
            <a:endParaRPr dirty="0"/>
          </a:p>
        </p:txBody>
      </p:sp>
      <p:graphicFrame>
        <p:nvGraphicFramePr>
          <p:cNvPr id="63" name="Google Shape;63;g1bb1872858f_0_19"/>
          <p:cNvGraphicFramePr/>
          <p:nvPr>
            <p:extLst>
              <p:ext uri="{D42A27DB-BD31-4B8C-83A1-F6EECF244321}">
                <p14:modId xmlns:p14="http://schemas.microsoft.com/office/powerpoint/2010/main" val="3946337374"/>
              </p:ext>
            </p:extLst>
          </p:nvPr>
        </p:nvGraphicFramePr>
        <p:xfrm>
          <a:off x="263524" y="1155866"/>
          <a:ext cx="11736400" cy="1107470"/>
        </p:xfrm>
        <a:graphic>
          <a:graphicData uri="http://schemas.openxmlformats.org/drawingml/2006/table">
            <a:tbl>
              <a:tblPr firstRow="1" bandRow="1">
                <a:noFill/>
                <a:tableStyleId>{9CBAD865-07B6-4519-83A0-446B3893176F}</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spcBef>
                          <a:spcPts val="0"/>
                        </a:spcBef>
                        <a:spcAft>
                          <a:spcPts val="0"/>
                        </a:spcAft>
                        <a:buNone/>
                      </a:pPr>
                      <a:r>
                        <a:rPr lang="en-GB" sz="1800" b="0" u="none" strike="noStrike" cap="none">
                          <a:solidFill>
                            <a:srgbClr val="222222"/>
                          </a:solidFill>
                          <a:latin typeface="Century Gothic"/>
                          <a:ea typeface="Century Gothic"/>
                          <a:cs typeface="Century Gothic"/>
                          <a:sym typeface="Century Gothic"/>
                        </a:rPr>
                        <a:t>commutative law</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en-GB" sz="1800" b="0">
                          <a:solidFill>
                            <a:srgbClr val="222222"/>
                          </a:solidFill>
                          <a:latin typeface="Century Gothic"/>
                          <a:ea typeface="Century Gothic"/>
                          <a:cs typeface="Century Gothic"/>
                          <a:sym typeface="Century Gothic"/>
                        </a:rPr>
                        <a:t>product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GB" sz="1800">
                          <a:solidFill>
                            <a:srgbClr val="222222"/>
                          </a:solidFill>
                          <a:latin typeface="Century Gothic"/>
                          <a:ea typeface="Century Gothic"/>
                          <a:cs typeface="Century Gothic"/>
                          <a:sym typeface="Century Gothic"/>
                        </a:rPr>
                        <a:t>integer</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en-GB" sz="1800">
                          <a:solidFill>
                            <a:srgbClr val="222222"/>
                          </a:solidFill>
                          <a:latin typeface="Century Gothic"/>
                          <a:ea typeface="Century Gothic"/>
                          <a:cs typeface="Century Gothic"/>
                          <a:sym typeface="Century Gothic"/>
                        </a:rPr>
                        <a:t>unit fraction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GB" sz="1800" dirty="0">
                          <a:solidFill>
                            <a:srgbClr val="222222"/>
                          </a:solidFill>
                          <a:latin typeface="Century Gothic"/>
                          <a:ea typeface="Century Gothic"/>
                          <a:cs typeface="Century Gothic"/>
                          <a:sym typeface="Century Gothic"/>
                        </a:rPr>
                        <a:t>non-unit fraction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rgbClr val="222222"/>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9" name="Google Shape;69;p4"/>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22222"/>
                  </a:buClr>
                  <a:buSzPts val="1800"/>
                  <a:buNone/>
                </a:pPr>
                <a:r>
                  <a:rPr lang="en-GB" dirty="0"/>
                  <a:t>Mia has a bag of flour. </a:t>
                </a:r>
              </a:p>
              <a:p>
                <a:pPr marL="0" lvl="0" indent="0" algn="l" rtl="0">
                  <a:lnSpc>
                    <a:spcPct val="100000"/>
                  </a:lnSpc>
                  <a:spcBef>
                    <a:spcPts val="0"/>
                  </a:spcBef>
                  <a:spcAft>
                    <a:spcPts val="0"/>
                  </a:spcAft>
                  <a:buClr>
                    <a:srgbClr val="222222"/>
                  </a:buClr>
                  <a:buSzPts val="1800"/>
                  <a:buNone/>
                </a:pPr>
                <a:r>
                  <a:rPr lang="en-GB" dirty="0"/>
                  <a:t>She has </a:t>
                </a: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i="0" smtClean="0">
                            <a:solidFill>
                              <a:srgbClr val="222222"/>
                            </a:solidFill>
                            <a:latin typeface="Century Gothic" panose="020B0502020202020204" pitchFamily="34" charset="0"/>
                          </a:rPr>
                          <m:t>2</m:t>
                        </m:r>
                      </m:num>
                      <m:den>
                        <m:r>
                          <m:rPr>
                            <m:nor/>
                          </m:rPr>
                          <a:rPr lang="ar-AE" sz="1800">
                            <a:solidFill>
                              <a:srgbClr val="222222"/>
                            </a:solidFill>
                            <a:latin typeface="Century Gothic" panose="020B0502020202020204" pitchFamily="34" charset="0"/>
                          </a:rPr>
                          <m:t> </m:t>
                        </m:r>
                        <m:r>
                          <m:rPr>
                            <m:nor/>
                          </m:rPr>
                          <a:rPr lang="en-GB" sz="1800" i="0" smtClean="0">
                            <a:solidFill>
                              <a:srgbClr val="222222"/>
                            </a:solidFill>
                            <a:latin typeface="Century Gothic" panose="020B0502020202020204" pitchFamily="34" charset="0"/>
                          </a:rPr>
                          <m:t>5</m:t>
                        </m:r>
                        <m:r>
                          <m:rPr>
                            <m:nor/>
                          </m:rPr>
                          <a:rPr lang="ar-AE" sz="1800">
                            <a:solidFill>
                              <a:srgbClr val="222222"/>
                            </a:solidFill>
                            <a:latin typeface="Century Gothic" panose="020B0502020202020204" pitchFamily="34" charset="0"/>
                          </a:rPr>
                          <m:t> </m:t>
                        </m:r>
                      </m:den>
                    </m:f>
                    <m:r>
                      <a:rPr lang="ar-AE" sz="1800" b="0" i="1">
                        <a:solidFill>
                          <a:srgbClr val="222222"/>
                        </a:solidFill>
                        <a:latin typeface="Cambria Math" panose="02040503050406030204" pitchFamily="18" charset="0"/>
                      </a:rPr>
                      <m:t> </m:t>
                    </m:r>
                  </m:oMath>
                </a14:m>
                <a:r>
                  <a:rPr lang="en-GB" dirty="0"/>
                  <a:t>of the bag left and it weighs 400g. </a:t>
                </a:r>
                <a:endParaRPr dirty="0"/>
              </a:p>
              <a:p>
                <a:pPr marL="0" lvl="0" indent="0" algn="l" rtl="0">
                  <a:lnSpc>
                    <a:spcPct val="150000"/>
                  </a:lnSpc>
                  <a:spcBef>
                    <a:spcPts val="0"/>
                  </a:spcBef>
                  <a:spcAft>
                    <a:spcPts val="0"/>
                  </a:spcAft>
                  <a:buClr>
                    <a:srgbClr val="222222"/>
                  </a:buClr>
                  <a:buSzPts val="1800"/>
                  <a:buNone/>
                </a:pPr>
                <a:r>
                  <a:rPr lang="en-GB" b="1" dirty="0"/>
                  <a:t>How heavy was the bag when it was full?</a:t>
                </a:r>
                <a:endParaRPr b="1" dirty="0"/>
              </a:p>
            </p:txBody>
          </p:sp>
        </mc:Choice>
        <mc:Fallback xmlns="">
          <p:sp>
            <p:nvSpPr>
              <p:cNvPr id="69" name="Google Shape;69;p4"/>
              <p:cNvSpPr txBox="1">
                <a:spLocks noGrp="1" noRot="1" noChangeAspect="1" noMove="1" noResize="1" noEditPoints="1" noAdjustHandles="1" noChangeArrowheads="1" noChangeShapeType="1" noTextEdit="1"/>
              </p:cNvSpPr>
              <p:nvPr>
                <p:ph type="body" idx="1"/>
              </p:nvPr>
            </p:nvSpPr>
            <p:spPr>
              <a:xfrm>
                <a:off x="263047" y="1293813"/>
                <a:ext cx="11736887" cy="1722519"/>
              </a:xfrm>
              <a:prstGeom prst="rect">
                <a:avLst/>
              </a:prstGeom>
              <a:blipFill>
                <a:blip r:embed="rId3"/>
                <a:stretch>
                  <a:fillRect l="-432"/>
                </a:stretch>
              </a:blipFill>
              <a:ln>
                <a:noFill/>
              </a:ln>
            </p:spPr>
            <p:txBody>
              <a:bodyPr/>
              <a:lstStyle/>
              <a:p>
                <a:r>
                  <a:rPr lang="en-GB">
                    <a:noFill/>
                  </a:rPr>
                  <a:t> </a:t>
                </a:r>
              </a:p>
            </p:txBody>
          </p:sp>
        </mc:Fallback>
      </mc:AlternateContent>
      <p:sp>
        <p:nvSpPr>
          <p:cNvPr id="70" name="Google Shape;70;p4"/>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dirty="0"/>
              <a:t>1,000 kg	</a:t>
            </a:r>
            <a:endParaRPr dirty="0"/>
          </a:p>
        </p:txBody>
      </p:sp>
      <p:sp>
        <p:nvSpPr>
          <p:cNvPr id="71" name="Google Shape;71;p4"/>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1kg</a:t>
            </a:r>
            <a:endParaRPr/>
          </a:p>
        </p:txBody>
      </p:sp>
      <p:sp>
        <p:nvSpPr>
          <p:cNvPr id="72" name="Google Shape;72;p4"/>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500g</a:t>
            </a:r>
            <a:endParaRPr/>
          </a:p>
        </p:txBody>
      </p:sp>
      <p:sp>
        <p:nvSpPr>
          <p:cNvPr id="73" name="Google Shape;73;p4"/>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dirty="0"/>
              <a:t>2,000g</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use a fraction to find a whole</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5" name="Google Shape;85;p6"/>
          <p:cNvSpPr txBox="1">
            <a:spLocks noGrp="1"/>
          </p:cNvSpPr>
          <p:nvPr>
            <p:ph type="body" idx="2"/>
          </p:nvPr>
        </p:nvSpPr>
        <p:spPr>
          <a:xfrm>
            <a:off x="263046" y="1176338"/>
            <a:ext cx="11736887" cy="682831"/>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sz="2000" b="1" dirty="0"/>
              <a:t>Would you rather have:</a:t>
            </a:r>
            <a:endParaRPr sz="2000" b="1" dirty="0"/>
          </a:p>
        </p:txBody>
      </p:sp>
      <mc:AlternateContent xmlns:mc="http://schemas.openxmlformats.org/markup-compatibility/2006" xmlns:a14="http://schemas.microsoft.com/office/drawing/2010/main">
        <mc:Choice Requires="a14">
          <p:sp>
            <p:nvSpPr>
              <p:cNvPr id="86" name="Google Shape;86;p6"/>
              <p:cNvSpPr txBox="1"/>
              <p:nvPr/>
            </p:nvSpPr>
            <p:spPr>
              <a:xfrm>
                <a:off x="263046" y="3983926"/>
                <a:ext cx="3598090" cy="2353745"/>
              </a:xfrm>
              <a:prstGeom prst="rect">
                <a:avLst/>
              </a:prstGeom>
              <a:noFill/>
              <a:ln>
                <a:noFill/>
              </a:ln>
            </p:spPr>
            <p:txBody>
              <a:bodyPr spcFirstLastPara="1" wrap="square" lIns="91425" tIns="45700" rIns="91425" bIns="45700" anchor="t" anchorCtr="0">
                <a:spAutoFit/>
              </a:bodyPr>
              <a:lstStyle/>
              <a:p>
                <a:pPr lvl="0">
                  <a:lnSpc>
                    <a:spcPct val="150000"/>
                  </a:lnSpc>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lang="en-GB" sz="1800" dirty="0">
                    <a:solidFill>
                      <a:srgbClr val="43A047"/>
                    </a:solidFill>
                    <a:latin typeface="Century Gothic"/>
                    <a:ea typeface="Century Gothic"/>
                    <a:cs typeface="Century Gothic"/>
                    <a:sym typeface="Century Gothic"/>
                  </a:rPr>
                  <a:t>of bag A = 225g </a:t>
                </a:r>
              </a:p>
              <a:p>
                <a:pPr lvl="0">
                  <a:lnSpc>
                    <a:spcPct val="150000"/>
                  </a:lnSpc>
                </a:pP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lang="en-GB" sz="1800" dirty="0">
                    <a:solidFill>
                      <a:srgbClr val="43A047"/>
                    </a:solidFill>
                    <a:latin typeface="Century Gothic"/>
                    <a:ea typeface="Century Gothic"/>
                    <a:cs typeface="Century Gothic"/>
                    <a:sym typeface="Century Gothic"/>
                  </a:rPr>
                  <a:t>of bag B = 200g        </a:t>
                </a:r>
              </a:p>
              <a:p>
                <a:pPr lvl="0">
                  <a:lnSpc>
                    <a:spcPct val="150000"/>
                  </a:lnSpc>
                </a:pPr>
                <a:r>
                  <a:rPr lang="en-GB" sz="1800" dirty="0">
                    <a:solidFill>
                      <a:srgbClr val="43A047"/>
                    </a:solidFill>
                    <a:latin typeface="Century Gothic"/>
                    <a:ea typeface="Century Gothic"/>
                    <a:cs typeface="Century Gothic"/>
                    <a:sym typeface="Century Gothic"/>
                  </a:rPr>
                  <a:t>so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lang="en-GB" sz="1800" dirty="0">
                    <a:solidFill>
                      <a:srgbClr val="43A047"/>
                    </a:solidFill>
                    <a:latin typeface="Century Gothic"/>
                    <a:ea typeface="Century Gothic"/>
                    <a:cs typeface="Century Gothic"/>
                    <a:sym typeface="Century Gothic"/>
                  </a:rPr>
                  <a:t> of bag A is more sweets</a:t>
                </a:r>
                <a:endParaRPr lang="en-GB" dirty="0">
                  <a:solidFill>
                    <a:srgbClr val="43A047"/>
                  </a:solidFill>
                </a:endParaRPr>
              </a:p>
            </p:txBody>
          </p:sp>
        </mc:Choice>
        <mc:Fallback xmlns="">
          <p:sp>
            <p:nvSpPr>
              <p:cNvPr id="86" name="Google Shape;86;p6"/>
              <p:cNvSpPr txBox="1">
                <a:spLocks noRot="1" noChangeAspect="1" noMove="1" noResize="1" noEditPoints="1" noAdjustHandles="1" noChangeArrowheads="1" noChangeShapeType="1" noTextEdit="1"/>
              </p:cNvSpPr>
              <p:nvPr/>
            </p:nvSpPr>
            <p:spPr>
              <a:xfrm>
                <a:off x="263046" y="3983926"/>
                <a:ext cx="3598090" cy="2353745"/>
              </a:xfrm>
              <a:prstGeom prst="rect">
                <a:avLst/>
              </a:prstGeom>
              <a:blipFill>
                <a:blip r:embed="rId3"/>
                <a:stretch>
                  <a:fillRect l="-1408"/>
                </a:stretch>
              </a:blipFill>
              <a:ln>
                <a:noFill/>
              </a:ln>
            </p:spPr>
            <p:txBody>
              <a:bodyPr/>
              <a:lstStyle/>
              <a:p>
                <a:r>
                  <a:rPr lang="en-GB">
                    <a:noFill/>
                  </a:rPr>
                  <a:t> </a:t>
                </a:r>
              </a:p>
            </p:txBody>
          </p:sp>
        </mc:Fallback>
      </mc:AlternateContent>
      <p:sp>
        <p:nvSpPr>
          <p:cNvPr id="87" name="Google Shape;87;p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pSp>
        <p:nvGrpSpPr>
          <p:cNvPr id="3" name="Group 2">
            <a:extLst>
              <a:ext uri="{FF2B5EF4-FFF2-40B4-BE49-F238E27FC236}">
                <a16:creationId xmlns:a16="http://schemas.microsoft.com/office/drawing/2014/main" id="{BB5E275B-EFCD-9A4D-BAF0-0CAA5C91F9B7}"/>
              </a:ext>
            </a:extLst>
          </p:cNvPr>
          <p:cNvGrpSpPr/>
          <p:nvPr/>
        </p:nvGrpSpPr>
        <p:grpSpPr>
          <a:xfrm>
            <a:off x="4071428" y="1947219"/>
            <a:ext cx="2238750" cy="2689988"/>
            <a:chOff x="1525026" y="2473176"/>
            <a:chExt cx="2238750" cy="2689988"/>
          </a:xfrm>
        </p:grpSpPr>
        <p:pic>
          <p:nvPicPr>
            <p:cNvPr id="88" name="Google Shape;88;p6" descr="A picture containing glass&#10;&#10;Description automatically generated"/>
            <p:cNvPicPr preferRelativeResize="0"/>
            <p:nvPr/>
          </p:nvPicPr>
          <p:blipFill rotWithShape="1">
            <a:blip r:embed="rId4">
              <a:alphaModFix/>
            </a:blip>
            <a:srcRect/>
            <a:stretch/>
          </p:blipFill>
          <p:spPr>
            <a:xfrm>
              <a:off x="1525026" y="2473176"/>
              <a:ext cx="2238750" cy="2375925"/>
            </a:xfrm>
            <a:prstGeom prst="rect">
              <a:avLst/>
            </a:prstGeom>
            <a:noFill/>
            <a:ln>
              <a:noFill/>
            </a:ln>
          </p:spPr>
        </p:pic>
        <p:pic>
          <p:nvPicPr>
            <p:cNvPr id="89" name="Google Shape;89;p6"/>
            <p:cNvPicPr preferRelativeResize="0"/>
            <p:nvPr/>
          </p:nvPicPr>
          <p:blipFill rotWithShape="1">
            <a:blip r:embed="rId5">
              <a:alphaModFix/>
            </a:blip>
            <a:srcRect/>
            <a:stretch/>
          </p:blipFill>
          <p:spPr>
            <a:xfrm>
              <a:off x="1846848" y="4190403"/>
              <a:ext cx="928442" cy="461700"/>
            </a:xfrm>
            <a:prstGeom prst="rect">
              <a:avLst/>
            </a:prstGeom>
            <a:noFill/>
            <a:ln>
              <a:noFill/>
            </a:ln>
          </p:spPr>
        </p:pic>
        <p:sp>
          <p:nvSpPr>
            <p:cNvPr id="90" name="Google Shape;90;p6"/>
            <p:cNvSpPr txBox="1"/>
            <p:nvPr/>
          </p:nvSpPr>
          <p:spPr>
            <a:xfrm>
              <a:off x="2234113" y="3090438"/>
              <a:ext cx="746592"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dirty="0">
                  <a:latin typeface="Century Gothic"/>
                  <a:ea typeface="Century Gothic"/>
                  <a:cs typeface="Century Gothic"/>
                  <a:sym typeface="Century Gothic"/>
                </a:rPr>
                <a:t>300g</a:t>
              </a:r>
              <a:endParaRPr sz="1800" b="1" dirty="0">
                <a:latin typeface="Century Gothic"/>
                <a:ea typeface="Century Gothic"/>
                <a:cs typeface="Century Gothic"/>
                <a:sym typeface="Century Gothic"/>
              </a:endParaRPr>
            </a:p>
          </p:txBody>
        </p:sp>
        <p:pic>
          <p:nvPicPr>
            <p:cNvPr id="93" name="Google Shape;93;p6"/>
            <p:cNvPicPr preferRelativeResize="0"/>
            <p:nvPr/>
          </p:nvPicPr>
          <p:blipFill rotWithShape="1">
            <a:blip r:embed="rId5">
              <a:alphaModFix/>
            </a:blip>
            <a:srcRect/>
            <a:stretch/>
          </p:blipFill>
          <p:spPr>
            <a:xfrm rot="2898600">
              <a:off x="2532648" y="3961802"/>
              <a:ext cx="928442" cy="461700"/>
            </a:xfrm>
            <a:prstGeom prst="rect">
              <a:avLst/>
            </a:prstGeom>
            <a:noFill/>
            <a:ln>
              <a:noFill/>
            </a:ln>
          </p:spPr>
        </p:pic>
        <p:sp>
          <p:nvSpPr>
            <p:cNvPr id="96" name="Google Shape;96;p6"/>
            <p:cNvSpPr txBox="1"/>
            <p:nvPr/>
          </p:nvSpPr>
          <p:spPr>
            <a:xfrm>
              <a:off x="2311069" y="4701464"/>
              <a:ext cx="7428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b="1">
                  <a:latin typeface="Century Gothic"/>
                  <a:ea typeface="Century Gothic"/>
                  <a:cs typeface="Century Gothic"/>
                  <a:sym typeface="Century Gothic"/>
                </a:rPr>
                <a:t>A</a:t>
              </a:r>
              <a:endParaRPr sz="1800" b="1">
                <a:latin typeface="Century Gothic"/>
                <a:ea typeface="Century Gothic"/>
                <a:cs typeface="Century Gothic"/>
                <a:sym typeface="Century Gothic"/>
              </a:endParaRPr>
            </a:p>
          </p:txBody>
        </p:sp>
      </p:grpSp>
      <p:grpSp>
        <p:nvGrpSpPr>
          <p:cNvPr id="2" name="Group 1">
            <a:extLst>
              <a:ext uri="{FF2B5EF4-FFF2-40B4-BE49-F238E27FC236}">
                <a16:creationId xmlns:a16="http://schemas.microsoft.com/office/drawing/2014/main" id="{2A5B23CB-C966-C443-8266-01A321B964ED}"/>
              </a:ext>
            </a:extLst>
          </p:cNvPr>
          <p:cNvGrpSpPr/>
          <p:nvPr/>
        </p:nvGrpSpPr>
        <p:grpSpPr>
          <a:xfrm>
            <a:off x="6364957" y="1525776"/>
            <a:ext cx="2611500" cy="3116693"/>
            <a:chOff x="4141825" y="2390356"/>
            <a:chExt cx="2611500" cy="3116693"/>
          </a:xfrm>
        </p:grpSpPr>
        <p:pic>
          <p:nvPicPr>
            <p:cNvPr id="91" name="Google Shape;91;p6" descr="A picture containing glass&#10;&#10;Description automatically generated"/>
            <p:cNvPicPr preferRelativeResize="0"/>
            <p:nvPr/>
          </p:nvPicPr>
          <p:blipFill rotWithShape="1">
            <a:blip r:embed="rId6">
              <a:alphaModFix/>
            </a:blip>
            <a:srcRect/>
            <a:stretch/>
          </p:blipFill>
          <p:spPr>
            <a:xfrm>
              <a:off x="4141825" y="2390356"/>
              <a:ext cx="2611500" cy="2771544"/>
            </a:xfrm>
            <a:prstGeom prst="rect">
              <a:avLst/>
            </a:prstGeom>
            <a:noFill/>
            <a:ln>
              <a:noFill/>
            </a:ln>
          </p:spPr>
        </p:pic>
        <p:sp>
          <p:nvSpPr>
            <p:cNvPr id="92" name="Google Shape;92;p6"/>
            <p:cNvSpPr txBox="1"/>
            <p:nvPr/>
          </p:nvSpPr>
          <p:spPr>
            <a:xfrm>
              <a:off x="5022638" y="3090450"/>
              <a:ext cx="928442"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dirty="0">
                  <a:solidFill>
                    <a:schemeClr val="dk1"/>
                  </a:solidFill>
                  <a:latin typeface="Century Gothic"/>
                  <a:ea typeface="Century Gothic"/>
                  <a:cs typeface="Century Gothic"/>
                  <a:sym typeface="Century Gothic"/>
                </a:rPr>
                <a:t>0.5 kg </a:t>
              </a:r>
              <a:endParaRPr dirty="0"/>
            </a:p>
          </p:txBody>
        </p:sp>
        <p:pic>
          <p:nvPicPr>
            <p:cNvPr id="94" name="Google Shape;94;p6"/>
            <p:cNvPicPr preferRelativeResize="0"/>
            <p:nvPr/>
          </p:nvPicPr>
          <p:blipFill rotWithShape="1">
            <a:blip r:embed="rId5">
              <a:alphaModFix/>
            </a:blip>
            <a:srcRect/>
            <a:stretch/>
          </p:blipFill>
          <p:spPr>
            <a:xfrm>
              <a:off x="4590048" y="4571403"/>
              <a:ext cx="928442" cy="461700"/>
            </a:xfrm>
            <a:prstGeom prst="rect">
              <a:avLst/>
            </a:prstGeom>
            <a:noFill/>
            <a:ln>
              <a:noFill/>
            </a:ln>
          </p:spPr>
        </p:pic>
        <p:pic>
          <p:nvPicPr>
            <p:cNvPr id="95" name="Google Shape;95;p6"/>
            <p:cNvPicPr preferRelativeResize="0"/>
            <p:nvPr/>
          </p:nvPicPr>
          <p:blipFill rotWithShape="1">
            <a:blip r:embed="rId5">
              <a:alphaModFix/>
            </a:blip>
            <a:srcRect/>
            <a:stretch/>
          </p:blipFill>
          <p:spPr>
            <a:xfrm rot="2898600">
              <a:off x="5275848" y="4342802"/>
              <a:ext cx="928442" cy="461700"/>
            </a:xfrm>
            <a:prstGeom prst="rect">
              <a:avLst/>
            </a:prstGeom>
            <a:noFill/>
            <a:ln>
              <a:noFill/>
            </a:ln>
          </p:spPr>
        </p:pic>
        <p:sp>
          <p:nvSpPr>
            <p:cNvPr id="97" name="Google Shape;97;p6"/>
            <p:cNvSpPr txBox="1"/>
            <p:nvPr/>
          </p:nvSpPr>
          <p:spPr>
            <a:xfrm>
              <a:off x="5123604" y="5045349"/>
              <a:ext cx="7428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b="1">
                  <a:latin typeface="Century Gothic"/>
                  <a:ea typeface="Century Gothic"/>
                  <a:cs typeface="Century Gothic"/>
                  <a:sym typeface="Century Gothic"/>
                </a:rPr>
                <a:t>B</a:t>
              </a:r>
              <a:endParaRPr sz="1800" b="1">
                <a:latin typeface="Century Gothic"/>
                <a:ea typeface="Century Gothic"/>
                <a:cs typeface="Century Gothic"/>
                <a:sym typeface="Century Gothic"/>
              </a:endParaRPr>
            </a:p>
          </p:txBody>
        </p:sp>
      </p:grpSp>
      <mc:AlternateContent xmlns:mc="http://schemas.openxmlformats.org/markup-compatibility/2006" xmlns:a14="http://schemas.microsoft.com/office/drawing/2010/main">
        <mc:Choice Requires="a14">
          <p:sp>
            <p:nvSpPr>
              <p:cNvPr id="98" name="Google Shape;98;p6"/>
              <p:cNvSpPr txBox="1"/>
              <p:nvPr/>
            </p:nvSpPr>
            <p:spPr>
              <a:xfrm>
                <a:off x="263046" y="1989549"/>
                <a:ext cx="4661700" cy="1356047"/>
              </a:xfrm>
              <a:prstGeom prst="rect">
                <a:avLst/>
              </a:prstGeom>
              <a:noFill/>
              <a:ln>
                <a:noFill/>
              </a:ln>
            </p:spPr>
            <p:txBody>
              <a:bodyPr spcFirstLastPara="1" wrap="square" lIns="91425" tIns="91425" rIns="91425" bIns="91425" anchor="t" anchorCtr="0">
                <a:spAutoFit/>
              </a:bodyPr>
              <a:lstStyle/>
              <a:p>
                <a:pPr lvl="0">
                  <a:lnSpc>
                    <a:spcPct val="150000"/>
                  </a:lnSpc>
                </a:pPr>
                <a14:m>
                  <m:oMath xmlns:m="http://schemas.openxmlformats.org/officeDocument/2006/math">
                    <m:f>
                      <m:fPr>
                        <m:ctrlPr>
                          <a:rPr lang="ar-AE" sz="1800" b="1" i="1" smtClean="0">
                            <a:solidFill>
                              <a:srgbClr val="222222"/>
                            </a:solidFill>
                            <a:latin typeface="Cambria Math" panose="02040503050406030204" pitchFamily="18" charset="0"/>
                          </a:rPr>
                        </m:ctrlPr>
                      </m:fPr>
                      <m:num>
                        <m:r>
                          <m:rPr>
                            <m:nor/>
                          </m:rPr>
                          <a:rPr lang="en-GB" sz="1800" b="1" i="0" smtClean="0">
                            <a:solidFill>
                              <a:srgbClr val="222222"/>
                            </a:solidFill>
                            <a:latin typeface="Century Gothic" panose="020B0502020202020204" pitchFamily="34" charset="0"/>
                          </a:rPr>
                          <m:t>3</m:t>
                        </m:r>
                      </m:num>
                      <m:den>
                        <m:r>
                          <m:rPr>
                            <m:nor/>
                          </m:rPr>
                          <a:rPr lang="ar-AE" sz="1800" b="1" i="0" smtClean="0">
                            <a:solidFill>
                              <a:srgbClr val="222222"/>
                            </a:solidFill>
                            <a:latin typeface="Century Gothic" panose="020B0502020202020204" pitchFamily="34" charset="0"/>
                          </a:rPr>
                          <m:t> </m:t>
                        </m:r>
                        <m:r>
                          <m:rPr>
                            <m:nor/>
                          </m:rPr>
                          <a:rPr lang="en-GB" sz="1800" b="1" i="0" smtClean="0">
                            <a:solidFill>
                              <a:srgbClr val="222222"/>
                            </a:solidFill>
                            <a:latin typeface="Century Gothic" panose="020B0502020202020204" pitchFamily="34" charset="0"/>
                          </a:rPr>
                          <m:t>4</m:t>
                        </m:r>
                        <m:r>
                          <m:rPr>
                            <m:nor/>
                          </m:rPr>
                          <a:rPr lang="ar-AE" sz="1800" b="1" i="0" smtClean="0">
                            <a:solidFill>
                              <a:srgbClr val="222222"/>
                            </a:solidFill>
                            <a:latin typeface="Century Gothic" panose="020B0502020202020204" pitchFamily="34" charset="0"/>
                          </a:rPr>
                          <m:t> </m:t>
                        </m:r>
                      </m:den>
                    </m:f>
                  </m:oMath>
                </a14:m>
                <a:r>
                  <a:rPr lang="ar-AE" sz="1800" b="1" dirty="0">
                    <a:solidFill>
                      <a:srgbClr val="222222"/>
                    </a:solidFill>
                    <a:latin typeface="Century Gothic" panose="020B0502020202020204" pitchFamily="34" charset="0"/>
                    <a:ea typeface="Century Gothic"/>
                    <a:cs typeface="Century Gothic"/>
                    <a:sym typeface="Century Gothic"/>
                  </a:rPr>
                  <a:t> </a:t>
                </a:r>
                <a:r>
                  <a:rPr lang="en-GB" sz="1800" b="1" dirty="0">
                    <a:solidFill>
                      <a:srgbClr val="222222"/>
                    </a:solidFill>
                    <a:latin typeface="Century Gothic" panose="020B0502020202020204" pitchFamily="34" charset="0"/>
                    <a:ea typeface="Century Gothic"/>
                    <a:cs typeface="Century Gothic"/>
                    <a:sym typeface="Century Gothic"/>
                  </a:rPr>
                  <a:t>of Bag A OR</a:t>
                </a:r>
                <a:r>
                  <a:rPr lang="en-GB" sz="1800" b="1" i="1" dirty="0">
                    <a:solidFill>
                      <a:srgbClr val="222222"/>
                    </a:solidFill>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b="1" i="1">
                            <a:solidFill>
                              <a:srgbClr val="222222"/>
                            </a:solidFill>
                            <a:latin typeface="Cambria Math" panose="02040503050406030204" pitchFamily="18" charset="0"/>
                          </a:rPr>
                        </m:ctrlPr>
                      </m:fPr>
                      <m:num>
                        <m:r>
                          <m:rPr>
                            <m:nor/>
                          </m:rPr>
                          <a:rPr lang="en-GB" sz="1800" b="1" i="0" smtClean="0">
                            <a:solidFill>
                              <a:srgbClr val="222222"/>
                            </a:solidFill>
                            <a:latin typeface="Century Gothic" panose="020B0502020202020204" pitchFamily="34" charset="0"/>
                          </a:rPr>
                          <m:t>2</m:t>
                        </m:r>
                      </m:num>
                      <m:den>
                        <m:r>
                          <m:rPr>
                            <m:nor/>
                          </m:rPr>
                          <a:rPr lang="ar-AE" sz="1800" b="1">
                            <a:solidFill>
                              <a:srgbClr val="222222"/>
                            </a:solidFill>
                            <a:latin typeface="Century Gothic" panose="020B0502020202020204" pitchFamily="34" charset="0"/>
                          </a:rPr>
                          <m:t> </m:t>
                        </m:r>
                        <m:r>
                          <m:rPr>
                            <m:nor/>
                          </m:rPr>
                          <a:rPr lang="en-GB" sz="1800" b="1" i="0" smtClean="0">
                            <a:solidFill>
                              <a:srgbClr val="222222"/>
                            </a:solidFill>
                            <a:latin typeface="Century Gothic" panose="020B0502020202020204" pitchFamily="34" charset="0"/>
                          </a:rPr>
                          <m:t>5</m:t>
                        </m:r>
                        <m:r>
                          <m:rPr>
                            <m:nor/>
                          </m:rPr>
                          <a:rPr lang="ar-AE" sz="1800" b="1">
                            <a:solidFill>
                              <a:srgbClr val="222222"/>
                            </a:solidFill>
                            <a:latin typeface="Century Gothic" panose="020B0502020202020204" pitchFamily="34" charset="0"/>
                          </a:rPr>
                          <m:t> </m:t>
                        </m:r>
                      </m:den>
                    </m:f>
                  </m:oMath>
                </a14:m>
                <a:r>
                  <a:rPr lang="ar-AE" sz="1800" b="1" dirty="0">
                    <a:solidFill>
                      <a:srgbClr val="222222"/>
                    </a:solidFill>
                    <a:latin typeface="Century Gothic" panose="020B0502020202020204" pitchFamily="34" charset="0"/>
                    <a:ea typeface="Century Gothic"/>
                    <a:cs typeface="Century Gothic"/>
                    <a:sym typeface="Century Gothic"/>
                  </a:rPr>
                  <a:t> </a:t>
                </a:r>
                <a:r>
                  <a:rPr lang="en-GB" sz="1800" b="1" dirty="0">
                    <a:solidFill>
                      <a:srgbClr val="222222"/>
                    </a:solidFill>
                    <a:latin typeface="Century Gothic" panose="020B0502020202020204" pitchFamily="34" charset="0"/>
                    <a:ea typeface="Century Gothic"/>
                    <a:cs typeface="Century Gothic"/>
                    <a:sym typeface="Century Gothic"/>
                  </a:rPr>
                  <a:t>of Bag B?</a:t>
                </a:r>
              </a:p>
              <a:p>
                <a:pPr marL="0" lvl="0" indent="0" algn="l" rtl="0">
                  <a:lnSpc>
                    <a:spcPct val="150000"/>
                  </a:lnSpc>
                  <a:spcBef>
                    <a:spcPts val="0"/>
                  </a:spcBef>
                  <a:spcAft>
                    <a:spcPts val="0"/>
                  </a:spcAft>
                  <a:buNone/>
                </a:pPr>
                <a:r>
                  <a:rPr lang="en-GB" sz="1800" dirty="0">
                    <a:solidFill>
                      <a:srgbClr val="222222"/>
                    </a:solidFill>
                    <a:latin typeface="Century Gothic" panose="020B0502020202020204" pitchFamily="34" charset="0"/>
                    <a:ea typeface="Century Gothic"/>
                    <a:cs typeface="Century Gothic"/>
                    <a:sym typeface="Century Gothic"/>
                  </a:rPr>
                  <a:t>Explain your answer.</a:t>
                </a:r>
              </a:p>
            </p:txBody>
          </p:sp>
        </mc:Choice>
        <mc:Fallback xmlns="">
          <p:sp>
            <p:nvSpPr>
              <p:cNvPr id="98" name="Google Shape;98;p6"/>
              <p:cNvSpPr txBox="1">
                <a:spLocks noRot="1" noChangeAspect="1" noMove="1" noResize="1" noEditPoints="1" noAdjustHandles="1" noChangeArrowheads="1" noChangeShapeType="1" noTextEdit="1"/>
              </p:cNvSpPr>
              <p:nvPr/>
            </p:nvSpPr>
            <p:spPr>
              <a:xfrm>
                <a:off x="263046" y="1989549"/>
                <a:ext cx="4661700" cy="1356047"/>
              </a:xfrm>
              <a:prstGeom prst="rect">
                <a:avLst/>
              </a:prstGeom>
              <a:blipFill>
                <a:blip r:embed="rId7"/>
                <a:stretch>
                  <a:fillRect l="-1087"/>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childTnLst>
                    </p:cTn>
                  </p:par>
                </p:childTnLst>
              </p:cTn>
              <p:nextCondLst>
                <p:cond evt="onClick" delay="0">
                  <p:tgtEl>
                    <p:spTgt spid="87"/>
                  </p:tgtEl>
                </p:cond>
              </p:nextCondLst>
            </p:seq>
          </p:childTnLst>
        </p:cTn>
      </p:par>
    </p:tnLst>
    <p:bldLst>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sp>
        <p:nvSpPr>
          <p:cNvPr id="105" name="Google Shape;105;p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sp>
        <p:nvSpPr>
          <p:cNvPr id="106" name="Google Shape;106;p7"/>
          <p:cNvSpPr txBox="1"/>
          <p:nvPr/>
        </p:nvSpPr>
        <p:spPr>
          <a:xfrm>
            <a:off x="7100687" y="654993"/>
            <a:ext cx="4250506" cy="50779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Many possible answers including:</a:t>
            </a:r>
            <a:endParaRPr sz="1800" dirty="0">
              <a:solidFill>
                <a:srgbClr val="43A047"/>
              </a:solidFill>
              <a:latin typeface="Century Gothic"/>
              <a:ea typeface="Century Gothic"/>
              <a:cs typeface="Century Gothic"/>
              <a:sym typeface="Century Gothic"/>
            </a:endParaRPr>
          </a:p>
        </p:txBody>
      </p:sp>
      <p:graphicFrame>
        <p:nvGraphicFramePr>
          <p:cNvPr id="107" name="Google Shape;107;p7"/>
          <p:cNvGraphicFramePr/>
          <p:nvPr>
            <p:extLst>
              <p:ext uri="{D42A27DB-BD31-4B8C-83A1-F6EECF244321}">
                <p14:modId xmlns:p14="http://schemas.microsoft.com/office/powerpoint/2010/main" val="949382017"/>
              </p:ext>
            </p:extLst>
          </p:nvPr>
        </p:nvGraphicFramePr>
        <p:xfrm>
          <a:off x="2980705" y="1940063"/>
          <a:ext cx="3128325" cy="910025"/>
        </p:xfrm>
        <a:graphic>
          <a:graphicData uri="http://schemas.openxmlformats.org/drawingml/2006/table">
            <a:tbl>
              <a:tblPr>
                <a:noFill/>
                <a:tableStyleId>{388F9E20-7A65-4966-8C8C-3362E7C8E6AD}</a:tableStyleId>
              </a:tblPr>
              <a:tblGrid>
                <a:gridCol w="1042775">
                  <a:extLst>
                    <a:ext uri="{9D8B030D-6E8A-4147-A177-3AD203B41FA5}">
                      <a16:colId xmlns:a16="http://schemas.microsoft.com/office/drawing/2014/main" val="20000"/>
                    </a:ext>
                  </a:extLst>
                </a:gridCol>
                <a:gridCol w="1042775">
                  <a:extLst>
                    <a:ext uri="{9D8B030D-6E8A-4147-A177-3AD203B41FA5}">
                      <a16:colId xmlns:a16="http://schemas.microsoft.com/office/drawing/2014/main" val="20001"/>
                    </a:ext>
                  </a:extLst>
                </a:gridCol>
                <a:gridCol w="1042775">
                  <a:extLst>
                    <a:ext uri="{9D8B030D-6E8A-4147-A177-3AD203B41FA5}">
                      <a16:colId xmlns:a16="http://schemas.microsoft.com/office/drawing/2014/main" val="20002"/>
                    </a:ext>
                  </a:extLst>
                </a:gridCol>
              </a:tblGrid>
              <a:tr h="910025">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dirty="0">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sp>
            <p:nvSpPr>
              <p:cNvPr id="108" name="Google Shape;108;p7"/>
              <p:cNvSpPr txBox="1"/>
              <p:nvPr/>
            </p:nvSpPr>
            <p:spPr>
              <a:xfrm>
                <a:off x="263046" y="3370844"/>
                <a:ext cx="4876604" cy="1349763"/>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GB" sz="1800" dirty="0">
                    <a:solidFill>
                      <a:srgbClr val="222222"/>
                    </a:solidFill>
                    <a:latin typeface="Century Gothic"/>
                    <a:ea typeface="Century Gothic"/>
                    <a:cs typeface="Century Gothic"/>
                    <a:sym typeface="Century Gothic"/>
                  </a:rPr>
                  <a:t>Below is </a:t>
                </a:r>
                <a14:m>
                  <m:oMath xmlns:m="http://schemas.openxmlformats.org/officeDocument/2006/math">
                    <m:f>
                      <m:fPr>
                        <m:ctrlPr>
                          <a:rPr lang="ar-AE" sz="1800" i="1" smtClean="0">
                            <a:solidFill>
                              <a:srgbClr val="222222"/>
                            </a:solidFill>
                            <a:latin typeface="Cambria Math" panose="02040503050406030204" pitchFamily="18" charset="0"/>
                          </a:rPr>
                        </m:ctrlPr>
                      </m:fPr>
                      <m:num>
                        <m:r>
                          <m:rPr>
                            <m:nor/>
                          </m:rPr>
                          <a:rPr lang="en-GB" sz="1800" i="0" smtClean="0">
                            <a:solidFill>
                              <a:srgbClr val="222222"/>
                            </a:solidFill>
                            <a:latin typeface="Century Gothic" panose="020B0502020202020204" pitchFamily="34" charset="0"/>
                          </a:rPr>
                          <m:t>3</m:t>
                        </m:r>
                      </m:num>
                      <m:den>
                        <m:r>
                          <m:rPr>
                            <m:nor/>
                          </m:rPr>
                          <a:rPr lang="ar-AE" sz="1800">
                            <a:solidFill>
                              <a:srgbClr val="222222"/>
                            </a:solidFill>
                            <a:latin typeface="Century Gothic" panose="020B0502020202020204" pitchFamily="34" charset="0"/>
                          </a:rPr>
                          <m:t> </m:t>
                        </m:r>
                        <m:r>
                          <m:rPr>
                            <m:nor/>
                          </m:rPr>
                          <a:rPr lang="en-GB" sz="1800" i="0" smtClean="0">
                            <a:solidFill>
                              <a:srgbClr val="222222"/>
                            </a:solidFill>
                            <a:latin typeface="Century Gothic" panose="020B0502020202020204" pitchFamily="34" charset="0"/>
                          </a:rPr>
                          <m:t>5</m:t>
                        </m:r>
                        <m:r>
                          <m:rPr>
                            <m:nor/>
                          </m:rPr>
                          <a:rPr lang="ar-AE" sz="1800">
                            <a:solidFill>
                              <a:srgbClr val="222222"/>
                            </a:solidFill>
                            <a:latin typeface="Century Gothic" panose="020B0502020202020204" pitchFamily="34" charset="0"/>
                          </a:rPr>
                          <m:t> </m:t>
                        </m:r>
                      </m:den>
                    </m:f>
                  </m:oMath>
                </a14:m>
                <a:r>
                  <a:rPr lang="en-GB" sz="1800" dirty="0">
                    <a:solidFill>
                      <a:srgbClr val="222222"/>
                    </a:solidFill>
                    <a:latin typeface="Century Gothic"/>
                    <a:ea typeface="Century Gothic"/>
                    <a:cs typeface="Century Gothic"/>
                    <a:sym typeface="Century Gothic"/>
                  </a:rPr>
                  <a:t> of Felix’s toy car collection. </a:t>
                </a:r>
              </a:p>
              <a:p>
                <a:pPr marL="0" lvl="0" indent="0" algn="l" rtl="0">
                  <a:lnSpc>
                    <a:spcPct val="150000"/>
                  </a:lnSpc>
                  <a:spcBef>
                    <a:spcPts val="0"/>
                  </a:spcBef>
                  <a:spcAft>
                    <a:spcPts val="0"/>
                  </a:spcAft>
                  <a:buNone/>
                </a:pPr>
                <a:r>
                  <a:rPr lang="en-GB" sz="1800" b="1" dirty="0">
                    <a:solidFill>
                      <a:srgbClr val="222222"/>
                    </a:solidFill>
                    <a:latin typeface="Century Gothic"/>
                    <a:ea typeface="Century Gothic"/>
                    <a:cs typeface="Century Gothic"/>
                    <a:sym typeface="Century Gothic"/>
                  </a:rPr>
                  <a:t>Draw the missing cars.</a:t>
                </a:r>
                <a:endParaRPr sz="1800" b="1" dirty="0">
                  <a:solidFill>
                    <a:srgbClr val="222222"/>
                  </a:solidFill>
                  <a:latin typeface="Century Gothic"/>
                  <a:ea typeface="Century Gothic"/>
                  <a:cs typeface="Century Gothic"/>
                  <a:sym typeface="Century Gothic"/>
                </a:endParaRPr>
              </a:p>
            </p:txBody>
          </p:sp>
        </mc:Choice>
        <mc:Fallback xmlns="">
          <p:sp>
            <p:nvSpPr>
              <p:cNvPr id="108" name="Google Shape;108;p7"/>
              <p:cNvSpPr txBox="1">
                <a:spLocks noRot="1" noChangeAspect="1" noMove="1" noResize="1" noEditPoints="1" noAdjustHandles="1" noChangeArrowheads="1" noChangeShapeType="1" noTextEdit="1"/>
              </p:cNvSpPr>
              <p:nvPr/>
            </p:nvSpPr>
            <p:spPr>
              <a:xfrm>
                <a:off x="263046" y="3370844"/>
                <a:ext cx="4876604" cy="1349763"/>
              </a:xfrm>
              <a:prstGeom prst="rect">
                <a:avLst/>
              </a:prstGeom>
              <a:blipFill>
                <a:blip r:embed="rId3"/>
                <a:stretch>
                  <a:fillRect l="-1039"/>
                </a:stretch>
              </a:blipFill>
              <a:ln>
                <a:noFill/>
              </a:ln>
            </p:spPr>
            <p:txBody>
              <a:bodyPr/>
              <a:lstStyle/>
              <a:p>
                <a:r>
                  <a:rPr lang="en-GB">
                    <a:noFill/>
                  </a:rPr>
                  <a:t> </a:t>
                </a:r>
              </a:p>
            </p:txBody>
          </p:sp>
        </mc:Fallback>
      </mc:AlternateContent>
      <p:grpSp>
        <p:nvGrpSpPr>
          <p:cNvPr id="2" name="Group 1">
            <a:extLst>
              <a:ext uri="{FF2B5EF4-FFF2-40B4-BE49-F238E27FC236}">
                <a16:creationId xmlns:a16="http://schemas.microsoft.com/office/drawing/2014/main" id="{94ACA473-CC28-6C4A-A544-D8D51CEFEBC0}"/>
              </a:ext>
            </a:extLst>
          </p:cNvPr>
          <p:cNvGrpSpPr/>
          <p:nvPr/>
        </p:nvGrpSpPr>
        <p:grpSpPr>
          <a:xfrm>
            <a:off x="4347289" y="4247600"/>
            <a:ext cx="2196525" cy="1987525"/>
            <a:chOff x="1887625" y="4233750"/>
            <a:chExt cx="2196525" cy="1987525"/>
          </a:xfrm>
        </p:grpSpPr>
        <p:grpSp>
          <p:nvGrpSpPr>
            <p:cNvPr id="109" name="Google Shape;109;p7"/>
            <p:cNvGrpSpPr/>
            <p:nvPr/>
          </p:nvGrpSpPr>
          <p:grpSpPr>
            <a:xfrm>
              <a:off x="1887625" y="4233750"/>
              <a:ext cx="672525" cy="1987525"/>
              <a:chOff x="1887625" y="4233750"/>
              <a:chExt cx="672525" cy="1987525"/>
            </a:xfrm>
          </p:grpSpPr>
          <p:pic>
            <p:nvPicPr>
              <p:cNvPr id="110" name="Google Shape;110;p7"/>
              <p:cNvPicPr preferRelativeResize="0"/>
              <p:nvPr/>
            </p:nvPicPr>
            <p:blipFill rotWithShape="1">
              <a:blip r:embed="rId4">
                <a:alphaModFix/>
              </a:blip>
              <a:srcRect/>
              <a:stretch/>
            </p:blipFill>
            <p:spPr>
              <a:xfrm>
                <a:off x="1887625" y="4233750"/>
                <a:ext cx="672525" cy="466810"/>
              </a:xfrm>
              <a:prstGeom prst="rect">
                <a:avLst/>
              </a:prstGeom>
              <a:noFill/>
              <a:ln>
                <a:noFill/>
              </a:ln>
            </p:spPr>
          </p:pic>
          <p:pic>
            <p:nvPicPr>
              <p:cNvPr id="111" name="Google Shape;111;p7"/>
              <p:cNvPicPr preferRelativeResize="0"/>
              <p:nvPr/>
            </p:nvPicPr>
            <p:blipFill rotWithShape="1">
              <a:blip r:embed="rId4">
                <a:alphaModFix/>
              </a:blip>
              <a:srcRect/>
              <a:stretch/>
            </p:blipFill>
            <p:spPr>
              <a:xfrm>
                <a:off x="1887625" y="4740655"/>
                <a:ext cx="672525" cy="466810"/>
              </a:xfrm>
              <a:prstGeom prst="rect">
                <a:avLst/>
              </a:prstGeom>
              <a:noFill/>
              <a:ln>
                <a:noFill/>
              </a:ln>
            </p:spPr>
          </p:pic>
          <p:pic>
            <p:nvPicPr>
              <p:cNvPr id="112" name="Google Shape;112;p7"/>
              <p:cNvPicPr preferRelativeResize="0"/>
              <p:nvPr/>
            </p:nvPicPr>
            <p:blipFill rotWithShape="1">
              <a:blip r:embed="rId4">
                <a:alphaModFix/>
              </a:blip>
              <a:srcRect/>
              <a:stretch/>
            </p:blipFill>
            <p:spPr>
              <a:xfrm>
                <a:off x="1887625" y="5247560"/>
                <a:ext cx="672525" cy="466810"/>
              </a:xfrm>
              <a:prstGeom prst="rect">
                <a:avLst/>
              </a:prstGeom>
              <a:noFill/>
              <a:ln>
                <a:noFill/>
              </a:ln>
            </p:spPr>
          </p:pic>
          <p:pic>
            <p:nvPicPr>
              <p:cNvPr id="113" name="Google Shape;113;p7"/>
              <p:cNvPicPr preferRelativeResize="0"/>
              <p:nvPr/>
            </p:nvPicPr>
            <p:blipFill rotWithShape="1">
              <a:blip r:embed="rId4">
                <a:alphaModFix/>
              </a:blip>
              <a:srcRect/>
              <a:stretch/>
            </p:blipFill>
            <p:spPr>
              <a:xfrm>
                <a:off x="1887625" y="5754465"/>
                <a:ext cx="672525" cy="466810"/>
              </a:xfrm>
              <a:prstGeom prst="rect">
                <a:avLst/>
              </a:prstGeom>
              <a:noFill/>
              <a:ln>
                <a:noFill/>
              </a:ln>
            </p:spPr>
          </p:pic>
        </p:grpSp>
        <p:grpSp>
          <p:nvGrpSpPr>
            <p:cNvPr id="114" name="Google Shape;114;p7"/>
            <p:cNvGrpSpPr/>
            <p:nvPr/>
          </p:nvGrpSpPr>
          <p:grpSpPr>
            <a:xfrm>
              <a:off x="2649625" y="4233750"/>
              <a:ext cx="672525" cy="1987525"/>
              <a:chOff x="1887625" y="4233750"/>
              <a:chExt cx="672525" cy="1987525"/>
            </a:xfrm>
          </p:grpSpPr>
          <p:pic>
            <p:nvPicPr>
              <p:cNvPr id="115" name="Google Shape;115;p7"/>
              <p:cNvPicPr preferRelativeResize="0"/>
              <p:nvPr/>
            </p:nvPicPr>
            <p:blipFill rotWithShape="1">
              <a:blip r:embed="rId4">
                <a:alphaModFix/>
              </a:blip>
              <a:srcRect/>
              <a:stretch/>
            </p:blipFill>
            <p:spPr>
              <a:xfrm>
                <a:off x="1887625" y="4233750"/>
                <a:ext cx="672525" cy="466810"/>
              </a:xfrm>
              <a:prstGeom prst="rect">
                <a:avLst/>
              </a:prstGeom>
              <a:noFill/>
              <a:ln>
                <a:noFill/>
              </a:ln>
            </p:spPr>
          </p:pic>
          <p:pic>
            <p:nvPicPr>
              <p:cNvPr id="116" name="Google Shape;116;p7"/>
              <p:cNvPicPr preferRelativeResize="0"/>
              <p:nvPr/>
            </p:nvPicPr>
            <p:blipFill rotWithShape="1">
              <a:blip r:embed="rId4">
                <a:alphaModFix/>
              </a:blip>
              <a:srcRect/>
              <a:stretch/>
            </p:blipFill>
            <p:spPr>
              <a:xfrm>
                <a:off x="1887625" y="4740655"/>
                <a:ext cx="672525" cy="466810"/>
              </a:xfrm>
              <a:prstGeom prst="rect">
                <a:avLst/>
              </a:prstGeom>
              <a:noFill/>
              <a:ln>
                <a:noFill/>
              </a:ln>
            </p:spPr>
          </p:pic>
          <p:pic>
            <p:nvPicPr>
              <p:cNvPr id="117" name="Google Shape;117;p7"/>
              <p:cNvPicPr preferRelativeResize="0"/>
              <p:nvPr/>
            </p:nvPicPr>
            <p:blipFill rotWithShape="1">
              <a:blip r:embed="rId4">
                <a:alphaModFix/>
              </a:blip>
              <a:srcRect/>
              <a:stretch/>
            </p:blipFill>
            <p:spPr>
              <a:xfrm>
                <a:off x="1887625" y="5247560"/>
                <a:ext cx="672525" cy="466810"/>
              </a:xfrm>
              <a:prstGeom prst="rect">
                <a:avLst/>
              </a:prstGeom>
              <a:noFill/>
              <a:ln>
                <a:noFill/>
              </a:ln>
            </p:spPr>
          </p:pic>
          <p:pic>
            <p:nvPicPr>
              <p:cNvPr id="118" name="Google Shape;118;p7"/>
              <p:cNvPicPr preferRelativeResize="0"/>
              <p:nvPr/>
            </p:nvPicPr>
            <p:blipFill rotWithShape="1">
              <a:blip r:embed="rId4">
                <a:alphaModFix/>
              </a:blip>
              <a:srcRect/>
              <a:stretch/>
            </p:blipFill>
            <p:spPr>
              <a:xfrm>
                <a:off x="1887625" y="5754465"/>
                <a:ext cx="672525" cy="466810"/>
              </a:xfrm>
              <a:prstGeom prst="rect">
                <a:avLst/>
              </a:prstGeom>
              <a:noFill/>
              <a:ln>
                <a:noFill/>
              </a:ln>
            </p:spPr>
          </p:pic>
        </p:grpSp>
        <p:grpSp>
          <p:nvGrpSpPr>
            <p:cNvPr id="119" name="Google Shape;119;p7"/>
            <p:cNvGrpSpPr/>
            <p:nvPr/>
          </p:nvGrpSpPr>
          <p:grpSpPr>
            <a:xfrm>
              <a:off x="3411625" y="4233750"/>
              <a:ext cx="672525" cy="1987525"/>
              <a:chOff x="1887625" y="4233750"/>
              <a:chExt cx="672525" cy="1987525"/>
            </a:xfrm>
          </p:grpSpPr>
          <p:pic>
            <p:nvPicPr>
              <p:cNvPr id="120" name="Google Shape;120;p7"/>
              <p:cNvPicPr preferRelativeResize="0"/>
              <p:nvPr/>
            </p:nvPicPr>
            <p:blipFill rotWithShape="1">
              <a:blip r:embed="rId4">
                <a:alphaModFix/>
              </a:blip>
              <a:srcRect/>
              <a:stretch/>
            </p:blipFill>
            <p:spPr>
              <a:xfrm>
                <a:off x="1887625" y="4233750"/>
                <a:ext cx="672525" cy="466810"/>
              </a:xfrm>
              <a:prstGeom prst="rect">
                <a:avLst/>
              </a:prstGeom>
              <a:noFill/>
              <a:ln>
                <a:noFill/>
              </a:ln>
            </p:spPr>
          </p:pic>
          <p:pic>
            <p:nvPicPr>
              <p:cNvPr id="121" name="Google Shape;121;p7"/>
              <p:cNvPicPr preferRelativeResize="0"/>
              <p:nvPr/>
            </p:nvPicPr>
            <p:blipFill rotWithShape="1">
              <a:blip r:embed="rId4">
                <a:alphaModFix/>
              </a:blip>
              <a:srcRect/>
              <a:stretch/>
            </p:blipFill>
            <p:spPr>
              <a:xfrm>
                <a:off x="1887625" y="4740655"/>
                <a:ext cx="672525" cy="466810"/>
              </a:xfrm>
              <a:prstGeom prst="rect">
                <a:avLst/>
              </a:prstGeom>
              <a:noFill/>
              <a:ln>
                <a:noFill/>
              </a:ln>
            </p:spPr>
          </p:pic>
          <p:pic>
            <p:nvPicPr>
              <p:cNvPr id="122" name="Google Shape;122;p7"/>
              <p:cNvPicPr preferRelativeResize="0"/>
              <p:nvPr/>
            </p:nvPicPr>
            <p:blipFill rotWithShape="1">
              <a:blip r:embed="rId4">
                <a:alphaModFix/>
              </a:blip>
              <a:srcRect/>
              <a:stretch/>
            </p:blipFill>
            <p:spPr>
              <a:xfrm>
                <a:off x="1887625" y="5247560"/>
                <a:ext cx="672525" cy="466810"/>
              </a:xfrm>
              <a:prstGeom prst="rect">
                <a:avLst/>
              </a:prstGeom>
              <a:noFill/>
              <a:ln>
                <a:noFill/>
              </a:ln>
            </p:spPr>
          </p:pic>
          <p:pic>
            <p:nvPicPr>
              <p:cNvPr id="123" name="Google Shape;123;p7"/>
              <p:cNvPicPr preferRelativeResize="0"/>
              <p:nvPr/>
            </p:nvPicPr>
            <p:blipFill rotWithShape="1">
              <a:blip r:embed="rId4">
                <a:alphaModFix/>
              </a:blip>
              <a:srcRect/>
              <a:stretch/>
            </p:blipFill>
            <p:spPr>
              <a:xfrm>
                <a:off x="1887625" y="5754465"/>
                <a:ext cx="672525" cy="466810"/>
              </a:xfrm>
              <a:prstGeom prst="rect">
                <a:avLst/>
              </a:prstGeom>
              <a:noFill/>
              <a:ln>
                <a:noFill/>
              </a:ln>
            </p:spPr>
          </p:pic>
        </p:grpSp>
      </p:grpSp>
      <p:graphicFrame>
        <p:nvGraphicFramePr>
          <p:cNvPr id="124" name="Google Shape;124;p7"/>
          <p:cNvGraphicFramePr/>
          <p:nvPr/>
        </p:nvGraphicFramePr>
        <p:xfrm>
          <a:off x="7748447" y="1177628"/>
          <a:ext cx="3244000" cy="664625"/>
        </p:xfrm>
        <a:graphic>
          <a:graphicData uri="http://schemas.openxmlformats.org/drawingml/2006/table">
            <a:tbl>
              <a:tblPr>
                <a:noFill/>
                <a:tableStyleId>{388F9E20-7A65-4966-8C8C-3362E7C8E6AD}</a:tableStyleId>
              </a:tblPr>
              <a:tblGrid>
                <a:gridCol w="648800">
                  <a:extLst>
                    <a:ext uri="{9D8B030D-6E8A-4147-A177-3AD203B41FA5}">
                      <a16:colId xmlns:a16="http://schemas.microsoft.com/office/drawing/2014/main" val="20000"/>
                    </a:ext>
                  </a:extLst>
                </a:gridCol>
                <a:gridCol w="648800">
                  <a:extLst>
                    <a:ext uri="{9D8B030D-6E8A-4147-A177-3AD203B41FA5}">
                      <a16:colId xmlns:a16="http://schemas.microsoft.com/office/drawing/2014/main" val="20001"/>
                    </a:ext>
                  </a:extLst>
                </a:gridCol>
                <a:gridCol w="648800">
                  <a:extLst>
                    <a:ext uri="{9D8B030D-6E8A-4147-A177-3AD203B41FA5}">
                      <a16:colId xmlns:a16="http://schemas.microsoft.com/office/drawing/2014/main" val="20002"/>
                    </a:ext>
                  </a:extLst>
                </a:gridCol>
                <a:gridCol w="648800">
                  <a:extLst>
                    <a:ext uri="{9D8B030D-6E8A-4147-A177-3AD203B41FA5}">
                      <a16:colId xmlns:a16="http://schemas.microsoft.com/office/drawing/2014/main" val="20003"/>
                    </a:ext>
                  </a:extLst>
                </a:gridCol>
                <a:gridCol w="648800">
                  <a:extLst>
                    <a:ext uri="{9D8B030D-6E8A-4147-A177-3AD203B41FA5}">
                      <a16:colId xmlns:a16="http://schemas.microsoft.com/office/drawing/2014/main" val="20004"/>
                    </a:ext>
                  </a:extLst>
                </a:gridCol>
              </a:tblGrid>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5" name="Google Shape;125;p7"/>
          <p:cNvGraphicFramePr/>
          <p:nvPr>
            <p:extLst>
              <p:ext uri="{D42A27DB-BD31-4B8C-83A1-F6EECF244321}">
                <p14:modId xmlns:p14="http://schemas.microsoft.com/office/powerpoint/2010/main" val="1291767196"/>
              </p:ext>
            </p:extLst>
          </p:nvPr>
        </p:nvGraphicFramePr>
        <p:xfrm>
          <a:off x="7424047" y="1978828"/>
          <a:ext cx="1946400" cy="1329250"/>
        </p:xfrm>
        <a:graphic>
          <a:graphicData uri="http://schemas.openxmlformats.org/drawingml/2006/table">
            <a:tbl>
              <a:tblPr>
                <a:noFill/>
                <a:tableStyleId>{388F9E20-7A65-4966-8C8C-3362E7C8E6AD}</a:tableStyleId>
              </a:tblPr>
              <a:tblGrid>
                <a:gridCol w="648800">
                  <a:extLst>
                    <a:ext uri="{9D8B030D-6E8A-4147-A177-3AD203B41FA5}">
                      <a16:colId xmlns:a16="http://schemas.microsoft.com/office/drawing/2014/main" val="20000"/>
                    </a:ext>
                  </a:extLst>
                </a:gridCol>
                <a:gridCol w="648800">
                  <a:extLst>
                    <a:ext uri="{9D8B030D-6E8A-4147-A177-3AD203B41FA5}">
                      <a16:colId xmlns:a16="http://schemas.microsoft.com/office/drawing/2014/main" val="20001"/>
                    </a:ext>
                  </a:extLst>
                </a:gridCol>
                <a:gridCol w="648800">
                  <a:extLst>
                    <a:ext uri="{9D8B030D-6E8A-4147-A177-3AD203B41FA5}">
                      <a16:colId xmlns:a16="http://schemas.microsoft.com/office/drawing/2014/main" val="20002"/>
                    </a:ext>
                  </a:extLst>
                </a:gridCol>
              </a:tblGrid>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alpha val="0"/>
                        </a:srgbClr>
                      </a:solidFill>
                      <a:prstDash val="solid"/>
                      <a:round/>
                      <a:headEnd type="none" w="sm" len="sm"/>
                      <a:tailEnd type="none" w="sm" len="sm"/>
                    </a:lnR>
                    <a:lnT w="9525" cap="flat" cmpd="sng">
                      <a:solidFill>
                        <a:srgbClr val="43A047">
                          <a:alpha val="0"/>
                        </a:srgbClr>
                      </a:solidFill>
                      <a:prstDash val="solid"/>
                      <a:round/>
                      <a:headEnd type="none" w="sm" len="sm"/>
                      <a:tailEnd type="none" w="sm" len="sm"/>
                    </a:lnT>
                    <a:lnB w="9525" cap="flat" cmpd="sng">
                      <a:solidFill>
                        <a:srgbClr val="43A047"/>
                      </a:solidFill>
                      <a:prstDash val="solid"/>
                      <a:round/>
                      <a:headEnd type="none" w="sm" len="sm"/>
                      <a:tailEnd type="none" w="sm" len="sm"/>
                    </a:lnB>
                  </a:tcPr>
                </a:tc>
                <a:extLst>
                  <a:ext uri="{0D108BD9-81ED-4DB2-BD59-A6C34878D82A}">
                    <a16:rowId xmlns:a16="http://schemas.microsoft.com/office/drawing/2014/main" val="10000"/>
                  </a:ext>
                </a:extLst>
              </a:tr>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dirty="0">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6" name="Google Shape;126;p7"/>
          <p:cNvGraphicFramePr/>
          <p:nvPr>
            <p:extLst>
              <p:ext uri="{D42A27DB-BD31-4B8C-83A1-F6EECF244321}">
                <p14:modId xmlns:p14="http://schemas.microsoft.com/office/powerpoint/2010/main" val="216143247"/>
              </p:ext>
            </p:extLst>
          </p:nvPr>
        </p:nvGraphicFramePr>
        <p:xfrm>
          <a:off x="9696506" y="1940063"/>
          <a:ext cx="1946400" cy="1993875"/>
        </p:xfrm>
        <a:graphic>
          <a:graphicData uri="http://schemas.openxmlformats.org/drawingml/2006/table">
            <a:tbl>
              <a:tblPr>
                <a:noFill/>
                <a:tableStyleId>{388F9E20-7A65-4966-8C8C-3362E7C8E6AD}</a:tableStyleId>
              </a:tblPr>
              <a:tblGrid>
                <a:gridCol w="648800">
                  <a:extLst>
                    <a:ext uri="{9D8B030D-6E8A-4147-A177-3AD203B41FA5}">
                      <a16:colId xmlns:a16="http://schemas.microsoft.com/office/drawing/2014/main" val="20000"/>
                    </a:ext>
                  </a:extLst>
                </a:gridCol>
                <a:gridCol w="648800">
                  <a:extLst>
                    <a:ext uri="{9D8B030D-6E8A-4147-A177-3AD203B41FA5}">
                      <a16:colId xmlns:a16="http://schemas.microsoft.com/office/drawing/2014/main" val="20001"/>
                    </a:ext>
                  </a:extLst>
                </a:gridCol>
                <a:gridCol w="648800">
                  <a:extLst>
                    <a:ext uri="{9D8B030D-6E8A-4147-A177-3AD203B41FA5}">
                      <a16:colId xmlns:a16="http://schemas.microsoft.com/office/drawing/2014/main" val="20002"/>
                    </a:ext>
                  </a:extLst>
                </a:gridCol>
              </a:tblGrid>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alpha val="0"/>
                        </a:srgbClr>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alpha val="0"/>
                        </a:srgbClr>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alpha val="0"/>
                        </a:srgbClr>
                      </a:solidFill>
                      <a:prstDash val="solid"/>
                      <a:round/>
                      <a:headEnd type="none" w="sm" len="sm"/>
                      <a:tailEnd type="none" w="sm" len="sm"/>
                    </a:lnR>
                    <a:lnT w="9525" cap="flat" cmpd="sng">
                      <a:solidFill>
                        <a:srgbClr val="43A047">
                          <a:alpha val="0"/>
                        </a:srgbClr>
                      </a:solidFill>
                      <a:prstDash val="solid"/>
                      <a:round/>
                      <a:headEnd type="none" w="sm" len="sm"/>
                      <a:tailEnd type="none" w="sm" len="sm"/>
                    </a:lnT>
                    <a:lnB w="9525" cap="flat" cmpd="sng">
                      <a:solidFill>
                        <a:srgbClr val="43A047"/>
                      </a:solidFill>
                      <a:prstDash val="solid"/>
                      <a:round/>
                      <a:headEnd type="none" w="sm" len="sm"/>
                      <a:tailEnd type="none" w="sm" len="sm"/>
                    </a:lnB>
                  </a:tcPr>
                </a:tc>
                <a:extLst>
                  <a:ext uri="{0D108BD9-81ED-4DB2-BD59-A6C34878D82A}">
                    <a16:rowId xmlns:a16="http://schemas.microsoft.com/office/drawing/2014/main" val="10000"/>
                  </a:ext>
                </a:extLst>
              </a:tr>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extLst>
                  <a:ext uri="{0D108BD9-81ED-4DB2-BD59-A6C34878D82A}">
                    <a16:rowId xmlns:a16="http://schemas.microsoft.com/office/drawing/2014/main" val="10001"/>
                  </a:ext>
                </a:extLst>
              </a:tr>
              <a:tr h="6646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43A047">
                          <a:alpha val="0"/>
                        </a:srgbClr>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dirty="0">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dirty="0">
                        <a:latin typeface="Nunito"/>
                        <a:ea typeface="Nunito"/>
                        <a:cs typeface="Nunito"/>
                        <a:sym typeface="Nunito"/>
                      </a:endParaRPr>
                    </a:p>
                  </a:txBody>
                  <a:tcPr marL="68575" marR="68575" marT="68575" marB="68575" anchor="ctr">
                    <a:lnL w="9525" cap="flat" cmpd="sng">
                      <a:solidFill>
                        <a:srgbClr val="43A047"/>
                      </a:solidFill>
                      <a:prstDash val="solid"/>
                      <a:round/>
                      <a:headEnd type="none" w="sm" len="sm"/>
                      <a:tailEnd type="none" w="sm" len="sm"/>
                    </a:lnL>
                    <a:lnR w="9525" cap="flat" cmpd="sng">
                      <a:solidFill>
                        <a:srgbClr val="43A047">
                          <a:alpha val="0"/>
                        </a:srgbClr>
                      </a:solidFill>
                      <a:prstDash val="solid"/>
                      <a:round/>
                      <a:headEnd type="none" w="sm" len="sm"/>
                      <a:tailEnd type="none" w="sm" len="sm"/>
                    </a:lnR>
                    <a:lnT w="9525" cap="flat" cmpd="sng">
                      <a:solidFill>
                        <a:srgbClr val="43A047"/>
                      </a:solidFill>
                      <a:prstDash val="solid"/>
                      <a:round/>
                      <a:headEnd type="none" w="sm" len="sm"/>
                      <a:tailEnd type="none" w="sm" len="sm"/>
                    </a:lnT>
                    <a:lnB w="9525" cap="flat" cmpd="sng">
                      <a:solidFill>
                        <a:srgbClr val="43A047">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3" name="Group 2">
            <a:extLst>
              <a:ext uri="{FF2B5EF4-FFF2-40B4-BE49-F238E27FC236}">
                <a16:creationId xmlns:a16="http://schemas.microsoft.com/office/drawing/2014/main" id="{A70B462A-6ADB-714A-BF10-7FD320A7ED86}"/>
              </a:ext>
            </a:extLst>
          </p:cNvPr>
          <p:cNvGrpSpPr/>
          <p:nvPr/>
        </p:nvGrpSpPr>
        <p:grpSpPr>
          <a:xfrm>
            <a:off x="6639941" y="4079542"/>
            <a:ext cx="1652400" cy="2334600"/>
            <a:chOff x="6639941" y="4079542"/>
            <a:chExt cx="1652400" cy="2334600"/>
          </a:xfrm>
        </p:grpSpPr>
        <p:grpSp>
          <p:nvGrpSpPr>
            <p:cNvPr id="127" name="Google Shape;127;p7"/>
            <p:cNvGrpSpPr/>
            <p:nvPr/>
          </p:nvGrpSpPr>
          <p:grpSpPr>
            <a:xfrm>
              <a:off x="6775841" y="4320542"/>
              <a:ext cx="672525" cy="1987525"/>
              <a:chOff x="1887625" y="4233750"/>
              <a:chExt cx="672525" cy="1987525"/>
            </a:xfrm>
          </p:grpSpPr>
          <p:pic>
            <p:nvPicPr>
              <p:cNvPr id="128" name="Google Shape;128;p7"/>
              <p:cNvPicPr preferRelativeResize="0"/>
              <p:nvPr/>
            </p:nvPicPr>
            <p:blipFill rotWithShape="1">
              <a:blip r:embed="rId4">
                <a:alphaModFix/>
              </a:blip>
              <a:srcRect/>
              <a:stretch/>
            </p:blipFill>
            <p:spPr>
              <a:xfrm>
                <a:off x="1887625" y="4233750"/>
                <a:ext cx="672525" cy="466810"/>
              </a:xfrm>
              <a:prstGeom prst="rect">
                <a:avLst/>
              </a:prstGeom>
              <a:noFill/>
              <a:ln>
                <a:noFill/>
              </a:ln>
            </p:spPr>
          </p:pic>
          <p:pic>
            <p:nvPicPr>
              <p:cNvPr id="129" name="Google Shape;129;p7"/>
              <p:cNvPicPr preferRelativeResize="0"/>
              <p:nvPr/>
            </p:nvPicPr>
            <p:blipFill rotWithShape="1">
              <a:blip r:embed="rId4">
                <a:alphaModFix/>
              </a:blip>
              <a:srcRect/>
              <a:stretch/>
            </p:blipFill>
            <p:spPr>
              <a:xfrm>
                <a:off x="1887625" y="4740655"/>
                <a:ext cx="672525" cy="466810"/>
              </a:xfrm>
              <a:prstGeom prst="rect">
                <a:avLst/>
              </a:prstGeom>
              <a:noFill/>
              <a:ln>
                <a:noFill/>
              </a:ln>
            </p:spPr>
          </p:pic>
          <p:pic>
            <p:nvPicPr>
              <p:cNvPr id="130" name="Google Shape;130;p7"/>
              <p:cNvPicPr preferRelativeResize="0"/>
              <p:nvPr/>
            </p:nvPicPr>
            <p:blipFill rotWithShape="1">
              <a:blip r:embed="rId4">
                <a:alphaModFix/>
              </a:blip>
              <a:srcRect/>
              <a:stretch/>
            </p:blipFill>
            <p:spPr>
              <a:xfrm>
                <a:off x="1887625" y="5247560"/>
                <a:ext cx="672525" cy="466810"/>
              </a:xfrm>
              <a:prstGeom prst="rect">
                <a:avLst/>
              </a:prstGeom>
              <a:noFill/>
              <a:ln>
                <a:noFill/>
              </a:ln>
            </p:spPr>
          </p:pic>
          <p:pic>
            <p:nvPicPr>
              <p:cNvPr id="131" name="Google Shape;131;p7"/>
              <p:cNvPicPr preferRelativeResize="0"/>
              <p:nvPr/>
            </p:nvPicPr>
            <p:blipFill rotWithShape="1">
              <a:blip r:embed="rId4">
                <a:alphaModFix/>
              </a:blip>
              <a:srcRect/>
              <a:stretch/>
            </p:blipFill>
            <p:spPr>
              <a:xfrm>
                <a:off x="1887625" y="5754465"/>
                <a:ext cx="672525" cy="466810"/>
              </a:xfrm>
              <a:prstGeom prst="rect">
                <a:avLst/>
              </a:prstGeom>
              <a:noFill/>
              <a:ln>
                <a:noFill/>
              </a:ln>
            </p:spPr>
          </p:pic>
        </p:grpSp>
        <p:grpSp>
          <p:nvGrpSpPr>
            <p:cNvPr id="132" name="Google Shape;132;p7"/>
            <p:cNvGrpSpPr/>
            <p:nvPr/>
          </p:nvGrpSpPr>
          <p:grpSpPr>
            <a:xfrm>
              <a:off x="7537841" y="4320542"/>
              <a:ext cx="672525" cy="1987525"/>
              <a:chOff x="1887625" y="4233750"/>
              <a:chExt cx="672525" cy="1987525"/>
            </a:xfrm>
          </p:grpSpPr>
          <p:pic>
            <p:nvPicPr>
              <p:cNvPr id="133" name="Google Shape;133;p7"/>
              <p:cNvPicPr preferRelativeResize="0"/>
              <p:nvPr/>
            </p:nvPicPr>
            <p:blipFill rotWithShape="1">
              <a:blip r:embed="rId4">
                <a:alphaModFix/>
              </a:blip>
              <a:srcRect/>
              <a:stretch/>
            </p:blipFill>
            <p:spPr>
              <a:xfrm>
                <a:off x="1887625" y="4233750"/>
                <a:ext cx="672525" cy="466810"/>
              </a:xfrm>
              <a:prstGeom prst="rect">
                <a:avLst/>
              </a:prstGeom>
              <a:noFill/>
              <a:ln>
                <a:noFill/>
              </a:ln>
            </p:spPr>
          </p:pic>
          <p:pic>
            <p:nvPicPr>
              <p:cNvPr id="134" name="Google Shape;134;p7"/>
              <p:cNvPicPr preferRelativeResize="0"/>
              <p:nvPr/>
            </p:nvPicPr>
            <p:blipFill rotWithShape="1">
              <a:blip r:embed="rId4">
                <a:alphaModFix/>
              </a:blip>
              <a:srcRect/>
              <a:stretch/>
            </p:blipFill>
            <p:spPr>
              <a:xfrm>
                <a:off x="1887625" y="4740655"/>
                <a:ext cx="672525" cy="466810"/>
              </a:xfrm>
              <a:prstGeom prst="rect">
                <a:avLst/>
              </a:prstGeom>
              <a:noFill/>
              <a:ln>
                <a:noFill/>
              </a:ln>
            </p:spPr>
          </p:pic>
          <p:pic>
            <p:nvPicPr>
              <p:cNvPr id="135" name="Google Shape;135;p7"/>
              <p:cNvPicPr preferRelativeResize="0"/>
              <p:nvPr/>
            </p:nvPicPr>
            <p:blipFill rotWithShape="1">
              <a:blip r:embed="rId4">
                <a:alphaModFix/>
              </a:blip>
              <a:srcRect/>
              <a:stretch/>
            </p:blipFill>
            <p:spPr>
              <a:xfrm>
                <a:off x="1887625" y="5247560"/>
                <a:ext cx="672525" cy="466810"/>
              </a:xfrm>
              <a:prstGeom prst="rect">
                <a:avLst/>
              </a:prstGeom>
              <a:noFill/>
              <a:ln>
                <a:noFill/>
              </a:ln>
            </p:spPr>
          </p:pic>
          <p:pic>
            <p:nvPicPr>
              <p:cNvPr id="136" name="Google Shape;136;p7"/>
              <p:cNvPicPr preferRelativeResize="0"/>
              <p:nvPr/>
            </p:nvPicPr>
            <p:blipFill rotWithShape="1">
              <a:blip r:embed="rId4">
                <a:alphaModFix/>
              </a:blip>
              <a:srcRect/>
              <a:stretch/>
            </p:blipFill>
            <p:spPr>
              <a:xfrm>
                <a:off x="1887625" y="5754465"/>
                <a:ext cx="672525" cy="466810"/>
              </a:xfrm>
              <a:prstGeom prst="rect">
                <a:avLst/>
              </a:prstGeom>
              <a:noFill/>
              <a:ln>
                <a:noFill/>
              </a:ln>
            </p:spPr>
          </p:pic>
        </p:grpSp>
        <p:sp>
          <p:nvSpPr>
            <p:cNvPr id="137" name="Google Shape;137;p7"/>
            <p:cNvSpPr/>
            <p:nvPr/>
          </p:nvSpPr>
          <p:spPr>
            <a:xfrm>
              <a:off x="6639941" y="4079542"/>
              <a:ext cx="1652400" cy="2334600"/>
            </a:xfrm>
            <a:prstGeom prst="roundRect">
              <a:avLst>
                <a:gd name="adj" fmla="val 16667"/>
              </a:avLst>
            </a:prstGeom>
            <a:noFill/>
            <a:ln w="28575" cap="flat" cmpd="sng">
              <a:solidFill>
                <a:srgbClr val="43A0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mc:AlternateContent xmlns:mc="http://schemas.openxmlformats.org/markup-compatibility/2006" xmlns:a14="http://schemas.microsoft.com/office/drawing/2010/main">
        <mc:Choice Requires="a14">
          <p:sp>
            <p:nvSpPr>
              <p:cNvPr id="38" name="Google Shape;85;p6">
                <a:extLst>
                  <a:ext uri="{FF2B5EF4-FFF2-40B4-BE49-F238E27FC236}">
                    <a16:creationId xmlns:a16="http://schemas.microsoft.com/office/drawing/2014/main" id="{BA5DB55D-395F-4E40-B066-BF7394224488}"/>
                  </a:ext>
                </a:extLst>
              </p:cNvPr>
              <p:cNvSpPr txBox="1">
                <a:spLocks noGrp="1"/>
              </p:cNvSpPr>
              <p:nvPr>
                <p:ph type="body" idx="2"/>
              </p:nvPr>
            </p:nvSpPr>
            <p:spPr>
              <a:xfrm>
                <a:off x="263046" y="1176338"/>
                <a:ext cx="11736887" cy="133856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r>
                  <a:rPr lang="en-GB" dirty="0">
                    <a:sym typeface="Century Gothic"/>
                  </a:rPr>
                  <a:t>The shape shown is </a:t>
                </a:r>
                <a14:m>
                  <m:oMath xmlns:m="http://schemas.openxmlformats.org/officeDocument/2006/math">
                    <m:f>
                      <m:fPr>
                        <m:ctrlPr>
                          <a:rPr lang="ar-AE" i="1" smtClean="0">
                            <a:solidFill>
                              <a:srgbClr val="222222"/>
                            </a:solidFill>
                            <a:latin typeface="Cambria Math" panose="02040503050406030204" pitchFamily="18" charset="0"/>
                          </a:rPr>
                        </m:ctrlPr>
                      </m:fPr>
                      <m:num>
                        <m:r>
                          <m:rPr>
                            <m:nor/>
                          </m:rPr>
                          <a:rPr lang="en-GB" i="0" smtClean="0">
                            <a:solidFill>
                              <a:srgbClr val="222222"/>
                            </a:solidFill>
                            <a:latin typeface="Century Gothic" panose="020B0502020202020204" pitchFamily="34" charset="0"/>
                          </a:rPr>
                          <m:t>3</m:t>
                        </m:r>
                      </m:num>
                      <m:den>
                        <m:r>
                          <m:rPr>
                            <m:nor/>
                          </m:rPr>
                          <a:rPr lang="ar-AE">
                            <a:solidFill>
                              <a:srgbClr val="222222"/>
                            </a:solidFill>
                            <a:latin typeface="Century Gothic" panose="020B0502020202020204" pitchFamily="34" charset="0"/>
                          </a:rPr>
                          <m:t> </m:t>
                        </m:r>
                        <m:r>
                          <m:rPr>
                            <m:nor/>
                          </m:rPr>
                          <a:rPr lang="en-GB" i="0" smtClean="0">
                            <a:solidFill>
                              <a:srgbClr val="222222"/>
                            </a:solidFill>
                            <a:latin typeface="Century Gothic" panose="020B0502020202020204" pitchFamily="34" charset="0"/>
                          </a:rPr>
                          <m:t>5</m:t>
                        </m:r>
                        <m:r>
                          <m:rPr>
                            <m:nor/>
                          </m:rPr>
                          <a:rPr lang="ar-AE">
                            <a:solidFill>
                              <a:srgbClr val="222222"/>
                            </a:solidFill>
                            <a:latin typeface="Century Gothic" panose="020B0502020202020204" pitchFamily="34" charset="0"/>
                          </a:rPr>
                          <m:t> </m:t>
                        </m:r>
                      </m:den>
                    </m:f>
                  </m:oMath>
                </a14:m>
                <a:r>
                  <a:rPr lang="ar-AE" dirty="0">
                    <a:solidFill>
                      <a:srgbClr val="222222"/>
                    </a:solidFill>
                    <a:latin typeface="Century Gothic" panose="020B0502020202020204" pitchFamily="34" charset="0"/>
                    <a:sym typeface="Century Gothic"/>
                  </a:rPr>
                  <a:t> </a:t>
                </a:r>
                <a:r>
                  <a:rPr lang="en-GB" dirty="0">
                    <a:sym typeface="Century Gothic"/>
                  </a:rPr>
                  <a:t>of the whole. </a:t>
                </a:r>
              </a:p>
              <a:p>
                <a:pPr marL="0" lvl="0" indent="0" algn="l" rtl="0">
                  <a:spcBef>
                    <a:spcPts val="0"/>
                  </a:spcBef>
                  <a:spcAft>
                    <a:spcPts val="0"/>
                  </a:spcAft>
                  <a:buNone/>
                </a:pPr>
                <a:r>
                  <a:rPr lang="en-GB" b="1" dirty="0">
                    <a:sym typeface="Century Gothic"/>
                  </a:rPr>
                  <a:t>Draw the whole.</a:t>
                </a:r>
              </a:p>
            </p:txBody>
          </p:sp>
        </mc:Choice>
        <mc:Fallback xmlns="">
          <p:sp>
            <p:nvSpPr>
              <p:cNvPr id="38" name="Google Shape;85;p6">
                <a:extLst>
                  <a:ext uri="{FF2B5EF4-FFF2-40B4-BE49-F238E27FC236}">
                    <a16:creationId xmlns:a16="http://schemas.microsoft.com/office/drawing/2014/main" id="{BA5DB55D-395F-4E40-B066-BF7394224488}"/>
                  </a:ext>
                </a:extLst>
              </p:cNvPr>
              <p:cNvSpPr txBox="1">
                <a:spLocks noGrp="1" noRot="1" noChangeAspect="1" noMove="1" noResize="1" noEditPoints="1" noAdjustHandles="1" noChangeArrowheads="1" noChangeShapeType="1" noTextEdit="1"/>
              </p:cNvSpPr>
              <p:nvPr>
                <p:ph type="body" idx="2"/>
              </p:nvPr>
            </p:nvSpPr>
            <p:spPr>
              <a:xfrm>
                <a:off x="263046" y="1176338"/>
                <a:ext cx="11736887" cy="1338564"/>
              </a:xfrm>
              <a:prstGeom prst="rect">
                <a:avLst/>
              </a:prstGeom>
              <a:blipFill>
                <a:blip r:embed="rId5"/>
                <a:stretch>
                  <a:fillRect l="-432"/>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6"/>
                                        </p:tgtEl>
                                        <p:attrNameLst>
                                          <p:attrName>style.visibility</p:attrName>
                                        </p:attrNameLst>
                                      </p:cBhvr>
                                      <p:to>
                                        <p:strVal val="visible"/>
                                      </p:to>
                                    </p:set>
                                    <p:animEffect transition="in" filter="fade">
                                      <p:cBhvr>
                                        <p:cTn id="10" dur="500"/>
                                        <p:tgtEl>
                                          <p:spTgt spid="106"/>
                                        </p:tgtEl>
                                      </p:cBhvr>
                                    </p:animEffect>
                                  </p:childTnLst>
                                </p:cTn>
                              </p:par>
                              <p:par>
                                <p:cTn id="11" presetID="10" presetClass="entr" presetSubtype="0" fill="hold" nodeType="with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childTnLst>
                                </p:cTn>
                              </p:par>
                              <p:par>
                                <p:cTn id="14" presetID="10" presetClass="entr" presetSubtype="0" fill="hold" nodeType="withEffect">
                                  <p:stCondLst>
                                    <p:cond delay="0"/>
                                  </p:stCondLst>
                                  <p:childTnLst>
                                    <p:set>
                                      <p:cBhvr>
                                        <p:cTn id="15" dur="1" fill="hold">
                                          <p:stCondLst>
                                            <p:cond delay="0"/>
                                          </p:stCondLst>
                                        </p:cTn>
                                        <p:tgtEl>
                                          <p:spTgt spid="125"/>
                                        </p:tgtEl>
                                        <p:attrNameLst>
                                          <p:attrName>style.visibility</p:attrName>
                                        </p:attrNameLst>
                                      </p:cBhvr>
                                      <p:to>
                                        <p:strVal val="visible"/>
                                      </p:to>
                                    </p:set>
                                    <p:animEffect transition="in" filter="fade">
                                      <p:cBhvr>
                                        <p:cTn id="16" dur="500"/>
                                        <p:tgtEl>
                                          <p:spTgt spid="125"/>
                                        </p:tgtEl>
                                      </p:cBhvr>
                                    </p:animEffect>
                                  </p:childTnLst>
                                </p:cTn>
                              </p:par>
                              <p:par>
                                <p:cTn id="17" presetID="10" presetClass="entr" presetSubtype="0" fill="hold" nodeType="with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fade">
                                      <p:cBhvr>
                                        <p:cTn id="19" dur="500"/>
                                        <p:tgtEl>
                                          <p:spTgt spid="126"/>
                                        </p:tgtEl>
                                      </p:cBhvr>
                                    </p:animEffect>
                                  </p:childTnLst>
                                </p:cTn>
                              </p:par>
                            </p:childTnLst>
                          </p:cTn>
                        </p:par>
                      </p:childTnLst>
                    </p:cTn>
                  </p:par>
                </p:childTnLst>
              </p:cTn>
              <p:nextCondLst>
                <p:cond evt="onClick" delay="0">
                  <p:tgtEl>
                    <p:spTgt spid="105"/>
                  </p:tgtEl>
                </p:cond>
              </p:nextCondLst>
            </p:seq>
          </p:childTnLst>
        </p:cTn>
      </p:par>
    </p:tnLst>
    <p:bldLst>
      <p:bldP spid="1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mc:AlternateContent xmlns:mc="http://schemas.openxmlformats.org/markup-compatibility/2006" xmlns:a14="http://schemas.microsoft.com/office/drawing/2010/main">
        <mc:Choice Requires="a14">
          <p:sp>
            <p:nvSpPr>
              <p:cNvPr id="144" name="Google Shape;144;p8"/>
              <p:cNvSpPr txBox="1">
                <a:spLocks noGrp="1"/>
              </p:cNvSpPr>
              <p:nvPr>
                <p:ph type="body" idx="2"/>
              </p:nvPr>
            </p:nvSpPr>
            <p:spPr>
              <a:xfrm>
                <a:off x="263046" y="1176338"/>
                <a:ext cx="11736887" cy="837161"/>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22222"/>
                  </a:buClr>
                  <a:buSzPts val="1800"/>
                  <a:buNone/>
                </a:pPr>
                <a:r>
                  <a:rPr lang="en-GB" dirty="0"/>
                  <a:t>The bar model shows that </a:t>
                </a:r>
                <a14:m>
                  <m:oMath xmlns:m="http://schemas.openxmlformats.org/officeDocument/2006/math">
                    <m:f>
                      <m:fPr>
                        <m:ctrlPr>
                          <a:rPr lang="ar-AE" i="1" smtClean="0">
                            <a:latin typeface="Cambria Math" panose="02040503050406030204" pitchFamily="18" charset="0"/>
                          </a:rPr>
                        </m:ctrlPr>
                      </m:fPr>
                      <m:num>
                        <m:r>
                          <m:rPr>
                            <m:nor/>
                          </m:rPr>
                          <a:rPr lang="ar-AE" smtClean="0">
                            <a:latin typeface="Century Gothic" panose="020B0502020202020204" pitchFamily="34" charset="0"/>
                          </a:rPr>
                          <m:t>1</m:t>
                        </m:r>
                      </m:num>
                      <m:den>
                        <m:r>
                          <m:rPr>
                            <m:nor/>
                          </m:rPr>
                          <a:rPr lang="ar-AE">
                            <a:latin typeface="Century Gothic" panose="020B0502020202020204" pitchFamily="34" charset="0"/>
                          </a:rPr>
                          <m:t> </m:t>
                        </m:r>
                        <m:r>
                          <m:rPr>
                            <m:nor/>
                          </m:rPr>
                          <a:rPr lang="ar-AE" smtClean="0">
                            <a:latin typeface="Century Gothic" panose="020B0502020202020204" pitchFamily="34" charset="0"/>
                          </a:rPr>
                          <m:t>5</m:t>
                        </m:r>
                        <m:r>
                          <m:rPr>
                            <m:nor/>
                          </m:rPr>
                          <a:rPr lang="ar-AE">
                            <a:latin typeface="Century Gothic" panose="020B0502020202020204" pitchFamily="34" charset="0"/>
                          </a:rPr>
                          <m:t> </m:t>
                        </m:r>
                      </m:den>
                    </m:f>
                  </m:oMath>
                </a14:m>
                <a:r>
                  <a:rPr lang="en-GB" dirty="0"/>
                  <a:t> of a number is 3.</a:t>
                </a:r>
                <a:endParaRPr dirty="0"/>
              </a:p>
            </p:txBody>
          </p:sp>
        </mc:Choice>
        <mc:Fallback xmlns="">
          <p:sp>
            <p:nvSpPr>
              <p:cNvPr id="144" name="Google Shape;144;p8"/>
              <p:cNvSpPr txBox="1">
                <a:spLocks noGrp="1" noRot="1" noChangeAspect="1" noMove="1" noResize="1" noEditPoints="1" noAdjustHandles="1" noChangeArrowheads="1" noChangeShapeType="1" noTextEdit="1"/>
              </p:cNvSpPr>
              <p:nvPr>
                <p:ph type="body" idx="2"/>
              </p:nvPr>
            </p:nvSpPr>
            <p:spPr>
              <a:xfrm>
                <a:off x="263046" y="1176338"/>
                <a:ext cx="11736887" cy="837161"/>
              </a:xfrm>
              <a:prstGeom prst="rect">
                <a:avLst/>
              </a:prstGeom>
              <a:blipFill>
                <a:blip r:embed="rId3"/>
                <a:stretch>
                  <a:fillRect l="-432"/>
                </a:stretch>
              </a:blipFill>
              <a:ln>
                <a:noFill/>
              </a:ln>
            </p:spPr>
            <p:txBody>
              <a:bodyPr/>
              <a:lstStyle/>
              <a:p>
                <a:r>
                  <a:rPr lang="en-GB">
                    <a:noFill/>
                  </a:rPr>
                  <a:t> </a:t>
                </a:r>
              </a:p>
            </p:txBody>
          </p:sp>
        </mc:Fallback>
      </mc:AlternateContent>
      <p:sp>
        <p:nvSpPr>
          <p:cNvPr id="145" name="Google Shape;145;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entury Gothic"/>
                <a:ea typeface="Century Gothic"/>
                <a:cs typeface="Century Gothic"/>
                <a:sym typeface="Century Gothic"/>
              </a:rPr>
              <a:t>Answers</a:t>
            </a:r>
            <a:endParaRPr/>
          </a:p>
        </p:txBody>
      </p:sp>
      <p:graphicFrame>
        <p:nvGraphicFramePr>
          <p:cNvPr id="148" name="Google Shape;148;p8"/>
          <p:cNvGraphicFramePr/>
          <p:nvPr/>
        </p:nvGraphicFramePr>
        <p:xfrm>
          <a:off x="2980722" y="1873403"/>
          <a:ext cx="5213875" cy="910025"/>
        </p:xfrm>
        <a:graphic>
          <a:graphicData uri="http://schemas.openxmlformats.org/drawingml/2006/table">
            <a:tbl>
              <a:tblPr>
                <a:noFill/>
                <a:tableStyleId>{388F9E20-7A65-4966-8C8C-3362E7C8E6AD}</a:tableStyleId>
              </a:tblPr>
              <a:tblGrid>
                <a:gridCol w="1042775">
                  <a:extLst>
                    <a:ext uri="{9D8B030D-6E8A-4147-A177-3AD203B41FA5}">
                      <a16:colId xmlns:a16="http://schemas.microsoft.com/office/drawing/2014/main" val="20000"/>
                    </a:ext>
                  </a:extLst>
                </a:gridCol>
                <a:gridCol w="1042775">
                  <a:extLst>
                    <a:ext uri="{9D8B030D-6E8A-4147-A177-3AD203B41FA5}">
                      <a16:colId xmlns:a16="http://schemas.microsoft.com/office/drawing/2014/main" val="20001"/>
                    </a:ext>
                  </a:extLst>
                </a:gridCol>
                <a:gridCol w="1042775">
                  <a:extLst>
                    <a:ext uri="{9D8B030D-6E8A-4147-A177-3AD203B41FA5}">
                      <a16:colId xmlns:a16="http://schemas.microsoft.com/office/drawing/2014/main" val="20002"/>
                    </a:ext>
                  </a:extLst>
                </a:gridCol>
                <a:gridCol w="1042775">
                  <a:extLst>
                    <a:ext uri="{9D8B030D-6E8A-4147-A177-3AD203B41FA5}">
                      <a16:colId xmlns:a16="http://schemas.microsoft.com/office/drawing/2014/main" val="20003"/>
                    </a:ext>
                  </a:extLst>
                </a:gridCol>
                <a:gridCol w="1042775">
                  <a:extLst>
                    <a:ext uri="{9D8B030D-6E8A-4147-A177-3AD203B41FA5}">
                      <a16:colId xmlns:a16="http://schemas.microsoft.com/office/drawing/2014/main" val="20004"/>
                    </a:ext>
                  </a:extLst>
                </a:gridCol>
              </a:tblGrid>
              <a:tr h="910025">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700" u="none" strike="noStrike" cap="none">
                        <a:latin typeface="Nunito"/>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49" name="Google Shape;149;p8"/>
          <p:cNvGrpSpPr/>
          <p:nvPr/>
        </p:nvGrpSpPr>
        <p:grpSpPr>
          <a:xfrm>
            <a:off x="3050982" y="1976569"/>
            <a:ext cx="732625" cy="732600"/>
            <a:chOff x="3050982" y="2433769"/>
            <a:chExt cx="732625" cy="732600"/>
          </a:xfrm>
        </p:grpSpPr>
        <p:pic>
          <p:nvPicPr>
            <p:cNvPr id="150" name="Google Shape;150;p8" descr="Shape, circle&#10;&#10;Description automatically generated"/>
            <p:cNvPicPr preferRelativeResize="0"/>
            <p:nvPr/>
          </p:nvPicPr>
          <p:blipFill rotWithShape="1">
            <a:blip r:embed="rId4">
              <a:alphaModFix/>
            </a:blip>
            <a:srcRect/>
            <a:stretch/>
          </p:blipFill>
          <p:spPr>
            <a:xfrm>
              <a:off x="3050982" y="2433769"/>
              <a:ext cx="351625" cy="351600"/>
            </a:xfrm>
            <a:prstGeom prst="rect">
              <a:avLst/>
            </a:prstGeom>
            <a:noFill/>
            <a:ln>
              <a:noFill/>
            </a:ln>
          </p:spPr>
        </p:pic>
        <p:pic>
          <p:nvPicPr>
            <p:cNvPr id="151" name="Google Shape;151;p8" descr="Shape, circle&#10;&#10;Description automatically generated"/>
            <p:cNvPicPr preferRelativeResize="0"/>
            <p:nvPr/>
          </p:nvPicPr>
          <p:blipFill rotWithShape="1">
            <a:blip r:embed="rId4">
              <a:alphaModFix/>
            </a:blip>
            <a:srcRect/>
            <a:stretch/>
          </p:blipFill>
          <p:spPr>
            <a:xfrm>
              <a:off x="3203382" y="2814769"/>
              <a:ext cx="351625" cy="351600"/>
            </a:xfrm>
            <a:prstGeom prst="rect">
              <a:avLst/>
            </a:prstGeom>
            <a:noFill/>
            <a:ln>
              <a:noFill/>
            </a:ln>
          </p:spPr>
        </p:pic>
        <p:pic>
          <p:nvPicPr>
            <p:cNvPr id="152" name="Google Shape;152;p8" descr="Shape, circle&#10;&#10;Description automatically generated"/>
            <p:cNvPicPr preferRelativeResize="0"/>
            <p:nvPr/>
          </p:nvPicPr>
          <p:blipFill rotWithShape="1">
            <a:blip r:embed="rId4">
              <a:alphaModFix/>
            </a:blip>
            <a:srcRect/>
            <a:stretch/>
          </p:blipFill>
          <p:spPr>
            <a:xfrm>
              <a:off x="3431982" y="2433769"/>
              <a:ext cx="351625" cy="351600"/>
            </a:xfrm>
            <a:prstGeom prst="rect">
              <a:avLst/>
            </a:prstGeom>
            <a:noFill/>
            <a:ln>
              <a:noFill/>
            </a:ln>
          </p:spPr>
        </p:pic>
      </p:grpSp>
      <mc:AlternateContent xmlns:mc="http://schemas.openxmlformats.org/markup-compatibility/2006" xmlns:a14="http://schemas.microsoft.com/office/drawing/2010/main">
        <mc:Choice Requires="a14">
          <p:sp>
            <p:nvSpPr>
              <p:cNvPr id="16" name="Google Shape;144;p8">
                <a:extLst>
                  <a:ext uri="{FF2B5EF4-FFF2-40B4-BE49-F238E27FC236}">
                    <a16:creationId xmlns:a16="http://schemas.microsoft.com/office/drawing/2014/main" id="{9DB71C34-18F2-704A-A6E7-349B9BDC03F5}"/>
                  </a:ext>
                </a:extLst>
              </p:cNvPr>
              <p:cNvSpPr txBox="1">
                <a:spLocks/>
              </p:cNvSpPr>
              <p:nvPr/>
            </p:nvSpPr>
            <p:spPr>
              <a:xfrm>
                <a:off x="8268178" y="1863242"/>
                <a:ext cx="1219391" cy="8371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If </a:t>
                </a:r>
                <a14:m>
                  <m:oMath xmlns:m="http://schemas.openxmlformats.org/officeDocument/2006/math">
                    <m:f>
                      <m:fPr>
                        <m:ctrlPr>
                          <a:rPr lang="ar-AE" b="1" i="1" smtClean="0">
                            <a:latin typeface="Cambria Math" panose="02040503050406030204" pitchFamily="18" charset="0"/>
                          </a:rPr>
                        </m:ctrlPr>
                      </m:fPr>
                      <m:num>
                        <m:r>
                          <m:rPr>
                            <m:nor/>
                          </m:rPr>
                          <a:rPr lang="ar-AE" b="1" smtClean="0">
                            <a:latin typeface="Century Gothic" panose="020B0502020202020204" pitchFamily="34" charset="0"/>
                          </a:rPr>
                          <m:t>1</m:t>
                        </m:r>
                      </m:num>
                      <m:den>
                        <m:r>
                          <m:rPr>
                            <m:nor/>
                          </m:rPr>
                          <a:rPr lang="ar-AE" b="1">
                            <a:latin typeface="Century Gothic" panose="020B0502020202020204" pitchFamily="34" charset="0"/>
                          </a:rPr>
                          <m:t> </m:t>
                        </m:r>
                        <m:r>
                          <m:rPr>
                            <m:nor/>
                          </m:rPr>
                          <a:rPr lang="ar-AE" b="1" smtClean="0">
                            <a:latin typeface="Century Gothic" panose="020B0502020202020204" pitchFamily="34" charset="0"/>
                          </a:rPr>
                          <m:t>5</m:t>
                        </m:r>
                        <m:r>
                          <m:rPr>
                            <m:nor/>
                          </m:rPr>
                          <a:rPr lang="ar-AE" b="1">
                            <a:latin typeface="Century Gothic" panose="020B0502020202020204" pitchFamily="34" charset="0"/>
                          </a:rPr>
                          <m:t> </m:t>
                        </m:r>
                      </m:den>
                    </m:f>
                    <m:r>
                      <a:rPr lang="ar-AE" b="1" i="1">
                        <a:latin typeface="Cambria Math" panose="02040503050406030204" pitchFamily="18" charset="0"/>
                      </a:rPr>
                      <m:t> </m:t>
                    </m:r>
                  </m:oMath>
                </a14:m>
                <a:r>
                  <a:rPr lang="en-GB" b="1" dirty="0"/>
                  <a:t>= 3</a:t>
                </a:r>
              </a:p>
            </p:txBody>
          </p:sp>
        </mc:Choice>
        <mc:Fallback xmlns="">
          <p:sp>
            <p:nvSpPr>
              <p:cNvPr id="16" name="Google Shape;144;p8">
                <a:extLst>
                  <a:ext uri="{FF2B5EF4-FFF2-40B4-BE49-F238E27FC236}">
                    <a16:creationId xmlns:a16="http://schemas.microsoft.com/office/drawing/2014/main" id="{9DB71C34-18F2-704A-A6E7-349B9BDC03F5}"/>
                  </a:ext>
                </a:extLst>
              </p:cNvPr>
              <p:cNvSpPr txBox="1">
                <a:spLocks noRot="1" noChangeAspect="1" noMove="1" noResize="1" noEditPoints="1" noAdjustHandles="1" noChangeArrowheads="1" noChangeShapeType="1" noTextEdit="1"/>
              </p:cNvSpPr>
              <p:nvPr/>
            </p:nvSpPr>
            <p:spPr>
              <a:xfrm>
                <a:off x="8268178" y="1863242"/>
                <a:ext cx="1219391" cy="837162"/>
              </a:xfrm>
              <a:prstGeom prst="rect">
                <a:avLst/>
              </a:prstGeom>
              <a:blipFill>
                <a:blip r:embed="rId5"/>
                <a:stretch>
                  <a:fillRect l="-3093"/>
                </a:stretch>
              </a:blipFill>
              <a:ln>
                <a:noFill/>
              </a:ln>
            </p:spPr>
            <p:txBody>
              <a:bodyPr/>
              <a:lstStyle/>
              <a:p>
                <a:r>
                  <a:rPr lang="en-GB">
                    <a:noFill/>
                  </a:rPr>
                  <a:t> </a:t>
                </a:r>
              </a:p>
            </p:txBody>
          </p:sp>
        </mc:Fallback>
      </mc:AlternateContent>
      <p:sp>
        <p:nvSpPr>
          <p:cNvPr id="17" name="Google Shape;144;p8">
            <a:extLst>
              <a:ext uri="{FF2B5EF4-FFF2-40B4-BE49-F238E27FC236}">
                <a16:creationId xmlns:a16="http://schemas.microsoft.com/office/drawing/2014/main" id="{610FDA12-DB3C-C647-ADA2-B279A8D1BA5B}"/>
              </a:ext>
            </a:extLst>
          </p:cNvPr>
          <p:cNvSpPr txBox="1">
            <a:spLocks/>
          </p:cNvSpPr>
          <p:nvPr/>
        </p:nvSpPr>
        <p:spPr>
          <a:xfrm>
            <a:off x="263045" y="4095562"/>
            <a:ext cx="7453937" cy="101676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Complete the bar model to help work out missing amounts. </a:t>
            </a:r>
          </a:p>
          <a:p>
            <a:pPr marL="0" indent="0">
              <a:spcBef>
                <a:spcPts val="0"/>
              </a:spcBef>
            </a:pPr>
            <a:r>
              <a:rPr lang="en-GB" dirty="0"/>
              <a:t>Remember all the parts must be equal.</a:t>
            </a:r>
          </a:p>
        </p:txBody>
      </p:sp>
      <mc:AlternateContent xmlns:mc="http://schemas.openxmlformats.org/markup-compatibility/2006" xmlns:a14="http://schemas.microsoft.com/office/drawing/2010/main">
        <mc:Choice Requires="a14">
          <p:sp>
            <p:nvSpPr>
              <p:cNvPr id="22" name="Google Shape;144;p8">
                <a:extLst>
                  <a:ext uri="{FF2B5EF4-FFF2-40B4-BE49-F238E27FC236}">
                    <a16:creationId xmlns:a16="http://schemas.microsoft.com/office/drawing/2014/main" id="{289ED7D7-9600-2446-B122-6F5C0281B363}"/>
                  </a:ext>
                </a:extLst>
              </p:cNvPr>
              <p:cNvSpPr txBox="1">
                <a:spLocks/>
              </p:cNvSpPr>
              <p:nvPr/>
            </p:nvSpPr>
            <p:spPr>
              <a:xfrm>
                <a:off x="2980705" y="3016357"/>
                <a:ext cx="1383479" cy="8371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14:m>
                  <m:oMath xmlns:m="http://schemas.openxmlformats.org/officeDocument/2006/math">
                    <m:f>
                      <m:fPr>
                        <m:ctrlPr>
                          <a:rPr lang="ar-AE" b="1" i="1">
                            <a:latin typeface="Cambria Math" panose="02040503050406030204" pitchFamily="18" charset="0"/>
                          </a:rPr>
                        </m:ctrlPr>
                      </m:fPr>
                      <m:num>
                        <m:r>
                          <m:rPr>
                            <m:nor/>
                          </m:rPr>
                          <a:rPr lang="ar-AE" b="1" smtClean="0">
                            <a:latin typeface="Century Gothic" panose="020B0502020202020204" pitchFamily="34" charset="0"/>
                          </a:rPr>
                          <m:t>2</m:t>
                        </m:r>
                      </m:num>
                      <m:den>
                        <m:r>
                          <m:rPr>
                            <m:nor/>
                          </m:rPr>
                          <a:rPr lang="ar-AE" b="1">
                            <a:latin typeface="Century Gothic" panose="020B0502020202020204" pitchFamily="34" charset="0"/>
                          </a:rPr>
                          <m:t> </m:t>
                        </m:r>
                        <m:r>
                          <m:rPr>
                            <m:nor/>
                          </m:rPr>
                          <a:rPr lang="ar-AE" b="1">
                            <a:latin typeface="Century Gothic" panose="020B0502020202020204" pitchFamily="34" charset="0"/>
                          </a:rPr>
                          <m:t>5</m:t>
                        </m:r>
                        <m:r>
                          <m:rPr>
                            <m:nor/>
                          </m:rPr>
                          <a:rPr lang="ar-AE" b="1">
                            <a:latin typeface="Century Gothic" panose="020B0502020202020204" pitchFamily="34" charset="0"/>
                          </a:rPr>
                          <m:t> </m:t>
                        </m:r>
                      </m:den>
                    </m:f>
                  </m:oMath>
                </a14:m>
                <a:r>
                  <a:rPr lang="ar-AE" b="1" dirty="0"/>
                  <a:t> </a:t>
                </a:r>
                <a:r>
                  <a:rPr lang="en-GB" b="1" dirty="0"/>
                  <a:t>= ____</a:t>
                </a:r>
              </a:p>
            </p:txBody>
          </p:sp>
        </mc:Choice>
        <mc:Fallback xmlns="">
          <p:sp>
            <p:nvSpPr>
              <p:cNvPr id="22" name="Google Shape;144;p8">
                <a:extLst>
                  <a:ext uri="{FF2B5EF4-FFF2-40B4-BE49-F238E27FC236}">
                    <a16:creationId xmlns:a16="http://schemas.microsoft.com/office/drawing/2014/main" id="{289ED7D7-9600-2446-B122-6F5C0281B363}"/>
                  </a:ext>
                </a:extLst>
              </p:cNvPr>
              <p:cNvSpPr txBox="1">
                <a:spLocks noRot="1" noChangeAspect="1" noMove="1" noResize="1" noEditPoints="1" noAdjustHandles="1" noChangeArrowheads="1" noChangeShapeType="1" noTextEdit="1"/>
              </p:cNvSpPr>
              <p:nvPr/>
            </p:nvSpPr>
            <p:spPr>
              <a:xfrm>
                <a:off x="2980705" y="3016357"/>
                <a:ext cx="1383479" cy="837162"/>
              </a:xfrm>
              <a:prstGeom prst="rect">
                <a:avLst/>
              </a:prstGeom>
              <a:blipFill>
                <a:blip r:embed="rId6"/>
                <a:stretch>
                  <a:fillRect l="-909"/>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Google Shape;144;p8">
                <a:extLst>
                  <a:ext uri="{FF2B5EF4-FFF2-40B4-BE49-F238E27FC236}">
                    <a16:creationId xmlns:a16="http://schemas.microsoft.com/office/drawing/2014/main" id="{D521A64F-F3F6-BA41-9DCB-DDB2913A5123}"/>
                  </a:ext>
                </a:extLst>
              </p:cNvPr>
              <p:cNvSpPr txBox="1">
                <a:spLocks/>
              </p:cNvSpPr>
              <p:nvPr/>
            </p:nvSpPr>
            <p:spPr>
              <a:xfrm>
                <a:off x="4494387" y="3031408"/>
                <a:ext cx="1379047" cy="8371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14:m>
                  <m:oMath xmlns:m="http://schemas.openxmlformats.org/officeDocument/2006/math">
                    <m:f>
                      <m:fPr>
                        <m:ctrlPr>
                          <a:rPr lang="ar-AE" b="1" i="1">
                            <a:latin typeface="Cambria Math" panose="02040503050406030204" pitchFamily="18" charset="0"/>
                          </a:rPr>
                        </m:ctrlPr>
                      </m:fPr>
                      <m:num>
                        <m:r>
                          <m:rPr>
                            <m:nor/>
                          </m:rPr>
                          <a:rPr lang="ar-AE" b="1" smtClean="0">
                            <a:latin typeface="Century Gothic" panose="020B0502020202020204" pitchFamily="34" charset="0"/>
                          </a:rPr>
                          <m:t>3</m:t>
                        </m:r>
                      </m:num>
                      <m:den>
                        <m:r>
                          <m:rPr>
                            <m:nor/>
                          </m:rPr>
                          <a:rPr lang="ar-AE" b="1">
                            <a:latin typeface="Century Gothic" panose="020B0502020202020204" pitchFamily="34" charset="0"/>
                          </a:rPr>
                          <m:t> </m:t>
                        </m:r>
                        <m:r>
                          <m:rPr>
                            <m:nor/>
                          </m:rPr>
                          <a:rPr lang="ar-AE" b="1">
                            <a:latin typeface="Century Gothic" panose="020B0502020202020204" pitchFamily="34" charset="0"/>
                          </a:rPr>
                          <m:t>5</m:t>
                        </m:r>
                        <m:r>
                          <m:rPr>
                            <m:nor/>
                          </m:rPr>
                          <a:rPr lang="ar-AE" b="1">
                            <a:latin typeface="Century Gothic" panose="020B0502020202020204" pitchFamily="34" charset="0"/>
                          </a:rPr>
                          <m:t> </m:t>
                        </m:r>
                      </m:den>
                    </m:f>
                  </m:oMath>
                </a14:m>
                <a:r>
                  <a:rPr lang="ar-AE" b="1" dirty="0"/>
                  <a:t> </a:t>
                </a:r>
                <a:r>
                  <a:rPr lang="en-GB" b="1" dirty="0"/>
                  <a:t>= ____ </a:t>
                </a:r>
              </a:p>
            </p:txBody>
          </p:sp>
        </mc:Choice>
        <mc:Fallback xmlns="">
          <p:sp>
            <p:nvSpPr>
              <p:cNvPr id="23" name="Google Shape;144;p8">
                <a:extLst>
                  <a:ext uri="{FF2B5EF4-FFF2-40B4-BE49-F238E27FC236}">
                    <a16:creationId xmlns:a16="http://schemas.microsoft.com/office/drawing/2014/main" id="{D521A64F-F3F6-BA41-9DCB-DDB2913A5123}"/>
                  </a:ext>
                </a:extLst>
              </p:cNvPr>
              <p:cNvSpPr txBox="1">
                <a:spLocks noRot="1" noChangeAspect="1" noMove="1" noResize="1" noEditPoints="1" noAdjustHandles="1" noChangeArrowheads="1" noChangeShapeType="1" noTextEdit="1"/>
              </p:cNvSpPr>
              <p:nvPr/>
            </p:nvSpPr>
            <p:spPr>
              <a:xfrm>
                <a:off x="4494387" y="3031408"/>
                <a:ext cx="1379047" cy="837162"/>
              </a:xfrm>
              <a:prstGeom prst="rect">
                <a:avLst/>
              </a:prstGeom>
              <a:blipFill>
                <a:blip r:embed="rId7"/>
                <a:stretch>
                  <a:fillRect l="-909"/>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Google Shape;144;p8">
                <a:extLst>
                  <a:ext uri="{FF2B5EF4-FFF2-40B4-BE49-F238E27FC236}">
                    <a16:creationId xmlns:a16="http://schemas.microsoft.com/office/drawing/2014/main" id="{C656E42E-729E-604E-8475-45C0D44BB674}"/>
                  </a:ext>
                </a:extLst>
              </p:cNvPr>
              <p:cNvSpPr txBox="1">
                <a:spLocks/>
              </p:cNvSpPr>
              <p:nvPr/>
            </p:nvSpPr>
            <p:spPr>
              <a:xfrm>
                <a:off x="6003637" y="3010419"/>
                <a:ext cx="1379047" cy="8371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14:m>
                  <m:oMath xmlns:m="http://schemas.openxmlformats.org/officeDocument/2006/math">
                    <m:f>
                      <m:fPr>
                        <m:ctrlPr>
                          <a:rPr lang="ar-AE" b="1" i="1">
                            <a:latin typeface="Cambria Math" panose="02040503050406030204" pitchFamily="18" charset="0"/>
                          </a:rPr>
                        </m:ctrlPr>
                      </m:fPr>
                      <m:num>
                        <m:r>
                          <m:rPr>
                            <m:nor/>
                          </m:rPr>
                          <a:rPr lang="ar-AE" b="1" smtClean="0">
                            <a:latin typeface="Century Gothic" panose="020B0502020202020204" pitchFamily="34" charset="0"/>
                          </a:rPr>
                          <m:t>4</m:t>
                        </m:r>
                      </m:num>
                      <m:den>
                        <m:r>
                          <m:rPr>
                            <m:nor/>
                          </m:rPr>
                          <a:rPr lang="ar-AE" b="1">
                            <a:latin typeface="Century Gothic" panose="020B0502020202020204" pitchFamily="34" charset="0"/>
                          </a:rPr>
                          <m:t> </m:t>
                        </m:r>
                        <m:r>
                          <m:rPr>
                            <m:nor/>
                          </m:rPr>
                          <a:rPr lang="ar-AE" b="1">
                            <a:latin typeface="Century Gothic" panose="020B0502020202020204" pitchFamily="34" charset="0"/>
                          </a:rPr>
                          <m:t>5</m:t>
                        </m:r>
                        <m:r>
                          <m:rPr>
                            <m:nor/>
                          </m:rPr>
                          <a:rPr lang="ar-AE" b="1">
                            <a:latin typeface="Century Gothic" panose="020B0502020202020204" pitchFamily="34" charset="0"/>
                          </a:rPr>
                          <m:t> </m:t>
                        </m:r>
                      </m:den>
                    </m:f>
                  </m:oMath>
                </a14:m>
                <a:r>
                  <a:rPr lang="en-GB" b="1" dirty="0"/>
                  <a:t> = ____</a:t>
                </a:r>
              </a:p>
            </p:txBody>
          </p:sp>
        </mc:Choice>
        <mc:Fallback xmlns="">
          <p:sp>
            <p:nvSpPr>
              <p:cNvPr id="24" name="Google Shape;144;p8">
                <a:extLst>
                  <a:ext uri="{FF2B5EF4-FFF2-40B4-BE49-F238E27FC236}">
                    <a16:creationId xmlns:a16="http://schemas.microsoft.com/office/drawing/2014/main" id="{C656E42E-729E-604E-8475-45C0D44BB674}"/>
                  </a:ext>
                </a:extLst>
              </p:cNvPr>
              <p:cNvSpPr txBox="1">
                <a:spLocks noRot="1" noChangeAspect="1" noMove="1" noResize="1" noEditPoints="1" noAdjustHandles="1" noChangeArrowheads="1" noChangeShapeType="1" noTextEdit="1"/>
              </p:cNvSpPr>
              <p:nvPr/>
            </p:nvSpPr>
            <p:spPr>
              <a:xfrm>
                <a:off x="6003637" y="3010419"/>
                <a:ext cx="1379047" cy="837162"/>
              </a:xfrm>
              <a:prstGeom prst="rect">
                <a:avLst/>
              </a:prstGeom>
              <a:blipFill>
                <a:blip r:embed="rId8"/>
                <a:stretch>
                  <a:fillRect l="-909"/>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Google Shape;144;p8">
                <a:extLst>
                  <a:ext uri="{FF2B5EF4-FFF2-40B4-BE49-F238E27FC236}">
                    <a16:creationId xmlns:a16="http://schemas.microsoft.com/office/drawing/2014/main" id="{4FDF00EA-1129-6D4B-816D-682C637436BE}"/>
                  </a:ext>
                </a:extLst>
              </p:cNvPr>
              <p:cNvSpPr txBox="1">
                <a:spLocks/>
              </p:cNvSpPr>
              <p:nvPr/>
            </p:nvSpPr>
            <p:spPr>
              <a:xfrm>
                <a:off x="7512887" y="3010419"/>
                <a:ext cx="2602640" cy="8371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14:m>
                  <m:oMath xmlns:m="http://schemas.openxmlformats.org/officeDocument/2006/math">
                    <m:f>
                      <m:fPr>
                        <m:ctrlPr>
                          <a:rPr lang="ar-AE" b="1" i="1">
                            <a:latin typeface="Cambria Math" panose="02040503050406030204" pitchFamily="18" charset="0"/>
                          </a:rPr>
                        </m:ctrlPr>
                      </m:fPr>
                      <m:num>
                        <m:r>
                          <m:rPr>
                            <m:nor/>
                          </m:rPr>
                          <a:rPr lang="ar-AE" b="1" smtClean="0">
                            <a:latin typeface="Century Gothic" panose="020B0502020202020204" pitchFamily="34" charset="0"/>
                          </a:rPr>
                          <m:t>5</m:t>
                        </m:r>
                      </m:num>
                      <m:den>
                        <m:r>
                          <m:rPr>
                            <m:nor/>
                          </m:rPr>
                          <a:rPr lang="ar-AE" b="1">
                            <a:latin typeface="Century Gothic" panose="020B0502020202020204" pitchFamily="34" charset="0"/>
                          </a:rPr>
                          <m:t> </m:t>
                        </m:r>
                        <m:r>
                          <m:rPr>
                            <m:nor/>
                          </m:rPr>
                          <a:rPr lang="ar-AE" b="1">
                            <a:latin typeface="Century Gothic" panose="020B0502020202020204" pitchFamily="34" charset="0"/>
                          </a:rPr>
                          <m:t>5</m:t>
                        </m:r>
                        <m:r>
                          <m:rPr>
                            <m:nor/>
                          </m:rPr>
                          <a:rPr lang="ar-AE" b="1">
                            <a:latin typeface="Century Gothic" panose="020B0502020202020204" pitchFamily="34" charset="0"/>
                          </a:rPr>
                          <m:t> </m:t>
                        </m:r>
                      </m:den>
                    </m:f>
                  </m:oMath>
                </a14:m>
                <a:r>
                  <a:rPr lang="ar-AE" b="1" dirty="0"/>
                  <a:t> </a:t>
                </a:r>
                <a:r>
                  <a:rPr lang="en-GB" b="1" dirty="0"/>
                  <a:t>or 1 whole = ____</a:t>
                </a:r>
              </a:p>
            </p:txBody>
          </p:sp>
        </mc:Choice>
        <mc:Fallback xmlns="">
          <p:sp>
            <p:nvSpPr>
              <p:cNvPr id="25" name="Google Shape;144;p8">
                <a:extLst>
                  <a:ext uri="{FF2B5EF4-FFF2-40B4-BE49-F238E27FC236}">
                    <a16:creationId xmlns:a16="http://schemas.microsoft.com/office/drawing/2014/main" id="{4FDF00EA-1129-6D4B-816D-682C637436BE}"/>
                  </a:ext>
                </a:extLst>
              </p:cNvPr>
              <p:cNvSpPr txBox="1">
                <a:spLocks noRot="1" noChangeAspect="1" noMove="1" noResize="1" noEditPoints="1" noAdjustHandles="1" noChangeArrowheads="1" noChangeShapeType="1" noTextEdit="1"/>
              </p:cNvSpPr>
              <p:nvPr/>
            </p:nvSpPr>
            <p:spPr>
              <a:xfrm>
                <a:off x="7512887" y="3010419"/>
                <a:ext cx="2602640" cy="837162"/>
              </a:xfrm>
              <a:prstGeom prst="rect">
                <a:avLst/>
              </a:prstGeom>
              <a:blipFill>
                <a:blip r:embed="rId9"/>
                <a:stretch>
                  <a:fillRect l="-485"/>
                </a:stretch>
              </a:blipFill>
              <a:ln>
                <a:noFill/>
              </a:ln>
            </p:spPr>
            <p:txBody>
              <a:bodyPr/>
              <a:lstStyle/>
              <a:p>
                <a:r>
                  <a:rPr lang="en-GB">
                    <a:noFill/>
                  </a:rPr>
                  <a:t> </a:t>
                </a:r>
              </a:p>
            </p:txBody>
          </p:sp>
        </mc:Fallback>
      </mc:AlternateContent>
      <p:sp>
        <p:nvSpPr>
          <p:cNvPr id="26" name="Google Shape;153;p8">
            <a:extLst>
              <a:ext uri="{FF2B5EF4-FFF2-40B4-BE49-F238E27FC236}">
                <a16:creationId xmlns:a16="http://schemas.microsoft.com/office/drawing/2014/main" id="{91DCD882-CEBB-2346-8513-F75BCD586B3C}"/>
              </a:ext>
            </a:extLst>
          </p:cNvPr>
          <p:cNvSpPr txBox="1"/>
          <p:nvPr/>
        </p:nvSpPr>
        <p:spPr>
          <a:xfrm>
            <a:off x="3436445" y="3193335"/>
            <a:ext cx="5736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dirty="0">
                <a:solidFill>
                  <a:srgbClr val="43A047"/>
                </a:solidFill>
                <a:latin typeface="Century Gothic"/>
                <a:ea typeface="Century Gothic"/>
                <a:cs typeface="Century Gothic"/>
                <a:sym typeface="Century Gothic"/>
              </a:rPr>
              <a:t>6</a:t>
            </a:r>
            <a:endParaRPr dirty="0"/>
          </a:p>
        </p:txBody>
      </p:sp>
      <p:sp>
        <p:nvSpPr>
          <p:cNvPr id="27" name="Google Shape;154;p8">
            <a:extLst>
              <a:ext uri="{FF2B5EF4-FFF2-40B4-BE49-F238E27FC236}">
                <a16:creationId xmlns:a16="http://schemas.microsoft.com/office/drawing/2014/main" id="{5EE2D8C7-E2B0-8449-B501-379B5B881578}"/>
              </a:ext>
            </a:extLst>
          </p:cNvPr>
          <p:cNvSpPr txBox="1"/>
          <p:nvPr/>
        </p:nvSpPr>
        <p:spPr>
          <a:xfrm>
            <a:off x="5067158" y="3208286"/>
            <a:ext cx="5736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9</a:t>
            </a:r>
            <a:endParaRPr/>
          </a:p>
        </p:txBody>
      </p:sp>
      <p:sp>
        <p:nvSpPr>
          <p:cNvPr id="28" name="Google Shape;155;p8">
            <a:extLst>
              <a:ext uri="{FF2B5EF4-FFF2-40B4-BE49-F238E27FC236}">
                <a16:creationId xmlns:a16="http://schemas.microsoft.com/office/drawing/2014/main" id="{40AA9D5B-18E3-A942-BA54-824C82E05C2A}"/>
              </a:ext>
            </a:extLst>
          </p:cNvPr>
          <p:cNvSpPr txBox="1"/>
          <p:nvPr/>
        </p:nvSpPr>
        <p:spPr>
          <a:xfrm>
            <a:off x="6533273" y="3193335"/>
            <a:ext cx="5736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12</a:t>
            </a:r>
            <a:endParaRPr/>
          </a:p>
        </p:txBody>
      </p:sp>
      <p:sp>
        <p:nvSpPr>
          <p:cNvPr id="29" name="Google Shape;156;p8">
            <a:extLst>
              <a:ext uri="{FF2B5EF4-FFF2-40B4-BE49-F238E27FC236}">
                <a16:creationId xmlns:a16="http://schemas.microsoft.com/office/drawing/2014/main" id="{15ADDB5E-E0E4-AE47-BB37-09DE9D980C4D}"/>
              </a:ext>
            </a:extLst>
          </p:cNvPr>
          <p:cNvSpPr txBox="1"/>
          <p:nvPr/>
        </p:nvSpPr>
        <p:spPr>
          <a:xfrm>
            <a:off x="9276138" y="3193335"/>
            <a:ext cx="573600" cy="507791"/>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15</a:t>
            </a:r>
            <a:endParaRPr/>
          </a:p>
        </p:txBody>
      </p:sp>
      <mc:AlternateContent xmlns:mc="http://schemas.openxmlformats.org/markup-compatibility/2006" xmlns:a14="http://schemas.microsoft.com/office/drawing/2010/main">
        <mc:Choice Requires="a14">
          <p:sp>
            <p:nvSpPr>
              <p:cNvPr id="30" name="Google Shape;144;p8">
                <a:extLst>
                  <a:ext uri="{FF2B5EF4-FFF2-40B4-BE49-F238E27FC236}">
                    <a16:creationId xmlns:a16="http://schemas.microsoft.com/office/drawing/2014/main" id="{710BCBE5-C7E6-A640-B5B9-69163B008E66}"/>
                  </a:ext>
                </a:extLst>
              </p:cNvPr>
              <p:cNvSpPr txBox="1">
                <a:spLocks/>
              </p:cNvSpPr>
              <p:nvPr/>
            </p:nvSpPr>
            <p:spPr>
              <a:xfrm>
                <a:off x="263045" y="5403534"/>
                <a:ext cx="8277315" cy="101676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dirty="0"/>
                  <a:t>Use the bar model to work out the total quantity. </a:t>
                </a:r>
                <a14:m>
                  <m:oMath xmlns:m="http://schemas.openxmlformats.org/officeDocument/2006/math">
                    <m:f>
                      <m:fPr>
                        <m:ctrlPr>
                          <a:rPr lang="ar-AE" i="1" smtClean="0">
                            <a:latin typeface="Cambria Math" panose="02040503050406030204" pitchFamily="18" charset="0"/>
                          </a:rPr>
                        </m:ctrlPr>
                      </m:fPr>
                      <m:num>
                        <m:r>
                          <m:rPr>
                            <m:nor/>
                          </m:rPr>
                          <a:rPr lang="ar-AE" smtClean="0">
                            <a:latin typeface="Century Gothic" panose="020B0502020202020204" pitchFamily="34" charset="0"/>
                          </a:rPr>
                          <m:t>1</m:t>
                        </m:r>
                      </m:num>
                      <m:den>
                        <m:r>
                          <m:rPr>
                            <m:nor/>
                          </m:rPr>
                          <a:rPr lang="ar-AE">
                            <a:latin typeface="Century Gothic" panose="020B0502020202020204" pitchFamily="34" charset="0"/>
                          </a:rPr>
                          <m:t> </m:t>
                        </m:r>
                        <m:r>
                          <m:rPr>
                            <m:nor/>
                          </m:rPr>
                          <a:rPr lang="en-GB" b="0" i="0" smtClean="0">
                            <a:latin typeface="Century Gothic" panose="020B0502020202020204" pitchFamily="34" charset="0"/>
                          </a:rPr>
                          <m:t>6</m:t>
                        </m:r>
                        <m:r>
                          <m:rPr>
                            <m:nor/>
                          </m:rPr>
                          <a:rPr lang="ar-AE">
                            <a:latin typeface="Century Gothic" panose="020B0502020202020204" pitchFamily="34" charset="0"/>
                          </a:rPr>
                          <m:t> </m:t>
                        </m:r>
                      </m:den>
                    </m:f>
                    <m:r>
                      <a:rPr lang="ar-AE" b="0" i="1">
                        <a:latin typeface="Cambria Math" panose="02040503050406030204" pitchFamily="18" charset="0"/>
                      </a:rPr>
                      <m:t> </m:t>
                    </m:r>
                  </m:oMath>
                </a14:m>
                <a:r>
                  <a:rPr lang="en-GB" dirty="0"/>
                  <a:t> of _____ = 5</a:t>
                </a:r>
              </a:p>
            </p:txBody>
          </p:sp>
        </mc:Choice>
        <mc:Fallback xmlns="">
          <p:sp>
            <p:nvSpPr>
              <p:cNvPr id="30" name="Google Shape;144;p8">
                <a:extLst>
                  <a:ext uri="{FF2B5EF4-FFF2-40B4-BE49-F238E27FC236}">
                    <a16:creationId xmlns:a16="http://schemas.microsoft.com/office/drawing/2014/main" id="{710BCBE5-C7E6-A640-B5B9-69163B008E66}"/>
                  </a:ext>
                </a:extLst>
              </p:cNvPr>
              <p:cNvSpPr txBox="1">
                <a:spLocks noRot="1" noChangeAspect="1" noMove="1" noResize="1" noEditPoints="1" noAdjustHandles="1" noChangeArrowheads="1" noChangeShapeType="1" noTextEdit="1"/>
              </p:cNvSpPr>
              <p:nvPr/>
            </p:nvSpPr>
            <p:spPr>
              <a:xfrm>
                <a:off x="263045" y="5403534"/>
                <a:ext cx="8277315" cy="1016766"/>
              </a:xfrm>
              <a:prstGeom prst="rect">
                <a:avLst/>
              </a:prstGeom>
              <a:blipFill>
                <a:blip r:embed="rId10"/>
                <a:stretch>
                  <a:fillRect l="-613"/>
                </a:stretch>
              </a:blipFill>
              <a:ln>
                <a:noFill/>
              </a:ln>
            </p:spPr>
            <p:txBody>
              <a:bodyPr/>
              <a:lstStyle/>
              <a:p>
                <a:r>
                  <a:rPr lang="en-GB">
                    <a:noFill/>
                  </a:rPr>
                  <a:t> </a:t>
                </a:r>
              </a:p>
            </p:txBody>
          </p:sp>
        </mc:Fallback>
      </mc:AlternateContent>
      <p:graphicFrame>
        <p:nvGraphicFramePr>
          <p:cNvPr id="31" name="Google Shape;147;p8">
            <a:extLst>
              <a:ext uri="{FF2B5EF4-FFF2-40B4-BE49-F238E27FC236}">
                <a16:creationId xmlns:a16="http://schemas.microsoft.com/office/drawing/2014/main" id="{1C99B149-EF1A-D542-9572-03A41733DEB5}"/>
              </a:ext>
            </a:extLst>
          </p:cNvPr>
          <p:cNvGraphicFramePr/>
          <p:nvPr>
            <p:extLst>
              <p:ext uri="{D42A27DB-BD31-4B8C-83A1-F6EECF244321}">
                <p14:modId xmlns:p14="http://schemas.microsoft.com/office/powerpoint/2010/main" val="524865751"/>
              </p:ext>
            </p:extLst>
          </p:nvPr>
        </p:nvGraphicFramePr>
        <p:xfrm>
          <a:off x="5629562" y="4575428"/>
          <a:ext cx="5931600" cy="638100"/>
        </p:xfrm>
        <a:graphic>
          <a:graphicData uri="http://schemas.openxmlformats.org/drawingml/2006/table">
            <a:tbl>
              <a:tblPr>
                <a:noFill/>
                <a:tableStyleId>{388F9E20-7A65-4966-8C8C-3362E7C8E6AD}</a:tableStyleId>
              </a:tblPr>
              <a:tblGrid>
                <a:gridCol w="988600">
                  <a:extLst>
                    <a:ext uri="{9D8B030D-6E8A-4147-A177-3AD203B41FA5}">
                      <a16:colId xmlns:a16="http://schemas.microsoft.com/office/drawing/2014/main" val="20000"/>
                    </a:ext>
                  </a:extLst>
                </a:gridCol>
                <a:gridCol w="988600">
                  <a:extLst>
                    <a:ext uri="{9D8B030D-6E8A-4147-A177-3AD203B41FA5}">
                      <a16:colId xmlns:a16="http://schemas.microsoft.com/office/drawing/2014/main" val="20001"/>
                    </a:ext>
                  </a:extLst>
                </a:gridCol>
                <a:gridCol w="988600">
                  <a:extLst>
                    <a:ext uri="{9D8B030D-6E8A-4147-A177-3AD203B41FA5}">
                      <a16:colId xmlns:a16="http://schemas.microsoft.com/office/drawing/2014/main" val="20002"/>
                    </a:ext>
                  </a:extLst>
                </a:gridCol>
                <a:gridCol w="988600">
                  <a:extLst>
                    <a:ext uri="{9D8B030D-6E8A-4147-A177-3AD203B41FA5}">
                      <a16:colId xmlns:a16="http://schemas.microsoft.com/office/drawing/2014/main" val="20003"/>
                    </a:ext>
                  </a:extLst>
                </a:gridCol>
                <a:gridCol w="988600">
                  <a:extLst>
                    <a:ext uri="{9D8B030D-6E8A-4147-A177-3AD203B41FA5}">
                      <a16:colId xmlns:a16="http://schemas.microsoft.com/office/drawing/2014/main" val="20004"/>
                    </a:ext>
                  </a:extLst>
                </a:gridCol>
                <a:gridCol w="988600">
                  <a:extLst>
                    <a:ext uri="{9D8B030D-6E8A-4147-A177-3AD203B41FA5}">
                      <a16:colId xmlns:a16="http://schemas.microsoft.com/office/drawing/2014/main" val="20005"/>
                    </a:ext>
                  </a:extLst>
                </a:gridCol>
              </a:tblGrid>
              <a:tr h="638100">
                <a:tc>
                  <a:txBody>
                    <a:bodyPr/>
                    <a:lstStyle/>
                    <a:p>
                      <a:pPr marL="0" marR="0" lvl="0" indent="0" algn="ctr" rtl="0">
                        <a:lnSpc>
                          <a:spcPct val="100000"/>
                        </a:lnSpc>
                        <a:spcBef>
                          <a:spcPts val="0"/>
                        </a:spcBef>
                        <a:spcAft>
                          <a:spcPts val="0"/>
                        </a:spcAft>
                        <a:buNone/>
                      </a:pPr>
                      <a:r>
                        <a:rPr lang="en-GB" sz="1800" b="1">
                          <a:latin typeface="Century Gothic" panose="020B0502020202020204" pitchFamily="34" charset="0"/>
                          <a:ea typeface="Century Gothic"/>
                          <a:cs typeface="Century Gothic"/>
                          <a:sym typeface="Century Gothic"/>
                        </a:rPr>
                        <a:t>5</a:t>
                      </a:r>
                      <a:endParaRPr sz="1800" b="1" u="none" strike="noStrike" cap="none">
                        <a:latin typeface="Century Gothic" panose="020B0502020202020204" pitchFamily="34" charset="0"/>
                        <a:ea typeface="Century Gothic"/>
                        <a:cs typeface="Century Gothic"/>
                        <a:sym typeface="Century Gothic"/>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700"/>
                        <a:buFont typeface="Arial"/>
                        <a:buNone/>
                      </a:pP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700"/>
                        <a:buFont typeface="Arial"/>
                        <a:buNone/>
                      </a:pP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 name="Table 1">
            <a:extLst>
              <a:ext uri="{FF2B5EF4-FFF2-40B4-BE49-F238E27FC236}">
                <a16:creationId xmlns:a16="http://schemas.microsoft.com/office/drawing/2014/main" id="{0B0B8EBD-D1C8-CC45-9328-571EF32C418C}"/>
              </a:ext>
            </a:extLst>
          </p:cNvPr>
          <p:cNvGraphicFramePr>
            <a:graphicFrameLocks noGrp="1"/>
          </p:cNvGraphicFramePr>
          <p:nvPr>
            <p:extLst>
              <p:ext uri="{D42A27DB-BD31-4B8C-83A1-F6EECF244321}">
                <p14:modId xmlns:p14="http://schemas.microsoft.com/office/powerpoint/2010/main" val="1624967414"/>
              </p:ext>
            </p:extLst>
          </p:nvPr>
        </p:nvGraphicFramePr>
        <p:xfrm>
          <a:off x="6618162" y="4568164"/>
          <a:ext cx="4943000" cy="638100"/>
        </p:xfrm>
        <a:graphic>
          <a:graphicData uri="http://schemas.openxmlformats.org/drawingml/2006/table">
            <a:tbl>
              <a:tblPr>
                <a:noFill/>
                <a:tableStyleId>{388F9E20-7A65-4966-8C8C-3362E7C8E6AD}</a:tableStyleId>
              </a:tblPr>
              <a:tblGrid>
                <a:gridCol w="988600">
                  <a:extLst>
                    <a:ext uri="{9D8B030D-6E8A-4147-A177-3AD203B41FA5}">
                      <a16:colId xmlns:a16="http://schemas.microsoft.com/office/drawing/2014/main" val="2590481385"/>
                    </a:ext>
                  </a:extLst>
                </a:gridCol>
                <a:gridCol w="988600">
                  <a:extLst>
                    <a:ext uri="{9D8B030D-6E8A-4147-A177-3AD203B41FA5}">
                      <a16:colId xmlns:a16="http://schemas.microsoft.com/office/drawing/2014/main" val="2434993622"/>
                    </a:ext>
                  </a:extLst>
                </a:gridCol>
                <a:gridCol w="988600">
                  <a:extLst>
                    <a:ext uri="{9D8B030D-6E8A-4147-A177-3AD203B41FA5}">
                      <a16:colId xmlns:a16="http://schemas.microsoft.com/office/drawing/2014/main" val="725366532"/>
                    </a:ext>
                  </a:extLst>
                </a:gridCol>
                <a:gridCol w="988600">
                  <a:extLst>
                    <a:ext uri="{9D8B030D-6E8A-4147-A177-3AD203B41FA5}">
                      <a16:colId xmlns:a16="http://schemas.microsoft.com/office/drawing/2014/main" val="155861886"/>
                    </a:ext>
                  </a:extLst>
                </a:gridCol>
                <a:gridCol w="988600">
                  <a:extLst>
                    <a:ext uri="{9D8B030D-6E8A-4147-A177-3AD203B41FA5}">
                      <a16:colId xmlns:a16="http://schemas.microsoft.com/office/drawing/2014/main" val="1387337669"/>
                    </a:ext>
                  </a:extLst>
                </a:gridCol>
              </a:tblGrid>
              <a:tr h="638100">
                <a:tc>
                  <a:txBody>
                    <a:bodyPr/>
                    <a:lstStyle/>
                    <a:p>
                      <a:pPr marL="0" marR="0" lvl="0" indent="0" algn="ctr" rtl="0">
                        <a:lnSpc>
                          <a:spcPct val="100000"/>
                        </a:lnSpc>
                        <a:spcBef>
                          <a:spcPts val="0"/>
                        </a:spcBef>
                        <a:spcAft>
                          <a:spcPts val="0"/>
                        </a:spcAft>
                        <a:buNone/>
                      </a:pPr>
                      <a:r>
                        <a:rPr lang="en-GB" sz="1800" dirty="0">
                          <a:solidFill>
                            <a:schemeClr val="accent6"/>
                          </a:solidFill>
                          <a:latin typeface="Century Gothic" panose="020B0502020202020204" pitchFamily="34" charset="0"/>
                          <a:ea typeface="Nunito"/>
                          <a:cs typeface="Nunito"/>
                          <a:sym typeface="Nunito"/>
                        </a:rPr>
                        <a:t>5</a:t>
                      </a: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GB" sz="1800" dirty="0">
                          <a:solidFill>
                            <a:schemeClr val="accent6"/>
                          </a:solidFill>
                          <a:latin typeface="Century Gothic" panose="020B0502020202020204" pitchFamily="34" charset="0"/>
                          <a:ea typeface="Nunito"/>
                          <a:cs typeface="Nunito"/>
                          <a:sym typeface="Nunito"/>
                        </a:rPr>
                        <a:t>5</a:t>
                      </a:r>
                      <a:endParaRPr sz="1800" u="none" strike="noStrike" cap="none" dirty="0">
                        <a:solidFill>
                          <a:schemeClr val="accent6"/>
                        </a:solidFill>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lvl="0" indent="0" algn="ctr" rtl="0">
                        <a:spcBef>
                          <a:spcPts val="0"/>
                        </a:spcBef>
                        <a:spcAft>
                          <a:spcPts val="0"/>
                        </a:spcAft>
                        <a:buClr>
                          <a:schemeClr val="dk1"/>
                        </a:buClr>
                        <a:buSzPts val="1700"/>
                        <a:buFont typeface="Arial"/>
                        <a:buNone/>
                      </a:pPr>
                      <a:r>
                        <a:rPr lang="en-GB" sz="1800" dirty="0">
                          <a:solidFill>
                            <a:schemeClr val="accent6"/>
                          </a:solidFill>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lvl="0" indent="0" algn="ctr" rtl="0">
                        <a:spcBef>
                          <a:spcPts val="0"/>
                        </a:spcBef>
                        <a:spcAft>
                          <a:spcPts val="0"/>
                        </a:spcAft>
                        <a:buClr>
                          <a:schemeClr val="dk1"/>
                        </a:buClr>
                        <a:buSzPts val="1700"/>
                        <a:buFont typeface="Arial"/>
                        <a:buNone/>
                      </a:pPr>
                      <a:r>
                        <a:rPr lang="en-GB" sz="1800" dirty="0">
                          <a:solidFill>
                            <a:schemeClr val="accent6"/>
                          </a:solidFill>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tc>
                  <a:txBody>
                    <a:bodyPr/>
                    <a:lstStyle/>
                    <a:p>
                      <a:pPr marL="0" lvl="0" indent="0" algn="ctr" rtl="0">
                        <a:spcBef>
                          <a:spcPts val="0"/>
                        </a:spcBef>
                        <a:spcAft>
                          <a:spcPts val="0"/>
                        </a:spcAft>
                        <a:buClr>
                          <a:schemeClr val="dk1"/>
                        </a:buClr>
                        <a:buSzPts val="1700"/>
                        <a:buFont typeface="Arial"/>
                        <a:buNone/>
                      </a:pPr>
                      <a:r>
                        <a:rPr lang="en-GB" sz="1800" dirty="0">
                          <a:solidFill>
                            <a:schemeClr val="accent6"/>
                          </a:solidFill>
                          <a:latin typeface="Century Gothic" panose="020B0502020202020204" pitchFamily="34" charset="0"/>
                          <a:ea typeface="Nunito"/>
                          <a:cs typeface="Nunito"/>
                          <a:sym typeface="Nunito"/>
                        </a:rPr>
                        <a:t>5</a:t>
                      </a:r>
                      <a:endParaRPr sz="1800" u="none" strike="noStrike" cap="none" dirty="0">
                        <a:latin typeface="Century Gothic" panose="020B0502020202020204" pitchFamily="34" charset="0"/>
                        <a:ea typeface="Nunito"/>
                        <a:cs typeface="Nunito"/>
                        <a:sym typeface="Nunito"/>
                      </a:endParaRPr>
                    </a:p>
                  </a:txBody>
                  <a:tcPr marL="68575" marR="68575" marT="68575" marB="68575" anchor="ct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noFill/>
                  </a:tcPr>
                </a:tc>
                <a:extLst>
                  <a:ext uri="{0D108BD9-81ED-4DB2-BD59-A6C34878D82A}">
                    <a16:rowId xmlns:a16="http://schemas.microsoft.com/office/drawing/2014/main" val="3349368478"/>
                  </a:ext>
                </a:extLst>
              </a:tr>
            </a:tbl>
          </a:graphicData>
        </a:graphic>
      </p:graphicFrame>
      <p:sp>
        <p:nvSpPr>
          <p:cNvPr id="33" name="Google Shape;146;p8">
            <a:extLst>
              <a:ext uri="{FF2B5EF4-FFF2-40B4-BE49-F238E27FC236}">
                <a16:creationId xmlns:a16="http://schemas.microsoft.com/office/drawing/2014/main" id="{C9C86368-C3AC-9041-A78F-6249B9B004BD}"/>
              </a:ext>
            </a:extLst>
          </p:cNvPr>
          <p:cNvSpPr txBox="1"/>
          <p:nvPr/>
        </p:nvSpPr>
        <p:spPr>
          <a:xfrm>
            <a:off x="6445998" y="5557547"/>
            <a:ext cx="5736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GB" sz="1800">
                <a:solidFill>
                  <a:srgbClr val="43A047"/>
                </a:solidFill>
                <a:latin typeface="Century Gothic"/>
                <a:ea typeface="Century Gothic"/>
                <a:cs typeface="Century Gothic"/>
                <a:sym typeface="Century Gothic"/>
              </a:rPr>
              <a:t>30</a:t>
            </a:r>
            <a:endParaRPr/>
          </a:p>
        </p:txBody>
      </p:sp>
      <p:sp>
        <p:nvSpPr>
          <p:cNvPr id="32" name="Google Shape;144;p8">
            <a:extLst>
              <a:ext uri="{FF2B5EF4-FFF2-40B4-BE49-F238E27FC236}">
                <a16:creationId xmlns:a16="http://schemas.microsoft.com/office/drawing/2014/main" id="{4FF250BE-6BC1-754F-A39B-B3EB75C02D7C}"/>
              </a:ext>
            </a:extLst>
          </p:cNvPr>
          <p:cNvSpPr txBox="1">
            <a:spLocks/>
          </p:cNvSpPr>
          <p:nvPr/>
        </p:nvSpPr>
        <p:spPr>
          <a:xfrm>
            <a:off x="263045" y="2809905"/>
            <a:ext cx="1533947" cy="5707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42900" algn="l" rtl="0">
              <a:lnSpc>
                <a:spcPct val="150000"/>
              </a:lnSpc>
              <a:spcBef>
                <a:spcPts val="500"/>
              </a:spcBef>
              <a:spcAft>
                <a:spcPts val="0"/>
              </a:spcAft>
              <a:buClr>
                <a:srgbClr val="222222"/>
              </a:buClr>
              <a:buSzPts val="18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42900" algn="l" rtl="0">
              <a:lnSpc>
                <a:spcPct val="150000"/>
              </a:lnSpc>
              <a:spcBef>
                <a:spcPts val="500"/>
              </a:spcBef>
              <a:spcAft>
                <a:spcPts val="0"/>
              </a:spcAft>
              <a:buClr>
                <a:srgbClr val="222222"/>
              </a:buClr>
              <a:buSzPts val="18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42900" algn="l" rtl="0">
              <a:lnSpc>
                <a:spcPct val="150000"/>
              </a:lnSpc>
              <a:spcBef>
                <a:spcPts val="500"/>
              </a:spcBef>
              <a:spcAft>
                <a:spcPts val="0"/>
              </a:spcAft>
              <a:buClr>
                <a:srgbClr val="222222"/>
              </a:buClr>
              <a:buSzPts val="18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pPr>
            <a:r>
              <a:rPr lang="en-GB" b="1" dirty="0"/>
              <a:t>Calculate:</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nextCondLst>
                <p:cond evt="onClick" delay="0">
                  <p:tgtEl>
                    <p:spTgt spid="145"/>
                  </p:tgtEl>
                </p:cond>
              </p:nextCondLst>
            </p:seq>
          </p:childTnLst>
        </p:cTn>
      </p:par>
    </p:tnLst>
    <p:bldLst>
      <p:bldP spid="26" grpId="0"/>
      <p:bldP spid="27" grpId="0"/>
      <p:bldP spid="28" grpId="0"/>
      <p:bldP spid="29"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3" name="Picture 2" descr="Chart&#10;&#10;Description automatically generated">
            <a:extLst>
              <a:ext uri="{FF2B5EF4-FFF2-40B4-BE49-F238E27FC236}">
                <a16:creationId xmlns:a16="http://schemas.microsoft.com/office/drawing/2014/main" id="{ED9A8D1A-A3A8-EB4D-9580-7059A8D8BF8F}"/>
              </a:ext>
            </a:extLst>
          </p:cNvPr>
          <p:cNvPicPr>
            <a:picLocks noChangeAspect="1"/>
          </p:cNvPicPr>
          <p:nvPr/>
        </p:nvPicPr>
        <p:blipFill>
          <a:blip r:embed="rId3"/>
          <a:stretch>
            <a:fillRect/>
          </a:stretch>
        </p:blipFill>
        <p:spPr>
          <a:xfrm>
            <a:off x="263524" y="1077157"/>
            <a:ext cx="7848600" cy="4160520"/>
          </a:xfrm>
          <a:prstGeom prst="rect">
            <a:avLst/>
          </a:prstGeom>
          <a:effectLst>
            <a:outerShdw blurRad="50800" dist="38100" dir="2700000" algn="tl" rotWithShape="0">
              <a:prstClr val="black">
                <a:alpha val="40000"/>
              </a:prst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1829</Words>
  <Application>Microsoft Macintosh PowerPoint</Application>
  <PresentationFormat>Widescreen</PresentationFormat>
  <Paragraphs>260</Paragraphs>
  <Slides>17</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Nunito</vt: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use a fraction to find a whole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Find a fraction of an amount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10</cp:revision>
  <dcterms:created xsi:type="dcterms:W3CDTF">2022-06-30T10:03:35Z</dcterms:created>
  <dcterms:modified xsi:type="dcterms:W3CDTF">2023-01-25T15:10:08Z</dcterms:modified>
</cp:coreProperties>
</file>