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8"/>
  </p:notesMasterIdLst>
  <p:handoutMasterIdLst>
    <p:handoutMasterId r:id="rId19"/>
  </p:handoutMasterIdLst>
  <p:sldIdLst>
    <p:sldId id="279" r:id="rId2"/>
    <p:sldId id="281" r:id="rId3"/>
    <p:sldId id="266" r:id="rId4"/>
    <p:sldId id="283" r:id="rId5"/>
    <p:sldId id="265" r:id="rId6"/>
    <p:sldId id="284" r:id="rId7"/>
    <p:sldId id="267" r:id="rId8"/>
    <p:sldId id="272" r:id="rId9"/>
    <p:sldId id="286" r:id="rId10"/>
    <p:sldId id="273" r:id="rId11"/>
    <p:sldId id="258" r:id="rId12"/>
    <p:sldId id="287" r:id="rId13"/>
    <p:sldId id="288" r:id="rId14"/>
    <p:sldId id="285" r:id="rId15"/>
    <p:sldId id="277" r:id="rId16"/>
    <p:sldId id="282"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8" autoAdjust="0"/>
    <p:restoredTop sz="94660"/>
  </p:normalViewPr>
  <p:slideViewPr>
    <p:cSldViewPr>
      <p:cViewPr>
        <p:scale>
          <a:sx n="54" d="100"/>
          <a:sy n="54" d="100"/>
        </p:scale>
        <p:origin x="-1824" y="-3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FA1F334-E7B1-40A2-B879-87EA1F3A8DF2}" type="datetimeFigureOut">
              <a:rPr lang="en-GB" smtClean="0"/>
              <a:t>17/09/2025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AEDC050-D9D9-4225-843A-45DA88E8EAD4}" type="slidenum">
              <a:rPr lang="en-GB" smtClean="0"/>
              <a:t>‹#›</a:t>
            </a:fld>
            <a:endParaRPr lang="en-GB"/>
          </a:p>
        </p:txBody>
      </p:sp>
    </p:spTree>
    <p:extLst>
      <p:ext uri="{BB962C8B-B14F-4D97-AF65-F5344CB8AC3E}">
        <p14:creationId xmlns:p14="http://schemas.microsoft.com/office/powerpoint/2010/main" val="130495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4E4E3AB-F1F5-4326-996E-214D3694AD27}" type="datetimeFigureOut">
              <a:rPr lang="en-GB" smtClean="0"/>
              <a:t>17/09/2025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9E8298-17C0-4BCC-95BD-928606222F0C}" type="slidenum">
              <a:rPr lang="en-GB" smtClean="0"/>
              <a:t>‹#›</a:t>
            </a:fld>
            <a:endParaRPr lang="en-GB"/>
          </a:p>
        </p:txBody>
      </p:sp>
    </p:spTree>
    <p:extLst>
      <p:ext uri="{BB962C8B-B14F-4D97-AF65-F5344CB8AC3E}">
        <p14:creationId xmlns:p14="http://schemas.microsoft.com/office/powerpoint/2010/main" val="197119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EFE0C25F-89B6-4BA2-BA28-77D6A2402EA5}"/>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xmlns="" id="{4E0E87EA-1D61-49FD-BDEB-A551555AD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975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5</a:t>
            </a:fld>
            <a:endParaRPr lang="en-GB"/>
          </a:p>
        </p:txBody>
      </p:sp>
    </p:spTree>
    <p:extLst>
      <p:ext uri="{BB962C8B-B14F-4D97-AF65-F5344CB8AC3E}">
        <p14:creationId xmlns:p14="http://schemas.microsoft.com/office/powerpoint/2010/main" val="389496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8C66D8AC-7F9F-4216-894C-6D8601319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9AF063-7684-40D2-8465-E5B52036B90F}" type="slidenum">
              <a:rPr lang="en-GB" altLang="en-US"/>
              <a:pPr eaLnBrk="1" hangingPunct="1"/>
              <a:t>7</a:t>
            </a:fld>
            <a:endParaRPr lang="en-GB" altLang="en-US"/>
          </a:p>
        </p:txBody>
      </p:sp>
      <p:sp>
        <p:nvSpPr>
          <p:cNvPr id="29699" name="Rectangle 2">
            <a:extLst>
              <a:ext uri="{FF2B5EF4-FFF2-40B4-BE49-F238E27FC236}">
                <a16:creationId xmlns:a16="http://schemas.microsoft.com/office/drawing/2014/main" xmlns="" id="{F881B169-CAD9-468E-A2AE-D08132D9080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61FC12A9-E793-4316-9505-E385212F9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1959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19CB1D09-E7BA-4459-BAAE-9BF058050CD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xmlns="" id="{35D6E4AC-4DDA-4AB7-82AE-BF8739F57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xmlns="" id="{8DD19FEE-E61F-413F-93E6-06E8AC89FB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169A3129-C43F-4B09-B3D7-92179570771C}" type="slidenum">
              <a:rPr lang="en-GB" altLang="en-US"/>
              <a:pPr eaLnBrk="1" hangingPunct="1"/>
              <a:t>8</a:t>
            </a:fld>
            <a:endParaRPr lang="en-GB" altLang="en-US"/>
          </a:p>
        </p:txBody>
      </p:sp>
    </p:spTree>
    <p:extLst>
      <p:ext uri="{BB962C8B-B14F-4D97-AF65-F5344CB8AC3E}">
        <p14:creationId xmlns:p14="http://schemas.microsoft.com/office/powerpoint/2010/main" val="41071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E052B8F4-FDF7-4CB7-A70A-6DACF7FC3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65EED95A-7871-4401-AED3-371B260DB467}" type="slidenum">
              <a:rPr lang="en-GB" altLang="en-US"/>
              <a:pPr eaLnBrk="1" hangingPunct="1"/>
              <a:t>10</a:t>
            </a:fld>
            <a:endParaRPr lang="en-GB" altLang="en-US"/>
          </a:p>
        </p:txBody>
      </p:sp>
      <p:sp>
        <p:nvSpPr>
          <p:cNvPr id="31747" name="Rectangle 2">
            <a:extLst>
              <a:ext uri="{FF2B5EF4-FFF2-40B4-BE49-F238E27FC236}">
                <a16:creationId xmlns:a16="http://schemas.microsoft.com/office/drawing/2014/main" xmlns="" id="{E89DD669-8716-4C75-BF16-C3117367616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xmlns="" id="{2D802ABA-BAD4-4373-8BED-1CEAA339C6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b="1" dirty="0">
              <a:latin typeface="Arial" panose="020B0604020202020204" pitchFamily="34" charset="0"/>
            </a:endParaRPr>
          </a:p>
        </p:txBody>
      </p:sp>
    </p:spTree>
    <p:extLst>
      <p:ext uri="{BB962C8B-B14F-4D97-AF65-F5344CB8AC3E}">
        <p14:creationId xmlns:p14="http://schemas.microsoft.com/office/powerpoint/2010/main" val="259435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E772B-A53A-4036-BAFD-3204910157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9F131F8-8374-4BC7-BE6A-64D69B74BF2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C739A3AF-16C5-4E17-8FD1-B646B026FF72}"/>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DBDA285B-ECD9-4F0D-802D-5C501534C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E1215B2-E869-47D0-A304-682981D4B4D7}"/>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9290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4F40B-9780-4C1E-AAF0-33E1206F3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2296613-B270-42BB-8D18-C120E6DA93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FB023AD-8FCF-4170-AFC9-555E39336514}"/>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ADB24FDA-B2E9-4921-A2AA-657CF2856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6F4C595-BB61-4AA0-B70B-8EDB441CD38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1295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50B33A-A583-499B-A139-02A615D15D5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ED7C966F-78E3-4698-A466-EE9FC1E70D5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993BE79-CE42-4C18-8CBF-BE2B305A9776}"/>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A51628FB-0743-42EB-849B-3B43576F0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760FC1A-646F-411A-BA0C-65B57B124D3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2659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DE147-1592-4AD5-8CFA-D952471A33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E4CAF20-A3A7-4455-B423-AB34965CD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1C2EA74-CB3E-4BEE-A285-A8E75C2165A3}"/>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94C4D0EB-0A81-499F-A5C3-D36277BAC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F9B29B-4D39-425A-944C-5DDB73B769D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18975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A9A87-0465-446B-AA04-ABF8F1E6BF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28DDFB1-2D2D-4E2C-84F1-0D579D9B5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A4DD71-8D9B-4839-B523-222140E65C51}"/>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AB54F451-FFAF-4FC8-97E1-E6F1DEC78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7D9A01-BE59-4AFC-AB65-DBFAAE4EA18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5652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1D1C2-0CEC-4514-B8E3-AF01DEC6D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2E3D189-861E-4935-89E8-383161213B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B1E28D8-537E-4993-B1B6-5994E1111B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77EE865-2075-45CF-AF49-6F9BBD89F654}"/>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6" name="Footer Placeholder 5">
            <a:extLst>
              <a:ext uri="{FF2B5EF4-FFF2-40B4-BE49-F238E27FC236}">
                <a16:creationId xmlns:a16="http://schemas.microsoft.com/office/drawing/2014/main" xmlns="" id="{82487F9C-F428-4EAC-9BA2-2D438603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48B5FD1-D131-47CB-BEEB-4A18F6A8D13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4674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2D728-7716-4FB3-AE8C-C861FC8FA1D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849DD8B-DE75-45F0-A5C6-A8B8F56F5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1CAA1B5D-543F-44F1-BC20-DC915357E7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31EBC88-5EC5-4F4D-9EA1-B9A5844179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54634155-396A-4029-8510-42A5B2FE06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A443EDB9-CE54-40E9-B22C-8F044705847A}"/>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8" name="Footer Placeholder 7">
            <a:extLst>
              <a:ext uri="{FF2B5EF4-FFF2-40B4-BE49-F238E27FC236}">
                <a16:creationId xmlns:a16="http://schemas.microsoft.com/office/drawing/2014/main" xmlns="" id="{72D2AA7B-5B81-40A5-9509-EDAE65E36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40BC43E-8303-496A-9FF4-8E74344973F3}"/>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0474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BBFC78-5F04-434C-847D-5C880C7EF0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3F90043D-7C65-4FD4-A10D-0A3B560AA4B5}"/>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4" name="Footer Placeholder 3">
            <a:extLst>
              <a:ext uri="{FF2B5EF4-FFF2-40B4-BE49-F238E27FC236}">
                <a16:creationId xmlns:a16="http://schemas.microsoft.com/office/drawing/2014/main" xmlns="" id="{2091ED60-3AE7-47C0-85DB-4B0D7CDFFF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A86D7EA-F201-4E2D-A5F8-A20608AB2BEB}"/>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59607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D25B71-F0FF-427D-AD96-8C76410793B9}"/>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3" name="Footer Placeholder 2">
            <a:extLst>
              <a:ext uri="{FF2B5EF4-FFF2-40B4-BE49-F238E27FC236}">
                <a16:creationId xmlns:a16="http://schemas.microsoft.com/office/drawing/2014/main" xmlns="" id="{65767700-9116-47EA-A160-4F44BD7047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715BAF67-5F7E-47D8-8607-1F5C2E1E2B5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39008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69A98-F374-4315-9808-C1FB85416B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136CE0E-C903-4678-A04E-47E35A87F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A88721D6-CB4A-4979-84AD-9BC120F39C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0ED09AF4-6AE0-4AF1-B9A5-3822869C491C}"/>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6" name="Footer Placeholder 5">
            <a:extLst>
              <a:ext uri="{FF2B5EF4-FFF2-40B4-BE49-F238E27FC236}">
                <a16:creationId xmlns:a16="http://schemas.microsoft.com/office/drawing/2014/main" xmlns="" id="{23A5F2EF-D797-47A1-955F-17261D43DA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EBC6185-EF00-4359-AC86-1F1BA192277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94673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CBD7A-F570-4234-A56F-29FC1AC19A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A0F12C6D-D1F0-42A9-8F86-AAC12AC9A9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FBFF0E5E-8082-4B66-93E9-DD37183D64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8372BDD-FE6C-416C-85FF-D7947CD866A8}"/>
              </a:ext>
            </a:extLst>
          </p:cNvPr>
          <p:cNvSpPr>
            <a:spLocks noGrp="1"/>
          </p:cNvSpPr>
          <p:nvPr>
            <p:ph type="dt" sz="half" idx="10"/>
          </p:nvPr>
        </p:nvSpPr>
        <p:spPr/>
        <p:txBody>
          <a:bodyPr/>
          <a:lstStyle/>
          <a:p>
            <a:fld id="{446990E1-7BF8-4563-A1B4-8E7D2164E4CC}" type="datetimeFigureOut">
              <a:rPr lang="en-GB" smtClean="0"/>
              <a:t>17/09/2025</a:t>
            </a:fld>
            <a:endParaRPr lang="en-GB"/>
          </a:p>
        </p:txBody>
      </p:sp>
      <p:sp>
        <p:nvSpPr>
          <p:cNvPr id="6" name="Footer Placeholder 5">
            <a:extLst>
              <a:ext uri="{FF2B5EF4-FFF2-40B4-BE49-F238E27FC236}">
                <a16:creationId xmlns:a16="http://schemas.microsoft.com/office/drawing/2014/main" xmlns="" id="{35FD8764-7D90-4CC6-8E2B-0DF706968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5E6E1C9-9502-4871-A118-1CE627FFE6D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76440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9B50CF-AFB3-4D59-BA22-5741728BF5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7D2A7E3-FC2D-494F-A74C-F99D6359A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3A1EC10-01F5-4B8D-9324-912D7101E3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990E1-7BF8-4563-A1B4-8E7D2164E4CC}" type="datetimeFigureOut">
              <a:rPr lang="en-GB" smtClean="0"/>
              <a:t>17/09/2025</a:t>
            </a:fld>
            <a:endParaRPr lang="en-GB"/>
          </a:p>
        </p:txBody>
      </p:sp>
      <p:sp>
        <p:nvSpPr>
          <p:cNvPr id="5" name="Footer Placeholder 4">
            <a:extLst>
              <a:ext uri="{FF2B5EF4-FFF2-40B4-BE49-F238E27FC236}">
                <a16:creationId xmlns:a16="http://schemas.microsoft.com/office/drawing/2014/main" xmlns="" id="{AD14BD24-EC93-4B53-8355-3DEE568C4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3641E61B-899E-472D-89A4-2A98E3F1D3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9F3D2-7D36-4B65-ACE9-09C80C417A3A}" type="slidenum">
              <a:rPr lang="en-GB" smtClean="0"/>
              <a:t>‹#›</a:t>
            </a:fld>
            <a:endParaRPr lang="en-GB"/>
          </a:p>
        </p:txBody>
      </p:sp>
    </p:spTree>
    <p:extLst>
      <p:ext uri="{BB962C8B-B14F-4D97-AF65-F5344CB8AC3E}">
        <p14:creationId xmlns:p14="http://schemas.microsoft.com/office/powerpoint/2010/main" val="7365343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awpool.wirral.sch.uk/website/behaviour_policy/14653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anti-bullying_guide_for_children/419522" TargetMode="External"/><Relationship Id="rId5" Type="http://schemas.openxmlformats.org/officeDocument/2006/relationships/hyperlink" Target="https://www.dawpool.wirral.sch.uk/website/anti-bullying_guidance_for_parents/419521" TargetMode="External"/><Relationship Id="rId4" Type="http://schemas.openxmlformats.org/officeDocument/2006/relationships/hyperlink" Target="https://www.dawpool.wirral.sch.uk/website/anti-bullying_policy/38030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dawpool.wirral.sch.uk/website/safeguarding/229306" TargetMode="External"/><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8" Type="http://schemas.openxmlformats.org/officeDocument/2006/relationships/hyperlink" Target="https://www.dawpool.wirral.sch.uk/website/year_4_class_page/508800" TargetMode="External"/><Relationship Id="rId3" Type="http://schemas.openxmlformats.org/officeDocument/2006/relationships/hyperlink" Target="https://www.dawpool.wirral.sch.uk/website/foundation_1_class_page/508805" TargetMode="External"/><Relationship Id="rId7" Type="http://schemas.openxmlformats.org/officeDocument/2006/relationships/hyperlink" Target="https://www.dawpool.wirral.sch.uk/website/year_3_class_page/508801" TargetMode="External"/><Relationship Id="rId12"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class_page/508802" TargetMode="External"/><Relationship Id="rId11" Type="http://schemas.openxmlformats.org/officeDocument/2006/relationships/image" Target="../media/image14.jpg"/><Relationship Id="rId5" Type="http://schemas.openxmlformats.org/officeDocument/2006/relationships/hyperlink" Target="https://www.dawpool.wirral.sch.uk/website/year_1_class_page/508803" TargetMode="External"/><Relationship Id="rId10" Type="http://schemas.openxmlformats.org/officeDocument/2006/relationships/hyperlink" Target="https://www.dawpool.wirral.sch.uk/website/year_6_class_page/508424" TargetMode="External"/><Relationship Id="rId4" Type="http://schemas.openxmlformats.org/officeDocument/2006/relationships/hyperlink" Target="https://www.dawpool.wirral.sch.uk/website/foundation_2_class_page/508804" TargetMode="External"/><Relationship Id="rId9" Type="http://schemas.openxmlformats.org/officeDocument/2006/relationships/hyperlink" Target="https://www.dawpool.wirral.sch.uk/website/year_5_class_page/50879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wpool.wirral.sch.uk/website/home-school_communication_procedures/649871"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wpool.wirral.sch.uk/website"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schooloffice@dawpool.wirral.sch.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dawpool.wirral.sch.uk/website/arrivals_and_departures_procedure/232827"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dawpool.wirral.sch.uk/website/year_4_wisdom_knowledge__skills/420141" TargetMode="External"/><Relationship Id="rId3" Type="http://schemas.openxmlformats.org/officeDocument/2006/relationships/hyperlink" Target="https://www.dawpool.wirral.sch.uk/website/curriculum_1/419837" TargetMode="External"/><Relationship Id="rId7" Type="http://schemas.openxmlformats.org/officeDocument/2006/relationships/hyperlink" Target="https://www.dawpool.wirral.sch.uk/website/year_3_wisdom_knowledge__skills/42014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wisdom_knowledge__skills/420139" TargetMode="External"/><Relationship Id="rId5" Type="http://schemas.openxmlformats.org/officeDocument/2006/relationships/hyperlink" Target="https://www.dawpool.wirral.sch.uk/website/year_1_wisdom_knowledge__skills/420138" TargetMode="External"/><Relationship Id="rId10" Type="http://schemas.openxmlformats.org/officeDocument/2006/relationships/hyperlink" Target="https://www.dawpool.wirral.sch.uk/website/year_6_wisdom_knowledge__skills/420143" TargetMode="External"/><Relationship Id="rId4" Type="http://schemas.openxmlformats.org/officeDocument/2006/relationships/image" Target="../media/image3.png"/><Relationship Id="rId9" Type="http://schemas.openxmlformats.org/officeDocument/2006/relationships/hyperlink" Target="https://www.dawpool.wirral.sch.uk/website/year_5_wisdom_knowledge__skills/42014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E53038-32CB-A444-A9FC-66EA23715309}"/>
              </a:ext>
            </a:extLst>
          </p:cNvPr>
          <p:cNvPicPr>
            <a:picLocks noChangeAspect="1"/>
          </p:cNvPicPr>
          <p:nvPr/>
        </p:nvPicPr>
        <p:blipFill>
          <a:blip r:embed="rId2"/>
          <a:stretch>
            <a:fillRect/>
          </a:stretch>
        </p:blipFill>
        <p:spPr>
          <a:xfrm>
            <a:off x="5763886" y="0"/>
            <a:ext cx="3380114" cy="6858000"/>
          </a:xfrm>
          <a:prstGeom prst="rect">
            <a:avLst/>
          </a:prstGeom>
        </p:spPr>
      </p:pic>
      <p:sp>
        <p:nvSpPr>
          <p:cNvPr id="4" name="Rectangle 3">
            <a:extLst>
              <a:ext uri="{FF2B5EF4-FFF2-40B4-BE49-F238E27FC236}">
                <a16:creationId xmlns:a16="http://schemas.microsoft.com/office/drawing/2014/main" xmlns="" id="{048871FD-A69A-B342-B0A8-EA4C18A3E16B}"/>
              </a:ext>
            </a:extLst>
          </p:cNvPr>
          <p:cNvSpPr/>
          <p:nvPr/>
        </p:nvSpPr>
        <p:spPr>
          <a:xfrm>
            <a:off x="185041" y="153365"/>
            <a:ext cx="5428527" cy="65512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74DE06-DF75-3740-85CC-D950DD459986}"/>
              </a:ext>
            </a:extLst>
          </p:cNvPr>
          <p:cNvSpPr txBox="1"/>
          <p:nvPr/>
        </p:nvSpPr>
        <p:spPr>
          <a:xfrm>
            <a:off x="308344" y="358816"/>
            <a:ext cx="5154907" cy="461665"/>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Dawpool CE (Aided) Primary School</a:t>
            </a:r>
          </a:p>
        </p:txBody>
      </p:sp>
      <p:sp>
        <p:nvSpPr>
          <p:cNvPr id="6" name="TextBox 5">
            <a:extLst>
              <a:ext uri="{FF2B5EF4-FFF2-40B4-BE49-F238E27FC236}">
                <a16:creationId xmlns:a16="http://schemas.microsoft.com/office/drawing/2014/main" xmlns="" id="{1FBFDF63-6981-4540-B5BF-7CD1224E6A10}"/>
              </a:ext>
            </a:extLst>
          </p:cNvPr>
          <p:cNvSpPr txBox="1"/>
          <p:nvPr/>
        </p:nvSpPr>
        <p:spPr>
          <a:xfrm>
            <a:off x="308343" y="1216509"/>
            <a:ext cx="5154907" cy="461665"/>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School Information </a:t>
            </a:r>
            <a:r>
              <a:rPr lang="en-US" sz="2400" u="sng" dirty="0" smtClean="0">
                <a:latin typeface="Arial" panose="020B0604020202020204" pitchFamily="34" charset="0"/>
                <a:cs typeface="Arial" panose="020B0604020202020204" pitchFamily="34" charset="0"/>
              </a:rPr>
              <a:t>2025-26</a:t>
            </a:r>
            <a:endParaRPr lang="en-US" sz="2400" u="sng"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E69F6142-F33D-B34C-9693-2374B90993E1}"/>
              </a:ext>
            </a:extLst>
          </p:cNvPr>
          <p:cNvPicPr>
            <a:picLocks noChangeAspect="1"/>
          </p:cNvPicPr>
          <p:nvPr/>
        </p:nvPicPr>
        <p:blipFill>
          <a:blip r:embed="rId3"/>
          <a:stretch>
            <a:fillRect/>
          </a:stretch>
        </p:blipFill>
        <p:spPr>
          <a:xfrm>
            <a:off x="1122596" y="2036778"/>
            <a:ext cx="3553415" cy="2537654"/>
          </a:xfrm>
          <a:prstGeom prst="rect">
            <a:avLst/>
          </a:prstGeom>
          <a:ln>
            <a:solidFill>
              <a:schemeClr val="tx1"/>
            </a:solidFill>
          </a:ln>
        </p:spPr>
      </p:pic>
      <p:sp>
        <p:nvSpPr>
          <p:cNvPr id="9" name="Text Box 44">
            <a:extLst>
              <a:ext uri="{FF2B5EF4-FFF2-40B4-BE49-F238E27FC236}">
                <a16:creationId xmlns:a16="http://schemas.microsoft.com/office/drawing/2014/main" xmlns="" id="{1C15580C-EBF9-4647-AFBE-6C1DD2C8F13C}"/>
              </a:ext>
            </a:extLst>
          </p:cNvPr>
          <p:cNvSpPr txBox="1"/>
          <p:nvPr/>
        </p:nvSpPr>
        <p:spPr>
          <a:xfrm>
            <a:off x="373101" y="4933037"/>
            <a:ext cx="5025390" cy="1259840"/>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u="sng" dirty="0">
                <a:effectLst/>
                <a:latin typeface="Arial" panose="020B0604020202020204" pitchFamily="34" charset="0"/>
                <a:ea typeface="Times New Roman" panose="02020603050405020304" pitchFamily="18" charset="0"/>
              </a:rPr>
              <a:t>Vision Statement</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‘The Dawpool community are united in their ambition to create a school which embodies the person, love and work of Jesus Christ: a school which enables Christian values to flourish and where all children may experience the abundant life that Jesus offers.’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72810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35B34511-1649-4E0D-B4CF-244E8A6A6A35}"/>
              </a:ext>
            </a:extLst>
          </p:cNvPr>
          <p:cNvSpPr>
            <a:spLocks noGrp="1" noChangeArrowheads="1"/>
          </p:cNvSpPr>
          <p:nvPr>
            <p:ph type="title"/>
          </p:nvPr>
        </p:nvSpPr>
        <p:spPr/>
        <p:txBody>
          <a:bodyPr/>
          <a:lstStyle/>
          <a:p>
            <a:pPr algn="ctr" eaLnBrk="1" hangingPunct="1"/>
            <a:r>
              <a:rPr lang="en-GB" altLang="en-US" b="1" u="sng" dirty="0">
                <a:latin typeface="Arial" panose="020B0604020202020204" pitchFamily="34" charset="0"/>
              </a:rPr>
              <a:t>Homework Activities</a:t>
            </a:r>
          </a:p>
        </p:txBody>
      </p:sp>
      <p:sp>
        <p:nvSpPr>
          <p:cNvPr id="22531" name="Rectangle 3">
            <a:extLst>
              <a:ext uri="{FF2B5EF4-FFF2-40B4-BE49-F238E27FC236}">
                <a16:creationId xmlns:a16="http://schemas.microsoft.com/office/drawing/2014/main" xmlns="" id="{EAE6AF7A-29AD-4866-BC68-037303431BBD}"/>
              </a:ext>
            </a:extLst>
          </p:cNvPr>
          <p:cNvSpPr>
            <a:spLocks noGrp="1" noChangeArrowheads="1"/>
          </p:cNvSpPr>
          <p:nvPr>
            <p:ph idx="1"/>
          </p:nvPr>
        </p:nvSpPr>
        <p:spPr>
          <a:xfrm>
            <a:off x="250825" y="1341438"/>
            <a:ext cx="8569325" cy="4679950"/>
          </a:xfrm>
        </p:spPr>
        <p:txBody>
          <a:bodyPr>
            <a:normAutofit fontScale="62500" lnSpcReduction="20000"/>
          </a:bodyPr>
          <a:lstStyle/>
          <a:p>
            <a:pPr eaLnBrk="1" hangingPunct="1">
              <a:lnSpc>
                <a:spcPct val="70000"/>
              </a:lnSpc>
            </a:pPr>
            <a:endParaRPr lang="en-GB" altLang="en-US" sz="2000" dirty="0">
              <a:latin typeface="Arial" panose="020B0604020202020204" pitchFamily="34" charset="0"/>
            </a:endParaRPr>
          </a:p>
          <a:p>
            <a:pPr marL="0" indent="0" eaLnBrk="1" hangingPunct="1">
              <a:lnSpc>
                <a:spcPct val="70000"/>
              </a:lnSpc>
              <a:buNone/>
            </a:pPr>
            <a:r>
              <a:rPr lang="en-GB" altLang="en-US" sz="2400" b="1" dirty="0" smtClean="0">
                <a:latin typeface="Arial" panose="020B0604020202020204" pitchFamily="34" charset="0"/>
              </a:rPr>
              <a:t>Reading </a:t>
            </a:r>
            <a:r>
              <a:rPr lang="en-GB" altLang="en-US" sz="2400" dirty="0" smtClean="0">
                <a:latin typeface="Arial" panose="020B0604020202020204" pitchFamily="34" charset="0"/>
              </a:rPr>
              <a:t>– Children will be able to change their books throughout the week. Please ensure they </a:t>
            </a:r>
          </a:p>
          <a:p>
            <a:pPr marL="0" indent="0" eaLnBrk="1" hangingPunct="1">
              <a:lnSpc>
                <a:spcPct val="70000"/>
              </a:lnSpc>
              <a:buNone/>
            </a:pPr>
            <a:r>
              <a:rPr lang="en-GB" altLang="en-US" sz="2400" dirty="0" smtClean="0">
                <a:latin typeface="Arial" panose="020B0604020202020204" pitchFamily="34" charset="0"/>
              </a:rPr>
              <a:t>change it and read to you as often as you can manage.</a:t>
            </a: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Literacy </a:t>
            </a:r>
          </a:p>
          <a:p>
            <a:pPr marL="0" indent="0">
              <a:lnSpc>
                <a:spcPct val="70000"/>
              </a:lnSpc>
              <a:buNone/>
            </a:pPr>
            <a:r>
              <a:rPr lang="en-GB" altLang="en-US" sz="2400" dirty="0" smtClean="0">
                <a:latin typeface="Arial" panose="020B0604020202020204" pitchFamily="34" charset="0"/>
              </a:rPr>
              <a:t>Handwriting, Grammar, spelling practice when required.</a:t>
            </a:r>
            <a:endParaRPr lang="en-GB" altLang="en-US" sz="2400" dirty="0">
              <a:latin typeface="Arial" panose="020B0604020202020204" pitchFamily="34" charset="0"/>
            </a:endParaRPr>
          </a:p>
          <a:p>
            <a:pPr marL="0" indent="0">
              <a:lnSpc>
                <a:spcPct val="70000"/>
              </a:lnSpc>
              <a:buNone/>
            </a:pPr>
            <a:endParaRPr lang="en-GB" altLang="en-US" sz="2400" b="1"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Maths</a:t>
            </a:r>
          </a:p>
          <a:p>
            <a:pPr marL="0" indent="0">
              <a:lnSpc>
                <a:spcPct val="70000"/>
              </a:lnSpc>
              <a:buNone/>
            </a:pPr>
            <a:r>
              <a:rPr lang="en-GB" altLang="en-US" sz="2400" dirty="0">
                <a:latin typeface="Arial" panose="020B0604020202020204" pitchFamily="34" charset="0"/>
              </a:rPr>
              <a:t>P</a:t>
            </a:r>
            <a:r>
              <a:rPr lang="en-GB" altLang="en-US" sz="2400" dirty="0" smtClean="0">
                <a:latin typeface="Arial" panose="020B0604020202020204" pitchFamily="34" charset="0"/>
              </a:rPr>
              <a:t>ractise </a:t>
            </a:r>
            <a:r>
              <a:rPr lang="en-GB" altLang="en-US" sz="2400" dirty="0">
                <a:latin typeface="Arial" panose="020B0604020202020204" pitchFamily="34" charset="0"/>
              </a:rPr>
              <a:t>based on revision of core skills and current </a:t>
            </a:r>
            <a:r>
              <a:rPr lang="en-GB" altLang="en-US" sz="2400" dirty="0" smtClean="0">
                <a:latin typeface="Arial" panose="020B0604020202020204" pitchFamily="34" charset="0"/>
              </a:rPr>
              <a:t>topic-when </a:t>
            </a:r>
          </a:p>
          <a:p>
            <a:pPr marL="0" indent="0">
              <a:lnSpc>
                <a:spcPct val="70000"/>
              </a:lnSpc>
              <a:buNone/>
            </a:pPr>
            <a:r>
              <a:rPr lang="en-GB" altLang="en-US" sz="2400" dirty="0" smtClean="0">
                <a:latin typeface="Arial" panose="020B0604020202020204" pitchFamily="34" charset="0"/>
              </a:rPr>
              <a:t>required.</a:t>
            </a:r>
            <a:endParaRPr lang="en-GB" altLang="ja-JP" sz="2400" dirty="0">
              <a:latin typeface="Arial" panose="020B0604020202020204" pitchFamily="34" charset="0"/>
              <a:ea typeface="MS Mincho" panose="02020609040205080304" pitchFamily="49" charset="-128"/>
            </a:endParaRPr>
          </a:p>
          <a:p>
            <a:pPr>
              <a:lnSpc>
                <a:spcPct val="70000"/>
              </a:lnSpc>
            </a:pP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b="1" dirty="0">
                <a:latin typeface="Arial" panose="020B0604020202020204" pitchFamily="34" charset="0"/>
              </a:rPr>
              <a:t>History/Geography/Science </a:t>
            </a:r>
          </a:p>
          <a:p>
            <a:pPr marL="0" indent="0" eaLnBrk="1" hangingPunct="1">
              <a:lnSpc>
                <a:spcPct val="70000"/>
              </a:lnSpc>
              <a:buNone/>
            </a:pPr>
            <a:r>
              <a:rPr lang="en-GB" altLang="en-US" sz="2400" dirty="0">
                <a:latin typeface="Arial" panose="020B0604020202020204" pitchFamily="34" charset="0"/>
              </a:rPr>
              <a:t>Research activities or topic </a:t>
            </a:r>
            <a:r>
              <a:rPr lang="en-GB" altLang="en-US" sz="2400" dirty="0" smtClean="0">
                <a:latin typeface="Arial" panose="020B0604020202020204" pitchFamily="34" charset="0"/>
              </a:rPr>
              <a:t>related-when required.</a:t>
            </a: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dirty="0" smtClean="0">
                <a:latin typeface="Arial" panose="020B0604020202020204" pitchFamily="34" charset="0"/>
              </a:rPr>
              <a:t>Homework will mostly be set on </a:t>
            </a:r>
            <a:r>
              <a:rPr lang="en-GB" altLang="en-US" sz="2400" dirty="0" err="1" smtClean="0">
                <a:latin typeface="Arial" panose="020B0604020202020204" pitchFamily="34" charset="0"/>
              </a:rPr>
              <a:t>Purplemash</a:t>
            </a:r>
            <a:r>
              <a:rPr lang="en-GB" altLang="en-US" sz="2400" dirty="0" smtClean="0">
                <a:latin typeface="Arial" panose="020B0604020202020204" pitchFamily="34" charset="0"/>
              </a:rPr>
              <a:t>. This can be accessed through our </a:t>
            </a:r>
          </a:p>
          <a:p>
            <a:pPr marL="0" indent="0" eaLnBrk="1" hangingPunct="1">
              <a:lnSpc>
                <a:spcPct val="70000"/>
              </a:lnSpc>
              <a:buNone/>
            </a:pPr>
            <a:r>
              <a:rPr lang="en-GB" altLang="en-US" sz="2400" dirty="0">
                <a:latin typeface="Arial" panose="020B0604020202020204" pitchFamily="34" charset="0"/>
              </a:rPr>
              <a:t>c</a:t>
            </a:r>
            <a:r>
              <a:rPr lang="en-GB" altLang="en-US" sz="2400" dirty="0" smtClean="0">
                <a:latin typeface="Arial" panose="020B0604020202020204" pitchFamily="34" charset="0"/>
              </a:rPr>
              <a:t>lass page using your child’s password, which has been sent home. </a:t>
            </a: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buFontTx/>
              <a:buNone/>
            </a:pPr>
            <a:r>
              <a:rPr lang="en-GB" altLang="en-US" sz="2400" b="1" dirty="0" err="1" smtClean="0">
                <a:latin typeface="Arial" panose="020B0604020202020204" pitchFamily="34" charset="0"/>
              </a:rPr>
              <a:t>Purplemash</a:t>
            </a:r>
            <a:r>
              <a:rPr lang="en-GB" altLang="en-US" sz="2400" b="1" dirty="0" smtClean="0">
                <a:latin typeface="Arial" panose="020B0604020202020204" pitchFamily="34" charset="0"/>
              </a:rPr>
              <a:t> homework </a:t>
            </a:r>
            <a:r>
              <a:rPr lang="en-GB" altLang="en-US" sz="2400" b="1" dirty="0">
                <a:latin typeface="Arial" panose="020B0604020202020204" pitchFamily="34" charset="0"/>
              </a:rPr>
              <a:t>set on </a:t>
            </a:r>
            <a:r>
              <a:rPr lang="en-GB" altLang="en-US" sz="2400" b="1" dirty="0" smtClean="0">
                <a:latin typeface="Arial" panose="020B0604020202020204" pitchFamily="34" charset="0"/>
              </a:rPr>
              <a:t>Monday to be completed during the week.</a:t>
            </a:r>
            <a:endParaRPr lang="en-GB" altLang="en-US" sz="2400" dirty="0">
              <a:latin typeface="Arial" panose="020B0604020202020204" pitchFamily="34" charset="0"/>
            </a:endParaRPr>
          </a:p>
          <a:p>
            <a:pPr eaLnBrk="1" hangingPunct="1">
              <a:lnSpc>
                <a:spcPct val="70000"/>
              </a:lnSpc>
              <a:buFontTx/>
              <a:buNone/>
            </a:pPr>
            <a:endParaRPr lang="en-GB" altLang="en-US" dirty="0">
              <a:latin typeface="Arial" panose="020B0604020202020204" pitchFamily="34" charset="0"/>
            </a:endParaRPr>
          </a:p>
        </p:txBody>
      </p:sp>
    </p:spTree>
    <p:extLst>
      <p:ext uri="{BB962C8B-B14F-4D97-AF65-F5344CB8AC3E}">
        <p14:creationId xmlns:p14="http://schemas.microsoft.com/office/powerpoint/2010/main" val="757796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lstStyle/>
          <a:p>
            <a:pPr algn="ctr"/>
            <a:r>
              <a:rPr lang="en-GB" b="1" u="sng" dirty="0"/>
              <a:t>Certificates and Awards</a:t>
            </a:r>
          </a:p>
        </p:txBody>
      </p:sp>
      <p:sp>
        <p:nvSpPr>
          <p:cNvPr id="3" name="Content Placeholder 2"/>
          <p:cNvSpPr>
            <a:spLocks noGrp="1"/>
          </p:cNvSpPr>
          <p:nvPr>
            <p:ph idx="1"/>
          </p:nvPr>
        </p:nvSpPr>
        <p:spPr>
          <a:xfrm>
            <a:off x="628650" y="1124744"/>
            <a:ext cx="7886700" cy="5544616"/>
          </a:xfrm>
        </p:spPr>
        <p:txBody>
          <a:bodyPr>
            <a:normAutofit lnSpcReduction="10000"/>
          </a:bodyPr>
          <a:lstStyle/>
          <a:p>
            <a:r>
              <a:rPr lang="en-GB" sz="2600" dirty="0" smtClean="0">
                <a:latin typeface="Arial" panose="020B0604020202020204" pitchFamily="34" charset="0"/>
                <a:cs typeface="Arial" panose="020B0604020202020204" pitchFamily="34" charset="0"/>
              </a:rPr>
              <a:t>In Y2 Children are given instant rewards such as stickers, superstars or verbal praise.</a:t>
            </a:r>
            <a:endParaRPr lang="en-GB" sz="2600" dirty="0">
              <a:latin typeface="Arial" panose="020B0604020202020204" pitchFamily="34" charset="0"/>
              <a:cs typeface="Arial" panose="020B0604020202020204" pitchFamily="34" charset="0"/>
            </a:endParaRPr>
          </a:p>
          <a:p>
            <a:pPr lvl="0"/>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 ‘Learning </a:t>
            </a:r>
            <a:r>
              <a:rPr lang="en-GB" sz="2600" dirty="0" smtClean="0">
                <a:latin typeface="Arial" panose="020B0604020202020204" pitchFamily="34" charset="0"/>
                <a:cs typeface="Arial" panose="020B0604020202020204" pitchFamily="34" charset="0"/>
              </a:rPr>
              <a:t>value’ </a:t>
            </a:r>
            <a:r>
              <a:rPr lang="en-GB" sz="2600" dirty="0">
                <a:latin typeface="Arial" panose="020B0604020202020204" pitchFamily="34" charset="0"/>
                <a:cs typeface="Arial" panose="020B0604020202020204" pitchFamily="34" charset="0"/>
              </a:rPr>
              <a:t>certificate is awarded </a:t>
            </a:r>
            <a:r>
              <a:rPr lang="en-GB" sz="2600" dirty="0" smtClean="0">
                <a:latin typeface="Arial" panose="020B0604020202020204" pitchFamily="34" charset="0"/>
                <a:cs typeface="Arial" panose="020B0604020202020204" pitchFamily="34" charset="0"/>
              </a:rPr>
              <a:t>to two children </a:t>
            </a:r>
            <a:r>
              <a:rPr lang="en-GB" sz="2600" dirty="0">
                <a:latin typeface="Arial" panose="020B0604020202020204" pitchFamily="34" charset="0"/>
                <a:cs typeface="Arial" panose="020B0604020202020204" pitchFamily="34" charset="0"/>
              </a:rPr>
              <a:t>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‘Learning </a:t>
            </a:r>
            <a:r>
              <a:rPr lang="en-GB" sz="2600" dirty="0" smtClean="0">
                <a:latin typeface="Arial" panose="020B0604020202020204" pitchFamily="34" charset="0"/>
                <a:cs typeface="Arial" panose="020B0604020202020204" pitchFamily="34" charset="0"/>
              </a:rPr>
              <a:t>values.’</a:t>
            </a:r>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t>
            </a:r>
            <a:r>
              <a:rPr lang="en-GB" sz="2600" dirty="0" smtClean="0">
                <a:latin typeface="Arial" panose="020B0604020202020204" pitchFamily="34" charset="0"/>
                <a:cs typeface="Arial" panose="020B0604020202020204" pitchFamily="34" charset="0"/>
              </a:rPr>
              <a:t>two  </a:t>
            </a:r>
            <a:r>
              <a:rPr lang="en-GB" sz="2600" dirty="0">
                <a:latin typeface="Arial" panose="020B0604020202020204" pitchFamily="34" charset="0"/>
                <a:cs typeface="Arial" panose="020B0604020202020204" pitchFamily="34" charset="0"/>
              </a:rPr>
              <a:t>‘Fruit of the Spirit’ </a:t>
            </a:r>
            <a:r>
              <a:rPr lang="en-GB" sz="2600" dirty="0" smtClean="0">
                <a:latin typeface="Arial" panose="020B0604020202020204" pitchFamily="34" charset="0"/>
                <a:cs typeface="Arial" panose="020B0604020202020204" pitchFamily="34" charset="0"/>
              </a:rPr>
              <a:t>certificates are </a:t>
            </a:r>
            <a:r>
              <a:rPr lang="en-GB" sz="2600" dirty="0">
                <a:latin typeface="Arial" panose="020B0604020202020204" pitchFamily="34" charset="0"/>
                <a:cs typeface="Arial" panose="020B0604020202020204" pitchFamily="34" charset="0"/>
              </a:rPr>
              <a:t>awarded to a child 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core values.</a:t>
            </a:r>
          </a:p>
          <a:p>
            <a:r>
              <a:rPr lang="en-GB" sz="2600" dirty="0" smtClean="0">
                <a:latin typeface="Arial" panose="020B0604020202020204" pitchFamily="34" charset="0"/>
                <a:cs typeface="Arial" panose="020B0604020202020204" pitchFamily="34" charset="0"/>
              </a:rPr>
              <a:t>A </a:t>
            </a:r>
            <a:r>
              <a:rPr lang="en-GB" sz="2600" dirty="0">
                <a:latin typeface="Arial" panose="020B0604020202020204" pitchFamily="34" charset="0"/>
                <a:cs typeface="Arial" panose="020B0604020202020204" pitchFamily="34" charset="0"/>
              </a:rPr>
              <a:t>celebration assembly takes place every Friday to acknowledge weekly achievements.</a:t>
            </a:r>
          </a:p>
          <a:p>
            <a:r>
              <a:rPr lang="en-GB" sz="2600" dirty="0" smtClean="0">
                <a:latin typeface="Arial" panose="020B0604020202020204" pitchFamily="34" charset="0"/>
                <a:cs typeface="Arial" panose="020B0604020202020204" pitchFamily="34" charset="0"/>
              </a:rPr>
              <a:t>Certificates-bronze, silver, gold and </a:t>
            </a:r>
            <a:r>
              <a:rPr lang="en-GB" sz="2600" dirty="0" err="1" smtClean="0">
                <a:latin typeface="Arial" panose="020B0604020202020204" pitchFamily="34" charset="0"/>
                <a:cs typeface="Arial" panose="020B0604020202020204" pitchFamily="34" charset="0"/>
              </a:rPr>
              <a:t>Headteacher’s</a:t>
            </a:r>
            <a:r>
              <a:rPr lang="en-GB" sz="2600" dirty="0" smtClean="0">
                <a:latin typeface="Arial" panose="020B0604020202020204" pitchFamily="34" charset="0"/>
                <a:cs typeface="Arial" panose="020B0604020202020204" pitchFamily="34" charset="0"/>
              </a:rPr>
              <a:t> are awarded for superstars earned.</a:t>
            </a:r>
          </a:p>
          <a:p>
            <a:r>
              <a:rPr lang="en-GB" sz="2600" dirty="0" smtClean="0">
                <a:latin typeface="Arial" panose="020B0604020202020204" pitchFamily="34" charset="0"/>
                <a:cs typeface="Arial" panose="020B0604020202020204" pitchFamily="34" charset="0"/>
              </a:rPr>
              <a:t>Role models to encourage good choices. </a:t>
            </a:r>
          </a:p>
          <a:p>
            <a:r>
              <a:rPr lang="en-GB" sz="2600" dirty="0" smtClean="0">
                <a:latin typeface="Arial" panose="020B0604020202020204" pitchFamily="34" charset="0"/>
                <a:cs typeface="Arial" panose="020B0604020202020204" pitchFamily="34" charset="0"/>
              </a:rPr>
              <a:t>Earning extra minutes on the trim trail or Disco minutes.</a:t>
            </a: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92370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Behaviour &amp; Anti-Bullying</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79758" y="1179542"/>
            <a:ext cx="8584482" cy="5078313"/>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At Dawpool, we believe that all people are made in the image of God and are unconditionally loved by God. Everyone is equal and we treat each other with dignity and respect. Our school is a place where everyone should be able to flourish in a loving and hospitable community. Poor behaviour and bullying of any kind will not be tolerated and will be taken seriously.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Behaviour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3"/>
              </a:rPr>
              <a:t>here.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Anti-Bullying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4"/>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Parents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5"/>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Children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6"/>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have a concern about behaviour or bullying, please share your concern with the class teacher so we can resolve the situation quickly.  </a:t>
            </a: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99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4924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600" dirty="0">
                <a:ln>
                  <a:solidFill>
                    <a:schemeClr val="tx1"/>
                  </a:solidFill>
                </a:ln>
              </a:rPr>
              <a:t>Safeguarding</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558005" y="1173933"/>
            <a:ext cx="6236648" cy="5209118"/>
          </a:xfrm>
          <a:prstGeom prst="rect">
            <a:avLst/>
          </a:prstGeom>
          <a:noFill/>
          <a:ln>
            <a:solidFill>
              <a:schemeClr val="tx1"/>
            </a:solidFill>
          </a:ln>
        </p:spPr>
        <p:txBody>
          <a:bodyPr wrap="square" rtlCol="0">
            <a:spAutoFit/>
          </a:bodyPr>
          <a:lstStyle/>
          <a:p>
            <a:pPr algn="just"/>
            <a:r>
              <a:rPr lang="en-US" sz="1750" dirty="0">
                <a:latin typeface="Arial" panose="020B0604020202020204" pitchFamily="34" charset="0"/>
                <a:cs typeface="Arial" panose="020B0604020202020204" pitchFamily="34" charset="0"/>
              </a:rPr>
              <a:t>We know there can be no greater importance to parents and </a:t>
            </a:r>
            <a:r>
              <a:rPr lang="en-US" sz="1750" dirty="0" err="1">
                <a:latin typeface="Arial" panose="020B0604020202020204" pitchFamily="34" charset="0"/>
                <a:cs typeface="Arial" panose="020B0604020202020204" pitchFamily="34" charset="0"/>
              </a:rPr>
              <a:t>carers</a:t>
            </a:r>
            <a:r>
              <a:rPr lang="en-US" sz="1750" dirty="0">
                <a:latin typeface="Arial" panose="020B0604020202020204" pitchFamily="34" charset="0"/>
                <a:cs typeface="Arial" panose="020B0604020202020204" pitchFamily="34" charset="0"/>
              </a:rPr>
              <a:t> than the safety of their children. It is a priority that our safeguarding procedures keep our children safe.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We have a team of staff responsible for keeping children safe and supporting those most vulnerable to harm and neglect. Our Designated Safeguarding Leads (DSL) are </a:t>
            </a:r>
            <a:r>
              <a:rPr lang="en-US" sz="1750" dirty="0" err="1" smtClean="0">
                <a:latin typeface="Arial" panose="020B0604020202020204" pitchFamily="34" charset="0"/>
                <a:cs typeface="Arial" panose="020B0604020202020204" pitchFamily="34" charset="0"/>
              </a:rPr>
              <a:t>Mrs</a:t>
            </a:r>
            <a:r>
              <a:rPr lang="en-US" sz="1750" dirty="0" smtClean="0">
                <a:latin typeface="Arial" panose="020B0604020202020204" pitchFamily="34" charset="0"/>
                <a:cs typeface="Arial" panose="020B0604020202020204" pitchFamily="34" charset="0"/>
              </a:rPr>
              <a:t> Griffiths </a:t>
            </a:r>
            <a:r>
              <a:rPr lang="en-US" sz="1750" dirty="0">
                <a:latin typeface="Arial" panose="020B0604020202020204" pitchFamily="34" charset="0"/>
                <a:cs typeface="Arial" panose="020B0604020202020204" pitchFamily="34" charset="0"/>
              </a:rPr>
              <a:t>(Head Teacher),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McCann (Deputy Head Teacher) and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a:t>
            </a:r>
            <a:r>
              <a:rPr lang="en-US" sz="1750" dirty="0" smtClean="0">
                <a:latin typeface="Arial" panose="020B0604020202020204" pitchFamily="34" charset="0"/>
                <a:cs typeface="Arial" panose="020B0604020202020204" pitchFamily="34" charset="0"/>
              </a:rPr>
              <a:t>Poston (EYFS lead). </a:t>
            </a:r>
            <a:r>
              <a:rPr lang="en-US" sz="1750" dirty="0">
                <a:latin typeface="Arial" panose="020B0604020202020204" pitchFamily="34" charset="0"/>
                <a:cs typeface="Arial" panose="020B0604020202020204" pitchFamily="34" charset="0"/>
              </a:rPr>
              <a:t>Our safeguarding team pays particular attention to the meticulous and systematic implementation of policies and routines.</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Safeguarding involves every member of the community. If you are concerned about a child’s welfare, please record your concern and report it to one of the safeguarding team as soon as possible.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The school’s safeguarding policies and procedures can be downloaded </a:t>
            </a:r>
            <a:r>
              <a:rPr lang="en-US" sz="1750" dirty="0">
                <a:latin typeface="Arial" panose="020B0604020202020204" pitchFamily="34" charset="0"/>
                <a:cs typeface="Arial" panose="020B0604020202020204" pitchFamily="34" charset="0"/>
                <a:hlinkClick r:id="rId3"/>
              </a:rPr>
              <a:t>here.</a:t>
            </a:r>
            <a:endParaRPr lang="en-US" sz="175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9B0257D-A11D-4D4C-BFF2-DC61FA321ADF}"/>
              </a:ext>
            </a:extLst>
          </p:cNvPr>
          <p:cNvPicPr>
            <a:picLocks noChangeAspect="1"/>
          </p:cNvPicPr>
          <p:nvPr/>
        </p:nvPicPr>
        <p:blipFill>
          <a:blip r:embed="rId4"/>
          <a:stretch>
            <a:fillRect/>
          </a:stretch>
        </p:blipFill>
        <p:spPr>
          <a:xfrm>
            <a:off x="414114" y="1008924"/>
            <a:ext cx="2058187" cy="1543640"/>
          </a:xfrm>
          <a:prstGeom prst="rect">
            <a:avLst/>
          </a:prstGeom>
        </p:spPr>
      </p:pic>
      <p:pic>
        <p:nvPicPr>
          <p:cNvPr id="9" name="Picture 8">
            <a:extLst>
              <a:ext uri="{FF2B5EF4-FFF2-40B4-BE49-F238E27FC236}">
                <a16:creationId xmlns:a16="http://schemas.microsoft.com/office/drawing/2014/main" xmlns="" id="{EC4CE1F9-1E7D-2042-B6FF-24908B66DFDF}"/>
              </a:ext>
            </a:extLst>
          </p:cNvPr>
          <p:cNvPicPr>
            <a:picLocks noChangeAspect="1"/>
          </p:cNvPicPr>
          <p:nvPr/>
        </p:nvPicPr>
        <p:blipFill>
          <a:blip r:embed="rId5"/>
          <a:stretch>
            <a:fillRect/>
          </a:stretch>
        </p:blipFill>
        <p:spPr>
          <a:xfrm>
            <a:off x="414113" y="2552564"/>
            <a:ext cx="2058187" cy="1543640"/>
          </a:xfrm>
          <a:prstGeom prst="rect">
            <a:avLst/>
          </a:prstGeom>
        </p:spPr>
      </p:pic>
      <p:pic>
        <p:nvPicPr>
          <p:cNvPr id="11" name="Picture 10">
            <a:extLst>
              <a:ext uri="{FF2B5EF4-FFF2-40B4-BE49-F238E27FC236}">
                <a16:creationId xmlns:a16="http://schemas.microsoft.com/office/drawing/2014/main" xmlns="" id="{875CC763-67D6-1A42-8B9C-1D4BFFB8B533}"/>
              </a:ext>
            </a:extLst>
          </p:cNvPr>
          <p:cNvPicPr>
            <a:picLocks noChangeAspect="1"/>
          </p:cNvPicPr>
          <p:nvPr/>
        </p:nvPicPr>
        <p:blipFill>
          <a:blip r:embed="rId6"/>
          <a:stretch>
            <a:fillRect/>
          </a:stretch>
        </p:blipFill>
        <p:spPr>
          <a:xfrm>
            <a:off x="414113" y="4096204"/>
            <a:ext cx="2058187" cy="1543640"/>
          </a:xfrm>
          <a:prstGeom prst="rect">
            <a:avLst/>
          </a:prstGeom>
        </p:spPr>
      </p:pic>
      <p:pic>
        <p:nvPicPr>
          <p:cNvPr id="17" name="Picture 16">
            <a:extLst>
              <a:ext uri="{FF2B5EF4-FFF2-40B4-BE49-F238E27FC236}">
                <a16:creationId xmlns:a16="http://schemas.microsoft.com/office/drawing/2014/main" xmlns="" id="{27F4ED10-6C8C-A442-B12A-5D3EBBB8E93C}"/>
              </a:ext>
            </a:extLst>
          </p:cNvPr>
          <p:cNvPicPr>
            <a:picLocks noChangeAspect="1"/>
          </p:cNvPicPr>
          <p:nvPr/>
        </p:nvPicPr>
        <p:blipFill>
          <a:blip r:embed="rId7"/>
          <a:stretch>
            <a:fillRect/>
          </a:stretch>
        </p:blipFill>
        <p:spPr>
          <a:xfrm>
            <a:off x="414113" y="5646895"/>
            <a:ext cx="2058187" cy="980431"/>
          </a:xfrm>
          <a:prstGeom prst="rect">
            <a:avLst/>
          </a:prstGeom>
        </p:spPr>
      </p:pic>
    </p:spTree>
    <p:extLst>
      <p:ext uri="{BB962C8B-B14F-4D97-AF65-F5344CB8AC3E}">
        <p14:creationId xmlns:p14="http://schemas.microsoft.com/office/powerpoint/2010/main" val="231342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Class Pages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801771" y="1434116"/>
            <a:ext cx="4992882" cy="452431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Each class has a webpage which provides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with an overview of the children’s learning on a week-to-week basis. Please click on your child’s Year Group to view the class page: </a:t>
            </a:r>
            <a:r>
              <a:rPr lang="en-US" dirty="0">
                <a:latin typeface="Arial" panose="020B0604020202020204" pitchFamily="34" charset="0"/>
                <a:cs typeface="Arial" panose="020B0604020202020204" pitchFamily="34" charset="0"/>
                <a:hlinkClick r:id="rId3"/>
              </a:rPr>
              <a:t>F1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F2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Y1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Y2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7"/>
              </a:rPr>
              <a:t>Y3</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a:rPr>
              <a:t>Y4</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9"/>
              </a:rPr>
              <a:t>Y5</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Y6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Your child’s class webpage includes: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Links to important curriculum resources and online platforms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Recommended reading list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Statutory phonic / spelling lists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 timetable of lessons and objectives each week</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Homework expectations</a:t>
            </a:r>
          </a:p>
          <a:p>
            <a:pPr algn="just"/>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B3EB194-81D9-C54F-86D3-30DB734A5347}"/>
              </a:ext>
            </a:extLst>
          </p:cNvPr>
          <p:cNvPicPr>
            <a:picLocks noChangeAspect="1"/>
          </p:cNvPicPr>
          <p:nvPr/>
        </p:nvPicPr>
        <p:blipFill>
          <a:blip r:embed="rId11"/>
          <a:stretch>
            <a:fillRect/>
          </a:stretch>
        </p:blipFill>
        <p:spPr>
          <a:xfrm>
            <a:off x="349347" y="1121599"/>
            <a:ext cx="3257453" cy="2443089"/>
          </a:xfrm>
          <a:prstGeom prst="rect">
            <a:avLst/>
          </a:prstGeom>
        </p:spPr>
      </p:pic>
      <p:pic>
        <p:nvPicPr>
          <p:cNvPr id="9" name="Picture 8">
            <a:extLst>
              <a:ext uri="{FF2B5EF4-FFF2-40B4-BE49-F238E27FC236}">
                <a16:creationId xmlns:a16="http://schemas.microsoft.com/office/drawing/2014/main" xmlns="" id="{2DA3F604-6AD7-2A4F-A94B-123101CC6C08}"/>
              </a:ext>
            </a:extLst>
          </p:cNvPr>
          <p:cNvPicPr>
            <a:picLocks noChangeAspect="1"/>
          </p:cNvPicPr>
          <p:nvPr/>
        </p:nvPicPr>
        <p:blipFill>
          <a:blip r:embed="rId12"/>
          <a:stretch>
            <a:fillRect/>
          </a:stretch>
        </p:blipFill>
        <p:spPr>
          <a:xfrm>
            <a:off x="328418" y="3564688"/>
            <a:ext cx="3278382" cy="2912224"/>
          </a:xfrm>
          <a:prstGeom prst="rect">
            <a:avLst/>
          </a:prstGeom>
        </p:spPr>
      </p:pic>
    </p:spTree>
    <p:extLst>
      <p:ext uri="{BB962C8B-B14F-4D97-AF65-F5344CB8AC3E}">
        <p14:creationId xmlns:p14="http://schemas.microsoft.com/office/powerpoint/2010/main" val="165668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22F62-E269-4986-B59C-14C6E010C67F}"/>
              </a:ext>
            </a:extLst>
          </p:cNvPr>
          <p:cNvSpPr>
            <a:spLocks noGrp="1"/>
          </p:cNvSpPr>
          <p:nvPr>
            <p:ph type="title"/>
          </p:nvPr>
        </p:nvSpPr>
        <p:spPr>
          <a:xfrm>
            <a:off x="628650" y="365127"/>
            <a:ext cx="7886700" cy="759618"/>
          </a:xfrm>
        </p:spPr>
        <p:txBody>
          <a:bodyPr>
            <a:normAutofit/>
          </a:bodyPr>
          <a:lstStyle/>
          <a:p>
            <a:pPr algn="ctr"/>
            <a:r>
              <a:rPr lang="en-GB" sz="3200" dirty="0">
                <a:latin typeface="+mn-lt"/>
              </a:rPr>
              <a:t>How to support your child</a:t>
            </a:r>
          </a:p>
        </p:txBody>
      </p:sp>
      <p:sp>
        <p:nvSpPr>
          <p:cNvPr id="3" name="Content Placeholder 2">
            <a:extLst>
              <a:ext uri="{FF2B5EF4-FFF2-40B4-BE49-F238E27FC236}">
                <a16:creationId xmlns:a16="http://schemas.microsoft.com/office/drawing/2014/main" xmlns="" id="{FE0EC937-7E0D-4408-B868-A17F475F0072}"/>
              </a:ext>
            </a:extLst>
          </p:cNvPr>
          <p:cNvSpPr>
            <a:spLocks noGrp="1"/>
          </p:cNvSpPr>
          <p:nvPr>
            <p:ph idx="1"/>
          </p:nvPr>
        </p:nvSpPr>
        <p:spPr>
          <a:xfrm>
            <a:off x="611560" y="1052736"/>
            <a:ext cx="7886700" cy="5052218"/>
          </a:xfrm>
        </p:spPr>
        <p:txBody>
          <a:bodyPr>
            <a:normAutofit fontScale="92500" lnSpcReduction="20000"/>
          </a:bodyPr>
          <a:lstStyle/>
          <a:p>
            <a:r>
              <a:rPr lang="en-GB" dirty="0">
                <a:cs typeface="Arial" pitchFamily="34" charset="0"/>
              </a:rPr>
              <a:t>Ensure that homework is completed .</a:t>
            </a:r>
            <a:endParaRPr lang="en-GB" dirty="0" smtClean="0">
              <a:cs typeface="Arial" pitchFamily="34" charset="0"/>
            </a:endParaRPr>
          </a:p>
          <a:p>
            <a:r>
              <a:rPr lang="en-GB" dirty="0">
                <a:cs typeface="Arial" pitchFamily="34" charset="0"/>
              </a:rPr>
              <a:t>R</a:t>
            </a:r>
            <a:r>
              <a:rPr lang="en-GB" dirty="0" smtClean="0">
                <a:cs typeface="Arial" pitchFamily="34" charset="0"/>
              </a:rPr>
              <a:t>ead regularly. It does not need to be a school book. Any book your child enjoys is fantastic.</a:t>
            </a:r>
          </a:p>
          <a:p>
            <a:pPr lvl="0"/>
            <a:r>
              <a:rPr lang="en-GB" dirty="0">
                <a:cs typeface="Arial" pitchFamily="34" charset="0"/>
              </a:rPr>
              <a:t>Comparing and measuring the weight, length and capacity of objects. The children do this </a:t>
            </a:r>
            <a:r>
              <a:rPr lang="en-GB" dirty="0" smtClean="0">
                <a:cs typeface="Arial" pitchFamily="34" charset="0"/>
              </a:rPr>
              <a:t>using standard </a:t>
            </a:r>
            <a:r>
              <a:rPr lang="en-GB" dirty="0">
                <a:cs typeface="Arial" pitchFamily="34" charset="0"/>
              </a:rPr>
              <a:t>units of </a:t>
            </a:r>
            <a:r>
              <a:rPr lang="en-GB" dirty="0" smtClean="0">
                <a:cs typeface="Arial" pitchFamily="34" charset="0"/>
              </a:rPr>
              <a:t>measurements-grams and kilograms, centimetres and metres and millilitres and litres. </a:t>
            </a:r>
          </a:p>
          <a:p>
            <a:pPr lvl="0"/>
            <a:r>
              <a:rPr lang="en-GB" dirty="0" smtClean="0">
                <a:cs typeface="Arial" pitchFamily="34" charset="0"/>
              </a:rPr>
              <a:t>Estimation </a:t>
            </a:r>
            <a:r>
              <a:rPr lang="en-GB" dirty="0">
                <a:cs typeface="Arial" pitchFamily="34" charset="0"/>
              </a:rPr>
              <a:t>of </a:t>
            </a:r>
            <a:r>
              <a:rPr lang="en-GB" dirty="0" smtClean="0">
                <a:cs typeface="Arial" pitchFamily="34" charset="0"/>
              </a:rPr>
              <a:t>measures.</a:t>
            </a:r>
          </a:p>
          <a:p>
            <a:pPr lvl="0"/>
            <a:r>
              <a:rPr lang="en-GB" dirty="0" smtClean="0">
                <a:cs typeface="Arial" pitchFamily="34" charset="0"/>
              </a:rPr>
              <a:t> Telling </a:t>
            </a:r>
            <a:r>
              <a:rPr lang="en-GB" dirty="0">
                <a:cs typeface="Arial" pitchFamily="34" charset="0"/>
              </a:rPr>
              <a:t>the time-o’ clock, half past, quarter past, quarter </a:t>
            </a:r>
            <a:r>
              <a:rPr lang="en-GB" dirty="0" smtClean="0">
                <a:cs typeface="Arial" pitchFamily="34" charset="0"/>
              </a:rPr>
              <a:t>to and to 5 minutes. </a:t>
            </a:r>
            <a:endParaRPr lang="en-GB" dirty="0">
              <a:cs typeface="Arial" pitchFamily="34" charset="0"/>
            </a:endParaRPr>
          </a:p>
          <a:p>
            <a:pPr lvl="0"/>
            <a:r>
              <a:rPr lang="en-GB" dirty="0">
                <a:cs typeface="Arial" pitchFamily="34" charset="0"/>
              </a:rPr>
              <a:t>Coin recognition, playing shop, giving change etc.</a:t>
            </a:r>
          </a:p>
          <a:p>
            <a:pPr lvl="0"/>
            <a:r>
              <a:rPr lang="en-GB" dirty="0">
                <a:cs typeface="Arial" pitchFamily="34" charset="0"/>
              </a:rPr>
              <a:t>Playing board games as this will help with number recognition and ordering</a:t>
            </a:r>
            <a:r>
              <a:rPr lang="en-GB" dirty="0" smtClean="0">
                <a:cs typeface="Arial" pitchFamily="34" charset="0"/>
              </a:rPr>
              <a:t>.</a:t>
            </a:r>
          </a:p>
          <a:p>
            <a:pPr lvl="0"/>
            <a:r>
              <a:rPr lang="en-GB" dirty="0" smtClean="0">
                <a:cs typeface="Arial" pitchFamily="34" charset="0"/>
              </a:rPr>
              <a:t>Keep up to date with what we are doing in school by looking at the timetable on our class page. Their will also be </a:t>
            </a:r>
            <a:r>
              <a:rPr lang="en-GB" dirty="0" err="1" smtClean="0">
                <a:cs typeface="Arial" pitchFamily="34" charset="0"/>
              </a:rPr>
              <a:t>powerpoints</a:t>
            </a:r>
            <a:r>
              <a:rPr lang="en-GB" dirty="0" smtClean="0">
                <a:cs typeface="Arial" pitchFamily="34" charset="0"/>
              </a:rPr>
              <a:t> to look at when they have been used in class for revision purposes. </a:t>
            </a:r>
            <a:endParaRPr lang="en-GB" dirty="0">
              <a:cs typeface="Arial" pitchFamily="34" charset="0"/>
            </a:endParaRPr>
          </a:p>
          <a:p>
            <a:pPr marL="0" indent="0">
              <a:buNone/>
            </a:pPr>
            <a:endParaRPr lang="en-GB" dirty="0"/>
          </a:p>
          <a:p>
            <a:r>
              <a:rPr lang="en-GB" b="1" dirty="0"/>
              <a:t>Please </a:t>
            </a:r>
            <a:r>
              <a:rPr lang="en-GB" b="1" dirty="0" smtClean="0"/>
              <a:t>make an appointment to chat to us if you have any concerns or think there is information we need to know. We have an open door and any information you can give us enables us to fully care for support your child.</a:t>
            </a:r>
            <a:endParaRPr lang="en-GB" b="1" dirty="0"/>
          </a:p>
        </p:txBody>
      </p:sp>
    </p:spTree>
    <p:extLst>
      <p:ext uri="{BB962C8B-B14F-4D97-AF65-F5344CB8AC3E}">
        <p14:creationId xmlns:p14="http://schemas.microsoft.com/office/powerpoint/2010/main" val="2915800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6" y="141669"/>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71533" y="145567"/>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Contact us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141669"/>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6" y="699179"/>
            <a:ext cx="8466235" cy="6109365"/>
          </a:xfrm>
          <a:prstGeom prst="rect">
            <a:avLst/>
          </a:prstGeom>
          <a:noFill/>
          <a:ln>
            <a:solidFill>
              <a:schemeClr val="tx1"/>
            </a:solidFill>
          </a:ln>
        </p:spPr>
        <p:txBody>
          <a:bodyPr wrap="square" rtlCol="0">
            <a:spAutoFit/>
          </a:bodyPr>
          <a:lstStyle/>
          <a:p>
            <a:r>
              <a:rPr lang="en-US" sz="1700" dirty="0">
                <a:latin typeface="Arial" panose="020B0604020202020204" pitchFamily="34" charset="0"/>
                <a:cs typeface="Arial" panose="020B0604020202020204" pitchFamily="34" charset="0"/>
              </a:rPr>
              <a:t>View our </a:t>
            </a:r>
            <a:r>
              <a:rPr lang="en-US" sz="1700" b="1" dirty="0">
                <a:latin typeface="Arial" panose="020B0604020202020204" pitchFamily="34" charset="0"/>
                <a:cs typeface="Arial" panose="020B0604020202020204" pitchFamily="34" charset="0"/>
              </a:rPr>
              <a:t>Home-School Communication Procedures</a:t>
            </a:r>
            <a:r>
              <a:rPr lang="en-US"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hlinkClick r:id="rId3"/>
              </a:rPr>
              <a:t>here.</a:t>
            </a:r>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pPr algn="just"/>
            <a:r>
              <a:rPr lang="en-US" sz="1700" dirty="0">
                <a:latin typeface="Arial" panose="020B0604020202020204" pitchFamily="34" charset="0"/>
                <a:cs typeface="Arial" panose="020B0604020202020204" pitchFamily="34" charset="0"/>
              </a:rPr>
              <a:t>Initially, please contact the school office who will hopefully be able to respond to your enquiry straight away. The school office can help with all general enquiries: admin, events, attendance, school dinners, clubs, payments, wrap-around care, etc. Alternatively, the school office may direct your enquiry to another member of staff, for example:</a:t>
            </a:r>
          </a:p>
          <a:p>
            <a:pPr algn="just"/>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Class teachers: </a:t>
            </a:r>
            <a:r>
              <a:rPr lang="en-US" sz="1700" i="1" dirty="0">
                <a:latin typeface="Arial" panose="020B0604020202020204" pitchFamily="34" charset="0"/>
                <a:cs typeface="Arial" panose="020B0604020202020204" pitchFamily="34" charset="0"/>
              </a:rPr>
              <a:t>For enquiries relating specifically to children (learning, progress, behaviour, wellbeing, equipment, timetables etc.)</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SENCo: </a:t>
            </a:r>
            <a:r>
              <a:rPr lang="en-US" sz="1700" i="1" dirty="0">
                <a:latin typeface="Arial" panose="020B0604020202020204" pitchFamily="34" charset="0"/>
                <a:cs typeface="Arial" panose="020B0604020202020204" pitchFamily="34" charset="0"/>
              </a:rPr>
              <a:t>For enquiries relating to Special Educational Needs (SEN) and Inclusion.</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Designated Safeguarding Lead (DSL): </a:t>
            </a:r>
            <a:r>
              <a:rPr lang="en-US" sz="1700" i="1" dirty="0">
                <a:latin typeface="Arial" panose="020B0604020202020204" pitchFamily="34" charset="0"/>
                <a:cs typeface="Arial" panose="020B0604020202020204" pitchFamily="34" charset="0"/>
              </a:rPr>
              <a:t>For enquiries relating to pupil welfare and safeguarding.</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Deputy / Head Teacher</a:t>
            </a:r>
            <a:r>
              <a:rPr lang="en-US" sz="1700" i="1" dirty="0">
                <a:latin typeface="Arial" panose="020B0604020202020204" pitchFamily="34" charset="0"/>
                <a:cs typeface="Arial" panose="020B0604020202020204" pitchFamily="34" charset="0"/>
              </a:rPr>
              <a:t>: For enquiries that have not been previously resolved by speaking with other staff members.</a:t>
            </a:r>
          </a:p>
          <a:p>
            <a:endParaRPr lang="en-US" sz="1700" i="1"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Staff Availability</a:t>
            </a:r>
          </a:p>
          <a:p>
            <a:pPr algn="just"/>
            <a:r>
              <a:rPr lang="en-US" sz="1700" dirty="0">
                <a:latin typeface="Arial" panose="020B0604020202020204" pitchFamily="34" charset="0"/>
                <a:cs typeface="Arial" panose="020B0604020202020204" pitchFamily="34" charset="0"/>
              </a:rPr>
              <a:t>For enquires that require a parent or </a:t>
            </a:r>
            <a:r>
              <a:rPr lang="en-US" sz="1700" dirty="0" err="1">
                <a:latin typeface="Arial" panose="020B0604020202020204" pitchFamily="34" charset="0"/>
                <a:cs typeface="Arial" panose="020B0604020202020204" pitchFamily="34" charset="0"/>
              </a:rPr>
              <a:t>carer</a:t>
            </a:r>
            <a:r>
              <a:rPr lang="en-US" sz="1700" dirty="0">
                <a:latin typeface="Arial" panose="020B0604020202020204" pitchFamily="34" charset="0"/>
                <a:cs typeface="Arial" panose="020B0604020202020204" pitchFamily="34" charset="0"/>
              </a:rPr>
              <a:t> to speak with a member of staff, the school office will arrange this for you. Staff will always try to speak with parents and </a:t>
            </a:r>
            <a:r>
              <a:rPr lang="en-US" sz="1700" dirty="0" err="1">
                <a:latin typeface="Arial" panose="020B0604020202020204" pitchFamily="34" charset="0"/>
                <a:cs typeface="Arial" panose="020B0604020202020204" pitchFamily="34" charset="0"/>
              </a:rPr>
              <a:t>carers</a:t>
            </a:r>
            <a:r>
              <a:rPr lang="en-US" sz="1700" dirty="0">
                <a:latin typeface="Arial" panose="020B0604020202020204" pitchFamily="34" charset="0"/>
                <a:cs typeface="Arial" panose="020B0604020202020204" pitchFamily="34" charset="0"/>
              </a:rPr>
              <a:t> as soon as their work schedule allows, but this may be difficult to </a:t>
            </a:r>
            <a:r>
              <a:rPr lang="en-US" sz="1700" dirty="0" err="1">
                <a:latin typeface="Arial" panose="020B0604020202020204" pitchFamily="34" charset="0"/>
                <a:cs typeface="Arial" panose="020B0604020202020204" pitchFamily="34" charset="0"/>
              </a:rPr>
              <a:t>organise</a:t>
            </a:r>
            <a:r>
              <a:rPr lang="en-US" sz="1700" dirty="0">
                <a:latin typeface="Arial" panose="020B0604020202020204" pitchFamily="34" charset="0"/>
                <a:cs typeface="Arial" panose="020B0604020202020204" pitchFamily="34" charset="0"/>
              </a:rPr>
              <a:t> quickly due to teaching and other commitments. </a:t>
            </a:r>
            <a:r>
              <a:rPr lang="en-GB" sz="1700" dirty="0">
                <a:latin typeface="Arial" panose="020B0604020202020204" pitchFamily="34" charset="0"/>
                <a:cs typeface="Arial" panose="020B0604020202020204" pitchFamily="34" charset="0"/>
              </a:rPr>
              <a:t>The office staff will keep you informed of timescales regarding meetings and appointments. Staff are also available at the school gate at the start and end of each day. </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74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9"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Welcome</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219200"/>
            <a:ext cx="8466234" cy="2308324"/>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 warm welcome to the </a:t>
            </a:r>
            <a:r>
              <a:rPr lang="en-US" dirty="0" smtClean="0">
                <a:latin typeface="Arial" panose="020B0604020202020204" pitchFamily="34" charset="0"/>
                <a:cs typeface="Arial" panose="020B0604020202020204" pitchFamily="34" charset="0"/>
              </a:rPr>
              <a:t>2025-26 </a:t>
            </a:r>
            <a:r>
              <a:rPr lang="en-US" dirty="0">
                <a:latin typeface="Arial" panose="020B0604020202020204" pitchFamily="34" charset="0"/>
                <a:cs typeface="Arial" panose="020B0604020202020204" pitchFamily="34" charset="0"/>
              </a:rPr>
              <a:t>academic year.</a:t>
            </a:r>
          </a:p>
          <a:p>
            <a:pPr algn="just"/>
            <a:endParaRPr lang="en-US" dirty="0">
              <a:latin typeface="Arial" panose="020B0604020202020204" pitchFamily="34" charset="0"/>
              <a:cs typeface="Arial" panose="020B0604020202020204" pitchFamily="34" charset="0"/>
            </a:endParaRPr>
          </a:p>
          <a:p>
            <a:pPr algn="just"/>
            <a:r>
              <a:rPr lang="en-US" b="1" u="sng" dirty="0">
                <a:latin typeface="Arial" panose="020B0604020202020204" pitchFamily="34" charset="0"/>
                <a:cs typeface="Arial" panose="020B0604020202020204" pitchFamily="34" charset="0"/>
              </a:rPr>
              <a:t>Some helpful links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website: </a:t>
            </a:r>
            <a:r>
              <a:rPr lang="en-US" dirty="0">
                <a:latin typeface="Arial" panose="020B0604020202020204" pitchFamily="34" charset="0"/>
                <a:cs typeface="Arial" panose="020B0604020202020204" pitchFamily="34" charset="0"/>
                <a:hlinkClick r:id="rId3"/>
              </a:rPr>
              <a:t>https://www.dawpool.wirral.sch.uk/website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email: </a:t>
            </a:r>
            <a:r>
              <a:rPr lang="en-US" dirty="0">
                <a:latin typeface="Arial" panose="020B0604020202020204" pitchFamily="34" charset="0"/>
                <a:cs typeface="Arial" panose="020B0604020202020204" pitchFamily="34" charset="0"/>
                <a:hlinkClick r:id="rId4"/>
              </a:rPr>
              <a:t>schooloffice@dawpool.wirral.sch.uk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41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xmlns="" id="{FA9DE7C2-E525-49B8-8698-2F99208D5B2A}"/>
              </a:ext>
            </a:extLst>
          </p:cNvPr>
          <p:cNvSpPr>
            <a:spLocks noGrp="1" noChangeArrowheads="1"/>
          </p:cNvSpPr>
          <p:nvPr>
            <p:ph type="title"/>
          </p:nvPr>
        </p:nvSpPr>
        <p:spPr>
          <a:xfrm>
            <a:off x="323850" y="549275"/>
            <a:ext cx="8229600" cy="990600"/>
          </a:xfrm>
        </p:spPr>
        <p:txBody>
          <a:bodyPr/>
          <a:lstStyle/>
          <a:p>
            <a:pPr algn="ctr" eaLnBrk="1" hangingPunct="1"/>
            <a:r>
              <a:rPr lang="en-GB" altLang="en-US" b="1" u="sng" dirty="0">
                <a:latin typeface="Arial" panose="020B0604020202020204" pitchFamily="34" charset="0"/>
              </a:rPr>
              <a:t>Staff in Year 2</a:t>
            </a:r>
          </a:p>
        </p:txBody>
      </p:sp>
      <p:sp>
        <p:nvSpPr>
          <p:cNvPr id="17411" name="Rectangle 5">
            <a:extLst>
              <a:ext uri="{FF2B5EF4-FFF2-40B4-BE49-F238E27FC236}">
                <a16:creationId xmlns:a16="http://schemas.microsoft.com/office/drawing/2014/main" xmlns="" id="{53E5D1A4-4E3F-463E-97A0-F21EFB4AB447}"/>
              </a:ext>
            </a:extLst>
          </p:cNvPr>
          <p:cNvSpPr>
            <a:spLocks noChangeArrowheads="1"/>
          </p:cNvSpPr>
          <p:nvPr/>
        </p:nvSpPr>
        <p:spPr bwMode="auto">
          <a:xfrm>
            <a:off x="323850" y="2596923"/>
            <a:ext cx="84963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dirty="0"/>
              <a:t>Mrs  L</a:t>
            </a:r>
            <a:r>
              <a:rPr lang="en-GB" altLang="en-US" sz="2800" b="1" dirty="0" smtClean="0"/>
              <a:t> Young: Teacher (Tues-Fri)</a:t>
            </a:r>
            <a:endParaRPr lang="en-GB" altLang="en-US" sz="2800" b="1" dirty="0"/>
          </a:p>
          <a:p>
            <a:pPr eaLnBrk="1" hangingPunct="1"/>
            <a:r>
              <a:rPr lang="en-GB" altLang="en-US" sz="2800" b="1" dirty="0" smtClean="0"/>
              <a:t>Mrs F Barrick: Teacher (Monday)</a:t>
            </a:r>
          </a:p>
          <a:p>
            <a:pPr eaLnBrk="1" hangingPunct="1"/>
            <a:r>
              <a:rPr lang="en-GB" altLang="en-US" sz="2800" b="1" dirty="0" smtClean="0"/>
              <a:t>Mrs Hood : HLTA </a:t>
            </a:r>
            <a:r>
              <a:rPr lang="en-GB" altLang="en-US" sz="2800" b="1" dirty="0" smtClean="0"/>
              <a:t>(Tues-</a:t>
            </a:r>
            <a:r>
              <a:rPr lang="en-GB" altLang="en-US" sz="2800" b="1" dirty="0" err="1" smtClean="0"/>
              <a:t>Frid</a:t>
            </a:r>
            <a:r>
              <a:rPr lang="en-GB" altLang="en-US" sz="2800" b="1" dirty="0" smtClean="0"/>
              <a:t> ) Wed afternoon</a:t>
            </a:r>
            <a:r>
              <a:rPr lang="en-GB" altLang="en-US" sz="2800" b="1" dirty="0" smtClean="0"/>
              <a:t>-</a:t>
            </a:r>
            <a:r>
              <a:rPr lang="en-GB" altLang="en-US" sz="2800" b="1" dirty="0" smtClean="0"/>
              <a:t>PPA</a:t>
            </a:r>
            <a:endParaRPr lang="en-GB" altLang="en-US" sz="2800" b="1" dirty="0"/>
          </a:p>
          <a:p>
            <a:pPr eaLnBrk="1" hangingPunct="1"/>
            <a:endParaRPr lang="en-GB" altLang="en-US" sz="2800" b="1" dirty="0"/>
          </a:p>
          <a:p>
            <a:pPr eaLnBrk="1" hangingPunct="1"/>
            <a:endParaRPr lang="en-GB" altLang="en-US" sz="2800" dirty="0"/>
          </a:p>
        </p:txBody>
      </p:sp>
    </p:spTree>
    <p:extLst>
      <p:ext uri="{BB962C8B-B14F-4D97-AF65-F5344CB8AC3E}">
        <p14:creationId xmlns:p14="http://schemas.microsoft.com/office/powerpoint/2010/main" val="2321125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Arrivals &amp; Departures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219200"/>
            <a:ext cx="8466234" cy="5355312"/>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Our school will give a warm and friendly welcome to each child on arrival and ensure that they depart safely at the end of each day. A copy of our full </a:t>
            </a:r>
            <a:r>
              <a:rPr lang="en-US" b="1" dirty="0">
                <a:latin typeface="Arial" panose="020B0604020202020204" pitchFamily="34" charset="0"/>
                <a:cs typeface="Arial" panose="020B0604020202020204" pitchFamily="34" charset="0"/>
              </a:rPr>
              <a:t>Arrivals and Departures procedure</a:t>
            </a:r>
            <a:r>
              <a:rPr lang="en-US" dirty="0">
                <a:latin typeface="Arial" panose="020B0604020202020204" pitchFamily="34" charset="0"/>
                <a:cs typeface="Arial" panose="020B0604020202020204" pitchFamily="34" charset="0"/>
              </a:rPr>
              <a:t> can be viewed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Arrivals</a:t>
            </a:r>
          </a:p>
          <a:p>
            <a:pPr algn="just"/>
            <a:r>
              <a:rPr lang="en-US" dirty="0">
                <a:latin typeface="Arial" panose="020B0604020202020204" pitchFamily="34" charset="0"/>
                <a:cs typeface="Arial" panose="020B0604020202020204" pitchFamily="34" charset="0"/>
              </a:rPr>
              <a:t>The opening times for arriving at school are </a:t>
            </a:r>
            <a:r>
              <a:rPr lang="en-US" b="1" dirty="0">
                <a:latin typeface="Arial" panose="020B0604020202020204" pitchFamily="34" charset="0"/>
                <a:cs typeface="Arial" panose="020B0604020202020204" pitchFamily="34" charset="0"/>
              </a:rPr>
              <a:t>8.45am – 8.55am </a:t>
            </a:r>
            <a:r>
              <a:rPr lang="en-US" dirty="0">
                <a:latin typeface="Arial" panose="020B0604020202020204" pitchFamily="34" charset="0"/>
                <a:cs typeface="Arial" panose="020B0604020202020204" pitchFamily="34" charset="0"/>
              </a:rPr>
              <a:t>each day for all pupils. Pupils arriving in their classroom after 8:55am will receive a late mark.</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your child is absent from school, please inform the school office by </a:t>
            </a:r>
            <a:r>
              <a:rPr lang="en-US" b="1" dirty="0">
                <a:latin typeface="Arial" panose="020B0604020202020204" pitchFamily="34" charset="0"/>
                <a:cs typeface="Arial" panose="020B0604020202020204" pitchFamily="34" charset="0"/>
              </a:rPr>
              <a:t>9:00am</a:t>
            </a:r>
            <a:r>
              <a:rPr lang="en-US" dirty="0">
                <a:latin typeface="Arial" panose="020B0604020202020204" pitchFamily="34" charset="0"/>
                <a:cs typeface="Arial" panose="020B0604020202020204" pitchFamily="34" charset="0"/>
              </a:rPr>
              <a:t> using the pupil absence line: 0151 648 3412 (option 1). On your child’s return to school, you must provide a written explanation for the absence. </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Departures</a:t>
            </a:r>
          </a:p>
          <a:p>
            <a:pPr algn="just"/>
            <a:r>
              <a:rPr lang="en-US" dirty="0">
                <a:latin typeface="Arial" panose="020B0604020202020204" pitchFamily="34" charset="0"/>
                <a:cs typeface="Arial" panose="020B0604020202020204" pitchFamily="34" charset="0"/>
              </a:rPr>
              <a:t>F1 and F2 classes finish school at 3:25pm. All other classes finish at 3:30pm. All classes are escorted outside by a member of staff who will be on duty in the playground until 3.40pm. No pupil will be permitted to leave school without a parent or </a:t>
            </a:r>
            <a:r>
              <a:rPr lang="en-US" dirty="0" err="1">
                <a:latin typeface="Arial" panose="020B0604020202020204" pitchFamily="34" charset="0"/>
                <a:cs typeface="Arial" panose="020B0604020202020204" pitchFamily="34" charset="0"/>
              </a:rPr>
              <a:t>carer</a:t>
            </a:r>
            <a:r>
              <a:rPr lang="en-US" dirty="0">
                <a:latin typeface="Arial" panose="020B0604020202020204" pitchFamily="34" charset="0"/>
                <a:cs typeface="Arial" panose="020B0604020202020204" pitchFamily="34" charset="0"/>
              </a:rPr>
              <a:t>, unless the pupil is in Years 5 and 6 and school has received signed parental consent. </a:t>
            </a:r>
            <a:r>
              <a:rPr lang="en-US" b="1" dirty="0">
                <a:latin typeface="Arial" panose="020B0604020202020204" pitchFamily="34" charset="0"/>
                <a:cs typeface="Arial" panose="020B0604020202020204" pitchFamily="34" charset="0"/>
              </a:rPr>
              <a:t>In the interests of safety, we ask that children do not play on the trim trail at home time. </a:t>
            </a:r>
          </a:p>
        </p:txBody>
      </p:sp>
    </p:spTree>
    <p:extLst>
      <p:ext uri="{BB962C8B-B14F-4D97-AF65-F5344CB8AC3E}">
        <p14:creationId xmlns:p14="http://schemas.microsoft.com/office/powerpoint/2010/main" val="1604237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94867548-B5AF-4B50-92FD-0CEA07D13A5D}"/>
              </a:ext>
            </a:extLst>
          </p:cNvPr>
          <p:cNvGraphicFramePr>
            <a:graphicFrameLocks noGrp="1"/>
          </p:cNvGraphicFramePr>
          <p:nvPr>
            <p:ph idx="1"/>
            <p:extLst>
              <p:ext uri="{D42A27DB-BD31-4B8C-83A1-F6EECF244321}">
                <p14:modId xmlns:p14="http://schemas.microsoft.com/office/powerpoint/2010/main" val="1313487048"/>
              </p:ext>
            </p:extLst>
          </p:nvPr>
        </p:nvGraphicFramePr>
        <p:xfrm>
          <a:off x="467544" y="16133"/>
          <a:ext cx="8229597" cy="6744382"/>
        </p:xfrm>
        <a:graphic>
          <a:graphicData uri="http://schemas.openxmlformats.org/drawingml/2006/table">
            <a:tbl>
              <a:tblPr firstRow="1" firstCol="1" bandRow="1"/>
              <a:tblGrid>
                <a:gridCol w="1447098">
                  <a:extLst>
                    <a:ext uri="{9D8B030D-6E8A-4147-A177-3AD203B41FA5}">
                      <a16:colId xmlns:a16="http://schemas.microsoft.com/office/drawing/2014/main" xmlns="" val="2689144156"/>
                    </a:ext>
                  </a:extLst>
                </a:gridCol>
                <a:gridCol w="1599706">
                  <a:extLst>
                    <a:ext uri="{9D8B030D-6E8A-4147-A177-3AD203B41FA5}">
                      <a16:colId xmlns:a16="http://schemas.microsoft.com/office/drawing/2014/main" xmlns="" val="2727066720"/>
                    </a:ext>
                  </a:extLst>
                </a:gridCol>
                <a:gridCol w="1599706">
                  <a:extLst>
                    <a:ext uri="{9D8B030D-6E8A-4147-A177-3AD203B41FA5}">
                      <a16:colId xmlns:a16="http://schemas.microsoft.com/office/drawing/2014/main" xmlns="" val="206223247"/>
                    </a:ext>
                  </a:extLst>
                </a:gridCol>
                <a:gridCol w="1447098">
                  <a:extLst>
                    <a:ext uri="{9D8B030D-6E8A-4147-A177-3AD203B41FA5}">
                      <a16:colId xmlns:a16="http://schemas.microsoft.com/office/drawing/2014/main" xmlns="" val="117654014"/>
                    </a:ext>
                  </a:extLst>
                </a:gridCol>
                <a:gridCol w="1447098">
                  <a:extLst>
                    <a:ext uri="{9D8B030D-6E8A-4147-A177-3AD203B41FA5}">
                      <a16:colId xmlns:a16="http://schemas.microsoft.com/office/drawing/2014/main" xmlns="" val="1830504238"/>
                    </a:ext>
                  </a:extLst>
                </a:gridCol>
                <a:gridCol w="688891">
                  <a:extLst>
                    <a:ext uri="{9D8B030D-6E8A-4147-A177-3AD203B41FA5}">
                      <a16:colId xmlns:a16="http://schemas.microsoft.com/office/drawing/2014/main" xmlns="" val="4193229483"/>
                    </a:ext>
                  </a:extLst>
                </a:gridCol>
              </a:tblGrid>
              <a:tr h="248625">
                <a:tc gridSpan="6">
                  <a:txBody>
                    <a:bodyPr/>
                    <a:lstStyle/>
                    <a:p>
                      <a:pPr algn="ctr">
                        <a:lnSpc>
                          <a:spcPct val="107000"/>
                        </a:lnSpc>
                        <a:spcAft>
                          <a:spcPts val="0"/>
                        </a:spcAft>
                      </a:pPr>
                      <a:r>
                        <a:rPr lang="en-GB" sz="1300" b="1" dirty="0" smtClean="0">
                          <a:effectLst/>
                        </a:rPr>
                        <a:t>Y2 </a:t>
                      </a:r>
                      <a:r>
                        <a:rPr lang="en-GB" sz="1300" b="1" dirty="0">
                          <a:effectLst/>
                        </a:rPr>
                        <a:t>Timetable -  Autumn Term</a:t>
                      </a: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503574857"/>
                  </a:ext>
                </a:extLst>
              </a:tr>
              <a:tr h="392562">
                <a:tc>
                  <a:txBody>
                    <a:bodyPr/>
                    <a:lstStyle/>
                    <a:p>
                      <a:pPr algn="ctr">
                        <a:lnSpc>
                          <a:spcPct val="107000"/>
                        </a:lnSpc>
                        <a:spcAft>
                          <a:spcPts val="0"/>
                        </a:spcAft>
                      </a:pPr>
                      <a:r>
                        <a:rPr lang="en-GB" sz="1600" b="1" dirty="0">
                          <a:effectLst/>
                        </a:rPr>
                        <a:t>Monday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Tuesday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Wednesday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Thursday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Friday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474125339"/>
                  </a:ext>
                </a:extLst>
              </a:tr>
              <a:tr h="510941">
                <a:tc>
                  <a:txBody>
                    <a:bodyPr/>
                    <a:lstStyle/>
                    <a:p>
                      <a:pPr algn="ctr">
                        <a:lnSpc>
                          <a:spcPct val="107000"/>
                        </a:lnSpc>
                        <a:spcAft>
                          <a:spcPts val="0"/>
                        </a:spcAft>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Handwriting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latin typeface="+mn-lt"/>
                          <a:ea typeface="+mn-ea"/>
                          <a:cs typeface="+mn-cs"/>
                        </a:rPr>
                        <a:t>9:00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70140145"/>
                  </a:ext>
                </a:extLst>
              </a:tr>
              <a:tr h="828176">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English-Reading comprehension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Handwriting</a:t>
                      </a:r>
                      <a:r>
                        <a:rPr lang="en-GB" sz="1600" dirty="0">
                          <a:effectLst/>
                        </a:rPr>
                        <a:t> </a:t>
                      </a:r>
                    </a:p>
                    <a:p>
                      <a:pPr algn="ctr">
                        <a:lnSpc>
                          <a:spcPct val="107000"/>
                        </a:lnSpc>
                        <a:spcAft>
                          <a:spcPts val="0"/>
                        </a:spcAft>
                      </a:pPr>
                      <a:r>
                        <a:rPr lang="en-GB" sz="1600" dirty="0" err="1" smtClean="0">
                          <a:effectLst/>
                          <a:latin typeface="+mn-lt"/>
                          <a:ea typeface="+mn-ea"/>
                          <a:cs typeface="+mn-cs"/>
                        </a:rPr>
                        <a:t>Heartsmart</a:t>
                      </a:r>
                      <a:endParaRPr lang="en-GB" sz="1600" dirty="0" smtClean="0">
                        <a:effectLst/>
                        <a:latin typeface="+mn-lt"/>
                        <a:ea typeface="+mn-ea"/>
                        <a:cs typeface="+mn-cs"/>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9:30</a:t>
                      </a:r>
                      <a:endParaRPr lang="en-GB" sz="1600" b="1" dirty="0">
                        <a:effectLst/>
                      </a:endParaRP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2108246893"/>
                  </a:ext>
                </a:extLst>
              </a:tr>
              <a:tr h="334659">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rPr>
                        <a:t>10:30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3255414967"/>
                  </a:ext>
                </a:extLst>
              </a:tr>
              <a:tr h="294556">
                <a:tc gridSpan="6">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532381330"/>
                  </a:ext>
                </a:extLst>
              </a:tr>
              <a:tr h="828176">
                <a:tc>
                  <a:txBody>
                    <a:bodyPr/>
                    <a:lstStyle/>
                    <a:p>
                      <a:pPr algn="ctr">
                        <a:lnSpc>
                          <a:spcPct val="107000"/>
                        </a:lnSpc>
                        <a:spcAft>
                          <a:spcPts val="0"/>
                        </a:spcAft>
                      </a:pPr>
                      <a:r>
                        <a:rPr lang="en-GB" sz="1600" dirty="0">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Forest</a:t>
                      </a:r>
                      <a:r>
                        <a:rPr lang="en-GB" sz="1600" baseline="0" dirty="0" smtClean="0">
                          <a:effectLst/>
                        </a:rPr>
                        <a:t> school</a:t>
                      </a:r>
                      <a:endParaRPr lang="en-GB" sz="1600" dirty="0" smtClean="0">
                        <a:effectLst/>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10:50</a:t>
                      </a:r>
                      <a:endParaRPr lang="en-GB" sz="1600" b="1" dirty="0">
                        <a:effectLst/>
                      </a:endParaRPr>
                    </a:p>
                    <a:p>
                      <a:pPr>
                        <a:lnSpc>
                          <a:spcPct val="107000"/>
                        </a:lnSpc>
                        <a:spcAft>
                          <a:spcPts val="0"/>
                        </a:spcAft>
                      </a:pPr>
                      <a:r>
                        <a:rPr lang="en-GB" sz="1600" b="1" dirty="0" smtClean="0">
                          <a:effectLst/>
                        </a:rPr>
                        <a:t>12:10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91925675"/>
                  </a:ext>
                </a:extLst>
              </a:tr>
              <a:tr h="294556">
                <a:tc gridSpan="6">
                  <a:txBody>
                    <a:bodyPr/>
                    <a:lstStyle/>
                    <a:p>
                      <a:pPr algn="ctr">
                        <a:lnSpc>
                          <a:spcPct val="107000"/>
                        </a:lnSpc>
                        <a:spcAft>
                          <a:spcPts val="0"/>
                        </a:spcAft>
                      </a:pPr>
                      <a:r>
                        <a:rPr lang="en-GB" sz="1600" b="0" dirty="0">
                          <a:effectLst/>
                        </a:rPr>
                        <a:t>LUNCH</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425037624"/>
                  </a:ext>
                </a:extLst>
              </a:tr>
              <a:tr h="1108493">
                <a:tc>
                  <a:txBody>
                    <a:bodyPr/>
                    <a:lstStyle/>
                    <a:p>
                      <a:pPr algn="ctr">
                        <a:lnSpc>
                          <a:spcPct val="107000"/>
                        </a:lnSpc>
                        <a:spcAft>
                          <a:spcPts val="0"/>
                        </a:spcAft>
                      </a:pPr>
                      <a:r>
                        <a:rPr lang="en-GB" sz="1600" dirty="0" smtClean="0">
                          <a:effectLst/>
                        </a:rPr>
                        <a:t>R.E.</a:t>
                      </a:r>
                      <a:endParaRPr lang="en-GB" sz="1600" dirty="0">
                        <a:effectLst/>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latin typeface="+mn-lt"/>
                          <a:ea typeface="+mn-ea"/>
                          <a:cs typeface="+mn-cs"/>
                        </a:rPr>
                        <a:t>PE</a:t>
                      </a:r>
                      <a:endParaRPr lang="en-GB" sz="1600" dirty="0">
                        <a:effectLst/>
                        <a:latin typeface="+mn-lt"/>
                        <a:ea typeface="+mn-ea"/>
                        <a:cs typeface="+mn-cs"/>
                      </a:endParaRPr>
                    </a:p>
                    <a:p>
                      <a:pPr algn="ctr">
                        <a:lnSpc>
                          <a:spcPct val="107000"/>
                        </a:lnSpc>
                        <a:spcAft>
                          <a:spcPts val="0"/>
                        </a:spcAft>
                      </a:pPr>
                      <a:endParaRPr lang="en-GB" sz="1600" dirty="0" smtClean="0">
                        <a:effectLst/>
                        <a:latin typeface="+mn-lt"/>
                        <a:ea typeface="+mn-ea"/>
                        <a:cs typeface="+mn-cs"/>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PPA</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ICT/Music</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Art/History/Geography/DT/</a:t>
                      </a:r>
                    </a:p>
                    <a:p>
                      <a:pPr algn="ctr">
                        <a:lnSpc>
                          <a:spcPct val="107000"/>
                        </a:lnSpc>
                        <a:spcAft>
                          <a:spcPts val="0"/>
                        </a:spcAft>
                      </a:pPr>
                      <a:endParaRPr lang="en-GB"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1:15</a:t>
                      </a:r>
                      <a:endParaRPr lang="en-GB" sz="1600" b="1" dirty="0">
                        <a:effectLst/>
                      </a:endParaRPr>
                    </a:p>
                    <a:p>
                      <a:pPr>
                        <a:lnSpc>
                          <a:spcPct val="107000"/>
                        </a:lnSpc>
                        <a:spcAft>
                          <a:spcPts val="0"/>
                        </a:spcAft>
                      </a:pPr>
                      <a:r>
                        <a:rPr lang="en-GB" sz="1600" b="1" dirty="0">
                          <a:effectLst/>
                        </a:rPr>
                        <a:t>2:15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383405201"/>
                  </a:ext>
                </a:extLst>
              </a:tr>
              <a:tr h="294556">
                <a:tc gridSpan="6">
                  <a:txBody>
                    <a:bodyPr/>
                    <a:lstStyle/>
                    <a:p>
                      <a:pPr algn="ctr">
                        <a:lnSpc>
                          <a:spcPct val="107000"/>
                        </a:lnSpc>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469286426"/>
                  </a:ext>
                </a:extLst>
              </a:tr>
              <a:tr h="793366">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Milk/fruit/</a:t>
                      </a:r>
                    </a:p>
                    <a:p>
                      <a:pPr algn="ctr">
                        <a:lnSpc>
                          <a:spcPct val="107000"/>
                        </a:lnSpc>
                        <a:spcAft>
                          <a:spcPts val="0"/>
                        </a:spcAft>
                      </a:pPr>
                      <a:r>
                        <a:rPr lang="en-GB" sz="1600" dirty="0" err="1" smtClean="0">
                          <a:effectLst/>
                        </a:rPr>
                        <a:t>storytime</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baseline="0" dirty="0" smtClean="0">
                        <a:effectLst/>
                        <a:latin typeface="+mn-lt"/>
                        <a:ea typeface="+mn-ea"/>
                        <a:cs typeface="+mn-cs"/>
                      </a:endParaRPr>
                    </a:p>
                    <a:p>
                      <a:pPr algn="ctr">
                        <a:lnSpc>
                          <a:spcPct val="107000"/>
                        </a:lnSpc>
                        <a:spcAft>
                          <a:spcPts val="0"/>
                        </a:spcAft>
                      </a:pPr>
                      <a:r>
                        <a:rPr lang="en-GB" sz="1600" baseline="0" dirty="0" smtClean="0">
                          <a:effectLst/>
                          <a:latin typeface="+mn-lt"/>
                          <a:ea typeface="+mn-ea"/>
                          <a:cs typeface="+mn-cs"/>
                        </a:rPr>
                        <a:t>Picture news-British Values/Milk / Fruit </a:t>
                      </a:r>
                    </a:p>
                  </a:txBody>
                  <a:tcPr marL="36767" marR="36767" marT="0" marB="0">
                    <a:solidFill>
                      <a:schemeClr val="bg1"/>
                    </a:solidFill>
                  </a:tcPr>
                </a:tc>
                <a:tc>
                  <a:txBody>
                    <a:bodyPr/>
                    <a:lstStyle/>
                    <a:p>
                      <a:pPr algn="ctr">
                        <a:lnSpc>
                          <a:spcPct val="107000"/>
                        </a:lnSpc>
                        <a:spcAft>
                          <a:spcPts val="0"/>
                        </a:spcAft>
                      </a:pPr>
                      <a:endParaRPr lang="en-GB" sz="1600" dirty="0" smtClean="0">
                        <a:effectLst/>
                      </a:endParaRPr>
                    </a:p>
                    <a:p>
                      <a:pPr algn="ctr">
                        <a:lnSpc>
                          <a:spcPct val="107000"/>
                        </a:lnSpc>
                        <a:spcAft>
                          <a:spcPts val="0"/>
                        </a:spcAft>
                      </a:pPr>
                      <a:r>
                        <a:rPr lang="en-GB" sz="1600" baseline="0" dirty="0" smtClean="0">
                          <a:effectLst/>
                        </a:rPr>
                        <a:t>Story</a:t>
                      </a:r>
                    </a:p>
                    <a:p>
                      <a:pPr algn="ctr">
                        <a:lnSpc>
                          <a:spcPct val="107000"/>
                        </a:lnSpc>
                        <a:spcAft>
                          <a:spcPts val="0"/>
                        </a:spcAft>
                      </a:pPr>
                      <a:r>
                        <a:rPr lang="en-GB" sz="1600" baseline="0" dirty="0" smtClean="0">
                          <a:effectLst/>
                        </a:rPr>
                        <a:t>Milk/ fruit/</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Story</a:t>
                      </a:r>
                    </a:p>
                    <a:p>
                      <a:pPr algn="ctr">
                        <a:lnSpc>
                          <a:spcPct val="107000"/>
                        </a:lnSpc>
                        <a:spcAft>
                          <a:spcPts val="0"/>
                        </a:spcAft>
                      </a:pPr>
                      <a:r>
                        <a:rPr lang="en-GB" sz="1600" dirty="0" smtClean="0">
                          <a:effectLst/>
                        </a:rPr>
                        <a:t>Milk/fruit</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baseline="0" dirty="0" smtClean="0">
                          <a:effectLst/>
                          <a:latin typeface="+mn-lt"/>
                          <a:ea typeface="+mn-ea"/>
                          <a:cs typeface="+mn-cs"/>
                        </a:rPr>
                        <a:t>Fruit milk story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2:30</a:t>
                      </a:r>
                    </a:p>
                    <a:p>
                      <a:pPr>
                        <a:lnSpc>
                          <a:spcPct val="107000"/>
                        </a:lnSpc>
                        <a:spcAft>
                          <a:spcPts val="0"/>
                        </a:spcAft>
                      </a:pPr>
                      <a:r>
                        <a:rPr lang="en-GB" sz="1600" b="1" dirty="0">
                          <a:effectLst/>
                        </a:rPr>
                        <a:t>3:30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936802046"/>
                  </a:ext>
                </a:extLst>
              </a:tr>
              <a:tr h="554494">
                <a:tc gridSpan="6">
                  <a:txBody>
                    <a:bodyPr/>
                    <a:lstStyle/>
                    <a:p>
                      <a:pPr algn="l">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820981769"/>
                  </a:ext>
                </a:extLst>
              </a:tr>
            </a:tbl>
          </a:graphicData>
        </a:graphic>
      </p:graphicFrame>
    </p:spTree>
    <p:extLst>
      <p:ext uri="{BB962C8B-B14F-4D97-AF65-F5344CB8AC3E}">
        <p14:creationId xmlns:p14="http://schemas.microsoft.com/office/powerpoint/2010/main" val="254110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Curriculum Overview</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130300"/>
            <a:ext cx="5157981" cy="203132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We provide a subject-specific curriculum in which we have mapped out the knowledge and skills that we want children to learn at each stage. The </a:t>
            </a:r>
            <a:r>
              <a:rPr lang="en-US" b="1" dirty="0">
                <a:latin typeface="Arial" panose="020B0604020202020204" pitchFamily="34" charset="0"/>
                <a:cs typeface="Arial" panose="020B0604020202020204" pitchFamily="34" charset="0"/>
              </a:rPr>
              <a:t>subject-specific curriculum documents </a:t>
            </a:r>
            <a:r>
              <a:rPr lang="en-US" dirty="0">
                <a:latin typeface="Arial" panose="020B0604020202020204" pitchFamily="34" charset="0"/>
                <a:cs typeface="Arial" panose="020B0604020202020204" pitchFamily="34" charset="0"/>
              </a:rPr>
              <a:t>also comprise an overview of Early Years and can be viewed within the curriculum section of our website by clicking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79DA95AF-5385-1C4A-B09E-9C0AC6FA9D0F}"/>
              </a:ext>
            </a:extLst>
          </p:cNvPr>
          <p:cNvPicPr>
            <a:picLocks noChangeAspect="1"/>
          </p:cNvPicPr>
          <p:nvPr/>
        </p:nvPicPr>
        <p:blipFill>
          <a:blip r:embed="rId4"/>
          <a:stretch>
            <a:fillRect/>
          </a:stretch>
        </p:blipFill>
        <p:spPr>
          <a:xfrm>
            <a:off x="328418" y="3293703"/>
            <a:ext cx="5157981" cy="1561329"/>
          </a:xfrm>
          <a:prstGeom prst="rect">
            <a:avLst/>
          </a:prstGeom>
        </p:spPr>
      </p:pic>
      <p:sp>
        <p:nvSpPr>
          <p:cNvPr id="8" name="TextBox 7">
            <a:extLst>
              <a:ext uri="{FF2B5EF4-FFF2-40B4-BE49-F238E27FC236}">
                <a16:creationId xmlns:a16="http://schemas.microsoft.com/office/drawing/2014/main" xmlns="" id="{8296AEA3-46A8-834D-A20B-F493827828D2}"/>
              </a:ext>
            </a:extLst>
          </p:cNvPr>
          <p:cNvSpPr txBox="1"/>
          <p:nvPr/>
        </p:nvSpPr>
        <p:spPr>
          <a:xfrm>
            <a:off x="328418" y="5040509"/>
            <a:ext cx="8466235" cy="1754326"/>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Where possible, subjects are delivered through topics which are designed for maximum engagement and ensure all pupils benefit from a rich, broad, balanced curriculum presented in an interesting, exciting and imaginative manner with lots of opportunities for first-hand experience, practical work, investigation and learning through play. The curriculum is enriched with visits, visitors, and extensive use of our unique environment.</a:t>
            </a:r>
          </a:p>
        </p:txBody>
      </p:sp>
      <p:sp>
        <p:nvSpPr>
          <p:cNvPr id="9" name="TextBox 8">
            <a:extLst>
              <a:ext uri="{FF2B5EF4-FFF2-40B4-BE49-F238E27FC236}">
                <a16:creationId xmlns:a16="http://schemas.microsoft.com/office/drawing/2014/main" xmlns="" id="{61D68E06-E0C6-2940-BDDE-C93D81B76BC1}"/>
              </a:ext>
            </a:extLst>
          </p:cNvPr>
          <p:cNvSpPr txBox="1"/>
          <p:nvPr/>
        </p:nvSpPr>
        <p:spPr>
          <a:xfrm>
            <a:off x="5625296" y="1125749"/>
            <a:ext cx="3169358" cy="3693319"/>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Click on your child’s year group below to view the </a:t>
            </a:r>
            <a:r>
              <a:rPr lang="en-US" b="1" dirty="0">
                <a:latin typeface="Arial" panose="020B0604020202020204" pitchFamily="34" charset="0"/>
                <a:cs typeface="Arial" panose="020B0604020202020204" pitchFamily="34" charset="0"/>
              </a:rPr>
              <a:t>Wisdom, Knowledge &amp; Skills </a:t>
            </a:r>
            <a:r>
              <a:rPr lang="en-US" dirty="0">
                <a:latin typeface="Arial" panose="020B0604020202020204" pitchFamily="34" charset="0"/>
                <a:cs typeface="Arial" panose="020B0604020202020204" pitchFamily="34" charset="0"/>
              </a:rPr>
              <a:t>documents:</a:t>
            </a:r>
          </a:p>
          <a:p>
            <a:pPr algn="just"/>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5"/>
              </a:rPr>
              <a:t>Year 1</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6"/>
              </a:rPr>
              <a:t>Year 2</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7"/>
              </a:rPr>
              <a:t>Year 3</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8"/>
              </a:rPr>
              <a:t>Year 4</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9"/>
              </a:rPr>
              <a:t>Year 5</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10"/>
              </a:rPr>
              <a:t>Year 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559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8873115-00CD-4EA7-8802-9546A4FCBAFC}"/>
              </a:ext>
            </a:extLst>
          </p:cNvPr>
          <p:cNvSpPr>
            <a:spLocks noGrp="1" noChangeArrowheads="1"/>
          </p:cNvSpPr>
          <p:nvPr>
            <p:ph type="title"/>
          </p:nvPr>
        </p:nvSpPr>
        <p:spPr>
          <a:xfrm>
            <a:off x="457200" y="274638"/>
            <a:ext cx="8229600" cy="706437"/>
          </a:xfrm>
        </p:spPr>
        <p:txBody>
          <a:bodyPr rtlCol="0">
            <a:normAutofit/>
          </a:bodyPr>
          <a:lstStyle/>
          <a:p>
            <a:pPr algn="ctr" eaLnBrk="1" fontAlgn="auto" hangingPunct="1">
              <a:spcAft>
                <a:spcPts val="0"/>
              </a:spcAft>
              <a:defRPr/>
            </a:pPr>
            <a:r>
              <a:rPr lang="en-GB" b="1" u="sng" dirty="0">
                <a:solidFill>
                  <a:schemeClr val="tx1">
                    <a:lumMod val="75000"/>
                    <a:lumOff val="25000"/>
                  </a:schemeClr>
                </a:solidFill>
                <a:latin typeface="Arial" charset="0"/>
                <a:ea typeface="+mj-ea"/>
                <a:cs typeface="+mj-cs"/>
              </a:rPr>
              <a:t>Curriculum</a:t>
            </a:r>
            <a:endParaRPr lang="en-US" b="1" u="sng" dirty="0">
              <a:solidFill>
                <a:schemeClr val="tx1">
                  <a:lumMod val="75000"/>
                  <a:lumOff val="25000"/>
                </a:schemeClr>
              </a:solidFill>
              <a:latin typeface="Arial" charset="0"/>
              <a:ea typeface="+mj-ea"/>
              <a:cs typeface="+mj-cs"/>
            </a:endParaRPr>
          </a:p>
        </p:txBody>
      </p:sp>
      <p:sp>
        <p:nvSpPr>
          <p:cNvPr id="20483" name="Rectangle 3">
            <a:extLst>
              <a:ext uri="{FF2B5EF4-FFF2-40B4-BE49-F238E27FC236}">
                <a16:creationId xmlns:a16="http://schemas.microsoft.com/office/drawing/2014/main" xmlns="" id="{B80374BF-F71E-42B0-AB7E-8D82BF706C86}"/>
              </a:ext>
            </a:extLst>
          </p:cNvPr>
          <p:cNvSpPr>
            <a:spLocks noGrp="1" noChangeArrowheads="1"/>
          </p:cNvSpPr>
          <p:nvPr>
            <p:ph idx="1"/>
          </p:nvPr>
        </p:nvSpPr>
        <p:spPr>
          <a:xfrm>
            <a:off x="468313" y="981075"/>
            <a:ext cx="8229600" cy="5649913"/>
          </a:xfrm>
        </p:spPr>
        <p:txBody>
          <a:bodyPr/>
          <a:lstStyle/>
          <a:p>
            <a:pPr marL="0" indent="0" eaLnBrk="1" hangingPunct="1">
              <a:lnSpc>
                <a:spcPct val="80000"/>
              </a:lnSpc>
              <a:buNone/>
            </a:pPr>
            <a:r>
              <a:rPr lang="en-GB" altLang="en-US" sz="2600" b="1" dirty="0" smtClean="0">
                <a:latin typeface="Arial" panose="020B0604020202020204" pitchFamily="34" charset="0"/>
              </a:rPr>
              <a:t>English: </a:t>
            </a:r>
          </a:p>
          <a:p>
            <a:pPr marL="0" indent="0" eaLnBrk="1" hangingPunct="1">
              <a:lnSpc>
                <a:spcPct val="80000"/>
              </a:lnSpc>
              <a:buNone/>
            </a:pPr>
            <a:r>
              <a:rPr lang="en-GB" altLang="en-US" sz="2600" dirty="0" smtClean="0">
                <a:latin typeface="Arial" panose="020B0604020202020204" pitchFamily="34" charset="0"/>
              </a:rPr>
              <a:t>Phonics, Reading, Comprehension, Grammar, Spelling, Writing, Cursive handwriting, Power of reading texts, Poetry.           </a:t>
            </a:r>
            <a:endParaRPr lang="en-GB" altLang="en-US" sz="2600" dirty="0">
              <a:latin typeface="Arial" panose="020B0604020202020204" pitchFamily="34" charset="0"/>
            </a:endParaRPr>
          </a:p>
          <a:p>
            <a:pPr marL="0" indent="0">
              <a:lnSpc>
                <a:spcPct val="80000"/>
              </a:lnSpc>
              <a:buNone/>
            </a:pPr>
            <a:r>
              <a:rPr lang="en-GB" altLang="en-US" sz="2600" b="1" dirty="0">
                <a:latin typeface="Arial" panose="020B0604020202020204" pitchFamily="34" charset="0"/>
              </a:rPr>
              <a:t>Maths</a:t>
            </a:r>
            <a:r>
              <a:rPr lang="en-GB" altLang="en-US" sz="2600" dirty="0">
                <a:latin typeface="Arial" panose="020B0604020202020204" pitchFamily="34" charset="0"/>
              </a:rPr>
              <a:t>:</a:t>
            </a:r>
          </a:p>
          <a:p>
            <a:pPr marL="0" indent="0">
              <a:lnSpc>
                <a:spcPct val="80000"/>
              </a:lnSpc>
              <a:buNone/>
            </a:pPr>
            <a:r>
              <a:rPr lang="en-GB" sz="2800" dirty="0" smtClean="0">
                <a:latin typeface="Arial" pitchFamily="34" charset="0"/>
                <a:cs typeface="Arial" pitchFamily="34" charset="0"/>
              </a:rPr>
              <a:t>Place value-hundreds, tens and ones, Numbers to 100 in numerals and words, Addition </a:t>
            </a:r>
            <a:r>
              <a:rPr lang="en-GB" sz="2800" dirty="0">
                <a:latin typeface="Arial" pitchFamily="34" charset="0"/>
                <a:cs typeface="Arial" pitchFamily="34" charset="0"/>
              </a:rPr>
              <a:t>and </a:t>
            </a:r>
            <a:r>
              <a:rPr lang="en-GB" sz="2800" dirty="0" smtClean="0">
                <a:latin typeface="Arial" pitchFamily="34" charset="0"/>
                <a:cs typeface="Arial" pitchFamily="34" charset="0"/>
              </a:rPr>
              <a:t>subtraction to 100 and beyond. </a:t>
            </a:r>
            <a:r>
              <a:rPr lang="en-GB" sz="2800" dirty="0">
                <a:latin typeface="Arial" pitchFamily="34" charset="0"/>
                <a:cs typeface="Arial" pitchFamily="34" charset="0"/>
              </a:rPr>
              <a:t>Shape, money, time, weight, length, Direction, </a:t>
            </a:r>
            <a:r>
              <a:rPr lang="en-GB" sz="2800" dirty="0" smtClean="0">
                <a:latin typeface="Arial" pitchFamily="34" charset="0"/>
                <a:cs typeface="Arial" pitchFamily="34" charset="0"/>
              </a:rPr>
              <a:t>Division</a:t>
            </a:r>
            <a:r>
              <a:rPr lang="en-GB" sz="2800" dirty="0">
                <a:latin typeface="Arial" pitchFamily="34" charset="0"/>
                <a:cs typeface="Arial" pitchFamily="34" charset="0"/>
              </a:rPr>
              <a:t>, </a:t>
            </a:r>
            <a:r>
              <a:rPr lang="en-GB" sz="2800" dirty="0" smtClean="0">
                <a:latin typeface="Arial" pitchFamily="34" charset="0"/>
                <a:cs typeface="Arial" pitchFamily="34" charset="0"/>
              </a:rPr>
              <a:t>Multiplication, Fractions, Word problems.</a:t>
            </a:r>
            <a:endParaRPr lang="en-GB" altLang="en-US" sz="2600" dirty="0">
              <a:latin typeface="Arial" pitchFamily="34" charset="0"/>
              <a:cs typeface="Arial" pitchFamily="34" charset="0"/>
            </a:endParaRPr>
          </a:p>
          <a:p>
            <a:pPr marL="0" indent="0" eaLnBrk="1" hangingPunct="1">
              <a:lnSpc>
                <a:spcPct val="80000"/>
              </a:lnSpc>
              <a:buNone/>
            </a:pPr>
            <a:endParaRPr lang="en-GB" altLang="en-US" sz="2600" dirty="0">
              <a:latin typeface="Arial" panose="020B0604020202020204" pitchFamily="34" charset="0"/>
            </a:endParaRPr>
          </a:p>
          <a:p>
            <a:pPr marL="0" indent="0" eaLnBrk="1" hangingPunct="1">
              <a:lnSpc>
                <a:spcPct val="80000"/>
              </a:lnSpc>
              <a:buNone/>
            </a:pPr>
            <a:r>
              <a:rPr lang="en-GB" altLang="en-US" sz="2600" b="1" dirty="0">
                <a:latin typeface="Arial" panose="020B0604020202020204" pitchFamily="34" charset="0"/>
              </a:rPr>
              <a:t>Science:</a:t>
            </a:r>
            <a:r>
              <a:rPr lang="en-GB" altLang="en-US" sz="2600" dirty="0">
                <a:latin typeface="Arial" panose="020B0604020202020204" pitchFamily="34" charset="0"/>
              </a:rPr>
              <a:t> </a:t>
            </a:r>
          </a:p>
          <a:p>
            <a:pPr marL="0" indent="0" eaLnBrk="1" hangingPunct="1">
              <a:lnSpc>
                <a:spcPct val="80000"/>
              </a:lnSpc>
              <a:buNone/>
            </a:pPr>
            <a:r>
              <a:rPr lang="en-GB" altLang="en-US" sz="2600" dirty="0" smtClean="0">
                <a:latin typeface="Arial" panose="020B0604020202020204" pitchFamily="34" charset="0"/>
              </a:rPr>
              <a:t>Humans and other animals, Materials, Plants</a:t>
            </a:r>
            <a:r>
              <a:rPr lang="en-GB" altLang="en-US" sz="2600" dirty="0">
                <a:latin typeface="Arial" panose="020B0604020202020204" pitchFamily="34" charset="0"/>
              </a:rPr>
              <a:t> </a:t>
            </a:r>
            <a:r>
              <a:rPr lang="en-GB" altLang="en-US" sz="2600" dirty="0" smtClean="0">
                <a:latin typeface="Arial" panose="020B0604020202020204" pitchFamily="34" charset="0"/>
              </a:rPr>
              <a:t>and Living things and their habitats. </a:t>
            </a:r>
            <a:endParaRPr lang="en-GB" altLang="en-US" sz="2600" dirty="0">
              <a:latin typeface="Arial" panose="020B0604020202020204" pitchFamily="34" charset="0"/>
            </a:endParaRPr>
          </a:p>
        </p:txBody>
      </p:sp>
    </p:spTree>
    <p:extLst>
      <p:ext uri="{BB962C8B-B14F-4D97-AF65-F5344CB8AC3E}">
        <p14:creationId xmlns:p14="http://schemas.microsoft.com/office/powerpoint/2010/main" val="305239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xmlns="" id="{A1FC5144-663B-4E13-81BB-2E88B4137F83}"/>
              </a:ext>
            </a:extLst>
          </p:cNvPr>
          <p:cNvSpPr>
            <a:spLocks noChangeArrowheads="1"/>
          </p:cNvSpPr>
          <p:nvPr/>
        </p:nvSpPr>
        <p:spPr bwMode="auto">
          <a:xfrm>
            <a:off x="611188" y="260350"/>
            <a:ext cx="756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4000" b="1" u="sng" dirty="0"/>
              <a:t>Wider curriculum</a:t>
            </a:r>
            <a:endParaRPr lang="en-GB" altLang="en-US" sz="4000" dirty="0"/>
          </a:p>
        </p:txBody>
      </p:sp>
      <p:sp>
        <p:nvSpPr>
          <p:cNvPr id="21507" name="Rectangle 3">
            <a:extLst>
              <a:ext uri="{FF2B5EF4-FFF2-40B4-BE49-F238E27FC236}">
                <a16:creationId xmlns:a16="http://schemas.microsoft.com/office/drawing/2014/main" xmlns="" id="{5A1F2EC9-B0DD-46F7-8484-549B2A925B8E}"/>
              </a:ext>
            </a:extLst>
          </p:cNvPr>
          <p:cNvSpPr txBox="1">
            <a:spLocks noChangeArrowheads="1"/>
          </p:cNvSpPr>
          <p:nvPr/>
        </p:nvSpPr>
        <p:spPr bwMode="auto">
          <a:xfrm>
            <a:off x="468313" y="1125538"/>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Tx/>
              <a:buChar char="•"/>
              <a:defRPr/>
            </a:pPr>
            <a:r>
              <a:rPr lang="en-GB" sz="2800" b="1" dirty="0" smtClean="0"/>
              <a:t>History</a:t>
            </a:r>
            <a:r>
              <a:rPr lang="en-GB" sz="2800" dirty="0" smtClean="0"/>
              <a:t>: Ernest Shackleton and his journey to the South Pole, The Great Fire of London. </a:t>
            </a:r>
            <a:endParaRPr lang="en-GB" sz="2800" dirty="0"/>
          </a:p>
          <a:p>
            <a:pPr eaLnBrk="1" hangingPunct="1">
              <a:lnSpc>
                <a:spcPct val="90000"/>
              </a:lnSpc>
              <a:spcBef>
                <a:spcPct val="20000"/>
              </a:spcBef>
              <a:buFontTx/>
              <a:buChar char="•"/>
              <a:defRPr/>
            </a:pPr>
            <a:r>
              <a:rPr lang="en-GB" sz="2800" b="1" dirty="0"/>
              <a:t>Geography</a:t>
            </a:r>
            <a:r>
              <a:rPr lang="en-GB" sz="2800" dirty="0"/>
              <a:t>: </a:t>
            </a:r>
            <a:r>
              <a:rPr lang="en-GB" sz="2800" dirty="0" smtClean="0"/>
              <a:t>Antarctica, Our wonderful world.</a:t>
            </a:r>
            <a:endParaRPr lang="en-GB" sz="2800" dirty="0"/>
          </a:p>
          <a:p>
            <a:pPr eaLnBrk="1" hangingPunct="1">
              <a:lnSpc>
                <a:spcPct val="90000"/>
              </a:lnSpc>
              <a:spcBef>
                <a:spcPct val="20000"/>
              </a:spcBef>
              <a:buFontTx/>
              <a:buChar char="•"/>
              <a:defRPr/>
            </a:pPr>
            <a:r>
              <a:rPr lang="en-GB" sz="2800" b="1" dirty="0"/>
              <a:t>RE</a:t>
            </a:r>
            <a:r>
              <a:rPr lang="en-GB" sz="2800" dirty="0" smtClean="0"/>
              <a:t>: The Bible, Christmas, Jesus, Easter, The church, Ascension and Pentecost.</a:t>
            </a:r>
            <a:endParaRPr lang="en-GB" sz="2800" dirty="0"/>
          </a:p>
          <a:p>
            <a:pPr eaLnBrk="1" hangingPunct="1">
              <a:lnSpc>
                <a:spcPct val="90000"/>
              </a:lnSpc>
              <a:spcBef>
                <a:spcPct val="20000"/>
              </a:spcBef>
              <a:buFontTx/>
              <a:buChar char="•"/>
              <a:defRPr/>
            </a:pPr>
            <a:r>
              <a:rPr lang="en-GB" sz="2800" b="1" dirty="0"/>
              <a:t>PE</a:t>
            </a:r>
            <a:r>
              <a:rPr lang="en-GB" sz="2800" dirty="0"/>
              <a:t>: </a:t>
            </a:r>
            <a:r>
              <a:rPr lang="en-GB" sz="2800" dirty="0" smtClean="0"/>
              <a:t>Gymnastics, Games and Dance.</a:t>
            </a:r>
            <a:endParaRPr lang="en-GB" sz="2800" b="1" dirty="0"/>
          </a:p>
          <a:p>
            <a:pPr eaLnBrk="1" hangingPunct="1">
              <a:lnSpc>
                <a:spcPct val="90000"/>
              </a:lnSpc>
              <a:spcBef>
                <a:spcPct val="20000"/>
              </a:spcBef>
              <a:buFontTx/>
              <a:buChar char="•"/>
              <a:defRPr/>
            </a:pPr>
            <a:r>
              <a:rPr lang="en-GB" sz="2800" b="1" dirty="0" smtClean="0"/>
              <a:t>Art-</a:t>
            </a:r>
            <a:r>
              <a:rPr lang="en-GB" sz="2800" dirty="0" smtClean="0"/>
              <a:t>Linked with topic and skills based.</a:t>
            </a:r>
            <a:endParaRPr lang="en-GB" sz="2800" b="1" dirty="0" smtClean="0"/>
          </a:p>
          <a:p>
            <a:pPr eaLnBrk="1" hangingPunct="1">
              <a:lnSpc>
                <a:spcPct val="90000"/>
              </a:lnSpc>
              <a:spcBef>
                <a:spcPct val="20000"/>
              </a:spcBef>
              <a:buFontTx/>
              <a:buChar char="•"/>
              <a:defRPr/>
            </a:pPr>
            <a:r>
              <a:rPr lang="en-GB" sz="2800" b="1" dirty="0" err="1" smtClean="0"/>
              <a:t>DesignTechnology</a:t>
            </a:r>
            <a:r>
              <a:rPr lang="en-GB" sz="2800" b="1" dirty="0" smtClean="0"/>
              <a:t>:</a:t>
            </a:r>
            <a:r>
              <a:rPr lang="en-GB" sz="2800" dirty="0"/>
              <a:t> </a:t>
            </a:r>
            <a:r>
              <a:rPr lang="en-GB" sz="2800" dirty="0" smtClean="0"/>
              <a:t>Puppets, Perfect pizzas, Kites.</a:t>
            </a:r>
            <a:endParaRPr lang="en-GB" sz="2800" dirty="0"/>
          </a:p>
          <a:p>
            <a:pPr eaLnBrk="1" hangingPunct="1">
              <a:lnSpc>
                <a:spcPct val="90000"/>
              </a:lnSpc>
              <a:spcBef>
                <a:spcPct val="20000"/>
              </a:spcBef>
              <a:buFontTx/>
              <a:buChar char="•"/>
              <a:defRPr/>
            </a:pPr>
            <a:r>
              <a:rPr lang="en-GB" sz="2800" b="1" dirty="0"/>
              <a:t>Music:</a:t>
            </a:r>
            <a:r>
              <a:rPr lang="en-GB" sz="2800" dirty="0"/>
              <a:t> </a:t>
            </a:r>
            <a:r>
              <a:rPr lang="en-GB" sz="2800" dirty="0" err="1" smtClean="0"/>
              <a:t>Charanga</a:t>
            </a:r>
            <a:r>
              <a:rPr lang="en-GB" sz="2800" dirty="0" smtClean="0"/>
              <a:t> scheme</a:t>
            </a:r>
            <a:endParaRPr lang="en-GB" sz="2800" dirty="0"/>
          </a:p>
          <a:p>
            <a:pPr eaLnBrk="1" hangingPunct="1">
              <a:lnSpc>
                <a:spcPct val="90000"/>
              </a:lnSpc>
              <a:spcBef>
                <a:spcPct val="20000"/>
              </a:spcBef>
              <a:buFontTx/>
              <a:buChar char="•"/>
              <a:defRPr/>
            </a:pPr>
            <a:r>
              <a:rPr lang="en-GB" sz="2800" b="1" dirty="0"/>
              <a:t>Computing</a:t>
            </a:r>
            <a:r>
              <a:rPr lang="en-GB" sz="2800" dirty="0"/>
              <a:t>: </a:t>
            </a:r>
            <a:r>
              <a:rPr lang="en-GB" sz="2800" dirty="0" err="1" smtClean="0"/>
              <a:t>Purplemash</a:t>
            </a:r>
            <a:r>
              <a:rPr lang="en-GB" sz="2800" dirty="0" smtClean="0"/>
              <a:t> scheme. </a:t>
            </a:r>
            <a:endParaRPr lang="en-GB" sz="2800" dirty="0"/>
          </a:p>
        </p:txBody>
      </p:sp>
    </p:spTree>
    <p:extLst>
      <p:ext uri="{BB962C8B-B14F-4D97-AF65-F5344CB8AC3E}">
        <p14:creationId xmlns:p14="http://schemas.microsoft.com/office/powerpoint/2010/main" val="162870692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Worship</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79758" y="1077942"/>
            <a:ext cx="8584482" cy="4247317"/>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There is an Act of Worship every morning. Worship is a time where we come together to reflect on the school’s vision and values and to learn about the</a:t>
            </a:r>
            <a:r>
              <a:rPr lang="en-US" b="1" dirty="0">
                <a:latin typeface="Arial" panose="020B0604020202020204" pitchFamily="34" charset="0"/>
                <a:cs typeface="Arial" panose="020B0604020202020204" pitchFamily="34" charset="0"/>
              </a:rPr>
              <a:t> Person, Love &amp; Work of Jesus</a:t>
            </a:r>
            <a:r>
              <a:rPr lang="en-US" dirty="0">
                <a:latin typeface="Arial" panose="020B0604020202020204" pitchFamily="34" charset="0"/>
                <a:cs typeface="Arial" panose="020B0604020202020204" pitchFamily="34" charset="0"/>
              </a:rPr>
              <a:t> which is central to the school’s vision and curriculum. The daily Act of Worship promotes the school values which permeate the ethos of the school. Worship covers such areas as: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Christian Values: Person, Love &amp; Work of Jesus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British Values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Relationships &amp; Health Education</a:t>
            </a:r>
          </a:p>
          <a:p>
            <a:pPr marL="285750" indent="-28575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Equality &amp; Diversity</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Celebration: Rewards &amp; Certificates</a:t>
            </a:r>
          </a:p>
        </p:txBody>
      </p:sp>
      <p:pic>
        <p:nvPicPr>
          <p:cNvPr id="9" name="Picture 8">
            <a:extLst>
              <a:ext uri="{FF2B5EF4-FFF2-40B4-BE49-F238E27FC236}">
                <a16:creationId xmlns:a16="http://schemas.microsoft.com/office/drawing/2014/main" xmlns="" id="{C7A55845-37CD-5D42-B47B-DC17F0FCE8B2}"/>
              </a:ext>
            </a:extLst>
          </p:cNvPr>
          <p:cNvPicPr>
            <a:picLocks noChangeAspect="1"/>
          </p:cNvPicPr>
          <p:nvPr/>
        </p:nvPicPr>
        <p:blipFill>
          <a:blip r:embed="rId3"/>
          <a:stretch>
            <a:fillRect/>
          </a:stretch>
        </p:blipFill>
        <p:spPr>
          <a:xfrm>
            <a:off x="6375399" y="5491700"/>
            <a:ext cx="1536699" cy="1164870"/>
          </a:xfrm>
          <a:prstGeom prst="rect">
            <a:avLst/>
          </a:prstGeom>
        </p:spPr>
      </p:pic>
      <p:pic>
        <p:nvPicPr>
          <p:cNvPr id="11" name="Picture 10">
            <a:extLst>
              <a:ext uri="{FF2B5EF4-FFF2-40B4-BE49-F238E27FC236}">
                <a16:creationId xmlns:a16="http://schemas.microsoft.com/office/drawing/2014/main" xmlns="" id="{64B60980-7FD5-1548-9D23-BCC995CAB1FD}"/>
              </a:ext>
            </a:extLst>
          </p:cNvPr>
          <p:cNvPicPr>
            <a:picLocks noChangeAspect="1"/>
          </p:cNvPicPr>
          <p:nvPr/>
        </p:nvPicPr>
        <p:blipFill>
          <a:blip r:embed="rId4"/>
          <a:stretch>
            <a:fillRect/>
          </a:stretch>
        </p:blipFill>
        <p:spPr>
          <a:xfrm>
            <a:off x="4851400" y="5498893"/>
            <a:ext cx="1536700" cy="1152525"/>
          </a:xfrm>
          <a:prstGeom prst="rect">
            <a:avLst/>
          </a:prstGeom>
        </p:spPr>
      </p:pic>
      <p:pic>
        <p:nvPicPr>
          <p:cNvPr id="13" name="Picture 12">
            <a:extLst>
              <a:ext uri="{FF2B5EF4-FFF2-40B4-BE49-F238E27FC236}">
                <a16:creationId xmlns:a16="http://schemas.microsoft.com/office/drawing/2014/main" xmlns="" id="{FFA9C5DA-27DD-454D-9BFD-E4D6F39BA7D1}"/>
              </a:ext>
            </a:extLst>
          </p:cNvPr>
          <p:cNvPicPr>
            <a:picLocks noChangeAspect="1"/>
          </p:cNvPicPr>
          <p:nvPr/>
        </p:nvPicPr>
        <p:blipFill>
          <a:blip r:embed="rId5"/>
          <a:stretch>
            <a:fillRect/>
          </a:stretch>
        </p:blipFill>
        <p:spPr>
          <a:xfrm rot="10800000">
            <a:off x="3325618" y="5498892"/>
            <a:ext cx="1536700" cy="1152526"/>
          </a:xfrm>
          <a:prstGeom prst="rect">
            <a:avLst/>
          </a:prstGeom>
        </p:spPr>
      </p:pic>
      <p:pic>
        <p:nvPicPr>
          <p:cNvPr id="15" name="Picture 14">
            <a:extLst>
              <a:ext uri="{FF2B5EF4-FFF2-40B4-BE49-F238E27FC236}">
                <a16:creationId xmlns:a16="http://schemas.microsoft.com/office/drawing/2014/main" xmlns="" id="{E8BB25E3-A102-3E49-9998-0E0AB498F56A}"/>
              </a:ext>
            </a:extLst>
          </p:cNvPr>
          <p:cNvPicPr>
            <a:picLocks noChangeAspect="1"/>
          </p:cNvPicPr>
          <p:nvPr/>
        </p:nvPicPr>
        <p:blipFill>
          <a:blip r:embed="rId6"/>
          <a:stretch>
            <a:fillRect/>
          </a:stretch>
        </p:blipFill>
        <p:spPr>
          <a:xfrm>
            <a:off x="1788918" y="5498890"/>
            <a:ext cx="1536700" cy="1152525"/>
          </a:xfrm>
          <a:prstGeom prst="rect">
            <a:avLst/>
          </a:prstGeom>
        </p:spPr>
      </p:pic>
      <p:pic>
        <p:nvPicPr>
          <p:cNvPr id="17" name="Picture 16">
            <a:extLst>
              <a:ext uri="{FF2B5EF4-FFF2-40B4-BE49-F238E27FC236}">
                <a16:creationId xmlns:a16="http://schemas.microsoft.com/office/drawing/2014/main" xmlns="" id="{D2328BEC-5ED7-8A4C-839C-104B12405268}"/>
              </a:ext>
            </a:extLst>
          </p:cNvPr>
          <p:cNvPicPr>
            <a:picLocks noChangeAspect="1"/>
          </p:cNvPicPr>
          <p:nvPr/>
        </p:nvPicPr>
        <p:blipFill>
          <a:blip r:embed="rId7"/>
          <a:stretch>
            <a:fillRect/>
          </a:stretch>
        </p:blipFill>
        <p:spPr>
          <a:xfrm>
            <a:off x="252218" y="5491700"/>
            <a:ext cx="1536700" cy="1152525"/>
          </a:xfrm>
          <a:prstGeom prst="rect">
            <a:avLst/>
          </a:prstGeom>
        </p:spPr>
      </p:pic>
      <p:pic>
        <p:nvPicPr>
          <p:cNvPr id="19" name="Picture 18">
            <a:extLst>
              <a:ext uri="{FF2B5EF4-FFF2-40B4-BE49-F238E27FC236}">
                <a16:creationId xmlns:a16="http://schemas.microsoft.com/office/drawing/2014/main" xmlns="" id="{064DBD8C-C1E9-1640-900C-4BD941C6BE0C}"/>
              </a:ext>
            </a:extLst>
          </p:cNvPr>
          <p:cNvPicPr>
            <a:picLocks noChangeAspect="1"/>
          </p:cNvPicPr>
          <p:nvPr/>
        </p:nvPicPr>
        <p:blipFill>
          <a:blip r:embed="rId8"/>
          <a:stretch>
            <a:fillRect/>
          </a:stretch>
        </p:blipFill>
        <p:spPr>
          <a:xfrm>
            <a:off x="7912098" y="5488613"/>
            <a:ext cx="988299" cy="1162802"/>
          </a:xfrm>
          <a:prstGeom prst="rect">
            <a:avLst/>
          </a:prstGeom>
        </p:spPr>
      </p:pic>
    </p:spTree>
    <p:extLst>
      <p:ext uri="{BB962C8B-B14F-4D97-AF65-F5344CB8AC3E}">
        <p14:creationId xmlns:p14="http://schemas.microsoft.com/office/powerpoint/2010/main" val="3957807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1184</TotalTime>
  <Words>1776</Words>
  <Application>Microsoft Office PowerPoint</Application>
  <PresentationFormat>On-screen Show (4:3)</PresentationFormat>
  <Paragraphs>230</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Staff in Year 2</vt:lpstr>
      <vt:lpstr>PowerPoint Presentation</vt:lpstr>
      <vt:lpstr>PowerPoint Presentation</vt:lpstr>
      <vt:lpstr>PowerPoint Presentation</vt:lpstr>
      <vt:lpstr>Curriculum</vt:lpstr>
      <vt:lpstr>PowerPoint Presentation</vt:lpstr>
      <vt:lpstr>PowerPoint Presentation</vt:lpstr>
      <vt:lpstr>Homework Activities</vt:lpstr>
      <vt:lpstr>Certificates and Awards</vt:lpstr>
      <vt:lpstr>PowerPoint Presentation</vt:lpstr>
      <vt:lpstr>PowerPoint Presentation</vt:lpstr>
      <vt:lpstr>PowerPoint Presentation</vt:lpstr>
      <vt:lpstr>How to support your child</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Dawpool C.E. (Aided) Primary School</dc:title>
  <dc:creator>HP</dc:creator>
  <cp:lastModifiedBy>Lynne Young</cp:lastModifiedBy>
  <cp:revision>52</cp:revision>
  <cp:lastPrinted>2022-09-12T13:32:32Z</cp:lastPrinted>
  <dcterms:created xsi:type="dcterms:W3CDTF">2017-09-06T13:58:57Z</dcterms:created>
  <dcterms:modified xsi:type="dcterms:W3CDTF">2025-09-17T16:14:44Z</dcterms:modified>
</cp:coreProperties>
</file>