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3"/>
  </p:notesMasterIdLst>
  <p:handoutMasterIdLst>
    <p:handoutMasterId r:id="rId24"/>
  </p:handoutMasterIdLst>
  <p:sldIdLst>
    <p:sldId id="256" r:id="rId2"/>
    <p:sldId id="266" r:id="rId3"/>
    <p:sldId id="265" r:id="rId4"/>
    <p:sldId id="267" r:id="rId5"/>
    <p:sldId id="272" r:id="rId6"/>
    <p:sldId id="273" r:id="rId7"/>
    <p:sldId id="258" r:id="rId8"/>
    <p:sldId id="257" r:id="rId9"/>
    <p:sldId id="263" r:id="rId10"/>
    <p:sldId id="259" r:id="rId11"/>
    <p:sldId id="277" r:id="rId12"/>
    <p:sldId id="278" r:id="rId13"/>
    <p:sldId id="279" r:id="rId14"/>
    <p:sldId id="280" r:id="rId15"/>
    <p:sldId id="281" r:id="rId16"/>
    <p:sldId id="282" r:id="rId17"/>
    <p:sldId id="283" r:id="rId18"/>
    <p:sldId id="284" r:id="rId19"/>
    <p:sldId id="285" r:id="rId20"/>
    <p:sldId id="286" r:id="rId21"/>
    <p:sldId id="287" r:id="rId2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855" autoAdjust="0"/>
    <p:restoredTop sz="94660"/>
  </p:normalViewPr>
  <p:slideViewPr>
    <p:cSldViewPr>
      <p:cViewPr varScale="1">
        <p:scale>
          <a:sx n="74" d="100"/>
          <a:sy n="74" d="100"/>
        </p:scale>
        <p:origin x="-176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FA1F334-E7B1-40A2-B879-87EA1F3A8DF2}" type="datetimeFigureOut">
              <a:rPr lang="en-GB" smtClean="0"/>
              <a:t>18/09/2019</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AEDC050-D9D9-4225-843A-45DA88E8EAD4}" type="slidenum">
              <a:rPr lang="en-GB" smtClean="0"/>
              <a:t>‹#›</a:t>
            </a:fld>
            <a:endParaRPr lang="en-GB"/>
          </a:p>
        </p:txBody>
      </p:sp>
    </p:spTree>
    <p:extLst>
      <p:ext uri="{BB962C8B-B14F-4D97-AF65-F5344CB8AC3E}">
        <p14:creationId xmlns:p14="http://schemas.microsoft.com/office/powerpoint/2010/main" val="130495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4E4E3AB-F1F5-4326-996E-214D3694AD27}" type="datetimeFigureOut">
              <a:rPr lang="en-GB" smtClean="0"/>
              <a:t>18/09/2019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9E8298-17C0-4BCC-95BD-928606222F0C}" type="slidenum">
              <a:rPr lang="en-GB" smtClean="0"/>
              <a:t>‹#›</a:t>
            </a:fld>
            <a:endParaRPr lang="en-GB"/>
          </a:p>
        </p:txBody>
      </p:sp>
    </p:spTree>
    <p:extLst>
      <p:ext uri="{BB962C8B-B14F-4D97-AF65-F5344CB8AC3E}">
        <p14:creationId xmlns:p14="http://schemas.microsoft.com/office/powerpoint/2010/main" val="197119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Dawpool</a:t>
            </a:r>
            <a:r>
              <a:rPr lang="en-GB" dirty="0"/>
              <a:t> News</a:t>
            </a:r>
          </a:p>
          <a:p>
            <a:r>
              <a:rPr lang="en-GB" dirty="0"/>
              <a:t>Website</a:t>
            </a:r>
          </a:p>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1</a:t>
            </a:fld>
            <a:endParaRPr lang="en-GB"/>
          </a:p>
        </p:txBody>
      </p:sp>
    </p:spTree>
    <p:extLst>
      <p:ext uri="{BB962C8B-B14F-4D97-AF65-F5344CB8AC3E}">
        <p14:creationId xmlns:p14="http://schemas.microsoft.com/office/powerpoint/2010/main" val="299020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EFE0C25F-89B6-4BA2-BA28-77D6A2402EA5}"/>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xmlns="" id="{4E0E87EA-1D61-49FD-BDEB-A551555AD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2975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3</a:t>
            </a:fld>
            <a:endParaRPr lang="en-GB"/>
          </a:p>
        </p:txBody>
      </p:sp>
    </p:spTree>
    <p:extLst>
      <p:ext uri="{BB962C8B-B14F-4D97-AF65-F5344CB8AC3E}">
        <p14:creationId xmlns:p14="http://schemas.microsoft.com/office/powerpoint/2010/main" val="3894967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8C66D8AC-7F9F-4216-894C-6D8601319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D9AF063-7684-40D2-8465-E5B52036B90F}" type="slidenum">
              <a:rPr lang="en-GB" altLang="en-US"/>
              <a:pPr eaLnBrk="1" hangingPunct="1"/>
              <a:t>4</a:t>
            </a:fld>
            <a:endParaRPr lang="en-GB" altLang="en-US"/>
          </a:p>
        </p:txBody>
      </p:sp>
      <p:sp>
        <p:nvSpPr>
          <p:cNvPr id="29699" name="Rectangle 2">
            <a:extLst>
              <a:ext uri="{FF2B5EF4-FFF2-40B4-BE49-F238E27FC236}">
                <a16:creationId xmlns:a16="http://schemas.microsoft.com/office/drawing/2014/main" xmlns="" id="{F881B169-CAD9-468E-A2AE-D08132D9080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61FC12A9-E793-4316-9505-E385212F9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rPr>
              <a:t> </a:t>
            </a:r>
            <a:endParaRPr lang="en-US" altLang="en-US" dirty="0">
              <a:latin typeface="Arial" panose="020B0604020202020204" pitchFamily="34" charset="0"/>
            </a:endParaRPr>
          </a:p>
        </p:txBody>
      </p:sp>
    </p:spTree>
    <p:extLst>
      <p:ext uri="{BB962C8B-B14F-4D97-AF65-F5344CB8AC3E}">
        <p14:creationId xmlns:p14="http://schemas.microsoft.com/office/powerpoint/2010/main" val="19596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19CB1D09-E7BA-4459-BAAE-9BF058050CD2}"/>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xmlns="" id="{35D6E4AC-4DDA-4AB7-82AE-BF8739F57A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xmlns="" id="{8DD19FEE-E61F-413F-93E6-06E8AC89FB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169A3129-C43F-4B09-B3D7-92179570771C}" type="slidenum">
              <a:rPr lang="en-GB" altLang="en-US"/>
              <a:pPr eaLnBrk="1" hangingPunct="1"/>
              <a:t>5</a:t>
            </a:fld>
            <a:endParaRPr lang="en-GB" altLang="en-US"/>
          </a:p>
        </p:txBody>
      </p:sp>
    </p:spTree>
    <p:extLst>
      <p:ext uri="{BB962C8B-B14F-4D97-AF65-F5344CB8AC3E}">
        <p14:creationId xmlns:p14="http://schemas.microsoft.com/office/powerpoint/2010/main" val="41071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E052B8F4-FDF7-4CB7-A70A-6DACF7FC3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65EED95A-7871-4401-AED3-371B260DB467}" type="slidenum">
              <a:rPr lang="en-GB" altLang="en-US"/>
              <a:pPr eaLnBrk="1" hangingPunct="1"/>
              <a:t>6</a:t>
            </a:fld>
            <a:endParaRPr lang="en-GB" altLang="en-US"/>
          </a:p>
        </p:txBody>
      </p:sp>
      <p:sp>
        <p:nvSpPr>
          <p:cNvPr id="31747" name="Rectangle 2">
            <a:extLst>
              <a:ext uri="{FF2B5EF4-FFF2-40B4-BE49-F238E27FC236}">
                <a16:creationId xmlns:a16="http://schemas.microsoft.com/office/drawing/2014/main" xmlns="" id="{E89DD669-8716-4C75-BF16-C3117367616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xmlns="" id="{2D802ABA-BAD4-4373-8BED-1CEAA339C6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b="1" dirty="0">
              <a:latin typeface="Arial" panose="020B0604020202020204" pitchFamily="34" charset="0"/>
            </a:endParaRPr>
          </a:p>
        </p:txBody>
      </p:sp>
    </p:spTree>
    <p:extLst>
      <p:ext uri="{BB962C8B-B14F-4D97-AF65-F5344CB8AC3E}">
        <p14:creationId xmlns:p14="http://schemas.microsoft.com/office/powerpoint/2010/main" val="259435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E772B-A53A-4036-BAFD-3204910157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69F131F8-8374-4BC7-BE6A-64D69B74BF2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C739A3AF-16C5-4E17-8FD1-B646B026FF72}"/>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5" name="Footer Placeholder 4">
            <a:extLst>
              <a:ext uri="{FF2B5EF4-FFF2-40B4-BE49-F238E27FC236}">
                <a16:creationId xmlns:a16="http://schemas.microsoft.com/office/drawing/2014/main" xmlns="" id="{DBDA285B-ECD9-4F0D-802D-5C501534C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E1215B2-E869-47D0-A304-682981D4B4D7}"/>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92904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4F40B-9780-4C1E-AAF0-33E1206F37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2296613-B270-42BB-8D18-C120E6DA93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FB023AD-8FCF-4170-AFC9-555E39336514}"/>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5" name="Footer Placeholder 4">
            <a:extLst>
              <a:ext uri="{FF2B5EF4-FFF2-40B4-BE49-F238E27FC236}">
                <a16:creationId xmlns:a16="http://schemas.microsoft.com/office/drawing/2014/main" xmlns="" id="{ADB24FDA-B2E9-4921-A2AA-657CF28568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6F4C595-BB61-4AA0-B70B-8EDB441CD38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12955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450B33A-A583-499B-A139-02A615D15D5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ED7C966F-78E3-4698-A466-EE9FC1E70D5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993BE79-CE42-4C18-8CBF-BE2B305A9776}"/>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5" name="Footer Placeholder 4">
            <a:extLst>
              <a:ext uri="{FF2B5EF4-FFF2-40B4-BE49-F238E27FC236}">
                <a16:creationId xmlns:a16="http://schemas.microsoft.com/office/drawing/2014/main" xmlns="" id="{A51628FB-0743-42EB-849B-3B43576F0C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760FC1A-646F-411A-BA0C-65B57B124D3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26593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DE147-1592-4AD5-8CFA-D952471A33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E4CAF20-A3A7-4455-B423-AB34965CDB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1C2EA74-CB3E-4BEE-A285-A8E75C2165A3}"/>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5" name="Footer Placeholder 4">
            <a:extLst>
              <a:ext uri="{FF2B5EF4-FFF2-40B4-BE49-F238E27FC236}">
                <a16:creationId xmlns:a16="http://schemas.microsoft.com/office/drawing/2014/main" xmlns="" id="{94C4D0EB-0A81-499F-A5C3-D36277BAC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EF9B29B-4D39-425A-944C-5DDB73B769D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18975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A9A87-0465-446B-AA04-ABF8F1E6BF0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28DDFB1-2D2D-4E2C-84F1-0D579D9B5A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EA4DD71-8D9B-4839-B523-222140E65C51}"/>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5" name="Footer Placeholder 4">
            <a:extLst>
              <a:ext uri="{FF2B5EF4-FFF2-40B4-BE49-F238E27FC236}">
                <a16:creationId xmlns:a16="http://schemas.microsoft.com/office/drawing/2014/main" xmlns="" id="{AB54F451-FFAF-4FC8-97E1-E6F1DEC786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E7D9A01-BE59-4AFC-AB65-DBFAAE4EA18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56523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1D1C2-0CEC-4514-B8E3-AF01DEC6D5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2E3D189-861E-4935-89E8-383161213B7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B1E28D8-537E-4993-B1B6-5994E1111B1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77EE865-2075-45CF-AF49-6F9BBD89F654}"/>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6" name="Footer Placeholder 5">
            <a:extLst>
              <a:ext uri="{FF2B5EF4-FFF2-40B4-BE49-F238E27FC236}">
                <a16:creationId xmlns:a16="http://schemas.microsoft.com/office/drawing/2014/main" xmlns="" id="{82487F9C-F428-4EAC-9BA2-2D43860310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48B5FD1-D131-47CB-BEEB-4A18F6A8D13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4674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2D728-7716-4FB3-AE8C-C861FC8FA1D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849DD8B-DE75-45F0-A5C6-A8B8F56F58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1CAA1B5D-543F-44F1-BC20-DC915357E7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F31EBC88-5EC5-4F4D-9EA1-B9A5844179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54634155-396A-4029-8510-42A5B2FE061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A443EDB9-CE54-40E9-B22C-8F044705847A}"/>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8" name="Footer Placeholder 7">
            <a:extLst>
              <a:ext uri="{FF2B5EF4-FFF2-40B4-BE49-F238E27FC236}">
                <a16:creationId xmlns:a16="http://schemas.microsoft.com/office/drawing/2014/main" xmlns="" id="{72D2AA7B-5B81-40A5-9509-EDAE65E369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40BC43E-8303-496A-9FF4-8E74344973F3}"/>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04745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BBFC78-5F04-434C-847D-5C880C7EF0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3F90043D-7C65-4FD4-A10D-0A3B560AA4B5}"/>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4" name="Footer Placeholder 3">
            <a:extLst>
              <a:ext uri="{FF2B5EF4-FFF2-40B4-BE49-F238E27FC236}">
                <a16:creationId xmlns:a16="http://schemas.microsoft.com/office/drawing/2014/main" xmlns="" id="{2091ED60-3AE7-47C0-85DB-4B0D7CDFFF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7A86D7EA-F201-4E2D-A5F8-A20608AB2BEB}"/>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59607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D25B71-F0FF-427D-AD96-8C76410793B9}"/>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3" name="Footer Placeholder 2">
            <a:extLst>
              <a:ext uri="{FF2B5EF4-FFF2-40B4-BE49-F238E27FC236}">
                <a16:creationId xmlns:a16="http://schemas.microsoft.com/office/drawing/2014/main" xmlns="" id="{65767700-9116-47EA-A160-4F44BD7047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715BAF67-5F7E-47D8-8607-1F5C2E1E2B5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39008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69A98-F374-4315-9808-C1FB85416B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136CE0E-C903-4678-A04E-47E35A87FB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A88721D6-CB4A-4979-84AD-9BC120F39C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0ED09AF4-6AE0-4AF1-B9A5-3822869C491C}"/>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6" name="Footer Placeholder 5">
            <a:extLst>
              <a:ext uri="{FF2B5EF4-FFF2-40B4-BE49-F238E27FC236}">
                <a16:creationId xmlns:a16="http://schemas.microsoft.com/office/drawing/2014/main" xmlns="" id="{23A5F2EF-D797-47A1-955F-17261D43DA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EBC6185-EF00-4359-AC86-1F1BA192277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94673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CBD7A-F570-4234-A56F-29FC1AC19A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A0F12C6D-D1F0-42A9-8F86-AAC12AC9A98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xmlns="" id="{FBFF0E5E-8082-4B66-93E9-DD37183D64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D8372BDD-FE6C-416C-85FF-D7947CD866A8}"/>
              </a:ext>
            </a:extLst>
          </p:cNvPr>
          <p:cNvSpPr>
            <a:spLocks noGrp="1"/>
          </p:cNvSpPr>
          <p:nvPr>
            <p:ph type="dt" sz="half" idx="10"/>
          </p:nvPr>
        </p:nvSpPr>
        <p:spPr/>
        <p:txBody>
          <a:bodyPr/>
          <a:lstStyle/>
          <a:p>
            <a:fld id="{446990E1-7BF8-4563-A1B4-8E7D2164E4CC}" type="datetimeFigureOut">
              <a:rPr lang="en-GB" smtClean="0"/>
              <a:t>18/09/2019</a:t>
            </a:fld>
            <a:endParaRPr lang="en-GB"/>
          </a:p>
        </p:txBody>
      </p:sp>
      <p:sp>
        <p:nvSpPr>
          <p:cNvPr id="6" name="Footer Placeholder 5">
            <a:extLst>
              <a:ext uri="{FF2B5EF4-FFF2-40B4-BE49-F238E27FC236}">
                <a16:creationId xmlns:a16="http://schemas.microsoft.com/office/drawing/2014/main" xmlns="" id="{35FD8764-7D90-4CC6-8E2B-0DF706968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5E6E1C9-9502-4871-A118-1CE627FFE6D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76440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9B50CF-AFB3-4D59-BA22-5741728BF50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7D2A7E3-FC2D-494F-A74C-F99D6359A7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3A1EC10-01F5-4B8D-9324-912D7101E3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6990E1-7BF8-4563-A1B4-8E7D2164E4CC}" type="datetimeFigureOut">
              <a:rPr lang="en-GB" smtClean="0"/>
              <a:t>18/09/2019</a:t>
            </a:fld>
            <a:endParaRPr lang="en-GB"/>
          </a:p>
        </p:txBody>
      </p:sp>
      <p:sp>
        <p:nvSpPr>
          <p:cNvPr id="5" name="Footer Placeholder 4">
            <a:extLst>
              <a:ext uri="{FF2B5EF4-FFF2-40B4-BE49-F238E27FC236}">
                <a16:creationId xmlns:a16="http://schemas.microsoft.com/office/drawing/2014/main" xmlns="" id="{AD14BD24-EC93-4B53-8355-3DEE568C46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3641E61B-899E-472D-89A4-2A98E3F1D3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9F3D2-7D36-4B65-ACE9-09C80C417A3A}" type="slidenum">
              <a:rPr lang="en-GB" smtClean="0"/>
              <a:t>‹#›</a:t>
            </a:fld>
            <a:endParaRPr lang="en-GB"/>
          </a:p>
        </p:txBody>
      </p:sp>
    </p:spTree>
    <p:extLst>
      <p:ext uri="{BB962C8B-B14F-4D97-AF65-F5344CB8AC3E}">
        <p14:creationId xmlns:p14="http://schemas.microsoft.com/office/powerpoint/2010/main" val="7365343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awpool-ce.eschools.co.uk/website"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88641"/>
            <a:ext cx="8712968" cy="1080120"/>
          </a:xfrm>
        </p:spPr>
        <p:txBody>
          <a:bodyPr>
            <a:normAutofit/>
          </a:bodyPr>
          <a:lstStyle/>
          <a:p>
            <a:r>
              <a:rPr lang="en-GB" sz="4000" b="1" dirty="0" err="1"/>
              <a:t>Dawpool</a:t>
            </a:r>
            <a:r>
              <a:rPr lang="en-GB" sz="4000" b="1" dirty="0"/>
              <a:t> C.E. (Aided) Primary School</a:t>
            </a:r>
          </a:p>
        </p:txBody>
      </p:sp>
      <p:sp>
        <p:nvSpPr>
          <p:cNvPr id="3" name="Subtitle 2"/>
          <p:cNvSpPr>
            <a:spLocks noGrp="1"/>
          </p:cNvSpPr>
          <p:nvPr>
            <p:ph type="subTitle" idx="1"/>
          </p:nvPr>
        </p:nvSpPr>
        <p:spPr>
          <a:xfrm>
            <a:off x="558194" y="5301208"/>
            <a:ext cx="8118261" cy="1201688"/>
          </a:xfrm>
        </p:spPr>
        <p:txBody>
          <a:bodyPr>
            <a:normAutofit/>
          </a:bodyPr>
          <a:lstStyle/>
          <a:p>
            <a:r>
              <a:rPr lang="en-GB" b="1" i="1" dirty="0">
                <a:solidFill>
                  <a:schemeClr val="tx1"/>
                </a:solidFill>
              </a:rPr>
              <a:t>'The Fruits of the Spirit are Love, Joy, Peace, Patience, Kindness, Generosity, Faithfulness, Gentleness and Self-Control.'</a:t>
            </a:r>
            <a:endParaRPr lang="en-GB" dirty="0">
              <a:solidFill>
                <a:schemeClr val="tx1"/>
              </a:solidFill>
            </a:endParaRPr>
          </a:p>
          <a:p>
            <a:r>
              <a:rPr lang="en-GB" i="1" dirty="0">
                <a:solidFill>
                  <a:schemeClr val="tx1"/>
                </a:solidFill>
              </a:rPr>
              <a:t>(Galatians 5: 22-23)</a:t>
            </a:r>
            <a:endParaRPr lang="en-GB" dirty="0">
              <a:solidFill>
                <a:schemeClr val="tx1"/>
              </a:solidFill>
            </a:endParaRP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1484784"/>
            <a:ext cx="4940525" cy="3528392"/>
          </a:xfrm>
          <a:prstGeom prst="rect">
            <a:avLst/>
          </a:prstGeom>
        </p:spPr>
      </p:pic>
    </p:spTree>
    <p:extLst>
      <p:ext uri="{BB962C8B-B14F-4D97-AF65-F5344CB8AC3E}">
        <p14:creationId xmlns:p14="http://schemas.microsoft.com/office/powerpoint/2010/main" val="3728264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649"/>
            <a:ext cx="7886700" cy="432047"/>
          </a:xfrm>
        </p:spPr>
        <p:txBody>
          <a:bodyPr>
            <a:normAutofit fontScale="90000"/>
          </a:bodyPr>
          <a:lstStyle/>
          <a:p>
            <a:pPr algn="ctr"/>
            <a:r>
              <a:rPr lang="en-GB" b="1" u="sng" dirty="0"/>
              <a:t>Belongings</a:t>
            </a:r>
          </a:p>
        </p:txBody>
      </p:sp>
      <p:sp>
        <p:nvSpPr>
          <p:cNvPr id="3" name="Content Placeholder 2"/>
          <p:cNvSpPr>
            <a:spLocks noGrp="1"/>
          </p:cNvSpPr>
          <p:nvPr>
            <p:ph idx="1"/>
          </p:nvPr>
        </p:nvSpPr>
        <p:spPr>
          <a:xfrm>
            <a:off x="457200" y="692696"/>
            <a:ext cx="8229600" cy="5400600"/>
          </a:xfrm>
        </p:spPr>
        <p:txBody>
          <a:bodyPr>
            <a:normAutofit/>
          </a:bodyPr>
          <a:lstStyle/>
          <a:p>
            <a:pPr marL="0" indent="0">
              <a:buNone/>
            </a:pPr>
            <a:r>
              <a:rPr lang="en-GB" b="1" dirty="0"/>
              <a:t>PE</a:t>
            </a:r>
          </a:p>
          <a:p>
            <a:r>
              <a:rPr lang="en-GB" dirty="0"/>
              <a:t> It is a requirement that all pupils participate in PE lessons. Pupils must not miss PE lessons if they have forgotten or misplaced their PE kit. Pupils may only miss a PE lesson with written permission from parents.</a:t>
            </a:r>
          </a:p>
          <a:p>
            <a:r>
              <a:rPr lang="en-GB" dirty="0"/>
              <a:t>Parents will be informed using the </a:t>
            </a:r>
            <a:r>
              <a:rPr lang="en-GB" b="1" dirty="0"/>
              <a:t>PE Kit letter</a:t>
            </a:r>
            <a:r>
              <a:rPr lang="en-GB" dirty="0"/>
              <a:t> if your child has forgotten or misplaced their PE kit. </a:t>
            </a:r>
          </a:p>
          <a:p>
            <a:r>
              <a:rPr lang="en-GB" dirty="0"/>
              <a:t>Please ensure all possessions are clearly labelled!</a:t>
            </a:r>
          </a:p>
          <a:p>
            <a:pPr marL="0" indent="0">
              <a:buNone/>
            </a:pPr>
            <a:r>
              <a:rPr lang="en-GB" b="1" dirty="0"/>
              <a:t>Water</a:t>
            </a:r>
          </a:p>
          <a:p>
            <a:r>
              <a:rPr lang="en-GB" dirty="0"/>
              <a:t>We encourage the children to bring in water bottles. Clearly labelled</a:t>
            </a:r>
            <a:r>
              <a:rPr lang="en-GB" dirty="0" smtClean="0"/>
              <a:t>. No juice!</a:t>
            </a:r>
            <a:endParaRPr lang="en-GB" dirty="0"/>
          </a:p>
          <a:p>
            <a:pPr marL="0" indent="0">
              <a:buNone/>
            </a:pPr>
            <a:r>
              <a:rPr lang="en-GB" b="1" dirty="0"/>
              <a:t>Snacks</a:t>
            </a:r>
          </a:p>
          <a:p>
            <a:r>
              <a:rPr lang="en-GB" dirty="0"/>
              <a:t>Pupils are encouraged to bring in a healthy snack for </a:t>
            </a:r>
            <a:r>
              <a:rPr lang="en-GB" dirty="0">
                <a:solidFill>
                  <a:srgbClr val="FF0000"/>
                </a:solidFill>
              </a:rPr>
              <a:t>morning</a:t>
            </a:r>
            <a:r>
              <a:rPr lang="en-GB" dirty="0"/>
              <a:t> break only. They will receive fruit at afternoon break supplied within school. No crisps, chocolate or fizzy drinks please. Parents may choose for their children to purchase toast as a playtime snack.</a:t>
            </a:r>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1967013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22F62-E269-4986-B59C-14C6E010C67F}"/>
              </a:ext>
            </a:extLst>
          </p:cNvPr>
          <p:cNvSpPr>
            <a:spLocks noGrp="1"/>
          </p:cNvSpPr>
          <p:nvPr>
            <p:ph type="title"/>
          </p:nvPr>
        </p:nvSpPr>
        <p:spPr>
          <a:xfrm>
            <a:off x="628650" y="365127"/>
            <a:ext cx="7886700" cy="759618"/>
          </a:xfrm>
        </p:spPr>
        <p:txBody>
          <a:bodyPr>
            <a:normAutofit/>
          </a:bodyPr>
          <a:lstStyle/>
          <a:p>
            <a:pPr algn="ctr"/>
            <a:r>
              <a:rPr lang="en-GB" sz="3200" dirty="0">
                <a:latin typeface="+mn-lt"/>
              </a:rPr>
              <a:t>How to support your child</a:t>
            </a:r>
          </a:p>
        </p:txBody>
      </p:sp>
      <p:sp>
        <p:nvSpPr>
          <p:cNvPr id="3" name="Content Placeholder 2">
            <a:extLst>
              <a:ext uri="{FF2B5EF4-FFF2-40B4-BE49-F238E27FC236}">
                <a16:creationId xmlns:a16="http://schemas.microsoft.com/office/drawing/2014/main" xmlns="" id="{FE0EC937-7E0D-4408-B868-A17F475F0072}"/>
              </a:ext>
            </a:extLst>
          </p:cNvPr>
          <p:cNvSpPr>
            <a:spLocks noGrp="1"/>
          </p:cNvSpPr>
          <p:nvPr>
            <p:ph idx="1"/>
          </p:nvPr>
        </p:nvSpPr>
        <p:spPr>
          <a:xfrm>
            <a:off x="628650" y="1124745"/>
            <a:ext cx="7886700" cy="5052218"/>
          </a:xfrm>
        </p:spPr>
        <p:txBody>
          <a:bodyPr>
            <a:normAutofit fontScale="92500" lnSpcReduction="10000"/>
          </a:bodyPr>
          <a:lstStyle/>
          <a:p>
            <a:r>
              <a:rPr lang="en-GB" dirty="0">
                <a:cs typeface="Arial" pitchFamily="34" charset="0"/>
              </a:rPr>
              <a:t>Ensure that homework is completed and returned to school</a:t>
            </a:r>
          </a:p>
          <a:p>
            <a:r>
              <a:rPr lang="en-GB" dirty="0">
                <a:cs typeface="Arial" pitchFamily="34" charset="0"/>
              </a:rPr>
              <a:t>Practise phonics and read regularly.</a:t>
            </a:r>
          </a:p>
          <a:p>
            <a:pPr lvl="0"/>
            <a:r>
              <a:rPr lang="en-GB" dirty="0">
                <a:cs typeface="Arial" pitchFamily="34" charset="0"/>
              </a:rPr>
              <a:t>Comparing and measuring the weight, length and capacity of objects. The children do this using non-standard units of measurements. </a:t>
            </a:r>
          </a:p>
          <a:p>
            <a:pPr lvl="0"/>
            <a:r>
              <a:rPr lang="en-GB" dirty="0">
                <a:cs typeface="Arial" pitchFamily="34" charset="0"/>
              </a:rPr>
              <a:t>Estimation of measures.</a:t>
            </a:r>
          </a:p>
          <a:p>
            <a:pPr lvl="0"/>
            <a:r>
              <a:rPr lang="en-GB" dirty="0">
                <a:cs typeface="Arial" pitchFamily="34" charset="0"/>
              </a:rPr>
              <a:t> Telling the time-o’ clock, half past, quarter past, quarter to. Recognising and naming days of the week, months of the year.</a:t>
            </a:r>
          </a:p>
          <a:p>
            <a:pPr lvl="0"/>
            <a:r>
              <a:rPr lang="en-GB" dirty="0">
                <a:cs typeface="Arial" pitchFamily="34" charset="0"/>
              </a:rPr>
              <a:t>Coin recognition, playing shop, giving change etc.</a:t>
            </a:r>
          </a:p>
          <a:p>
            <a:pPr lvl="0"/>
            <a:r>
              <a:rPr lang="en-GB" dirty="0">
                <a:cs typeface="Arial" pitchFamily="34" charset="0"/>
              </a:rPr>
              <a:t>Playing board games as this will help with number recognition and ordering. </a:t>
            </a:r>
          </a:p>
          <a:p>
            <a:r>
              <a:rPr lang="en-GB" dirty="0"/>
              <a:t>Try to minimise long hours of screen time (</a:t>
            </a:r>
            <a:r>
              <a:rPr lang="en-GB" dirty="0" err="1"/>
              <a:t>xbox</a:t>
            </a:r>
            <a:r>
              <a:rPr lang="en-GB" dirty="0"/>
              <a:t>). Latest studies show that it has an adverse effect on behaviour and concentration and can disrupt sleep patterns.</a:t>
            </a:r>
          </a:p>
          <a:p>
            <a:pPr marL="0" indent="0">
              <a:buNone/>
            </a:pPr>
            <a:endParaRPr lang="en-GB" dirty="0"/>
          </a:p>
          <a:p>
            <a:r>
              <a:rPr lang="en-GB" b="1" dirty="0"/>
              <a:t>Please make an appointment to chat to us if you have any concerns or think there is information we need to know. We have an open door and any information you can give us enables us to fully care for support your child.</a:t>
            </a:r>
          </a:p>
        </p:txBody>
      </p:sp>
    </p:spTree>
    <p:extLst>
      <p:ext uri="{BB962C8B-B14F-4D97-AF65-F5344CB8AC3E}">
        <p14:creationId xmlns:p14="http://schemas.microsoft.com/office/powerpoint/2010/main" val="2915800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E21FC2-B6B1-3D4D-B286-D8DB643CAD20}"/>
              </a:ext>
            </a:extLst>
          </p:cNvPr>
          <p:cNvPicPr>
            <a:picLocks noChangeAspect="1"/>
          </p:cNvPicPr>
          <p:nvPr/>
        </p:nvPicPr>
        <p:blipFill>
          <a:blip r:embed="rId2"/>
          <a:stretch>
            <a:fillRect/>
          </a:stretch>
        </p:blipFill>
        <p:spPr>
          <a:xfrm>
            <a:off x="0" y="230728"/>
            <a:ext cx="9144000" cy="1519743"/>
          </a:xfrm>
          <a:prstGeom prst="rect">
            <a:avLst/>
          </a:prstGeom>
        </p:spPr>
      </p:pic>
      <p:sp>
        <p:nvSpPr>
          <p:cNvPr id="5" name="TextBox 4">
            <a:extLst>
              <a:ext uri="{FF2B5EF4-FFF2-40B4-BE49-F238E27FC236}">
                <a16:creationId xmlns:a16="http://schemas.microsoft.com/office/drawing/2014/main" xmlns="" id="{BF7FFFC0-40AB-6243-BEB2-3090D51470C3}"/>
              </a:ext>
            </a:extLst>
          </p:cNvPr>
          <p:cNvSpPr txBox="1"/>
          <p:nvPr/>
        </p:nvSpPr>
        <p:spPr>
          <a:xfrm>
            <a:off x="193964" y="2272145"/>
            <a:ext cx="8506691"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school website is the main platform for providing information to parents</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algn="ctr"/>
            <a:r>
              <a:rPr lang="en-GB" dirty="0">
                <a:hlinkClick r:id="rId3"/>
              </a:rPr>
              <a:t>https://dawpool-ce.eschools.co.uk/website</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Please </a:t>
            </a:r>
            <a:r>
              <a:rPr lang="en-GB" dirty="0">
                <a:latin typeface="Arial" panose="020B0604020202020204" pitchFamily="34" charset="0"/>
                <a:cs typeface="Arial" panose="020B0604020202020204" pitchFamily="34" charset="0"/>
              </a:rPr>
              <a:t>familiarise</a:t>
            </a:r>
            <a:r>
              <a:rPr lang="en-US" dirty="0">
                <a:latin typeface="Arial" panose="020B0604020202020204" pitchFamily="34" charset="0"/>
                <a:cs typeface="Arial" panose="020B0604020202020204" pitchFamily="34" charset="0"/>
              </a:rPr>
              <a:t> yourself with the website and the information it contains.</a:t>
            </a:r>
          </a:p>
        </p:txBody>
      </p:sp>
    </p:spTree>
    <p:extLst>
      <p:ext uri="{BB962C8B-B14F-4D97-AF65-F5344CB8AC3E}">
        <p14:creationId xmlns:p14="http://schemas.microsoft.com/office/powerpoint/2010/main" val="2453355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8362DD-DCDE-824B-AC34-9A8E4E413237}"/>
              </a:ext>
            </a:extLst>
          </p:cNvPr>
          <p:cNvPicPr>
            <a:picLocks noChangeAspect="1"/>
          </p:cNvPicPr>
          <p:nvPr/>
        </p:nvPicPr>
        <p:blipFill>
          <a:blip r:embed="rId2"/>
          <a:stretch>
            <a:fillRect/>
          </a:stretch>
        </p:blipFill>
        <p:spPr>
          <a:xfrm>
            <a:off x="0" y="287079"/>
            <a:ext cx="9144000" cy="916711"/>
          </a:xfrm>
          <a:prstGeom prst="rect">
            <a:avLst/>
          </a:prstGeom>
        </p:spPr>
      </p:pic>
      <p:sp>
        <p:nvSpPr>
          <p:cNvPr id="5" name="Rectangle 4">
            <a:extLst>
              <a:ext uri="{FF2B5EF4-FFF2-40B4-BE49-F238E27FC236}">
                <a16:creationId xmlns:a16="http://schemas.microsoft.com/office/drawing/2014/main" xmlns="" id="{CE137D0A-08AD-444D-9E03-EF7EF1E46A94}"/>
              </a:ext>
            </a:extLst>
          </p:cNvPr>
          <p:cNvSpPr/>
          <p:nvPr/>
        </p:nvSpPr>
        <p:spPr>
          <a:xfrm>
            <a:off x="415636" y="1720885"/>
            <a:ext cx="8215745" cy="2585323"/>
          </a:xfrm>
          <a:prstGeom prst="rect">
            <a:avLst/>
          </a:prstGeom>
        </p:spPr>
        <p:txBody>
          <a:bodyPr wrap="square">
            <a:spAutoFit/>
          </a:bodyPr>
          <a:lstStyle/>
          <a:p>
            <a:pPr algn="just"/>
            <a:r>
              <a:rPr lang="en-GB" b="1" u="sng" dirty="0">
                <a:solidFill>
                  <a:srgbClr val="333333"/>
                </a:solidFill>
                <a:latin typeface="Arial" panose="020B0604020202020204" pitchFamily="34" charset="0"/>
                <a:cs typeface="Arial" panose="020B0604020202020204" pitchFamily="34" charset="0"/>
              </a:rPr>
              <a:t>The Dawpool News</a:t>
            </a:r>
          </a:p>
          <a:p>
            <a:pPr algn="just"/>
            <a:endParaRPr lang="en-GB" dirty="0">
              <a:solidFill>
                <a:srgbClr val="333333"/>
              </a:solidFill>
              <a:latin typeface="Arial" panose="020B0604020202020204" pitchFamily="34" charset="0"/>
              <a:cs typeface="Arial" panose="020B0604020202020204" pitchFamily="34" charset="0"/>
            </a:endParaRPr>
          </a:p>
          <a:p>
            <a:pPr algn="just"/>
            <a:r>
              <a:rPr lang="en-GB" dirty="0">
                <a:solidFill>
                  <a:srgbClr val="333333"/>
                </a:solidFill>
                <a:latin typeface="Arial" panose="020B0604020202020204" pitchFamily="34" charset="0"/>
                <a:cs typeface="Arial" panose="020B0604020202020204" pitchFamily="34" charset="0"/>
              </a:rPr>
              <a:t>The 'Dawpool News' is our weekly newsletter which is published every Friday and emailed directly to parents.  It is important that parents take the time to read the newsletter. Please ensure the school office has the correct email address. All copies of the newsletter can be found within the ‘Dawpool News’ section of the website.</a:t>
            </a:r>
          </a:p>
          <a:p>
            <a:pPr algn="just"/>
            <a:endParaRPr lang="en-GB" dirty="0">
              <a:solidFill>
                <a:srgbClr val="333333"/>
              </a:solidFill>
              <a:latin typeface="Arial" panose="020B0604020202020204" pitchFamily="34" charset="0"/>
              <a:cs typeface="Arial" panose="020B0604020202020204" pitchFamily="34" charset="0"/>
            </a:endParaRPr>
          </a:p>
          <a:p>
            <a:pPr algn="just"/>
            <a:r>
              <a:rPr lang="en-GB" dirty="0">
                <a:solidFill>
                  <a:srgbClr val="333333"/>
                </a:solidFill>
                <a:latin typeface="Arial" panose="020B0604020202020204" pitchFamily="34" charset="0"/>
                <a:cs typeface="Arial" panose="020B0604020202020204" pitchFamily="34" charset="0"/>
              </a:rPr>
              <a:t>Please also visit the school's Twitter feed for further information. </a:t>
            </a:r>
            <a:endParaRPr lang="en-GB"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862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03BB66-BEB6-5E4F-A693-B1C539E12845}"/>
              </a:ext>
            </a:extLst>
          </p:cNvPr>
          <p:cNvPicPr>
            <a:picLocks noChangeAspect="1"/>
          </p:cNvPicPr>
          <p:nvPr/>
        </p:nvPicPr>
        <p:blipFill>
          <a:blip r:embed="rId2"/>
          <a:stretch>
            <a:fillRect/>
          </a:stretch>
        </p:blipFill>
        <p:spPr>
          <a:xfrm>
            <a:off x="0" y="486157"/>
            <a:ext cx="9144000" cy="903588"/>
          </a:xfrm>
          <a:prstGeom prst="rect">
            <a:avLst/>
          </a:prstGeom>
        </p:spPr>
      </p:pic>
      <p:sp>
        <p:nvSpPr>
          <p:cNvPr id="3" name="Rectangle 2">
            <a:extLst>
              <a:ext uri="{FF2B5EF4-FFF2-40B4-BE49-F238E27FC236}">
                <a16:creationId xmlns:a16="http://schemas.microsoft.com/office/drawing/2014/main" xmlns="" id="{E4E18331-591B-484C-8A68-8D8B9BA63D23}"/>
              </a:ext>
            </a:extLst>
          </p:cNvPr>
          <p:cNvSpPr/>
          <p:nvPr/>
        </p:nvSpPr>
        <p:spPr>
          <a:xfrm>
            <a:off x="401781" y="1792017"/>
            <a:ext cx="8298873" cy="4247317"/>
          </a:xfrm>
          <a:prstGeom prst="rect">
            <a:avLst/>
          </a:prstGeom>
        </p:spPr>
        <p:txBody>
          <a:bodyPr wrap="square">
            <a:spAutoFit/>
          </a:bodyPr>
          <a:lstStyle/>
          <a:p>
            <a:pPr algn="just"/>
            <a:r>
              <a:rPr lang="en-GB" b="1" u="sng" dirty="0">
                <a:solidFill>
                  <a:srgbClr val="333333"/>
                </a:solidFill>
                <a:latin typeface="Arial" panose="020B0604020202020204" pitchFamily="34" charset="0"/>
                <a:cs typeface="Arial" panose="020B0604020202020204" pitchFamily="34" charset="0"/>
              </a:rPr>
              <a:t>Online Safety - Guidance for Parents</a:t>
            </a:r>
          </a:p>
          <a:p>
            <a:pPr algn="just"/>
            <a:endParaRPr lang="en-GB" dirty="0">
              <a:solidFill>
                <a:srgbClr val="333333"/>
              </a:solidFill>
              <a:latin typeface="Arial" panose="020B0604020202020204" pitchFamily="34" charset="0"/>
              <a:cs typeface="Arial" panose="020B0604020202020204" pitchFamily="34" charset="0"/>
            </a:endParaRPr>
          </a:p>
          <a:p>
            <a:pPr algn="just"/>
            <a:r>
              <a:rPr lang="en-GB" dirty="0">
                <a:solidFill>
                  <a:srgbClr val="333333"/>
                </a:solidFill>
                <a:latin typeface="Arial" panose="020B0604020202020204" pitchFamily="34" charset="0"/>
                <a:cs typeface="Arial" panose="020B0604020202020204" pitchFamily="34" charset="0"/>
              </a:rPr>
              <a:t>The internet is undoubtedly one of the greatest ever inventions and is an extremely useful tool for entertainment, staying in touch, sharing memories as well as finding out anything and everything. However, the internet is also full of danger which children need to be safeguarded from. </a:t>
            </a:r>
          </a:p>
          <a:p>
            <a:pPr algn="just"/>
            <a:endParaRPr lang="en-GB" dirty="0">
              <a:solidFill>
                <a:srgbClr val="333333"/>
              </a:solidFill>
              <a:latin typeface="Arial" panose="020B0604020202020204" pitchFamily="34" charset="0"/>
              <a:cs typeface="Arial" panose="020B0604020202020204" pitchFamily="34" charset="0"/>
            </a:endParaRPr>
          </a:p>
          <a:p>
            <a:pPr algn="just"/>
            <a:r>
              <a:rPr lang="en-GB" dirty="0">
                <a:solidFill>
                  <a:srgbClr val="333333"/>
                </a:solidFill>
                <a:latin typeface="Arial" panose="020B0604020202020204" pitchFamily="34" charset="0"/>
                <a:cs typeface="Arial" panose="020B0604020202020204" pitchFamily="34" charset="0"/>
              </a:rPr>
              <a:t>Keeping up to date with what your children are doing online can seem very daunting. Technology is constantly advancing and sometimes parents feel that their children know more about the internet than they do. </a:t>
            </a:r>
          </a:p>
          <a:p>
            <a:pPr algn="just"/>
            <a:endParaRPr lang="en-GB" dirty="0">
              <a:solidFill>
                <a:srgbClr val="333333"/>
              </a:solidFill>
              <a:latin typeface="Arial" panose="020B0604020202020204" pitchFamily="34" charset="0"/>
              <a:cs typeface="Arial" panose="020B0604020202020204" pitchFamily="34" charset="0"/>
            </a:endParaRPr>
          </a:p>
          <a:p>
            <a:pPr algn="just"/>
            <a:r>
              <a:rPr lang="en-GB" dirty="0">
                <a:solidFill>
                  <a:srgbClr val="333333"/>
                </a:solidFill>
                <a:latin typeface="Arial" panose="020B0604020202020204" pitchFamily="34" charset="0"/>
                <a:cs typeface="Arial" panose="020B0604020202020204" pitchFamily="34" charset="0"/>
              </a:rPr>
              <a:t>The guidance and links on the website are designed to help parents and carers to keep their children as safe as possible when online. Our best single bit of advice is to </a:t>
            </a:r>
            <a:r>
              <a:rPr lang="en-GB" b="1" dirty="0">
                <a:solidFill>
                  <a:srgbClr val="333333"/>
                </a:solidFill>
                <a:latin typeface="Arial" panose="020B0604020202020204" pitchFamily="34" charset="0"/>
                <a:cs typeface="Arial" panose="020B0604020202020204" pitchFamily="34" charset="0"/>
              </a:rPr>
              <a:t>be curious about what your children are doing online, take an interest in their activities and regularly check what they are doing.</a:t>
            </a:r>
            <a:endParaRPr lang="en-GB" b="1"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801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08A0E9-C561-124E-B647-FEF0C34D0A00}"/>
              </a:ext>
            </a:extLst>
          </p:cNvPr>
          <p:cNvPicPr>
            <a:picLocks noChangeAspect="1"/>
          </p:cNvPicPr>
          <p:nvPr/>
        </p:nvPicPr>
        <p:blipFill>
          <a:blip r:embed="rId2"/>
          <a:stretch>
            <a:fillRect/>
          </a:stretch>
        </p:blipFill>
        <p:spPr>
          <a:xfrm>
            <a:off x="0" y="310957"/>
            <a:ext cx="9144000" cy="915939"/>
          </a:xfrm>
          <a:prstGeom prst="rect">
            <a:avLst/>
          </a:prstGeom>
        </p:spPr>
      </p:pic>
      <p:sp>
        <p:nvSpPr>
          <p:cNvPr id="6" name="Rectangle 5">
            <a:extLst>
              <a:ext uri="{FF2B5EF4-FFF2-40B4-BE49-F238E27FC236}">
                <a16:creationId xmlns:a16="http://schemas.microsoft.com/office/drawing/2014/main" xmlns="" id="{1F72BDC6-0669-C04F-BD58-E18323FA86B3}"/>
              </a:ext>
            </a:extLst>
          </p:cNvPr>
          <p:cNvSpPr/>
          <p:nvPr/>
        </p:nvSpPr>
        <p:spPr>
          <a:xfrm>
            <a:off x="401781" y="1792017"/>
            <a:ext cx="8298873" cy="1754326"/>
          </a:xfrm>
          <a:prstGeom prst="rect">
            <a:avLst/>
          </a:prstGeom>
        </p:spPr>
        <p:txBody>
          <a:bodyPr wrap="square">
            <a:spAutoFit/>
          </a:bodyPr>
          <a:lstStyle/>
          <a:p>
            <a:pPr algn="just"/>
            <a:r>
              <a:rPr lang="en-GB" b="1" u="sng" dirty="0">
                <a:solidFill>
                  <a:srgbClr val="333333"/>
                </a:solidFill>
                <a:latin typeface="Arial" panose="020B0604020202020204" pitchFamily="34" charset="0"/>
                <a:cs typeface="Arial" panose="020B0604020202020204" pitchFamily="34" charset="0"/>
              </a:rPr>
              <a:t>Pastoral Support</a:t>
            </a:r>
          </a:p>
          <a:p>
            <a:pPr algn="just"/>
            <a:endParaRPr lang="en-GB" dirty="0">
              <a:solidFill>
                <a:srgbClr val="333333"/>
              </a:solidFill>
              <a:latin typeface="Arial" panose="020B0604020202020204" pitchFamily="34" charset="0"/>
              <a:cs typeface="Arial" panose="020B0604020202020204" pitchFamily="34" charset="0"/>
            </a:endParaRPr>
          </a:p>
          <a:p>
            <a:pPr algn="just"/>
            <a:r>
              <a:rPr lang="en-GB" dirty="0">
                <a:solidFill>
                  <a:srgbClr val="333333"/>
                </a:solidFill>
                <a:latin typeface="Arial" panose="020B0604020202020204" pitchFamily="34" charset="0"/>
                <a:cs typeface="Arial" panose="020B0604020202020204" pitchFamily="34" charset="0"/>
              </a:rPr>
              <a:t>The Pastoral Support section of the website provides information about how to access support from the School Nursing Service and CAMHS. It also provides a range of resources to support aspects of mental health and well being and Special Educational Needs.</a:t>
            </a:r>
          </a:p>
        </p:txBody>
      </p:sp>
      <p:sp>
        <p:nvSpPr>
          <p:cNvPr id="7" name="TextBox 6">
            <a:extLst>
              <a:ext uri="{FF2B5EF4-FFF2-40B4-BE49-F238E27FC236}">
                <a16:creationId xmlns:a16="http://schemas.microsoft.com/office/drawing/2014/main" xmlns="" id="{E2B10CDD-0CDA-2145-B17D-3693C143FF75}"/>
              </a:ext>
            </a:extLst>
          </p:cNvPr>
          <p:cNvSpPr txBox="1"/>
          <p:nvPr/>
        </p:nvSpPr>
        <p:spPr>
          <a:xfrm>
            <a:off x="401781" y="3782290"/>
            <a:ext cx="3255818" cy="2585323"/>
          </a:xfrm>
          <a:prstGeom prst="rect">
            <a:avLst/>
          </a:prstGeom>
          <a:noFill/>
        </p:spPr>
        <p:txBody>
          <a:bodyPr wrap="square" rtlCol="0">
            <a:spAutoFit/>
          </a:bodyPr>
          <a:lstStyle/>
          <a:p>
            <a:r>
              <a:rPr lang="en-GB" dirty="0"/>
              <a:t>Anger</a:t>
            </a:r>
          </a:p>
          <a:p>
            <a:r>
              <a:rPr lang="en-GB" dirty="0"/>
              <a:t>Anxiety</a:t>
            </a:r>
          </a:p>
          <a:p>
            <a:r>
              <a:rPr lang="en-GB" dirty="0"/>
              <a:t>Bereavement &amp; Sickness</a:t>
            </a:r>
          </a:p>
          <a:p>
            <a:r>
              <a:rPr lang="en-GB" dirty="0"/>
              <a:t>Body Image</a:t>
            </a:r>
          </a:p>
          <a:p>
            <a:r>
              <a:rPr lang="en-GB" dirty="0"/>
              <a:t>Bullying</a:t>
            </a:r>
          </a:p>
          <a:p>
            <a:r>
              <a:rPr lang="en-GB" dirty="0"/>
              <a:t>Depression</a:t>
            </a:r>
          </a:p>
          <a:p>
            <a:r>
              <a:rPr lang="en-GB" dirty="0"/>
              <a:t>Gender &amp; Identity</a:t>
            </a:r>
          </a:p>
          <a:p>
            <a:r>
              <a:rPr lang="en-GB" dirty="0"/>
              <a:t>Mindfulness</a:t>
            </a:r>
          </a:p>
          <a:p>
            <a:r>
              <a:rPr lang="en-GB" dirty="0"/>
              <a:t>Trauma &amp; Attachment</a:t>
            </a:r>
          </a:p>
        </p:txBody>
      </p:sp>
      <p:sp>
        <p:nvSpPr>
          <p:cNvPr id="8" name="TextBox 7">
            <a:extLst>
              <a:ext uri="{FF2B5EF4-FFF2-40B4-BE49-F238E27FC236}">
                <a16:creationId xmlns:a16="http://schemas.microsoft.com/office/drawing/2014/main" xmlns="" id="{F2901209-D33E-C543-86BB-3A710BC91DEF}"/>
              </a:ext>
            </a:extLst>
          </p:cNvPr>
          <p:cNvSpPr txBox="1"/>
          <p:nvPr/>
        </p:nvSpPr>
        <p:spPr>
          <a:xfrm>
            <a:off x="5320145" y="3782290"/>
            <a:ext cx="3255818" cy="1754326"/>
          </a:xfrm>
          <a:prstGeom prst="rect">
            <a:avLst/>
          </a:prstGeom>
          <a:noFill/>
        </p:spPr>
        <p:txBody>
          <a:bodyPr wrap="square" rtlCol="0">
            <a:spAutoFit/>
          </a:bodyPr>
          <a:lstStyle/>
          <a:p>
            <a:r>
              <a:rPr lang="en-GB" dirty="0"/>
              <a:t>ADHD</a:t>
            </a:r>
          </a:p>
          <a:p>
            <a:r>
              <a:rPr lang="en-GB" dirty="0"/>
              <a:t>Asperger's Syndrome</a:t>
            </a:r>
          </a:p>
          <a:p>
            <a:r>
              <a:rPr lang="en-GB" dirty="0"/>
              <a:t>Autism</a:t>
            </a:r>
          </a:p>
          <a:p>
            <a:r>
              <a:rPr lang="en-GB" dirty="0"/>
              <a:t>Dyslexia</a:t>
            </a:r>
          </a:p>
          <a:p>
            <a:r>
              <a:rPr lang="en-GB" dirty="0"/>
              <a:t>Dyspraxia</a:t>
            </a:r>
          </a:p>
          <a:p>
            <a:endParaRPr lang="en-GB" dirty="0"/>
          </a:p>
        </p:txBody>
      </p:sp>
    </p:spTree>
    <p:extLst>
      <p:ext uri="{BB962C8B-B14F-4D97-AF65-F5344CB8AC3E}">
        <p14:creationId xmlns:p14="http://schemas.microsoft.com/office/powerpoint/2010/main" val="1329284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D20FB2C-DEE8-5D44-B1D9-2E8A13BCDE6B}"/>
              </a:ext>
            </a:extLst>
          </p:cNvPr>
          <p:cNvPicPr>
            <a:picLocks noChangeAspect="1"/>
          </p:cNvPicPr>
          <p:nvPr/>
        </p:nvPicPr>
        <p:blipFill>
          <a:blip r:embed="rId2"/>
          <a:stretch>
            <a:fillRect/>
          </a:stretch>
        </p:blipFill>
        <p:spPr>
          <a:xfrm>
            <a:off x="0" y="382544"/>
            <a:ext cx="9144000" cy="911311"/>
          </a:xfrm>
          <a:prstGeom prst="rect">
            <a:avLst/>
          </a:prstGeom>
        </p:spPr>
      </p:pic>
      <p:sp>
        <p:nvSpPr>
          <p:cNvPr id="5" name="Rectangle 4">
            <a:extLst>
              <a:ext uri="{FF2B5EF4-FFF2-40B4-BE49-F238E27FC236}">
                <a16:creationId xmlns:a16="http://schemas.microsoft.com/office/drawing/2014/main" xmlns="" id="{538CAB14-0720-8948-9E2D-8BC5A46A0EBE}"/>
              </a:ext>
            </a:extLst>
          </p:cNvPr>
          <p:cNvSpPr/>
          <p:nvPr/>
        </p:nvSpPr>
        <p:spPr>
          <a:xfrm>
            <a:off x="318654" y="1570344"/>
            <a:ext cx="8298873" cy="1477328"/>
          </a:xfrm>
          <a:prstGeom prst="rect">
            <a:avLst/>
          </a:prstGeom>
        </p:spPr>
        <p:txBody>
          <a:bodyPr wrap="square">
            <a:spAutoFit/>
          </a:bodyPr>
          <a:lstStyle/>
          <a:p>
            <a:pPr algn="just"/>
            <a:r>
              <a:rPr lang="en-GB" b="1" u="sng" dirty="0">
                <a:solidFill>
                  <a:srgbClr val="333333"/>
                </a:solidFill>
                <a:latin typeface="Arial" panose="020B0604020202020204" pitchFamily="34" charset="0"/>
                <a:cs typeface="Arial" panose="020B0604020202020204" pitchFamily="34" charset="0"/>
              </a:rPr>
              <a:t>Parent Information </a:t>
            </a:r>
          </a:p>
          <a:p>
            <a:pPr algn="just"/>
            <a:endParaRPr lang="en-GB" dirty="0">
              <a:solidFill>
                <a:srgbClr val="333333"/>
              </a:solidFill>
              <a:latin typeface="Arial" panose="020B0604020202020204" pitchFamily="34" charset="0"/>
              <a:cs typeface="Arial" panose="020B0604020202020204" pitchFamily="34" charset="0"/>
            </a:endParaRPr>
          </a:p>
          <a:p>
            <a:pPr algn="just"/>
            <a:r>
              <a:rPr lang="en-GB" dirty="0">
                <a:solidFill>
                  <a:srgbClr val="333333"/>
                </a:solidFill>
                <a:latin typeface="Arial" panose="020B0604020202020204" pitchFamily="34" charset="0"/>
                <a:cs typeface="Arial" panose="020B0604020202020204" pitchFamily="34" charset="0"/>
              </a:rPr>
              <a:t>The parent information section of the website provides further information for parents, e.g. uniform, school meals, leave of absence requests, administration of medicines, etc. </a:t>
            </a:r>
          </a:p>
        </p:txBody>
      </p:sp>
      <p:sp>
        <p:nvSpPr>
          <p:cNvPr id="6" name="TextBox 5">
            <a:extLst>
              <a:ext uri="{FF2B5EF4-FFF2-40B4-BE49-F238E27FC236}">
                <a16:creationId xmlns:a16="http://schemas.microsoft.com/office/drawing/2014/main" xmlns="" id="{60A2E63B-88A0-4248-BA12-F4F5D37B9E3B}"/>
              </a:ext>
            </a:extLst>
          </p:cNvPr>
          <p:cNvSpPr txBox="1"/>
          <p:nvPr/>
        </p:nvSpPr>
        <p:spPr>
          <a:xfrm>
            <a:off x="318654" y="3210339"/>
            <a:ext cx="8030817" cy="3416320"/>
          </a:xfrm>
          <a:prstGeom prst="rect">
            <a:avLst/>
          </a:prstGeom>
          <a:noFill/>
        </p:spPr>
        <p:txBody>
          <a:bodyPr wrap="square" rtlCol="0">
            <a:spAutoFit/>
          </a:bodyPr>
          <a:lstStyle/>
          <a:p>
            <a:pPr algn="just"/>
            <a:r>
              <a:rPr lang="en-GB" b="1" dirty="0">
                <a:latin typeface="Arial" panose="020B0604020202020204" pitchFamily="34" charset="0"/>
                <a:cs typeface="Arial" panose="020B0604020202020204" pitchFamily="34" charset="0"/>
              </a:rPr>
              <a:t>Holidays in Term Time</a:t>
            </a:r>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Parents are discouraged from withdrawing their children from school in term time for family holidays because this may impact on their progress. Head Teachers may only authorise holidays in term time in exceptional circumstances. Parents who believe their circumstances are exceptional are asked to complete an </a:t>
            </a:r>
            <a:r>
              <a:rPr lang="en-GB" b="1" dirty="0">
                <a:latin typeface="Arial" panose="020B0604020202020204" pitchFamily="34" charset="0"/>
                <a:cs typeface="Arial" panose="020B0604020202020204" pitchFamily="34" charset="0"/>
              </a:rPr>
              <a:t>Application for Leave of Absence form</a:t>
            </a:r>
            <a:r>
              <a:rPr lang="en-GB" dirty="0">
                <a:latin typeface="Arial" panose="020B0604020202020204" pitchFamily="34" charset="0"/>
                <a:cs typeface="Arial" panose="020B0604020202020204" pitchFamily="34" charset="0"/>
              </a:rPr>
              <a:t> which is available from the school office and can be downloaded from the parent information section of the website. This form should be returned to the school well in advance of the proposed leave and before committing to any expense.  Parents who withdraw their child for unauthorised holidays in term time may be issued with a Fixed Penalty Notice.</a:t>
            </a:r>
          </a:p>
          <a:p>
            <a:endParaRPr lang="en-US" dirty="0"/>
          </a:p>
        </p:txBody>
      </p:sp>
    </p:spTree>
    <p:extLst>
      <p:ext uri="{BB962C8B-B14F-4D97-AF65-F5344CB8AC3E}">
        <p14:creationId xmlns:p14="http://schemas.microsoft.com/office/powerpoint/2010/main" val="2767130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0EA6E2-A002-4944-B0ED-321224392043}"/>
              </a:ext>
            </a:extLst>
          </p:cNvPr>
          <p:cNvPicPr>
            <a:picLocks noChangeAspect="1"/>
          </p:cNvPicPr>
          <p:nvPr/>
        </p:nvPicPr>
        <p:blipFill>
          <a:blip r:embed="rId2"/>
          <a:stretch>
            <a:fillRect/>
          </a:stretch>
        </p:blipFill>
        <p:spPr>
          <a:xfrm>
            <a:off x="0" y="469914"/>
            <a:ext cx="9144000" cy="902825"/>
          </a:xfrm>
          <a:prstGeom prst="rect">
            <a:avLst/>
          </a:prstGeom>
        </p:spPr>
      </p:pic>
      <p:sp>
        <p:nvSpPr>
          <p:cNvPr id="5" name="TextBox 4">
            <a:extLst>
              <a:ext uri="{FF2B5EF4-FFF2-40B4-BE49-F238E27FC236}">
                <a16:creationId xmlns:a16="http://schemas.microsoft.com/office/drawing/2014/main" xmlns="" id="{559726DF-EED7-844B-B973-F98FBE1C3587}"/>
              </a:ext>
            </a:extLst>
          </p:cNvPr>
          <p:cNvSpPr txBox="1"/>
          <p:nvPr/>
        </p:nvSpPr>
        <p:spPr>
          <a:xfrm>
            <a:off x="138546" y="1717963"/>
            <a:ext cx="8617527" cy="258532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policies section of the website will enable you download many of our key policies and procedures, some examples include: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Anti-Bullying</a:t>
            </a:r>
          </a:p>
          <a:p>
            <a:r>
              <a:rPr lang="en-GB" dirty="0">
                <a:latin typeface="Arial" panose="020B0604020202020204" pitchFamily="34" charset="0"/>
                <a:cs typeface="Arial" panose="020B0604020202020204" pitchFamily="34" charset="0"/>
              </a:rPr>
              <a:t>Arrivals and Departures Procedure</a:t>
            </a:r>
          </a:p>
          <a:p>
            <a:r>
              <a:rPr lang="en-GB" dirty="0">
                <a:latin typeface="Arial" panose="020B0604020202020204" pitchFamily="34" charset="0"/>
                <a:cs typeface="Arial" panose="020B0604020202020204" pitchFamily="34" charset="0"/>
              </a:rPr>
              <a:t>Behaviour</a:t>
            </a:r>
          </a:p>
          <a:p>
            <a:r>
              <a:rPr lang="en-GB" dirty="0">
                <a:latin typeface="Arial" panose="020B0604020202020204" pitchFamily="34" charset="0"/>
                <a:cs typeface="Arial" panose="020B0604020202020204" pitchFamily="34" charset="0"/>
              </a:rPr>
              <a:t>Complaints</a:t>
            </a:r>
          </a:p>
          <a:p>
            <a:r>
              <a:rPr lang="en-GB" dirty="0">
                <a:latin typeface="Arial" panose="020B0604020202020204" pitchFamily="34" charset="0"/>
                <a:cs typeface="Arial" panose="020B0604020202020204" pitchFamily="34" charset="0"/>
              </a:rPr>
              <a:t>E-Safety</a:t>
            </a:r>
          </a:p>
          <a:p>
            <a:r>
              <a:rPr lang="en-GB" dirty="0">
                <a:latin typeface="Arial" panose="020B0604020202020204" pitchFamily="34" charset="0"/>
                <a:cs typeface="Arial" panose="020B0604020202020204" pitchFamily="34" charset="0"/>
              </a:rPr>
              <a:t>Safeguarding &amp; Child Protection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084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4DEB8B-F431-0743-AEA8-B4BC38DFA342}"/>
              </a:ext>
            </a:extLst>
          </p:cNvPr>
          <p:cNvPicPr>
            <a:picLocks noChangeAspect="1"/>
          </p:cNvPicPr>
          <p:nvPr/>
        </p:nvPicPr>
        <p:blipFill>
          <a:blip r:embed="rId2"/>
          <a:stretch>
            <a:fillRect/>
          </a:stretch>
        </p:blipFill>
        <p:spPr>
          <a:xfrm>
            <a:off x="0" y="344842"/>
            <a:ext cx="9144000" cy="903588"/>
          </a:xfrm>
          <a:prstGeom prst="rect">
            <a:avLst/>
          </a:prstGeom>
        </p:spPr>
      </p:pic>
      <p:sp>
        <p:nvSpPr>
          <p:cNvPr id="5" name="TextBox 4">
            <a:extLst>
              <a:ext uri="{FF2B5EF4-FFF2-40B4-BE49-F238E27FC236}">
                <a16:creationId xmlns:a16="http://schemas.microsoft.com/office/drawing/2014/main" xmlns="" id="{3138DED9-6623-B24D-B38E-094955983474}"/>
              </a:ext>
            </a:extLst>
          </p:cNvPr>
          <p:cNvSpPr txBox="1"/>
          <p:nvPr/>
        </p:nvSpPr>
        <p:spPr>
          <a:xfrm>
            <a:off x="263236" y="1981199"/>
            <a:ext cx="8617527" cy="923330"/>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‘Curriculum’ </a:t>
            </a:r>
            <a:r>
              <a:rPr lang="en-US" dirty="0">
                <a:latin typeface="Arial" panose="020B0604020202020204" pitchFamily="34" charset="0"/>
                <a:cs typeface="Arial" panose="020B0604020202020204" pitchFamily="34" charset="0"/>
              </a:rPr>
              <a:t>section of the website provides an overview of the curriculum expectations for all Year Groups and Classes. This will tell you what your child will be learning during the year.</a:t>
            </a:r>
          </a:p>
        </p:txBody>
      </p:sp>
      <p:sp>
        <p:nvSpPr>
          <p:cNvPr id="7" name="TextBox 6">
            <a:extLst>
              <a:ext uri="{FF2B5EF4-FFF2-40B4-BE49-F238E27FC236}">
                <a16:creationId xmlns:a16="http://schemas.microsoft.com/office/drawing/2014/main" xmlns="" id="{7CD0C328-6FD8-7C4F-8018-AD9C283B4511}"/>
              </a:ext>
            </a:extLst>
          </p:cNvPr>
          <p:cNvSpPr txBox="1"/>
          <p:nvPr/>
        </p:nvSpPr>
        <p:spPr>
          <a:xfrm>
            <a:off x="263236" y="1492494"/>
            <a:ext cx="1496290" cy="369332"/>
          </a:xfrm>
          <a:prstGeom prst="rect">
            <a:avLst/>
          </a:prstGeom>
          <a:noFill/>
        </p:spPr>
        <p:txBody>
          <a:bodyPr wrap="square" rtlCol="0">
            <a:spAutoFit/>
          </a:bodyPr>
          <a:lstStyle/>
          <a:p>
            <a:r>
              <a:rPr lang="en-US" b="1" u="sng" dirty="0"/>
              <a:t>Curriculum</a:t>
            </a:r>
          </a:p>
        </p:txBody>
      </p:sp>
      <p:pic>
        <p:nvPicPr>
          <p:cNvPr id="9" name="Picture 8">
            <a:extLst>
              <a:ext uri="{FF2B5EF4-FFF2-40B4-BE49-F238E27FC236}">
                <a16:creationId xmlns:a16="http://schemas.microsoft.com/office/drawing/2014/main" xmlns="" id="{4E895804-97ED-9044-A130-EF9A580DE58E}"/>
              </a:ext>
            </a:extLst>
          </p:cNvPr>
          <p:cNvPicPr>
            <a:picLocks noChangeAspect="1"/>
          </p:cNvPicPr>
          <p:nvPr/>
        </p:nvPicPr>
        <p:blipFill>
          <a:blip r:embed="rId3"/>
          <a:stretch>
            <a:fillRect/>
          </a:stretch>
        </p:blipFill>
        <p:spPr>
          <a:xfrm>
            <a:off x="1842653" y="3029221"/>
            <a:ext cx="5458691" cy="3711787"/>
          </a:xfrm>
          <a:prstGeom prst="rect">
            <a:avLst/>
          </a:prstGeom>
        </p:spPr>
      </p:pic>
    </p:spTree>
    <p:extLst>
      <p:ext uri="{BB962C8B-B14F-4D97-AF65-F5344CB8AC3E}">
        <p14:creationId xmlns:p14="http://schemas.microsoft.com/office/powerpoint/2010/main" val="1933718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49C3B6-3DCC-0043-8A61-8C259E86C4BE}"/>
              </a:ext>
            </a:extLst>
          </p:cNvPr>
          <p:cNvPicPr>
            <a:picLocks noChangeAspect="1"/>
          </p:cNvPicPr>
          <p:nvPr/>
        </p:nvPicPr>
        <p:blipFill>
          <a:blip r:embed="rId2"/>
          <a:stretch>
            <a:fillRect/>
          </a:stretch>
        </p:blipFill>
        <p:spPr>
          <a:xfrm>
            <a:off x="0" y="409868"/>
            <a:ext cx="9144000" cy="912081"/>
          </a:xfrm>
          <a:prstGeom prst="rect">
            <a:avLst/>
          </a:prstGeom>
        </p:spPr>
      </p:pic>
      <p:sp>
        <p:nvSpPr>
          <p:cNvPr id="5" name="TextBox 4">
            <a:extLst>
              <a:ext uri="{FF2B5EF4-FFF2-40B4-BE49-F238E27FC236}">
                <a16:creationId xmlns:a16="http://schemas.microsoft.com/office/drawing/2014/main" xmlns="" id="{1852B1AA-E92C-0A42-9614-A852C5458E72}"/>
              </a:ext>
            </a:extLst>
          </p:cNvPr>
          <p:cNvSpPr txBox="1"/>
          <p:nvPr/>
        </p:nvSpPr>
        <p:spPr>
          <a:xfrm>
            <a:off x="263236" y="2327564"/>
            <a:ext cx="8617527" cy="3970318"/>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‘Classes’ </a:t>
            </a:r>
            <a:r>
              <a:rPr lang="en-US" dirty="0">
                <a:latin typeface="Arial" panose="020B0604020202020204" pitchFamily="34" charset="0"/>
                <a:cs typeface="Arial" panose="020B0604020202020204" pitchFamily="34" charset="0"/>
              </a:rPr>
              <a:t>section of the website provides information about what the children are currently learning in each class. These pages will be updated weekly to provide the most up-to-date information. </a:t>
            </a:r>
            <a:r>
              <a:rPr lang="en-GB" dirty="0">
                <a:solidFill>
                  <a:srgbClr val="333333"/>
                </a:solidFill>
                <a:latin typeface="Arial" panose="020B0604020202020204" pitchFamily="34" charset="0"/>
                <a:cs typeface="Arial" panose="020B0604020202020204" pitchFamily="34" charset="0"/>
              </a:rPr>
              <a:t>Please also visit the school's Twitter feed for further information about each class.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class pages also provide a copy of the school’s </a:t>
            </a:r>
            <a:r>
              <a:rPr lang="en-US" b="1" dirty="0">
                <a:latin typeface="Arial" panose="020B0604020202020204" pitchFamily="34" charset="0"/>
                <a:cs typeface="Arial" panose="020B0604020202020204" pitchFamily="34" charset="0"/>
              </a:rPr>
              <a:t>Communication Protocol. </a:t>
            </a:r>
            <a:r>
              <a:rPr lang="en-GB" dirty="0">
                <a:latin typeface="Arial" panose="020B0604020202020204" pitchFamily="34" charset="0"/>
                <a:cs typeface="Arial" panose="020B0604020202020204" pitchFamily="34" charset="0"/>
              </a:rPr>
              <a:t>The purpose of this document is to set out expectations for how school and home can successfully communicate and to ensure the best partnership of support for your child’s learning.</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If you wish to discuss anything, please speak to your child’s class teacher in the first instance by contacting the school office or writing a note to arrange an appointment.</a:t>
            </a:r>
          </a:p>
          <a:p>
            <a:endParaRPr lang="en-US" b="1" dirty="0"/>
          </a:p>
        </p:txBody>
      </p:sp>
      <p:sp>
        <p:nvSpPr>
          <p:cNvPr id="6" name="TextBox 5">
            <a:extLst>
              <a:ext uri="{FF2B5EF4-FFF2-40B4-BE49-F238E27FC236}">
                <a16:creationId xmlns:a16="http://schemas.microsoft.com/office/drawing/2014/main" xmlns="" id="{868CAE80-9F29-B040-A954-6DA7454E0844}"/>
              </a:ext>
            </a:extLst>
          </p:cNvPr>
          <p:cNvSpPr txBox="1"/>
          <p:nvPr/>
        </p:nvSpPr>
        <p:spPr>
          <a:xfrm>
            <a:off x="263237" y="1618041"/>
            <a:ext cx="1163782" cy="369332"/>
          </a:xfrm>
          <a:prstGeom prst="rect">
            <a:avLst/>
          </a:prstGeom>
          <a:noFill/>
        </p:spPr>
        <p:txBody>
          <a:bodyPr wrap="square" rtlCol="0">
            <a:spAutoFit/>
          </a:bodyPr>
          <a:lstStyle/>
          <a:p>
            <a:r>
              <a:rPr lang="en-US" b="1" u="sng" dirty="0"/>
              <a:t>Classes</a:t>
            </a:r>
          </a:p>
        </p:txBody>
      </p:sp>
    </p:spTree>
    <p:extLst>
      <p:ext uri="{BB962C8B-B14F-4D97-AF65-F5344CB8AC3E}">
        <p14:creationId xmlns:p14="http://schemas.microsoft.com/office/powerpoint/2010/main" val="3849481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xmlns="" id="{FA9DE7C2-E525-49B8-8698-2F99208D5B2A}"/>
              </a:ext>
            </a:extLst>
          </p:cNvPr>
          <p:cNvSpPr>
            <a:spLocks noGrp="1" noChangeArrowheads="1"/>
          </p:cNvSpPr>
          <p:nvPr>
            <p:ph type="title"/>
          </p:nvPr>
        </p:nvSpPr>
        <p:spPr>
          <a:xfrm>
            <a:off x="323850" y="549275"/>
            <a:ext cx="8229600" cy="990600"/>
          </a:xfrm>
        </p:spPr>
        <p:txBody>
          <a:bodyPr/>
          <a:lstStyle/>
          <a:p>
            <a:pPr algn="ctr" eaLnBrk="1" hangingPunct="1"/>
            <a:r>
              <a:rPr lang="en-GB" altLang="en-US" b="1" u="sng" dirty="0">
                <a:latin typeface="Arial" panose="020B0604020202020204" pitchFamily="34" charset="0"/>
              </a:rPr>
              <a:t>Staff in Year 1</a:t>
            </a:r>
          </a:p>
        </p:txBody>
      </p:sp>
      <p:sp>
        <p:nvSpPr>
          <p:cNvPr id="17411" name="Rectangle 5">
            <a:extLst>
              <a:ext uri="{FF2B5EF4-FFF2-40B4-BE49-F238E27FC236}">
                <a16:creationId xmlns:a16="http://schemas.microsoft.com/office/drawing/2014/main" xmlns="" id="{53E5D1A4-4E3F-463E-97A0-F21EFB4AB447}"/>
              </a:ext>
            </a:extLst>
          </p:cNvPr>
          <p:cNvSpPr>
            <a:spLocks noChangeArrowheads="1"/>
          </p:cNvSpPr>
          <p:nvPr/>
        </p:nvSpPr>
        <p:spPr bwMode="auto">
          <a:xfrm>
            <a:off x="323850" y="2381479"/>
            <a:ext cx="84963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2800" b="1" dirty="0"/>
              <a:t>Mrs  L Young: Teacher -  Mon-Thurs</a:t>
            </a:r>
          </a:p>
          <a:p>
            <a:pPr eaLnBrk="1" hangingPunct="1"/>
            <a:r>
              <a:rPr lang="en-GB" altLang="en-US" sz="2800" b="1" dirty="0"/>
              <a:t>Mrs </a:t>
            </a:r>
            <a:r>
              <a:rPr lang="en-GB" altLang="en-US" sz="2800" b="1" dirty="0" smtClean="0"/>
              <a:t>C </a:t>
            </a:r>
            <a:r>
              <a:rPr lang="en-GB" altLang="en-US" sz="2800" b="1" dirty="0"/>
              <a:t>McCann: Teacher - </a:t>
            </a:r>
            <a:r>
              <a:rPr lang="en-GB" altLang="en-US" sz="2800" b="1" dirty="0" smtClean="0"/>
              <a:t>Wed </a:t>
            </a:r>
            <a:r>
              <a:rPr lang="en-GB" altLang="en-US" sz="2800" b="1" dirty="0"/>
              <a:t>p</a:t>
            </a:r>
            <a:r>
              <a:rPr lang="en-GB" altLang="en-US" sz="2800" b="1" dirty="0" smtClean="0"/>
              <a:t>m</a:t>
            </a:r>
            <a:r>
              <a:rPr lang="en-GB" altLang="en-US" sz="2800" b="1" dirty="0"/>
              <a:t>, Fri </a:t>
            </a:r>
          </a:p>
          <a:p>
            <a:pPr eaLnBrk="1" hangingPunct="1"/>
            <a:r>
              <a:rPr lang="en-GB" altLang="en-US" sz="2800" b="1" dirty="0"/>
              <a:t>Mrs A </a:t>
            </a:r>
            <a:r>
              <a:rPr lang="en-GB" altLang="en-US" sz="2800" b="1" dirty="0" err="1"/>
              <a:t>Whibley</a:t>
            </a:r>
            <a:r>
              <a:rPr lang="en-GB" altLang="en-US" sz="2800" b="1" dirty="0"/>
              <a:t>: Teaching assistant - Tues-Fri</a:t>
            </a:r>
          </a:p>
          <a:p>
            <a:pPr eaLnBrk="1" hangingPunct="1"/>
            <a:r>
              <a:rPr lang="en-GB" altLang="en-US" sz="2800" b="1" dirty="0" smtClean="0"/>
              <a:t>Mrs Thomas : </a:t>
            </a:r>
            <a:r>
              <a:rPr lang="en-GB" altLang="en-US" sz="2800" b="1" dirty="0"/>
              <a:t>Teaching assistant - Mon</a:t>
            </a:r>
          </a:p>
          <a:p>
            <a:pPr eaLnBrk="1" hangingPunct="1"/>
            <a:endParaRPr lang="en-GB" altLang="en-US" sz="2800" b="1" dirty="0"/>
          </a:p>
          <a:p>
            <a:pPr eaLnBrk="1" hangingPunct="1"/>
            <a:endParaRPr lang="en-GB" altLang="en-US" sz="2800" dirty="0"/>
          </a:p>
        </p:txBody>
      </p:sp>
    </p:spTree>
    <p:extLst>
      <p:ext uri="{BB962C8B-B14F-4D97-AF65-F5344CB8AC3E}">
        <p14:creationId xmlns:p14="http://schemas.microsoft.com/office/powerpoint/2010/main" val="2321125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ABD30CF-9A27-5841-B08F-F585A4EE6C09}"/>
              </a:ext>
            </a:extLst>
          </p:cNvPr>
          <p:cNvPicPr>
            <a:picLocks noChangeAspect="1"/>
          </p:cNvPicPr>
          <p:nvPr/>
        </p:nvPicPr>
        <p:blipFill>
          <a:blip r:embed="rId2"/>
          <a:stretch>
            <a:fillRect/>
          </a:stretch>
        </p:blipFill>
        <p:spPr>
          <a:xfrm>
            <a:off x="0" y="475832"/>
            <a:ext cx="9144000" cy="911311"/>
          </a:xfrm>
          <a:prstGeom prst="rect">
            <a:avLst/>
          </a:prstGeom>
        </p:spPr>
      </p:pic>
      <p:sp>
        <p:nvSpPr>
          <p:cNvPr id="5" name="TextBox 4">
            <a:extLst>
              <a:ext uri="{FF2B5EF4-FFF2-40B4-BE49-F238E27FC236}">
                <a16:creationId xmlns:a16="http://schemas.microsoft.com/office/drawing/2014/main" xmlns="" id="{C23D0E02-DBE3-A147-A062-0B3A2424A16E}"/>
              </a:ext>
            </a:extLst>
          </p:cNvPr>
          <p:cNvSpPr txBox="1"/>
          <p:nvPr/>
        </p:nvSpPr>
        <p:spPr>
          <a:xfrm>
            <a:off x="263236" y="1741960"/>
            <a:ext cx="1787236" cy="369332"/>
          </a:xfrm>
          <a:prstGeom prst="rect">
            <a:avLst/>
          </a:prstGeom>
          <a:noFill/>
        </p:spPr>
        <p:txBody>
          <a:bodyPr wrap="square" rtlCol="0">
            <a:spAutoFit/>
          </a:bodyPr>
          <a:lstStyle/>
          <a:p>
            <a:r>
              <a:rPr lang="en-US" b="1" u="sng" dirty="0"/>
              <a:t>Home Learning</a:t>
            </a:r>
          </a:p>
        </p:txBody>
      </p:sp>
      <p:sp>
        <p:nvSpPr>
          <p:cNvPr id="6" name="TextBox 5">
            <a:extLst>
              <a:ext uri="{FF2B5EF4-FFF2-40B4-BE49-F238E27FC236}">
                <a16:creationId xmlns:a16="http://schemas.microsoft.com/office/drawing/2014/main" xmlns="" id="{DF31A46E-80FA-4A4F-9B68-FEA1A5802814}"/>
              </a:ext>
            </a:extLst>
          </p:cNvPr>
          <p:cNvSpPr txBox="1"/>
          <p:nvPr/>
        </p:nvSpPr>
        <p:spPr>
          <a:xfrm>
            <a:off x="263236" y="2466109"/>
            <a:ext cx="8617527" cy="3139321"/>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‘Home Learning’ </a:t>
            </a:r>
            <a:r>
              <a:rPr lang="en-US" dirty="0">
                <a:latin typeface="Arial" panose="020B0604020202020204" pitchFamily="34" charset="0"/>
                <a:cs typeface="Arial" panose="020B0604020202020204" pitchFamily="34" charset="0"/>
              </a:rPr>
              <a:t>section of the website provides information for each year group about how parents can support children at home with their learning.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Information includes:</a:t>
            </a:r>
          </a:p>
          <a:p>
            <a:pPr algn="just"/>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Recommended Reading List</a:t>
            </a:r>
          </a:p>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Statutory Spelling List</a:t>
            </a:r>
          </a:p>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Times Tables</a:t>
            </a:r>
          </a:p>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Recommended websites and APPs</a:t>
            </a:r>
          </a:p>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Suggested projects and further learning opportunities</a:t>
            </a:r>
          </a:p>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A list of 20 practical activities to complete during the year.</a:t>
            </a:r>
          </a:p>
        </p:txBody>
      </p:sp>
    </p:spTree>
    <p:extLst>
      <p:ext uri="{BB962C8B-B14F-4D97-AF65-F5344CB8AC3E}">
        <p14:creationId xmlns:p14="http://schemas.microsoft.com/office/powerpoint/2010/main" val="2153462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345C4CD-55BD-1C41-A093-A59EA1B8F145}"/>
              </a:ext>
            </a:extLst>
          </p:cNvPr>
          <p:cNvPicPr>
            <a:picLocks noChangeAspect="1"/>
          </p:cNvPicPr>
          <p:nvPr/>
        </p:nvPicPr>
        <p:blipFill>
          <a:blip r:embed="rId2"/>
          <a:stretch>
            <a:fillRect/>
          </a:stretch>
        </p:blipFill>
        <p:spPr>
          <a:xfrm>
            <a:off x="0" y="235885"/>
            <a:ext cx="9144000" cy="927540"/>
          </a:xfrm>
          <a:prstGeom prst="rect">
            <a:avLst/>
          </a:prstGeom>
        </p:spPr>
      </p:pic>
      <p:sp>
        <p:nvSpPr>
          <p:cNvPr id="5" name="TextBox 4">
            <a:extLst>
              <a:ext uri="{FF2B5EF4-FFF2-40B4-BE49-F238E27FC236}">
                <a16:creationId xmlns:a16="http://schemas.microsoft.com/office/drawing/2014/main" xmlns="" id="{C92C78C8-5276-DC42-B8FB-F0EEAC5DCB27}"/>
              </a:ext>
            </a:extLst>
          </p:cNvPr>
          <p:cNvSpPr txBox="1"/>
          <p:nvPr/>
        </p:nvSpPr>
        <p:spPr>
          <a:xfrm>
            <a:off x="263236" y="1575705"/>
            <a:ext cx="1191491" cy="369332"/>
          </a:xfrm>
          <a:prstGeom prst="rect">
            <a:avLst/>
          </a:prstGeom>
          <a:noFill/>
        </p:spPr>
        <p:txBody>
          <a:bodyPr wrap="square" rtlCol="0">
            <a:spAutoFit/>
          </a:bodyPr>
          <a:lstStyle/>
          <a:p>
            <a:r>
              <a:rPr lang="en-US" b="1" u="sng" dirty="0"/>
              <a:t>Calendar</a:t>
            </a:r>
          </a:p>
        </p:txBody>
      </p:sp>
      <p:sp>
        <p:nvSpPr>
          <p:cNvPr id="6" name="TextBox 5">
            <a:extLst>
              <a:ext uri="{FF2B5EF4-FFF2-40B4-BE49-F238E27FC236}">
                <a16:creationId xmlns:a16="http://schemas.microsoft.com/office/drawing/2014/main" xmlns="" id="{1E806142-11C2-4244-B85F-D89DD8FB26D8}"/>
              </a:ext>
            </a:extLst>
          </p:cNvPr>
          <p:cNvSpPr txBox="1"/>
          <p:nvPr/>
        </p:nvSpPr>
        <p:spPr>
          <a:xfrm>
            <a:off x="263236" y="2172651"/>
            <a:ext cx="8617527" cy="1200329"/>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school calendar </a:t>
            </a:r>
            <a:r>
              <a:rPr lang="en-US" dirty="0">
                <a:latin typeface="Arial" panose="020B0604020202020204" pitchFamily="34" charset="0"/>
                <a:cs typeface="Arial" panose="020B0604020202020204" pitchFamily="34" charset="0"/>
              </a:rPr>
              <a:t>provides key dates during the year.</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It also has all school holidays to Summer 2021. Please ensure you are aware of these dates when booking holidays. </a:t>
            </a:r>
          </a:p>
        </p:txBody>
      </p:sp>
    </p:spTree>
    <p:extLst>
      <p:ext uri="{BB962C8B-B14F-4D97-AF65-F5344CB8AC3E}">
        <p14:creationId xmlns:p14="http://schemas.microsoft.com/office/powerpoint/2010/main" val="239361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94867548-B5AF-4B50-92FD-0CEA07D13A5D}"/>
              </a:ext>
            </a:extLst>
          </p:cNvPr>
          <p:cNvGraphicFramePr>
            <a:graphicFrameLocks noGrp="1"/>
          </p:cNvGraphicFramePr>
          <p:nvPr>
            <p:ph idx="1"/>
            <p:extLst>
              <p:ext uri="{D42A27DB-BD31-4B8C-83A1-F6EECF244321}">
                <p14:modId xmlns:p14="http://schemas.microsoft.com/office/powerpoint/2010/main" val="2832229570"/>
              </p:ext>
            </p:extLst>
          </p:nvPr>
        </p:nvGraphicFramePr>
        <p:xfrm>
          <a:off x="467544" y="16133"/>
          <a:ext cx="8229597" cy="6904113"/>
        </p:xfrm>
        <a:graphic>
          <a:graphicData uri="http://schemas.openxmlformats.org/drawingml/2006/table">
            <a:tbl>
              <a:tblPr firstRow="1" firstCol="1" bandRow="1"/>
              <a:tblGrid>
                <a:gridCol w="1447098">
                  <a:extLst>
                    <a:ext uri="{9D8B030D-6E8A-4147-A177-3AD203B41FA5}">
                      <a16:colId xmlns:a16="http://schemas.microsoft.com/office/drawing/2014/main" xmlns="" val="2689144156"/>
                    </a:ext>
                  </a:extLst>
                </a:gridCol>
                <a:gridCol w="1599706">
                  <a:extLst>
                    <a:ext uri="{9D8B030D-6E8A-4147-A177-3AD203B41FA5}">
                      <a16:colId xmlns:a16="http://schemas.microsoft.com/office/drawing/2014/main" xmlns="" val="2727066720"/>
                    </a:ext>
                  </a:extLst>
                </a:gridCol>
                <a:gridCol w="1599706">
                  <a:extLst>
                    <a:ext uri="{9D8B030D-6E8A-4147-A177-3AD203B41FA5}">
                      <a16:colId xmlns:a16="http://schemas.microsoft.com/office/drawing/2014/main" xmlns="" val="206223247"/>
                    </a:ext>
                  </a:extLst>
                </a:gridCol>
                <a:gridCol w="1447098">
                  <a:extLst>
                    <a:ext uri="{9D8B030D-6E8A-4147-A177-3AD203B41FA5}">
                      <a16:colId xmlns:a16="http://schemas.microsoft.com/office/drawing/2014/main" xmlns="" val="117654014"/>
                    </a:ext>
                  </a:extLst>
                </a:gridCol>
                <a:gridCol w="1447098">
                  <a:extLst>
                    <a:ext uri="{9D8B030D-6E8A-4147-A177-3AD203B41FA5}">
                      <a16:colId xmlns:a16="http://schemas.microsoft.com/office/drawing/2014/main" xmlns="" val="1830504238"/>
                    </a:ext>
                  </a:extLst>
                </a:gridCol>
                <a:gridCol w="688891">
                  <a:extLst>
                    <a:ext uri="{9D8B030D-6E8A-4147-A177-3AD203B41FA5}">
                      <a16:colId xmlns:a16="http://schemas.microsoft.com/office/drawing/2014/main" xmlns="" val="4193229483"/>
                    </a:ext>
                  </a:extLst>
                </a:gridCol>
              </a:tblGrid>
              <a:tr h="248625">
                <a:tc gridSpan="6">
                  <a:txBody>
                    <a:bodyPr/>
                    <a:lstStyle/>
                    <a:p>
                      <a:pPr algn="ctr">
                        <a:lnSpc>
                          <a:spcPct val="107000"/>
                        </a:lnSpc>
                        <a:spcAft>
                          <a:spcPts val="0"/>
                        </a:spcAft>
                      </a:pPr>
                      <a:r>
                        <a:rPr lang="en-GB" sz="1300" b="1" dirty="0">
                          <a:effectLst/>
                        </a:rPr>
                        <a:t>Y1 Timetable -  Autumn Term</a:t>
                      </a: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503574857"/>
                  </a:ext>
                </a:extLst>
              </a:tr>
              <a:tr h="392562">
                <a:tc>
                  <a:txBody>
                    <a:bodyPr/>
                    <a:lstStyle/>
                    <a:p>
                      <a:pPr algn="ctr">
                        <a:lnSpc>
                          <a:spcPct val="107000"/>
                        </a:lnSpc>
                        <a:spcAft>
                          <a:spcPts val="0"/>
                        </a:spcAft>
                      </a:pPr>
                      <a:r>
                        <a:rPr lang="en-GB" sz="1600" b="1" dirty="0">
                          <a:effectLst/>
                        </a:rPr>
                        <a:t>Monday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Tuesday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Wednesday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Thursday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Friday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474125339"/>
                  </a:ext>
                </a:extLst>
              </a:tr>
              <a:tr h="510941">
                <a:tc>
                  <a:txBody>
                    <a:bodyPr/>
                    <a:lstStyle/>
                    <a:p>
                      <a:pPr algn="ctr">
                        <a:lnSpc>
                          <a:spcPct val="107000"/>
                        </a:lnSpc>
                        <a:spcAft>
                          <a:spcPts val="0"/>
                        </a:spcAft>
                      </a:pPr>
                      <a:r>
                        <a:rPr lang="en-GB" sz="1600" dirty="0">
                          <a:effectLst/>
                          <a:latin typeface="+mn-lt"/>
                          <a:ea typeface="+mn-ea"/>
                          <a:cs typeface="+mn-cs"/>
                        </a:rPr>
                        <a:t>Phonics/handwriting</a:t>
                      </a:r>
                      <a:r>
                        <a:rPr lang="en-GB" sz="1600" baseline="0" dirty="0">
                          <a:effectLst/>
                          <a:latin typeface="+mn-lt"/>
                          <a:ea typeface="+mn-ea"/>
                          <a:cs typeface="+mn-cs"/>
                        </a:rPr>
                        <a:t> practise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a:effectLst/>
                          <a:latin typeface="+mn-lt"/>
                          <a:ea typeface="+mn-ea"/>
                          <a:cs typeface="+mn-cs"/>
                        </a:rPr>
                        <a:t>Phonics/handwriting</a:t>
                      </a:r>
                      <a:r>
                        <a:rPr lang="en-GB" sz="1600" baseline="0" dirty="0">
                          <a:effectLst/>
                          <a:latin typeface="+mn-lt"/>
                          <a:ea typeface="+mn-ea"/>
                          <a:cs typeface="+mn-cs"/>
                        </a:rPr>
                        <a:t> practise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a:effectLst/>
                          <a:latin typeface="+mn-lt"/>
                          <a:ea typeface="+mn-ea"/>
                          <a:cs typeface="+mn-cs"/>
                        </a:rPr>
                        <a:t>Phonics/handwriting</a:t>
                      </a:r>
                      <a:r>
                        <a:rPr lang="en-GB" sz="1600" baseline="0" dirty="0">
                          <a:effectLst/>
                          <a:latin typeface="+mn-lt"/>
                          <a:ea typeface="+mn-ea"/>
                          <a:cs typeface="+mn-cs"/>
                        </a:rPr>
                        <a:t> practise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Maths  practise</a:t>
                      </a:r>
                    </a:p>
                  </a:txBody>
                  <a:tcPr marL="36767" marR="36767" marT="0" marB="0">
                    <a:solidFill>
                      <a:schemeClr val="bg1"/>
                    </a:solidFill>
                  </a:tcPr>
                </a:tc>
                <a:tc>
                  <a:txBody>
                    <a:bodyPr/>
                    <a:lstStyle/>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Maths practise</a:t>
                      </a:r>
                    </a:p>
                  </a:txBody>
                  <a:tcPr marL="36767" marR="36767" marT="0" marB="0">
                    <a:solidFill>
                      <a:schemeClr val="bg1"/>
                    </a:solidFill>
                  </a:tcPr>
                </a:tc>
                <a:tc>
                  <a:txBody>
                    <a:bodyPr/>
                    <a:lstStyle/>
                    <a:p>
                      <a:pPr>
                        <a:lnSpc>
                          <a:spcPct val="107000"/>
                        </a:lnSpc>
                        <a:spcAft>
                          <a:spcPts val="0"/>
                        </a:spcAft>
                      </a:pPr>
                      <a:r>
                        <a:rPr lang="en-GB" sz="1600" b="1" dirty="0">
                          <a:effectLst/>
                        </a:rPr>
                        <a:t>8:45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70140145"/>
                  </a:ext>
                </a:extLst>
              </a:tr>
              <a:tr h="828176">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Literacy</a:t>
                      </a: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Literacy</a:t>
                      </a:r>
                    </a:p>
                    <a:p>
                      <a:pPr algn="ctr">
                        <a:lnSpc>
                          <a:spcPct val="107000"/>
                        </a:lnSpc>
                        <a:spcAft>
                          <a:spcPts val="0"/>
                        </a:spcAft>
                      </a:pP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Literacy</a:t>
                      </a: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Literacy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latin typeface="+mn-lt"/>
                          <a:ea typeface="+mn-ea"/>
                          <a:cs typeface="+mn-cs"/>
                        </a:rPr>
                        <a:t>Literacy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9:00</a:t>
                      </a:r>
                    </a:p>
                    <a:p>
                      <a:pP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2108246893"/>
                  </a:ext>
                </a:extLst>
              </a:tr>
              <a:tr h="334659">
                <a:tc>
                  <a:txBody>
                    <a:bodyPr/>
                    <a:lstStyle/>
                    <a:p>
                      <a:pPr algn="ctr">
                        <a:lnSpc>
                          <a:spcPct val="107000"/>
                        </a:lnSpc>
                        <a:spcAft>
                          <a:spcPts val="0"/>
                        </a:spcAft>
                      </a:pPr>
                      <a:r>
                        <a:rPr lang="en-GB" sz="1600" dirty="0">
                          <a:effectLst/>
                        </a:rPr>
                        <a:t>Worship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Worship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Worship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Hymn Practise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Celebration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10:10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3255414967"/>
                  </a:ext>
                </a:extLst>
              </a:tr>
              <a:tr h="294556">
                <a:tc gridSpan="6">
                  <a:txBody>
                    <a:bodyPr/>
                    <a:lstStyle/>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a16="http://schemas.microsoft.com/office/drawing/2014/main" xmlns="" val="532381330"/>
                  </a:ext>
                </a:extLst>
              </a:tr>
              <a:tr h="828176">
                <a:tc>
                  <a:txBody>
                    <a:bodyPr/>
                    <a:lstStyle/>
                    <a:p>
                      <a:pPr algn="ctr">
                        <a:lnSpc>
                          <a:spcPct val="107000"/>
                        </a:lnSpc>
                        <a:spcAft>
                          <a:spcPts val="0"/>
                        </a:spcAft>
                      </a:pPr>
                      <a:r>
                        <a:rPr lang="en-GB" sz="1600" dirty="0">
                          <a:effectLs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a:effectLst/>
                        </a:rPr>
                        <a:t>Maths</a:t>
                      </a: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Maths</a:t>
                      </a: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Maths</a:t>
                      </a: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Maths</a:t>
                      </a: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Maths</a:t>
                      </a: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10:50</a:t>
                      </a:r>
                    </a:p>
                    <a:p>
                      <a:pPr>
                        <a:lnSpc>
                          <a:spcPct val="107000"/>
                        </a:lnSpc>
                        <a:spcAft>
                          <a:spcPts val="0"/>
                        </a:spcAft>
                      </a:pPr>
                      <a:r>
                        <a:rPr lang="en-GB" sz="1600" b="1" dirty="0">
                          <a:effectLst/>
                        </a:rPr>
                        <a:t>12:10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91925675"/>
                  </a:ext>
                </a:extLst>
              </a:tr>
              <a:tr h="294556">
                <a:tc gridSpan="6">
                  <a:txBody>
                    <a:bodyPr/>
                    <a:lstStyle/>
                    <a:p>
                      <a:pPr algn="ctr">
                        <a:lnSpc>
                          <a:spcPct val="107000"/>
                        </a:lnSpc>
                        <a:spcAft>
                          <a:spcPts val="0"/>
                        </a:spcAft>
                      </a:pPr>
                      <a:r>
                        <a:rPr lang="en-GB" sz="1600" b="0" dirty="0">
                          <a:effectLst/>
                        </a:rPr>
                        <a:t>LUNCH</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425037624"/>
                  </a:ext>
                </a:extLst>
              </a:tr>
              <a:tr h="110849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endParaRPr lang="en-GB" sz="1600" dirty="0">
                        <a:effectLst/>
                        <a:latin typeface="+mn-lt"/>
                        <a:ea typeface="+mn-ea"/>
                        <a:cs typeface="+mn-cs"/>
                      </a:endParaRPr>
                    </a:p>
                    <a:p>
                      <a:pPr marL="0" marR="0" lvl="0" indent="0" algn="ctr" defTabSz="685800" rtl="0" eaLnBrk="1" fontAlgn="auto" latinLnBrk="0" hangingPunct="1">
                        <a:lnSpc>
                          <a:spcPct val="107000"/>
                        </a:lnSpc>
                        <a:spcBef>
                          <a:spcPts val="0"/>
                        </a:spcBef>
                        <a:spcAft>
                          <a:spcPts val="0"/>
                        </a:spcAft>
                        <a:buClrTx/>
                        <a:buSzTx/>
                        <a:buFontTx/>
                        <a:buNone/>
                        <a:tabLst/>
                        <a:defRPr/>
                      </a:pPr>
                      <a:r>
                        <a:rPr lang="en-GB" sz="1600" dirty="0">
                          <a:effectLst/>
                          <a:latin typeface="+mn-lt"/>
                          <a:ea typeface="+mn-ea"/>
                          <a:cs typeface="+mn-cs"/>
                        </a:rPr>
                        <a:t>P.E.</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Topic</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a:effectLst/>
                          <a:latin typeface="Calibri" panose="020F0502020204030204" pitchFamily="34" charset="0"/>
                          <a:ea typeface="Calibri" panose="020F0502020204030204" pitchFamily="34" charset="0"/>
                          <a:cs typeface="Times New Roman" panose="02020603050405020304" pitchFamily="18" charset="0"/>
                        </a:rPr>
                        <a:t>(History,</a:t>
                      </a:r>
                      <a:r>
                        <a:rPr lang="en-GB" sz="1600" baseline="0" dirty="0">
                          <a:effectLst/>
                          <a:latin typeface="Calibri" panose="020F0502020204030204" pitchFamily="34" charset="0"/>
                          <a:ea typeface="Calibri" panose="020F0502020204030204" pitchFamily="34" charset="0"/>
                          <a:cs typeface="Times New Roman" panose="02020603050405020304" pitchFamily="18" charset="0"/>
                        </a:rPr>
                        <a:t> Geography, </a:t>
                      </a:r>
                      <a:r>
                        <a:rPr lang="en-GB" sz="1600" dirty="0">
                          <a:effectLst/>
                          <a:latin typeface="Calibri" panose="020F0502020204030204" pitchFamily="34" charset="0"/>
                          <a:ea typeface="Calibri" panose="020F0502020204030204" pitchFamily="34" charset="0"/>
                          <a:cs typeface="Times New Roman" panose="02020603050405020304" pitchFamily="18" charset="0"/>
                        </a:rPr>
                        <a:t>Art, DT)</a:t>
                      </a:r>
                    </a:p>
                    <a:p>
                      <a:pP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smtClean="0">
                        <a:effectLst/>
                        <a:latin typeface="+mn-lt"/>
                        <a:ea typeface="+mn-ea"/>
                        <a:cs typeface="+mn-cs"/>
                      </a:endParaRPr>
                    </a:p>
                    <a:p>
                      <a:pPr algn="ctr">
                        <a:lnSpc>
                          <a:spcPct val="107000"/>
                        </a:lnSpc>
                        <a:spcAft>
                          <a:spcPts val="0"/>
                        </a:spcAft>
                      </a:pPr>
                      <a:r>
                        <a:rPr lang="en-GB" sz="1600" dirty="0" smtClean="0">
                          <a:effectLst/>
                          <a:latin typeface="+mn-lt"/>
                          <a:ea typeface="+mn-ea"/>
                          <a:cs typeface="+mn-cs"/>
                        </a:rPr>
                        <a:t>Science</a:t>
                      </a:r>
                      <a:endParaRPr lang="en-GB" sz="1600" dirty="0">
                        <a:effectLst/>
                        <a:latin typeface="+mn-lt"/>
                        <a:ea typeface="+mn-ea"/>
                        <a:cs typeface="+mn-cs"/>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Topic</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(History, Geography, Art, DT)</a:t>
                      </a:r>
                    </a:p>
                    <a:p>
                      <a:pPr marL="0" marR="0" lvl="0" indent="0" algn="ctr" defTabSz="685800" rtl="0" eaLnBrk="1" fontAlgn="auto" latinLnBrk="0" hangingPunct="1">
                        <a:lnSpc>
                          <a:spcPct val="107000"/>
                        </a:lnSpc>
                        <a:spcBef>
                          <a:spcPts val="0"/>
                        </a:spcBef>
                        <a:spcAft>
                          <a:spcPts val="0"/>
                        </a:spcAft>
                        <a:buClrTx/>
                        <a:buSzTx/>
                        <a:buFontTx/>
                        <a:buNone/>
                        <a:tabLst/>
                        <a:defRPr/>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R.E.</a:t>
                      </a:r>
                    </a:p>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ICT</a:t>
                      </a: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1:15</a:t>
                      </a:r>
                    </a:p>
                    <a:p>
                      <a:pPr>
                        <a:lnSpc>
                          <a:spcPct val="107000"/>
                        </a:lnSpc>
                        <a:spcAft>
                          <a:spcPts val="0"/>
                        </a:spcAft>
                      </a:pPr>
                      <a:r>
                        <a:rPr lang="en-GB" sz="1600" b="1" dirty="0">
                          <a:effectLst/>
                        </a:rPr>
                        <a:t>2:15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383405201"/>
                  </a:ext>
                </a:extLst>
              </a:tr>
              <a:tr h="294556">
                <a:tc gridSpan="6">
                  <a:txBody>
                    <a:bodyPr/>
                    <a:lstStyle/>
                    <a:p>
                      <a:pPr algn="ctr">
                        <a:lnSpc>
                          <a:spcPct val="107000"/>
                        </a:lnSpc>
                        <a:spcAft>
                          <a:spcPts val="0"/>
                        </a:spcAft>
                      </a:pPr>
                      <a:r>
                        <a:rPr lang="en-GB" sz="1600" b="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a16="http://schemas.microsoft.com/office/drawing/2014/main" xmlns="" val="469286426"/>
                  </a:ext>
                </a:extLst>
              </a:tr>
              <a:tr h="793366">
                <a:tc>
                  <a:txBody>
                    <a:bodyPr/>
                    <a:lstStyle/>
                    <a:p>
                      <a:pPr algn="ctr">
                        <a:lnSpc>
                          <a:spcPct val="107000"/>
                        </a:lnSpc>
                        <a:spcAft>
                          <a:spcPts val="0"/>
                        </a:spcAft>
                      </a:pPr>
                      <a:r>
                        <a:rPr lang="en-GB" sz="1600" dirty="0">
                          <a:effectLst/>
                        </a:rPr>
                        <a:t> PPA</a:t>
                      </a:r>
                    </a:p>
                    <a:p>
                      <a:pPr algn="ctr">
                        <a:lnSpc>
                          <a:spcPct val="107000"/>
                        </a:lnSpc>
                        <a:spcAft>
                          <a:spcPts val="0"/>
                        </a:spcAft>
                      </a:pPr>
                      <a:r>
                        <a:rPr lang="en-GB" sz="1600" dirty="0">
                          <a:effectLst/>
                        </a:rPr>
                        <a:t>Music/ fruit</a:t>
                      </a: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aseline="0" dirty="0">
                          <a:effectLst/>
                          <a:latin typeface="+mn-lt"/>
                          <a:ea typeface="+mn-ea"/>
                          <a:cs typeface="+mn-cs"/>
                        </a:rPr>
                        <a:t> </a:t>
                      </a:r>
                    </a:p>
                    <a:p>
                      <a:pPr algn="ctr">
                        <a:lnSpc>
                          <a:spcPct val="107000"/>
                        </a:lnSpc>
                        <a:spcAft>
                          <a:spcPts val="0"/>
                        </a:spcAft>
                      </a:pPr>
                      <a:r>
                        <a:rPr lang="en-GB" sz="1600" dirty="0">
                          <a:effectLst/>
                          <a:latin typeface="+mn-lt"/>
                          <a:ea typeface="+mn-ea"/>
                          <a:cs typeface="+mn-cs"/>
                        </a:rPr>
                        <a:t>Story</a:t>
                      </a:r>
                      <a:r>
                        <a:rPr lang="en-GB" sz="1600" baseline="0" dirty="0">
                          <a:effectLst/>
                          <a:latin typeface="+mn-lt"/>
                          <a:ea typeface="+mn-ea"/>
                          <a:cs typeface="+mn-cs"/>
                        </a:rPr>
                        <a:t> and fruit</a:t>
                      </a:r>
                    </a:p>
                    <a:p>
                      <a:pPr algn="ctr">
                        <a:lnSpc>
                          <a:spcPct val="107000"/>
                        </a:lnSpc>
                        <a:spcAft>
                          <a:spcPts val="0"/>
                        </a:spcAft>
                      </a:pPr>
                      <a:r>
                        <a:rPr lang="en-GB" sz="1600" baseline="0" dirty="0">
                          <a:effectLst/>
                          <a:latin typeface="+mn-lt"/>
                          <a:ea typeface="+mn-ea"/>
                          <a:cs typeface="+mn-cs"/>
                        </a:rPr>
                        <a:t>Show and Tell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endParaRPr>
                    </a:p>
                    <a:p>
                      <a:pPr algn="ctr">
                        <a:lnSpc>
                          <a:spcPct val="107000"/>
                        </a:lnSpc>
                        <a:spcAft>
                          <a:spcPts val="0"/>
                        </a:spcAft>
                      </a:pPr>
                      <a:r>
                        <a:rPr lang="en-GB" sz="1600" dirty="0">
                          <a:effectLst/>
                        </a:rPr>
                        <a:t>Story</a:t>
                      </a:r>
                      <a:r>
                        <a:rPr lang="en-GB" sz="1600" baseline="0" dirty="0">
                          <a:effectLst/>
                        </a:rPr>
                        <a:t> and fruit</a:t>
                      </a: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endParaRPr>
                    </a:p>
                    <a:p>
                      <a:pPr algn="ctr">
                        <a:lnSpc>
                          <a:spcPct val="107000"/>
                        </a:lnSpc>
                        <a:spcAft>
                          <a:spcPts val="0"/>
                        </a:spcAft>
                      </a:pPr>
                      <a:r>
                        <a:rPr lang="en-GB" sz="1600" dirty="0">
                          <a:effectLst/>
                        </a:rPr>
                        <a:t>Story and fruit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Story</a:t>
                      </a:r>
                      <a:r>
                        <a:rPr lang="en-GB" sz="1600" baseline="0" dirty="0">
                          <a:effectLst/>
                        </a:rPr>
                        <a:t> and fruit</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2:30</a:t>
                      </a:r>
                    </a:p>
                    <a:p>
                      <a:pPr>
                        <a:lnSpc>
                          <a:spcPct val="107000"/>
                        </a:lnSpc>
                        <a:spcAft>
                          <a:spcPts val="0"/>
                        </a:spcAft>
                      </a:pPr>
                      <a:r>
                        <a:rPr lang="en-GB" sz="1600" b="1" dirty="0">
                          <a:effectLst/>
                        </a:rPr>
                        <a:t>3:30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936802046"/>
                  </a:ext>
                </a:extLst>
              </a:tr>
              <a:tr h="291998">
                <a:tc gridSpan="6">
                  <a:txBody>
                    <a:bodyPr/>
                    <a:lstStyle/>
                    <a:p>
                      <a:pPr algn="l">
                        <a:lnSpc>
                          <a:spcPct val="107000"/>
                        </a:lnSpc>
                        <a:spcAft>
                          <a:spcPts val="0"/>
                        </a:spcAft>
                      </a:pP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820981769"/>
                  </a:ext>
                </a:extLst>
              </a:tr>
            </a:tbl>
          </a:graphicData>
        </a:graphic>
      </p:graphicFrame>
    </p:spTree>
    <p:extLst>
      <p:ext uri="{BB962C8B-B14F-4D97-AF65-F5344CB8AC3E}">
        <p14:creationId xmlns:p14="http://schemas.microsoft.com/office/powerpoint/2010/main" val="2541101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8873115-00CD-4EA7-8802-9546A4FCBAFC}"/>
              </a:ext>
            </a:extLst>
          </p:cNvPr>
          <p:cNvSpPr>
            <a:spLocks noGrp="1" noChangeArrowheads="1"/>
          </p:cNvSpPr>
          <p:nvPr>
            <p:ph type="title"/>
          </p:nvPr>
        </p:nvSpPr>
        <p:spPr>
          <a:xfrm>
            <a:off x="457200" y="274638"/>
            <a:ext cx="8229600" cy="706437"/>
          </a:xfrm>
        </p:spPr>
        <p:txBody>
          <a:bodyPr rtlCol="0">
            <a:normAutofit/>
          </a:bodyPr>
          <a:lstStyle/>
          <a:p>
            <a:pPr algn="ctr" eaLnBrk="1" fontAlgn="auto" hangingPunct="1">
              <a:spcAft>
                <a:spcPts val="0"/>
              </a:spcAft>
              <a:defRPr/>
            </a:pPr>
            <a:r>
              <a:rPr lang="en-GB" b="1" u="sng" dirty="0">
                <a:solidFill>
                  <a:schemeClr val="tx1">
                    <a:lumMod val="75000"/>
                    <a:lumOff val="25000"/>
                  </a:schemeClr>
                </a:solidFill>
                <a:latin typeface="Arial" charset="0"/>
                <a:ea typeface="+mj-ea"/>
                <a:cs typeface="+mj-cs"/>
              </a:rPr>
              <a:t>Curriculum</a:t>
            </a:r>
            <a:endParaRPr lang="en-US" b="1" u="sng" dirty="0">
              <a:solidFill>
                <a:schemeClr val="tx1">
                  <a:lumMod val="75000"/>
                  <a:lumOff val="25000"/>
                </a:schemeClr>
              </a:solidFill>
              <a:latin typeface="Arial" charset="0"/>
              <a:ea typeface="+mj-ea"/>
              <a:cs typeface="+mj-cs"/>
            </a:endParaRPr>
          </a:p>
        </p:txBody>
      </p:sp>
      <p:sp>
        <p:nvSpPr>
          <p:cNvPr id="20483" name="Rectangle 3">
            <a:extLst>
              <a:ext uri="{FF2B5EF4-FFF2-40B4-BE49-F238E27FC236}">
                <a16:creationId xmlns:a16="http://schemas.microsoft.com/office/drawing/2014/main" xmlns="" id="{B80374BF-F71E-42B0-AB7E-8D82BF706C86}"/>
              </a:ext>
            </a:extLst>
          </p:cNvPr>
          <p:cNvSpPr>
            <a:spLocks noGrp="1" noChangeArrowheads="1"/>
          </p:cNvSpPr>
          <p:nvPr>
            <p:ph idx="1"/>
          </p:nvPr>
        </p:nvSpPr>
        <p:spPr>
          <a:xfrm>
            <a:off x="468313" y="981075"/>
            <a:ext cx="8229600" cy="5649913"/>
          </a:xfrm>
        </p:spPr>
        <p:txBody>
          <a:bodyPr/>
          <a:lstStyle/>
          <a:p>
            <a:pPr marL="0" indent="0" eaLnBrk="1" hangingPunct="1">
              <a:lnSpc>
                <a:spcPct val="80000"/>
              </a:lnSpc>
              <a:buNone/>
            </a:pPr>
            <a:r>
              <a:rPr lang="en-GB" altLang="en-US" sz="2600" b="1" dirty="0">
                <a:latin typeface="Arial" panose="020B0604020202020204" pitchFamily="34" charset="0"/>
              </a:rPr>
              <a:t>Literacy: </a:t>
            </a:r>
          </a:p>
          <a:p>
            <a:pPr marL="0" indent="0" eaLnBrk="1" hangingPunct="1">
              <a:lnSpc>
                <a:spcPct val="80000"/>
              </a:lnSpc>
              <a:buNone/>
            </a:pPr>
            <a:r>
              <a:rPr lang="en-GB" altLang="en-US" sz="2600" dirty="0">
                <a:latin typeface="Arial" panose="020B0604020202020204" pitchFamily="34" charset="0"/>
              </a:rPr>
              <a:t> Phonics, Reading, Comprehension, Grammar, Spelling, Writing, Joined handwriting, Author studies, Poetry.           </a:t>
            </a:r>
          </a:p>
          <a:p>
            <a:pPr marL="0" indent="0">
              <a:lnSpc>
                <a:spcPct val="80000"/>
              </a:lnSpc>
              <a:buNone/>
            </a:pPr>
            <a:r>
              <a:rPr lang="en-GB" altLang="en-US" sz="2600" b="1" dirty="0">
                <a:latin typeface="Arial" panose="020B0604020202020204" pitchFamily="34" charset="0"/>
              </a:rPr>
              <a:t>Maths</a:t>
            </a:r>
            <a:r>
              <a:rPr lang="en-GB" altLang="en-US" sz="2600" dirty="0">
                <a:latin typeface="Arial" panose="020B0604020202020204" pitchFamily="34" charset="0"/>
              </a:rPr>
              <a:t>:</a:t>
            </a:r>
          </a:p>
          <a:p>
            <a:pPr marL="0" indent="0">
              <a:lnSpc>
                <a:spcPct val="80000"/>
              </a:lnSpc>
              <a:buNone/>
            </a:pPr>
            <a:r>
              <a:rPr lang="en-GB" sz="2800" dirty="0">
                <a:latin typeface="Arial" pitchFamily="34" charset="0"/>
                <a:cs typeface="Arial" pitchFamily="34" charset="0"/>
              </a:rPr>
              <a:t>Addition and subtraction using signs. Numbers to 20, then 100 and beyond. Shape, money, time, weight, length, Direction,  simple division, multiplication and fractions</a:t>
            </a:r>
            <a:endParaRPr lang="en-GB" altLang="en-US" sz="2600" dirty="0">
              <a:latin typeface="Arial" pitchFamily="34" charset="0"/>
              <a:cs typeface="Arial" pitchFamily="34" charset="0"/>
            </a:endParaRPr>
          </a:p>
          <a:p>
            <a:pPr marL="0" indent="0" eaLnBrk="1" hangingPunct="1">
              <a:lnSpc>
                <a:spcPct val="80000"/>
              </a:lnSpc>
              <a:buNone/>
            </a:pPr>
            <a:endParaRPr lang="en-GB" altLang="en-US" sz="2600" dirty="0">
              <a:latin typeface="Arial" panose="020B0604020202020204" pitchFamily="34" charset="0"/>
            </a:endParaRPr>
          </a:p>
          <a:p>
            <a:pPr marL="0" indent="0" eaLnBrk="1" hangingPunct="1">
              <a:lnSpc>
                <a:spcPct val="80000"/>
              </a:lnSpc>
              <a:buNone/>
            </a:pPr>
            <a:r>
              <a:rPr lang="en-GB" altLang="en-US" sz="2600" b="1" dirty="0">
                <a:latin typeface="Arial" panose="020B0604020202020204" pitchFamily="34" charset="0"/>
              </a:rPr>
              <a:t>Science:</a:t>
            </a:r>
            <a:r>
              <a:rPr lang="en-GB" altLang="en-US" sz="2600" dirty="0">
                <a:latin typeface="Arial" panose="020B0604020202020204" pitchFamily="34" charset="0"/>
              </a:rPr>
              <a:t> </a:t>
            </a:r>
          </a:p>
          <a:p>
            <a:pPr marL="0" indent="0" eaLnBrk="1" hangingPunct="1">
              <a:lnSpc>
                <a:spcPct val="80000"/>
              </a:lnSpc>
              <a:buNone/>
            </a:pPr>
            <a:r>
              <a:rPr lang="en-GB" altLang="en-US" sz="2600" dirty="0">
                <a:latin typeface="Arial" panose="020B0604020202020204" pitchFamily="34" charset="0"/>
              </a:rPr>
              <a:t>Humans and other animals, Materials, Plants, Seasonal changes. </a:t>
            </a:r>
          </a:p>
        </p:txBody>
      </p:sp>
    </p:spTree>
    <p:extLst>
      <p:ext uri="{BB962C8B-B14F-4D97-AF65-F5344CB8AC3E}">
        <p14:creationId xmlns:p14="http://schemas.microsoft.com/office/powerpoint/2010/main" val="3052395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xmlns="" id="{A1FC5144-663B-4E13-81BB-2E88B4137F83}"/>
              </a:ext>
            </a:extLst>
          </p:cNvPr>
          <p:cNvSpPr>
            <a:spLocks noChangeArrowheads="1"/>
          </p:cNvSpPr>
          <p:nvPr/>
        </p:nvSpPr>
        <p:spPr bwMode="auto">
          <a:xfrm>
            <a:off x="611188" y="260350"/>
            <a:ext cx="7561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4000" b="1" u="sng" dirty="0"/>
              <a:t>Wider curriculum</a:t>
            </a:r>
            <a:endParaRPr lang="en-GB" altLang="en-US" sz="4000" dirty="0"/>
          </a:p>
        </p:txBody>
      </p:sp>
      <p:sp>
        <p:nvSpPr>
          <p:cNvPr id="21507" name="Rectangle 3">
            <a:extLst>
              <a:ext uri="{FF2B5EF4-FFF2-40B4-BE49-F238E27FC236}">
                <a16:creationId xmlns:a16="http://schemas.microsoft.com/office/drawing/2014/main" xmlns="" id="{5A1F2EC9-B0DD-46F7-8484-549B2A925B8E}"/>
              </a:ext>
            </a:extLst>
          </p:cNvPr>
          <p:cNvSpPr txBox="1">
            <a:spLocks noChangeArrowheads="1"/>
          </p:cNvSpPr>
          <p:nvPr/>
        </p:nvSpPr>
        <p:spPr bwMode="auto">
          <a:xfrm>
            <a:off x="468313" y="1125538"/>
            <a:ext cx="82296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FontTx/>
              <a:buChar char="•"/>
              <a:defRPr/>
            </a:pPr>
            <a:r>
              <a:rPr lang="en-GB" sz="2800" b="1" dirty="0"/>
              <a:t>History</a:t>
            </a:r>
            <a:r>
              <a:rPr lang="en-GB" sz="2800" dirty="0"/>
              <a:t>: Toys, Titanic and its link to local history, </a:t>
            </a:r>
          </a:p>
          <a:p>
            <a:pPr eaLnBrk="1" hangingPunct="1">
              <a:lnSpc>
                <a:spcPct val="90000"/>
              </a:lnSpc>
              <a:spcBef>
                <a:spcPct val="20000"/>
              </a:spcBef>
              <a:buFontTx/>
              <a:buChar char="•"/>
              <a:defRPr/>
            </a:pPr>
            <a:r>
              <a:rPr lang="en-GB" sz="2800" b="1" dirty="0"/>
              <a:t>Geography</a:t>
            </a:r>
            <a:r>
              <a:rPr lang="en-GB" sz="2800" dirty="0"/>
              <a:t>: Transport, </a:t>
            </a:r>
            <a:r>
              <a:rPr lang="en-GB" sz="2800" dirty="0" smtClean="0"/>
              <a:t>Weather, Mapping</a:t>
            </a:r>
            <a:endParaRPr lang="en-GB" sz="2800" dirty="0"/>
          </a:p>
          <a:p>
            <a:pPr eaLnBrk="1" hangingPunct="1">
              <a:lnSpc>
                <a:spcPct val="90000"/>
              </a:lnSpc>
              <a:spcBef>
                <a:spcPct val="20000"/>
              </a:spcBef>
              <a:buFontTx/>
              <a:buChar char="•"/>
              <a:defRPr/>
            </a:pPr>
            <a:r>
              <a:rPr lang="en-GB" sz="2800" b="1" dirty="0"/>
              <a:t>RE</a:t>
            </a:r>
            <a:r>
              <a:rPr lang="en-GB" sz="2800" dirty="0"/>
              <a:t>: Chester Diocese Religious Education </a:t>
            </a:r>
            <a:r>
              <a:rPr lang="en-GB" sz="2800" dirty="0" smtClean="0"/>
              <a:t>Scheme-Mrs McCann</a:t>
            </a:r>
            <a:endParaRPr lang="en-GB" sz="2800" dirty="0"/>
          </a:p>
          <a:p>
            <a:pPr eaLnBrk="1" hangingPunct="1">
              <a:lnSpc>
                <a:spcPct val="90000"/>
              </a:lnSpc>
              <a:spcBef>
                <a:spcPct val="20000"/>
              </a:spcBef>
              <a:buFontTx/>
              <a:buChar char="•"/>
              <a:defRPr/>
            </a:pPr>
            <a:r>
              <a:rPr lang="en-GB" sz="2800" b="1" dirty="0"/>
              <a:t>PE</a:t>
            </a:r>
            <a:r>
              <a:rPr lang="en-GB" sz="2800" dirty="0"/>
              <a:t>: </a:t>
            </a:r>
            <a:r>
              <a:rPr lang="en-GB" sz="2800" dirty="0" smtClean="0"/>
              <a:t> </a:t>
            </a:r>
            <a:r>
              <a:rPr lang="en-GB" sz="2800" dirty="0"/>
              <a:t>afternoon</a:t>
            </a:r>
            <a:endParaRPr lang="en-GB" sz="2800" b="1" dirty="0"/>
          </a:p>
          <a:p>
            <a:pPr eaLnBrk="1" hangingPunct="1">
              <a:lnSpc>
                <a:spcPct val="90000"/>
              </a:lnSpc>
              <a:spcBef>
                <a:spcPct val="20000"/>
              </a:spcBef>
              <a:buFontTx/>
              <a:buChar char="•"/>
              <a:defRPr/>
            </a:pPr>
            <a:r>
              <a:rPr lang="en-GB" sz="2800" b="1" dirty="0"/>
              <a:t>Art/</a:t>
            </a:r>
            <a:r>
              <a:rPr lang="en-GB" sz="2800" b="1" dirty="0" err="1"/>
              <a:t>DesignTechnology</a:t>
            </a:r>
            <a:r>
              <a:rPr lang="en-GB" sz="2800" b="1" dirty="0"/>
              <a:t>:</a:t>
            </a:r>
            <a:r>
              <a:rPr lang="en-GB" sz="2800" dirty="0"/>
              <a:t> Linked with topic</a:t>
            </a:r>
          </a:p>
          <a:p>
            <a:pPr eaLnBrk="1" hangingPunct="1">
              <a:lnSpc>
                <a:spcPct val="90000"/>
              </a:lnSpc>
              <a:spcBef>
                <a:spcPct val="20000"/>
              </a:spcBef>
              <a:buFontTx/>
              <a:buChar char="•"/>
              <a:defRPr/>
            </a:pPr>
            <a:r>
              <a:rPr lang="en-GB" sz="2800" b="1" dirty="0"/>
              <a:t>Music:</a:t>
            </a:r>
            <a:r>
              <a:rPr lang="en-GB" sz="2800" dirty="0"/>
              <a:t> </a:t>
            </a:r>
            <a:r>
              <a:rPr lang="en-GB" sz="2800" dirty="0" err="1"/>
              <a:t>Charanga</a:t>
            </a:r>
            <a:endParaRPr lang="en-GB" sz="2800" dirty="0"/>
          </a:p>
          <a:p>
            <a:pPr eaLnBrk="1" hangingPunct="1">
              <a:lnSpc>
                <a:spcPct val="90000"/>
              </a:lnSpc>
              <a:spcBef>
                <a:spcPct val="20000"/>
              </a:spcBef>
              <a:buFontTx/>
              <a:buChar char="•"/>
              <a:defRPr/>
            </a:pPr>
            <a:r>
              <a:rPr lang="en-GB" sz="2800" b="1" dirty="0"/>
              <a:t>Computing</a:t>
            </a:r>
            <a:r>
              <a:rPr lang="en-GB" sz="2800" dirty="0"/>
              <a:t>: </a:t>
            </a:r>
            <a:r>
              <a:rPr lang="en-GB" sz="2800" dirty="0" smtClean="0"/>
              <a:t>Purple Mash </a:t>
            </a:r>
          </a:p>
          <a:p>
            <a:pPr eaLnBrk="1" hangingPunct="1">
              <a:lnSpc>
                <a:spcPct val="90000"/>
              </a:lnSpc>
              <a:spcBef>
                <a:spcPct val="20000"/>
              </a:spcBef>
              <a:buFontTx/>
              <a:buChar char="•"/>
              <a:defRPr/>
            </a:pPr>
            <a:r>
              <a:rPr lang="en-GB" sz="2800" b="1" dirty="0" smtClean="0"/>
              <a:t>Building </a:t>
            </a:r>
            <a:r>
              <a:rPr lang="en-GB" sz="2800" b="1" dirty="0"/>
              <a:t>learning </a:t>
            </a:r>
            <a:r>
              <a:rPr lang="en-GB" sz="2800" b="1" dirty="0" smtClean="0"/>
              <a:t>values: </a:t>
            </a:r>
            <a:r>
              <a:rPr lang="en-GB" sz="2800" dirty="0"/>
              <a:t>The children will be encouraged to use their learning powers and we will teach the children about them throughout the year.  </a:t>
            </a:r>
          </a:p>
        </p:txBody>
      </p:sp>
    </p:spTree>
    <p:extLst>
      <p:ext uri="{BB962C8B-B14F-4D97-AF65-F5344CB8AC3E}">
        <p14:creationId xmlns:p14="http://schemas.microsoft.com/office/powerpoint/2010/main" val="162870692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35B34511-1649-4E0D-B4CF-244E8A6A6A35}"/>
              </a:ext>
            </a:extLst>
          </p:cNvPr>
          <p:cNvSpPr>
            <a:spLocks noGrp="1" noChangeArrowheads="1"/>
          </p:cNvSpPr>
          <p:nvPr>
            <p:ph type="title"/>
          </p:nvPr>
        </p:nvSpPr>
        <p:spPr/>
        <p:txBody>
          <a:bodyPr/>
          <a:lstStyle/>
          <a:p>
            <a:pPr algn="ctr" eaLnBrk="1" hangingPunct="1"/>
            <a:r>
              <a:rPr lang="en-GB" altLang="en-US" b="1" u="sng" dirty="0">
                <a:latin typeface="Arial" panose="020B0604020202020204" pitchFamily="34" charset="0"/>
              </a:rPr>
              <a:t>Homework Activities</a:t>
            </a:r>
          </a:p>
        </p:txBody>
      </p:sp>
      <p:sp>
        <p:nvSpPr>
          <p:cNvPr id="22531" name="Rectangle 3">
            <a:extLst>
              <a:ext uri="{FF2B5EF4-FFF2-40B4-BE49-F238E27FC236}">
                <a16:creationId xmlns:a16="http://schemas.microsoft.com/office/drawing/2014/main" xmlns="" id="{EAE6AF7A-29AD-4866-BC68-037303431BBD}"/>
              </a:ext>
            </a:extLst>
          </p:cNvPr>
          <p:cNvSpPr>
            <a:spLocks noGrp="1" noChangeArrowheads="1"/>
          </p:cNvSpPr>
          <p:nvPr>
            <p:ph idx="1"/>
          </p:nvPr>
        </p:nvSpPr>
        <p:spPr>
          <a:xfrm>
            <a:off x="250825" y="1341438"/>
            <a:ext cx="8569325" cy="4679950"/>
          </a:xfrm>
        </p:spPr>
        <p:txBody>
          <a:bodyPr>
            <a:normAutofit/>
          </a:bodyPr>
          <a:lstStyle/>
          <a:p>
            <a:pPr eaLnBrk="1" hangingPunct="1">
              <a:lnSpc>
                <a:spcPct val="70000"/>
              </a:lnSpc>
            </a:pPr>
            <a:endParaRPr lang="en-GB" altLang="en-US" sz="2000" dirty="0">
              <a:latin typeface="Arial" panose="020B0604020202020204" pitchFamily="34" charset="0"/>
            </a:endParaRPr>
          </a:p>
          <a:p>
            <a:pPr marL="0" indent="0" eaLnBrk="1" hangingPunct="1">
              <a:lnSpc>
                <a:spcPct val="70000"/>
              </a:lnSpc>
              <a:buNone/>
            </a:pPr>
            <a:r>
              <a:rPr lang="en-GB" altLang="en-US" sz="2400" b="1" dirty="0">
                <a:latin typeface="Arial" panose="020B0604020202020204" pitchFamily="34" charset="0"/>
              </a:rPr>
              <a:t>Reading </a:t>
            </a:r>
            <a:r>
              <a:rPr lang="en-GB" altLang="en-US" sz="2400" dirty="0">
                <a:latin typeface="Arial" panose="020B0604020202020204" pitchFamily="34" charset="0"/>
              </a:rPr>
              <a:t>– Every </a:t>
            </a:r>
            <a:r>
              <a:rPr lang="en-GB" altLang="en-US" sz="2400" dirty="0" smtClean="0">
                <a:latin typeface="Arial" panose="020B0604020202020204" pitchFamily="34" charset="0"/>
              </a:rPr>
              <a:t>Friday.</a:t>
            </a:r>
            <a:endParaRPr lang="en-GB" altLang="en-US" sz="2400" dirty="0">
              <a:latin typeface="Arial" panose="020B0604020202020204" pitchFamily="34" charset="0"/>
            </a:endParaRPr>
          </a:p>
          <a:p>
            <a:pPr marL="0" indent="0">
              <a:lnSpc>
                <a:spcPct val="70000"/>
              </a:lnSpc>
              <a:buNone/>
            </a:pPr>
            <a:r>
              <a:rPr lang="en-GB" altLang="en-US" sz="2400" b="1" dirty="0" smtClean="0">
                <a:latin typeface="Arial" panose="020B0604020202020204" pitchFamily="34" charset="0"/>
              </a:rPr>
              <a:t>Literacy </a:t>
            </a:r>
            <a:endParaRPr lang="en-GB" altLang="en-US" sz="2400" b="1" dirty="0">
              <a:latin typeface="Arial" panose="020B0604020202020204" pitchFamily="34" charset="0"/>
            </a:endParaRPr>
          </a:p>
          <a:p>
            <a:pPr marL="0" indent="0">
              <a:lnSpc>
                <a:spcPct val="70000"/>
              </a:lnSpc>
              <a:buNone/>
            </a:pPr>
            <a:r>
              <a:rPr lang="en-GB" altLang="en-US" sz="2400" dirty="0">
                <a:latin typeface="Arial" panose="020B0604020202020204" pitchFamily="34" charset="0"/>
              </a:rPr>
              <a:t>Phonics, Handwriting-when </a:t>
            </a:r>
            <a:r>
              <a:rPr lang="en-GB" altLang="en-US" sz="2400" dirty="0" smtClean="0">
                <a:latin typeface="Arial" panose="020B0604020202020204" pitchFamily="34" charset="0"/>
              </a:rPr>
              <a:t>required.</a:t>
            </a:r>
            <a:endParaRPr lang="en-GB" altLang="en-US" sz="2400" dirty="0">
              <a:latin typeface="Arial" panose="020B0604020202020204" pitchFamily="34" charset="0"/>
            </a:endParaRPr>
          </a:p>
          <a:p>
            <a:pPr marL="0" indent="0">
              <a:lnSpc>
                <a:spcPct val="70000"/>
              </a:lnSpc>
              <a:buNone/>
            </a:pPr>
            <a:r>
              <a:rPr lang="en-GB" altLang="en-US" sz="2400" b="1" dirty="0" smtClean="0">
                <a:latin typeface="Arial" panose="020B0604020202020204" pitchFamily="34" charset="0"/>
              </a:rPr>
              <a:t>Maths</a:t>
            </a:r>
            <a:endParaRPr lang="en-GB" altLang="en-US" sz="2400" b="1" dirty="0">
              <a:latin typeface="Arial" panose="020B0604020202020204" pitchFamily="34" charset="0"/>
            </a:endParaRPr>
          </a:p>
          <a:p>
            <a:pPr marL="0" indent="0">
              <a:lnSpc>
                <a:spcPct val="70000"/>
              </a:lnSpc>
              <a:buNone/>
            </a:pPr>
            <a:r>
              <a:rPr lang="en-GB" altLang="en-US" sz="2400" dirty="0">
                <a:latin typeface="Arial" panose="020B0604020202020204" pitchFamily="34" charset="0"/>
              </a:rPr>
              <a:t>Practise based on revision of core skills and current topic-when required.</a:t>
            </a:r>
            <a:endParaRPr lang="en-GB" altLang="ja-JP" sz="2400" dirty="0">
              <a:latin typeface="Arial" panose="020B0604020202020204" pitchFamily="34" charset="0"/>
              <a:ea typeface="MS Mincho" panose="02020609040205080304" pitchFamily="49" charset="-128"/>
            </a:endParaRPr>
          </a:p>
          <a:p>
            <a:pPr marL="0" indent="0" eaLnBrk="1" hangingPunct="1">
              <a:lnSpc>
                <a:spcPct val="70000"/>
              </a:lnSpc>
              <a:buNone/>
            </a:pPr>
            <a:r>
              <a:rPr lang="en-GB" altLang="en-US" sz="2400" b="1" dirty="0" smtClean="0">
                <a:latin typeface="Arial" panose="020B0604020202020204" pitchFamily="34" charset="0"/>
              </a:rPr>
              <a:t>History/Geography/Science </a:t>
            </a:r>
            <a:endParaRPr lang="en-GB" altLang="en-US" sz="2400" b="1" dirty="0">
              <a:latin typeface="Arial" panose="020B0604020202020204" pitchFamily="34" charset="0"/>
            </a:endParaRPr>
          </a:p>
          <a:p>
            <a:pPr marL="0" indent="0" eaLnBrk="1" hangingPunct="1">
              <a:lnSpc>
                <a:spcPct val="70000"/>
              </a:lnSpc>
              <a:buNone/>
            </a:pPr>
            <a:r>
              <a:rPr lang="en-GB" altLang="en-US" sz="2400" dirty="0">
                <a:latin typeface="Arial" panose="020B0604020202020204" pitchFamily="34" charset="0"/>
              </a:rPr>
              <a:t>Research activities or topic related-when required</a:t>
            </a:r>
          </a:p>
          <a:p>
            <a:pPr eaLnBrk="1" hangingPunct="1">
              <a:lnSpc>
                <a:spcPct val="70000"/>
              </a:lnSpc>
              <a:buFontTx/>
              <a:buNone/>
            </a:pPr>
            <a:r>
              <a:rPr lang="en-GB" altLang="en-US" sz="2400" b="1" dirty="0" smtClean="0">
                <a:latin typeface="Arial" panose="020B0604020202020204" pitchFamily="34" charset="0"/>
              </a:rPr>
              <a:t>Topic and Maths homework </a:t>
            </a:r>
            <a:r>
              <a:rPr lang="en-GB" altLang="en-US" sz="2400" b="1" dirty="0">
                <a:latin typeface="Arial" panose="020B0604020202020204" pitchFamily="34" charset="0"/>
              </a:rPr>
              <a:t>set on Friday to be returned </a:t>
            </a:r>
            <a:endParaRPr lang="en-GB" altLang="en-US" sz="2400" b="1" dirty="0" smtClean="0">
              <a:latin typeface="Arial" panose="020B0604020202020204" pitchFamily="34" charset="0"/>
            </a:endParaRPr>
          </a:p>
          <a:p>
            <a:pPr eaLnBrk="1" hangingPunct="1">
              <a:lnSpc>
                <a:spcPct val="70000"/>
              </a:lnSpc>
              <a:buFontTx/>
              <a:buNone/>
            </a:pPr>
            <a:r>
              <a:rPr lang="en-GB" altLang="en-US" sz="2400" b="1" dirty="0" smtClean="0">
                <a:latin typeface="Arial" panose="020B0604020202020204" pitchFamily="34" charset="0"/>
              </a:rPr>
              <a:t>Wednesday</a:t>
            </a:r>
            <a:r>
              <a:rPr lang="en-GB" altLang="en-US" sz="2400" dirty="0" smtClean="0">
                <a:latin typeface="Arial" panose="020B0604020202020204" pitchFamily="34" charset="0"/>
              </a:rPr>
              <a:t>. </a:t>
            </a:r>
          </a:p>
          <a:p>
            <a:pPr eaLnBrk="1" hangingPunct="1">
              <a:lnSpc>
                <a:spcPct val="70000"/>
              </a:lnSpc>
              <a:buFontTx/>
              <a:buNone/>
            </a:pPr>
            <a:r>
              <a:rPr lang="en-GB" altLang="en-US" sz="2400" dirty="0" smtClean="0">
                <a:latin typeface="Arial" panose="020B0604020202020204" pitchFamily="34" charset="0"/>
              </a:rPr>
              <a:t>Home learning tab on the website has things you can do with your child to enhance their learning.</a:t>
            </a:r>
            <a:endParaRPr lang="en-GB" altLang="en-US" sz="2400" dirty="0">
              <a:latin typeface="Arial" panose="020B0604020202020204" pitchFamily="34" charset="0"/>
            </a:endParaRPr>
          </a:p>
          <a:p>
            <a:pPr eaLnBrk="1" hangingPunct="1">
              <a:lnSpc>
                <a:spcPct val="70000"/>
              </a:lnSpc>
              <a:buFontTx/>
              <a:buNone/>
            </a:pPr>
            <a:endParaRPr lang="en-GB" altLang="en-US" dirty="0">
              <a:latin typeface="Arial" panose="020B0604020202020204" pitchFamily="34" charset="0"/>
            </a:endParaRPr>
          </a:p>
        </p:txBody>
      </p:sp>
    </p:spTree>
    <p:extLst>
      <p:ext uri="{BB962C8B-B14F-4D97-AF65-F5344CB8AC3E}">
        <p14:creationId xmlns:p14="http://schemas.microsoft.com/office/powerpoint/2010/main" val="757796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3634"/>
          </a:xfrm>
        </p:spPr>
        <p:txBody>
          <a:bodyPr/>
          <a:lstStyle/>
          <a:p>
            <a:pPr algn="ctr"/>
            <a:r>
              <a:rPr lang="en-GB" b="1" u="sng" dirty="0"/>
              <a:t>Certificates and Awards</a:t>
            </a:r>
          </a:p>
        </p:txBody>
      </p:sp>
      <p:sp>
        <p:nvSpPr>
          <p:cNvPr id="3" name="Content Placeholder 2"/>
          <p:cNvSpPr>
            <a:spLocks noGrp="1"/>
          </p:cNvSpPr>
          <p:nvPr>
            <p:ph idx="1"/>
          </p:nvPr>
        </p:nvSpPr>
        <p:spPr>
          <a:xfrm>
            <a:off x="628650" y="1124744"/>
            <a:ext cx="7886700" cy="5544616"/>
          </a:xfrm>
        </p:spPr>
        <p:txBody>
          <a:bodyPr>
            <a:normAutofit fontScale="70000" lnSpcReduction="20000"/>
          </a:bodyPr>
          <a:lstStyle/>
          <a:p>
            <a:r>
              <a:rPr lang="en-GB" sz="2600" dirty="0">
                <a:latin typeface="Arial" panose="020B0604020202020204" pitchFamily="34" charset="0"/>
                <a:cs typeface="Arial" panose="020B0604020202020204" pitchFamily="34" charset="0"/>
              </a:rPr>
              <a:t>In Y1Children are given instant rewards such as stickers or verbal praise.</a:t>
            </a:r>
          </a:p>
          <a:p>
            <a:pPr lvl="0"/>
            <a:r>
              <a:rPr lang="en-GB" sz="2600" dirty="0">
                <a:latin typeface="Arial" panose="020B0604020202020204" pitchFamily="34" charset="0"/>
                <a:cs typeface="Arial" panose="020B0604020202020204" pitchFamily="34" charset="0"/>
              </a:rPr>
              <a:t>Each week </a:t>
            </a:r>
            <a:r>
              <a:rPr lang="en-GB" sz="2600" dirty="0" smtClean="0">
                <a:latin typeface="Arial" panose="020B0604020202020204" pitchFamily="34" charset="0"/>
                <a:cs typeface="Arial" panose="020B0604020202020204" pitchFamily="34" charset="0"/>
              </a:rPr>
              <a:t>two </a:t>
            </a:r>
            <a:r>
              <a:rPr lang="en-GB" sz="2600" dirty="0">
                <a:latin typeface="Arial" panose="020B0604020202020204" pitchFamily="34" charset="0"/>
                <a:cs typeface="Arial" panose="020B0604020202020204" pitchFamily="34" charset="0"/>
              </a:rPr>
              <a:t>‘Learning Hero’ </a:t>
            </a:r>
            <a:r>
              <a:rPr lang="en-GB" sz="2600" dirty="0" smtClean="0">
                <a:latin typeface="Arial" panose="020B0604020202020204" pitchFamily="34" charset="0"/>
                <a:cs typeface="Arial" panose="020B0604020202020204" pitchFamily="34" charset="0"/>
              </a:rPr>
              <a:t>certificates are </a:t>
            </a:r>
            <a:r>
              <a:rPr lang="en-GB" sz="2600" dirty="0">
                <a:latin typeface="Arial" panose="020B0604020202020204" pitchFamily="34" charset="0"/>
                <a:cs typeface="Arial" panose="020B0604020202020204" pitchFamily="34" charset="0"/>
              </a:rPr>
              <a:t>awarded to two children in each class in recognition of demonstrating the school’s ‘Learning V</a:t>
            </a:r>
            <a:r>
              <a:rPr lang="en-GB" sz="2600" dirty="0" smtClean="0">
                <a:latin typeface="Arial" panose="020B0604020202020204" pitchFamily="34" charset="0"/>
                <a:cs typeface="Arial" panose="020B0604020202020204" pitchFamily="34" charset="0"/>
              </a:rPr>
              <a:t>alues.’</a:t>
            </a:r>
            <a:endParaRPr lang="en-GB" sz="2600" dirty="0">
              <a:latin typeface="Arial" panose="020B0604020202020204" pitchFamily="34" charset="0"/>
              <a:cs typeface="Arial" panose="020B0604020202020204" pitchFamily="34" charset="0"/>
            </a:endParaRPr>
          </a:p>
          <a:p>
            <a:pPr marL="0" lvl="0" indent="0">
              <a:buNone/>
            </a:pPr>
            <a:endParaRPr lang="en-GB" sz="2600" dirty="0">
              <a:latin typeface="Arial" panose="020B0604020202020204" pitchFamily="34" charset="0"/>
              <a:cs typeface="Arial" panose="020B0604020202020204" pitchFamily="34" charset="0"/>
            </a:endParaRPr>
          </a:p>
          <a:p>
            <a:pPr lvl="0"/>
            <a:r>
              <a:rPr lang="en-GB" sz="2600" dirty="0">
                <a:latin typeface="Arial" panose="020B0604020202020204" pitchFamily="34" charset="0"/>
                <a:cs typeface="Arial" panose="020B0604020202020204" pitchFamily="34" charset="0"/>
              </a:rPr>
              <a:t>Each week a ‘Fruit of the Spirit’ certificate is awarded to a child in each class in recognition of demonstrating the school’s core values.</a:t>
            </a:r>
          </a:p>
          <a:p>
            <a:pPr lvl="0"/>
            <a:endParaRPr lang="en-GB" sz="2600" dirty="0">
              <a:latin typeface="Arial" panose="020B0604020202020204" pitchFamily="34" charset="0"/>
              <a:cs typeface="Arial" panose="020B0604020202020204" pitchFamily="34" charset="0"/>
            </a:endParaRPr>
          </a:p>
          <a:p>
            <a:pPr lvl="0"/>
            <a:r>
              <a:rPr lang="en-GB" sz="2600" dirty="0">
                <a:latin typeface="Arial" panose="020B0604020202020204" pitchFamily="34" charset="0"/>
                <a:cs typeface="Arial" panose="020B0604020202020204" pitchFamily="34" charset="0"/>
              </a:rPr>
              <a:t>Pupils who have achieved weekly certificates have their names published in the weekly ‘</a:t>
            </a:r>
            <a:r>
              <a:rPr lang="en-GB" sz="2600" dirty="0" err="1">
                <a:latin typeface="Arial" panose="020B0604020202020204" pitchFamily="34" charset="0"/>
                <a:cs typeface="Arial" panose="020B0604020202020204" pitchFamily="34" charset="0"/>
              </a:rPr>
              <a:t>Dawpool</a:t>
            </a:r>
            <a:r>
              <a:rPr lang="en-GB" sz="2600" dirty="0">
                <a:latin typeface="Arial" panose="020B0604020202020204" pitchFamily="34" charset="0"/>
                <a:cs typeface="Arial" panose="020B0604020202020204" pitchFamily="34" charset="0"/>
              </a:rPr>
              <a:t> News.</a:t>
            </a:r>
          </a:p>
          <a:p>
            <a:pPr lvl="0"/>
            <a:endParaRPr lang="en-GB" sz="2600" dirty="0">
              <a:latin typeface="Arial" panose="020B0604020202020204" pitchFamily="34" charset="0"/>
              <a:cs typeface="Arial" panose="020B0604020202020204" pitchFamily="34" charset="0"/>
            </a:endParaRPr>
          </a:p>
          <a:p>
            <a:pPr lvl="0"/>
            <a:r>
              <a:rPr lang="en-GB" sz="2600" dirty="0">
                <a:latin typeface="Arial" panose="020B0604020202020204" pitchFamily="34" charset="0"/>
                <a:cs typeface="Arial" panose="020B0604020202020204" pitchFamily="34" charset="0"/>
              </a:rPr>
              <a:t>A celebration assembly takes place every Friday to acknowledge weekly achievements. If a child has gained a certificate or medal in an out of  school club they can bring it in to show to the class and they will receive a special mention in Friday’s celebration assembly. Their name will also be put into a special mentions book. </a:t>
            </a:r>
          </a:p>
          <a:p>
            <a:pPr lvl="0"/>
            <a:endParaRPr lang="en-GB" sz="2600" dirty="0">
              <a:latin typeface="Arial" panose="020B0604020202020204" pitchFamily="34" charset="0"/>
              <a:cs typeface="Arial" panose="020B0604020202020204" pitchFamily="34" charset="0"/>
            </a:endParaRPr>
          </a:p>
          <a:p>
            <a:pPr lvl="0"/>
            <a:r>
              <a:rPr lang="en-GB" sz="2600" dirty="0">
                <a:latin typeface="Arial" panose="020B0604020202020204" pitchFamily="34" charset="0"/>
                <a:cs typeface="Arial" panose="020B0604020202020204" pitchFamily="34" charset="0"/>
              </a:rPr>
              <a:t>In July, two children are chosen from each class to receive the teacher’s special award for the year.</a:t>
            </a:r>
          </a:p>
          <a:p>
            <a:endParaRPr lang="en-GB" sz="2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692370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31626"/>
          </a:xfrm>
        </p:spPr>
        <p:txBody>
          <a:bodyPr/>
          <a:lstStyle/>
          <a:p>
            <a:pPr algn="ctr"/>
            <a:r>
              <a:rPr lang="en-GB" b="1" u="sng" dirty="0"/>
              <a:t>Arrivals and Departures</a:t>
            </a:r>
          </a:p>
        </p:txBody>
      </p:sp>
      <p:sp>
        <p:nvSpPr>
          <p:cNvPr id="3" name="Content Placeholder 2"/>
          <p:cNvSpPr>
            <a:spLocks noGrp="1"/>
          </p:cNvSpPr>
          <p:nvPr>
            <p:ph idx="1"/>
          </p:nvPr>
        </p:nvSpPr>
        <p:spPr>
          <a:xfrm>
            <a:off x="628650" y="1176200"/>
            <a:ext cx="7886700" cy="5277135"/>
          </a:xfrm>
        </p:spPr>
        <p:txBody>
          <a:bodyPr>
            <a:normAutofit fontScale="62500" lnSpcReduction="20000"/>
          </a:bodyPr>
          <a:lstStyle/>
          <a:p>
            <a:r>
              <a:rPr lang="en-GB" sz="3200" b="1" u="sng" dirty="0"/>
              <a:t>Arrivals</a:t>
            </a:r>
            <a:endParaRPr lang="en-GB" sz="3200" dirty="0"/>
          </a:p>
          <a:p>
            <a:r>
              <a:rPr lang="en-GB" sz="3200" dirty="0"/>
              <a:t>The opening times for the pupils arriving in school are </a:t>
            </a:r>
            <a:r>
              <a:rPr lang="en-GB" sz="3200" b="1" dirty="0"/>
              <a:t>8:45 - 8:55am</a:t>
            </a:r>
            <a:r>
              <a:rPr lang="en-GB" sz="3200" dirty="0"/>
              <a:t>.</a:t>
            </a:r>
          </a:p>
          <a:p>
            <a:r>
              <a:rPr lang="en-GB" sz="3200" dirty="0"/>
              <a:t>At </a:t>
            </a:r>
            <a:r>
              <a:rPr lang="en-GB" sz="3200" b="1" dirty="0"/>
              <a:t>8.45am</a:t>
            </a:r>
            <a:r>
              <a:rPr lang="en-GB" sz="3200" dirty="0"/>
              <a:t>, the school doors will open and pupils are asked to enter the school building via the conservatory entrance on the main playground and go directly to their classroom. A member of staff will also be present at the ‘wooden gate’ to greet pupils and direct them into the school building. The doors on the main playground will </a:t>
            </a:r>
            <a:r>
              <a:rPr lang="en-GB" sz="3200" b="1" dirty="0"/>
              <a:t>close at 8:55am.</a:t>
            </a:r>
            <a:r>
              <a:rPr lang="en-GB" sz="3200" dirty="0"/>
              <a:t> </a:t>
            </a:r>
          </a:p>
          <a:p>
            <a:r>
              <a:rPr lang="en-GB" sz="3200" dirty="0"/>
              <a:t>On arrival at the classroom, a member of staff will record the child’s attendance in the electronic register, which </a:t>
            </a:r>
            <a:r>
              <a:rPr lang="en-GB" sz="3200" b="1" dirty="0"/>
              <a:t>closes at 9.00am</a:t>
            </a:r>
            <a:r>
              <a:rPr lang="en-GB" sz="3200" dirty="0"/>
              <a:t>. </a:t>
            </a:r>
          </a:p>
          <a:p>
            <a:r>
              <a:rPr lang="en-GB" sz="3200" dirty="0"/>
              <a:t>Children arriving </a:t>
            </a:r>
            <a:r>
              <a:rPr lang="en-GB" sz="3200" b="1" dirty="0"/>
              <a:t>after 8.55am</a:t>
            </a:r>
            <a:r>
              <a:rPr lang="en-GB" sz="3200" dirty="0"/>
              <a:t> must come into school via the front reception door and register with staff at the school office.</a:t>
            </a:r>
          </a:p>
          <a:p>
            <a:r>
              <a:rPr lang="en-GB" sz="3200" u="sng" dirty="0"/>
              <a:t>Pupils arriving in the classroom </a:t>
            </a:r>
            <a:r>
              <a:rPr lang="en-GB" sz="3200" b="1" u="sng" dirty="0"/>
              <a:t>after </a:t>
            </a:r>
            <a:r>
              <a:rPr lang="en-GB" sz="3200" b="1" u="sng" dirty="0" smtClean="0"/>
              <a:t>8:55am</a:t>
            </a:r>
            <a:r>
              <a:rPr lang="en-GB" sz="3200" u="sng" dirty="0" smtClean="0"/>
              <a:t> </a:t>
            </a:r>
            <a:r>
              <a:rPr lang="en-GB" sz="3200" u="sng" dirty="0"/>
              <a:t>will be marked as late</a:t>
            </a:r>
            <a:r>
              <a:rPr lang="en-GB" sz="3200" dirty="0"/>
              <a:t>.</a:t>
            </a:r>
          </a:p>
          <a:p>
            <a:pPr marL="0" indent="0">
              <a:buNone/>
            </a:pPr>
            <a:r>
              <a:rPr lang="en-GB" sz="3200" dirty="0"/>
              <a:t> </a:t>
            </a:r>
          </a:p>
          <a:p>
            <a:r>
              <a:rPr lang="en-GB" sz="3200" b="1" u="sng" dirty="0"/>
              <a:t>Departures.</a:t>
            </a:r>
            <a:endParaRPr lang="en-GB" sz="3200" dirty="0"/>
          </a:p>
          <a:p>
            <a:r>
              <a:rPr lang="en-GB" sz="3200" dirty="0"/>
              <a:t>School finish at 3:30pm for year 1. Children will be escorted to the wooden gate on the playground and asked to tell their teacher or TA when they see the person that is picking them up. Only then will they be allowed to leave the teachers care. Please let us know if someone different is going to be picking your child up as we will not let them go if we do not know the person who is picking them up. </a:t>
            </a:r>
          </a:p>
          <a:p>
            <a:pPr marL="0" indent="0">
              <a:buNone/>
            </a:pPr>
            <a:endParaRPr lang="en-GB" dirty="0"/>
          </a:p>
        </p:txBody>
      </p:sp>
    </p:spTree>
    <p:extLst>
      <p:ext uri="{BB962C8B-B14F-4D97-AF65-F5344CB8AC3E}">
        <p14:creationId xmlns:p14="http://schemas.microsoft.com/office/powerpoint/2010/main" val="2384509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2656"/>
            <a:ext cx="7886700" cy="648073"/>
          </a:xfrm>
        </p:spPr>
        <p:txBody>
          <a:bodyPr/>
          <a:lstStyle/>
          <a:p>
            <a:pPr algn="ctr"/>
            <a:r>
              <a:rPr lang="en-GB" b="1" u="sng" dirty="0"/>
              <a:t>Medical Needs</a:t>
            </a:r>
          </a:p>
        </p:txBody>
      </p:sp>
      <p:sp>
        <p:nvSpPr>
          <p:cNvPr id="3" name="Content Placeholder 2"/>
          <p:cNvSpPr>
            <a:spLocks noGrp="1"/>
          </p:cNvSpPr>
          <p:nvPr>
            <p:ph idx="1"/>
          </p:nvPr>
        </p:nvSpPr>
        <p:spPr>
          <a:xfrm>
            <a:off x="628650" y="980730"/>
            <a:ext cx="7886700" cy="5196234"/>
          </a:xfrm>
        </p:spPr>
        <p:txBody>
          <a:bodyPr/>
          <a:lstStyle/>
          <a:p>
            <a:r>
              <a:rPr lang="en-GB" dirty="0"/>
              <a:t>If a child requires medication during the course of the school day, the parent/carer will be asked to complete a </a:t>
            </a:r>
            <a:r>
              <a:rPr lang="en-GB" b="1" dirty="0"/>
              <a:t>Request for School to Administer Medication Form</a:t>
            </a:r>
            <a:r>
              <a:rPr lang="en-GB" dirty="0"/>
              <a:t>. </a:t>
            </a:r>
          </a:p>
          <a:p>
            <a:r>
              <a:rPr lang="en-GB" dirty="0"/>
              <a:t>The medication must be prescribed by a medical professional and have the name of the child clearly marked on it. The medication will be administered by Mrs Kenney or Mrs Parr and will either be stored in the Head Teacher’s cupboard, in the fridge in the Food Technology Room or, in the case of controlled drugs, in the locked safe in the school office. </a:t>
            </a:r>
          </a:p>
          <a:p>
            <a:r>
              <a:rPr lang="en-GB" dirty="0"/>
              <a:t>Children with chronic / serious or long-term medical issues have a sheet in the staffroom with their photograph and specific treatment required. All staff are required to be familiar with who these children are and what response is required. </a:t>
            </a:r>
          </a:p>
          <a:p>
            <a:endParaRPr lang="en-GB" dirty="0"/>
          </a:p>
        </p:txBody>
      </p:sp>
    </p:spTree>
    <p:extLst>
      <p:ext uri="{BB962C8B-B14F-4D97-AF65-F5344CB8AC3E}">
        <p14:creationId xmlns:p14="http://schemas.microsoft.com/office/powerpoint/2010/main" val="2784451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920</TotalTime>
  <Words>1659</Words>
  <Application>Microsoft Office PowerPoint</Application>
  <PresentationFormat>On-screen Show (4:3)</PresentationFormat>
  <Paragraphs>243</Paragraphs>
  <Slides>21</Slides>
  <Notes>6</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Dawpool C.E. (Aided) Primary School</vt:lpstr>
      <vt:lpstr>Staff in Year 1</vt:lpstr>
      <vt:lpstr>PowerPoint Presentation</vt:lpstr>
      <vt:lpstr>Curriculum</vt:lpstr>
      <vt:lpstr>PowerPoint Presentation</vt:lpstr>
      <vt:lpstr>Homework Activities</vt:lpstr>
      <vt:lpstr>Certificates and Awards</vt:lpstr>
      <vt:lpstr>Arrivals and Departures</vt:lpstr>
      <vt:lpstr>Medical Needs</vt:lpstr>
      <vt:lpstr>Belongings</vt:lpstr>
      <vt:lpstr>How to support your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Dawpool C.E. (Aided) Primary School</dc:title>
  <dc:creator>HP</dc:creator>
  <cp:lastModifiedBy>Lynne Young</cp:lastModifiedBy>
  <cp:revision>43</cp:revision>
  <cp:lastPrinted>2019-09-10T15:41:32Z</cp:lastPrinted>
  <dcterms:created xsi:type="dcterms:W3CDTF">2017-09-06T13:58:57Z</dcterms:created>
  <dcterms:modified xsi:type="dcterms:W3CDTF">2019-09-18T13:42:23Z</dcterms:modified>
</cp:coreProperties>
</file>