
<file path=[Content_Types].xml><?xml version="1.0" encoding="utf-8"?>
<Types xmlns="http://schemas.openxmlformats.org/package/2006/content-types">
  <Default Extension="bin" ContentType="audio/unknown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834E-09F7-7445-8E11-4539EBB29FF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D00-607B-C948-8458-D98545B73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0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834E-09F7-7445-8E11-4539EBB29FF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D00-607B-C948-8458-D98545B73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026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834E-09F7-7445-8E11-4539EBB29FF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D00-607B-C948-8458-D98545B73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657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834E-09F7-7445-8E11-4539EBB29FF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D00-607B-C948-8458-D98545B73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3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834E-09F7-7445-8E11-4539EBB29FF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D00-607B-C948-8458-D98545B73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027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834E-09F7-7445-8E11-4539EBB29FF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D00-607B-C948-8458-D98545B73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2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834E-09F7-7445-8E11-4539EBB29FF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D00-607B-C948-8458-D98545B73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11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834E-09F7-7445-8E11-4539EBB29FF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D00-607B-C948-8458-D98545B73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67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834E-09F7-7445-8E11-4539EBB29FF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D00-607B-C948-8458-D98545B73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84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834E-09F7-7445-8E11-4539EBB29FF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D00-607B-C948-8458-D98545B73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31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834E-09F7-7445-8E11-4539EBB29FF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D00-607B-C948-8458-D98545B73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57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2834E-09F7-7445-8E11-4539EBB29FF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8FD00-607B-C948-8458-D98545B73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5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9455"/>
            <a:ext cx="7772400" cy="464362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DFD7ED"/>
                </a:solidFill>
              </a:rPr>
              <a:t>L.O. To use columns to add numbers.</a:t>
            </a:r>
            <a:br>
              <a:rPr lang="en-US" dirty="0" smtClean="0">
                <a:solidFill>
                  <a:srgbClr val="DFD7ED"/>
                </a:solidFill>
              </a:rPr>
            </a:br>
            <a:r>
              <a:rPr lang="en-US" dirty="0" smtClean="0">
                <a:solidFill>
                  <a:srgbClr val="DFD7ED"/>
                </a:solidFill>
              </a:rPr>
              <a:t>+ I can set calculations out correctly.</a:t>
            </a:r>
            <a:br>
              <a:rPr lang="en-US" dirty="0" smtClean="0">
                <a:solidFill>
                  <a:srgbClr val="DFD7ED"/>
                </a:solidFill>
              </a:rPr>
            </a:br>
            <a:r>
              <a:rPr lang="en-US" dirty="0" smtClean="0">
                <a:solidFill>
                  <a:srgbClr val="DFD7ED"/>
                </a:solidFill>
              </a:rPr>
              <a:t>+ I can place numbers into a calculation.</a:t>
            </a:r>
            <a:br>
              <a:rPr lang="en-US" dirty="0" smtClean="0">
                <a:solidFill>
                  <a:srgbClr val="DFD7ED"/>
                </a:solidFill>
              </a:rPr>
            </a:br>
            <a:r>
              <a:rPr lang="en-US" dirty="0" smtClean="0">
                <a:solidFill>
                  <a:srgbClr val="DFD7ED"/>
                </a:solidFill>
              </a:rPr>
              <a:t>+ I can exchange between columns.</a:t>
            </a:r>
            <a:endParaRPr lang="en-US" dirty="0">
              <a:solidFill>
                <a:srgbClr val="DFD7E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78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addition?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730" y="1417638"/>
            <a:ext cx="8557064" cy="4708525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 smtClean="0">
                <a:solidFill>
                  <a:srgbClr val="DFD7ED"/>
                </a:solidFill>
              </a:rPr>
              <a:t>Talk to your partner about what addition is…</a:t>
            </a:r>
            <a:endParaRPr lang="en-US" dirty="0">
              <a:solidFill>
                <a:srgbClr val="DFD7ED"/>
              </a:solidFill>
            </a:endParaRPr>
          </a:p>
          <a:p>
            <a:r>
              <a:rPr lang="en-US" dirty="0" smtClean="0">
                <a:solidFill>
                  <a:srgbClr val="DFD7ED"/>
                </a:solidFill>
              </a:rPr>
              <a:t>How else can we say add?</a:t>
            </a:r>
          </a:p>
          <a:p>
            <a:r>
              <a:rPr lang="en-US" dirty="0" smtClean="0">
                <a:solidFill>
                  <a:srgbClr val="DFD7ED"/>
                </a:solidFill>
              </a:rPr>
              <a:t>Do numbers get bigger or smaller?</a:t>
            </a:r>
          </a:p>
          <a:p>
            <a:r>
              <a:rPr lang="en-US" dirty="0" smtClean="0">
                <a:solidFill>
                  <a:srgbClr val="DFD7ED"/>
                </a:solidFill>
              </a:rPr>
              <a:t>Can we add more than one number together?</a:t>
            </a:r>
          </a:p>
          <a:p>
            <a:r>
              <a:rPr lang="en-US" dirty="0" smtClean="0">
                <a:solidFill>
                  <a:srgbClr val="DFD7ED"/>
                </a:solidFill>
              </a:rPr>
              <a:t>When might you use addition?</a:t>
            </a:r>
          </a:p>
          <a:p>
            <a:endParaRPr lang="en-US" dirty="0">
              <a:solidFill>
                <a:srgbClr val="DFD7ED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DFD7ED"/>
                </a:solidFill>
              </a:rPr>
              <a:t>Let’s hear your ideas!!</a:t>
            </a:r>
          </a:p>
          <a:p>
            <a:endParaRPr lang="en-US" dirty="0">
              <a:solidFill>
                <a:srgbClr val="DFD7E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74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5" presetClass="entr" presetSubtype="0" fill="hold" nodeType="after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sion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a whiteboard…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600200"/>
            <a:ext cx="854075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DFD7ED"/>
                </a:solidFill>
              </a:rPr>
              <a:t>We are going to set out a calculation in a column.</a:t>
            </a:r>
          </a:p>
          <a:p>
            <a:pPr marL="0" indent="0" algn="ctr">
              <a:buNone/>
            </a:pPr>
            <a:endParaRPr lang="en-US" dirty="0">
              <a:solidFill>
                <a:srgbClr val="DFD7ED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DFD7ED"/>
                </a:solidFill>
              </a:rPr>
              <a:t>We are going to do 35 + 12</a:t>
            </a:r>
          </a:p>
          <a:p>
            <a:pPr marL="0" indent="0" algn="ctr">
              <a:buNone/>
            </a:pPr>
            <a:endParaRPr lang="en-US" dirty="0">
              <a:solidFill>
                <a:srgbClr val="DFD7ED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DFD7ED"/>
                </a:solidFill>
              </a:rPr>
              <a:t>On your boards, write it down so that your calculation looks like this…</a:t>
            </a:r>
            <a:endParaRPr lang="en-US" dirty="0">
              <a:solidFill>
                <a:srgbClr val="DFD7E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217333" y="1524000"/>
            <a:ext cx="2127249" cy="3477875"/>
            <a:chOff x="3217333" y="1524000"/>
            <a:chExt cx="2127249" cy="3477875"/>
          </a:xfrm>
        </p:grpSpPr>
        <p:sp>
          <p:nvSpPr>
            <p:cNvPr id="5" name="TextBox 4"/>
            <p:cNvSpPr txBox="1"/>
            <p:nvPr/>
          </p:nvSpPr>
          <p:spPr>
            <a:xfrm>
              <a:off x="3217333" y="1524000"/>
              <a:ext cx="2127249" cy="34778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/>
                <a:t>   T    O</a:t>
              </a:r>
            </a:p>
            <a:p>
              <a:r>
                <a:rPr lang="en-US" sz="4400" dirty="0"/>
                <a:t> </a:t>
              </a:r>
              <a:r>
                <a:rPr lang="en-US" sz="4400" dirty="0" smtClean="0"/>
                <a:t>  </a:t>
              </a:r>
            </a:p>
            <a:p>
              <a:r>
                <a:rPr lang="en-US" sz="4400" dirty="0"/>
                <a:t> </a:t>
              </a:r>
              <a:r>
                <a:rPr lang="en-US" sz="4400" dirty="0" smtClean="0"/>
                <a:t>  3    5</a:t>
              </a:r>
            </a:p>
            <a:p>
              <a:r>
                <a:rPr lang="en-US" sz="4400" dirty="0" smtClean="0"/>
                <a:t>+ 1    2</a:t>
              </a:r>
            </a:p>
            <a:p>
              <a:endParaRPr lang="en-US" sz="4400" dirty="0" smtClean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3406775" y="4381500"/>
              <a:ext cx="1471083" cy="0"/>
            </a:xfrm>
            <a:prstGeom prst="line">
              <a:avLst/>
            </a:prstGeom>
            <a:ln>
              <a:solidFill>
                <a:schemeClr val="bg1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406775" y="4995525"/>
              <a:ext cx="1471083" cy="0"/>
            </a:xfrm>
            <a:prstGeom prst="line">
              <a:avLst/>
            </a:prstGeom>
            <a:ln>
              <a:solidFill>
                <a:schemeClr val="bg1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105833" y="1710031"/>
            <a:ext cx="250825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DFD7ED"/>
                </a:solidFill>
              </a:rPr>
              <a:t>The biggest number always goes on the top!</a:t>
            </a:r>
            <a:endParaRPr lang="en-US" sz="3200" dirty="0">
              <a:solidFill>
                <a:srgbClr val="DFD7ED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18250" y="1862431"/>
            <a:ext cx="25082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DFD7ED"/>
                </a:solidFill>
              </a:rPr>
              <a:t>Now, we’re ready to add…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5750" y="4985454"/>
            <a:ext cx="85407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DFD7ED"/>
                </a:solidFill>
              </a:rPr>
              <a:t>First, we add together the ones, and write the total in the ones column…</a:t>
            </a:r>
            <a:endParaRPr lang="en-US" sz="3200" dirty="0">
              <a:solidFill>
                <a:srgbClr val="DFD7ED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60334" y="4232434"/>
            <a:ext cx="5397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7</a:t>
            </a:r>
            <a:endParaRPr lang="en-US" sz="4400" dirty="0"/>
          </a:p>
        </p:txBody>
      </p:sp>
      <p:sp>
        <p:nvSpPr>
          <p:cNvPr id="15" name="TextBox 14"/>
          <p:cNvSpPr txBox="1"/>
          <p:nvPr/>
        </p:nvSpPr>
        <p:spPr>
          <a:xfrm>
            <a:off x="285750" y="5344258"/>
            <a:ext cx="85407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DFD7ED"/>
                </a:solidFill>
              </a:rPr>
              <a:t>Next, we add together the tens, then we write the total in the tens column…</a:t>
            </a:r>
            <a:endParaRPr lang="en-US" sz="3200" dirty="0">
              <a:solidFill>
                <a:srgbClr val="DFD7ED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02567" y="4232434"/>
            <a:ext cx="5397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7184" y="5072803"/>
            <a:ext cx="8305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DFD7ED"/>
                </a:solidFill>
              </a:rPr>
              <a:t>What’s our answer?</a:t>
            </a:r>
            <a:endParaRPr lang="en-US" sz="6000" dirty="0">
              <a:solidFill>
                <a:srgbClr val="DFD7E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49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  <p:bldP spid="12" grpId="0"/>
      <p:bldP spid="13" grpId="0"/>
      <p:bldP spid="13" grpId="1"/>
      <p:bldP spid="14" grpId="0"/>
      <p:bldP spid="15" grpId="0"/>
      <p:bldP spid="15" grpId="1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try another…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182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DFD7ED"/>
                </a:solidFill>
              </a:rPr>
              <a:t>Can you set out 47 + 11?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DFD7ED"/>
                </a:solidFill>
              </a:rPr>
              <a:t>Does it look like this…</a:t>
            </a:r>
          </a:p>
          <a:p>
            <a:pPr marL="0" indent="0">
              <a:buNone/>
            </a:pPr>
            <a:endParaRPr lang="en-US" dirty="0">
              <a:solidFill>
                <a:srgbClr val="DFD7ED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185583" y="2783416"/>
            <a:ext cx="2804583" cy="3767667"/>
            <a:chOff x="3079750" y="2783416"/>
            <a:chExt cx="2804583" cy="2889891"/>
          </a:xfrm>
        </p:grpSpPr>
        <p:sp>
          <p:nvSpPr>
            <p:cNvPr id="4" name="TextBox 3"/>
            <p:cNvSpPr txBox="1"/>
            <p:nvPr/>
          </p:nvSpPr>
          <p:spPr>
            <a:xfrm>
              <a:off x="3185583" y="2783416"/>
              <a:ext cx="2698750" cy="21482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rgbClr val="DFD7ED"/>
                  </a:solidFill>
                </a:rPr>
                <a:t>      T     O</a:t>
              </a:r>
            </a:p>
            <a:p>
              <a:r>
                <a:rPr lang="en-US" sz="4400" dirty="0" smtClean="0">
                  <a:solidFill>
                    <a:srgbClr val="DFD7ED"/>
                  </a:solidFill>
                </a:rPr>
                <a:t>      </a:t>
              </a:r>
            </a:p>
            <a:p>
              <a:r>
                <a:rPr lang="en-US" sz="4400" dirty="0">
                  <a:solidFill>
                    <a:srgbClr val="DFD7ED"/>
                  </a:solidFill>
                </a:rPr>
                <a:t> </a:t>
              </a:r>
              <a:r>
                <a:rPr lang="en-US" sz="4400" dirty="0" smtClean="0">
                  <a:solidFill>
                    <a:srgbClr val="DFD7ED"/>
                  </a:solidFill>
                </a:rPr>
                <a:t>     4     7</a:t>
              </a:r>
            </a:p>
            <a:p>
              <a:r>
                <a:rPr lang="en-US" sz="4400" dirty="0" smtClean="0">
                  <a:solidFill>
                    <a:srgbClr val="DFD7ED"/>
                  </a:solidFill>
                </a:rPr>
                <a:t>+    1     1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3079750" y="4907074"/>
              <a:ext cx="2592917" cy="0"/>
            </a:xfrm>
            <a:prstGeom prst="line">
              <a:avLst/>
            </a:prstGeom>
            <a:ln>
              <a:solidFill>
                <a:srgbClr val="DFD7E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079750" y="5673307"/>
              <a:ext cx="2592917" cy="0"/>
            </a:xfrm>
            <a:prstGeom prst="line">
              <a:avLst/>
            </a:prstGeom>
            <a:ln>
              <a:solidFill>
                <a:srgbClr val="DFD7E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319617" y="2910416"/>
            <a:ext cx="2590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DFD7ED"/>
                </a:solidFill>
              </a:rPr>
              <a:t>Which column do we add first?</a:t>
            </a:r>
            <a:endParaRPr lang="en-US" sz="4000" dirty="0">
              <a:solidFill>
                <a:srgbClr val="DFD7ED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3039260"/>
            <a:ext cx="259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DFD7ED"/>
                </a:solidFill>
              </a:rPr>
              <a:t>Have a go at adding the ones…</a:t>
            </a:r>
            <a:endParaRPr lang="en-US" sz="4000" dirty="0">
              <a:solidFill>
                <a:srgbClr val="DFD7ED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29350" y="3039260"/>
            <a:ext cx="2590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DFD7ED"/>
                </a:solidFill>
              </a:rPr>
              <a:t>Which column do we add second?</a:t>
            </a:r>
            <a:endParaRPr lang="en-US" sz="4000" dirty="0">
              <a:solidFill>
                <a:srgbClr val="DFD7ED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29350" y="3045549"/>
            <a:ext cx="259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DFD7ED"/>
                </a:solidFill>
              </a:rPr>
              <a:t>Have a go at adding the tens…</a:t>
            </a:r>
            <a:endParaRPr lang="en-US" sz="4000" dirty="0">
              <a:solidFill>
                <a:srgbClr val="DFD7ED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95452" y="814656"/>
            <a:ext cx="72919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DFD7ED"/>
                </a:solidFill>
              </a:rPr>
              <a:t>Let’s see if you’re right!</a:t>
            </a:r>
            <a:endParaRPr lang="en-US" sz="5400" dirty="0">
              <a:solidFill>
                <a:srgbClr val="DFD7ED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29202" y="5619057"/>
            <a:ext cx="537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DFD7ED"/>
                </a:solidFill>
              </a:rPr>
              <a:t>8</a:t>
            </a:r>
            <a:endParaRPr lang="en-US" sz="4400" dirty="0">
              <a:solidFill>
                <a:srgbClr val="DFD7ED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1517" y="5619057"/>
            <a:ext cx="537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DFD7ED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901059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4612"/>
            <a:ext cx="8229600" cy="1143000"/>
          </a:xfrm>
        </p:spPr>
        <p:txBody>
          <a:bodyPr/>
          <a:lstStyle/>
          <a:p>
            <a:r>
              <a:rPr lang="en-US" dirty="0" smtClean="0"/>
              <a:t>Fantastic- let’s practice!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917" y="952500"/>
            <a:ext cx="8815916" cy="5683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Head over to your tables and have a  go at the questions on your sheets…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DFD7ED"/>
                </a:solidFill>
              </a:rPr>
              <a:t>Remember… </a:t>
            </a:r>
          </a:p>
          <a:p>
            <a:r>
              <a:rPr lang="en-US" dirty="0" smtClean="0">
                <a:solidFill>
                  <a:srgbClr val="DFD7ED"/>
                </a:solidFill>
              </a:rPr>
              <a:t>You MUST make sure your digits are underneath the correct place value.</a:t>
            </a:r>
          </a:p>
          <a:p>
            <a:r>
              <a:rPr lang="en-US" dirty="0" smtClean="0">
                <a:solidFill>
                  <a:srgbClr val="DFD7ED"/>
                </a:solidFill>
              </a:rPr>
              <a:t>You MUST show what calculation you are doing with a + symbol</a:t>
            </a:r>
          </a:p>
          <a:p>
            <a:r>
              <a:rPr lang="en-US" dirty="0" smtClean="0">
                <a:solidFill>
                  <a:srgbClr val="DFD7ED"/>
                </a:solidFill>
              </a:rPr>
              <a:t>You MUST leave a space between each question</a:t>
            </a:r>
          </a:p>
        </p:txBody>
      </p:sp>
    </p:spTree>
    <p:extLst>
      <p:ext uri="{BB962C8B-B14F-4D97-AF65-F5344CB8AC3E}">
        <p14:creationId xmlns:p14="http://schemas.microsoft.com/office/powerpoint/2010/main" val="148686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chool Current">
  <a:themeElements>
    <a:clrScheme name="School">
      <a:dk1>
        <a:srgbClr val="64009E"/>
      </a:dk1>
      <a:lt1>
        <a:srgbClr val="614596"/>
      </a:lt1>
      <a:dk2>
        <a:srgbClr val="583685"/>
      </a:dk2>
      <a:lt2>
        <a:srgbClr val="684794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13080"/>
      </a:hlink>
      <a:folHlink>
        <a:srgbClr val="65289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School Current.thmx</Template>
  <TotalTime>2856</TotalTime>
  <Words>283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School Current</vt:lpstr>
      <vt:lpstr>L.O. To use columns to add numbers. + I can set calculations out correctly. + I can place numbers into a calculation. + I can exchange between columns.</vt:lpstr>
      <vt:lpstr>What is addition?</vt:lpstr>
      <vt:lpstr>On a whiteboard…</vt:lpstr>
      <vt:lpstr>Let’s try another…</vt:lpstr>
      <vt:lpstr>Fantastic- let’s practice!</vt:lpstr>
    </vt:vector>
  </TitlesOfParts>
  <Company>All Saints Junior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L.O. To use columns to add numbers. + I can set calculations out correctly. + I can place numbers into a calculation. + I can exchange between columns.</dc:title>
  <dc:creator>Natalie Needham</dc:creator>
  <cp:lastModifiedBy>Lynne Young</cp:lastModifiedBy>
  <cp:revision>11</cp:revision>
  <dcterms:created xsi:type="dcterms:W3CDTF">2012-10-12T09:35:31Z</dcterms:created>
  <dcterms:modified xsi:type="dcterms:W3CDTF">2024-10-02T13:24:04Z</dcterms:modified>
</cp:coreProperties>
</file>