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536" r:id="rId3"/>
    <p:sldId id="1083" r:id="rId4"/>
    <p:sldId id="1272" r:id="rId5"/>
    <p:sldId id="1183" r:id="rId6"/>
    <p:sldId id="1273" r:id="rId7"/>
    <p:sldId id="1274" r:id="rId8"/>
    <p:sldId id="1275" r:id="rId9"/>
    <p:sldId id="1276" r:id="rId10"/>
    <p:sldId id="1277" r:id="rId11"/>
    <p:sldId id="1278" r:id="rId12"/>
    <p:sldId id="1279" r:id="rId13"/>
    <p:sldId id="1280" r:id="rId14"/>
    <p:sldId id="1258" r:id="rId15"/>
    <p:sldId id="1281" r:id="rId16"/>
    <p:sldId id="1282" r:id="rId17"/>
    <p:sldId id="1259" r:id="rId18"/>
    <p:sldId id="1283" r:id="rId19"/>
    <p:sldId id="1260" r:id="rId20"/>
    <p:sldId id="1284" r:id="rId21"/>
    <p:sldId id="1131" r:id="rId22"/>
    <p:sldId id="1285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F47"/>
    <a:srgbClr val="DA2E41"/>
    <a:srgbClr val="000000"/>
    <a:srgbClr val="388CDA"/>
    <a:srgbClr val="13BD8A"/>
    <a:srgbClr val="EE7C3E"/>
    <a:srgbClr val="C73A43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3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identify and use tenths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33C6E20-A28B-4335-9F86-222C75687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3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1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FE7D5CC-7340-4FB4-A815-D3E420A3D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counters to cover one tenth more than four tenths of this frame.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9" y="2693516"/>
            <a:ext cx="5588407" cy="104717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834407F-0CCE-42A4-84AD-F362C1FEA485}"/>
              </a:ext>
            </a:extLst>
          </p:cNvPr>
          <p:cNvSpPr/>
          <p:nvPr/>
        </p:nvSpPr>
        <p:spPr>
          <a:xfrm>
            <a:off x="930313" y="2789587"/>
            <a:ext cx="363070" cy="358967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1C2867-76CE-443A-B726-54DC651B017D}"/>
              </a:ext>
            </a:extLst>
          </p:cNvPr>
          <p:cNvSpPr/>
          <p:nvPr/>
        </p:nvSpPr>
        <p:spPr>
          <a:xfrm>
            <a:off x="2024007" y="2789587"/>
            <a:ext cx="363070" cy="358967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AD90D8-9552-4C9A-BDDE-AA1920CF06C5}"/>
              </a:ext>
            </a:extLst>
          </p:cNvPr>
          <p:cNvSpPr/>
          <p:nvPr/>
        </p:nvSpPr>
        <p:spPr>
          <a:xfrm>
            <a:off x="3169567" y="2789587"/>
            <a:ext cx="363070" cy="358967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E04884-F5D9-4E6C-9F4E-2F40F610302C}"/>
              </a:ext>
            </a:extLst>
          </p:cNvPr>
          <p:cNvSpPr/>
          <p:nvPr/>
        </p:nvSpPr>
        <p:spPr>
          <a:xfrm>
            <a:off x="4294366" y="2776797"/>
            <a:ext cx="363070" cy="358967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3116E8-A220-4CB2-91FF-AE13C2B54DE3}"/>
              </a:ext>
            </a:extLst>
          </p:cNvPr>
          <p:cNvSpPr/>
          <p:nvPr/>
        </p:nvSpPr>
        <p:spPr>
          <a:xfrm>
            <a:off x="5419165" y="2776796"/>
            <a:ext cx="363070" cy="358967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85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counters and a ten frame to show these fractions: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tenths</a:t>
            </a: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eight tenths</a:t>
            </a: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tenths less than eight tenths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7" y="2793673"/>
            <a:ext cx="3383089" cy="633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2EBF26-4D72-4AC7-AB7D-75FF7E7D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7" y="3808084"/>
            <a:ext cx="3383089" cy="633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E08957-DFB4-4EBE-992D-CA8512A3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37" y="5237478"/>
            <a:ext cx="3383089" cy="6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counters and a ten frame to show these fractions: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tenths</a:t>
            </a: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eight tenths</a:t>
            </a: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 tenths less than eight tenths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7" y="2793673"/>
            <a:ext cx="3383089" cy="6339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834407F-0CCE-42A4-84AD-F362C1FEA485}"/>
              </a:ext>
            </a:extLst>
          </p:cNvPr>
          <p:cNvSpPr/>
          <p:nvPr/>
        </p:nvSpPr>
        <p:spPr>
          <a:xfrm>
            <a:off x="2299128" y="2855057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1C2867-76CE-443A-B726-54DC651B017D}"/>
              </a:ext>
            </a:extLst>
          </p:cNvPr>
          <p:cNvSpPr/>
          <p:nvPr/>
        </p:nvSpPr>
        <p:spPr>
          <a:xfrm>
            <a:off x="2299128" y="3147423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EBF26-4D72-4AC7-AB7D-75FF7E7D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7" y="3808084"/>
            <a:ext cx="3383089" cy="63393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FF1024-6B32-4DC1-8580-6E91737ECCD0}"/>
              </a:ext>
            </a:extLst>
          </p:cNvPr>
          <p:cNvSpPr/>
          <p:nvPr/>
        </p:nvSpPr>
        <p:spPr>
          <a:xfrm>
            <a:off x="2299128" y="3869468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010C0-0C22-40BA-9D2D-28141BAC6344}"/>
              </a:ext>
            </a:extLst>
          </p:cNvPr>
          <p:cNvSpPr/>
          <p:nvPr/>
        </p:nvSpPr>
        <p:spPr>
          <a:xfrm>
            <a:off x="2299128" y="4161834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DE5177-C836-4F4E-BABA-C901036FA7DF}"/>
              </a:ext>
            </a:extLst>
          </p:cNvPr>
          <p:cNvSpPr/>
          <p:nvPr/>
        </p:nvSpPr>
        <p:spPr>
          <a:xfrm>
            <a:off x="2946049" y="3889608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5923E-FBD8-4140-8C7D-88CAD596E986}"/>
              </a:ext>
            </a:extLst>
          </p:cNvPr>
          <p:cNvSpPr/>
          <p:nvPr/>
        </p:nvSpPr>
        <p:spPr>
          <a:xfrm>
            <a:off x="2946049" y="4181974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F7DD8C-F784-41A6-95A4-237A2CB6F16E}"/>
              </a:ext>
            </a:extLst>
          </p:cNvPr>
          <p:cNvSpPr/>
          <p:nvPr/>
        </p:nvSpPr>
        <p:spPr>
          <a:xfrm>
            <a:off x="3621988" y="3869407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05A242-F503-4D89-8FC6-AC5364CB62CA}"/>
              </a:ext>
            </a:extLst>
          </p:cNvPr>
          <p:cNvSpPr/>
          <p:nvPr/>
        </p:nvSpPr>
        <p:spPr>
          <a:xfrm>
            <a:off x="3621988" y="4161773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9232E5-3B23-4093-800E-64F7C7266C68}"/>
              </a:ext>
            </a:extLst>
          </p:cNvPr>
          <p:cNvSpPr/>
          <p:nvPr/>
        </p:nvSpPr>
        <p:spPr>
          <a:xfrm>
            <a:off x="4297927" y="3854646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F89357-ECDC-488C-979D-5E7060C99EE5}"/>
              </a:ext>
            </a:extLst>
          </p:cNvPr>
          <p:cNvSpPr/>
          <p:nvPr/>
        </p:nvSpPr>
        <p:spPr>
          <a:xfrm>
            <a:off x="4297927" y="4147012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E08957-DFB4-4EBE-992D-CA8512A3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37" y="5237478"/>
            <a:ext cx="3383089" cy="63393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8D9889E-8235-4117-BE86-151950795C14}"/>
              </a:ext>
            </a:extLst>
          </p:cNvPr>
          <p:cNvSpPr/>
          <p:nvPr/>
        </p:nvSpPr>
        <p:spPr>
          <a:xfrm>
            <a:off x="2405798" y="5298862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C4852C-1214-46A1-8465-BE596A2CE28D}"/>
              </a:ext>
            </a:extLst>
          </p:cNvPr>
          <p:cNvSpPr/>
          <p:nvPr/>
        </p:nvSpPr>
        <p:spPr>
          <a:xfrm>
            <a:off x="2405798" y="5591228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726260-7E9A-4D0B-B81D-00E0E9B7B3FC}"/>
              </a:ext>
            </a:extLst>
          </p:cNvPr>
          <p:cNvSpPr/>
          <p:nvPr/>
        </p:nvSpPr>
        <p:spPr>
          <a:xfrm>
            <a:off x="3052719" y="5319002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9FA4B1-E7CA-437A-96A8-68596FD957BC}"/>
              </a:ext>
            </a:extLst>
          </p:cNvPr>
          <p:cNvSpPr/>
          <p:nvPr/>
        </p:nvSpPr>
        <p:spPr>
          <a:xfrm>
            <a:off x="3052719" y="5611368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203FCE-EDB1-4507-B526-DEB8DD20EE82}"/>
              </a:ext>
            </a:extLst>
          </p:cNvPr>
          <p:cNvSpPr/>
          <p:nvPr/>
        </p:nvSpPr>
        <p:spPr>
          <a:xfrm>
            <a:off x="3728658" y="5298801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A26091-018B-444D-BD2A-4DF3CB951997}"/>
              </a:ext>
            </a:extLst>
          </p:cNvPr>
          <p:cNvSpPr/>
          <p:nvPr/>
        </p:nvSpPr>
        <p:spPr>
          <a:xfrm>
            <a:off x="3728658" y="5591167"/>
            <a:ext cx="219794" cy="215243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2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counting stick is worth 1 whole.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Label each fraction that the stick shows.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F99BE4-1840-42BE-A2EE-6886595D5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50969"/>
              </p:ext>
            </p:extLst>
          </p:nvPr>
        </p:nvGraphicFramePr>
        <p:xfrm>
          <a:off x="414596" y="348460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4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counting stick is worth 1 whole.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Label each fraction that the stick shows.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461915" y="2820742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65831-460D-4E5A-8C3C-CC72DF8E1841}"/>
              </a:ext>
            </a:extLst>
          </p:cNvPr>
          <p:cNvSpPr/>
          <p:nvPr/>
        </p:nvSpPr>
        <p:spPr>
          <a:xfrm>
            <a:off x="5941663" y="3822808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whole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E032D-78DC-4821-941D-24ECFF608701}"/>
              </a:ext>
            </a:extLst>
          </p:cNvPr>
          <p:cNvSpPr/>
          <p:nvPr/>
        </p:nvSpPr>
        <p:spPr>
          <a:xfrm>
            <a:off x="1103544" y="2818527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42DA51-95AC-44C6-BE79-5D2E08E43202}"/>
              </a:ext>
            </a:extLst>
          </p:cNvPr>
          <p:cNvSpPr/>
          <p:nvPr/>
        </p:nvSpPr>
        <p:spPr>
          <a:xfrm>
            <a:off x="1679882" y="2805614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C5EE13-1204-4D54-8DD7-C5100E74CACE}"/>
              </a:ext>
            </a:extLst>
          </p:cNvPr>
          <p:cNvSpPr/>
          <p:nvPr/>
        </p:nvSpPr>
        <p:spPr>
          <a:xfrm>
            <a:off x="2266781" y="282441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F98470-58BB-4E31-A20F-5D98C797231C}"/>
              </a:ext>
            </a:extLst>
          </p:cNvPr>
          <p:cNvSpPr/>
          <p:nvPr/>
        </p:nvSpPr>
        <p:spPr>
          <a:xfrm>
            <a:off x="2887305" y="281688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34A23F-E4A7-4A16-B74E-3353FFEE641D}"/>
              </a:ext>
            </a:extLst>
          </p:cNvPr>
          <p:cNvSpPr/>
          <p:nvPr/>
        </p:nvSpPr>
        <p:spPr>
          <a:xfrm>
            <a:off x="3501098" y="282441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035B6-3B31-4477-BEE9-75BD57ECE0DB}"/>
              </a:ext>
            </a:extLst>
          </p:cNvPr>
          <p:cNvSpPr/>
          <p:nvPr/>
        </p:nvSpPr>
        <p:spPr>
          <a:xfrm>
            <a:off x="4110424" y="281688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0D1FE8-B9FE-446C-9783-9C618FDCCEB6}"/>
              </a:ext>
            </a:extLst>
          </p:cNvPr>
          <p:cNvSpPr/>
          <p:nvPr/>
        </p:nvSpPr>
        <p:spPr>
          <a:xfrm>
            <a:off x="4706108" y="282441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D7B1C-E0E7-4ADA-A285-6337BCCF9AF5}"/>
              </a:ext>
            </a:extLst>
          </p:cNvPr>
          <p:cNvSpPr/>
          <p:nvPr/>
        </p:nvSpPr>
        <p:spPr>
          <a:xfrm>
            <a:off x="5345979" y="2816885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FF3A42-4537-4794-B96D-DF81A92811B2}"/>
              </a:ext>
            </a:extLst>
          </p:cNvPr>
          <p:cNvSpPr/>
          <p:nvPr/>
        </p:nvSpPr>
        <p:spPr>
          <a:xfrm>
            <a:off x="5941663" y="2824411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7BD34E2-0BFE-420A-BF33-859A8D1FC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29848"/>
              </p:ext>
            </p:extLst>
          </p:nvPr>
        </p:nvGraphicFramePr>
        <p:xfrm>
          <a:off x="414596" y="348460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63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counting sticks are worth 1 whole.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Label each arrow with the correct fraction.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A1D2D0-D4D0-4D48-9B11-12CF5430762D}"/>
              </a:ext>
            </a:extLst>
          </p:cNvPr>
          <p:cNvSpPr/>
          <p:nvPr/>
        </p:nvSpPr>
        <p:spPr>
          <a:xfrm>
            <a:off x="1827936" y="3280321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86E8274-BF7E-4389-B23B-42B01CA7C69E}"/>
              </a:ext>
            </a:extLst>
          </p:cNvPr>
          <p:cNvSpPr/>
          <p:nvPr/>
        </p:nvSpPr>
        <p:spPr>
          <a:xfrm>
            <a:off x="4258478" y="3267985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C506E17-12D2-49E2-8BCB-A1EB06F1FB0A}"/>
              </a:ext>
            </a:extLst>
          </p:cNvPr>
          <p:cNvSpPr/>
          <p:nvPr/>
        </p:nvSpPr>
        <p:spPr>
          <a:xfrm>
            <a:off x="5494033" y="3267985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C7F40BC-72D5-4AF2-9590-BC2350639B52}"/>
              </a:ext>
            </a:extLst>
          </p:cNvPr>
          <p:cNvSpPr/>
          <p:nvPr/>
        </p:nvSpPr>
        <p:spPr>
          <a:xfrm>
            <a:off x="667061" y="5108092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B12D7B0-8F62-499A-B6E8-D2ABCF39ADA0}"/>
              </a:ext>
            </a:extLst>
          </p:cNvPr>
          <p:cNvSpPr/>
          <p:nvPr/>
        </p:nvSpPr>
        <p:spPr>
          <a:xfrm>
            <a:off x="6085954" y="5108092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FEF28468-1CA7-4665-9C92-ACE58A6D0DB0}"/>
              </a:ext>
            </a:extLst>
          </p:cNvPr>
          <p:cNvSpPr/>
          <p:nvPr/>
        </p:nvSpPr>
        <p:spPr>
          <a:xfrm>
            <a:off x="3069739" y="5110824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536BD93-00EA-40E8-A648-7558A7FDC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68196"/>
              </p:ext>
            </p:extLst>
          </p:nvPr>
        </p:nvGraphicFramePr>
        <p:xfrm>
          <a:off x="414596" y="388812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E7F16F0-EF52-4F5D-B8DF-D4D92BC61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23727"/>
              </p:ext>
            </p:extLst>
          </p:nvPr>
        </p:nvGraphicFramePr>
        <p:xfrm>
          <a:off x="414596" y="570902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48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counting sticks are worth 1 whole.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Label each arrow with the correct fraction.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515831" y="4405482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65831-460D-4E5A-8C3C-CC72DF8E1841}"/>
              </a:ext>
            </a:extLst>
          </p:cNvPr>
          <p:cNvSpPr/>
          <p:nvPr/>
        </p:nvSpPr>
        <p:spPr>
          <a:xfrm>
            <a:off x="6085954" y="4592606"/>
            <a:ext cx="1451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whole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42DA51-95AC-44C6-BE79-5D2E08E43202}"/>
              </a:ext>
            </a:extLst>
          </p:cNvPr>
          <p:cNvSpPr/>
          <p:nvPr/>
        </p:nvSpPr>
        <p:spPr>
          <a:xfrm>
            <a:off x="1666434" y="2579321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035B6-3B31-4477-BEE9-75BD57ECE0DB}"/>
              </a:ext>
            </a:extLst>
          </p:cNvPr>
          <p:cNvSpPr/>
          <p:nvPr/>
        </p:nvSpPr>
        <p:spPr>
          <a:xfrm>
            <a:off x="4096977" y="248549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D7B1C-E0E7-4ADA-A285-6337BCCF9AF5}"/>
              </a:ext>
            </a:extLst>
          </p:cNvPr>
          <p:cNvSpPr/>
          <p:nvPr/>
        </p:nvSpPr>
        <p:spPr>
          <a:xfrm>
            <a:off x="5332532" y="248549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FF3A42-4537-4794-B96D-DF81A92811B2}"/>
              </a:ext>
            </a:extLst>
          </p:cNvPr>
          <p:cNvSpPr/>
          <p:nvPr/>
        </p:nvSpPr>
        <p:spPr>
          <a:xfrm>
            <a:off x="5690816" y="4453843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A1D2D0-D4D0-4D48-9B11-12CF5430762D}"/>
              </a:ext>
            </a:extLst>
          </p:cNvPr>
          <p:cNvSpPr/>
          <p:nvPr/>
        </p:nvSpPr>
        <p:spPr>
          <a:xfrm>
            <a:off x="1827936" y="3280321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86E8274-BF7E-4389-B23B-42B01CA7C69E}"/>
              </a:ext>
            </a:extLst>
          </p:cNvPr>
          <p:cNvSpPr/>
          <p:nvPr/>
        </p:nvSpPr>
        <p:spPr>
          <a:xfrm>
            <a:off x="4258478" y="3267985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C506E17-12D2-49E2-8BCB-A1EB06F1FB0A}"/>
              </a:ext>
            </a:extLst>
          </p:cNvPr>
          <p:cNvSpPr/>
          <p:nvPr/>
        </p:nvSpPr>
        <p:spPr>
          <a:xfrm>
            <a:off x="5494033" y="3267985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C7F40BC-72D5-4AF2-9590-BC2350639B52}"/>
              </a:ext>
            </a:extLst>
          </p:cNvPr>
          <p:cNvSpPr/>
          <p:nvPr/>
        </p:nvSpPr>
        <p:spPr>
          <a:xfrm>
            <a:off x="667061" y="5108092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B12D7B0-8F62-499A-B6E8-D2ABCF39ADA0}"/>
              </a:ext>
            </a:extLst>
          </p:cNvPr>
          <p:cNvSpPr/>
          <p:nvPr/>
        </p:nvSpPr>
        <p:spPr>
          <a:xfrm>
            <a:off x="6085954" y="5108092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FEF28468-1CA7-4665-9C92-ACE58A6D0DB0}"/>
              </a:ext>
            </a:extLst>
          </p:cNvPr>
          <p:cNvSpPr/>
          <p:nvPr/>
        </p:nvSpPr>
        <p:spPr>
          <a:xfrm>
            <a:off x="3069739" y="5110824"/>
            <a:ext cx="145395" cy="494088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305A10-B39F-4375-88F4-8D2717F878AC}"/>
              </a:ext>
            </a:extLst>
          </p:cNvPr>
          <p:cNvSpPr/>
          <p:nvPr/>
        </p:nvSpPr>
        <p:spPr>
          <a:xfrm>
            <a:off x="2908237" y="4414088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244C6DA-D8BB-4E43-BE21-A02B28C42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28818"/>
              </p:ext>
            </p:extLst>
          </p:nvPr>
        </p:nvGraphicFramePr>
        <p:xfrm>
          <a:off x="414596" y="388812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8409A44-E6BF-4246-AB4F-478C8E164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27513"/>
              </p:ext>
            </p:extLst>
          </p:nvPr>
        </p:nvGraphicFramePr>
        <p:xfrm>
          <a:off x="414596" y="570902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24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fractions can you identify?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3C086-CD53-4AAA-BF66-9326FB92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8" y="2630362"/>
            <a:ext cx="6097389" cy="279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66599-336A-484B-B4F9-7FBA8D71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8" y="3644153"/>
            <a:ext cx="1435860" cy="1407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DAB48-D238-4479-8E69-E72692D80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75" y="5633177"/>
            <a:ext cx="6224418" cy="457304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BFBD0F05-750D-4BAB-B962-13DD704C443D}"/>
              </a:ext>
            </a:extLst>
          </p:cNvPr>
          <p:cNvSpPr/>
          <p:nvPr/>
        </p:nvSpPr>
        <p:spPr>
          <a:xfrm>
            <a:off x="5365377" y="5150224"/>
            <a:ext cx="255494" cy="457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AD6282-8EF0-4E01-A78B-5B8244A03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667" y="3346882"/>
            <a:ext cx="3950600" cy="15624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7EFF57-C76F-40EB-A553-EA0B9DEBECE0}"/>
              </a:ext>
            </a:extLst>
          </p:cNvPr>
          <p:cNvSpPr/>
          <p:nvPr/>
        </p:nvSpPr>
        <p:spPr>
          <a:xfrm>
            <a:off x="2299447" y="3248797"/>
            <a:ext cx="4195483" cy="866003"/>
          </a:xfrm>
          <a:prstGeom prst="roundRect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81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fractions can you identify?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3C086-CD53-4AAA-BF66-9326FB92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8" y="2630362"/>
            <a:ext cx="6097389" cy="279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66599-336A-484B-B4F9-7FBA8D71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8" y="3644153"/>
            <a:ext cx="1435860" cy="1407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ADAB48-D238-4479-8E69-E72692D80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75" y="5633177"/>
            <a:ext cx="6224418" cy="457304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BFBD0F05-750D-4BAB-B962-13DD704C443D}"/>
              </a:ext>
            </a:extLst>
          </p:cNvPr>
          <p:cNvSpPr/>
          <p:nvPr/>
        </p:nvSpPr>
        <p:spPr>
          <a:xfrm>
            <a:off x="5365377" y="5150224"/>
            <a:ext cx="255494" cy="457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AD6282-8EF0-4E01-A78B-5B8244A03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667" y="3346882"/>
            <a:ext cx="3950600" cy="15624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7EFF57-C76F-40EB-A553-EA0B9DEBECE0}"/>
              </a:ext>
            </a:extLst>
          </p:cNvPr>
          <p:cNvSpPr/>
          <p:nvPr/>
        </p:nvSpPr>
        <p:spPr>
          <a:xfrm>
            <a:off x="2299447" y="3248797"/>
            <a:ext cx="4195483" cy="866003"/>
          </a:xfrm>
          <a:prstGeom prst="roundRect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21080-7A44-4AC9-8993-C238C6F9DFFE}"/>
              </a:ext>
            </a:extLst>
          </p:cNvPr>
          <p:cNvSpPr/>
          <p:nvPr/>
        </p:nvSpPr>
        <p:spPr>
          <a:xfrm>
            <a:off x="3946569" y="1959806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2A7582-94C8-4E18-B1C1-03D1B8F25DF7}"/>
              </a:ext>
            </a:extLst>
          </p:cNvPr>
          <p:cNvSpPr/>
          <p:nvPr/>
        </p:nvSpPr>
        <p:spPr>
          <a:xfrm>
            <a:off x="1338389" y="3174577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2095C-0851-4E08-929C-F31B1E3B1939}"/>
              </a:ext>
            </a:extLst>
          </p:cNvPr>
          <p:cNvSpPr/>
          <p:nvPr/>
        </p:nvSpPr>
        <p:spPr>
          <a:xfrm>
            <a:off x="6492113" y="3987959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08DAB-FD34-44AB-B3CC-7C2F19F63566}"/>
              </a:ext>
            </a:extLst>
          </p:cNvPr>
          <p:cNvSpPr/>
          <p:nvPr/>
        </p:nvSpPr>
        <p:spPr>
          <a:xfrm>
            <a:off x="5258925" y="5762187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1E4F8E-F717-4269-AAAB-2886F0536D5E}"/>
              </a:ext>
            </a:extLst>
          </p:cNvPr>
          <p:cNvSpPr/>
          <p:nvPr/>
        </p:nvSpPr>
        <p:spPr>
          <a:xfrm>
            <a:off x="7101196" y="3939987"/>
            <a:ext cx="1749070" cy="1693190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four more fractions (tenths) and find four different ways to represent them.</a:t>
            </a:r>
          </a:p>
        </p:txBody>
      </p:sp>
    </p:spTree>
    <p:extLst>
      <p:ext uri="{BB962C8B-B14F-4D97-AF65-F5344CB8AC3E}">
        <p14:creationId xmlns:p14="http://schemas.microsoft.com/office/powerpoint/2010/main" val="382421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847808-363C-462E-AFBF-DF6599FD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16" y="2388693"/>
            <a:ext cx="2972477" cy="3505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99B7E-A877-4B82-A231-205C3ECE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9" y="2388694"/>
            <a:ext cx="2972477" cy="3505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fractions.</a:t>
            </a:r>
          </a:p>
        </p:txBody>
      </p:sp>
    </p:spTree>
    <p:extLst>
      <p:ext uri="{BB962C8B-B14F-4D97-AF65-F5344CB8AC3E}">
        <p14:creationId xmlns:p14="http://schemas.microsoft.com/office/powerpoint/2010/main" val="33915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5D3658-A5A6-4620-847F-F6EE7F4B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15" y="2388693"/>
            <a:ext cx="2972477" cy="3505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15D77-4247-4F82-82AD-017F99F5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9" y="2388693"/>
            <a:ext cx="2972477" cy="3505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fractions.</a:t>
            </a:r>
          </a:p>
        </p:txBody>
      </p:sp>
    </p:spTree>
    <p:extLst>
      <p:ext uri="{BB962C8B-B14F-4D97-AF65-F5344CB8AC3E}">
        <p14:creationId xmlns:p14="http://schemas.microsoft.com/office/powerpoint/2010/main" val="211426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 2    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counting stick is divided into tenths.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                  The missing fraction is 9 tenths.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There are 10 tenths in 1 whole.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 Eight tenths and two tenths are the same as 1 whole.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455A53-0903-4348-8A3C-2CC16AF0B6D1}"/>
              </a:ext>
            </a:extLst>
          </p:cNvPr>
          <p:cNvSpPr/>
          <p:nvPr/>
        </p:nvSpPr>
        <p:spPr>
          <a:xfrm>
            <a:off x="635746" y="231267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99468-50F2-4CA1-83DD-4F89247D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46" y="3784342"/>
            <a:ext cx="1255203" cy="122090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F4B73B-EFD2-4148-A123-EE715D2B7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54121"/>
              </p:ext>
            </p:extLst>
          </p:nvPr>
        </p:nvGraphicFramePr>
        <p:xfrm>
          <a:off x="869945" y="3341660"/>
          <a:ext cx="4305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2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D519F66-BBBC-40EC-80D6-8935716511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96041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one tenth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 is one whole divided into 10 equal parts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show tenths in different ways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D519F66-BBBC-40EC-80D6-8935716511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96041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009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" t="-606" r="-60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302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 2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  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counting stick is divided into tenths.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en-GB" sz="2000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                  The missing fraction is 9 tenths.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There are 10 tenths in 1 whole.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   Eight tenths and two tenths are the same as 1 whole.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455A53-0903-4348-8A3C-2CC16AF0B6D1}"/>
              </a:ext>
            </a:extLst>
          </p:cNvPr>
          <p:cNvSpPr/>
          <p:nvPr/>
        </p:nvSpPr>
        <p:spPr>
          <a:xfrm>
            <a:off x="635746" y="2312670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66A29E-5EA0-4DC8-8877-77DA6C9A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46" y="3784342"/>
            <a:ext cx="1255203" cy="122090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B0452D-21D1-4EC9-AD9A-7DBCEC632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50505"/>
              </p:ext>
            </p:extLst>
          </p:nvPr>
        </p:nvGraphicFramePr>
        <p:xfrm>
          <a:off x="869945" y="3341660"/>
          <a:ext cx="43053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2">
                  <a:extLst>
                    <a:ext uri="{9D8B030D-6E8A-4147-A177-3AD203B41FA5}">
                      <a16:colId xmlns:a16="http://schemas.microsoft.com/office/drawing/2014/main" val="995755374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3291441125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345200947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484355462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3956048329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1489030893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262386367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1012755314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903583700"/>
                    </a:ext>
                  </a:extLst>
                </a:gridCol>
                <a:gridCol w="430532">
                  <a:extLst>
                    <a:ext uri="{9D8B030D-6E8A-4147-A177-3AD203B41FA5}">
                      <a16:colId xmlns:a16="http://schemas.microsoft.com/office/drawing/2014/main" val="2430709239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2288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9F8821A0-CFB1-483F-B023-4719B66246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96041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one tenth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 is one whole divided into 10 equal parts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show tenths in different ways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6">
                <a:extLst>
                  <a:ext uri="{FF2B5EF4-FFF2-40B4-BE49-F238E27FC236}">
                    <a16:creationId xmlns:a16="http://schemas.microsoft.com/office/drawing/2014/main" id="{9F8821A0-CFB1-483F-B023-4719B66246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96041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009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" t="-606" r="-60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652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0439C-A235-420D-82FB-6D7E288A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8" y="2485599"/>
            <a:ext cx="959391" cy="943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3C9B7-6334-4159-B4FE-952A93540F32}"/>
              </a:ext>
            </a:extLst>
          </p:cNvPr>
          <p:cNvSpPr txBox="1"/>
          <p:nvPr/>
        </p:nvSpPr>
        <p:spPr>
          <a:xfrm>
            <a:off x="1256429" y="269568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32A59F-5BF3-4757-AC7A-23814724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89" y="2485599"/>
            <a:ext cx="959391" cy="9434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272629-69E0-401A-AC14-0350BCF7496D}"/>
              </a:ext>
            </a:extLst>
          </p:cNvPr>
          <p:cNvSpPr txBox="1"/>
          <p:nvPr/>
        </p:nvSpPr>
        <p:spPr>
          <a:xfrm>
            <a:off x="2610480" y="269568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DD9147-F6D1-47DE-8737-B7A5897E3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40" y="2501417"/>
            <a:ext cx="959391" cy="943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70ED1-EA4F-470E-A6F6-E607404D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31" y="4010268"/>
            <a:ext cx="959391" cy="959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D7E5F4-693F-45BF-9591-8067B634A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471" y="2501418"/>
            <a:ext cx="537519" cy="9434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D72BBA-30FA-480B-B0BC-FD5ABFF74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30" y="4302433"/>
            <a:ext cx="1752999" cy="2667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55A2E5-D7AD-4918-9261-4D843444B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78" y="4010268"/>
            <a:ext cx="622442" cy="914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AE328-05E5-4E88-B0E7-FE1EACA3A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303" y="4270677"/>
            <a:ext cx="1994354" cy="330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6">
                <a:extLst>
                  <a:ext uri="{FF2B5EF4-FFF2-40B4-BE49-F238E27FC236}">
                    <a16:creationId xmlns:a16="http://schemas.microsoft.com/office/drawing/2014/main" id="{938C86AA-D8E9-4E0D-87FA-FFFC066C8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454063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one tenth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 is one whole divided into 10 equal parts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show tenths in different ways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6">
                <a:extLst>
                  <a:ext uri="{FF2B5EF4-FFF2-40B4-BE49-F238E27FC236}">
                    <a16:creationId xmlns:a16="http://schemas.microsoft.com/office/drawing/2014/main" id="{938C86AA-D8E9-4E0D-87FA-FFFC066C8E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454063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009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" t="-606" r="-60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329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0439C-A235-420D-82FB-6D7E288A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8" y="2485599"/>
            <a:ext cx="959391" cy="943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3C9B7-6334-4159-B4FE-952A93540F32}"/>
              </a:ext>
            </a:extLst>
          </p:cNvPr>
          <p:cNvSpPr txBox="1"/>
          <p:nvPr/>
        </p:nvSpPr>
        <p:spPr>
          <a:xfrm>
            <a:off x="1256429" y="269568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32A59F-5BF3-4757-AC7A-23814724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89" y="2485599"/>
            <a:ext cx="959391" cy="9434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272629-69E0-401A-AC14-0350BCF7496D}"/>
              </a:ext>
            </a:extLst>
          </p:cNvPr>
          <p:cNvSpPr txBox="1"/>
          <p:nvPr/>
        </p:nvSpPr>
        <p:spPr>
          <a:xfrm>
            <a:off x="2610480" y="269568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DD9147-F6D1-47DE-8737-B7A5897E3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40" y="2501417"/>
            <a:ext cx="959391" cy="943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70ED1-EA4F-470E-A6F6-E607404D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31" y="4010268"/>
            <a:ext cx="959391" cy="959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D7E5F4-693F-45BF-9591-8067B634A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471" y="2501418"/>
            <a:ext cx="537519" cy="9434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D72BBA-30FA-480B-B0BC-FD5ABFF74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30" y="4302433"/>
            <a:ext cx="1752999" cy="2667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55A2E5-D7AD-4918-9261-4D843444B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78" y="4010268"/>
            <a:ext cx="622442" cy="914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AE328-05E5-4E88-B0E7-FE1EACA3A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303" y="4270677"/>
            <a:ext cx="1994354" cy="330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C9F846-2E8C-4A05-AC69-77480920E17F}"/>
              </a:ext>
            </a:extLst>
          </p:cNvPr>
          <p:cNvSpPr txBox="1"/>
          <p:nvPr/>
        </p:nvSpPr>
        <p:spPr>
          <a:xfrm>
            <a:off x="399525" y="5357191"/>
            <a:ext cx="891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image shows a fraction that is equal to 1 whole apart from this one.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eighths is less than 1 whole (if it was to be the same as 1 whole, it would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eight eighths).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A6F2F2-A94D-40AA-85D2-D6DE3656EA02}"/>
              </a:ext>
            </a:extLst>
          </p:cNvPr>
          <p:cNvCxnSpPr>
            <a:cxnSpLocks/>
          </p:cNvCxnSpPr>
          <p:nvPr/>
        </p:nvCxnSpPr>
        <p:spPr>
          <a:xfrm flipV="1">
            <a:off x="2578286" y="4804338"/>
            <a:ext cx="0" cy="577375"/>
          </a:xfrm>
          <a:prstGeom prst="straightConnector1">
            <a:avLst/>
          </a:prstGeom>
          <a:ln w="38100">
            <a:solidFill>
              <a:srgbClr val="DA2E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CEDE43B-C4DD-497D-BF04-F08EBD34CCA8}"/>
              </a:ext>
            </a:extLst>
          </p:cNvPr>
          <p:cNvSpPr/>
          <p:nvPr/>
        </p:nvSpPr>
        <p:spPr>
          <a:xfrm>
            <a:off x="1454196" y="4023726"/>
            <a:ext cx="2248181" cy="779134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91B7BBD9-E417-409C-866A-CACA0439FB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96041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one tenth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 is one whole divided into 10 equal parts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show tenths in different ways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6">
                <a:extLst>
                  <a:ext uri="{FF2B5EF4-FFF2-40B4-BE49-F238E27FC236}">
                    <a16:creationId xmlns:a16="http://schemas.microsoft.com/office/drawing/2014/main" id="{91B7BBD9-E417-409C-866A-CACA0439FB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7196041"/>
                  </p:ext>
                </p:extLst>
              </p:nvPr>
            </p:nvGraphicFramePr>
            <p:xfrm>
              <a:off x="6815667" y="1366896"/>
              <a:ext cx="2006600" cy="20094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0094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" t="-606" r="-60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428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does each box in this ten frame represent?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why.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6" y="2983095"/>
            <a:ext cx="5588407" cy="10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fraction does each box in this ten frame represent?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why.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think of the ten frame as being worth 1 whole, then it has been split into 10 equal parts.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each box is worth 1 out of 10 or         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46" y="2983095"/>
            <a:ext cx="5588407" cy="10471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F551F-3F2B-4317-9F8B-FFEB75CAC4ED}"/>
              </a:ext>
            </a:extLst>
          </p:cNvPr>
          <p:cNvSpPr/>
          <p:nvPr/>
        </p:nvSpPr>
        <p:spPr>
          <a:xfrm>
            <a:off x="4198469" y="4941328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counters to cover one tenth of this frame.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9" y="2693516"/>
            <a:ext cx="5588407" cy="10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3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counters to cover one tenth of this frame.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9" y="2693516"/>
            <a:ext cx="5588407" cy="104717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834407F-0CCE-42A4-84AD-F362C1FEA485}"/>
              </a:ext>
            </a:extLst>
          </p:cNvPr>
          <p:cNvSpPr/>
          <p:nvPr/>
        </p:nvSpPr>
        <p:spPr>
          <a:xfrm>
            <a:off x="930313" y="2789587"/>
            <a:ext cx="363070" cy="358967"/>
          </a:xfrm>
          <a:prstGeom prst="ellipse">
            <a:avLst/>
          </a:prstGeom>
          <a:solidFill>
            <a:srgbClr val="FADF47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4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Put counters to cover one tenth more than four tenths of this frame.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EFF00-18AE-445E-8380-B1E136D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9" y="2693516"/>
            <a:ext cx="5588407" cy="104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9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31845</TotalTime>
  <Words>769</Words>
  <Application>Microsoft Office PowerPoint</Application>
  <PresentationFormat>On-screen Show (4:3)</PresentationFormat>
  <Paragraphs>201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Bryant Bold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890</cp:revision>
  <dcterms:created xsi:type="dcterms:W3CDTF">2018-09-08T23:27:11Z</dcterms:created>
  <dcterms:modified xsi:type="dcterms:W3CDTF">2020-02-04T10:30:49Z</dcterms:modified>
</cp:coreProperties>
</file>