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6" r:id="rId6"/>
    <p:sldId id="268" r:id="rId7"/>
    <p:sldId id="269" r:id="rId8"/>
    <p:sldId id="270" r:id="rId9"/>
    <p:sldId id="271" r:id="rId10"/>
    <p:sldId id="272" r:id="rId11"/>
    <p:sldId id="274" r:id="rId12"/>
    <p:sldId id="267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3" r:id="rId21"/>
    <p:sldId id="282" r:id="rId22"/>
    <p:sldId id="284" r:id="rId23"/>
    <p:sldId id="265" r:id="rId24"/>
    <p:sldId id="264" r:id="rId25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26"/>
      <p:bold r:id="rId27"/>
    </p:embeddedFont>
    <p:embeddedFont>
      <p:font typeface="Twinkl SemiBold" pitchFamily="2" charset="0"/>
      <p:bold r:id="rId28"/>
    </p:embeddedFont>
    <p:embeddedFont>
      <p:font typeface="Twinkl" pitchFamily="2" charset="0"/>
      <p:regular r:id="rId29"/>
      <p:bold r:id="rId30"/>
    </p:embeddedFont>
    <p:embeddedFont>
      <p:font typeface="Sassoon Infant Md" panose="02000603050000020003" pitchFamily="50" charset="0"/>
      <p:regular r:id="rId31"/>
    </p:embeddedFont>
    <p:embeddedFont>
      <p:font typeface="Tuffy" panose="020B0603060100000000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pos="476">
          <p15:clr>
            <a:srgbClr val="A4A3A4"/>
          </p15:clr>
        </p15:guide>
        <p15:guide id="5" pos="5284">
          <p15:clr>
            <a:srgbClr val="A4A3A4"/>
          </p15:clr>
        </p15:guide>
        <p15:guide id="6" pos="5443">
          <p15:clr>
            <a:srgbClr val="A4A3A4"/>
          </p15:clr>
        </p15:guide>
        <p15:guide id="7" orient="horz" pos="323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997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0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62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4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511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542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12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284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15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109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60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06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27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41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4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6" r:id="rId10"/>
    <p:sldLayoutId id="2147483697" r:id="rId11"/>
    <p:sldLayoutId id="2147483698" r:id="rId12"/>
    <p:sldLayoutId id="2147483708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" Type="http://schemas.openxmlformats.org/officeDocument/2006/relationships/image" Target="../media/image5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" Type="http://schemas.openxmlformats.org/officeDocument/2006/relationships/image" Target="../media/image5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" Type="http://schemas.openxmlformats.org/officeDocument/2006/relationships/image" Target="../media/image5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17" Type="http://schemas.openxmlformats.org/officeDocument/2006/relationships/image" Target="../media/image24.png"/><Relationship Id="rId2" Type="http://schemas.openxmlformats.org/officeDocument/2006/relationships/image" Target="../media/image5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6.png"/><Relationship Id="rId5" Type="http://schemas.openxmlformats.org/officeDocument/2006/relationships/image" Target="../media/image33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2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r" eaLnBrk="1" hangingPunct="1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en-GB" altLang="en-US" sz="800" b="1">
                <a:solidFill>
                  <a:srgbClr val="FFFFFF"/>
                </a:solidFill>
                <a:latin typeface="Tuffy" panose="020B0603060100000000" pitchFamily="34" charset="0"/>
              </a:rPr>
              <a:t>Maths</a:t>
            </a:r>
            <a:r>
              <a:rPr lang="en-GB" altLang="en-US" sz="800">
                <a:solidFill>
                  <a:srgbClr val="FFFFFF"/>
                </a:solidFill>
                <a:latin typeface="Tuffy" panose="020B0603060100000000" pitchFamily="34" charset="0"/>
              </a:rPr>
              <a:t> | </a:t>
            </a:r>
            <a:r>
              <a:rPr lang="en-GB" altLang="en-US" sz="80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3 | Measurement | Add and Subtract Money | Lesson 2 of 5: The Sweet Shop</a:t>
            </a:r>
          </a:p>
        </p:txBody>
      </p:sp>
      <p:sp>
        <p:nvSpPr>
          <p:cNvPr id="1229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r>
              <a:rPr lang="en-GB" altLang="en-US" sz="5400"/>
              <a:t>Maths</a:t>
            </a:r>
            <a:endParaRPr lang="en-GB" altLang="en-US" sz="5400" b="0"/>
          </a:p>
        </p:txBody>
      </p:sp>
      <p:sp>
        <p:nvSpPr>
          <p:cNvPr id="1229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r>
              <a:rPr lang="en-GB" altLang="en-US"/>
              <a:t>Measurement</a:t>
            </a:r>
          </a:p>
        </p:txBody>
      </p:sp>
      <p:pic>
        <p:nvPicPr>
          <p:cNvPr id="1229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72"/>
          <p:cNvGrpSpPr>
            <a:grpSpLocks/>
          </p:cNvGrpSpPr>
          <p:nvPr/>
        </p:nvGrpSpPr>
        <p:grpSpPr bwMode="auto">
          <a:xfrm>
            <a:off x="755650" y="1990725"/>
            <a:ext cx="7635875" cy="4102100"/>
            <a:chOff x="755374" y="1990016"/>
            <a:chExt cx="7636596" cy="4102671"/>
          </a:xfrm>
        </p:grpSpPr>
        <p:pic>
          <p:nvPicPr>
            <p:cNvPr id="21524" name="Picture 7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7" t="30309" r="4750" b="16068"/>
            <a:stretch>
              <a:fillRect/>
            </a:stretch>
          </p:blipFill>
          <p:spPr bwMode="auto">
            <a:xfrm>
              <a:off x="755374" y="1991170"/>
              <a:ext cx="7636596" cy="410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5" name="Picture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2" t="16849" r="17114" b="33878"/>
            <a:stretch>
              <a:fillRect/>
            </a:stretch>
          </p:blipFill>
          <p:spPr bwMode="auto">
            <a:xfrm>
              <a:off x="755650" y="1990016"/>
              <a:ext cx="7632976" cy="410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6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759630" y="3657942"/>
              <a:ext cx="1246438" cy="196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7" name="Picture 8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075" y="4450613"/>
              <a:ext cx="1534063" cy="12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8" name="Picture 8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854" y="3450210"/>
              <a:ext cx="2489432" cy="248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07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755650" y="129381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Tyreec goes to Suzie’s Sweet Shop and buys a lollipop, a some fizzy sweets and a bag of jelly beans. How much does it cost?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7125" y="696913"/>
            <a:ext cx="434975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Suzie’s Sweet Shop</a:t>
            </a:r>
            <a:endParaRPr lang="en-GB" sz="4000" dirty="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77600" y="2437048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Oval 4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72723" y="2437048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493074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4" name="Oval 5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7760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Oval 5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690818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2" name="Oval 61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64" name="Rounded Rectangle 63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798771" y="2437048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Oval 65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68" name="Rounded Rectangle 67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40403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0" name="Oval 69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72" name="Rounded Rectangle 71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6635750" y="2436813"/>
            <a:ext cx="1403350" cy="1552575"/>
            <a:chOff x="5599277" y="2565375"/>
            <a:chExt cx="1403466" cy="1552489"/>
          </a:xfrm>
        </p:grpSpPr>
        <p:sp>
          <p:nvSpPr>
            <p:cNvPr id="76" name="Oval 75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1522" name="Picture 7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Rounded Rectangle 79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84600" y="4246563"/>
            <a:ext cx="1576388" cy="1576387"/>
            <a:chOff x="3941845" y="4426239"/>
            <a:chExt cx="1576348" cy="1576348"/>
          </a:xfrm>
        </p:grpSpPr>
        <p:sp>
          <p:nvSpPr>
            <p:cNvPr id="3" name="Oval 2"/>
            <p:cNvSpPr/>
            <p:nvPr/>
          </p:nvSpPr>
          <p:spPr>
            <a:xfrm>
              <a:off x="3941845" y="4426239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520" name="Rectangle 97"/>
            <p:cNvSpPr>
              <a:spLocks noChangeArrowheads="1"/>
            </p:cNvSpPr>
            <p:nvPr/>
          </p:nvSpPr>
          <p:spPr bwMode="auto">
            <a:xfrm>
              <a:off x="3982666" y="4772378"/>
              <a:ext cx="1494707" cy="884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800"/>
                <a:t>86p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3217 0.0215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6" y="106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16614 -0.1381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9" y="-692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-0.14253 0.1131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72"/>
          <p:cNvGrpSpPr>
            <a:grpSpLocks/>
          </p:cNvGrpSpPr>
          <p:nvPr/>
        </p:nvGrpSpPr>
        <p:grpSpPr bwMode="auto">
          <a:xfrm>
            <a:off x="755650" y="1990725"/>
            <a:ext cx="7635875" cy="4102100"/>
            <a:chOff x="755374" y="1990016"/>
            <a:chExt cx="7636596" cy="4102671"/>
          </a:xfrm>
        </p:grpSpPr>
        <p:pic>
          <p:nvPicPr>
            <p:cNvPr id="22552" name="Picture 7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7" t="30309" r="4750" b="16068"/>
            <a:stretch>
              <a:fillRect/>
            </a:stretch>
          </p:blipFill>
          <p:spPr bwMode="auto">
            <a:xfrm>
              <a:off x="755374" y="1991170"/>
              <a:ext cx="7636596" cy="410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3" name="Picture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2" t="16849" r="17114" b="33878"/>
            <a:stretch>
              <a:fillRect/>
            </a:stretch>
          </p:blipFill>
          <p:spPr bwMode="auto">
            <a:xfrm>
              <a:off x="755650" y="1990016"/>
              <a:ext cx="7632976" cy="410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4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759630" y="3657942"/>
              <a:ext cx="1246438" cy="196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5" name="Picture 8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075" y="4450613"/>
              <a:ext cx="1534063" cy="12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6" name="Picture 8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854" y="3450210"/>
              <a:ext cx="2489432" cy="248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1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755650" y="129381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Jade goes to Suzie’s Sweet Shop and buys a large chocolate bar and </a:t>
            </a:r>
          </a:p>
          <a:p>
            <a:pPr algn="ctr" eaLnBrk="1" hangingPunct="1"/>
            <a:r>
              <a:rPr lang="en-GB" altLang="en-US"/>
              <a:t>2 packs of fizzy sweets. How much does it cost?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7125" y="696913"/>
            <a:ext cx="434975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Suzie’s Sweet Shop</a:t>
            </a:r>
            <a:endParaRPr lang="en-GB" sz="4000" dirty="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77600" y="2437048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Oval 4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72723" y="2437048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493074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4" name="Oval 5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7760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Oval 5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690818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2" name="Oval 61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64" name="Rounded Rectangle 63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798771" y="2437048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Oval 65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68" name="Rounded Rectangle 67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40403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0" name="Oval 69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72" name="Rounded Rectangle 71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6635750" y="2436813"/>
            <a:ext cx="1403350" cy="1552575"/>
            <a:chOff x="5599277" y="2565375"/>
            <a:chExt cx="1403466" cy="1552489"/>
          </a:xfrm>
        </p:grpSpPr>
        <p:sp>
          <p:nvSpPr>
            <p:cNvPr id="76" name="Oval 75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2550" name="Picture 7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Rounded Rectangle 79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84600" y="4246563"/>
            <a:ext cx="1576388" cy="1576387"/>
            <a:chOff x="3941845" y="4426239"/>
            <a:chExt cx="1576348" cy="1576348"/>
          </a:xfrm>
        </p:grpSpPr>
        <p:sp>
          <p:nvSpPr>
            <p:cNvPr id="3" name="Oval 2"/>
            <p:cNvSpPr/>
            <p:nvPr/>
          </p:nvSpPr>
          <p:spPr>
            <a:xfrm>
              <a:off x="3941845" y="4426239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2548" name="Rectangle 97"/>
            <p:cNvSpPr>
              <a:spLocks noChangeArrowheads="1"/>
            </p:cNvSpPr>
            <p:nvPr/>
          </p:nvSpPr>
          <p:spPr bwMode="auto">
            <a:xfrm>
              <a:off x="3982666" y="4772378"/>
              <a:ext cx="1494707" cy="884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800"/>
                <a:t>87p</a:t>
              </a:r>
            </a:p>
          </p:txBody>
        </p:sp>
      </p:grp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6638925" y="2436813"/>
            <a:ext cx="1403350" cy="1552575"/>
            <a:chOff x="5599277" y="2565375"/>
            <a:chExt cx="1403466" cy="1552489"/>
          </a:xfrm>
        </p:grpSpPr>
        <p:sp>
          <p:nvSpPr>
            <p:cNvPr id="99" name="Oval 98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2545" name="Picture 9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Rounded Rectangle 100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-0.30243 0.0203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22" y="10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-0.46493 0.114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7" y="569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14236 -0.1363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755650" y="1282700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You go to Suzie’s Sweet Shop. You have £1 to spend.</a:t>
            </a:r>
            <a:br>
              <a:rPr lang="en-GB" altLang="en-US"/>
            </a:br>
            <a:r>
              <a:rPr lang="en-GB" altLang="en-US"/>
              <a:t>You would like to buy a large chocolate bar and a lollipop.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0650" y="696913"/>
            <a:ext cx="6362700" cy="5842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700" dirty="0">
                <a:latin typeface="+mj-lt"/>
              </a:rPr>
              <a:t>Do You Have Enough Money?</a:t>
            </a:r>
            <a:endParaRPr lang="en-GB" sz="3700" dirty="0">
              <a:latin typeface="+mj-lt"/>
            </a:endParaRPr>
          </a:p>
        </p:txBody>
      </p:sp>
      <p:pic>
        <p:nvPicPr>
          <p:cNvPr id="23556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755650" y="1982788"/>
            <a:ext cx="7646988" cy="4110037"/>
            <a:chOff x="755375" y="1982206"/>
            <a:chExt cx="7646697" cy="4110619"/>
          </a:xfrm>
        </p:grpSpPr>
        <p:pic>
          <p:nvPicPr>
            <p:cNvPr id="23576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79" t="37964" r="2303" b="166"/>
            <a:stretch>
              <a:fillRect/>
            </a:stretch>
          </p:blipFill>
          <p:spPr bwMode="auto">
            <a:xfrm>
              <a:off x="755375" y="1987826"/>
              <a:ext cx="7633252" cy="4104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4" t="17342" r="15172" b="16275"/>
            <a:stretch>
              <a:fillRect/>
            </a:stretch>
          </p:blipFill>
          <p:spPr bwMode="auto">
            <a:xfrm>
              <a:off x="1192695" y="1982206"/>
              <a:ext cx="6052931" cy="4110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8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640576" y="3254056"/>
              <a:ext cx="929507" cy="146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9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411" y="3845175"/>
              <a:ext cx="1143998" cy="90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0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518" y="3099144"/>
              <a:ext cx="1856446" cy="1856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1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7918" b="1315"/>
            <a:stretch>
              <a:fillRect/>
            </a:stretch>
          </p:blipFill>
          <p:spPr bwMode="auto">
            <a:xfrm>
              <a:off x="6374769" y="2354625"/>
              <a:ext cx="2027303" cy="37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892140" y="2451344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Oval 1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3534" y="2451344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433320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214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280593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65853" y="2451344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7" name="Oval 36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66904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1" name="Oval 40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5580063" y="2451100"/>
            <a:ext cx="1403350" cy="1552575"/>
            <a:chOff x="5599277" y="2565375"/>
            <a:chExt cx="1403466" cy="1552489"/>
          </a:xfrm>
        </p:grpSpPr>
        <p:sp>
          <p:nvSpPr>
            <p:cNvPr id="45" name="Oval 44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3574" name="Picture 4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ounded Rectangle 46"/>
            <p:cNvSpPr/>
            <p:nvPr/>
          </p:nvSpPr>
          <p:spPr>
            <a:xfrm>
              <a:off x="5599277" y="3544809"/>
              <a:ext cx="1403466" cy="57305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806950" y="2062163"/>
            <a:ext cx="2206625" cy="1579562"/>
            <a:chOff x="4626504" y="2029504"/>
            <a:chExt cx="2206896" cy="1579992"/>
          </a:xfrm>
        </p:grpSpPr>
        <p:pic>
          <p:nvPicPr>
            <p:cNvPr id="23571" name="Picture 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504" y="2029504"/>
              <a:ext cx="2206896" cy="1579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2" name="Rectangle 51"/>
            <p:cNvSpPr>
              <a:spLocks noChangeArrowheads="1"/>
            </p:cNvSpPr>
            <p:nvPr/>
          </p:nvSpPr>
          <p:spPr bwMode="auto">
            <a:xfrm>
              <a:off x="4763732" y="2409316"/>
              <a:ext cx="1924114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Do you have enough money?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2028825" y="4354513"/>
            <a:ext cx="1576388" cy="1576387"/>
            <a:chOff x="3941845" y="4426239"/>
            <a:chExt cx="1576348" cy="1576348"/>
          </a:xfrm>
        </p:grpSpPr>
        <p:sp>
          <p:nvSpPr>
            <p:cNvPr id="49" name="Oval 48"/>
            <p:cNvSpPr/>
            <p:nvPr/>
          </p:nvSpPr>
          <p:spPr>
            <a:xfrm>
              <a:off x="3941845" y="4426239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3569" name="Rectangle 49"/>
            <p:cNvSpPr>
              <a:spLocks noChangeArrowheads="1"/>
            </p:cNvSpPr>
            <p:nvPr/>
          </p:nvSpPr>
          <p:spPr bwMode="auto">
            <a:xfrm>
              <a:off x="3974614" y="4524078"/>
              <a:ext cx="1494707" cy="884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800"/>
                <a:t>Yes</a:t>
              </a:r>
            </a:p>
          </p:txBody>
        </p:sp>
        <p:sp>
          <p:nvSpPr>
            <p:cNvPr id="23570" name="Rectangle 50"/>
            <p:cNvSpPr>
              <a:spLocks noChangeArrowheads="1"/>
            </p:cNvSpPr>
            <p:nvPr/>
          </p:nvSpPr>
          <p:spPr bwMode="auto">
            <a:xfrm>
              <a:off x="3981774" y="5220379"/>
              <a:ext cx="1494707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they cost</a:t>
              </a:r>
            </a:p>
            <a:p>
              <a:pPr algn="ctr" eaLnBrk="1" hangingPunct="1"/>
              <a:r>
                <a:rPr lang="en-GB" altLang="en-US"/>
                <a:t>88p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0.04011 0.071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354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-0.25711 -0.1754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755650" y="1282700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You go to Suzie’s Sweet Shop. You have £1 to spend.</a:t>
            </a:r>
            <a:br>
              <a:rPr lang="en-GB" altLang="en-US"/>
            </a:br>
            <a:r>
              <a:rPr lang="en-GB" altLang="en-US"/>
              <a:t>You would like to buy some popcorn and a bag of jelly beans.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0650" y="696913"/>
            <a:ext cx="6362700" cy="5842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700" dirty="0">
                <a:latin typeface="+mj-lt"/>
              </a:rPr>
              <a:t>Do You Have Enough Money?</a:t>
            </a:r>
            <a:endParaRPr lang="en-GB" sz="3700" dirty="0">
              <a:latin typeface="+mj-lt"/>
            </a:endParaRPr>
          </a:p>
        </p:txBody>
      </p:sp>
      <p:pic>
        <p:nvPicPr>
          <p:cNvPr id="24580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1" name="Group 5"/>
          <p:cNvGrpSpPr>
            <a:grpSpLocks/>
          </p:cNvGrpSpPr>
          <p:nvPr/>
        </p:nvGrpSpPr>
        <p:grpSpPr bwMode="auto">
          <a:xfrm>
            <a:off x="755650" y="1982788"/>
            <a:ext cx="7646988" cy="4110037"/>
            <a:chOff x="755375" y="1982206"/>
            <a:chExt cx="7646697" cy="4110619"/>
          </a:xfrm>
        </p:grpSpPr>
        <p:pic>
          <p:nvPicPr>
            <p:cNvPr id="24600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79" t="37964" r="2303" b="166"/>
            <a:stretch>
              <a:fillRect/>
            </a:stretch>
          </p:blipFill>
          <p:spPr bwMode="auto">
            <a:xfrm>
              <a:off x="755375" y="1987826"/>
              <a:ext cx="7633252" cy="4104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4" t="17342" r="15172" b="16275"/>
            <a:stretch>
              <a:fillRect/>
            </a:stretch>
          </p:blipFill>
          <p:spPr bwMode="auto">
            <a:xfrm>
              <a:off x="1192695" y="1982206"/>
              <a:ext cx="6052931" cy="4110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640576" y="3254056"/>
              <a:ext cx="929507" cy="146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3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411" y="3845175"/>
              <a:ext cx="1143998" cy="90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4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518" y="3099144"/>
              <a:ext cx="1856446" cy="1856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5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7918" b="1315"/>
            <a:stretch>
              <a:fillRect/>
            </a:stretch>
          </p:blipFill>
          <p:spPr bwMode="auto">
            <a:xfrm>
              <a:off x="6374769" y="2354625"/>
              <a:ext cx="2027303" cy="37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892140" y="2451344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Oval 1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3534" y="2451344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433320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214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280593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65853" y="2451344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7" name="Oval 36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66904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1" name="Oval 40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5580063" y="2451100"/>
            <a:ext cx="1403350" cy="1552575"/>
            <a:chOff x="5599277" y="2565375"/>
            <a:chExt cx="1403466" cy="1552489"/>
          </a:xfrm>
        </p:grpSpPr>
        <p:sp>
          <p:nvSpPr>
            <p:cNvPr id="45" name="Oval 44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4598" name="Picture 4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ounded Rectangle 46"/>
            <p:cNvSpPr/>
            <p:nvPr/>
          </p:nvSpPr>
          <p:spPr>
            <a:xfrm>
              <a:off x="5599277" y="3544809"/>
              <a:ext cx="1403466" cy="57305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806950" y="2062163"/>
            <a:ext cx="2206625" cy="1579562"/>
            <a:chOff x="4626504" y="2029504"/>
            <a:chExt cx="2206896" cy="1579992"/>
          </a:xfrm>
        </p:grpSpPr>
        <p:pic>
          <p:nvPicPr>
            <p:cNvPr id="24595" name="Picture 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504" y="2029504"/>
              <a:ext cx="2206896" cy="1579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6" name="Rectangle 51"/>
            <p:cNvSpPr>
              <a:spLocks noChangeArrowheads="1"/>
            </p:cNvSpPr>
            <p:nvPr/>
          </p:nvSpPr>
          <p:spPr bwMode="auto">
            <a:xfrm>
              <a:off x="4763732" y="2409316"/>
              <a:ext cx="1924114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Do you have enough money?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2028825" y="4354513"/>
            <a:ext cx="1576388" cy="1576387"/>
            <a:chOff x="3941845" y="4426239"/>
            <a:chExt cx="1576348" cy="1576348"/>
          </a:xfrm>
        </p:grpSpPr>
        <p:sp>
          <p:nvSpPr>
            <p:cNvPr id="49" name="Oval 48"/>
            <p:cNvSpPr/>
            <p:nvPr/>
          </p:nvSpPr>
          <p:spPr>
            <a:xfrm>
              <a:off x="3941845" y="4426239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593" name="Rectangle 49"/>
            <p:cNvSpPr>
              <a:spLocks noChangeArrowheads="1"/>
            </p:cNvSpPr>
            <p:nvPr/>
          </p:nvSpPr>
          <p:spPr bwMode="auto">
            <a:xfrm>
              <a:off x="3974614" y="4524078"/>
              <a:ext cx="1494707" cy="884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800"/>
                <a:t>No</a:t>
              </a:r>
            </a:p>
          </p:txBody>
        </p:sp>
        <p:sp>
          <p:nvSpPr>
            <p:cNvPr id="24594" name="Rectangle 50"/>
            <p:cNvSpPr>
              <a:spLocks noChangeArrowheads="1"/>
            </p:cNvSpPr>
            <p:nvPr/>
          </p:nvSpPr>
          <p:spPr bwMode="auto">
            <a:xfrm>
              <a:off x="3981774" y="5220379"/>
              <a:ext cx="1494707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they cost</a:t>
              </a:r>
            </a:p>
            <a:p>
              <a:pPr algn="ctr" eaLnBrk="1" hangingPunct="1"/>
              <a:r>
                <a:rPr lang="en-GB" altLang="en-US"/>
                <a:t>£1.13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0.04011 -0.1754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-877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08785 -0.17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2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755650" y="1282700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You go to Suzie’s Sweet Shop. You have £1 to spend. </a:t>
            </a:r>
          </a:p>
          <a:p>
            <a:pPr algn="ctr" eaLnBrk="1" hangingPunct="1"/>
            <a:r>
              <a:rPr lang="en-GB" altLang="en-US"/>
              <a:t>You would like to buy a bag of toffees and a small chocolate bar.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0650" y="696913"/>
            <a:ext cx="6362700" cy="5842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700" dirty="0">
                <a:latin typeface="+mj-lt"/>
              </a:rPr>
              <a:t>Do You Have Enough Money?</a:t>
            </a:r>
            <a:endParaRPr lang="en-GB" sz="3700" dirty="0">
              <a:latin typeface="+mj-lt"/>
            </a:endParaRPr>
          </a:p>
        </p:txBody>
      </p:sp>
      <p:pic>
        <p:nvPicPr>
          <p:cNvPr id="25604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755650" y="1982788"/>
            <a:ext cx="7646988" cy="4110037"/>
            <a:chOff x="755375" y="1982206"/>
            <a:chExt cx="7646697" cy="4110619"/>
          </a:xfrm>
        </p:grpSpPr>
        <p:pic>
          <p:nvPicPr>
            <p:cNvPr id="2562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79" t="37964" r="2303" b="166"/>
            <a:stretch>
              <a:fillRect/>
            </a:stretch>
          </p:blipFill>
          <p:spPr bwMode="auto">
            <a:xfrm>
              <a:off x="755375" y="1987826"/>
              <a:ext cx="7633252" cy="4104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5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4" t="17342" r="15172" b="16275"/>
            <a:stretch>
              <a:fillRect/>
            </a:stretch>
          </p:blipFill>
          <p:spPr bwMode="auto">
            <a:xfrm>
              <a:off x="1192695" y="1982206"/>
              <a:ext cx="6052931" cy="4110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6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640576" y="3254056"/>
              <a:ext cx="929507" cy="146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7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411" y="3845175"/>
              <a:ext cx="1143998" cy="90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8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518" y="3099144"/>
              <a:ext cx="1856446" cy="1856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9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7918" b="1315"/>
            <a:stretch>
              <a:fillRect/>
            </a:stretch>
          </p:blipFill>
          <p:spPr bwMode="auto">
            <a:xfrm>
              <a:off x="6374769" y="2354625"/>
              <a:ext cx="2027303" cy="37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892140" y="2451344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Oval 1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3534" y="2451344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433320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214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280593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65853" y="2451344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7" name="Oval 36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66904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1" name="Oval 40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5580063" y="2451100"/>
            <a:ext cx="1403350" cy="1552575"/>
            <a:chOff x="5599277" y="2565375"/>
            <a:chExt cx="1403466" cy="1552489"/>
          </a:xfrm>
        </p:grpSpPr>
        <p:sp>
          <p:nvSpPr>
            <p:cNvPr id="45" name="Oval 44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5622" name="Picture 4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ounded Rectangle 46"/>
            <p:cNvSpPr/>
            <p:nvPr/>
          </p:nvSpPr>
          <p:spPr>
            <a:xfrm>
              <a:off x="5599277" y="3544809"/>
              <a:ext cx="1403466" cy="57305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806950" y="2062163"/>
            <a:ext cx="2206625" cy="1579562"/>
            <a:chOff x="4626504" y="2029504"/>
            <a:chExt cx="2206896" cy="1579992"/>
          </a:xfrm>
        </p:grpSpPr>
        <p:pic>
          <p:nvPicPr>
            <p:cNvPr id="25619" name="Picture 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504" y="2029504"/>
              <a:ext cx="2206896" cy="1579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0" name="Rectangle 51"/>
            <p:cNvSpPr>
              <a:spLocks noChangeArrowheads="1"/>
            </p:cNvSpPr>
            <p:nvPr/>
          </p:nvSpPr>
          <p:spPr bwMode="auto">
            <a:xfrm>
              <a:off x="4763732" y="2409316"/>
              <a:ext cx="1924114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Do you have enough money?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2028825" y="4354513"/>
            <a:ext cx="1576388" cy="1576387"/>
            <a:chOff x="3941845" y="4426239"/>
            <a:chExt cx="1576348" cy="1576348"/>
          </a:xfrm>
        </p:grpSpPr>
        <p:sp>
          <p:nvSpPr>
            <p:cNvPr id="49" name="Oval 48"/>
            <p:cNvSpPr/>
            <p:nvPr/>
          </p:nvSpPr>
          <p:spPr>
            <a:xfrm>
              <a:off x="3941845" y="4426239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617" name="Rectangle 49"/>
            <p:cNvSpPr>
              <a:spLocks noChangeArrowheads="1"/>
            </p:cNvSpPr>
            <p:nvPr/>
          </p:nvSpPr>
          <p:spPr bwMode="auto">
            <a:xfrm>
              <a:off x="3974614" y="4524078"/>
              <a:ext cx="1494707" cy="884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800"/>
                <a:t>Yes</a:t>
              </a:r>
            </a:p>
          </p:txBody>
        </p:sp>
        <p:sp>
          <p:nvSpPr>
            <p:cNvPr id="25618" name="Rectangle 50"/>
            <p:cNvSpPr>
              <a:spLocks noChangeArrowheads="1"/>
            </p:cNvSpPr>
            <p:nvPr/>
          </p:nvSpPr>
          <p:spPr bwMode="auto">
            <a:xfrm>
              <a:off x="3981774" y="5220379"/>
              <a:ext cx="1494707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they cost</a:t>
              </a:r>
            </a:p>
            <a:p>
              <a:pPr algn="ctr" eaLnBrk="1" hangingPunct="1"/>
              <a:r>
                <a:rPr lang="en-GB" altLang="en-US"/>
                <a:t>87p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-0.13385 0.0719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358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8576 -0.17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755650" y="1282700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You go to Suzie’s Sweet Shop. You have £1 to spend. </a:t>
            </a:r>
          </a:p>
          <a:p>
            <a:pPr algn="ctr" eaLnBrk="1" hangingPunct="1"/>
            <a:r>
              <a:rPr lang="en-GB" altLang="en-US"/>
              <a:t>a toffee apple, a bag of jelly beans and a bag of toffees.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0650" y="696913"/>
            <a:ext cx="6362700" cy="5842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700" dirty="0">
                <a:latin typeface="+mj-lt"/>
              </a:rPr>
              <a:t>Do You Have Enough Money?</a:t>
            </a:r>
            <a:endParaRPr lang="en-GB" sz="3700" dirty="0">
              <a:latin typeface="+mj-lt"/>
            </a:endParaRPr>
          </a:p>
        </p:txBody>
      </p:sp>
      <p:pic>
        <p:nvPicPr>
          <p:cNvPr id="26628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755650" y="1982788"/>
            <a:ext cx="7646988" cy="4110037"/>
            <a:chOff x="755375" y="1982206"/>
            <a:chExt cx="7646697" cy="4110619"/>
          </a:xfrm>
        </p:grpSpPr>
        <p:pic>
          <p:nvPicPr>
            <p:cNvPr id="2664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79" t="37964" r="2303" b="166"/>
            <a:stretch>
              <a:fillRect/>
            </a:stretch>
          </p:blipFill>
          <p:spPr bwMode="auto">
            <a:xfrm>
              <a:off x="755375" y="1987826"/>
              <a:ext cx="7633252" cy="4104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4" t="17342" r="15172" b="16275"/>
            <a:stretch>
              <a:fillRect/>
            </a:stretch>
          </p:blipFill>
          <p:spPr bwMode="auto">
            <a:xfrm>
              <a:off x="1192695" y="1982206"/>
              <a:ext cx="6052931" cy="4110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640576" y="3254056"/>
              <a:ext cx="929507" cy="146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411" y="3845175"/>
              <a:ext cx="1143998" cy="90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2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518" y="3099144"/>
              <a:ext cx="1856446" cy="1856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3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7918" b="1315"/>
            <a:stretch>
              <a:fillRect/>
            </a:stretch>
          </p:blipFill>
          <p:spPr bwMode="auto">
            <a:xfrm>
              <a:off x="6374769" y="2354625"/>
              <a:ext cx="2027303" cy="37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892140" y="2451344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Oval 1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33320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Oval 2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214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280593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65853" y="2451344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7" name="Oval 36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66904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1" name="Oval 40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5580063" y="2451100"/>
            <a:ext cx="1403350" cy="1552575"/>
            <a:chOff x="5599277" y="2565375"/>
            <a:chExt cx="1403466" cy="1552489"/>
          </a:xfrm>
        </p:grpSpPr>
        <p:sp>
          <p:nvSpPr>
            <p:cNvPr id="45" name="Oval 44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6646" name="Picture 4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ounded Rectangle 46"/>
            <p:cNvSpPr/>
            <p:nvPr/>
          </p:nvSpPr>
          <p:spPr>
            <a:xfrm>
              <a:off x="5599277" y="3544809"/>
              <a:ext cx="1403466" cy="57305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806950" y="2062163"/>
            <a:ext cx="2206625" cy="1579562"/>
            <a:chOff x="4626504" y="2029504"/>
            <a:chExt cx="2206896" cy="1579992"/>
          </a:xfrm>
        </p:grpSpPr>
        <p:pic>
          <p:nvPicPr>
            <p:cNvPr id="26643" name="Picture 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504" y="2029504"/>
              <a:ext cx="2206896" cy="1579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4" name="Rectangle 51"/>
            <p:cNvSpPr>
              <a:spLocks noChangeArrowheads="1"/>
            </p:cNvSpPr>
            <p:nvPr/>
          </p:nvSpPr>
          <p:spPr bwMode="auto">
            <a:xfrm>
              <a:off x="4763732" y="2409316"/>
              <a:ext cx="1924114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Do you have enough money?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2457450" y="4354513"/>
            <a:ext cx="1576388" cy="1576387"/>
            <a:chOff x="3941845" y="4426239"/>
            <a:chExt cx="1576348" cy="1576348"/>
          </a:xfrm>
        </p:grpSpPr>
        <p:sp>
          <p:nvSpPr>
            <p:cNvPr id="49" name="Oval 48"/>
            <p:cNvSpPr/>
            <p:nvPr/>
          </p:nvSpPr>
          <p:spPr>
            <a:xfrm>
              <a:off x="3941845" y="4426239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6641" name="Rectangle 49"/>
            <p:cNvSpPr>
              <a:spLocks noChangeArrowheads="1"/>
            </p:cNvSpPr>
            <p:nvPr/>
          </p:nvSpPr>
          <p:spPr bwMode="auto">
            <a:xfrm>
              <a:off x="3974614" y="4524078"/>
              <a:ext cx="1494707" cy="884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800"/>
                <a:t>No</a:t>
              </a:r>
            </a:p>
          </p:txBody>
        </p:sp>
        <p:sp>
          <p:nvSpPr>
            <p:cNvPr id="26642" name="Rectangle 50"/>
            <p:cNvSpPr>
              <a:spLocks noChangeArrowheads="1"/>
            </p:cNvSpPr>
            <p:nvPr/>
          </p:nvSpPr>
          <p:spPr bwMode="auto">
            <a:xfrm>
              <a:off x="3981774" y="5220379"/>
              <a:ext cx="1494707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they cost</a:t>
              </a:r>
            </a:p>
            <a:p>
              <a:pPr algn="ctr" eaLnBrk="1" hangingPunct="1"/>
              <a:r>
                <a:rPr lang="en-GB" altLang="en-US"/>
                <a:t>£1.32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3534" y="2451344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Oval 1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0.04462 -0.1277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638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01407 0.031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155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-0.01996 0.1199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755650" y="142081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With your partner, take it in turns to be the shopkeeper and customer.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0650" y="696913"/>
            <a:ext cx="6362700" cy="5842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700" dirty="0">
                <a:latin typeface="+mj-lt"/>
              </a:rPr>
              <a:t>Do You Have Enough Money?</a:t>
            </a:r>
            <a:endParaRPr lang="en-GB" sz="3700" dirty="0">
              <a:latin typeface="+mj-lt"/>
            </a:endParaRPr>
          </a:p>
        </p:txBody>
      </p:sp>
      <p:pic>
        <p:nvPicPr>
          <p:cNvPr id="27652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3" name="Group 52"/>
          <p:cNvGrpSpPr>
            <a:grpSpLocks/>
          </p:cNvGrpSpPr>
          <p:nvPr/>
        </p:nvGrpSpPr>
        <p:grpSpPr bwMode="auto">
          <a:xfrm>
            <a:off x="755650" y="1982788"/>
            <a:ext cx="7631113" cy="4113212"/>
            <a:chOff x="755650" y="1982144"/>
            <a:chExt cx="7630469" cy="4113857"/>
          </a:xfrm>
        </p:grpSpPr>
        <p:grpSp>
          <p:nvGrpSpPr>
            <p:cNvPr id="27660" name="Group 53"/>
            <p:cNvGrpSpPr>
              <a:grpSpLocks/>
            </p:cNvGrpSpPr>
            <p:nvPr/>
          </p:nvGrpSpPr>
          <p:grpSpPr bwMode="auto">
            <a:xfrm>
              <a:off x="755650" y="1982144"/>
              <a:ext cx="7630469" cy="4113857"/>
              <a:chOff x="755650" y="1982144"/>
              <a:chExt cx="7630469" cy="4113857"/>
            </a:xfrm>
          </p:grpSpPr>
          <p:pic>
            <p:nvPicPr>
              <p:cNvPr id="27662" name="Picture 5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87" t="22005" r="8289" b="13988"/>
              <a:stretch>
                <a:fillRect/>
              </a:stretch>
            </p:blipFill>
            <p:spPr bwMode="auto">
              <a:xfrm>
                <a:off x="757880" y="1982145"/>
                <a:ext cx="7628239" cy="4113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63" name="Picture 5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56"/>
              <a:stretch>
                <a:fillRect/>
              </a:stretch>
            </p:blipFill>
            <p:spPr bwMode="auto">
              <a:xfrm>
                <a:off x="3750709" y="1982144"/>
                <a:ext cx="2232629" cy="1818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64" name="Picture 5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169"/>
              <a:stretch>
                <a:fillRect/>
              </a:stretch>
            </p:blipFill>
            <p:spPr bwMode="auto">
              <a:xfrm>
                <a:off x="1632778" y="1982144"/>
                <a:ext cx="1735613" cy="1356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65" name="Picture 5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17" r="73671" b="15359"/>
              <a:stretch>
                <a:fillRect/>
              </a:stretch>
            </p:blipFill>
            <p:spPr bwMode="auto">
              <a:xfrm flipH="1">
                <a:off x="755650" y="1982144"/>
                <a:ext cx="617965" cy="4113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66" name="Picture 5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048" r="7687"/>
              <a:stretch>
                <a:fillRect/>
              </a:stretch>
            </p:blipFill>
            <p:spPr bwMode="auto">
              <a:xfrm>
                <a:off x="6145922" y="1982144"/>
                <a:ext cx="2240197" cy="32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36634" y="3188833"/>
              <a:ext cx="5082746" cy="284207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54075" y="2068513"/>
            <a:ext cx="3657600" cy="646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Shuffle the Sweet Cards and place them face down in front of you.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4630738" y="2068513"/>
            <a:ext cx="3657600" cy="646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 customer holds the £1 card, and takes two sweet cards. 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54075" y="2068513"/>
            <a:ext cx="3657600" cy="646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Add the cost of the two sweets together to find the total cost. 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4630738" y="2068513"/>
            <a:ext cx="3657600" cy="923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If the customer has enough money, the shopkeeper can sell them the sweets!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854075" y="2068513"/>
            <a:ext cx="3657600" cy="923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If not, the shopkeeper must tell the customer that they don’t have enough money. 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4630738" y="2068513"/>
            <a:ext cx="3657600" cy="646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If your teacher tells you, you can take three sweet cards.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755650" y="1420813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Use your marvellous money skills to complete these activity sheets: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8900" y="696913"/>
            <a:ext cx="3886200" cy="5699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700" dirty="0">
                <a:latin typeface="+mj-lt"/>
              </a:rPr>
              <a:t>Calculating Totals</a:t>
            </a:r>
            <a:endParaRPr lang="en-GB" sz="3700" dirty="0">
              <a:latin typeface="+mj-lt"/>
            </a:endParaRPr>
          </a:p>
        </p:txBody>
      </p:sp>
      <p:grpSp>
        <p:nvGrpSpPr>
          <p:cNvPr id="28677" name="Group 9"/>
          <p:cNvGrpSpPr>
            <a:grpSpLocks/>
          </p:cNvGrpSpPr>
          <p:nvPr/>
        </p:nvGrpSpPr>
        <p:grpSpPr bwMode="auto">
          <a:xfrm>
            <a:off x="755650" y="1997075"/>
            <a:ext cx="7632700" cy="4095750"/>
            <a:chOff x="755650" y="1997531"/>
            <a:chExt cx="7632700" cy="4095294"/>
          </a:xfrm>
        </p:grpSpPr>
        <p:pic>
          <p:nvPicPr>
            <p:cNvPr id="28685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85"/>
            <a:stretch>
              <a:fillRect/>
            </a:stretch>
          </p:blipFill>
          <p:spPr bwMode="auto">
            <a:xfrm>
              <a:off x="755650" y="1997531"/>
              <a:ext cx="7632700" cy="409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6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346" y="2197477"/>
              <a:ext cx="2752388" cy="389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375" y="2125663"/>
            <a:ext cx="2735263" cy="3867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0" y="2125663"/>
            <a:ext cx="2735263" cy="3867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625" y="2125663"/>
            <a:ext cx="2735263" cy="3867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6750" y="2125663"/>
            <a:ext cx="2733675" cy="3867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2875" y="2125663"/>
            <a:ext cx="2733675" cy="3867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9000" y="2125663"/>
            <a:ext cx="2733675" cy="3867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5125" y="2125663"/>
            <a:ext cx="2733675" cy="3867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72"/>
          <p:cNvGrpSpPr>
            <a:grpSpLocks/>
          </p:cNvGrpSpPr>
          <p:nvPr/>
        </p:nvGrpSpPr>
        <p:grpSpPr bwMode="auto">
          <a:xfrm>
            <a:off x="755650" y="1990725"/>
            <a:ext cx="7635875" cy="4102100"/>
            <a:chOff x="755374" y="1990016"/>
            <a:chExt cx="7636596" cy="4102671"/>
          </a:xfrm>
        </p:grpSpPr>
        <p:pic>
          <p:nvPicPr>
            <p:cNvPr id="29719" name="Picture 7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7" t="30309" r="4750" b="16068"/>
            <a:stretch>
              <a:fillRect/>
            </a:stretch>
          </p:blipFill>
          <p:spPr bwMode="auto">
            <a:xfrm>
              <a:off x="755374" y="1991170"/>
              <a:ext cx="7636596" cy="410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2" t="16849" r="17114" b="33878"/>
            <a:stretch>
              <a:fillRect/>
            </a:stretch>
          </p:blipFill>
          <p:spPr bwMode="auto">
            <a:xfrm>
              <a:off x="755650" y="1990016"/>
              <a:ext cx="7632976" cy="410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Picture 7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759630" y="3657942"/>
              <a:ext cx="1246438" cy="196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2" name="Picture 7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075" y="4450613"/>
              <a:ext cx="1534063" cy="12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3" name="Picture 7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854" y="3450210"/>
              <a:ext cx="2489432" cy="248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699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763588" y="14128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Choose &lt;, &gt; or = to make this number sentence correct.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17638" y="773113"/>
            <a:ext cx="6324600" cy="4937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100" dirty="0">
                <a:latin typeface="+mj-lt"/>
              </a:rPr>
              <a:t>Greater Than, Less Than, Equal To</a:t>
            </a:r>
            <a:endParaRPr lang="en-GB" sz="3100" dirty="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77600" y="2437048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Oval 4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72723" y="2437048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493074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4" name="Oval 5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7760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Oval 5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690818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2" name="Oval 61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64" name="Rounded Rectangle 63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798771" y="2437048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Oval 65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68" name="Rounded Rectangle 67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40403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0" name="Oval 69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72" name="Rounded Rectangle 71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79838" y="3362325"/>
            <a:ext cx="1576387" cy="1576388"/>
            <a:chOff x="3941845" y="4622501"/>
            <a:chExt cx="1576348" cy="1576348"/>
          </a:xfrm>
        </p:grpSpPr>
        <p:sp>
          <p:nvSpPr>
            <p:cNvPr id="3" name="Oval 2"/>
            <p:cNvSpPr/>
            <p:nvPr/>
          </p:nvSpPr>
          <p:spPr>
            <a:xfrm>
              <a:off x="3941845" y="4622501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718" name="Rectangle 97"/>
            <p:cNvSpPr>
              <a:spLocks noChangeArrowheads="1"/>
            </p:cNvSpPr>
            <p:nvPr/>
          </p:nvSpPr>
          <p:spPr bwMode="auto">
            <a:xfrm>
              <a:off x="3982666" y="5060973"/>
              <a:ext cx="1494707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click to reveal the answer</a:t>
              </a:r>
            </a:p>
          </p:txBody>
        </p:sp>
      </p:grpSp>
      <p:grpSp>
        <p:nvGrpSpPr>
          <p:cNvPr id="94" name="Group 93"/>
          <p:cNvGrpSpPr>
            <a:grpSpLocks/>
          </p:cNvGrpSpPr>
          <p:nvPr/>
        </p:nvGrpSpPr>
        <p:grpSpPr bwMode="auto">
          <a:xfrm>
            <a:off x="3779838" y="3338513"/>
            <a:ext cx="1576387" cy="1622425"/>
            <a:chOff x="3941845" y="4599308"/>
            <a:chExt cx="1576348" cy="1622734"/>
          </a:xfrm>
        </p:grpSpPr>
        <p:sp>
          <p:nvSpPr>
            <p:cNvPr id="95" name="Oval 94"/>
            <p:cNvSpPr/>
            <p:nvPr/>
          </p:nvSpPr>
          <p:spPr>
            <a:xfrm>
              <a:off x="3941845" y="4623125"/>
              <a:ext cx="1576348" cy="157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716" name="Rectangle 95"/>
            <p:cNvSpPr>
              <a:spLocks noChangeArrowheads="1"/>
            </p:cNvSpPr>
            <p:nvPr/>
          </p:nvSpPr>
          <p:spPr bwMode="auto">
            <a:xfrm>
              <a:off x="3982666" y="4599308"/>
              <a:ext cx="1494707" cy="162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9600"/>
                <a:t>&lt;</a:t>
              </a:r>
            </a:p>
          </p:txBody>
        </p:sp>
      </p:grpSp>
      <p:grpSp>
        <p:nvGrpSpPr>
          <p:cNvPr id="102" name="Group 101"/>
          <p:cNvGrpSpPr>
            <a:grpSpLocks/>
          </p:cNvGrpSpPr>
          <p:nvPr/>
        </p:nvGrpSpPr>
        <p:grpSpPr bwMode="auto">
          <a:xfrm>
            <a:off x="6638925" y="2436813"/>
            <a:ext cx="1403350" cy="1552575"/>
            <a:chOff x="5599277" y="2565375"/>
            <a:chExt cx="1403466" cy="1552489"/>
          </a:xfrm>
        </p:grpSpPr>
        <p:sp>
          <p:nvSpPr>
            <p:cNvPr id="103" name="Oval 102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9713" name="Picture 10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Rounded Rectangle 104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54739 -0.0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61" y="-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0.12708 0.2462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1231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09583 0.00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-0.52952 -0.000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7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72"/>
          <p:cNvGrpSpPr>
            <a:grpSpLocks/>
          </p:cNvGrpSpPr>
          <p:nvPr/>
        </p:nvGrpSpPr>
        <p:grpSpPr bwMode="auto">
          <a:xfrm>
            <a:off x="755650" y="1990725"/>
            <a:ext cx="7635875" cy="4102100"/>
            <a:chOff x="755374" y="1990016"/>
            <a:chExt cx="7636596" cy="4102671"/>
          </a:xfrm>
        </p:grpSpPr>
        <p:pic>
          <p:nvPicPr>
            <p:cNvPr id="30755" name="Picture 7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7" t="30309" r="4750" b="16068"/>
            <a:stretch>
              <a:fillRect/>
            </a:stretch>
          </p:blipFill>
          <p:spPr bwMode="auto">
            <a:xfrm>
              <a:off x="755374" y="1991170"/>
              <a:ext cx="7636596" cy="410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6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2" t="16849" r="17114" b="33878"/>
            <a:stretch>
              <a:fillRect/>
            </a:stretch>
          </p:blipFill>
          <p:spPr bwMode="auto">
            <a:xfrm>
              <a:off x="755650" y="1990016"/>
              <a:ext cx="7632976" cy="410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7" name="Picture 7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759630" y="3657942"/>
              <a:ext cx="1246438" cy="196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8" name="Picture 7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075" y="4450613"/>
              <a:ext cx="1534063" cy="12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9" name="Picture 7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854" y="3450210"/>
              <a:ext cx="2489432" cy="248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3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763588" y="14128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Choose &lt;, &gt; or = to make this number sentence correct.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17638" y="773113"/>
            <a:ext cx="6324600" cy="4937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100" dirty="0">
                <a:latin typeface="+mj-lt"/>
              </a:rPr>
              <a:t>Greater Than, Less Than, Equal To</a:t>
            </a:r>
            <a:endParaRPr lang="en-GB" sz="3100" dirty="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77600" y="2437048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Oval 4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72723" y="2437048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493074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4" name="Oval 5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7760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Oval 5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690818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2" name="Oval 61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64" name="Rounded Rectangle 63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798771" y="2437048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Oval 65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68" name="Rounded Rectangle 67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40403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0" name="Oval 69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72" name="Rounded Rectangle 71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79838" y="3362325"/>
            <a:ext cx="1576387" cy="1576388"/>
            <a:chOff x="3941845" y="4622501"/>
            <a:chExt cx="1576348" cy="1576348"/>
          </a:xfrm>
        </p:grpSpPr>
        <p:sp>
          <p:nvSpPr>
            <p:cNvPr id="3" name="Oval 2"/>
            <p:cNvSpPr/>
            <p:nvPr/>
          </p:nvSpPr>
          <p:spPr>
            <a:xfrm>
              <a:off x="3941845" y="4622501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754" name="Rectangle 97"/>
            <p:cNvSpPr>
              <a:spLocks noChangeArrowheads="1"/>
            </p:cNvSpPr>
            <p:nvPr/>
          </p:nvSpPr>
          <p:spPr bwMode="auto">
            <a:xfrm>
              <a:off x="3982666" y="5060973"/>
              <a:ext cx="1494707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click to reveal the answer</a:t>
              </a:r>
            </a:p>
          </p:txBody>
        </p:sp>
      </p:grpSp>
      <p:grpSp>
        <p:nvGrpSpPr>
          <p:cNvPr id="94" name="Group 93"/>
          <p:cNvGrpSpPr>
            <a:grpSpLocks/>
          </p:cNvGrpSpPr>
          <p:nvPr/>
        </p:nvGrpSpPr>
        <p:grpSpPr bwMode="auto">
          <a:xfrm>
            <a:off x="3778250" y="3338513"/>
            <a:ext cx="1576388" cy="1622425"/>
            <a:chOff x="3941845" y="4599308"/>
            <a:chExt cx="1576348" cy="1622734"/>
          </a:xfrm>
        </p:grpSpPr>
        <p:sp>
          <p:nvSpPr>
            <p:cNvPr id="95" name="Oval 94"/>
            <p:cNvSpPr/>
            <p:nvPr/>
          </p:nvSpPr>
          <p:spPr>
            <a:xfrm>
              <a:off x="3941845" y="4623125"/>
              <a:ext cx="1576348" cy="157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752" name="Rectangle 95"/>
            <p:cNvSpPr>
              <a:spLocks noChangeArrowheads="1"/>
            </p:cNvSpPr>
            <p:nvPr/>
          </p:nvSpPr>
          <p:spPr bwMode="auto">
            <a:xfrm>
              <a:off x="3982666" y="4599308"/>
              <a:ext cx="1494707" cy="162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9600"/>
                <a:t>&lt;</a:t>
              </a:r>
            </a:p>
          </p:txBody>
        </p:sp>
      </p:grpSp>
      <p:grpSp>
        <p:nvGrpSpPr>
          <p:cNvPr id="102" name="Group 101"/>
          <p:cNvGrpSpPr>
            <a:grpSpLocks/>
          </p:cNvGrpSpPr>
          <p:nvPr/>
        </p:nvGrpSpPr>
        <p:grpSpPr bwMode="auto">
          <a:xfrm>
            <a:off x="6642100" y="2438400"/>
            <a:ext cx="1403350" cy="1552575"/>
            <a:chOff x="5599277" y="2565375"/>
            <a:chExt cx="1403466" cy="1552489"/>
          </a:xfrm>
        </p:grpSpPr>
        <p:sp>
          <p:nvSpPr>
            <p:cNvPr id="103" name="Oval 102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0749" name="Picture 10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Rounded Rectangle 104"/>
            <p:cNvSpPr/>
            <p:nvPr/>
          </p:nvSpPr>
          <p:spPr>
            <a:xfrm>
              <a:off x="5599277" y="3544809"/>
              <a:ext cx="1403466" cy="57305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93" name="Group 92"/>
          <p:cNvGrpSpPr>
            <a:grpSpLocks/>
          </p:cNvGrpSpPr>
          <p:nvPr/>
        </p:nvGrpSpPr>
        <p:grpSpPr bwMode="auto">
          <a:xfrm>
            <a:off x="6642100" y="2438400"/>
            <a:ext cx="1403350" cy="1552575"/>
            <a:chOff x="5599277" y="2565375"/>
            <a:chExt cx="1403466" cy="1552489"/>
          </a:xfrm>
        </p:grpSpPr>
        <p:sp>
          <p:nvSpPr>
            <p:cNvPr id="97" name="Oval 96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0746" name="Picture 9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Rounded Rectangle 99"/>
            <p:cNvSpPr/>
            <p:nvPr/>
          </p:nvSpPr>
          <p:spPr>
            <a:xfrm>
              <a:off x="5599277" y="3544809"/>
              <a:ext cx="1403466" cy="57305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6642100" y="2438400"/>
            <a:ext cx="1403350" cy="1552575"/>
            <a:chOff x="5599277" y="2565375"/>
            <a:chExt cx="1403466" cy="1552489"/>
          </a:xfrm>
        </p:grpSpPr>
        <p:sp>
          <p:nvSpPr>
            <p:cNvPr id="106" name="Oval 105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0743" name="Picture 10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" name="Rounded Rectangle 107"/>
            <p:cNvSpPr/>
            <p:nvPr/>
          </p:nvSpPr>
          <p:spPr>
            <a:xfrm>
              <a:off x="5599277" y="3544809"/>
              <a:ext cx="1403466" cy="57305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109" name="Group 108"/>
          <p:cNvGrpSpPr>
            <a:grpSpLocks/>
          </p:cNvGrpSpPr>
          <p:nvPr/>
        </p:nvGrpSpPr>
        <p:grpSpPr bwMode="auto">
          <a:xfrm>
            <a:off x="6642100" y="2438400"/>
            <a:ext cx="1403350" cy="1552575"/>
            <a:chOff x="5599277" y="2565375"/>
            <a:chExt cx="1403466" cy="1552489"/>
          </a:xfrm>
        </p:grpSpPr>
        <p:sp>
          <p:nvSpPr>
            <p:cNvPr id="110" name="Oval 109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0740" name="Picture 11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" name="Rounded Rectangle 111"/>
            <p:cNvSpPr/>
            <p:nvPr/>
          </p:nvSpPr>
          <p:spPr>
            <a:xfrm>
              <a:off x="5599277" y="3544809"/>
              <a:ext cx="1403466" cy="57305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-0.29479 -0.120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-604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1349 0.0060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13438 0.242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1210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3195 0.2421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" y="1210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323 0.0067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31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505" y="6277281"/>
              <a:ext cx="576495" cy="58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316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r>
              <a:rPr lang="en-GB" altLang="en-US" sz="5400" b="1">
                <a:solidFill>
                  <a:schemeClr val="tx1"/>
                </a:solidFill>
                <a:latin typeface="Twinkl" pitchFamily="2" charset="0"/>
              </a:rPr>
              <a:t>The Sweet Shop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72"/>
          <p:cNvGrpSpPr>
            <a:grpSpLocks/>
          </p:cNvGrpSpPr>
          <p:nvPr/>
        </p:nvGrpSpPr>
        <p:grpSpPr bwMode="auto">
          <a:xfrm>
            <a:off x="755650" y="1990725"/>
            <a:ext cx="7635875" cy="4102100"/>
            <a:chOff x="755374" y="1990016"/>
            <a:chExt cx="7636596" cy="4102671"/>
          </a:xfrm>
        </p:grpSpPr>
        <p:pic>
          <p:nvPicPr>
            <p:cNvPr id="31771" name="Picture 7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7" t="30309" r="4750" b="16068"/>
            <a:stretch>
              <a:fillRect/>
            </a:stretch>
          </p:blipFill>
          <p:spPr bwMode="auto">
            <a:xfrm>
              <a:off x="755374" y="1991170"/>
              <a:ext cx="7636596" cy="410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72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2" t="16849" r="17114" b="33878"/>
            <a:stretch>
              <a:fillRect/>
            </a:stretch>
          </p:blipFill>
          <p:spPr bwMode="auto">
            <a:xfrm>
              <a:off x="755650" y="1990016"/>
              <a:ext cx="7632976" cy="410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73" name="Picture 7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759630" y="3657942"/>
              <a:ext cx="1246438" cy="196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74" name="Picture 7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075" y="4450613"/>
              <a:ext cx="1534063" cy="12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75" name="Picture 7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854" y="3450210"/>
              <a:ext cx="2489432" cy="248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7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763588" y="14128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Choose &lt;, &gt; or = to make this number sentence correct.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17638" y="773113"/>
            <a:ext cx="6324600" cy="4937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100" dirty="0">
                <a:latin typeface="+mj-lt"/>
              </a:rPr>
              <a:t>Greater Than, Less Than, Equal To</a:t>
            </a:r>
            <a:endParaRPr lang="en-GB" sz="3100" dirty="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77600" y="2437048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Oval 4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72723" y="2437048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493074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4" name="Oval 5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7760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Oval 5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690818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2" name="Oval 61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64" name="Rounded Rectangle 63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798771" y="2437048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Oval 65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68" name="Rounded Rectangle 67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40403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0" name="Oval 69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72" name="Rounded Rectangle 71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79838" y="3362325"/>
            <a:ext cx="1576387" cy="1576388"/>
            <a:chOff x="3941845" y="4622501"/>
            <a:chExt cx="1576348" cy="1576348"/>
          </a:xfrm>
        </p:grpSpPr>
        <p:sp>
          <p:nvSpPr>
            <p:cNvPr id="3" name="Oval 2"/>
            <p:cNvSpPr/>
            <p:nvPr/>
          </p:nvSpPr>
          <p:spPr>
            <a:xfrm>
              <a:off x="3941845" y="4622501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1770" name="Rectangle 97"/>
            <p:cNvSpPr>
              <a:spLocks noChangeArrowheads="1"/>
            </p:cNvSpPr>
            <p:nvPr/>
          </p:nvSpPr>
          <p:spPr bwMode="auto">
            <a:xfrm>
              <a:off x="3982666" y="5060973"/>
              <a:ext cx="1494707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click to reveal the answer</a:t>
              </a:r>
            </a:p>
          </p:txBody>
        </p:sp>
      </p:grpSp>
      <p:grpSp>
        <p:nvGrpSpPr>
          <p:cNvPr id="94" name="Group 93"/>
          <p:cNvGrpSpPr>
            <a:grpSpLocks/>
          </p:cNvGrpSpPr>
          <p:nvPr/>
        </p:nvGrpSpPr>
        <p:grpSpPr bwMode="auto">
          <a:xfrm>
            <a:off x="3778250" y="3340100"/>
            <a:ext cx="1576388" cy="1622425"/>
            <a:chOff x="3941845" y="4599308"/>
            <a:chExt cx="1576348" cy="1622734"/>
          </a:xfrm>
        </p:grpSpPr>
        <p:sp>
          <p:nvSpPr>
            <p:cNvPr id="95" name="Oval 94"/>
            <p:cNvSpPr/>
            <p:nvPr/>
          </p:nvSpPr>
          <p:spPr>
            <a:xfrm>
              <a:off x="3941845" y="4623126"/>
              <a:ext cx="1576348" cy="157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1768" name="Rectangle 95"/>
            <p:cNvSpPr>
              <a:spLocks noChangeArrowheads="1"/>
            </p:cNvSpPr>
            <p:nvPr/>
          </p:nvSpPr>
          <p:spPr bwMode="auto">
            <a:xfrm>
              <a:off x="3982666" y="4599308"/>
              <a:ext cx="1494707" cy="162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9600"/>
                <a:t>&lt;</a:t>
              </a:r>
            </a:p>
          </p:txBody>
        </p:sp>
      </p:grpSp>
      <p:grpSp>
        <p:nvGrpSpPr>
          <p:cNvPr id="89" name="Group 88"/>
          <p:cNvGrpSpPr>
            <a:grpSpLocks/>
          </p:cNvGrpSpPr>
          <p:nvPr/>
        </p:nvGrpSpPr>
        <p:grpSpPr bwMode="auto">
          <a:xfrm>
            <a:off x="6640513" y="2439988"/>
            <a:ext cx="1404937" cy="1552575"/>
            <a:chOff x="5599277" y="2565375"/>
            <a:chExt cx="1403466" cy="1552489"/>
          </a:xfrm>
        </p:grpSpPr>
        <p:sp>
          <p:nvSpPr>
            <p:cNvPr id="90" name="Oval 89"/>
            <p:cNvSpPr/>
            <p:nvPr/>
          </p:nvSpPr>
          <p:spPr>
            <a:xfrm>
              <a:off x="5688084" y="2565375"/>
              <a:ext cx="1225852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1765" name="Picture 9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Rounded Rectangle 91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93" name="Group 92"/>
          <p:cNvGrpSpPr>
            <a:grpSpLocks/>
          </p:cNvGrpSpPr>
          <p:nvPr/>
        </p:nvGrpSpPr>
        <p:grpSpPr bwMode="auto">
          <a:xfrm>
            <a:off x="6640513" y="2436813"/>
            <a:ext cx="1403350" cy="1552575"/>
            <a:chOff x="5599277" y="2565375"/>
            <a:chExt cx="1403466" cy="1552489"/>
          </a:xfrm>
        </p:grpSpPr>
        <p:sp>
          <p:nvSpPr>
            <p:cNvPr id="97" name="Oval 96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1762" name="Picture 9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Rounded Rectangle 99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55208 0.0050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4" y="25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-0.11459 0.006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-0.61285 0.2409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42" y="1203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44982 0.2414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1206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55278 -0.0097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72"/>
          <p:cNvGrpSpPr>
            <a:grpSpLocks/>
          </p:cNvGrpSpPr>
          <p:nvPr/>
        </p:nvGrpSpPr>
        <p:grpSpPr bwMode="auto">
          <a:xfrm>
            <a:off x="755650" y="1990725"/>
            <a:ext cx="7635875" cy="4102100"/>
            <a:chOff x="755374" y="1990016"/>
            <a:chExt cx="7636596" cy="4102671"/>
          </a:xfrm>
        </p:grpSpPr>
        <p:pic>
          <p:nvPicPr>
            <p:cNvPr id="32791" name="Picture 7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7" t="30309" r="4750" b="16068"/>
            <a:stretch>
              <a:fillRect/>
            </a:stretch>
          </p:blipFill>
          <p:spPr bwMode="auto">
            <a:xfrm>
              <a:off x="755374" y="1991170"/>
              <a:ext cx="7636596" cy="410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2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2" t="16849" r="17114" b="33878"/>
            <a:stretch>
              <a:fillRect/>
            </a:stretch>
          </p:blipFill>
          <p:spPr bwMode="auto">
            <a:xfrm>
              <a:off x="755650" y="1990016"/>
              <a:ext cx="7632976" cy="410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3" name="Picture 7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759630" y="3657942"/>
              <a:ext cx="1246438" cy="196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4" name="Picture 7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075" y="4450613"/>
              <a:ext cx="1534063" cy="12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5" name="Picture 7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854" y="3450210"/>
              <a:ext cx="2489432" cy="248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1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763588" y="14128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Choose &lt;, &gt; or = to make this number sentence correct.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17638" y="773113"/>
            <a:ext cx="6324600" cy="4937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100" dirty="0">
                <a:latin typeface="+mj-lt"/>
              </a:rPr>
              <a:t>Greater Than, Less Than, Equal To</a:t>
            </a:r>
            <a:endParaRPr lang="en-GB" sz="3100" dirty="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77600" y="2437048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Oval 4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72723" y="2437048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493074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4" name="Oval 5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7760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Oval 5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690818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2" name="Oval 61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64" name="Rounded Rectangle 63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798771" y="2437048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Oval 65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68" name="Rounded Rectangle 67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40403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0" name="Oval 69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72" name="Rounded Rectangle 71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79838" y="3362325"/>
            <a:ext cx="1576387" cy="1576388"/>
            <a:chOff x="3941845" y="4622501"/>
            <a:chExt cx="1576348" cy="1576348"/>
          </a:xfrm>
        </p:grpSpPr>
        <p:sp>
          <p:nvSpPr>
            <p:cNvPr id="3" name="Oval 2"/>
            <p:cNvSpPr/>
            <p:nvPr/>
          </p:nvSpPr>
          <p:spPr>
            <a:xfrm>
              <a:off x="3941845" y="4622501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790" name="Rectangle 97"/>
            <p:cNvSpPr>
              <a:spLocks noChangeArrowheads="1"/>
            </p:cNvSpPr>
            <p:nvPr/>
          </p:nvSpPr>
          <p:spPr bwMode="auto">
            <a:xfrm>
              <a:off x="3982666" y="5060973"/>
              <a:ext cx="1494707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click to reveal the answer</a:t>
              </a:r>
            </a:p>
          </p:txBody>
        </p:sp>
      </p:grpSp>
      <p:grpSp>
        <p:nvGrpSpPr>
          <p:cNvPr id="94" name="Group 93"/>
          <p:cNvGrpSpPr>
            <a:grpSpLocks/>
          </p:cNvGrpSpPr>
          <p:nvPr/>
        </p:nvGrpSpPr>
        <p:grpSpPr bwMode="auto">
          <a:xfrm>
            <a:off x="3775075" y="3341688"/>
            <a:ext cx="1576388" cy="1622425"/>
            <a:chOff x="3941845" y="4599308"/>
            <a:chExt cx="1576348" cy="1622734"/>
          </a:xfrm>
        </p:grpSpPr>
        <p:sp>
          <p:nvSpPr>
            <p:cNvPr id="95" name="Oval 94"/>
            <p:cNvSpPr/>
            <p:nvPr/>
          </p:nvSpPr>
          <p:spPr>
            <a:xfrm>
              <a:off x="3941845" y="4623125"/>
              <a:ext cx="1576348" cy="15751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788" name="Rectangle 95"/>
            <p:cNvSpPr>
              <a:spLocks noChangeArrowheads="1"/>
            </p:cNvSpPr>
            <p:nvPr/>
          </p:nvSpPr>
          <p:spPr bwMode="auto">
            <a:xfrm>
              <a:off x="3982666" y="4599308"/>
              <a:ext cx="1494707" cy="162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9600"/>
                <a:t>=</a:t>
              </a:r>
            </a:p>
          </p:txBody>
        </p:sp>
      </p:grpSp>
      <p:grpSp>
        <p:nvGrpSpPr>
          <p:cNvPr id="139" name="Group 138"/>
          <p:cNvGrpSpPr>
            <a:grpSpLocks/>
          </p:cNvGrpSpPr>
          <p:nvPr/>
        </p:nvGrpSpPr>
        <p:grpSpPr bwMode="auto">
          <a:xfrm>
            <a:off x="6640513" y="2439988"/>
            <a:ext cx="1404937" cy="1552575"/>
            <a:chOff x="5599277" y="2565375"/>
            <a:chExt cx="1403466" cy="1552489"/>
          </a:xfrm>
        </p:grpSpPr>
        <p:sp>
          <p:nvSpPr>
            <p:cNvPr id="140" name="Oval 139"/>
            <p:cNvSpPr/>
            <p:nvPr/>
          </p:nvSpPr>
          <p:spPr>
            <a:xfrm>
              <a:off x="5688084" y="2565375"/>
              <a:ext cx="1225852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2785" name="Picture 14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" name="Rounded Rectangle 141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32743 0.0083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72" y="41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09288 -0.0090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46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0.35764 0.0071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2" y="34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0.17049 -0.0097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4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72"/>
          <p:cNvGrpSpPr>
            <a:grpSpLocks/>
          </p:cNvGrpSpPr>
          <p:nvPr/>
        </p:nvGrpSpPr>
        <p:grpSpPr bwMode="auto">
          <a:xfrm>
            <a:off x="755650" y="1990725"/>
            <a:ext cx="7635875" cy="4102100"/>
            <a:chOff x="755374" y="1990016"/>
            <a:chExt cx="7636596" cy="4102671"/>
          </a:xfrm>
        </p:grpSpPr>
        <p:pic>
          <p:nvPicPr>
            <p:cNvPr id="33823" name="Picture 7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7" t="30309" r="4750" b="16068"/>
            <a:stretch>
              <a:fillRect/>
            </a:stretch>
          </p:blipFill>
          <p:spPr bwMode="auto">
            <a:xfrm>
              <a:off x="755374" y="1991170"/>
              <a:ext cx="7636596" cy="410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4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2" t="16849" r="17114" b="33878"/>
            <a:stretch>
              <a:fillRect/>
            </a:stretch>
          </p:blipFill>
          <p:spPr bwMode="auto">
            <a:xfrm>
              <a:off x="755650" y="1990016"/>
              <a:ext cx="7632976" cy="410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5" name="Picture 7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759630" y="3657942"/>
              <a:ext cx="1246438" cy="196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6" name="Picture 7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075" y="4450613"/>
              <a:ext cx="1534063" cy="12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7" name="Picture 7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854" y="3450210"/>
              <a:ext cx="2489432" cy="248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795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763588" y="14128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Choose &lt;, &gt; or = to make this number sentence correct.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17638" y="773113"/>
            <a:ext cx="6324600" cy="4937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100" dirty="0">
                <a:latin typeface="+mj-lt"/>
              </a:rPr>
              <a:t>Greater Than, Less Than, Equal To</a:t>
            </a:r>
            <a:endParaRPr lang="en-GB" sz="3100" dirty="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77600" y="2437048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Oval 4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72723" y="2437048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493074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4" name="Oval 5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7760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Oval 5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690818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2" name="Oval 61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64" name="Rounded Rectangle 63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798771" y="2437048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Oval 65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68" name="Rounded Rectangle 67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40403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0" name="Oval 69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72" name="Rounded Rectangle 71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79838" y="3362325"/>
            <a:ext cx="1576387" cy="1576388"/>
            <a:chOff x="3941845" y="4622501"/>
            <a:chExt cx="1576348" cy="1576348"/>
          </a:xfrm>
        </p:grpSpPr>
        <p:sp>
          <p:nvSpPr>
            <p:cNvPr id="3" name="Oval 2"/>
            <p:cNvSpPr/>
            <p:nvPr/>
          </p:nvSpPr>
          <p:spPr>
            <a:xfrm>
              <a:off x="3941845" y="4622501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822" name="Rectangle 97"/>
            <p:cNvSpPr>
              <a:spLocks noChangeArrowheads="1"/>
            </p:cNvSpPr>
            <p:nvPr/>
          </p:nvSpPr>
          <p:spPr bwMode="auto">
            <a:xfrm>
              <a:off x="3982666" y="5060973"/>
              <a:ext cx="1494707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click to reveal the answer</a:t>
              </a:r>
            </a:p>
          </p:txBody>
        </p:sp>
      </p:grpSp>
      <p:grpSp>
        <p:nvGrpSpPr>
          <p:cNvPr id="94" name="Group 93"/>
          <p:cNvGrpSpPr>
            <a:grpSpLocks/>
          </p:cNvGrpSpPr>
          <p:nvPr/>
        </p:nvGrpSpPr>
        <p:grpSpPr bwMode="auto">
          <a:xfrm>
            <a:off x="3776663" y="3338513"/>
            <a:ext cx="1576387" cy="1624012"/>
            <a:chOff x="3941845" y="4599308"/>
            <a:chExt cx="1576348" cy="1622734"/>
          </a:xfrm>
        </p:grpSpPr>
        <p:sp>
          <p:nvSpPr>
            <p:cNvPr id="95" name="Oval 94"/>
            <p:cNvSpPr/>
            <p:nvPr/>
          </p:nvSpPr>
          <p:spPr>
            <a:xfrm>
              <a:off x="3941845" y="4623101"/>
              <a:ext cx="1576348" cy="15751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820" name="Rectangle 95"/>
            <p:cNvSpPr>
              <a:spLocks noChangeArrowheads="1"/>
            </p:cNvSpPr>
            <p:nvPr/>
          </p:nvSpPr>
          <p:spPr bwMode="auto">
            <a:xfrm>
              <a:off x="3982666" y="4599308"/>
              <a:ext cx="1494707" cy="162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9600"/>
                <a:t>&lt;</a:t>
              </a:r>
            </a:p>
          </p:txBody>
        </p:sp>
      </p:grpSp>
      <p:grpSp>
        <p:nvGrpSpPr>
          <p:cNvPr id="139" name="Group 138"/>
          <p:cNvGrpSpPr>
            <a:grpSpLocks/>
          </p:cNvGrpSpPr>
          <p:nvPr/>
        </p:nvGrpSpPr>
        <p:grpSpPr bwMode="auto">
          <a:xfrm>
            <a:off x="6640513" y="2439988"/>
            <a:ext cx="1404937" cy="1552575"/>
            <a:chOff x="5599277" y="2565375"/>
            <a:chExt cx="1403466" cy="1552489"/>
          </a:xfrm>
        </p:grpSpPr>
        <p:sp>
          <p:nvSpPr>
            <p:cNvPr id="140" name="Oval 139"/>
            <p:cNvSpPr/>
            <p:nvPr/>
          </p:nvSpPr>
          <p:spPr>
            <a:xfrm>
              <a:off x="5688084" y="2565375"/>
              <a:ext cx="1225852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3817" name="Picture 14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" name="Rounded Rectangle 141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85" name="Group 84"/>
          <p:cNvGrpSpPr>
            <a:grpSpLocks/>
          </p:cNvGrpSpPr>
          <p:nvPr/>
        </p:nvGrpSpPr>
        <p:grpSpPr bwMode="auto">
          <a:xfrm>
            <a:off x="6640513" y="2439988"/>
            <a:ext cx="1403350" cy="1552575"/>
            <a:chOff x="5599277" y="2565375"/>
            <a:chExt cx="1403466" cy="1552489"/>
          </a:xfrm>
        </p:grpSpPr>
        <p:sp>
          <p:nvSpPr>
            <p:cNvPr id="86" name="Oval 85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3814" name="Picture 8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Rounded Rectangle 87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89" name="Group 88"/>
          <p:cNvGrpSpPr>
            <a:grpSpLocks/>
          </p:cNvGrpSpPr>
          <p:nvPr/>
        </p:nvGrpSpPr>
        <p:grpSpPr bwMode="auto">
          <a:xfrm>
            <a:off x="6645275" y="2436813"/>
            <a:ext cx="1403350" cy="1552575"/>
            <a:chOff x="5599277" y="2565375"/>
            <a:chExt cx="1403466" cy="1552489"/>
          </a:xfrm>
        </p:grpSpPr>
        <p:sp>
          <p:nvSpPr>
            <p:cNvPr id="90" name="Oval 89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3811" name="Picture 9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Rounded Rectangle 91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0.02535 0.0048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2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10642 0.0057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27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-0.08124 -0.0111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55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15191 -0.0122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-62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-0.13871 0.0050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25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0.02934 0.237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48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348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348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I can add amounts of money.</a:t>
            </a:r>
          </a:p>
          <a:p>
            <a:endParaRPr lang="en-GB" altLang="en-US">
              <a:solidFill>
                <a:srgbClr val="00B050"/>
              </a:solidFill>
            </a:endParaRPr>
          </a:p>
          <a:p>
            <a:endParaRPr lang="en-GB" altLang="en-US"/>
          </a:p>
        </p:txBody>
      </p:sp>
      <p:sp>
        <p:nvSpPr>
          <p:cNvPr id="3482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add amounts of money up to £1. </a:t>
            </a:r>
          </a:p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calculate the total cost of several items. </a:t>
            </a:r>
          </a:p>
        </p:txBody>
      </p:sp>
      <p:pic>
        <p:nvPicPr>
          <p:cNvPr id="348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730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34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1434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1434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I can add amounts of money.</a:t>
            </a:r>
          </a:p>
          <a:p>
            <a:endParaRPr lang="en-GB" altLang="en-US">
              <a:solidFill>
                <a:srgbClr val="00B050"/>
              </a:solidFill>
            </a:endParaRPr>
          </a:p>
          <a:p>
            <a:endParaRPr lang="en-GB" altLang="en-US"/>
          </a:p>
        </p:txBody>
      </p:sp>
      <p:sp>
        <p:nvSpPr>
          <p:cNvPr id="1434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add amounts of money up to £1. </a:t>
            </a:r>
          </a:p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calculate the total cost of several items.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7"/>
          <p:cNvGrpSpPr>
            <a:grpSpLocks/>
          </p:cNvGrpSpPr>
          <p:nvPr/>
        </p:nvGrpSpPr>
        <p:grpSpPr bwMode="auto">
          <a:xfrm>
            <a:off x="755650" y="1981200"/>
            <a:ext cx="7632700" cy="4111625"/>
            <a:chOff x="755650" y="1981774"/>
            <a:chExt cx="7632700" cy="4111050"/>
          </a:xfrm>
        </p:grpSpPr>
        <p:pic>
          <p:nvPicPr>
            <p:cNvPr id="15369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43"/>
            <a:stretch>
              <a:fillRect/>
            </a:stretch>
          </p:blipFill>
          <p:spPr bwMode="auto">
            <a:xfrm>
              <a:off x="755650" y="1987825"/>
              <a:ext cx="7632700" cy="4104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84" t="5526" r="27249" b="82662"/>
            <a:stretch/>
          </p:blipFill>
          <p:spPr>
            <a:xfrm>
              <a:off x="2815797" y="2076295"/>
              <a:ext cx="712546" cy="7227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600000" lon="600000" rev="1200000"/>
              </a:camera>
              <a:lightRig rig="threePt" dir="t"/>
            </a:scene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16" t="47688" r="20746" b="33309"/>
            <a:stretch/>
          </p:blipFill>
          <p:spPr>
            <a:xfrm>
              <a:off x="4598484" y="2868104"/>
              <a:ext cx="1148331" cy="116287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600000" lon="600000" rev="1200000"/>
              </a:camera>
              <a:lightRig rig="threePt" dir="t"/>
            </a:scene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3" t="2523" r="74462" b="82462"/>
            <a:stretch/>
          </p:blipFill>
          <p:spPr>
            <a:xfrm>
              <a:off x="5254954" y="1981774"/>
              <a:ext cx="926134" cy="91878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600000" lon="600000" rev="1200000"/>
              </a:camera>
              <a:lightRig rig="threePt" dir="t"/>
            </a:scene3d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84" t="5526" r="27249" b="82662"/>
            <a:stretch/>
          </p:blipFill>
          <p:spPr>
            <a:xfrm>
              <a:off x="6218704" y="3045352"/>
              <a:ext cx="712546" cy="7227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600000" lon="600000" rev="1200000"/>
              </a:camera>
              <a:lightRig rig="threePt" dir="t"/>
            </a:scene3d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4" t="35580" r="75408" b="50841"/>
            <a:stretch/>
          </p:blipFill>
          <p:spPr>
            <a:xfrm>
              <a:off x="2266979" y="3045352"/>
              <a:ext cx="845014" cy="83085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600000" lon="600000" rev="1200000"/>
              </a:camera>
              <a:lightRig rig="threePt" dir="t"/>
            </a:scene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16" t="47688" r="20746" b="33309"/>
            <a:stretch/>
          </p:blipFill>
          <p:spPr>
            <a:xfrm>
              <a:off x="1122667" y="2340035"/>
              <a:ext cx="1148331" cy="116287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600000" lon="600000" rev="1200000"/>
              </a:camera>
              <a:lightRig rig="threePt" dir="t"/>
            </a:scene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4" t="35580" r="75408" b="50841"/>
            <a:stretch/>
          </p:blipFill>
          <p:spPr>
            <a:xfrm>
              <a:off x="3844113" y="2269788"/>
              <a:ext cx="845014" cy="83085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600000" lon="600000" rev="1200000"/>
              </a:camera>
              <a:lightRig rig="threePt" dir="t"/>
            </a:scene3d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3" t="2523" r="74462" b="82462"/>
            <a:stretch/>
          </p:blipFill>
          <p:spPr>
            <a:xfrm>
              <a:off x="3280831" y="3283516"/>
              <a:ext cx="926134" cy="91878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600000" lon="600000" rev="1200000"/>
              </a:camera>
              <a:lightRig rig="threePt" dir="t"/>
            </a:scene3d>
          </p:spPr>
        </p:pic>
      </p:grp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755650" y="1282700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Find all the different amounts you can make </a:t>
            </a:r>
          </a:p>
          <a:p>
            <a:pPr algn="ctr" eaLnBrk="1" hangingPunct="1"/>
            <a:r>
              <a:rPr lang="en-GB" altLang="en-US"/>
              <a:t>choosing any three of these coins: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989263" y="696913"/>
            <a:ext cx="31654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Combinations</a:t>
            </a:r>
            <a:endParaRPr lang="en-GB" sz="4000" dirty="0">
              <a:latin typeface="+mj-lt"/>
            </a:endParaRPr>
          </a:p>
        </p:txBody>
      </p:sp>
      <p:pic>
        <p:nvPicPr>
          <p:cNvPr id="15365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50056" y="4100014"/>
            <a:ext cx="4643888" cy="17954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30p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45p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£1.10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£1.25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£1.40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£2.05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£2.10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£2.20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£2.25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£2.40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£3.05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£3.20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£4.00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£4.05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£4.20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£5.00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134337" y="2082395"/>
            <a:ext cx="1144103" cy="1144103"/>
            <a:chOff x="7434643" y="3878221"/>
            <a:chExt cx="1144103" cy="114410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7434643" y="3878221"/>
              <a:ext cx="1144103" cy="1144103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7500281" y="4226434"/>
              <a:ext cx="1012825" cy="4476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tx1"/>
                  </a:solidFill>
                </a:rPr>
                <a:t>Show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tx1"/>
                  </a:solidFill>
                </a:rPr>
                <a:t>Answers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34337" y="2082395"/>
            <a:ext cx="1144103" cy="1144103"/>
            <a:chOff x="6967330" y="2375452"/>
            <a:chExt cx="1144103" cy="114410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" name="Oval 22"/>
            <p:cNvSpPr/>
            <p:nvPr/>
          </p:nvSpPr>
          <p:spPr>
            <a:xfrm>
              <a:off x="6967330" y="2375452"/>
              <a:ext cx="1144103" cy="1144103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032271" y="2724183"/>
              <a:ext cx="1012825" cy="4476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tx1"/>
                  </a:solidFill>
                </a:rPr>
                <a:t>Hide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tx1"/>
                  </a:solidFill>
                </a:rPr>
                <a:t>Answers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755650" y="142240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Here are some of the items for sale at the Suzie’s Sweet Shop: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7125" y="696913"/>
            <a:ext cx="434975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Suzie’s Sweet Shop</a:t>
            </a:r>
            <a:endParaRPr lang="en-GB" sz="4000" dirty="0">
              <a:latin typeface="+mj-lt"/>
            </a:endParaRPr>
          </a:p>
        </p:txBody>
      </p:sp>
      <p:grpSp>
        <p:nvGrpSpPr>
          <p:cNvPr id="16389" name="Group 126"/>
          <p:cNvGrpSpPr>
            <a:grpSpLocks/>
          </p:cNvGrpSpPr>
          <p:nvPr/>
        </p:nvGrpSpPr>
        <p:grpSpPr bwMode="auto">
          <a:xfrm>
            <a:off x="755650" y="1987550"/>
            <a:ext cx="7646988" cy="4105275"/>
            <a:chOff x="755375" y="1987826"/>
            <a:chExt cx="7646697" cy="4104999"/>
          </a:xfrm>
        </p:grpSpPr>
        <p:pic>
          <p:nvPicPr>
            <p:cNvPr id="16401" name="Picture 1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79" t="37964" r="2303" b="166"/>
            <a:stretch>
              <a:fillRect/>
            </a:stretch>
          </p:blipFill>
          <p:spPr bwMode="auto">
            <a:xfrm>
              <a:off x="755375" y="1987826"/>
              <a:ext cx="7633252" cy="4104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1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4" t="17342" r="15172" b="16275"/>
            <a:stretch>
              <a:fillRect/>
            </a:stretch>
          </p:blipFill>
          <p:spPr bwMode="auto">
            <a:xfrm>
              <a:off x="1192695" y="1987826"/>
              <a:ext cx="6052931" cy="4104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3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640576" y="3254056"/>
              <a:ext cx="929507" cy="146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411" y="3845175"/>
              <a:ext cx="1143998" cy="90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518" y="3099144"/>
              <a:ext cx="1856446" cy="1856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7918" b="1315"/>
            <a:stretch>
              <a:fillRect/>
            </a:stretch>
          </p:blipFill>
          <p:spPr bwMode="auto">
            <a:xfrm>
              <a:off x="6374769" y="2354625"/>
              <a:ext cx="2027303" cy="37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892140" y="2451344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9" name="Oval 88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91" name="Rounded Rectangle 90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363534" y="2451344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3" name="Oval 92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110" name="Group 109"/>
          <p:cNvGrpSpPr/>
          <p:nvPr/>
        </p:nvGrpSpPr>
        <p:grpSpPr>
          <a:xfrm>
            <a:off x="5433320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3" name="Oval 102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104" name="Rounded Rectangle 103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89214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3" name="Oval 72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75" name="Rounded Rectangle 74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2280593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7" name="Oval 76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79" name="Rounded Rectangle 78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4065853" y="2451344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5" name="Oval 84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87" name="Rounded Rectangle 86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66904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2" name="Oval 111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114" name="Rounded Rectangle 113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120" name="Group 119"/>
          <p:cNvGrpSpPr>
            <a:grpSpLocks/>
          </p:cNvGrpSpPr>
          <p:nvPr/>
        </p:nvGrpSpPr>
        <p:grpSpPr bwMode="auto">
          <a:xfrm>
            <a:off x="5580063" y="2451100"/>
            <a:ext cx="1403350" cy="1552575"/>
            <a:chOff x="5599277" y="2565375"/>
            <a:chExt cx="1403466" cy="1552489"/>
          </a:xfrm>
        </p:grpSpPr>
        <p:sp>
          <p:nvSpPr>
            <p:cNvPr id="121" name="Oval 120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6399" name="Picture 1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" name="Rounded Rectangle 122"/>
            <p:cNvSpPr/>
            <p:nvPr/>
          </p:nvSpPr>
          <p:spPr>
            <a:xfrm>
              <a:off x="5599277" y="3544809"/>
              <a:ext cx="1403466" cy="57305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755650" y="129381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Jas goes to Suzie’s Sweet Shop and buys a bag of toffees and a pack of fizzy sweets. How much does it cost?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7125" y="696913"/>
            <a:ext cx="434975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Suzie’s Sweet Shop</a:t>
            </a:r>
            <a:endParaRPr lang="en-GB" sz="4000" dirty="0">
              <a:latin typeface="+mj-lt"/>
            </a:endParaRPr>
          </a:p>
        </p:txBody>
      </p:sp>
      <p:grpSp>
        <p:nvGrpSpPr>
          <p:cNvPr id="17413" name="Group 1"/>
          <p:cNvGrpSpPr>
            <a:grpSpLocks/>
          </p:cNvGrpSpPr>
          <p:nvPr/>
        </p:nvGrpSpPr>
        <p:grpSpPr bwMode="auto">
          <a:xfrm>
            <a:off x="755650" y="1990725"/>
            <a:ext cx="7635875" cy="4102100"/>
            <a:chOff x="755374" y="1990016"/>
            <a:chExt cx="7636596" cy="4102671"/>
          </a:xfrm>
        </p:grpSpPr>
        <p:pic>
          <p:nvPicPr>
            <p:cNvPr id="17428" name="Picture 1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7" t="30309" r="4750" b="16068"/>
            <a:stretch>
              <a:fillRect/>
            </a:stretch>
          </p:blipFill>
          <p:spPr bwMode="auto">
            <a:xfrm>
              <a:off x="755374" y="1991170"/>
              <a:ext cx="7636596" cy="410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9" name="Picture 1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2" t="16849" r="17114" b="33878"/>
            <a:stretch>
              <a:fillRect/>
            </a:stretch>
          </p:blipFill>
          <p:spPr bwMode="auto">
            <a:xfrm>
              <a:off x="755650" y="1990016"/>
              <a:ext cx="7632976" cy="410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0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759630" y="3657942"/>
              <a:ext cx="1246438" cy="196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1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075" y="4450613"/>
              <a:ext cx="1534063" cy="12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2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854" y="3450210"/>
              <a:ext cx="2489432" cy="248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977600" y="2437048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Oval 4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72723" y="2437048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493074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4" name="Oval 5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7760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Oval 5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690818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2" name="Oval 61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64" name="Rounded Rectangle 63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798771" y="2437048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Oval 65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68" name="Rounded Rectangle 67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40403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0" name="Oval 69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72" name="Rounded Rectangle 71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6635750" y="2436813"/>
            <a:ext cx="1403350" cy="1552575"/>
            <a:chOff x="5599277" y="2565375"/>
            <a:chExt cx="1403466" cy="1552489"/>
          </a:xfrm>
        </p:grpSpPr>
        <p:sp>
          <p:nvSpPr>
            <p:cNvPr id="76" name="Oval 75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7426" name="Picture 7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Rounded Rectangle 79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84600" y="4246563"/>
            <a:ext cx="1576388" cy="1576387"/>
            <a:chOff x="3941845" y="4426239"/>
            <a:chExt cx="1576348" cy="1576348"/>
          </a:xfrm>
        </p:grpSpPr>
        <p:sp>
          <p:nvSpPr>
            <p:cNvPr id="3" name="Oval 2"/>
            <p:cNvSpPr/>
            <p:nvPr/>
          </p:nvSpPr>
          <p:spPr>
            <a:xfrm>
              <a:off x="3941845" y="4426239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424" name="Rectangle 97"/>
            <p:cNvSpPr>
              <a:spLocks noChangeArrowheads="1"/>
            </p:cNvSpPr>
            <p:nvPr/>
          </p:nvSpPr>
          <p:spPr bwMode="auto">
            <a:xfrm>
              <a:off x="3982666" y="4772378"/>
              <a:ext cx="1494707" cy="884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800"/>
                <a:t>57p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-0.19167 0.0733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365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-0.00452 0.072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72"/>
          <p:cNvGrpSpPr>
            <a:grpSpLocks/>
          </p:cNvGrpSpPr>
          <p:nvPr/>
        </p:nvGrpSpPr>
        <p:grpSpPr bwMode="auto">
          <a:xfrm>
            <a:off x="755650" y="1990725"/>
            <a:ext cx="7635875" cy="4102100"/>
            <a:chOff x="755374" y="1990016"/>
            <a:chExt cx="7636596" cy="4102671"/>
          </a:xfrm>
        </p:grpSpPr>
        <p:pic>
          <p:nvPicPr>
            <p:cNvPr id="18452" name="Picture 7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7" t="30309" r="4750" b="16068"/>
            <a:stretch>
              <a:fillRect/>
            </a:stretch>
          </p:blipFill>
          <p:spPr bwMode="auto">
            <a:xfrm>
              <a:off x="755374" y="1991170"/>
              <a:ext cx="7636596" cy="410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3" name="Picture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2" t="16849" r="17114" b="33878"/>
            <a:stretch>
              <a:fillRect/>
            </a:stretch>
          </p:blipFill>
          <p:spPr bwMode="auto">
            <a:xfrm>
              <a:off x="755650" y="1990016"/>
              <a:ext cx="7632976" cy="410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4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759630" y="3657942"/>
              <a:ext cx="1246438" cy="196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5" name="Picture 8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075" y="4450613"/>
              <a:ext cx="1534063" cy="12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6" name="Picture 8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854" y="3450210"/>
              <a:ext cx="2489432" cy="248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5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755650" y="1285875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Lisa goes to Suzie’s Sweet Shop and buys a small chocolate bar and a lollipop. How much does it cost?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7125" y="696913"/>
            <a:ext cx="434975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Suzie’s Sweet Shop</a:t>
            </a:r>
            <a:endParaRPr lang="en-GB" sz="4000" dirty="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77600" y="2437048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Oval 4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72723" y="2437048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493074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4" name="Oval 5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7760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Oval 5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690818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2" name="Oval 61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64" name="Rounded Rectangle 63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798771" y="2437048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Oval 65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68" name="Rounded Rectangle 67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40403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0" name="Oval 69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72" name="Rounded Rectangle 71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6635750" y="2436813"/>
            <a:ext cx="1403350" cy="1552575"/>
            <a:chOff x="5599277" y="2565375"/>
            <a:chExt cx="1403466" cy="1552489"/>
          </a:xfrm>
        </p:grpSpPr>
        <p:sp>
          <p:nvSpPr>
            <p:cNvPr id="76" name="Oval 75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8450" name="Picture 7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Rounded Rectangle 79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84600" y="4246563"/>
            <a:ext cx="1576388" cy="1576387"/>
            <a:chOff x="3941845" y="4426239"/>
            <a:chExt cx="1576348" cy="1576348"/>
          </a:xfrm>
        </p:grpSpPr>
        <p:sp>
          <p:nvSpPr>
            <p:cNvPr id="3" name="Oval 2"/>
            <p:cNvSpPr/>
            <p:nvPr/>
          </p:nvSpPr>
          <p:spPr>
            <a:xfrm>
              <a:off x="3941845" y="4426239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448" name="Rectangle 97"/>
            <p:cNvSpPr>
              <a:spLocks noChangeArrowheads="1"/>
            </p:cNvSpPr>
            <p:nvPr/>
          </p:nvSpPr>
          <p:spPr bwMode="auto">
            <a:xfrm>
              <a:off x="3982666" y="4772378"/>
              <a:ext cx="1494707" cy="884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800"/>
                <a:t>67p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20364 0.07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36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0.03733 -0.1766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72"/>
          <p:cNvGrpSpPr>
            <a:grpSpLocks/>
          </p:cNvGrpSpPr>
          <p:nvPr/>
        </p:nvGrpSpPr>
        <p:grpSpPr bwMode="auto">
          <a:xfrm>
            <a:off x="755650" y="1990725"/>
            <a:ext cx="7635875" cy="4102100"/>
            <a:chOff x="755374" y="1990016"/>
            <a:chExt cx="7636596" cy="4102671"/>
          </a:xfrm>
        </p:grpSpPr>
        <p:pic>
          <p:nvPicPr>
            <p:cNvPr id="19476" name="Picture 7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7" t="30309" r="4750" b="16068"/>
            <a:stretch>
              <a:fillRect/>
            </a:stretch>
          </p:blipFill>
          <p:spPr bwMode="auto">
            <a:xfrm>
              <a:off x="755374" y="1991170"/>
              <a:ext cx="7636596" cy="410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2" t="16849" r="17114" b="33878"/>
            <a:stretch>
              <a:fillRect/>
            </a:stretch>
          </p:blipFill>
          <p:spPr bwMode="auto">
            <a:xfrm>
              <a:off x="755650" y="1990016"/>
              <a:ext cx="7632976" cy="410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759630" y="3657942"/>
              <a:ext cx="1246438" cy="196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8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075" y="4450613"/>
              <a:ext cx="1534063" cy="12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854" y="3450210"/>
              <a:ext cx="2489432" cy="248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59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755650" y="129381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Carly goes to Suzie’s Sweet Shop and buys a toffee apple and a bag of toffees. How much does it cost?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7125" y="696913"/>
            <a:ext cx="434975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Suzie’s Sweet Shop</a:t>
            </a:r>
            <a:endParaRPr lang="en-GB" sz="4000" dirty="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77600" y="2437048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Oval 4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72723" y="2437048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493074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4" name="Oval 5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7760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Oval 5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690818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2" name="Oval 61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64" name="Rounded Rectangle 63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798771" y="2437048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Oval 65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68" name="Rounded Rectangle 67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40403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0" name="Oval 69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72" name="Rounded Rectangle 71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6635750" y="2436813"/>
            <a:ext cx="1403350" cy="1552575"/>
            <a:chOff x="5599277" y="2565375"/>
            <a:chExt cx="1403466" cy="1552489"/>
          </a:xfrm>
        </p:grpSpPr>
        <p:sp>
          <p:nvSpPr>
            <p:cNvPr id="76" name="Oval 75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9474" name="Picture 7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Rounded Rectangle 79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84600" y="4246563"/>
            <a:ext cx="1576388" cy="1576387"/>
            <a:chOff x="3941845" y="4426239"/>
            <a:chExt cx="1576348" cy="1576348"/>
          </a:xfrm>
        </p:grpSpPr>
        <p:sp>
          <p:nvSpPr>
            <p:cNvPr id="3" name="Oval 2"/>
            <p:cNvSpPr/>
            <p:nvPr/>
          </p:nvSpPr>
          <p:spPr>
            <a:xfrm>
              <a:off x="3941845" y="4426239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472" name="Rectangle 97"/>
            <p:cNvSpPr>
              <a:spLocks noChangeArrowheads="1"/>
            </p:cNvSpPr>
            <p:nvPr/>
          </p:nvSpPr>
          <p:spPr bwMode="auto">
            <a:xfrm>
              <a:off x="3982666" y="4772378"/>
              <a:ext cx="1494707" cy="884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800"/>
                <a:t>83p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-0.00452 0.07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6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0.01302 0.0731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72"/>
          <p:cNvGrpSpPr>
            <a:grpSpLocks/>
          </p:cNvGrpSpPr>
          <p:nvPr/>
        </p:nvGrpSpPr>
        <p:grpSpPr bwMode="auto">
          <a:xfrm>
            <a:off x="755650" y="1990725"/>
            <a:ext cx="7635875" cy="4102100"/>
            <a:chOff x="755374" y="1990016"/>
            <a:chExt cx="7636596" cy="4102671"/>
          </a:xfrm>
        </p:grpSpPr>
        <p:pic>
          <p:nvPicPr>
            <p:cNvPr id="20500" name="Picture 7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47" t="30309" r="4750" b="16068"/>
            <a:stretch>
              <a:fillRect/>
            </a:stretch>
          </p:blipFill>
          <p:spPr bwMode="auto">
            <a:xfrm>
              <a:off x="755374" y="1991170"/>
              <a:ext cx="7636596" cy="410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1" name="Picture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2" t="16849" r="17114" b="33878"/>
            <a:stretch>
              <a:fillRect/>
            </a:stretch>
          </p:blipFill>
          <p:spPr bwMode="auto">
            <a:xfrm>
              <a:off x="755650" y="1990016"/>
              <a:ext cx="7632976" cy="410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2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05582">
              <a:off x="3759630" y="3657942"/>
              <a:ext cx="1246438" cy="196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3" name="Picture 8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075" y="4450613"/>
              <a:ext cx="1534063" cy="120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4" name="Picture 8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854" y="3450210"/>
              <a:ext cx="2489432" cy="2489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3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755650" y="129381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Tasneem goes to Suzie’s Sweet Shop and buys some popcorn and a lollipop.</a:t>
            </a:r>
          </a:p>
          <a:p>
            <a:pPr algn="ctr" eaLnBrk="1" hangingPunct="1"/>
            <a:r>
              <a:rPr lang="en-GB" altLang="en-US"/>
              <a:t>How much does it cost?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7125" y="696913"/>
            <a:ext cx="434975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Suzie’s Sweet Shop</a:t>
            </a:r>
            <a:endParaRPr lang="en-GB" sz="4000" dirty="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77600" y="2437048"/>
            <a:ext cx="1307096" cy="1552489"/>
            <a:chOff x="-1626279" y="597354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Oval 45"/>
            <p:cNvSpPr/>
            <p:nvPr/>
          </p:nvSpPr>
          <p:spPr>
            <a:xfrm>
              <a:off x="-1585186" y="597354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14254" r="68359" b="13649"/>
            <a:stretch/>
          </p:blipFill>
          <p:spPr>
            <a:xfrm rot="20577999">
              <a:off x="-1259540" y="749209"/>
              <a:ext cx="565321" cy="1399844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-1626279" y="1577030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lollipop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25p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72723" y="2437048"/>
            <a:ext cx="1538021" cy="1552489"/>
            <a:chOff x="3040177" y="2127812"/>
            <a:chExt cx="1538021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0" name="Oval 49"/>
            <p:cNvSpPr/>
            <p:nvPr/>
          </p:nvSpPr>
          <p:spPr>
            <a:xfrm>
              <a:off x="3196732" y="2127812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040177" y="3107488"/>
              <a:ext cx="1538021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bag of toffees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45p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137" y="2219365"/>
              <a:ext cx="893661" cy="81753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493074" y="4142582"/>
            <a:ext cx="1682916" cy="1683201"/>
            <a:chOff x="-1858900" y="1184576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4" name="Oval 53"/>
            <p:cNvSpPr/>
            <p:nvPr/>
          </p:nvSpPr>
          <p:spPr>
            <a:xfrm>
              <a:off x="-1625752" y="118457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656">
              <a:off x="-1557738" y="1588735"/>
              <a:ext cx="1085951" cy="380859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-1858900" y="1975064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large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63p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77600" y="4142582"/>
            <a:ext cx="1307096" cy="1552489"/>
            <a:chOff x="906373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Oval 57"/>
            <p:cNvSpPr/>
            <p:nvPr/>
          </p:nvSpPr>
          <p:spPr>
            <a:xfrm>
              <a:off x="947466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784" y="3947907"/>
              <a:ext cx="763945" cy="996140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>
            <a:xfrm>
              <a:off x="906373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jelly beans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49p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690818" y="4142582"/>
            <a:ext cx="1307096" cy="1552489"/>
            <a:chOff x="2403301" y="3857886"/>
            <a:chExt cx="1307096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2" name="Oval 61"/>
            <p:cNvSpPr/>
            <p:nvPr/>
          </p:nvSpPr>
          <p:spPr>
            <a:xfrm>
              <a:off x="2444394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406" y="4028751"/>
              <a:ext cx="584216" cy="992406"/>
            </a:xfrm>
            <a:prstGeom prst="rect">
              <a:avLst/>
            </a:prstGeom>
          </p:spPr>
        </p:pic>
        <p:sp>
          <p:nvSpPr>
            <p:cNvPr id="64" name="Rounded Rectangle 63"/>
            <p:cNvSpPr/>
            <p:nvPr/>
          </p:nvSpPr>
          <p:spPr>
            <a:xfrm>
              <a:off x="2403301" y="4837562"/>
              <a:ext cx="1307096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popcorn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64p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798771" y="2437048"/>
            <a:ext cx="1349318" cy="1552489"/>
            <a:chOff x="5397156" y="3857886"/>
            <a:chExt cx="1349318" cy="15524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6" name="Oval 65"/>
            <p:cNvSpPr/>
            <p:nvPr/>
          </p:nvSpPr>
          <p:spPr>
            <a:xfrm>
              <a:off x="5459360" y="3857886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332" y="3969947"/>
              <a:ext cx="485873" cy="878143"/>
            </a:xfrm>
            <a:prstGeom prst="rect">
              <a:avLst/>
            </a:prstGeom>
          </p:spPr>
        </p:pic>
        <p:sp>
          <p:nvSpPr>
            <p:cNvPr id="68" name="Rounded Rectangle 67"/>
            <p:cNvSpPr/>
            <p:nvPr/>
          </p:nvSpPr>
          <p:spPr>
            <a:xfrm>
              <a:off x="5397156" y="4837562"/>
              <a:ext cx="1349318" cy="5728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toffee apple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38p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404036" y="4142582"/>
            <a:ext cx="1682916" cy="1683201"/>
            <a:chOff x="-1928272" y="1976708"/>
            <a:chExt cx="1682916" cy="16832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0" name="Oval 69"/>
            <p:cNvSpPr/>
            <p:nvPr/>
          </p:nvSpPr>
          <p:spPr>
            <a:xfrm>
              <a:off x="-1695124" y="1976708"/>
              <a:ext cx="1224910" cy="12249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6073">
              <a:off x="-1390320" y="2053210"/>
              <a:ext cx="618556" cy="951517"/>
            </a:xfrm>
            <a:prstGeom prst="rect">
              <a:avLst/>
            </a:prstGeom>
          </p:spPr>
        </p:pic>
        <p:sp>
          <p:nvSpPr>
            <p:cNvPr id="72" name="Rounded Rectangle 71"/>
            <p:cNvSpPr/>
            <p:nvPr/>
          </p:nvSpPr>
          <p:spPr>
            <a:xfrm>
              <a:off x="-1928272" y="2767196"/>
              <a:ext cx="1682916" cy="89271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small chocolate bar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42p</a:t>
              </a:r>
            </a:p>
          </p:txBody>
        </p: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6635750" y="2436813"/>
            <a:ext cx="1403350" cy="1552575"/>
            <a:chOff x="5599277" y="2565375"/>
            <a:chExt cx="1403466" cy="1552489"/>
          </a:xfrm>
        </p:grpSpPr>
        <p:sp>
          <p:nvSpPr>
            <p:cNvPr id="76" name="Oval 75"/>
            <p:cNvSpPr/>
            <p:nvPr/>
          </p:nvSpPr>
          <p:spPr>
            <a:xfrm>
              <a:off x="5688184" y="2565375"/>
              <a:ext cx="1225651" cy="12254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0498" name="Picture 7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5" t="13855" r="26994" b="20581"/>
            <a:stretch>
              <a:fillRect/>
            </a:stretch>
          </p:blipFill>
          <p:spPr bwMode="auto">
            <a:xfrm rot="1258591">
              <a:off x="6009359" y="2605473"/>
              <a:ext cx="538296" cy="10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Rounded Rectangle 79"/>
            <p:cNvSpPr/>
            <p:nvPr/>
          </p:nvSpPr>
          <p:spPr>
            <a:xfrm>
              <a:off x="5599277" y="3544808"/>
              <a:ext cx="1403466" cy="57305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fizzy sweets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12p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784600" y="4246563"/>
            <a:ext cx="1576388" cy="1576387"/>
            <a:chOff x="3941845" y="4426239"/>
            <a:chExt cx="1576348" cy="1576348"/>
          </a:xfrm>
        </p:grpSpPr>
        <p:sp>
          <p:nvSpPr>
            <p:cNvPr id="3" name="Oval 2"/>
            <p:cNvSpPr/>
            <p:nvPr/>
          </p:nvSpPr>
          <p:spPr>
            <a:xfrm>
              <a:off x="3941845" y="4426239"/>
              <a:ext cx="1576348" cy="157634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496" name="Rectangle 97"/>
            <p:cNvSpPr>
              <a:spLocks noChangeArrowheads="1"/>
            </p:cNvSpPr>
            <p:nvPr/>
          </p:nvSpPr>
          <p:spPr bwMode="auto">
            <a:xfrm>
              <a:off x="3982666" y="4772378"/>
              <a:ext cx="1494707" cy="884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 sz="4800"/>
                <a:t>89p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20364 0.07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36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24514 -0.1766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7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505</TotalTime>
  <Words>1150</Words>
  <Application>Microsoft Office PowerPoint</Application>
  <PresentationFormat>On-screen Show (4:3)</PresentationFormat>
  <Paragraphs>390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Sassoon Infant Rg</vt:lpstr>
      <vt:lpstr>Twinkl SemiBold</vt:lpstr>
      <vt:lpstr>Twinkl</vt:lpstr>
      <vt:lpstr>Sassoon Infant Md</vt:lpstr>
      <vt:lpstr>Tuffy</vt:lpstr>
      <vt:lpstr>Times New Roman</vt:lpstr>
      <vt:lpstr>Arial</vt:lpstr>
      <vt:lpstr>Calibri</vt:lpstr>
      <vt:lpstr>1_Office Theme</vt:lpstr>
      <vt:lpstr>Maths</vt:lpstr>
      <vt:lpstr>The Sweet 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Joe Moulam</cp:lastModifiedBy>
  <cp:revision>78</cp:revision>
  <dcterms:created xsi:type="dcterms:W3CDTF">2017-03-16T17:37:56Z</dcterms:created>
  <dcterms:modified xsi:type="dcterms:W3CDTF">2019-01-04T10:53:06Z</dcterms:modified>
</cp:coreProperties>
</file>