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2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5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2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2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1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6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5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834E-09F7-7445-8E11-4539EBB29FF3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8FD00-607B-C948-8458-D98545B73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5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9455"/>
            <a:ext cx="7772400" cy="464362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DFD7ED"/>
                </a:solidFill>
              </a:rPr>
              <a:t>L.O. To use columns to add numbers.</a:t>
            </a:r>
            <a:br>
              <a:rPr lang="en-US" dirty="0" smtClean="0">
                <a:solidFill>
                  <a:srgbClr val="DFD7ED"/>
                </a:solidFill>
              </a:rPr>
            </a:br>
            <a:r>
              <a:rPr lang="en-US" dirty="0" smtClean="0">
                <a:solidFill>
                  <a:srgbClr val="DFD7ED"/>
                </a:solidFill>
              </a:rPr>
              <a:t>+ I can set calculations out correctly.</a:t>
            </a:r>
            <a:br>
              <a:rPr lang="en-US" dirty="0" smtClean="0">
                <a:solidFill>
                  <a:srgbClr val="DFD7ED"/>
                </a:solidFill>
              </a:rPr>
            </a:br>
            <a:r>
              <a:rPr lang="en-US" dirty="0" smtClean="0">
                <a:solidFill>
                  <a:srgbClr val="DFD7ED"/>
                </a:solidFill>
              </a:rPr>
              <a:t>+ I can place numbers into a calculation.</a:t>
            </a:r>
            <a:br>
              <a:rPr lang="en-US" dirty="0" smtClean="0">
                <a:solidFill>
                  <a:srgbClr val="DFD7ED"/>
                </a:solidFill>
              </a:rPr>
            </a:br>
            <a:r>
              <a:rPr lang="en-US" dirty="0" smtClean="0">
                <a:solidFill>
                  <a:srgbClr val="DFD7ED"/>
                </a:solidFill>
              </a:rPr>
              <a:t>+ I can exchange between columns.</a:t>
            </a:r>
            <a:endParaRPr lang="en-US" dirty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8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addition?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30" y="1417638"/>
            <a:ext cx="8557064" cy="4708525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DFD7ED"/>
                </a:solidFill>
              </a:rPr>
              <a:t>Talk to your partner about what addition is…</a:t>
            </a:r>
            <a:endParaRPr lang="en-US" dirty="0">
              <a:solidFill>
                <a:srgbClr val="DFD7ED"/>
              </a:solidFill>
            </a:endParaRPr>
          </a:p>
          <a:p>
            <a:r>
              <a:rPr lang="en-US" dirty="0" smtClean="0">
                <a:solidFill>
                  <a:srgbClr val="DFD7ED"/>
                </a:solidFill>
              </a:rPr>
              <a:t>How else can we say add?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Do numbers get bigger or smaller?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Can we add more than one number together?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When might you use addition?</a:t>
            </a:r>
          </a:p>
          <a:p>
            <a:endParaRPr lang="en-US" dirty="0">
              <a:solidFill>
                <a:srgbClr val="DFD7E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Let’s hear your ideas!!</a:t>
            </a:r>
          </a:p>
          <a:p>
            <a:endParaRPr lang="en-US" dirty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4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5" presetClass="entr" presetSubtype="0" fill="hold" nodeType="after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sion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a whiteboard…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54075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We are going to set out a calculation in a column.</a:t>
            </a:r>
          </a:p>
          <a:p>
            <a:pPr marL="0" indent="0" algn="ctr">
              <a:buNone/>
            </a:pPr>
            <a:endParaRPr lang="en-US" dirty="0">
              <a:solidFill>
                <a:srgbClr val="DFD7E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We are going to do 35 + 12</a:t>
            </a:r>
          </a:p>
          <a:p>
            <a:pPr marL="0" indent="0" algn="ctr">
              <a:buNone/>
            </a:pPr>
            <a:endParaRPr lang="en-US" dirty="0">
              <a:solidFill>
                <a:srgbClr val="DFD7ED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On your boards, write it down so that your calculation looks like this…</a:t>
            </a:r>
            <a:endParaRPr lang="en-US" dirty="0">
              <a:solidFill>
                <a:srgbClr val="DFD7E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17333" y="1524000"/>
            <a:ext cx="2127249" cy="3477875"/>
            <a:chOff x="3217333" y="1524000"/>
            <a:chExt cx="2127249" cy="3477875"/>
          </a:xfrm>
        </p:grpSpPr>
        <p:sp>
          <p:nvSpPr>
            <p:cNvPr id="5" name="TextBox 4"/>
            <p:cNvSpPr txBox="1"/>
            <p:nvPr/>
          </p:nvSpPr>
          <p:spPr>
            <a:xfrm>
              <a:off x="3217333" y="1524000"/>
              <a:ext cx="2127249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   T    </a:t>
              </a:r>
              <a:r>
                <a:rPr lang="en-US" sz="4400" dirty="0" smtClean="0"/>
                <a:t>O</a:t>
              </a:r>
              <a:endParaRPr lang="en-US" sz="4400" dirty="0" smtClean="0"/>
            </a:p>
            <a:p>
              <a:r>
                <a:rPr lang="en-US" sz="4400" dirty="0"/>
                <a:t> </a:t>
              </a:r>
              <a:r>
                <a:rPr lang="en-US" sz="4400" dirty="0" smtClean="0"/>
                <a:t>  </a:t>
              </a:r>
            </a:p>
            <a:p>
              <a:r>
                <a:rPr lang="en-US" sz="4400" dirty="0"/>
                <a:t> </a:t>
              </a:r>
              <a:r>
                <a:rPr lang="en-US" sz="4400" dirty="0" smtClean="0"/>
                <a:t>  </a:t>
              </a:r>
              <a:r>
                <a:rPr lang="en-US" sz="4400" dirty="0" smtClean="0"/>
                <a:t>3    </a:t>
              </a:r>
              <a:r>
                <a:rPr lang="en-US" sz="4400" dirty="0" smtClean="0"/>
                <a:t>5</a:t>
              </a:r>
            </a:p>
            <a:p>
              <a:r>
                <a:rPr lang="en-US" sz="4400" dirty="0" smtClean="0"/>
                <a:t>+ 1    2</a:t>
              </a:r>
            </a:p>
            <a:p>
              <a:endParaRPr lang="en-US" sz="4400" dirty="0" smtClean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406775" y="4381500"/>
              <a:ext cx="1471083" cy="0"/>
            </a:xfrm>
            <a:prstGeom prst="line">
              <a:avLst/>
            </a:prstGeom>
            <a:ln>
              <a:solidFill>
                <a:schemeClr val="bg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406775" y="4995525"/>
              <a:ext cx="1471083" cy="0"/>
            </a:xfrm>
            <a:prstGeom prst="line">
              <a:avLst/>
            </a:prstGeom>
            <a:ln>
              <a:solidFill>
                <a:schemeClr val="bg1">
                  <a:lumMod val="20000"/>
                  <a:lumOff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05833" y="1710031"/>
            <a:ext cx="25082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The biggest number always goes on the top!</a:t>
            </a:r>
            <a:endParaRPr lang="en-US" sz="3200" dirty="0">
              <a:solidFill>
                <a:srgbClr val="DFD7E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18250" y="1862431"/>
            <a:ext cx="2508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Now, we’re ready to add…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750" y="4985454"/>
            <a:ext cx="854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First, we add together the </a:t>
            </a:r>
            <a:r>
              <a:rPr lang="en-US" sz="3200" dirty="0" smtClean="0">
                <a:solidFill>
                  <a:srgbClr val="DFD7ED"/>
                </a:solidFill>
              </a:rPr>
              <a:t>ones</a:t>
            </a:r>
            <a:r>
              <a:rPr lang="en-US" sz="3200" dirty="0" smtClean="0">
                <a:solidFill>
                  <a:srgbClr val="DFD7ED"/>
                </a:solidFill>
              </a:rPr>
              <a:t>, </a:t>
            </a:r>
            <a:r>
              <a:rPr lang="en-US" sz="3200" dirty="0" smtClean="0">
                <a:solidFill>
                  <a:srgbClr val="DFD7ED"/>
                </a:solidFill>
              </a:rPr>
              <a:t>and write the total in the </a:t>
            </a:r>
            <a:r>
              <a:rPr lang="en-US" sz="3200" dirty="0" smtClean="0">
                <a:solidFill>
                  <a:srgbClr val="DFD7ED"/>
                </a:solidFill>
              </a:rPr>
              <a:t>ones</a:t>
            </a:r>
            <a:r>
              <a:rPr lang="en-US" sz="3200" dirty="0" smtClean="0">
                <a:solidFill>
                  <a:srgbClr val="DFD7ED"/>
                </a:solidFill>
              </a:rPr>
              <a:t> </a:t>
            </a:r>
            <a:r>
              <a:rPr lang="en-US" sz="3200" dirty="0" smtClean="0">
                <a:solidFill>
                  <a:srgbClr val="DFD7ED"/>
                </a:solidFill>
              </a:rPr>
              <a:t>column…</a:t>
            </a:r>
            <a:endParaRPr lang="en-US" sz="3200" dirty="0">
              <a:solidFill>
                <a:srgbClr val="DFD7E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0334" y="4232434"/>
            <a:ext cx="539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7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285750" y="5344258"/>
            <a:ext cx="854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DFD7ED"/>
                </a:solidFill>
              </a:rPr>
              <a:t>Next, we add together the tens, then we write the total in the tens column…</a:t>
            </a:r>
            <a:endParaRPr lang="en-US" sz="3200" dirty="0">
              <a:solidFill>
                <a:srgbClr val="DFD7E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02567" y="4232434"/>
            <a:ext cx="539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7184" y="5072803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DFD7ED"/>
                </a:solidFill>
              </a:rPr>
              <a:t>What’s </a:t>
            </a:r>
            <a:r>
              <a:rPr lang="en-US" sz="6000" dirty="0" smtClean="0">
                <a:solidFill>
                  <a:srgbClr val="DFD7ED"/>
                </a:solidFill>
              </a:rPr>
              <a:t>our answer</a:t>
            </a:r>
            <a:r>
              <a:rPr lang="en-US" sz="6000" dirty="0" smtClean="0">
                <a:solidFill>
                  <a:srgbClr val="DFD7ED"/>
                </a:solidFill>
              </a:rPr>
              <a:t>?</a:t>
            </a:r>
            <a:endParaRPr lang="en-US" sz="6000" dirty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9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  <p:bldP spid="13" grpId="1"/>
      <p:bldP spid="14" grpId="0"/>
      <p:bldP spid="15" grpId="0"/>
      <p:bldP spid="15" grpId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another…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18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Can you set out 47 + 11?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DFD7ED"/>
                </a:solidFill>
              </a:rPr>
              <a:t>Does it look like this…</a:t>
            </a:r>
          </a:p>
          <a:p>
            <a:pPr marL="0" indent="0">
              <a:buNone/>
            </a:pPr>
            <a:endParaRPr lang="en-US" dirty="0">
              <a:solidFill>
                <a:srgbClr val="DFD7ED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85583" y="2783416"/>
            <a:ext cx="2804583" cy="3767667"/>
            <a:chOff x="3079750" y="2783416"/>
            <a:chExt cx="2804583" cy="2889891"/>
          </a:xfrm>
        </p:grpSpPr>
        <p:sp>
          <p:nvSpPr>
            <p:cNvPr id="4" name="TextBox 3"/>
            <p:cNvSpPr txBox="1"/>
            <p:nvPr/>
          </p:nvSpPr>
          <p:spPr>
            <a:xfrm>
              <a:off x="3185583" y="2783416"/>
              <a:ext cx="2698750" cy="214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rgbClr val="DFD7ED"/>
                  </a:solidFill>
                </a:rPr>
                <a:t>      T     </a:t>
              </a:r>
              <a:r>
                <a:rPr lang="en-US" sz="4400" dirty="0" smtClean="0">
                  <a:solidFill>
                    <a:srgbClr val="DFD7ED"/>
                  </a:solidFill>
                </a:rPr>
                <a:t>O</a:t>
              </a:r>
              <a:endParaRPr lang="en-US" sz="4400" dirty="0" smtClean="0">
                <a:solidFill>
                  <a:srgbClr val="DFD7ED"/>
                </a:solidFill>
              </a:endParaRPr>
            </a:p>
            <a:p>
              <a:r>
                <a:rPr lang="en-US" sz="4400" dirty="0" smtClean="0">
                  <a:solidFill>
                    <a:srgbClr val="DFD7ED"/>
                  </a:solidFill>
                </a:rPr>
                <a:t>      </a:t>
              </a:r>
            </a:p>
            <a:p>
              <a:r>
                <a:rPr lang="en-US" sz="4400" dirty="0">
                  <a:solidFill>
                    <a:srgbClr val="DFD7ED"/>
                  </a:solidFill>
                </a:rPr>
                <a:t> </a:t>
              </a:r>
              <a:r>
                <a:rPr lang="en-US" sz="4400" dirty="0" smtClean="0">
                  <a:solidFill>
                    <a:srgbClr val="DFD7ED"/>
                  </a:solidFill>
                </a:rPr>
                <a:t>     4     7</a:t>
              </a:r>
            </a:p>
            <a:p>
              <a:r>
                <a:rPr lang="en-US" sz="4400" dirty="0" smtClean="0">
                  <a:solidFill>
                    <a:srgbClr val="DFD7ED"/>
                  </a:solidFill>
                </a:rPr>
                <a:t>+    1     1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079750" y="4907074"/>
              <a:ext cx="2592917" cy="0"/>
            </a:xfrm>
            <a:prstGeom prst="line">
              <a:avLst/>
            </a:prstGeom>
            <a:ln>
              <a:solidFill>
                <a:srgbClr val="DFD7E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079750" y="5673307"/>
              <a:ext cx="2592917" cy="0"/>
            </a:xfrm>
            <a:prstGeom prst="line">
              <a:avLst/>
            </a:prstGeom>
            <a:ln>
              <a:solidFill>
                <a:srgbClr val="DFD7E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19617" y="2910416"/>
            <a:ext cx="259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Which column do we add first?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03926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Have a go at adding the </a:t>
            </a:r>
            <a:r>
              <a:rPr lang="en-US" sz="4000" dirty="0" smtClean="0">
                <a:solidFill>
                  <a:srgbClr val="DFD7ED"/>
                </a:solidFill>
              </a:rPr>
              <a:t>ones…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9350" y="3039260"/>
            <a:ext cx="259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Which column do we add second?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9350" y="3045549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DFD7ED"/>
                </a:solidFill>
              </a:rPr>
              <a:t>Have a go at adding the tens…</a:t>
            </a:r>
            <a:endParaRPr lang="en-US" sz="4000" dirty="0">
              <a:solidFill>
                <a:srgbClr val="DFD7E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5452" y="814656"/>
            <a:ext cx="7291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DFD7ED"/>
                </a:solidFill>
              </a:rPr>
              <a:t>Let’s see if you’re right!</a:t>
            </a:r>
            <a:endParaRPr lang="en-US" sz="5400" dirty="0">
              <a:solidFill>
                <a:srgbClr val="DFD7E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2" y="5619057"/>
            <a:ext cx="537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DFD7ED"/>
                </a:solidFill>
              </a:rPr>
              <a:t>8</a:t>
            </a:r>
            <a:endParaRPr lang="en-US" sz="4400" dirty="0">
              <a:solidFill>
                <a:srgbClr val="DFD7E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1517" y="5619057"/>
            <a:ext cx="537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DFD7ED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0105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4612"/>
            <a:ext cx="8229600" cy="1143000"/>
          </a:xfrm>
        </p:spPr>
        <p:txBody>
          <a:bodyPr/>
          <a:lstStyle/>
          <a:p>
            <a:r>
              <a:rPr lang="en-US" dirty="0" smtClean="0"/>
              <a:t>Fantastic- let’s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917" y="952500"/>
            <a:ext cx="8815916" cy="5683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Head over to your tables and have a  go at the questions on your sheets…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DFD7ED"/>
                </a:solidFill>
              </a:rPr>
              <a:t>Remember… 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You </a:t>
            </a:r>
            <a:r>
              <a:rPr lang="en-US" dirty="0" smtClean="0">
                <a:solidFill>
                  <a:srgbClr val="DFD7ED"/>
                </a:solidFill>
              </a:rPr>
              <a:t>MUST make sure your digits are underneath the correct place value.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You MUST show what calculation you are doing with a + symbol</a:t>
            </a:r>
          </a:p>
          <a:p>
            <a:r>
              <a:rPr lang="en-US" dirty="0" smtClean="0">
                <a:solidFill>
                  <a:srgbClr val="DFD7ED"/>
                </a:solidFill>
              </a:rPr>
              <a:t>You MUST leave a </a:t>
            </a:r>
            <a:r>
              <a:rPr lang="en-US" dirty="0" smtClean="0">
                <a:solidFill>
                  <a:srgbClr val="DFD7ED"/>
                </a:solidFill>
              </a:rPr>
              <a:t>space </a:t>
            </a:r>
            <a:r>
              <a:rPr lang="en-US" dirty="0" smtClean="0">
                <a:solidFill>
                  <a:srgbClr val="DFD7ED"/>
                </a:solidFill>
              </a:rPr>
              <a:t>between each </a:t>
            </a:r>
            <a:r>
              <a:rPr lang="en-US" dirty="0" smtClean="0">
                <a:solidFill>
                  <a:srgbClr val="DFD7ED"/>
                </a:solidFill>
              </a:rPr>
              <a:t>question</a:t>
            </a:r>
            <a:endParaRPr lang="en-US" dirty="0" smtClean="0">
              <a:solidFill>
                <a:srgbClr val="DFD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6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hool Current">
  <a:themeElements>
    <a:clrScheme name="School">
      <a:dk1>
        <a:srgbClr val="64009E"/>
      </a:dk1>
      <a:lt1>
        <a:srgbClr val="614596"/>
      </a:lt1>
      <a:dk2>
        <a:srgbClr val="583685"/>
      </a:dk2>
      <a:lt2>
        <a:srgbClr val="684794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13080"/>
      </a:hlink>
      <a:folHlink>
        <a:srgbClr val="65289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School Current.thmx</Template>
  <TotalTime>2854</TotalTime>
  <Words>283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School Current</vt:lpstr>
      <vt:lpstr>L.O. To use columns to add numbers. + I can set calculations out correctly. + I can place numbers into a calculation. + I can exchange between columns.</vt:lpstr>
      <vt:lpstr>What is addition?</vt:lpstr>
      <vt:lpstr>On a whiteboard…</vt:lpstr>
      <vt:lpstr>Let’s try another…</vt:lpstr>
      <vt:lpstr>Fantastic- let’s practice!</vt:lpstr>
    </vt:vector>
  </TitlesOfParts>
  <Company>All Saints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L.O. To use columns to add numbers. + I can set calculations out correctly. + I can place numbers into a calculation. + I can exchange between columns.</dc:title>
  <dc:creator>Natalie Needham</dc:creator>
  <cp:lastModifiedBy>Lynne Young</cp:lastModifiedBy>
  <cp:revision>11</cp:revision>
  <dcterms:created xsi:type="dcterms:W3CDTF">2012-10-12T09:35:31Z</dcterms:created>
  <dcterms:modified xsi:type="dcterms:W3CDTF">2023-10-08T10:20:17Z</dcterms:modified>
</cp:coreProperties>
</file>