
<file path=[Content_Types].xml><?xml version="1.0" encoding="utf-8"?>
<Types xmlns="http://schemas.openxmlformats.org/package/2006/content-types">
  <Default Extension="xml" ContentType="application/xml"/>
  <Default Extension="jpeg" ContentType="image/jpeg"/>
  <Default Extension="mp4" ContentType="video/mp4"/>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60" r:id="rId1"/>
  </p:sldMasterIdLst>
  <p:notesMasterIdLst>
    <p:notesMasterId r:id="rId22"/>
  </p:notesMasterIdLst>
  <p:handoutMasterIdLst>
    <p:handoutMasterId r:id="rId23"/>
  </p:handoutMasterIdLst>
  <p:sldIdLst>
    <p:sldId id="258" r:id="rId2"/>
    <p:sldId id="264" r:id="rId3"/>
    <p:sldId id="293" r:id="rId4"/>
    <p:sldId id="295" r:id="rId5"/>
    <p:sldId id="272" r:id="rId6"/>
    <p:sldId id="275" r:id="rId7"/>
    <p:sldId id="282" r:id="rId8"/>
    <p:sldId id="277" r:id="rId9"/>
    <p:sldId id="276" r:id="rId10"/>
    <p:sldId id="278" r:id="rId11"/>
    <p:sldId id="279" r:id="rId12"/>
    <p:sldId id="280" r:id="rId13"/>
    <p:sldId id="281" r:id="rId14"/>
    <p:sldId id="283" r:id="rId15"/>
    <p:sldId id="284" r:id="rId16"/>
    <p:sldId id="286" r:id="rId17"/>
    <p:sldId id="287" r:id="rId18"/>
    <p:sldId id="294" r:id="rId19"/>
    <p:sldId id="292" r:id="rId20"/>
    <p:sldId id="267"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winkl" charset="0"/>
        <a:ea typeface="+mn-ea"/>
        <a:cs typeface="+mn-cs"/>
      </a:defRPr>
    </a:lvl1pPr>
    <a:lvl2pPr marL="457200" algn="l" rtl="0" eaLnBrk="0" fontAlgn="base" hangingPunct="0">
      <a:spcBef>
        <a:spcPct val="0"/>
      </a:spcBef>
      <a:spcAft>
        <a:spcPct val="0"/>
      </a:spcAft>
      <a:defRPr kern="1200">
        <a:solidFill>
          <a:schemeClr val="tx1"/>
        </a:solidFill>
        <a:latin typeface="Twinkl" charset="0"/>
        <a:ea typeface="+mn-ea"/>
        <a:cs typeface="+mn-cs"/>
      </a:defRPr>
    </a:lvl2pPr>
    <a:lvl3pPr marL="914400" algn="l" rtl="0" eaLnBrk="0" fontAlgn="base" hangingPunct="0">
      <a:spcBef>
        <a:spcPct val="0"/>
      </a:spcBef>
      <a:spcAft>
        <a:spcPct val="0"/>
      </a:spcAft>
      <a:defRPr kern="1200">
        <a:solidFill>
          <a:schemeClr val="tx1"/>
        </a:solidFill>
        <a:latin typeface="Twinkl" charset="0"/>
        <a:ea typeface="+mn-ea"/>
        <a:cs typeface="+mn-cs"/>
      </a:defRPr>
    </a:lvl3pPr>
    <a:lvl4pPr marL="1371600" algn="l" rtl="0" eaLnBrk="0" fontAlgn="base" hangingPunct="0">
      <a:spcBef>
        <a:spcPct val="0"/>
      </a:spcBef>
      <a:spcAft>
        <a:spcPct val="0"/>
      </a:spcAft>
      <a:defRPr kern="1200">
        <a:solidFill>
          <a:schemeClr val="tx1"/>
        </a:solidFill>
        <a:latin typeface="Twinkl" charset="0"/>
        <a:ea typeface="+mn-ea"/>
        <a:cs typeface="+mn-cs"/>
      </a:defRPr>
    </a:lvl4pPr>
    <a:lvl5pPr marL="1828800" algn="l" rtl="0" eaLnBrk="0" fontAlgn="base" hangingPunct="0">
      <a:spcBef>
        <a:spcPct val="0"/>
      </a:spcBef>
      <a:spcAft>
        <a:spcPct val="0"/>
      </a:spcAft>
      <a:defRPr kern="1200">
        <a:solidFill>
          <a:schemeClr val="tx1"/>
        </a:solidFill>
        <a:latin typeface="Twinkl" charset="0"/>
        <a:ea typeface="+mn-ea"/>
        <a:cs typeface="+mn-cs"/>
      </a:defRPr>
    </a:lvl5pPr>
    <a:lvl6pPr marL="2286000" algn="l" defTabSz="914400" rtl="0" eaLnBrk="1" latinLnBrk="0" hangingPunct="1">
      <a:defRPr kern="1200">
        <a:solidFill>
          <a:schemeClr val="tx1"/>
        </a:solidFill>
        <a:latin typeface="Twinkl" charset="0"/>
        <a:ea typeface="+mn-ea"/>
        <a:cs typeface="+mn-cs"/>
      </a:defRPr>
    </a:lvl6pPr>
    <a:lvl7pPr marL="2743200" algn="l" defTabSz="914400" rtl="0" eaLnBrk="1" latinLnBrk="0" hangingPunct="1">
      <a:defRPr kern="1200">
        <a:solidFill>
          <a:schemeClr val="tx1"/>
        </a:solidFill>
        <a:latin typeface="Twinkl" charset="0"/>
        <a:ea typeface="+mn-ea"/>
        <a:cs typeface="+mn-cs"/>
      </a:defRPr>
    </a:lvl7pPr>
    <a:lvl8pPr marL="3200400" algn="l" defTabSz="914400" rtl="0" eaLnBrk="1" latinLnBrk="0" hangingPunct="1">
      <a:defRPr kern="1200">
        <a:solidFill>
          <a:schemeClr val="tx1"/>
        </a:solidFill>
        <a:latin typeface="Twinkl" charset="0"/>
        <a:ea typeface="+mn-ea"/>
        <a:cs typeface="+mn-cs"/>
      </a:defRPr>
    </a:lvl8pPr>
    <a:lvl9pPr marL="3657600" algn="l" defTabSz="914400" rtl="0" eaLnBrk="1" latinLnBrk="0" hangingPunct="1">
      <a:defRPr kern="1200">
        <a:solidFill>
          <a:schemeClr val="tx1"/>
        </a:solidFill>
        <a:latin typeface="Twink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974">
          <p15:clr>
            <a:srgbClr val="A4A3A4"/>
          </p15:clr>
        </p15:guide>
        <p15:guide id="3" orient="horz" pos="346">
          <p15:clr>
            <a:srgbClr val="A4A3A4"/>
          </p15:clr>
        </p15:guide>
        <p15:guide id="4" orient="horz" pos="482">
          <p15:clr>
            <a:srgbClr val="A4A3A4"/>
          </p15:clr>
        </p15:guide>
        <p15:guide id="5" orient="horz" pos="3838">
          <p15:clr>
            <a:srgbClr val="A4A3A4"/>
          </p15:clr>
        </p15:guide>
        <p15:guide id="6" pos="2880">
          <p15:clr>
            <a:srgbClr val="A4A3A4"/>
          </p15:clr>
        </p15:guide>
        <p15:guide id="7" pos="340">
          <p15:clr>
            <a:srgbClr val="A4A3A4"/>
          </p15:clr>
        </p15:guide>
        <p15:guide id="8" pos="5420">
          <p15:clr>
            <a:srgbClr val="A4A3A4"/>
          </p15:clr>
        </p15:guide>
        <p15:guide id="9" pos="476">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9085C"/>
    <a:srgbClr val="EC73A8"/>
    <a:srgbClr val="0079C2"/>
    <a:srgbClr val="11964A"/>
    <a:srgbClr val="483681"/>
    <a:srgbClr val="8D358B"/>
    <a:srgbClr val="2DB6BC"/>
    <a:srgbClr val="6BBB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9" autoAdjust="0"/>
    <p:restoredTop sz="85637" autoAdjust="0"/>
  </p:normalViewPr>
  <p:slideViewPr>
    <p:cSldViewPr snapToGrid="0">
      <p:cViewPr>
        <p:scale>
          <a:sx n="120" d="100"/>
          <a:sy n="120" d="100"/>
        </p:scale>
        <p:origin x="1200" y="-160"/>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E95E628-ED2A-0E40-AD7A-221D6E2D7A61}" type="datetimeFigureOut">
              <a:rPr lang="en-GB"/>
              <a:pPr>
                <a:defRPr/>
              </a:pPr>
              <a:t>04/10/2018</a:t>
            </a:fld>
            <a:endParaRPr lang="en-GB"/>
          </a:p>
        </p:txBody>
      </p:sp>
      <p:sp>
        <p:nvSpPr>
          <p:cNvPr id="4" name="Footer Placeholder 3">
            <a:extLst>
              <a:ext uri="{FF2B5EF4-FFF2-40B4-BE49-F238E27FC236}"/>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pPr>
              <a:defRPr/>
            </a:pPr>
            <a:fld id="{24C7F4C3-AEB8-AC40-BDC1-1DD201361E54}" type="slidenum">
              <a:rPr lang="en-GB" altLang="en-US"/>
              <a:pPr>
                <a:defRPr/>
              </a:pPr>
              <a:t>‹#›</a:t>
            </a:fld>
            <a:endParaRPr lang="en-GB" altLang="en-US"/>
          </a:p>
        </p:txBody>
      </p:sp>
    </p:spTree>
    <p:extLst>
      <p:ext uri="{BB962C8B-B14F-4D97-AF65-F5344CB8AC3E}">
        <p14:creationId xmlns:p14="http://schemas.microsoft.com/office/powerpoint/2010/main" val="84959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74753F1-57CB-1749-A29B-E0EBE6C192C0}" type="datetimeFigureOut">
              <a:rPr lang="en-GB"/>
              <a:pPr>
                <a:defRPr/>
              </a:pPr>
              <a:t>04/10/2018</a:t>
            </a:fld>
            <a:endParaRPr lang="en-GB"/>
          </a:p>
        </p:txBody>
      </p:sp>
      <p:sp>
        <p:nvSpPr>
          <p:cNvPr id="4" name="Slide Image Placeholder 3">
            <a:extLst>
              <a:ext uri="{FF2B5EF4-FFF2-40B4-BE49-F238E27FC236}"/>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pPr>
              <a:defRPr/>
            </a:pPr>
            <a:fld id="{799143DA-8208-9641-A734-C8F991092F8A}" type="slidenum">
              <a:rPr lang="en-GB" altLang="en-US"/>
              <a:pPr>
                <a:defRPr/>
              </a:pPr>
              <a:t>‹#›</a:t>
            </a:fld>
            <a:endParaRPr lang="en-GB" altLang="en-US"/>
          </a:p>
        </p:txBody>
      </p:sp>
    </p:spTree>
    <p:extLst>
      <p:ext uri="{BB962C8B-B14F-4D97-AF65-F5344CB8AC3E}">
        <p14:creationId xmlns:p14="http://schemas.microsoft.com/office/powerpoint/2010/main" val="884496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24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charset="0"/>
              </a:defRPr>
            </a:lvl1pPr>
            <a:lvl2pPr marL="742950" indent="-285750">
              <a:defRPr>
                <a:solidFill>
                  <a:schemeClr val="tx1"/>
                </a:solidFill>
                <a:latin typeface="Twinkl" charset="0"/>
              </a:defRPr>
            </a:lvl2pPr>
            <a:lvl3pPr marL="1143000" indent="-228600">
              <a:defRPr>
                <a:solidFill>
                  <a:schemeClr val="tx1"/>
                </a:solidFill>
                <a:latin typeface="Twinkl" charset="0"/>
              </a:defRPr>
            </a:lvl3pPr>
            <a:lvl4pPr marL="1600200" indent="-228600">
              <a:defRPr>
                <a:solidFill>
                  <a:schemeClr val="tx1"/>
                </a:solidFill>
                <a:latin typeface="Twinkl" charset="0"/>
              </a:defRPr>
            </a:lvl4pPr>
            <a:lvl5pPr marL="2057400" indent="-228600">
              <a:defRPr>
                <a:solidFill>
                  <a:schemeClr val="tx1"/>
                </a:solidFill>
                <a:latin typeface="Twinkl" charset="0"/>
              </a:defRPr>
            </a:lvl5pPr>
            <a:lvl6pPr marL="2514600" indent="-228600" eaLnBrk="0" fontAlgn="base" hangingPunct="0">
              <a:spcBef>
                <a:spcPct val="0"/>
              </a:spcBef>
              <a:spcAft>
                <a:spcPct val="0"/>
              </a:spcAft>
              <a:defRPr>
                <a:solidFill>
                  <a:schemeClr val="tx1"/>
                </a:solidFill>
                <a:latin typeface="Twinkl" charset="0"/>
              </a:defRPr>
            </a:lvl6pPr>
            <a:lvl7pPr marL="2971800" indent="-228600" eaLnBrk="0" fontAlgn="base" hangingPunct="0">
              <a:spcBef>
                <a:spcPct val="0"/>
              </a:spcBef>
              <a:spcAft>
                <a:spcPct val="0"/>
              </a:spcAft>
              <a:defRPr>
                <a:solidFill>
                  <a:schemeClr val="tx1"/>
                </a:solidFill>
                <a:latin typeface="Twinkl" charset="0"/>
              </a:defRPr>
            </a:lvl7pPr>
            <a:lvl8pPr marL="3429000" indent="-228600" eaLnBrk="0" fontAlgn="base" hangingPunct="0">
              <a:spcBef>
                <a:spcPct val="0"/>
              </a:spcBef>
              <a:spcAft>
                <a:spcPct val="0"/>
              </a:spcAft>
              <a:defRPr>
                <a:solidFill>
                  <a:schemeClr val="tx1"/>
                </a:solidFill>
                <a:latin typeface="Twinkl" charset="0"/>
              </a:defRPr>
            </a:lvl8pPr>
            <a:lvl9pPr marL="3886200" indent="-228600" eaLnBrk="0" fontAlgn="base" hangingPunct="0">
              <a:spcBef>
                <a:spcPct val="0"/>
              </a:spcBef>
              <a:spcAft>
                <a:spcPct val="0"/>
              </a:spcAft>
              <a:defRPr>
                <a:solidFill>
                  <a:schemeClr val="tx1"/>
                </a:solidFill>
                <a:latin typeface="Twinkl" charset="0"/>
              </a:defRPr>
            </a:lvl9pPr>
          </a:lstStyle>
          <a:p>
            <a:fld id="{CE0318F2-A3A7-9B4D-BB09-A13BE979EA4D}" type="slidenum">
              <a:rPr lang="en-GB" altLang="en-US">
                <a:latin typeface="Calibri" charset="0"/>
              </a:rPr>
              <a:pPr/>
              <a:t>2</a:t>
            </a:fld>
            <a:endParaRPr lang="en-GB" altLang="en-US">
              <a:latin typeface="Calibri" charset="0"/>
            </a:endParaRPr>
          </a:p>
        </p:txBody>
      </p:sp>
    </p:spTree>
    <p:extLst>
      <p:ext uri="{BB962C8B-B14F-4D97-AF65-F5344CB8AC3E}">
        <p14:creationId xmlns:p14="http://schemas.microsoft.com/office/powerpoint/2010/main" val="501437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t>Set 1:</a:t>
            </a:r>
            <a:r>
              <a:rPr lang="en-US" altLang="en-US"/>
              <a:t> s, a, t, p</a:t>
            </a:r>
            <a:br>
              <a:rPr lang="en-US" altLang="en-US"/>
            </a:br>
            <a:r>
              <a:rPr lang="en-US" altLang="en-US" b="1"/>
              <a:t>Set 2:</a:t>
            </a:r>
            <a:r>
              <a:rPr lang="en-US" altLang="en-US"/>
              <a:t> i, n, m, d</a:t>
            </a:r>
            <a:br>
              <a:rPr lang="en-US" altLang="en-US"/>
            </a:br>
            <a:r>
              <a:rPr lang="en-US" altLang="en-US" b="1"/>
              <a:t>Set 3:</a:t>
            </a:r>
            <a:r>
              <a:rPr lang="en-US" altLang="en-US"/>
              <a:t> g, o, c, k</a:t>
            </a:r>
            <a:br>
              <a:rPr lang="en-US" altLang="en-US"/>
            </a:br>
            <a:r>
              <a:rPr lang="en-US" altLang="en-US" b="1"/>
              <a:t>Set 4:</a:t>
            </a:r>
            <a:r>
              <a:rPr lang="en-US" altLang="en-US"/>
              <a:t> ck, e, u, r</a:t>
            </a:r>
            <a:br>
              <a:rPr lang="en-US" altLang="en-US"/>
            </a:br>
            <a:r>
              <a:rPr lang="en-US" altLang="en-US" b="1"/>
              <a:t>Set 5:</a:t>
            </a:r>
            <a:r>
              <a:rPr lang="en-US" altLang="en-US"/>
              <a:t> h, b, f, ff, l, ll, ss</a:t>
            </a:r>
          </a:p>
          <a:p>
            <a:pPr eaLnBrk="1" hangingPunct="1"/>
            <a:endParaRPr lang="en-US" altLang="en-US"/>
          </a:p>
          <a:p>
            <a:pPr eaLnBrk="1" hangingPunct="1"/>
            <a:r>
              <a:rPr lang="en-US" altLang="en-US"/>
              <a:t>Phase 2 usually begins when children start their formal education in reception, though some preschools may also begin to teach letter sounds</a:t>
            </a:r>
            <a:endParaRPr lang="en-GB" altLang="en-US"/>
          </a:p>
        </p:txBody>
      </p:sp>
      <p:sp>
        <p:nvSpPr>
          <p:cNvPr id="2867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charset="0"/>
              </a:defRPr>
            </a:lvl1pPr>
            <a:lvl2pPr marL="742950" indent="-285750">
              <a:defRPr>
                <a:solidFill>
                  <a:schemeClr val="tx1"/>
                </a:solidFill>
                <a:latin typeface="Twinkl" charset="0"/>
              </a:defRPr>
            </a:lvl2pPr>
            <a:lvl3pPr marL="1143000" indent="-228600">
              <a:defRPr>
                <a:solidFill>
                  <a:schemeClr val="tx1"/>
                </a:solidFill>
                <a:latin typeface="Twinkl" charset="0"/>
              </a:defRPr>
            </a:lvl3pPr>
            <a:lvl4pPr marL="1600200" indent="-228600">
              <a:defRPr>
                <a:solidFill>
                  <a:schemeClr val="tx1"/>
                </a:solidFill>
                <a:latin typeface="Twinkl" charset="0"/>
              </a:defRPr>
            </a:lvl4pPr>
            <a:lvl5pPr marL="2057400" indent="-228600">
              <a:defRPr>
                <a:solidFill>
                  <a:schemeClr val="tx1"/>
                </a:solidFill>
                <a:latin typeface="Twinkl" charset="0"/>
              </a:defRPr>
            </a:lvl5pPr>
            <a:lvl6pPr marL="2514600" indent="-228600" eaLnBrk="0" fontAlgn="base" hangingPunct="0">
              <a:spcBef>
                <a:spcPct val="0"/>
              </a:spcBef>
              <a:spcAft>
                <a:spcPct val="0"/>
              </a:spcAft>
              <a:defRPr>
                <a:solidFill>
                  <a:schemeClr val="tx1"/>
                </a:solidFill>
                <a:latin typeface="Twinkl" charset="0"/>
              </a:defRPr>
            </a:lvl6pPr>
            <a:lvl7pPr marL="2971800" indent="-228600" eaLnBrk="0" fontAlgn="base" hangingPunct="0">
              <a:spcBef>
                <a:spcPct val="0"/>
              </a:spcBef>
              <a:spcAft>
                <a:spcPct val="0"/>
              </a:spcAft>
              <a:defRPr>
                <a:solidFill>
                  <a:schemeClr val="tx1"/>
                </a:solidFill>
                <a:latin typeface="Twinkl" charset="0"/>
              </a:defRPr>
            </a:lvl7pPr>
            <a:lvl8pPr marL="3429000" indent="-228600" eaLnBrk="0" fontAlgn="base" hangingPunct="0">
              <a:spcBef>
                <a:spcPct val="0"/>
              </a:spcBef>
              <a:spcAft>
                <a:spcPct val="0"/>
              </a:spcAft>
              <a:defRPr>
                <a:solidFill>
                  <a:schemeClr val="tx1"/>
                </a:solidFill>
                <a:latin typeface="Twinkl" charset="0"/>
              </a:defRPr>
            </a:lvl8pPr>
            <a:lvl9pPr marL="3886200" indent="-228600" eaLnBrk="0" fontAlgn="base" hangingPunct="0">
              <a:spcBef>
                <a:spcPct val="0"/>
              </a:spcBef>
              <a:spcAft>
                <a:spcPct val="0"/>
              </a:spcAft>
              <a:defRPr>
                <a:solidFill>
                  <a:schemeClr val="tx1"/>
                </a:solidFill>
                <a:latin typeface="Twinkl" charset="0"/>
              </a:defRPr>
            </a:lvl9pPr>
          </a:lstStyle>
          <a:p>
            <a:fld id="{67AC9F24-3048-CC4C-8344-F9A84F7BFBFC}" type="slidenum">
              <a:rPr lang="en-GB" altLang="en-US">
                <a:latin typeface="Calibri" charset="0"/>
              </a:rPr>
              <a:pPr/>
              <a:t>12</a:t>
            </a:fld>
            <a:endParaRPr lang="en-GB" altLang="en-US">
              <a:latin typeface="Calibri" charset="0"/>
            </a:endParaRPr>
          </a:p>
        </p:txBody>
      </p:sp>
    </p:spTree>
    <p:extLst>
      <p:ext uri="{BB962C8B-B14F-4D97-AF65-F5344CB8AC3E}">
        <p14:creationId xmlns:p14="http://schemas.microsoft.com/office/powerpoint/2010/main" val="292812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Set 1:</a:t>
            </a:r>
            <a:r>
              <a:rPr lang="en-US" altLang="en-US"/>
              <a:t> s, a, t, p</a:t>
            </a:r>
            <a:br>
              <a:rPr lang="en-US" altLang="en-US"/>
            </a:br>
            <a:r>
              <a:rPr lang="en-US" altLang="en-US" b="1"/>
              <a:t>Set 2:</a:t>
            </a:r>
            <a:r>
              <a:rPr lang="en-US" altLang="en-US"/>
              <a:t> i, n, m, d</a:t>
            </a:r>
            <a:br>
              <a:rPr lang="en-US" altLang="en-US"/>
            </a:br>
            <a:r>
              <a:rPr lang="en-US" altLang="en-US" b="1"/>
              <a:t>Set 3:</a:t>
            </a:r>
            <a:r>
              <a:rPr lang="en-US" altLang="en-US"/>
              <a:t> g, o, c, k</a:t>
            </a:r>
            <a:br>
              <a:rPr lang="en-US" altLang="en-US"/>
            </a:br>
            <a:r>
              <a:rPr lang="en-US" altLang="en-US" b="1"/>
              <a:t>Set 4:</a:t>
            </a:r>
            <a:r>
              <a:rPr lang="en-US" altLang="en-US"/>
              <a:t> ck, e, u, r</a:t>
            </a:r>
            <a:br>
              <a:rPr lang="en-US" altLang="en-US"/>
            </a:br>
            <a:r>
              <a:rPr lang="en-US" altLang="en-US" b="1"/>
              <a:t>Set 5:</a:t>
            </a:r>
            <a:r>
              <a:rPr lang="en-US" altLang="en-US"/>
              <a:t> h, b, f, ff, l, ll, ss</a:t>
            </a:r>
          </a:p>
          <a:p>
            <a:pPr eaLnBrk="1" hangingPunct="1">
              <a:spcBef>
                <a:spcPct val="0"/>
              </a:spcBef>
            </a:pPr>
            <a:endParaRPr lang="en-US" altLang="en-US"/>
          </a:p>
          <a:p>
            <a:pPr eaLnBrk="1" hangingPunct="1">
              <a:spcBef>
                <a:spcPct val="0"/>
              </a:spcBef>
            </a:pPr>
            <a:r>
              <a:rPr lang="en-US" altLang="en-US"/>
              <a:t>Phase 2 usually begins when children start their formal education in reception, though some preschools may also begin to teach letter sounds.</a:t>
            </a:r>
            <a:endParaRPr lang="en-GB" altLang="en-US"/>
          </a:p>
          <a:p>
            <a:pPr eaLnBrk="1" hangingPunct="1">
              <a:spcBef>
                <a:spcPct val="0"/>
              </a:spcBef>
            </a:pPr>
            <a:endParaRPr lang="en-GB" altLang="en-US"/>
          </a:p>
        </p:txBody>
      </p:sp>
      <p:sp>
        <p:nvSpPr>
          <p:cNvPr id="3072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charset="0"/>
              </a:defRPr>
            </a:lvl1pPr>
            <a:lvl2pPr marL="742950" indent="-285750">
              <a:defRPr>
                <a:solidFill>
                  <a:schemeClr val="tx1"/>
                </a:solidFill>
                <a:latin typeface="Twinkl" charset="0"/>
              </a:defRPr>
            </a:lvl2pPr>
            <a:lvl3pPr marL="1143000" indent="-228600">
              <a:defRPr>
                <a:solidFill>
                  <a:schemeClr val="tx1"/>
                </a:solidFill>
                <a:latin typeface="Twinkl" charset="0"/>
              </a:defRPr>
            </a:lvl3pPr>
            <a:lvl4pPr marL="1600200" indent="-228600">
              <a:defRPr>
                <a:solidFill>
                  <a:schemeClr val="tx1"/>
                </a:solidFill>
                <a:latin typeface="Twinkl" charset="0"/>
              </a:defRPr>
            </a:lvl4pPr>
            <a:lvl5pPr marL="2057400" indent="-228600">
              <a:defRPr>
                <a:solidFill>
                  <a:schemeClr val="tx1"/>
                </a:solidFill>
                <a:latin typeface="Twinkl" charset="0"/>
              </a:defRPr>
            </a:lvl5pPr>
            <a:lvl6pPr marL="2514600" indent="-228600" eaLnBrk="0" fontAlgn="base" hangingPunct="0">
              <a:spcBef>
                <a:spcPct val="0"/>
              </a:spcBef>
              <a:spcAft>
                <a:spcPct val="0"/>
              </a:spcAft>
              <a:defRPr>
                <a:solidFill>
                  <a:schemeClr val="tx1"/>
                </a:solidFill>
                <a:latin typeface="Twinkl" charset="0"/>
              </a:defRPr>
            </a:lvl6pPr>
            <a:lvl7pPr marL="2971800" indent="-228600" eaLnBrk="0" fontAlgn="base" hangingPunct="0">
              <a:spcBef>
                <a:spcPct val="0"/>
              </a:spcBef>
              <a:spcAft>
                <a:spcPct val="0"/>
              </a:spcAft>
              <a:defRPr>
                <a:solidFill>
                  <a:schemeClr val="tx1"/>
                </a:solidFill>
                <a:latin typeface="Twinkl" charset="0"/>
              </a:defRPr>
            </a:lvl7pPr>
            <a:lvl8pPr marL="3429000" indent="-228600" eaLnBrk="0" fontAlgn="base" hangingPunct="0">
              <a:spcBef>
                <a:spcPct val="0"/>
              </a:spcBef>
              <a:spcAft>
                <a:spcPct val="0"/>
              </a:spcAft>
              <a:defRPr>
                <a:solidFill>
                  <a:schemeClr val="tx1"/>
                </a:solidFill>
                <a:latin typeface="Twinkl" charset="0"/>
              </a:defRPr>
            </a:lvl8pPr>
            <a:lvl9pPr marL="3886200" indent="-228600" eaLnBrk="0" fontAlgn="base" hangingPunct="0">
              <a:spcBef>
                <a:spcPct val="0"/>
              </a:spcBef>
              <a:spcAft>
                <a:spcPct val="0"/>
              </a:spcAft>
              <a:defRPr>
                <a:solidFill>
                  <a:schemeClr val="tx1"/>
                </a:solidFill>
                <a:latin typeface="Twinkl" charset="0"/>
              </a:defRPr>
            </a:lvl9pPr>
          </a:lstStyle>
          <a:p>
            <a:fld id="{2B5BC916-60B6-374A-AA23-C3EA88E31B2F}" type="slidenum">
              <a:rPr lang="en-GB" altLang="en-US">
                <a:latin typeface="Calibri" charset="0"/>
              </a:rPr>
              <a:pPr/>
              <a:t>13</a:t>
            </a:fld>
            <a:endParaRPr lang="en-GB" altLang="en-US">
              <a:latin typeface="Calibri" charset="0"/>
            </a:endParaRPr>
          </a:p>
        </p:txBody>
      </p:sp>
    </p:spTree>
    <p:extLst>
      <p:ext uri="{BB962C8B-B14F-4D97-AF65-F5344CB8AC3E}">
        <p14:creationId xmlns:p14="http://schemas.microsoft.com/office/powerpoint/2010/main" val="1419828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latin typeface="Tuffy-TTF" charset="0"/>
              </a:rPr>
              <a:t>Set 6:</a:t>
            </a:r>
            <a:r>
              <a:rPr lang="en-US" altLang="en-US">
                <a:latin typeface="Tuffy-TTF" charset="0"/>
              </a:rPr>
              <a:t> j, v, w, x</a:t>
            </a:r>
            <a:endParaRPr lang="en-US" altLang="en-US" b="1">
              <a:latin typeface="Tuffy-TTF" charset="0"/>
            </a:endParaRPr>
          </a:p>
          <a:p>
            <a:pPr eaLnBrk="1" hangingPunct="1">
              <a:spcBef>
                <a:spcPct val="0"/>
              </a:spcBef>
            </a:pPr>
            <a:r>
              <a:rPr lang="en-US" altLang="en-US" b="1">
                <a:latin typeface="Tuffy-TTF" charset="0"/>
              </a:rPr>
              <a:t>Set 7:</a:t>
            </a:r>
            <a:r>
              <a:rPr lang="en-US" altLang="en-US">
                <a:latin typeface="Tuffy-TTF" charset="0"/>
              </a:rPr>
              <a:t> y, z, zz, qu</a:t>
            </a:r>
            <a:endParaRPr lang="en-US" altLang="en-US" b="1">
              <a:latin typeface="Tuffy-TTF" charset="0"/>
            </a:endParaRPr>
          </a:p>
          <a:p>
            <a:pPr eaLnBrk="1" hangingPunct="1">
              <a:spcBef>
                <a:spcPct val="0"/>
              </a:spcBef>
            </a:pPr>
            <a:r>
              <a:rPr lang="en-US" altLang="en-US" b="1">
                <a:latin typeface="Tuffy-TTF" charset="0"/>
              </a:rPr>
              <a:t>Consonant digraphs:</a:t>
            </a:r>
            <a:r>
              <a:rPr lang="en-US" altLang="en-US">
                <a:latin typeface="Tuffy-TTF" charset="0"/>
              </a:rPr>
              <a:t> ch, sh, th, ng</a:t>
            </a:r>
            <a:endParaRPr lang="en-US" altLang="en-US" b="1">
              <a:latin typeface="Tuffy-TTF" charset="0"/>
            </a:endParaRPr>
          </a:p>
          <a:p>
            <a:pPr eaLnBrk="1" hangingPunct="1">
              <a:spcBef>
                <a:spcPct val="0"/>
              </a:spcBef>
            </a:pPr>
            <a:r>
              <a:rPr lang="en-US" altLang="en-US" b="1">
                <a:latin typeface="Tuffy-TTF" charset="0"/>
              </a:rPr>
              <a:t>Vowel digraphs:</a:t>
            </a:r>
            <a:r>
              <a:rPr lang="en-US" altLang="en-US">
                <a:latin typeface="Tuffy-TTF" charset="0"/>
              </a:rPr>
              <a:t> ai, ee, igh, oa, oo, ar, or, ur, ow, oi, ear, air, ure, er</a:t>
            </a:r>
            <a:endParaRPr lang="en-GB" altLang="en-US">
              <a:latin typeface="Tuffy-TTF" charset="0"/>
            </a:endParaRPr>
          </a:p>
          <a:p>
            <a:pPr eaLnBrk="1" hangingPunct="1">
              <a:spcBef>
                <a:spcPct val="0"/>
              </a:spcBef>
            </a:pPr>
            <a:endParaRPr lang="en-GB" altLang="en-US"/>
          </a:p>
        </p:txBody>
      </p:sp>
      <p:sp>
        <p:nvSpPr>
          <p:cNvPr id="3277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charset="0"/>
              </a:defRPr>
            </a:lvl1pPr>
            <a:lvl2pPr marL="742950" indent="-285750">
              <a:defRPr>
                <a:solidFill>
                  <a:schemeClr val="tx1"/>
                </a:solidFill>
                <a:latin typeface="Twinkl" charset="0"/>
              </a:defRPr>
            </a:lvl2pPr>
            <a:lvl3pPr marL="1143000" indent="-228600">
              <a:defRPr>
                <a:solidFill>
                  <a:schemeClr val="tx1"/>
                </a:solidFill>
                <a:latin typeface="Twinkl" charset="0"/>
              </a:defRPr>
            </a:lvl3pPr>
            <a:lvl4pPr marL="1600200" indent="-228600">
              <a:defRPr>
                <a:solidFill>
                  <a:schemeClr val="tx1"/>
                </a:solidFill>
                <a:latin typeface="Twinkl" charset="0"/>
              </a:defRPr>
            </a:lvl4pPr>
            <a:lvl5pPr marL="2057400" indent="-228600">
              <a:defRPr>
                <a:solidFill>
                  <a:schemeClr val="tx1"/>
                </a:solidFill>
                <a:latin typeface="Twinkl" charset="0"/>
              </a:defRPr>
            </a:lvl5pPr>
            <a:lvl6pPr marL="2514600" indent="-228600" eaLnBrk="0" fontAlgn="base" hangingPunct="0">
              <a:spcBef>
                <a:spcPct val="0"/>
              </a:spcBef>
              <a:spcAft>
                <a:spcPct val="0"/>
              </a:spcAft>
              <a:defRPr>
                <a:solidFill>
                  <a:schemeClr val="tx1"/>
                </a:solidFill>
                <a:latin typeface="Twinkl" charset="0"/>
              </a:defRPr>
            </a:lvl6pPr>
            <a:lvl7pPr marL="2971800" indent="-228600" eaLnBrk="0" fontAlgn="base" hangingPunct="0">
              <a:spcBef>
                <a:spcPct val="0"/>
              </a:spcBef>
              <a:spcAft>
                <a:spcPct val="0"/>
              </a:spcAft>
              <a:defRPr>
                <a:solidFill>
                  <a:schemeClr val="tx1"/>
                </a:solidFill>
                <a:latin typeface="Twinkl" charset="0"/>
              </a:defRPr>
            </a:lvl7pPr>
            <a:lvl8pPr marL="3429000" indent="-228600" eaLnBrk="0" fontAlgn="base" hangingPunct="0">
              <a:spcBef>
                <a:spcPct val="0"/>
              </a:spcBef>
              <a:spcAft>
                <a:spcPct val="0"/>
              </a:spcAft>
              <a:defRPr>
                <a:solidFill>
                  <a:schemeClr val="tx1"/>
                </a:solidFill>
                <a:latin typeface="Twinkl" charset="0"/>
              </a:defRPr>
            </a:lvl8pPr>
            <a:lvl9pPr marL="3886200" indent="-228600" eaLnBrk="0" fontAlgn="base" hangingPunct="0">
              <a:spcBef>
                <a:spcPct val="0"/>
              </a:spcBef>
              <a:spcAft>
                <a:spcPct val="0"/>
              </a:spcAft>
              <a:defRPr>
                <a:solidFill>
                  <a:schemeClr val="tx1"/>
                </a:solidFill>
                <a:latin typeface="Twinkl" charset="0"/>
              </a:defRPr>
            </a:lvl9pPr>
          </a:lstStyle>
          <a:p>
            <a:fld id="{CE03E9DF-1866-1D45-B74C-920CFD453267}" type="slidenum">
              <a:rPr lang="en-GB" altLang="en-US">
                <a:latin typeface="Calibri" charset="0"/>
              </a:rPr>
              <a:pPr/>
              <a:t>14</a:t>
            </a:fld>
            <a:endParaRPr lang="en-GB" altLang="en-US">
              <a:latin typeface="Calibri" charset="0"/>
            </a:endParaRPr>
          </a:p>
        </p:txBody>
      </p:sp>
    </p:spTree>
    <p:extLst>
      <p:ext uri="{BB962C8B-B14F-4D97-AF65-F5344CB8AC3E}">
        <p14:creationId xmlns:p14="http://schemas.microsoft.com/office/powerpoint/2010/main" val="224003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Set 6:</a:t>
            </a:r>
            <a:r>
              <a:rPr lang="en-US" altLang="en-US"/>
              <a:t> j, v, w, x</a:t>
            </a:r>
            <a:endParaRPr lang="en-US" altLang="en-US" b="1"/>
          </a:p>
          <a:p>
            <a:pPr eaLnBrk="1" hangingPunct="1">
              <a:spcBef>
                <a:spcPct val="0"/>
              </a:spcBef>
            </a:pPr>
            <a:r>
              <a:rPr lang="en-US" altLang="en-US" b="1"/>
              <a:t>Set 7:</a:t>
            </a:r>
            <a:r>
              <a:rPr lang="en-US" altLang="en-US"/>
              <a:t> y, z, zz, qu</a:t>
            </a:r>
            <a:endParaRPr lang="en-US" altLang="en-US" b="1"/>
          </a:p>
          <a:p>
            <a:pPr eaLnBrk="1" hangingPunct="1">
              <a:spcBef>
                <a:spcPct val="0"/>
              </a:spcBef>
            </a:pPr>
            <a:r>
              <a:rPr lang="en-US" altLang="en-US" b="1"/>
              <a:t>Consonant digraphs:</a:t>
            </a:r>
            <a:r>
              <a:rPr lang="en-US" altLang="en-US"/>
              <a:t> ch, sh, th, ng</a:t>
            </a:r>
            <a:endParaRPr lang="en-US" altLang="en-US" b="1"/>
          </a:p>
          <a:p>
            <a:pPr eaLnBrk="1" hangingPunct="1">
              <a:spcBef>
                <a:spcPct val="0"/>
              </a:spcBef>
            </a:pPr>
            <a:r>
              <a:rPr lang="en-US" altLang="en-US" b="1"/>
              <a:t>Vowel digraphs:</a:t>
            </a:r>
            <a:r>
              <a:rPr lang="en-US" altLang="en-US"/>
              <a:t> ai, ee, igh, oa, oo, ar, or, ur, ow, oi, ear, air, ure, er</a:t>
            </a:r>
            <a:endParaRPr lang="en-GB" altLang="en-US"/>
          </a:p>
          <a:p>
            <a:pPr eaLnBrk="1" hangingPunct="1">
              <a:spcBef>
                <a:spcPct val="0"/>
              </a:spcBef>
            </a:pPr>
            <a:endParaRPr lang="en-GB" altLang="en-US"/>
          </a:p>
        </p:txBody>
      </p:sp>
      <p:sp>
        <p:nvSpPr>
          <p:cNvPr id="3481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charset="0"/>
              </a:defRPr>
            </a:lvl1pPr>
            <a:lvl2pPr marL="742950" indent="-285750">
              <a:defRPr>
                <a:solidFill>
                  <a:schemeClr val="tx1"/>
                </a:solidFill>
                <a:latin typeface="Twinkl" charset="0"/>
              </a:defRPr>
            </a:lvl2pPr>
            <a:lvl3pPr marL="1143000" indent="-228600">
              <a:defRPr>
                <a:solidFill>
                  <a:schemeClr val="tx1"/>
                </a:solidFill>
                <a:latin typeface="Twinkl" charset="0"/>
              </a:defRPr>
            </a:lvl3pPr>
            <a:lvl4pPr marL="1600200" indent="-228600">
              <a:defRPr>
                <a:solidFill>
                  <a:schemeClr val="tx1"/>
                </a:solidFill>
                <a:latin typeface="Twinkl" charset="0"/>
              </a:defRPr>
            </a:lvl4pPr>
            <a:lvl5pPr marL="2057400" indent="-228600">
              <a:defRPr>
                <a:solidFill>
                  <a:schemeClr val="tx1"/>
                </a:solidFill>
                <a:latin typeface="Twinkl" charset="0"/>
              </a:defRPr>
            </a:lvl5pPr>
            <a:lvl6pPr marL="2514600" indent="-228600" eaLnBrk="0" fontAlgn="base" hangingPunct="0">
              <a:spcBef>
                <a:spcPct val="0"/>
              </a:spcBef>
              <a:spcAft>
                <a:spcPct val="0"/>
              </a:spcAft>
              <a:defRPr>
                <a:solidFill>
                  <a:schemeClr val="tx1"/>
                </a:solidFill>
                <a:latin typeface="Twinkl" charset="0"/>
              </a:defRPr>
            </a:lvl6pPr>
            <a:lvl7pPr marL="2971800" indent="-228600" eaLnBrk="0" fontAlgn="base" hangingPunct="0">
              <a:spcBef>
                <a:spcPct val="0"/>
              </a:spcBef>
              <a:spcAft>
                <a:spcPct val="0"/>
              </a:spcAft>
              <a:defRPr>
                <a:solidFill>
                  <a:schemeClr val="tx1"/>
                </a:solidFill>
                <a:latin typeface="Twinkl" charset="0"/>
              </a:defRPr>
            </a:lvl7pPr>
            <a:lvl8pPr marL="3429000" indent="-228600" eaLnBrk="0" fontAlgn="base" hangingPunct="0">
              <a:spcBef>
                <a:spcPct val="0"/>
              </a:spcBef>
              <a:spcAft>
                <a:spcPct val="0"/>
              </a:spcAft>
              <a:defRPr>
                <a:solidFill>
                  <a:schemeClr val="tx1"/>
                </a:solidFill>
                <a:latin typeface="Twinkl" charset="0"/>
              </a:defRPr>
            </a:lvl8pPr>
            <a:lvl9pPr marL="3886200" indent="-228600" eaLnBrk="0" fontAlgn="base" hangingPunct="0">
              <a:spcBef>
                <a:spcPct val="0"/>
              </a:spcBef>
              <a:spcAft>
                <a:spcPct val="0"/>
              </a:spcAft>
              <a:defRPr>
                <a:solidFill>
                  <a:schemeClr val="tx1"/>
                </a:solidFill>
                <a:latin typeface="Twinkl" charset="0"/>
              </a:defRPr>
            </a:lvl9pPr>
          </a:lstStyle>
          <a:p>
            <a:fld id="{ACA52E1F-C33E-FC40-896B-67DB354C461E}" type="slidenum">
              <a:rPr lang="en-GB" altLang="en-US">
                <a:latin typeface="Calibri" charset="0"/>
              </a:rPr>
              <a:pPr/>
              <a:t>15</a:t>
            </a:fld>
            <a:endParaRPr lang="en-GB" altLang="en-US">
              <a:latin typeface="Calibri" charset="0"/>
            </a:endParaRPr>
          </a:p>
        </p:txBody>
      </p:sp>
    </p:spTree>
    <p:extLst>
      <p:ext uri="{BB962C8B-B14F-4D97-AF65-F5344CB8AC3E}">
        <p14:creationId xmlns:p14="http://schemas.microsoft.com/office/powerpoint/2010/main" val="282764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686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charset="0"/>
              </a:defRPr>
            </a:lvl1pPr>
            <a:lvl2pPr marL="742950" indent="-285750">
              <a:defRPr>
                <a:solidFill>
                  <a:schemeClr val="tx1"/>
                </a:solidFill>
                <a:latin typeface="Twinkl" charset="0"/>
              </a:defRPr>
            </a:lvl2pPr>
            <a:lvl3pPr marL="1143000" indent="-228600">
              <a:defRPr>
                <a:solidFill>
                  <a:schemeClr val="tx1"/>
                </a:solidFill>
                <a:latin typeface="Twinkl" charset="0"/>
              </a:defRPr>
            </a:lvl3pPr>
            <a:lvl4pPr marL="1600200" indent="-228600">
              <a:defRPr>
                <a:solidFill>
                  <a:schemeClr val="tx1"/>
                </a:solidFill>
                <a:latin typeface="Twinkl" charset="0"/>
              </a:defRPr>
            </a:lvl4pPr>
            <a:lvl5pPr marL="2057400" indent="-228600">
              <a:defRPr>
                <a:solidFill>
                  <a:schemeClr val="tx1"/>
                </a:solidFill>
                <a:latin typeface="Twinkl" charset="0"/>
              </a:defRPr>
            </a:lvl5pPr>
            <a:lvl6pPr marL="2514600" indent="-228600" eaLnBrk="0" fontAlgn="base" hangingPunct="0">
              <a:spcBef>
                <a:spcPct val="0"/>
              </a:spcBef>
              <a:spcAft>
                <a:spcPct val="0"/>
              </a:spcAft>
              <a:defRPr>
                <a:solidFill>
                  <a:schemeClr val="tx1"/>
                </a:solidFill>
                <a:latin typeface="Twinkl" charset="0"/>
              </a:defRPr>
            </a:lvl6pPr>
            <a:lvl7pPr marL="2971800" indent="-228600" eaLnBrk="0" fontAlgn="base" hangingPunct="0">
              <a:spcBef>
                <a:spcPct val="0"/>
              </a:spcBef>
              <a:spcAft>
                <a:spcPct val="0"/>
              </a:spcAft>
              <a:defRPr>
                <a:solidFill>
                  <a:schemeClr val="tx1"/>
                </a:solidFill>
                <a:latin typeface="Twinkl" charset="0"/>
              </a:defRPr>
            </a:lvl7pPr>
            <a:lvl8pPr marL="3429000" indent="-228600" eaLnBrk="0" fontAlgn="base" hangingPunct="0">
              <a:spcBef>
                <a:spcPct val="0"/>
              </a:spcBef>
              <a:spcAft>
                <a:spcPct val="0"/>
              </a:spcAft>
              <a:defRPr>
                <a:solidFill>
                  <a:schemeClr val="tx1"/>
                </a:solidFill>
                <a:latin typeface="Twinkl" charset="0"/>
              </a:defRPr>
            </a:lvl8pPr>
            <a:lvl9pPr marL="3886200" indent="-228600" eaLnBrk="0" fontAlgn="base" hangingPunct="0">
              <a:spcBef>
                <a:spcPct val="0"/>
              </a:spcBef>
              <a:spcAft>
                <a:spcPct val="0"/>
              </a:spcAft>
              <a:defRPr>
                <a:solidFill>
                  <a:schemeClr val="tx1"/>
                </a:solidFill>
                <a:latin typeface="Twinkl" charset="0"/>
              </a:defRPr>
            </a:lvl9pPr>
          </a:lstStyle>
          <a:p>
            <a:fld id="{5C5FDE70-D0DC-244F-A84F-F7173D91D699}" type="slidenum">
              <a:rPr lang="en-GB" altLang="en-US">
                <a:latin typeface="Calibri" charset="0"/>
              </a:rPr>
              <a:pPr/>
              <a:t>16</a:t>
            </a:fld>
            <a:endParaRPr lang="en-GB" altLang="en-US">
              <a:latin typeface="Calibri" charset="0"/>
            </a:endParaRPr>
          </a:p>
        </p:txBody>
      </p:sp>
    </p:spTree>
    <p:extLst>
      <p:ext uri="{BB962C8B-B14F-4D97-AF65-F5344CB8AC3E}">
        <p14:creationId xmlns:p14="http://schemas.microsoft.com/office/powerpoint/2010/main" val="38817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891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charset="0"/>
              </a:defRPr>
            </a:lvl1pPr>
            <a:lvl2pPr marL="742950" indent="-285750">
              <a:defRPr>
                <a:solidFill>
                  <a:schemeClr val="tx1"/>
                </a:solidFill>
                <a:latin typeface="Twinkl" charset="0"/>
              </a:defRPr>
            </a:lvl2pPr>
            <a:lvl3pPr marL="1143000" indent="-228600">
              <a:defRPr>
                <a:solidFill>
                  <a:schemeClr val="tx1"/>
                </a:solidFill>
                <a:latin typeface="Twinkl" charset="0"/>
              </a:defRPr>
            </a:lvl3pPr>
            <a:lvl4pPr marL="1600200" indent="-228600">
              <a:defRPr>
                <a:solidFill>
                  <a:schemeClr val="tx1"/>
                </a:solidFill>
                <a:latin typeface="Twinkl" charset="0"/>
              </a:defRPr>
            </a:lvl4pPr>
            <a:lvl5pPr marL="2057400" indent="-228600">
              <a:defRPr>
                <a:solidFill>
                  <a:schemeClr val="tx1"/>
                </a:solidFill>
                <a:latin typeface="Twinkl" charset="0"/>
              </a:defRPr>
            </a:lvl5pPr>
            <a:lvl6pPr marL="2514600" indent="-228600" eaLnBrk="0" fontAlgn="base" hangingPunct="0">
              <a:spcBef>
                <a:spcPct val="0"/>
              </a:spcBef>
              <a:spcAft>
                <a:spcPct val="0"/>
              </a:spcAft>
              <a:defRPr>
                <a:solidFill>
                  <a:schemeClr val="tx1"/>
                </a:solidFill>
                <a:latin typeface="Twinkl" charset="0"/>
              </a:defRPr>
            </a:lvl6pPr>
            <a:lvl7pPr marL="2971800" indent="-228600" eaLnBrk="0" fontAlgn="base" hangingPunct="0">
              <a:spcBef>
                <a:spcPct val="0"/>
              </a:spcBef>
              <a:spcAft>
                <a:spcPct val="0"/>
              </a:spcAft>
              <a:defRPr>
                <a:solidFill>
                  <a:schemeClr val="tx1"/>
                </a:solidFill>
                <a:latin typeface="Twinkl" charset="0"/>
              </a:defRPr>
            </a:lvl7pPr>
            <a:lvl8pPr marL="3429000" indent="-228600" eaLnBrk="0" fontAlgn="base" hangingPunct="0">
              <a:spcBef>
                <a:spcPct val="0"/>
              </a:spcBef>
              <a:spcAft>
                <a:spcPct val="0"/>
              </a:spcAft>
              <a:defRPr>
                <a:solidFill>
                  <a:schemeClr val="tx1"/>
                </a:solidFill>
                <a:latin typeface="Twinkl" charset="0"/>
              </a:defRPr>
            </a:lvl8pPr>
            <a:lvl9pPr marL="3886200" indent="-228600" eaLnBrk="0" fontAlgn="base" hangingPunct="0">
              <a:spcBef>
                <a:spcPct val="0"/>
              </a:spcBef>
              <a:spcAft>
                <a:spcPct val="0"/>
              </a:spcAft>
              <a:defRPr>
                <a:solidFill>
                  <a:schemeClr val="tx1"/>
                </a:solidFill>
                <a:latin typeface="Twinkl" charset="0"/>
              </a:defRPr>
            </a:lvl9pPr>
          </a:lstStyle>
          <a:p>
            <a:fld id="{A9B65484-5072-4C4C-B063-E09B5BB46DAC}" type="slidenum">
              <a:rPr lang="en-GB" altLang="en-US">
                <a:latin typeface="Calibri" charset="0"/>
              </a:rPr>
              <a:pPr/>
              <a:t>17</a:t>
            </a:fld>
            <a:endParaRPr lang="en-GB" altLang="en-US">
              <a:latin typeface="Calibri" charset="0"/>
            </a:endParaRPr>
          </a:p>
        </p:txBody>
      </p:sp>
    </p:spTree>
    <p:extLst>
      <p:ext uri="{BB962C8B-B14F-4D97-AF65-F5344CB8AC3E}">
        <p14:creationId xmlns:p14="http://schemas.microsoft.com/office/powerpoint/2010/main" val="1711673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198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charset="0"/>
              </a:defRPr>
            </a:lvl1pPr>
            <a:lvl2pPr marL="742950" indent="-285750">
              <a:defRPr>
                <a:solidFill>
                  <a:schemeClr val="tx1"/>
                </a:solidFill>
                <a:latin typeface="Twinkl" charset="0"/>
              </a:defRPr>
            </a:lvl2pPr>
            <a:lvl3pPr marL="1143000" indent="-228600">
              <a:defRPr>
                <a:solidFill>
                  <a:schemeClr val="tx1"/>
                </a:solidFill>
                <a:latin typeface="Twinkl" charset="0"/>
              </a:defRPr>
            </a:lvl3pPr>
            <a:lvl4pPr marL="1600200" indent="-228600">
              <a:defRPr>
                <a:solidFill>
                  <a:schemeClr val="tx1"/>
                </a:solidFill>
                <a:latin typeface="Twinkl" charset="0"/>
              </a:defRPr>
            </a:lvl4pPr>
            <a:lvl5pPr marL="2057400" indent="-228600">
              <a:defRPr>
                <a:solidFill>
                  <a:schemeClr val="tx1"/>
                </a:solidFill>
                <a:latin typeface="Twinkl" charset="0"/>
              </a:defRPr>
            </a:lvl5pPr>
            <a:lvl6pPr marL="2514600" indent="-228600" eaLnBrk="0" fontAlgn="base" hangingPunct="0">
              <a:spcBef>
                <a:spcPct val="0"/>
              </a:spcBef>
              <a:spcAft>
                <a:spcPct val="0"/>
              </a:spcAft>
              <a:defRPr>
                <a:solidFill>
                  <a:schemeClr val="tx1"/>
                </a:solidFill>
                <a:latin typeface="Twinkl" charset="0"/>
              </a:defRPr>
            </a:lvl6pPr>
            <a:lvl7pPr marL="2971800" indent="-228600" eaLnBrk="0" fontAlgn="base" hangingPunct="0">
              <a:spcBef>
                <a:spcPct val="0"/>
              </a:spcBef>
              <a:spcAft>
                <a:spcPct val="0"/>
              </a:spcAft>
              <a:defRPr>
                <a:solidFill>
                  <a:schemeClr val="tx1"/>
                </a:solidFill>
                <a:latin typeface="Twinkl" charset="0"/>
              </a:defRPr>
            </a:lvl7pPr>
            <a:lvl8pPr marL="3429000" indent="-228600" eaLnBrk="0" fontAlgn="base" hangingPunct="0">
              <a:spcBef>
                <a:spcPct val="0"/>
              </a:spcBef>
              <a:spcAft>
                <a:spcPct val="0"/>
              </a:spcAft>
              <a:defRPr>
                <a:solidFill>
                  <a:schemeClr val="tx1"/>
                </a:solidFill>
                <a:latin typeface="Twinkl" charset="0"/>
              </a:defRPr>
            </a:lvl8pPr>
            <a:lvl9pPr marL="3886200" indent="-228600" eaLnBrk="0" fontAlgn="base" hangingPunct="0">
              <a:spcBef>
                <a:spcPct val="0"/>
              </a:spcBef>
              <a:spcAft>
                <a:spcPct val="0"/>
              </a:spcAft>
              <a:defRPr>
                <a:solidFill>
                  <a:schemeClr val="tx1"/>
                </a:solidFill>
                <a:latin typeface="Twinkl" charset="0"/>
              </a:defRPr>
            </a:lvl9pPr>
          </a:lstStyle>
          <a:p>
            <a:fld id="{CA46AC78-6B92-1A4D-BE77-E656705FD9CE}" type="slidenum">
              <a:rPr lang="en-GB" altLang="en-US">
                <a:latin typeface="Calibri" charset="0"/>
              </a:rPr>
              <a:pPr/>
              <a:t>19</a:t>
            </a:fld>
            <a:endParaRPr lang="en-GB" altLang="en-US">
              <a:latin typeface="Calibri" charset="0"/>
            </a:endParaRPr>
          </a:p>
        </p:txBody>
      </p:sp>
    </p:spTree>
    <p:extLst>
      <p:ext uri="{BB962C8B-B14F-4D97-AF65-F5344CB8AC3E}">
        <p14:creationId xmlns:p14="http://schemas.microsoft.com/office/powerpoint/2010/main" val="399696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GB" altLang="en-US"/>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charset="0"/>
              </a:defRPr>
            </a:lvl1pPr>
            <a:lvl2pPr marL="742950" indent="-285750">
              <a:defRPr>
                <a:solidFill>
                  <a:schemeClr val="tx1"/>
                </a:solidFill>
                <a:latin typeface="Twinkl" charset="0"/>
              </a:defRPr>
            </a:lvl2pPr>
            <a:lvl3pPr marL="1143000" indent="-228600">
              <a:defRPr>
                <a:solidFill>
                  <a:schemeClr val="tx1"/>
                </a:solidFill>
                <a:latin typeface="Twinkl" charset="0"/>
              </a:defRPr>
            </a:lvl3pPr>
            <a:lvl4pPr marL="1600200" indent="-228600">
              <a:defRPr>
                <a:solidFill>
                  <a:schemeClr val="tx1"/>
                </a:solidFill>
                <a:latin typeface="Twinkl" charset="0"/>
              </a:defRPr>
            </a:lvl4pPr>
            <a:lvl5pPr marL="2057400" indent="-228600">
              <a:defRPr>
                <a:solidFill>
                  <a:schemeClr val="tx1"/>
                </a:solidFill>
                <a:latin typeface="Twinkl" charset="0"/>
              </a:defRPr>
            </a:lvl5pPr>
            <a:lvl6pPr marL="2514600" indent="-228600" eaLnBrk="0" fontAlgn="base" hangingPunct="0">
              <a:spcBef>
                <a:spcPct val="0"/>
              </a:spcBef>
              <a:spcAft>
                <a:spcPct val="0"/>
              </a:spcAft>
              <a:defRPr>
                <a:solidFill>
                  <a:schemeClr val="tx1"/>
                </a:solidFill>
                <a:latin typeface="Twinkl" charset="0"/>
              </a:defRPr>
            </a:lvl6pPr>
            <a:lvl7pPr marL="2971800" indent="-228600" eaLnBrk="0" fontAlgn="base" hangingPunct="0">
              <a:spcBef>
                <a:spcPct val="0"/>
              </a:spcBef>
              <a:spcAft>
                <a:spcPct val="0"/>
              </a:spcAft>
              <a:defRPr>
                <a:solidFill>
                  <a:schemeClr val="tx1"/>
                </a:solidFill>
                <a:latin typeface="Twinkl" charset="0"/>
              </a:defRPr>
            </a:lvl7pPr>
            <a:lvl8pPr marL="3429000" indent="-228600" eaLnBrk="0" fontAlgn="base" hangingPunct="0">
              <a:spcBef>
                <a:spcPct val="0"/>
              </a:spcBef>
              <a:spcAft>
                <a:spcPct val="0"/>
              </a:spcAft>
              <a:defRPr>
                <a:solidFill>
                  <a:schemeClr val="tx1"/>
                </a:solidFill>
                <a:latin typeface="Twinkl" charset="0"/>
              </a:defRPr>
            </a:lvl8pPr>
            <a:lvl9pPr marL="3886200" indent="-228600" eaLnBrk="0" fontAlgn="base" hangingPunct="0">
              <a:spcBef>
                <a:spcPct val="0"/>
              </a:spcBef>
              <a:spcAft>
                <a:spcPct val="0"/>
              </a:spcAft>
              <a:defRPr>
                <a:solidFill>
                  <a:schemeClr val="tx1"/>
                </a:solidFill>
                <a:latin typeface="Twinkl" charset="0"/>
              </a:defRPr>
            </a:lvl9pPr>
          </a:lstStyle>
          <a:p>
            <a:fld id="{85B9DBC2-B84E-E74D-833B-906B5B34CBDC}" type="slidenum">
              <a:rPr lang="en-GB" altLang="en-US">
                <a:latin typeface="Calibri" charset="0"/>
              </a:rPr>
              <a:pPr/>
              <a:t>4</a:t>
            </a:fld>
            <a:endParaRPr lang="en-GB" altLang="en-US">
              <a:latin typeface="Calibri" charset="0"/>
            </a:endParaRPr>
          </a:p>
        </p:txBody>
      </p:sp>
    </p:spTree>
    <p:extLst>
      <p:ext uri="{BB962C8B-B14F-4D97-AF65-F5344CB8AC3E}">
        <p14:creationId xmlns:p14="http://schemas.microsoft.com/office/powerpoint/2010/main" val="938181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latin typeface="Tuffy-TTF" charset="0"/>
              </a:rPr>
              <a:t>It can be interesting to see how many ways there are to spell other sounds – try ‘igh’, ‘ee’ or ‘ow’.</a:t>
            </a:r>
          </a:p>
          <a:p>
            <a:pPr eaLnBrk="1" hangingPunct="1">
              <a:spcBef>
                <a:spcPct val="0"/>
              </a:spcBef>
            </a:pPr>
            <a:endParaRPr lang="en-GB" altLang="en-US">
              <a:latin typeface="Tuffy-TTF" charset="0"/>
            </a:endParaRPr>
          </a:p>
          <a:p>
            <a:pPr eaLnBrk="1" hangingPunct="1">
              <a:spcBef>
                <a:spcPct val="0"/>
              </a:spcBef>
            </a:pPr>
            <a:r>
              <a:rPr lang="en-GB" altLang="en-US">
                <a:latin typeface="Tuffy-TTF" charset="0"/>
              </a:rPr>
              <a:t>A fun way to learn blending with young children is to talk to them in segmented words, for example ‘Please g – e – t’ the ‘m – i – l – k’ out of the ‘f – r – i – dge’.</a:t>
            </a:r>
          </a:p>
          <a:p>
            <a:pPr eaLnBrk="1" hangingPunct="1">
              <a:spcBef>
                <a:spcPct val="0"/>
              </a:spcBef>
            </a:pPr>
            <a:endParaRPr lang="en-GB" altLang="en-US">
              <a:latin typeface="Tuffy-TTF" charset="0"/>
            </a:endParaRPr>
          </a:p>
          <a:p>
            <a:pPr eaLnBrk="1" hangingPunct="1">
              <a:spcBef>
                <a:spcPct val="0"/>
              </a:spcBef>
            </a:pPr>
            <a:r>
              <a:rPr lang="en-GB" altLang="en-US">
                <a:latin typeface="Tuffy-TTF" charset="0"/>
              </a:rPr>
              <a:t>When children begin to segment to spell they will often use the wrong spelling of phonemes, for example ‘I luv yoo’ or ‘Migh naym is…’. This is not a problem, as the key skill at this stage is that they can hear the sounds in the words and have a go at writing them down.</a:t>
            </a:r>
          </a:p>
          <a:p>
            <a:pPr eaLnBrk="1" hangingPunct="1">
              <a:spcBef>
                <a:spcPct val="0"/>
              </a:spcBef>
            </a:pPr>
            <a:endParaRPr lang="en-GB" altLang="en-US"/>
          </a:p>
        </p:txBody>
      </p:sp>
      <p:sp>
        <p:nvSpPr>
          <p:cNvPr id="1433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charset="0"/>
              </a:defRPr>
            </a:lvl1pPr>
            <a:lvl2pPr marL="742950" indent="-285750">
              <a:defRPr>
                <a:solidFill>
                  <a:schemeClr val="tx1"/>
                </a:solidFill>
                <a:latin typeface="Twinkl" charset="0"/>
              </a:defRPr>
            </a:lvl2pPr>
            <a:lvl3pPr marL="1143000" indent="-228600">
              <a:defRPr>
                <a:solidFill>
                  <a:schemeClr val="tx1"/>
                </a:solidFill>
                <a:latin typeface="Twinkl" charset="0"/>
              </a:defRPr>
            </a:lvl3pPr>
            <a:lvl4pPr marL="1600200" indent="-228600">
              <a:defRPr>
                <a:solidFill>
                  <a:schemeClr val="tx1"/>
                </a:solidFill>
                <a:latin typeface="Twinkl" charset="0"/>
              </a:defRPr>
            </a:lvl4pPr>
            <a:lvl5pPr marL="2057400" indent="-228600">
              <a:defRPr>
                <a:solidFill>
                  <a:schemeClr val="tx1"/>
                </a:solidFill>
                <a:latin typeface="Twinkl" charset="0"/>
              </a:defRPr>
            </a:lvl5pPr>
            <a:lvl6pPr marL="2514600" indent="-228600" eaLnBrk="0" fontAlgn="base" hangingPunct="0">
              <a:spcBef>
                <a:spcPct val="0"/>
              </a:spcBef>
              <a:spcAft>
                <a:spcPct val="0"/>
              </a:spcAft>
              <a:defRPr>
                <a:solidFill>
                  <a:schemeClr val="tx1"/>
                </a:solidFill>
                <a:latin typeface="Twinkl" charset="0"/>
              </a:defRPr>
            </a:lvl6pPr>
            <a:lvl7pPr marL="2971800" indent="-228600" eaLnBrk="0" fontAlgn="base" hangingPunct="0">
              <a:spcBef>
                <a:spcPct val="0"/>
              </a:spcBef>
              <a:spcAft>
                <a:spcPct val="0"/>
              </a:spcAft>
              <a:defRPr>
                <a:solidFill>
                  <a:schemeClr val="tx1"/>
                </a:solidFill>
                <a:latin typeface="Twinkl" charset="0"/>
              </a:defRPr>
            </a:lvl7pPr>
            <a:lvl8pPr marL="3429000" indent="-228600" eaLnBrk="0" fontAlgn="base" hangingPunct="0">
              <a:spcBef>
                <a:spcPct val="0"/>
              </a:spcBef>
              <a:spcAft>
                <a:spcPct val="0"/>
              </a:spcAft>
              <a:defRPr>
                <a:solidFill>
                  <a:schemeClr val="tx1"/>
                </a:solidFill>
                <a:latin typeface="Twinkl" charset="0"/>
              </a:defRPr>
            </a:lvl8pPr>
            <a:lvl9pPr marL="3886200" indent="-228600" eaLnBrk="0" fontAlgn="base" hangingPunct="0">
              <a:spcBef>
                <a:spcPct val="0"/>
              </a:spcBef>
              <a:spcAft>
                <a:spcPct val="0"/>
              </a:spcAft>
              <a:defRPr>
                <a:solidFill>
                  <a:schemeClr val="tx1"/>
                </a:solidFill>
                <a:latin typeface="Twinkl" charset="0"/>
              </a:defRPr>
            </a:lvl9pPr>
          </a:lstStyle>
          <a:p>
            <a:fld id="{703C5406-3DE0-F249-B51D-CB99D46AA8C3}" type="slidenum">
              <a:rPr lang="en-GB" altLang="en-US">
                <a:latin typeface="Calibri" charset="0"/>
              </a:rPr>
              <a:pPr/>
              <a:t>5</a:t>
            </a:fld>
            <a:endParaRPr lang="en-GB" altLang="en-US">
              <a:latin typeface="Calibri" charset="0"/>
            </a:endParaRPr>
          </a:p>
        </p:txBody>
      </p:sp>
    </p:spTree>
    <p:extLst>
      <p:ext uri="{BB962C8B-B14F-4D97-AF65-F5344CB8AC3E}">
        <p14:creationId xmlns:p14="http://schemas.microsoft.com/office/powerpoint/2010/main" val="1188458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38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charset="0"/>
              </a:defRPr>
            </a:lvl1pPr>
            <a:lvl2pPr marL="742950" indent="-285750">
              <a:defRPr>
                <a:solidFill>
                  <a:schemeClr val="tx1"/>
                </a:solidFill>
                <a:latin typeface="Twinkl" charset="0"/>
              </a:defRPr>
            </a:lvl2pPr>
            <a:lvl3pPr marL="1143000" indent="-228600">
              <a:defRPr>
                <a:solidFill>
                  <a:schemeClr val="tx1"/>
                </a:solidFill>
                <a:latin typeface="Twinkl" charset="0"/>
              </a:defRPr>
            </a:lvl3pPr>
            <a:lvl4pPr marL="1600200" indent="-228600">
              <a:defRPr>
                <a:solidFill>
                  <a:schemeClr val="tx1"/>
                </a:solidFill>
                <a:latin typeface="Twinkl" charset="0"/>
              </a:defRPr>
            </a:lvl4pPr>
            <a:lvl5pPr marL="2057400" indent="-228600">
              <a:defRPr>
                <a:solidFill>
                  <a:schemeClr val="tx1"/>
                </a:solidFill>
                <a:latin typeface="Twinkl" charset="0"/>
              </a:defRPr>
            </a:lvl5pPr>
            <a:lvl6pPr marL="2514600" indent="-228600" eaLnBrk="0" fontAlgn="base" hangingPunct="0">
              <a:spcBef>
                <a:spcPct val="0"/>
              </a:spcBef>
              <a:spcAft>
                <a:spcPct val="0"/>
              </a:spcAft>
              <a:defRPr>
                <a:solidFill>
                  <a:schemeClr val="tx1"/>
                </a:solidFill>
                <a:latin typeface="Twinkl" charset="0"/>
              </a:defRPr>
            </a:lvl6pPr>
            <a:lvl7pPr marL="2971800" indent="-228600" eaLnBrk="0" fontAlgn="base" hangingPunct="0">
              <a:spcBef>
                <a:spcPct val="0"/>
              </a:spcBef>
              <a:spcAft>
                <a:spcPct val="0"/>
              </a:spcAft>
              <a:defRPr>
                <a:solidFill>
                  <a:schemeClr val="tx1"/>
                </a:solidFill>
                <a:latin typeface="Twinkl" charset="0"/>
              </a:defRPr>
            </a:lvl7pPr>
            <a:lvl8pPr marL="3429000" indent="-228600" eaLnBrk="0" fontAlgn="base" hangingPunct="0">
              <a:spcBef>
                <a:spcPct val="0"/>
              </a:spcBef>
              <a:spcAft>
                <a:spcPct val="0"/>
              </a:spcAft>
              <a:defRPr>
                <a:solidFill>
                  <a:schemeClr val="tx1"/>
                </a:solidFill>
                <a:latin typeface="Twinkl" charset="0"/>
              </a:defRPr>
            </a:lvl8pPr>
            <a:lvl9pPr marL="3886200" indent="-228600" eaLnBrk="0" fontAlgn="base" hangingPunct="0">
              <a:spcBef>
                <a:spcPct val="0"/>
              </a:spcBef>
              <a:spcAft>
                <a:spcPct val="0"/>
              </a:spcAft>
              <a:defRPr>
                <a:solidFill>
                  <a:schemeClr val="tx1"/>
                </a:solidFill>
                <a:latin typeface="Twinkl" charset="0"/>
              </a:defRPr>
            </a:lvl9pPr>
          </a:lstStyle>
          <a:p>
            <a:fld id="{6CB5E110-5574-D14F-AF9B-89A4DEA906C3}" type="slidenum">
              <a:rPr lang="en-GB" altLang="en-US">
                <a:latin typeface="Calibri" charset="0"/>
              </a:rPr>
              <a:pPr/>
              <a:t>6</a:t>
            </a:fld>
            <a:endParaRPr lang="en-GB" altLang="en-US">
              <a:latin typeface="Calibri" charset="0"/>
            </a:endParaRPr>
          </a:p>
        </p:txBody>
      </p:sp>
    </p:spTree>
    <p:extLst>
      <p:ext uri="{BB962C8B-B14F-4D97-AF65-F5344CB8AC3E}">
        <p14:creationId xmlns:p14="http://schemas.microsoft.com/office/powerpoint/2010/main" val="677365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Assessment at the end of a phase will usually involve asking children to name sounds to check that they know all of the Phase 2 sounds before they move on to Phase 3. Teachers may also assess ability to blend sounds to read words.</a:t>
            </a:r>
          </a:p>
          <a:p>
            <a:pPr eaLnBrk="1" hangingPunct="1">
              <a:spcBef>
                <a:spcPct val="0"/>
              </a:spcBef>
            </a:pPr>
            <a:endParaRPr lang="en-GB" altLang="en-US"/>
          </a:p>
        </p:txBody>
      </p:sp>
      <p:sp>
        <p:nvSpPr>
          <p:cNvPr id="1843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charset="0"/>
              </a:defRPr>
            </a:lvl1pPr>
            <a:lvl2pPr marL="742950" indent="-285750">
              <a:defRPr>
                <a:solidFill>
                  <a:schemeClr val="tx1"/>
                </a:solidFill>
                <a:latin typeface="Twinkl" charset="0"/>
              </a:defRPr>
            </a:lvl2pPr>
            <a:lvl3pPr marL="1143000" indent="-228600">
              <a:defRPr>
                <a:solidFill>
                  <a:schemeClr val="tx1"/>
                </a:solidFill>
                <a:latin typeface="Twinkl" charset="0"/>
              </a:defRPr>
            </a:lvl3pPr>
            <a:lvl4pPr marL="1600200" indent="-228600">
              <a:defRPr>
                <a:solidFill>
                  <a:schemeClr val="tx1"/>
                </a:solidFill>
                <a:latin typeface="Twinkl" charset="0"/>
              </a:defRPr>
            </a:lvl4pPr>
            <a:lvl5pPr marL="2057400" indent="-228600">
              <a:defRPr>
                <a:solidFill>
                  <a:schemeClr val="tx1"/>
                </a:solidFill>
                <a:latin typeface="Twinkl" charset="0"/>
              </a:defRPr>
            </a:lvl5pPr>
            <a:lvl6pPr marL="2514600" indent="-228600" eaLnBrk="0" fontAlgn="base" hangingPunct="0">
              <a:spcBef>
                <a:spcPct val="0"/>
              </a:spcBef>
              <a:spcAft>
                <a:spcPct val="0"/>
              </a:spcAft>
              <a:defRPr>
                <a:solidFill>
                  <a:schemeClr val="tx1"/>
                </a:solidFill>
                <a:latin typeface="Twinkl" charset="0"/>
              </a:defRPr>
            </a:lvl6pPr>
            <a:lvl7pPr marL="2971800" indent="-228600" eaLnBrk="0" fontAlgn="base" hangingPunct="0">
              <a:spcBef>
                <a:spcPct val="0"/>
              </a:spcBef>
              <a:spcAft>
                <a:spcPct val="0"/>
              </a:spcAft>
              <a:defRPr>
                <a:solidFill>
                  <a:schemeClr val="tx1"/>
                </a:solidFill>
                <a:latin typeface="Twinkl" charset="0"/>
              </a:defRPr>
            </a:lvl7pPr>
            <a:lvl8pPr marL="3429000" indent="-228600" eaLnBrk="0" fontAlgn="base" hangingPunct="0">
              <a:spcBef>
                <a:spcPct val="0"/>
              </a:spcBef>
              <a:spcAft>
                <a:spcPct val="0"/>
              </a:spcAft>
              <a:defRPr>
                <a:solidFill>
                  <a:schemeClr val="tx1"/>
                </a:solidFill>
                <a:latin typeface="Twinkl" charset="0"/>
              </a:defRPr>
            </a:lvl8pPr>
            <a:lvl9pPr marL="3886200" indent="-228600" eaLnBrk="0" fontAlgn="base" hangingPunct="0">
              <a:spcBef>
                <a:spcPct val="0"/>
              </a:spcBef>
              <a:spcAft>
                <a:spcPct val="0"/>
              </a:spcAft>
              <a:defRPr>
                <a:solidFill>
                  <a:schemeClr val="tx1"/>
                </a:solidFill>
                <a:latin typeface="Twinkl" charset="0"/>
              </a:defRPr>
            </a:lvl9pPr>
          </a:lstStyle>
          <a:p>
            <a:fld id="{A595EA9C-EEAC-C947-BC88-1DE065BA7FB5}" type="slidenum">
              <a:rPr lang="en-GB" altLang="en-US">
                <a:latin typeface="Calibri" charset="0"/>
              </a:rPr>
              <a:pPr/>
              <a:t>7</a:t>
            </a:fld>
            <a:endParaRPr lang="en-GB" altLang="en-US">
              <a:latin typeface="Calibri" charset="0"/>
            </a:endParaRPr>
          </a:p>
        </p:txBody>
      </p:sp>
    </p:spTree>
    <p:extLst>
      <p:ext uri="{BB962C8B-B14F-4D97-AF65-F5344CB8AC3E}">
        <p14:creationId xmlns:p14="http://schemas.microsoft.com/office/powerpoint/2010/main" val="663885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048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charset="0"/>
              </a:defRPr>
            </a:lvl1pPr>
            <a:lvl2pPr marL="742950" indent="-285750">
              <a:defRPr>
                <a:solidFill>
                  <a:schemeClr val="tx1"/>
                </a:solidFill>
                <a:latin typeface="Twinkl" charset="0"/>
              </a:defRPr>
            </a:lvl2pPr>
            <a:lvl3pPr marL="1143000" indent="-228600">
              <a:defRPr>
                <a:solidFill>
                  <a:schemeClr val="tx1"/>
                </a:solidFill>
                <a:latin typeface="Twinkl" charset="0"/>
              </a:defRPr>
            </a:lvl3pPr>
            <a:lvl4pPr marL="1600200" indent="-228600">
              <a:defRPr>
                <a:solidFill>
                  <a:schemeClr val="tx1"/>
                </a:solidFill>
                <a:latin typeface="Twinkl" charset="0"/>
              </a:defRPr>
            </a:lvl4pPr>
            <a:lvl5pPr marL="2057400" indent="-228600">
              <a:defRPr>
                <a:solidFill>
                  <a:schemeClr val="tx1"/>
                </a:solidFill>
                <a:latin typeface="Twinkl" charset="0"/>
              </a:defRPr>
            </a:lvl5pPr>
            <a:lvl6pPr marL="2514600" indent="-228600" eaLnBrk="0" fontAlgn="base" hangingPunct="0">
              <a:spcBef>
                <a:spcPct val="0"/>
              </a:spcBef>
              <a:spcAft>
                <a:spcPct val="0"/>
              </a:spcAft>
              <a:defRPr>
                <a:solidFill>
                  <a:schemeClr val="tx1"/>
                </a:solidFill>
                <a:latin typeface="Twinkl" charset="0"/>
              </a:defRPr>
            </a:lvl6pPr>
            <a:lvl7pPr marL="2971800" indent="-228600" eaLnBrk="0" fontAlgn="base" hangingPunct="0">
              <a:spcBef>
                <a:spcPct val="0"/>
              </a:spcBef>
              <a:spcAft>
                <a:spcPct val="0"/>
              </a:spcAft>
              <a:defRPr>
                <a:solidFill>
                  <a:schemeClr val="tx1"/>
                </a:solidFill>
                <a:latin typeface="Twinkl" charset="0"/>
              </a:defRPr>
            </a:lvl7pPr>
            <a:lvl8pPr marL="3429000" indent="-228600" eaLnBrk="0" fontAlgn="base" hangingPunct="0">
              <a:spcBef>
                <a:spcPct val="0"/>
              </a:spcBef>
              <a:spcAft>
                <a:spcPct val="0"/>
              </a:spcAft>
              <a:defRPr>
                <a:solidFill>
                  <a:schemeClr val="tx1"/>
                </a:solidFill>
                <a:latin typeface="Twinkl" charset="0"/>
              </a:defRPr>
            </a:lvl8pPr>
            <a:lvl9pPr marL="3886200" indent="-228600" eaLnBrk="0" fontAlgn="base" hangingPunct="0">
              <a:spcBef>
                <a:spcPct val="0"/>
              </a:spcBef>
              <a:spcAft>
                <a:spcPct val="0"/>
              </a:spcAft>
              <a:defRPr>
                <a:solidFill>
                  <a:schemeClr val="tx1"/>
                </a:solidFill>
                <a:latin typeface="Twinkl" charset="0"/>
              </a:defRPr>
            </a:lvl9pPr>
          </a:lstStyle>
          <a:p>
            <a:fld id="{FF6B3117-DBF5-D24A-928B-8B9953367D23}" type="slidenum">
              <a:rPr lang="en-GB" altLang="en-US">
                <a:latin typeface="Calibri" charset="0"/>
              </a:rPr>
              <a:pPr/>
              <a:t>8</a:t>
            </a:fld>
            <a:endParaRPr lang="en-GB" altLang="en-US">
              <a:latin typeface="Calibri" charset="0"/>
            </a:endParaRPr>
          </a:p>
        </p:txBody>
      </p:sp>
    </p:spTree>
    <p:extLst>
      <p:ext uri="{BB962C8B-B14F-4D97-AF65-F5344CB8AC3E}">
        <p14:creationId xmlns:p14="http://schemas.microsoft.com/office/powerpoint/2010/main" val="1739816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253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charset="0"/>
              </a:defRPr>
            </a:lvl1pPr>
            <a:lvl2pPr marL="742950" indent="-285750">
              <a:defRPr>
                <a:solidFill>
                  <a:schemeClr val="tx1"/>
                </a:solidFill>
                <a:latin typeface="Twinkl" charset="0"/>
              </a:defRPr>
            </a:lvl2pPr>
            <a:lvl3pPr marL="1143000" indent="-228600">
              <a:defRPr>
                <a:solidFill>
                  <a:schemeClr val="tx1"/>
                </a:solidFill>
                <a:latin typeface="Twinkl" charset="0"/>
              </a:defRPr>
            </a:lvl3pPr>
            <a:lvl4pPr marL="1600200" indent="-228600">
              <a:defRPr>
                <a:solidFill>
                  <a:schemeClr val="tx1"/>
                </a:solidFill>
                <a:latin typeface="Twinkl" charset="0"/>
              </a:defRPr>
            </a:lvl4pPr>
            <a:lvl5pPr marL="2057400" indent="-228600">
              <a:defRPr>
                <a:solidFill>
                  <a:schemeClr val="tx1"/>
                </a:solidFill>
                <a:latin typeface="Twinkl" charset="0"/>
              </a:defRPr>
            </a:lvl5pPr>
            <a:lvl6pPr marL="2514600" indent="-228600" eaLnBrk="0" fontAlgn="base" hangingPunct="0">
              <a:spcBef>
                <a:spcPct val="0"/>
              </a:spcBef>
              <a:spcAft>
                <a:spcPct val="0"/>
              </a:spcAft>
              <a:defRPr>
                <a:solidFill>
                  <a:schemeClr val="tx1"/>
                </a:solidFill>
                <a:latin typeface="Twinkl" charset="0"/>
              </a:defRPr>
            </a:lvl6pPr>
            <a:lvl7pPr marL="2971800" indent="-228600" eaLnBrk="0" fontAlgn="base" hangingPunct="0">
              <a:spcBef>
                <a:spcPct val="0"/>
              </a:spcBef>
              <a:spcAft>
                <a:spcPct val="0"/>
              </a:spcAft>
              <a:defRPr>
                <a:solidFill>
                  <a:schemeClr val="tx1"/>
                </a:solidFill>
                <a:latin typeface="Twinkl" charset="0"/>
              </a:defRPr>
            </a:lvl7pPr>
            <a:lvl8pPr marL="3429000" indent="-228600" eaLnBrk="0" fontAlgn="base" hangingPunct="0">
              <a:spcBef>
                <a:spcPct val="0"/>
              </a:spcBef>
              <a:spcAft>
                <a:spcPct val="0"/>
              </a:spcAft>
              <a:defRPr>
                <a:solidFill>
                  <a:schemeClr val="tx1"/>
                </a:solidFill>
                <a:latin typeface="Twinkl" charset="0"/>
              </a:defRPr>
            </a:lvl8pPr>
            <a:lvl9pPr marL="3886200" indent="-228600" eaLnBrk="0" fontAlgn="base" hangingPunct="0">
              <a:spcBef>
                <a:spcPct val="0"/>
              </a:spcBef>
              <a:spcAft>
                <a:spcPct val="0"/>
              </a:spcAft>
              <a:defRPr>
                <a:solidFill>
                  <a:schemeClr val="tx1"/>
                </a:solidFill>
                <a:latin typeface="Twinkl" charset="0"/>
              </a:defRPr>
            </a:lvl9pPr>
          </a:lstStyle>
          <a:p>
            <a:fld id="{02A608E3-17DA-7344-8151-82CE9FA40A03}" type="slidenum">
              <a:rPr lang="en-GB" altLang="en-US">
                <a:latin typeface="Calibri" charset="0"/>
              </a:rPr>
              <a:pPr/>
              <a:t>9</a:t>
            </a:fld>
            <a:endParaRPr lang="en-GB" altLang="en-US">
              <a:latin typeface="Calibri" charset="0"/>
            </a:endParaRPr>
          </a:p>
        </p:txBody>
      </p:sp>
    </p:spTree>
    <p:extLst>
      <p:ext uri="{BB962C8B-B14F-4D97-AF65-F5344CB8AC3E}">
        <p14:creationId xmlns:p14="http://schemas.microsoft.com/office/powerpoint/2010/main" val="965939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Environmental sounds – sounds we hear around us every day; listening to and imitating sounds; how to be a good listener. Ideas – make sounds to copy, e.g. sh sh sh, zzzzzz, p-p-p-p; go on a ‘listening walk’ – what can you hear?; talk about how to be a good listener; sing songs that require repetition and response, e.g. ‘Old MacDonald’.</a:t>
            </a:r>
          </a:p>
          <a:p>
            <a:pPr eaLnBrk="1" hangingPunct="1">
              <a:spcBef>
                <a:spcPct val="0"/>
              </a:spcBef>
            </a:pPr>
            <a:endParaRPr lang="en-GB" altLang="en-US"/>
          </a:p>
          <a:p>
            <a:pPr eaLnBrk="1" hangingPunct="1">
              <a:spcBef>
                <a:spcPct val="0"/>
              </a:spcBef>
            </a:pPr>
            <a:r>
              <a:rPr lang="en-GB" altLang="en-US"/>
              <a:t>Instrumental sounds – listening to and discriminating the sounds made by different instruments. Ideas – make sounds with a range of different instruments (non-musical instruments such as pots, pans, home-made shakers will all do); play an echo game where children have to copy a rhythm; hide an instrument behind a box or screen and play it, children have to say which instrument you are playing.</a:t>
            </a:r>
          </a:p>
          <a:p>
            <a:pPr eaLnBrk="1" hangingPunct="1">
              <a:spcBef>
                <a:spcPct val="0"/>
              </a:spcBef>
            </a:pPr>
            <a:endParaRPr lang="en-GB" altLang="en-US"/>
          </a:p>
          <a:p>
            <a:pPr eaLnBrk="1" hangingPunct="1">
              <a:spcBef>
                <a:spcPct val="0"/>
              </a:spcBef>
            </a:pPr>
            <a:r>
              <a:rPr lang="en-GB" altLang="en-US"/>
              <a:t>Body percussion – using the body to create sounds and follow a song, rhyme or beat. Ideas – sing songs that require actions, such as ‘Wind the Bobbin Up’, ‘Heads, Shoulders, Knees and Toes’, ‘If You’re Happy and You Know It, Clap Your Hands’; pass a body percussion sound around a group, e.g. sit in a circle or opposite one another, take turns to produce a body percussion sound which is then passed on, e.g. tap on shoulders, clap hands, stamp feet.</a:t>
            </a:r>
          </a:p>
          <a:p>
            <a:pPr eaLnBrk="1" hangingPunct="1">
              <a:spcBef>
                <a:spcPct val="0"/>
              </a:spcBef>
            </a:pPr>
            <a:endParaRPr lang="en-GB" altLang="en-US"/>
          </a:p>
          <a:p>
            <a:pPr eaLnBrk="1" hangingPunct="1">
              <a:spcBef>
                <a:spcPct val="0"/>
              </a:spcBef>
            </a:pPr>
            <a:r>
              <a:rPr lang="en-GB" altLang="en-US"/>
              <a:t>Rhythm and rhyme – recognising rhythms and rhymes in songs, speech and nursery rhymes. Ideas – sing and chant rhyming songs; read stories with repetition and rhyme, e.g. ‘The Gingerbread Man’, ‘Each Peach Pear Plum’; play a matching game with pictures of rhyming objects, e.g. frog/dog, hat/cat, mouse/house; clap the rhythm of phrases and rhymes or the syllables in words or names; play ‘I Spy’ – ‘I spy, with my little eye, something that rhymes with….’ Example game on next slide.</a:t>
            </a:r>
          </a:p>
          <a:p>
            <a:pPr eaLnBrk="1" hangingPunct="1">
              <a:spcBef>
                <a:spcPct val="0"/>
              </a:spcBef>
            </a:pPr>
            <a:endParaRPr lang="en-GB" altLang="en-US"/>
          </a:p>
        </p:txBody>
      </p:sp>
      <p:sp>
        <p:nvSpPr>
          <p:cNvPr id="2457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charset="0"/>
              </a:defRPr>
            </a:lvl1pPr>
            <a:lvl2pPr marL="742950" indent="-285750">
              <a:defRPr>
                <a:solidFill>
                  <a:schemeClr val="tx1"/>
                </a:solidFill>
                <a:latin typeface="Twinkl" charset="0"/>
              </a:defRPr>
            </a:lvl2pPr>
            <a:lvl3pPr marL="1143000" indent="-228600">
              <a:defRPr>
                <a:solidFill>
                  <a:schemeClr val="tx1"/>
                </a:solidFill>
                <a:latin typeface="Twinkl" charset="0"/>
              </a:defRPr>
            </a:lvl3pPr>
            <a:lvl4pPr marL="1600200" indent="-228600">
              <a:defRPr>
                <a:solidFill>
                  <a:schemeClr val="tx1"/>
                </a:solidFill>
                <a:latin typeface="Twinkl" charset="0"/>
              </a:defRPr>
            </a:lvl4pPr>
            <a:lvl5pPr marL="2057400" indent="-228600">
              <a:defRPr>
                <a:solidFill>
                  <a:schemeClr val="tx1"/>
                </a:solidFill>
                <a:latin typeface="Twinkl" charset="0"/>
              </a:defRPr>
            </a:lvl5pPr>
            <a:lvl6pPr marL="2514600" indent="-228600" eaLnBrk="0" fontAlgn="base" hangingPunct="0">
              <a:spcBef>
                <a:spcPct val="0"/>
              </a:spcBef>
              <a:spcAft>
                <a:spcPct val="0"/>
              </a:spcAft>
              <a:defRPr>
                <a:solidFill>
                  <a:schemeClr val="tx1"/>
                </a:solidFill>
                <a:latin typeface="Twinkl" charset="0"/>
              </a:defRPr>
            </a:lvl6pPr>
            <a:lvl7pPr marL="2971800" indent="-228600" eaLnBrk="0" fontAlgn="base" hangingPunct="0">
              <a:spcBef>
                <a:spcPct val="0"/>
              </a:spcBef>
              <a:spcAft>
                <a:spcPct val="0"/>
              </a:spcAft>
              <a:defRPr>
                <a:solidFill>
                  <a:schemeClr val="tx1"/>
                </a:solidFill>
                <a:latin typeface="Twinkl" charset="0"/>
              </a:defRPr>
            </a:lvl7pPr>
            <a:lvl8pPr marL="3429000" indent="-228600" eaLnBrk="0" fontAlgn="base" hangingPunct="0">
              <a:spcBef>
                <a:spcPct val="0"/>
              </a:spcBef>
              <a:spcAft>
                <a:spcPct val="0"/>
              </a:spcAft>
              <a:defRPr>
                <a:solidFill>
                  <a:schemeClr val="tx1"/>
                </a:solidFill>
                <a:latin typeface="Twinkl" charset="0"/>
              </a:defRPr>
            </a:lvl8pPr>
            <a:lvl9pPr marL="3886200" indent="-228600" eaLnBrk="0" fontAlgn="base" hangingPunct="0">
              <a:spcBef>
                <a:spcPct val="0"/>
              </a:spcBef>
              <a:spcAft>
                <a:spcPct val="0"/>
              </a:spcAft>
              <a:defRPr>
                <a:solidFill>
                  <a:schemeClr val="tx1"/>
                </a:solidFill>
                <a:latin typeface="Twinkl" charset="0"/>
              </a:defRPr>
            </a:lvl9pPr>
          </a:lstStyle>
          <a:p>
            <a:fld id="{C55A0702-FAE8-634F-930E-192C14D60711}" type="slidenum">
              <a:rPr lang="en-GB" altLang="en-US">
                <a:latin typeface="Calibri" charset="0"/>
              </a:rPr>
              <a:pPr/>
              <a:t>10</a:t>
            </a:fld>
            <a:endParaRPr lang="en-GB" altLang="en-US">
              <a:latin typeface="Calibri" charset="0"/>
            </a:endParaRPr>
          </a:p>
        </p:txBody>
      </p:sp>
    </p:spTree>
    <p:extLst>
      <p:ext uri="{BB962C8B-B14F-4D97-AF65-F5344CB8AC3E}">
        <p14:creationId xmlns:p14="http://schemas.microsoft.com/office/powerpoint/2010/main" val="1714843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662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charset="0"/>
              </a:defRPr>
            </a:lvl1pPr>
            <a:lvl2pPr marL="742950" indent="-285750">
              <a:defRPr>
                <a:solidFill>
                  <a:schemeClr val="tx1"/>
                </a:solidFill>
                <a:latin typeface="Twinkl" charset="0"/>
              </a:defRPr>
            </a:lvl2pPr>
            <a:lvl3pPr marL="1143000" indent="-228600">
              <a:defRPr>
                <a:solidFill>
                  <a:schemeClr val="tx1"/>
                </a:solidFill>
                <a:latin typeface="Twinkl" charset="0"/>
              </a:defRPr>
            </a:lvl3pPr>
            <a:lvl4pPr marL="1600200" indent="-228600">
              <a:defRPr>
                <a:solidFill>
                  <a:schemeClr val="tx1"/>
                </a:solidFill>
                <a:latin typeface="Twinkl" charset="0"/>
              </a:defRPr>
            </a:lvl4pPr>
            <a:lvl5pPr marL="2057400" indent="-228600">
              <a:defRPr>
                <a:solidFill>
                  <a:schemeClr val="tx1"/>
                </a:solidFill>
                <a:latin typeface="Twinkl" charset="0"/>
              </a:defRPr>
            </a:lvl5pPr>
            <a:lvl6pPr marL="2514600" indent="-228600" eaLnBrk="0" fontAlgn="base" hangingPunct="0">
              <a:spcBef>
                <a:spcPct val="0"/>
              </a:spcBef>
              <a:spcAft>
                <a:spcPct val="0"/>
              </a:spcAft>
              <a:defRPr>
                <a:solidFill>
                  <a:schemeClr val="tx1"/>
                </a:solidFill>
                <a:latin typeface="Twinkl" charset="0"/>
              </a:defRPr>
            </a:lvl6pPr>
            <a:lvl7pPr marL="2971800" indent="-228600" eaLnBrk="0" fontAlgn="base" hangingPunct="0">
              <a:spcBef>
                <a:spcPct val="0"/>
              </a:spcBef>
              <a:spcAft>
                <a:spcPct val="0"/>
              </a:spcAft>
              <a:defRPr>
                <a:solidFill>
                  <a:schemeClr val="tx1"/>
                </a:solidFill>
                <a:latin typeface="Twinkl" charset="0"/>
              </a:defRPr>
            </a:lvl7pPr>
            <a:lvl8pPr marL="3429000" indent="-228600" eaLnBrk="0" fontAlgn="base" hangingPunct="0">
              <a:spcBef>
                <a:spcPct val="0"/>
              </a:spcBef>
              <a:spcAft>
                <a:spcPct val="0"/>
              </a:spcAft>
              <a:defRPr>
                <a:solidFill>
                  <a:schemeClr val="tx1"/>
                </a:solidFill>
                <a:latin typeface="Twinkl" charset="0"/>
              </a:defRPr>
            </a:lvl8pPr>
            <a:lvl9pPr marL="3886200" indent="-228600" eaLnBrk="0" fontAlgn="base" hangingPunct="0">
              <a:spcBef>
                <a:spcPct val="0"/>
              </a:spcBef>
              <a:spcAft>
                <a:spcPct val="0"/>
              </a:spcAft>
              <a:defRPr>
                <a:solidFill>
                  <a:schemeClr val="tx1"/>
                </a:solidFill>
                <a:latin typeface="Twinkl" charset="0"/>
              </a:defRPr>
            </a:lvl9pPr>
          </a:lstStyle>
          <a:p>
            <a:fld id="{8D10361D-D34F-8B4E-83FC-9BB38BF55161}" type="slidenum">
              <a:rPr lang="en-GB" altLang="en-US">
                <a:latin typeface="Calibri" charset="0"/>
              </a:rPr>
              <a:pPr/>
              <a:t>11</a:t>
            </a:fld>
            <a:endParaRPr lang="en-GB" altLang="en-US">
              <a:latin typeface="Calibri" charset="0"/>
            </a:endParaRPr>
          </a:p>
        </p:txBody>
      </p:sp>
    </p:spTree>
    <p:extLst>
      <p:ext uri="{BB962C8B-B14F-4D97-AF65-F5344CB8AC3E}">
        <p14:creationId xmlns:p14="http://schemas.microsoft.com/office/powerpoint/2010/main" val="2142901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908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a:extLst>
              <a:ext uri="{FF2B5EF4-FFF2-40B4-BE49-F238E27FC236}"/>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2143913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a:extLst>
              <a:ext uri="{FF2B5EF4-FFF2-40B4-BE49-F238E27FC236}"/>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23106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a:extLst>
              <a:ext uri="{FF2B5EF4-FFF2-40B4-BE49-F238E27FC236}"/>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a:extLst>
              <a:ext uri="{FF2B5EF4-FFF2-40B4-BE49-F238E27FC236}"/>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26680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3624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 uri="{FAA26D3D-D897-4be2-8F04-BA451C77F1D7}">
              <ma14:placeholderFlag xmlns:ma14="http://schemas.microsoft.com/office/mac/drawingml/2011/main" val="1"/>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noChangeArrowheads="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 uri="{FAA26D3D-D897-4be2-8F04-BA451C77F1D7}">
              <ma14:placeholderFlag xmlns:ma14="http://schemas.microsoft.com/office/mac/drawingml/2011/main" val="1"/>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1" Type="http://schemas.openxmlformats.org/officeDocument/2006/relationships/image" Target="../media/image14.png"/><Relationship Id="rId12"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png"/><Relationship Id="rId11"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2.xml"/><Relationship Id="rId5" Type="http://schemas.openxmlformats.org/officeDocument/2006/relationships/image" Target="../media/image5.png"/><Relationship Id="rId1" Type="http://schemas.microsoft.com/office/2007/relationships/media" Target="../media/media1.mp4"/><Relationship Id="rId2" Type="http://schemas.openxmlformats.org/officeDocument/2006/relationships/video" Target="../media/media1.mp4"/></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416300" y="5181600"/>
            <a:ext cx="1917700" cy="11557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0"/>
          <p:cNvSpPr>
            <a:spLocks noGrp="1" noChangeArrowheads="1"/>
          </p:cNvSpPr>
          <p:nvPr>
            <p:ph type="title"/>
          </p:nvPr>
        </p:nvSpPr>
        <p:spPr>
          <a:xfrm>
            <a:off x="457200" y="479425"/>
            <a:ext cx="8220075" cy="993775"/>
          </a:xfrm>
        </p:spPr>
        <p:txBody>
          <a:bodyPr/>
          <a:lstStyle/>
          <a:p>
            <a:pPr eaLnBrk="1" hangingPunct="1"/>
            <a:r>
              <a:rPr lang="en-GB" altLang="en-US" sz="3600">
                <a:latin typeface="Tuffy-TTF" charset="0"/>
              </a:rPr>
              <a:t>Phase One</a:t>
            </a:r>
          </a:p>
        </p:txBody>
      </p:sp>
      <p:sp>
        <p:nvSpPr>
          <p:cNvPr id="23" name="Rectangle: Rounded Corners 22">
            <a:extLst>
              <a:ext uri="{FF2B5EF4-FFF2-40B4-BE49-F238E27FC236}"/>
            </a:extLst>
          </p:cNvPr>
          <p:cNvSpPr/>
          <p:nvPr/>
        </p:nvSpPr>
        <p:spPr>
          <a:xfrm>
            <a:off x="750888" y="1296988"/>
            <a:ext cx="7632700" cy="52863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50000"/>
              </a:spcBef>
              <a:spcAft>
                <a:spcPts val="0"/>
              </a:spcAft>
              <a:defRPr/>
            </a:pPr>
            <a:r>
              <a:rPr lang="en-GB" altLang="en-US" dirty="0">
                <a:solidFill>
                  <a:schemeClr val="tx1"/>
                </a:solidFill>
                <a:latin typeface="Tuffy-TTF" panose="020B0603060100000000" pitchFamily="34" charset="0"/>
              </a:rPr>
              <a:t>Phase 1 has seven aspects, with a focus on listening skills</a:t>
            </a:r>
            <a:r>
              <a:rPr lang="en-GB" altLang="en-US" dirty="0">
                <a:solidFill>
                  <a:schemeClr val="tx1"/>
                </a:solidFill>
              </a:rPr>
              <a:t>.</a:t>
            </a:r>
          </a:p>
        </p:txBody>
      </p:sp>
      <p:sp>
        <p:nvSpPr>
          <p:cNvPr id="15" name="Rectangle: Rounded Corners 14">
            <a:extLst>
              <a:ext uri="{FF2B5EF4-FFF2-40B4-BE49-F238E27FC236}"/>
            </a:extLst>
          </p:cNvPr>
          <p:cNvSpPr/>
          <p:nvPr/>
        </p:nvSpPr>
        <p:spPr>
          <a:xfrm>
            <a:off x="750888" y="1925638"/>
            <a:ext cx="7632700" cy="5222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ct val="50000"/>
              </a:spcBef>
              <a:spcAft>
                <a:spcPts val="0"/>
              </a:spcAft>
              <a:defRPr/>
            </a:pPr>
            <a:r>
              <a:rPr lang="en-GB" altLang="en-US" dirty="0">
                <a:solidFill>
                  <a:schemeClr val="tx1"/>
                </a:solidFill>
              </a:rPr>
              <a:t>1: Environmental sounds</a:t>
            </a:r>
            <a:endParaRPr lang="en-US" altLang="en-US" dirty="0">
              <a:solidFill>
                <a:schemeClr val="tx1"/>
              </a:solidFill>
            </a:endParaRPr>
          </a:p>
        </p:txBody>
      </p:sp>
      <p:sp>
        <p:nvSpPr>
          <p:cNvPr id="17" name="Rectangle: Rounded Corners 16">
            <a:extLst>
              <a:ext uri="{FF2B5EF4-FFF2-40B4-BE49-F238E27FC236}"/>
            </a:extLst>
          </p:cNvPr>
          <p:cNvSpPr/>
          <p:nvPr/>
        </p:nvSpPr>
        <p:spPr>
          <a:xfrm>
            <a:off x="750888" y="2535238"/>
            <a:ext cx="7632700" cy="5222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ct val="50000"/>
              </a:spcBef>
              <a:spcAft>
                <a:spcPts val="0"/>
              </a:spcAft>
              <a:defRPr/>
            </a:pPr>
            <a:r>
              <a:rPr lang="en-GB" altLang="en-US" dirty="0">
                <a:solidFill>
                  <a:schemeClr val="tx1"/>
                </a:solidFill>
              </a:rPr>
              <a:t>2: Instrumental sounds</a:t>
            </a:r>
            <a:endParaRPr lang="en-US" altLang="en-US" dirty="0">
              <a:solidFill>
                <a:schemeClr val="tx1"/>
              </a:solidFill>
            </a:endParaRPr>
          </a:p>
        </p:txBody>
      </p:sp>
      <p:sp>
        <p:nvSpPr>
          <p:cNvPr id="18" name="Rectangle: Rounded Corners 17">
            <a:extLst>
              <a:ext uri="{FF2B5EF4-FFF2-40B4-BE49-F238E27FC236}"/>
            </a:extLst>
          </p:cNvPr>
          <p:cNvSpPr/>
          <p:nvPr/>
        </p:nvSpPr>
        <p:spPr>
          <a:xfrm>
            <a:off x="750888" y="3144838"/>
            <a:ext cx="7632700" cy="5222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ct val="50000"/>
              </a:spcBef>
              <a:spcAft>
                <a:spcPts val="0"/>
              </a:spcAft>
              <a:defRPr/>
            </a:pPr>
            <a:r>
              <a:rPr lang="en-GB" altLang="en-US" dirty="0">
                <a:solidFill>
                  <a:schemeClr val="tx1"/>
                </a:solidFill>
              </a:rPr>
              <a:t>3: Body percussion</a:t>
            </a:r>
            <a:endParaRPr lang="en-US" altLang="en-US" dirty="0">
              <a:solidFill>
                <a:schemeClr val="tx1"/>
              </a:solidFill>
            </a:endParaRPr>
          </a:p>
        </p:txBody>
      </p:sp>
      <p:sp>
        <p:nvSpPr>
          <p:cNvPr id="19" name="Rectangle: Rounded Corners 18">
            <a:extLst>
              <a:ext uri="{FF2B5EF4-FFF2-40B4-BE49-F238E27FC236}"/>
            </a:extLst>
          </p:cNvPr>
          <p:cNvSpPr/>
          <p:nvPr/>
        </p:nvSpPr>
        <p:spPr>
          <a:xfrm>
            <a:off x="750888" y="3754438"/>
            <a:ext cx="7632700" cy="5222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ct val="50000"/>
              </a:spcBef>
              <a:spcAft>
                <a:spcPts val="0"/>
              </a:spcAft>
              <a:defRPr/>
            </a:pPr>
            <a:r>
              <a:rPr lang="en-GB" altLang="en-US" dirty="0">
                <a:solidFill>
                  <a:schemeClr val="tx1"/>
                </a:solidFill>
              </a:rPr>
              <a:t>4: Rhythm and rhyme</a:t>
            </a:r>
            <a:endParaRPr lang="en-US" altLang="en-US" dirty="0">
              <a:solidFill>
                <a:schemeClr val="tx1"/>
              </a:solidFill>
            </a:endParaRPr>
          </a:p>
        </p:txBody>
      </p:sp>
      <p:sp>
        <p:nvSpPr>
          <p:cNvPr id="20" name="Rectangle: Rounded Corners 19">
            <a:extLst>
              <a:ext uri="{FF2B5EF4-FFF2-40B4-BE49-F238E27FC236}"/>
            </a:extLst>
          </p:cNvPr>
          <p:cNvSpPr/>
          <p:nvPr/>
        </p:nvSpPr>
        <p:spPr>
          <a:xfrm>
            <a:off x="750888" y="4364038"/>
            <a:ext cx="7632700" cy="5222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ct val="50000"/>
              </a:spcBef>
              <a:spcAft>
                <a:spcPts val="0"/>
              </a:spcAft>
              <a:defRPr/>
            </a:pPr>
            <a:r>
              <a:rPr lang="en-GB" altLang="en-US" dirty="0">
                <a:solidFill>
                  <a:schemeClr val="tx1"/>
                </a:solidFill>
              </a:rPr>
              <a:t>5: Alliteration</a:t>
            </a:r>
            <a:endParaRPr lang="en-US" altLang="en-US" dirty="0">
              <a:solidFill>
                <a:schemeClr val="tx1"/>
              </a:solidFill>
            </a:endParaRPr>
          </a:p>
        </p:txBody>
      </p:sp>
      <p:sp>
        <p:nvSpPr>
          <p:cNvPr id="22" name="Rectangle: Rounded Corners 21">
            <a:extLst>
              <a:ext uri="{FF2B5EF4-FFF2-40B4-BE49-F238E27FC236}"/>
            </a:extLst>
          </p:cNvPr>
          <p:cNvSpPr/>
          <p:nvPr/>
        </p:nvSpPr>
        <p:spPr>
          <a:xfrm>
            <a:off x="750888" y="4972050"/>
            <a:ext cx="7632700" cy="5238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ct val="50000"/>
              </a:spcBef>
              <a:spcAft>
                <a:spcPts val="0"/>
              </a:spcAft>
              <a:defRPr/>
            </a:pPr>
            <a:r>
              <a:rPr lang="en-GB" altLang="en-US" dirty="0">
                <a:solidFill>
                  <a:schemeClr val="tx1"/>
                </a:solidFill>
              </a:rPr>
              <a:t>6: Voice sounds</a:t>
            </a:r>
            <a:endParaRPr lang="en-US" altLang="en-US" dirty="0">
              <a:solidFill>
                <a:schemeClr val="tx1"/>
              </a:solidFill>
            </a:endParaRPr>
          </a:p>
        </p:txBody>
      </p:sp>
      <p:sp>
        <p:nvSpPr>
          <p:cNvPr id="24" name="Rectangle: Rounded Corners 23">
            <a:extLst>
              <a:ext uri="{FF2B5EF4-FFF2-40B4-BE49-F238E27FC236}"/>
            </a:extLst>
          </p:cNvPr>
          <p:cNvSpPr/>
          <p:nvPr/>
        </p:nvSpPr>
        <p:spPr>
          <a:xfrm>
            <a:off x="750888" y="5581650"/>
            <a:ext cx="7632700" cy="5222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ct val="50000"/>
              </a:spcBef>
              <a:spcAft>
                <a:spcPts val="0"/>
              </a:spcAft>
              <a:defRPr/>
            </a:pPr>
            <a:r>
              <a:rPr lang="en-GB" altLang="en-US" dirty="0">
                <a:solidFill>
                  <a:schemeClr val="tx1"/>
                </a:solidFill>
              </a:rPr>
              <a:t>7: Oral blending and segmenti</a:t>
            </a:r>
            <a:r>
              <a:rPr lang="en-GB" altLang="en-US" dirty="0">
                <a:solidFill>
                  <a:schemeClr val="tx1"/>
                </a:solidFill>
                <a:latin typeface="SassoonCRInfant" pitchFamily="2" charset="0"/>
              </a:rPr>
              <a:t>ng</a:t>
            </a:r>
            <a:endParaRPr lang="en-US" altLang="en-US" dirty="0">
              <a:solidFill>
                <a:schemeClr val="tx1"/>
              </a:solidFill>
              <a:latin typeface="SassoonCRInfant" pitchFamily="2" charset="0"/>
            </a:endParaRPr>
          </a:p>
        </p:txBody>
      </p:sp>
      <p:sp>
        <p:nvSpPr>
          <p:cNvPr id="11" name="Rectangle 10"/>
          <p:cNvSpPr/>
          <p:nvPr/>
        </p:nvSpPr>
        <p:spPr>
          <a:xfrm>
            <a:off x="8242300" y="6527800"/>
            <a:ext cx="901700" cy="330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20"/>
          <p:cNvSpPr>
            <a:spLocks noGrp="1" noChangeArrowheads="1"/>
          </p:cNvSpPr>
          <p:nvPr>
            <p:ph type="title"/>
          </p:nvPr>
        </p:nvSpPr>
        <p:spPr>
          <a:xfrm>
            <a:off x="457200" y="479425"/>
            <a:ext cx="8220075" cy="993775"/>
          </a:xfrm>
        </p:spPr>
        <p:txBody>
          <a:bodyPr/>
          <a:lstStyle/>
          <a:p>
            <a:pPr algn="ctr" eaLnBrk="1" hangingPunct="1">
              <a:lnSpc>
                <a:spcPct val="100000"/>
              </a:lnSpc>
              <a:spcBef>
                <a:spcPct val="50000"/>
              </a:spcBef>
            </a:pPr>
            <a:r>
              <a:rPr lang="en-GB" altLang="en-US" sz="3600">
                <a:latin typeface="Tuffy-TTF" charset="0"/>
              </a:rPr>
              <a:t>Find the Rhymes</a:t>
            </a:r>
            <a:endParaRPr lang="en-US" altLang="en-US" sz="3600">
              <a:latin typeface="Tuffy-TTF" charset="0"/>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325" y="4267200"/>
            <a:ext cx="14176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350" y="1538288"/>
            <a:ext cx="255270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5925" y="4613275"/>
            <a:ext cx="1385888"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0538" y="976313"/>
            <a:ext cx="1570037"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4238" y="3276600"/>
            <a:ext cx="427037"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52913" y="1589088"/>
            <a:ext cx="1655762"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62775" y="3687763"/>
            <a:ext cx="1393825"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62325" y="2365375"/>
            <a:ext cx="1112838"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05438" y="3468688"/>
            <a:ext cx="1443037"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3111500"/>
            <a:ext cx="14319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8242300" y="6527800"/>
            <a:ext cx="901700" cy="330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20"/>
          <p:cNvSpPr>
            <a:spLocks noGrp="1" noChangeArrowheads="1"/>
          </p:cNvSpPr>
          <p:nvPr>
            <p:ph type="title"/>
          </p:nvPr>
        </p:nvSpPr>
        <p:spPr>
          <a:xfrm>
            <a:off x="457200" y="479425"/>
            <a:ext cx="8220075" cy="993775"/>
          </a:xfrm>
        </p:spPr>
        <p:txBody>
          <a:bodyPr/>
          <a:lstStyle/>
          <a:p>
            <a:pPr algn="ctr" eaLnBrk="1" hangingPunct="1">
              <a:lnSpc>
                <a:spcPct val="100000"/>
              </a:lnSpc>
              <a:spcBef>
                <a:spcPct val="50000"/>
              </a:spcBef>
            </a:pPr>
            <a:r>
              <a:rPr lang="en-GB" altLang="en-US" sz="3600">
                <a:latin typeface="Tuffy-TTF" charset="0"/>
              </a:rPr>
              <a:t>Find the Starting Sounds</a:t>
            </a:r>
          </a:p>
        </p:txBody>
      </p:sp>
      <p:sp>
        <p:nvSpPr>
          <p:cNvPr id="15" name="Rectangle: Rounded Corners 14">
            <a:extLst>
              <a:ext uri="{FF2B5EF4-FFF2-40B4-BE49-F238E27FC236}"/>
            </a:extLst>
          </p:cNvPr>
          <p:cNvSpPr/>
          <p:nvPr/>
        </p:nvSpPr>
        <p:spPr>
          <a:xfrm>
            <a:off x="750888" y="1296988"/>
            <a:ext cx="7632700" cy="9588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50000"/>
              </a:spcBef>
              <a:spcAft>
                <a:spcPts val="0"/>
              </a:spcAft>
              <a:defRPr/>
            </a:pPr>
            <a:r>
              <a:rPr lang="en-GB" altLang="en-US" dirty="0">
                <a:solidFill>
                  <a:schemeClr val="tx1"/>
                </a:solidFill>
                <a:latin typeface="Tuffy-TTF" panose="020B0603060100000000" pitchFamily="34" charset="0"/>
              </a:rPr>
              <a:t>Can you find three things beginning with ‘</a:t>
            </a:r>
            <a:r>
              <a:rPr lang="en-GB" altLang="en-US" dirty="0" err="1">
                <a:solidFill>
                  <a:schemeClr val="tx1"/>
                </a:solidFill>
                <a:latin typeface="Tuffy-TTF" panose="020B0603060100000000" pitchFamily="34" charset="0"/>
              </a:rPr>
              <a:t>sss</a:t>
            </a:r>
            <a:r>
              <a:rPr lang="en-GB" altLang="en-US" dirty="0">
                <a:solidFill>
                  <a:schemeClr val="tx1"/>
                </a:solidFill>
                <a:latin typeface="Tuffy-TTF" panose="020B0603060100000000" pitchFamily="34" charset="0"/>
              </a:rPr>
              <a:t>’?</a:t>
            </a:r>
          </a:p>
          <a:p>
            <a:pPr algn="ctr" eaLnBrk="1" fontAlgn="auto" hangingPunct="1">
              <a:spcBef>
                <a:spcPct val="50000"/>
              </a:spcBef>
              <a:spcAft>
                <a:spcPts val="0"/>
              </a:spcAft>
              <a:defRPr/>
            </a:pPr>
            <a:r>
              <a:rPr lang="en-GB" altLang="en-US" dirty="0">
                <a:solidFill>
                  <a:schemeClr val="tx1"/>
                </a:solidFill>
                <a:latin typeface="Tuffy-TTF" panose="020B0603060100000000" pitchFamily="34" charset="0"/>
              </a:rPr>
              <a:t>How many things begin with ‘h’?</a:t>
            </a:r>
            <a:endParaRPr lang="en-US" altLang="en-US" dirty="0">
              <a:solidFill>
                <a:schemeClr val="tx1"/>
              </a:solidFill>
              <a:latin typeface="Tuffy-TTF" panose="020B0603060100000000" pitchFamily="34" charset="0"/>
            </a:endParaRP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900" y="4781550"/>
            <a:ext cx="171132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763" y="1866900"/>
            <a:ext cx="170021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5163" y="3136900"/>
            <a:ext cx="1414462"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888" y="3511550"/>
            <a:ext cx="17176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5350" y="4430713"/>
            <a:ext cx="241617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3475" y="3957638"/>
            <a:ext cx="15113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70488" y="2090738"/>
            <a:ext cx="21272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0313" y="2441575"/>
            <a:ext cx="2143125"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89650" y="4629150"/>
            <a:ext cx="2397125"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8242300" y="6527800"/>
            <a:ext cx="901700" cy="330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20"/>
          <p:cNvSpPr>
            <a:spLocks noGrp="1" noChangeArrowheads="1"/>
          </p:cNvSpPr>
          <p:nvPr>
            <p:ph type="title"/>
          </p:nvPr>
        </p:nvSpPr>
        <p:spPr>
          <a:xfrm>
            <a:off x="457200" y="479425"/>
            <a:ext cx="8220075" cy="993775"/>
          </a:xfrm>
        </p:spPr>
        <p:txBody>
          <a:bodyPr/>
          <a:lstStyle/>
          <a:p>
            <a:pPr algn="ctr" eaLnBrk="1" hangingPunct="1">
              <a:lnSpc>
                <a:spcPct val="100000"/>
              </a:lnSpc>
              <a:spcBef>
                <a:spcPct val="50000"/>
              </a:spcBef>
            </a:pPr>
            <a:r>
              <a:rPr lang="en-GB" altLang="en-US" sz="3600">
                <a:latin typeface="Twinkl" charset="0"/>
              </a:rPr>
              <a:t>Phase Two</a:t>
            </a:r>
          </a:p>
        </p:txBody>
      </p:sp>
      <p:sp>
        <p:nvSpPr>
          <p:cNvPr id="17" name="Rectangle: Rounded Corners 16">
            <a:extLst>
              <a:ext uri="{FF2B5EF4-FFF2-40B4-BE49-F238E27FC236}"/>
            </a:extLst>
          </p:cNvPr>
          <p:cNvSpPr/>
          <p:nvPr/>
        </p:nvSpPr>
        <p:spPr>
          <a:xfrm>
            <a:off x="750888" y="4141788"/>
            <a:ext cx="7632700" cy="12573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50000"/>
              </a:spcBef>
              <a:spcAft>
                <a:spcPts val="0"/>
              </a:spcAft>
              <a:defRPr/>
            </a:pPr>
            <a:r>
              <a:rPr lang="en-GB" altLang="en-US" dirty="0">
                <a:solidFill>
                  <a:schemeClr val="tx1"/>
                </a:solidFill>
                <a:latin typeface="Tuffy-TTF" panose="020B0603060100000000" pitchFamily="34" charset="0"/>
              </a:rPr>
              <a:t>Children also begin to blend the sounds to make words. By the end of Phase 2, children will be able to read ‘consonant-vowel-consonant’ (</a:t>
            </a:r>
            <a:r>
              <a:rPr lang="en-GB" altLang="en-US" dirty="0" err="1">
                <a:solidFill>
                  <a:schemeClr val="tx1"/>
                </a:solidFill>
                <a:latin typeface="Tuffy-TTF" panose="020B0603060100000000" pitchFamily="34" charset="0"/>
              </a:rPr>
              <a:t>cvc</a:t>
            </a:r>
            <a:r>
              <a:rPr lang="en-GB" altLang="en-US" dirty="0">
                <a:solidFill>
                  <a:schemeClr val="tx1"/>
                </a:solidFill>
                <a:latin typeface="Tuffy-TTF" panose="020B0603060100000000" pitchFamily="34" charset="0"/>
              </a:rPr>
              <a:t>) words, e.g. up, in, cat, pin.   </a:t>
            </a:r>
            <a:endParaRPr lang="en-US" altLang="en-US" sz="2400" dirty="0">
              <a:solidFill>
                <a:schemeClr val="tx1"/>
              </a:solidFill>
              <a:latin typeface="Tuffy-TTF" panose="020B0603060100000000" pitchFamily="34" charset="0"/>
            </a:endParaRPr>
          </a:p>
        </p:txBody>
      </p:sp>
      <p:sp>
        <p:nvSpPr>
          <p:cNvPr id="19" name="Rectangle: Rounded Corners 18">
            <a:extLst>
              <a:ext uri="{FF2B5EF4-FFF2-40B4-BE49-F238E27FC236}"/>
            </a:extLst>
          </p:cNvPr>
          <p:cNvSpPr/>
          <p:nvPr/>
        </p:nvSpPr>
        <p:spPr>
          <a:xfrm>
            <a:off x="750888" y="1371600"/>
            <a:ext cx="7632700" cy="29368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50000"/>
              </a:spcBef>
              <a:spcAft>
                <a:spcPts val="0"/>
              </a:spcAft>
              <a:defRPr/>
            </a:pPr>
            <a:r>
              <a:rPr lang="en-GB" altLang="en-US" dirty="0">
                <a:solidFill>
                  <a:schemeClr val="tx1"/>
                </a:solidFill>
                <a:latin typeface="Tuffy-TTF" panose="020B0603060100000000" pitchFamily="34" charset="0"/>
              </a:rPr>
              <a:t>In Phase 2 letters are introduced in sets</a:t>
            </a:r>
          </a:p>
          <a:p>
            <a:pPr eaLnBrk="1" fontAlgn="auto" hangingPunct="1">
              <a:spcBef>
                <a:spcPct val="50000"/>
              </a:spcBef>
              <a:spcAft>
                <a:spcPts val="0"/>
              </a:spcAft>
              <a:defRPr/>
            </a:pPr>
            <a:r>
              <a:rPr lang="en-GB" altLang="en-US" b="1" dirty="0">
                <a:solidFill>
                  <a:schemeClr val="tx1"/>
                </a:solidFill>
                <a:latin typeface="Tuffy-TTF" panose="020B0603060100000000" pitchFamily="34" charset="0"/>
              </a:rPr>
              <a:t>Set 1 </a:t>
            </a:r>
            <a:r>
              <a:rPr lang="en-GB" altLang="en-US" dirty="0">
                <a:solidFill>
                  <a:schemeClr val="tx1"/>
                </a:solidFill>
                <a:latin typeface="Tuffy-TTF" panose="020B0603060100000000" pitchFamily="34" charset="0"/>
              </a:rPr>
              <a:t>: s    a    t    p</a:t>
            </a:r>
          </a:p>
          <a:p>
            <a:pPr eaLnBrk="1" fontAlgn="auto" hangingPunct="1">
              <a:spcBef>
                <a:spcPct val="50000"/>
              </a:spcBef>
              <a:spcAft>
                <a:spcPts val="0"/>
              </a:spcAft>
              <a:defRPr/>
            </a:pPr>
            <a:r>
              <a:rPr lang="en-GB" altLang="en-US" b="1" dirty="0">
                <a:solidFill>
                  <a:schemeClr val="tx1"/>
                </a:solidFill>
                <a:latin typeface="Tuffy-TTF" panose="020B0603060100000000" pitchFamily="34" charset="0"/>
              </a:rPr>
              <a:t>Set 2</a:t>
            </a:r>
            <a:r>
              <a:rPr lang="en-GB" altLang="en-US" dirty="0">
                <a:solidFill>
                  <a:schemeClr val="tx1"/>
                </a:solidFill>
                <a:latin typeface="Tuffy-TTF" panose="020B0603060100000000" pitchFamily="34" charset="0"/>
              </a:rPr>
              <a:t>:  i     n      m     d</a:t>
            </a:r>
          </a:p>
          <a:p>
            <a:pPr eaLnBrk="1" fontAlgn="auto" hangingPunct="1">
              <a:spcBef>
                <a:spcPct val="50000"/>
              </a:spcBef>
              <a:spcAft>
                <a:spcPts val="0"/>
              </a:spcAft>
              <a:defRPr/>
            </a:pPr>
            <a:r>
              <a:rPr lang="en-GB" altLang="en-US" b="1" dirty="0">
                <a:solidFill>
                  <a:schemeClr val="tx1"/>
                </a:solidFill>
                <a:latin typeface="Tuffy-TTF" panose="020B0603060100000000" pitchFamily="34" charset="0"/>
              </a:rPr>
              <a:t>Set 3</a:t>
            </a:r>
            <a:r>
              <a:rPr lang="en-GB" altLang="en-US" dirty="0">
                <a:solidFill>
                  <a:schemeClr val="tx1"/>
                </a:solidFill>
                <a:latin typeface="Tuffy-TTF" panose="020B0603060100000000" pitchFamily="34" charset="0"/>
              </a:rPr>
              <a:t>:  g      o      c      k  </a:t>
            </a:r>
          </a:p>
          <a:p>
            <a:pPr eaLnBrk="1" fontAlgn="auto" hangingPunct="1">
              <a:spcBef>
                <a:spcPct val="50000"/>
              </a:spcBef>
              <a:spcAft>
                <a:spcPts val="0"/>
              </a:spcAft>
              <a:defRPr/>
            </a:pPr>
            <a:r>
              <a:rPr lang="en-GB" altLang="en-US" b="1" dirty="0">
                <a:solidFill>
                  <a:schemeClr val="tx1"/>
                </a:solidFill>
                <a:latin typeface="Tuffy-TTF" panose="020B0603060100000000" pitchFamily="34" charset="0"/>
              </a:rPr>
              <a:t>Set 4</a:t>
            </a:r>
            <a:r>
              <a:rPr lang="en-GB" altLang="en-US" dirty="0">
                <a:solidFill>
                  <a:schemeClr val="tx1"/>
                </a:solidFill>
                <a:latin typeface="Tuffy-TTF" panose="020B0603060100000000" pitchFamily="34" charset="0"/>
              </a:rPr>
              <a:t>:  </a:t>
            </a:r>
            <a:r>
              <a:rPr lang="en-GB" altLang="en-US" dirty="0" err="1">
                <a:solidFill>
                  <a:schemeClr val="tx1"/>
                </a:solidFill>
                <a:latin typeface="Tuffy-TTF" panose="020B0603060100000000" pitchFamily="34" charset="0"/>
              </a:rPr>
              <a:t>ck</a:t>
            </a:r>
            <a:r>
              <a:rPr lang="en-GB" altLang="en-US" dirty="0">
                <a:solidFill>
                  <a:schemeClr val="tx1"/>
                </a:solidFill>
                <a:latin typeface="Tuffy-TTF" panose="020B0603060100000000" pitchFamily="34" charset="0"/>
              </a:rPr>
              <a:t>      e      u      r      </a:t>
            </a:r>
          </a:p>
          <a:p>
            <a:pPr eaLnBrk="1" fontAlgn="auto" hangingPunct="1">
              <a:spcBef>
                <a:spcPct val="50000"/>
              </a:spcBef>
              <a:spcAft>
                <a:spcPts val="0"/>
              </a:spcAft>
              <a:defRPr/>
            </a:pPr>
            <a:r>
              <a:rPr lang="en-GB" altLang="en-US" b="1" dirty="0">
                <a:solidFill>
                  <a:schemeClr val="tx1"/>
                </a:solidFill>
                <a:latin typeface="Tuffy-TTF" panose="020B0603060100000000" pitchFamily="34" charset="0"/>
              </a:rPr>
              <a:t>Set 5</a:t>
            </a:r>
            <a:r>
              <a:rPr lang="en-GB" altLang="en-US" dirty="0">
                <a:solidFill>
                  <a:schemeClr val="tx1"/>
                </a:solidFill>
                <a:latin typeface="Tuffy-TTF" panose="020B0603060100000000" pitchFamily="34" charset="0"/>
              </a:rPr>
              <a:t>:  h      b      f      </a:t>
            </a:r>
            <a:r>
              <a:rPr lang="en-GB" altLang="en-US" dirty="0" err="1">
                <a:solidFill>
                  <a:schemeClr val="tx1"/>
                </a:solidFill>
                <a:latin typeface="Tuffy-TTF" panose="020B0603060100000000" pitchFamily="34" charset="0"/>
              </a:rPr>
              <a:t>ff</a:t>
            </a:r>
            <a:r>
              <a:rPr lang="en-GB" altLang="en-US" dirty="0">
                <a:solidFill>
                  <a:schemeClr val="tx1"/>
                </a:solidFill>
                <a:latin typeface="Tuffy-TTF" panose="020B0603060100000000" pitchFamily="34" charset="0"/>
              </a:rPr>
              <a:t>   l   </a:t>
            </a:r>
            <a:r>
              <a:rPr lang="en-GB" altLang="en-US" dirty="0" err="1">
                <a:solidFill>
                  <a:schemeClr val="tx1"/>
                </a:solidFill>
                <a:latin typeface="Tuffy-TTF" panose="020B0603060100000000" pitchFamily="34" charset="0"/>
              </a:rPr>
              <a:t>ll</a:t>
            </a:r>
            <a:r>
              <a:rPr lang="en-GB" altLang="en-US" dirty="0">
                <a:solidFill>
                  <a:schemeClr val="tx1"/>
                </a:solidFill>
                <a:latin typeface="Tuffy-TTF" panose="020B0603060100000000" pitchFamily="34" charset="0"/>
              </a:rPr>
              <a:t>   </a:t>
            </a:r>
            <a:r>
              <a:rPr lang="en-GB" altLang="en-US" dirty="0" err="1">
                <a:solidFill>
                  <a:schemeClr val="tx1"/>
                </a:solidFill>
                <a:latin typeface="Tuffy-TTF" panose="020B0603060100000000" pitchFamily="34" charset="0"/>
              </a:rPr>
              <a:t>ss</a:t>
            </a:r>
            <a:endParaRPr lang="en-GB" altLang="en-US" dirty="0">
              <a:solidFill>
                <a:schemeClr val="tx1"/>
              </a:solidFill>
              <a:latin typeface="Tuffy-TTF" panose="020B0603060100000000" pitchFamily="34" charset="0"/>
            </a:endParaRPr>
          </a:p>
          <a:p>
            <a:pPr eaLnBrk="1" fontAlgn="auto" hangingPunct="1">
              <a:spcBef>
                <a:spcPct val="50000"/>
              </a:spcBef>
              <a:spcAft>
                <a:spcPts val="0"/>
              </a:spcAft>
              <a:defRPr/>
            </a:pPr>
            <a:r>
              <a:rPr lang="en-GB" altLang="en-US" dirty="0">
                <a:solidFill>
                  <a:schemeClr val="tx1"/>
                </a:solidFill>
                <a:latin typeface="Tuffy-TTF" panose="020B0603060100000000" pitchFamily="34" charset="0"/>
              </a:rPr>
              <a:t> </a:t>
            </a:r>
            <a:endParaRPr lang="en-US" altLang="en-US" dirty="0">
              <a:solidFill>
                <a:schemeClr val="tx1"/>
              </a:solidFill>
              <a:latin typeface="Tuffy-TTF" panose="020B0603060100000000" pitchFamily="34" charset="0"/>
            </a:endParaRPr>
          </a:p>
        </p:txBody>
      </p:sp>
      <p:sp>
        <p:nvSpPr>
          <p:cNvPr id="22" name="Rectangle: Rounded Corners 21">
            <a:extLst>
              <a:ext uri="{FF2B5EF4-FFF2-40B4-BE49-F238E27FC236}"/>
            </a:extLst>
          </p:cNvPr>
          <p:cNvSpPr/>
          <p:nvPr/>
        </p:nvSpPr>
        <p:spPr>
          <a:xfrm>
            <a:off x="750888" y="5591175"/>
            <a:ext cx="7632700" cy="6985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50000"/>
              </a:spcBef>
              <a:spcAft>
                <a:spcPts val="0"/>
              </a:spcAft>
              <a:defRPr/>
            </a:pPr>
            <a:r>
              <a:rPr lang="en-GB" altLang="en-US" dirty="0">
                <a:solidFill>
                  <a:schemeClr val="tx1"/>
                </a:solidFill>
                <a:latin typeface="Tuffy-TTF" panose="020B0603060100000000" pitchFamily="34" charset="0"/>
              </a:rPr>
              <a:t>Children will also learn to read the ‘tricky’ words </a:t>
            </a:r>
            <a:r>
              <a:rPr lang="en-GB" altLang="en-US" b="1" dirty="0">
                <a:solidFill>
                  <a:schemeClr val="tx1"/>
                </a:solidFill>
                <a:latin typeface="Tuffy-TTF" panose="020B0603060100000000" pitchFamily="34" charset="0"/>
              </a:rPr>
              <a:t>the</a:t>
            </a:r>
            <a:r>
              <a:rPr lang="en-GB" altLang="en-US" dirty="0">
                <a:solidFill>
                  <a:schemeClr val="tx1"/>
                </a:solidFill>
                <a:latin typeface="Tuffy-TTF" panose="020B0603060100000000" pitchFamily="34" charset="0"/>
              </a:rPr>
              <a:t>, </a:t>
            </a:r>
            <a:r>
              <a:rPr lang="en-GB" altLang="en-US" b="1" dirty="0">
                <a:solidFill>
                  <a:schemeClr val="tx1"/>
                </a:solidFill>
                <a:latin typeface="Tuffy-TTF" panose="020B0603060100000000" pitchFamily="34" charset="0"/>
              </a:rPr>
              <a:t>to</a:t>
            </a:r>
            <a:r>
              <a:rPr lang="en-GB" altLang="en-US" dirty="0">
                <a:solidFill>
                  <a:schemeClr val="tx1"/>
                </a:solidFill>
                <a:latin typeface="Tuffy-TTF" panose="020B0603060100000000" pitchFamily="34" charset="0"/>
              </a:rPr>
              <a:t>, </a:t>
            </a:r>
            <a:r>
              <a:rPr lang="en-GB" altLang="en-US" b="1" dirty="0">
                <a:solidFill>
                  <a:schemeClr val="tx1"/>
                </a:solidFill>
                <a:latin typeface="Tuffy-TTF" panose="020B0603060100000000" pitchFamily="34" charset="0"/>
              </a:rPr>
              <a:t>go</a:t>
            </a:r>
            <a:r>
              <a:rPr lang="en-GB" altLang="en-US" dirty="0">
                <a:solidFill>
                  <a:schemeClr val="tx1"/>
                </a:solidFill>
                <a:latin typeface="Tuffy-TTF" panose="020B0603060100000000" pitchFamily="34" charset="0"/>
              </a:rPr>
              <a:t>, </a:t>
            </a:r>
            <a:r>
              <a:rPr lang="en-GB" altLang="en-US" b="1" dirty="0">
                <a:solidFill>
                  <a:schemeClr val="tx1"/>
                </a:solidFill>
                <a:latin typeface="Tuffy-TTF" panose="020B0603060100000000" pitchFamily="34" charset="0"/>
              </a:rPr>
              <a:t>I</a:t>
            </a:r>
            <a:r>
              <a:rPr lang="en-GB" altLang="en-US" dirty="0">
                <a:solidFill>
                  <a:schemeClr val="tx1"/>
                </a:solidFill>
                <a:latin typeface="Tuffy-TTF" panose="020B0603060100000000" pitchFamily="34" charset="0"/>
              </a:rPr>
              <a:t>, </a:t>
            </a:r>
            <a:r>
              <a:rPr lang="en-GB" altLang="en-US" b="1" dirty="0">
                <a:solidFill>
                  <a:schemeClr val="tx1"/>
                </a:solidFill>
                <a:latin typeface="Tuffy-TTF" panose="020B0603060100000000" pitchFamily="34" charset="0"/>
              </a:rPr>
              <a:t>no</a:t>
            </a:r>
            <a:r>
              <a:rPr lang="en-GB" altLang="en-US" dirty="0">
                <a:solidFill>
                  <a:schemeClr val="tx1"/>
                </a:solidFill>
                <a:latin typeface="Tuffy-TTF" panose="020B0603060100000000" pitchFamily="34" charset="0"/>
              </a:rPr>
              <a:t>, which cannot be read phonetically.</a:t>
            </a:r>
            <a:endParaRPr lang="en-US" altLang="en-US" dirty="0">
              <a:solidFill>
                <a:schemeClr val="tx1"/>
              </a:solidFill>
              <a:latin typeface="Tuffy-TTF" panose="020B0603060100000000" pitchFamily="34" charset="0"/>
            </a:endParaRPr>
          </a:p>
        </p:txBody>
      </p:sp>
      <p:sp>
        <p:nvSpPr>
          <p:cNvPr id="6" name="Rectangle 5"/>
          <p:cNvSpPr/>
          <p:nvPr/>
        </p:nvSpPr>
        <p:spPr>
          <a:xfrm>
            <a:off x="8242300" y="6527800"/>
            <a:ext cx="901700" cy="330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20"/>
          <p:cNvSpPr>
            <a:spLocks noGrp="1" noChangeArrowheads="1"/>
          </p:cNvSpPr>
          <p:nvPr>
            <p:ph type="title"/>
          </p:nvPr>
        </p:nvSpPr>
        <p:spPr>
          <a:xfrm>
            <a:off x="457200" y="479425"/>
            <a:ext cx="8220075" cy="993775"/>
          </a:xfrm>
        </p:spPr>
        <p:txBody>
          <a:bodyPr/>
          <a:lstStyle/>
          <a:p>
            <a:pPr eaLnBrk="1" hangingPunct="1">
              <a:lnSpc>
                <a:spcPct val="100000"/>
              </a:lnSpc>
              <a:spcBef>
                <a:spcPct val="50000"/>
              </a:spcBef>
            </a:pPr>
            <a:r>
              <a:rPr lang="en-GB" altLang="en-US" sz="3600">
                <a:latin typeface="Tuffy-TTF" charset="0"/>
              </a:rPr>
              <a:t>Phase Three</a:t>
            </a:r>
            <a:endParaRPr lang="en-US" altLang="en-US" sz="3600">
              <a:latin typeface="Tuffy-TTF" charset="0"/>
            </a:endParaRPr>
          </a:p>
        </p:txBody>
      </p:sp>
      <p:sp>
        <p:nvSpPr>
          <p:cNvPr id="15" name="Rectangle: Rounded Corners 14">
            <a:extLst>
              <a:ext uri="{FF2B5EF4-FFF2-40B4-BE49-F238E27FC236}"/>
            </a:extLst>
          </p:cNvPr>
          <p:cNvSpPr/>
          <p:nvPr/>
        </p:nvSpPr>
        <p:spPr>
          <a:xfrm>
            <a:off x="750888" y="1758950"/>
            <a:ext cx="7632700" cy="354806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ct val="50000"/>
              </a:spcBef>
              <a:spcAft>
                <a:spcPts val="0"/>
              </a:spcAft>
              <a:defRPr/>
            </a:pPr>
            <a:endParaRPr lang="en-GB" altLang="en-US" dirty="0">
              <a:solidFill>
                <a:schemeClr val="tx1"/>
              </a:solidFill>
              <a:latin typeface="Tuffy-TTF" panose="020B0603060100000000" pitchFamily="34" charset="0"/>
            </a:endParaRPr>
          </a:p>
          <a:p>
            <a:pPr eaLnBrk="1" fontAlgn="auto" hangingPunct="1">
              <a:spcBef>
                <a:spcPct val="50000"/>
              </a:spcBef>
              <a:spcAft>
                <a:spcPts val="0"/>
              </a:spcAft>
              <a:defRPr/>
            </a:pPr>
            <a:endParaRPr lang="en-GB" altLang="en-US" dirty="0">
              <a:solidFill>
                <a:schemeClr val="tx1"/>
              </a:solidFill>
              <a:latin typeface="Tuffy-TTF" panose="020B0603060100000000" pitchFamily="34" charset="0"/>
            </a:endParaRPr>
          </a:p>
          <a:p>
            <a:pPr eaLnBrk="1" fontAlgn="auto" hangingPunct="1">
              <a:spcBef>
                <a:spcPct val="50000"/>
              </a:spcBef>
              <a:spcAft>
                <a:spcPts val="0"/>
              </a:spcAft>
              <a:defRPr/>
            </a:pPr>
            <a:r>
              <a:rPr lang="en-GB" altLang="en-US" b="1" dirty="0">
                <a:solidFill>
                  <a:schemeClr val="tx1"/>
                </a:solidFill>
                <a:latin typeface="Tuffy-TTF" panose="020B0603060100000000" pitchFamily="34" charset="0"/>
              </a:rPr>
              <a:t>Set 6</a:t>
            </a:r>
            <a:r>
              <a:rPr lang="en-GB" altLang="en-US" dirty="0">
                <a:solidFill>
                  <a:schemeClr val="tx1"/>
                </a:solidFill>
                <a:latin typeface="Tuffy-TTF" panose="020B0603060100000000" pitchFamily="34" charset="0"/>
              </a:rPr>
              <a:t>: j      v      w      x</a:t>
            </a:r>
          </a:p>
          <a:p>
            <a:pPr eaLnBrk="1" fontAlgn="auto" hangingPunct="1">
              <a:spcBef>
                <a:spcPct val="50000"/>
              </a:spcBef>
              <a:spcAft>
                <a:spcPts val="0"/>
              </a:spcAft>
              <a:defRPr/>
            </a:pPr>
            <a:r>
              <a:rPr lang="en-GB" altLang="en-US" b="1" dirty="0">
                <a:solidFill>
                  <a:schemeClr val="tx1"/>
                </a:solidFill>
                <a:latin typeface="Tuffy-TTF" panose="020B0603060100000000" pitchFamily="34" charset="0"/>
              </a:rPr>
              <a:t>Set 7: </a:t>
            </a:r>
            <a:r>
              <a:rPr lang="en-GB" altLang="en-US" dirty="0">
                <a:solidFill>
                  <a:schemeClr val="tx1"/>
                </a:solidFill>
                <a:latin typeface="Tuffy-TTF" panose="020B0603060100000000" pitchFamily="34" charset="0"/>
              </a:rPr>
              <a:t>y      z      </a:t>
            </a:r>
            <a:r>
              <a:rPr lang="en-GB" altLang="en-US" dirty="0" err="1">
                <a:solidFill>
                  <a:schemeClr val="tx1"/>
                </a:solidFill>
                <a:latin typeface="Tuffy-TTF" panose="020B0603060100000000" pitchFamily="34" charset="0"/>
              </a:rPr>
              <a:t>zz</a:t>
            </a:r>
            <a:r>
              <a:rPr lang="en-GB" altLang="en-US" dirty="0">
                <a:solidFill>
                  <a:schemeClr val="tx1"/>
                </a:solidFill>
                <a:latin typeface="Tuffy-TTF" panose="020B0603060100000000" pitchFamily="34" charset="0"/>
              </a:rPr>
              <a:t>      </a:t>
            </a:r>
            <a:r>
              <a:rPr lang="en-GB" altLang="en-US" dirty="0" err="1">
                <a:solidFill>
                  <a:schemeClr val="tx1"/>
                </a:solidFill>
                <a:latin typeface="Tuffy-TTF" panose="020B0603060100000000" pitchFamily="34" charset="0"/>
              </a:rPr>
              <a:t>qu</a:t>
            </a:r>
            <a:endParaRPr lang="en-GB" altLang="en-US" dirty="0">
              <a:solidFill>
                <a:schemeClr val="tx1"/>
              </a:solidFill>
              <a:latin typeface="Tuffy-TTF" panose="020B0603060100000000" pitchFamily="34" charset="0"/>
            </a:endParaRPr>
          </a:p>
          <a:p>
            <a:pPr eaLnBrk="1" fontAlgn="auto" hangingPunct="1">
              <a:spcBef>
                <a:spcPct val="50000"/>
              </a:spcBef>
              <a:spcAft>
                <a:spcPts val="0"/>
              </a:spcAft>
              <a:defRPr/>
            </a:pPr>
            <a:r>
              <a:rPr lang="en-GB" altLang="en-US" b="1" dirty="0">
                <a:solidFill>
                  <a:schemeClr val="tx1"/>
                </a:solidFill>
                <a:latin typeface="Tuffy-TTF" panose="020B0603060100000000" pitchFamily="34" charset="0"/>
              </a:rPr>
              <a:t>Consonant digraphs: </a:t>
            </a:r>
            <a:r>
              <a:rPr lang="en-GB" altLang="en-US" dirty="0" err="1">
                <a:solidFill>
                  <a:schemeClr val="tx1"/>
                </a:solidFill>
                <a:latin typeface="Tuffy-TTF" panose="020B0603060100000000" pitchFamily="34" charset="0"/>
              </a:rPr>
              <a:t>ch</a:t>
            </a:r>
            <a:r>
              <a:rPr lang="en-GB" altLang="en-US" dirty="0">
                <a:solidFill>
                  <a:schemeClr val="tx1"/>
                </a:solidFill>
                <a:latin typeface="Tuffy-TTF" panose="020B0603060100000000" pitchFamily="34" charset="0"/>
              </a:rPr>
              <a:t>, </a:t>
            </a:r>
            <a:r>
              <a:rPr lang="en-GB" altLang="en-US" dirty="0" err="1">
                <a:solidFill>
                  <a:schemeClr val="tx1"/>
                </a:solidFill>
                <a:latin typeface="Tuffy-TTF" panose="020B0603060100000000" pitchFamily="34" charset="0"/>
              </a:rPr>
              <a:t>sh</a:t>
            </a:r>
            <a:r>
              <a:rPr lang="en-GB" altLang="en-US" dirty="0">
                <a:solidFill>
                  <a:schemeClr val="tx1"/>
                </a:solidFill>
                <a:latin typeface="Tuffy-TTF" panose="020B0603060100000000" pitchFamily="34" charset="0"/>
              </a:rPr>
              <a:t>, </a:t>
            </a:r>
            <a:r>
              <a:rPr lang="en-GB" altLang="en-US" dirty="0" err="1">
                <a:solidFill>
                  <a:schemeClr val="tx1"/>
                </a:solidFill>
                <a:latin typeface="Tuffy-TTF" panose="020B0603060100000000" pitchFamily="34" charset="0"/>
              </a:rPr>
              <a:t>th</a:t>
            </a:r>
            <a:r>
              <a:rPr lang="en-GB" altLang="en-US" dirty="0">
                <a:solidFill>
                  <a:schemeClr val="tx1"/>
                </a:solidFill>
                <a:latin typeface="Tuffy-TTF" panose="020B0603060100000000" pitchFamily="34" charset="0"/>
              </a:rPr>
              <a:t>, </a:t>
            </a:r>
            <a:r>
              <a:rPr lang="en-GB" altLang="en-US" dirty="0" err="1">
                <a:solidFill>
                  <a:schemeClr val="tx1"/>
                </a:solidFill>
                <a:latin typeface="Tuffy-TTF" panose="020B0603060100000000" pitchFamily="34" charset="0"/>
              </a:rPr>
              <a:t>ng</a:t>
            </a:r>
            <a:endParaRPr lang="en-GB" altLang="en-US" dirty="0">
              <a:solidFill>
                <a:schemeClr val="tx1"/>
              </a:solidFill>
              <a:latin typeface="Tuffy-TTF" panose="020B0603060100000000" pitchFamily="34" charset="0"/>
            </a:endParaRPr>
          </a:p>
          <a:p>
            <a:pPr eaLnBrk="1" fontAlgn="auto" hangingPunct="1">
              <a:spcBef>
                <a:spcPct val="50000"/>
              </a:spcBef>
              <a:spcAft>
                <a:spcPts val="0"/>
              </a:spcAft>
              <a:defRPr/>
            </a:pPr>
            <a:r>
              <a:rPr lang="en-GB" altLang="en-US" b="1" dirty="0">
                <a:solidFill>
                  <a:schemeClr val="tx1"/>
                </a:solidFill>
                <a:latin typeface="Tuffy-TTF" panose="020B0603060100000000" pitchFamily="34" charset="0"/>
              </a:rPr>
              <a:t>Vowel digraphs: </a:t>
            </a:r>
            <a:r>
              <a:rPr lang="en-GB" altLang="en-US" dirty="0" err="1">
                <a:solidFill>
                  <a:schemeClr val="tx1"/>
                </a:solidFill>
                <a:latin typeface="Tuffy-TTF" panose="020B0603060100000000" pitchFamily="34" charset="0"/>
              </a:rPr>
              <a:t>ai</a:t>
            </a:r>
            <a:r>
              <a:rPr lang="en-GB" altLang="en-US" dirty="0">
                <a:solidFill>
                  <a:schemeClr val="tx1"/>
                </a:solidFill>
                <a:latin typeface="Tuffy-TTF" panose="020B0603060100000000" pitchFamily="34" charset="0"/>
              </a:rPr>
              <a:t>, </a:t>
            </a:r>
            <a:r>
              <a:rPr lang="en-GB" altLang="en-US" dirty="0" err="1">
                <a:solidFill>
                  <a:schemeClr val="tx1"/>
                </a:solidFill>
                <a:latin typeface="Tuffy-TTF" panose="020B0603060100000000" pitchFamily="34" charset="0"/>
              </a:rPr>
              <a:t>ee</a:t>
            </a:r>
            <a:r>
              <a:rPr lang="en-GB" altLang="en-US" dirty="0">
                <a:solidFill>
                  <a:schemeClr val="tx1"/>
                </a:solidFill>
                <a:latin typeface="Tuffy-TTF" panose="020B0603060100000000" pitchFamily="34" charset="0"/>
              </a:rPr>
              <a:t>, </a:t>
            </a:r>
            <a:r>
              <a:rPr lang="en-GB" altLang="en-US" dirty="0" err="1">
                <a:solidFill>
                  <a:schemeClr val="tx1"/>
                </a:solidFill>
                <a:latin typeface="Tuffy-TTF" panose="020B0603060100000000" pitchFamily="34" charset="0"/>
              </a:rPr>
              <a:t>igh</a:t>
            </a:r>
            <a:r>
              <a:rPr lang="en-GB" altLang="en-US" dirty="0">
                <a:solidFill>
                  <a:schemeClr val="tx1"/>
                </a:solidFill>
                <a:latin typeface="Tuffy-TTF" panose="020B0603060100000000" pitchFamily="34" charset="0"/>
              </a:rPr>
              <a:t>, </a:t>
            </a:r>
            <a:r>
              <a:rPr lang="en-GB" altLang="en-US" dirty="0" err="1">
                <a:solidFill>
                  <a:schemeClr val="tx1"/>
                </a:solidFill>
                <a:latin typeface="Tuffy-TTF" panose="020B0603060100000000" pitchFamily="34" charset="0"/>
              </a:rPr>
              <a:t>oa</a:t>
            </a:r>
            <a:r>
              <a:rPr lang="en-GB" altLang="en-US" dirty="0">
                <a:solidFill>
                  <a:schemeClr val="tx1"/>
                </a:solidFill>
                <a:latin typeface="Tuffy-TTF" panose="020B0603060100000000" pitchFamily="34" charset="0"/>
              </a:rPr>
              <a:t>, </a:t>
            </a:r>
            <a:r>
              <a:rPr lang="en-GB" altLang="en-US" dirty="0" err="1">
                <a:solidFill>
                  <a:schemeClr val="tx1"/>
                </a:solidFill>
                <a:latin typeface="Tuffy-TTF" panose="020B0603060100000000" pitchFamily="34" charset="0"/>
              </a:rPr>
              <a:t>oo</a:t>
            </a:r>
            <a:r>
              <a:rPr lang="en-GB" altLang="en-US" dirty="0">
                <a:solidFill>
                  <a:schemeClr val="tx1"/>
                </a:solidFill>
                <a:latin typeface="Tuffy-TTF" panose="020B0603060100000000" pitchFamily="34" charset="0"/>
              </a:rPr>
              <a:t>, </a:t>
            </a:r>
            <a:r>
              <a:rPr lang="en-GB" altLang="en-US" dirty="0" err="1">
                <a:solidFill>
                  <a:schemeClr val="tx1"/>
                </a:solidFill>
                <a:latin typeface="Tuffy-TTF" panose="020B0603060100000000" pitchFamily="34" charset="0"/>
              </a:rPr>
              <a:t>ar</a:t>
            </a:r>
            <a:r>
              <a:rPr lang="en-GB" altLang="en-US" dirty="0">
                <a:solidFill>
                  <a:schemeClr val="tx1"/>
                </a:solidFill>
                <a:latin typeface="Tuffy-TTF" panose="020B0603060100000000" pitchFamily="34" charset="0"/>
              </a:rPr>
              <a:t>, or, </a:t>
            </a:r>
            <a:r>
              <a:rPr lang="en-GB" altLang="en-US" dirty="0" err="1">
                <a:solidFill>
                  <a:schemeClr val="tx1"/>
                </a:solidFill>
                <a:latin typeface="Tuffy-TTF" panose="020B0603060100000000" pitchFamily="34" charset="0"/>
              </a:rPr>
              <a:t>ur</a:t>
            </a:r>
            <a:r>
              <a:rPr lang="en-GB" altLang="en-US" dirty="0">
                <a:solidFill>
                  <a:schemeClr val="tx1"/>
                </a:solidFill>
                <a:latin typeface="Tuffy-TTF" panose="020B0603060100000000" pitchFamily="34" charset="0"/>
              </a:rPr>
              <a:t>, </a:t>
            </a:r>
            <a:r>
              <a:rPr lang="en-GB" altLang="en-US" dirty="0" err="1">
                <a:solidFill>
                  <a:schemeClr val="tx1"/>
                </a:solidFill>
                <a:latin typeface="Tuffy-TTF" panose="020B0603060100000000" pitchFamily="34" charset="0"/>
              </a:rPr>
              <a:t>ow</a:t>
            </a:r>
            <a:r>
              <a:rPr lang="en-GB" altLang="en-US" dirty="0">
                <a:solidFill>
                  <a:schemeClr val="tx1"/>
                </a:solidFill>
                <a:latin typeface="Tuffy-TTF" panose="020B0603060100000000" pitchFamily="34" charset="0"/>
              </a:rPr>
              <a:t>, </a:t>
            </a:r>
            <a:r>
              <a:rPr lang="en-GB" altLang="en-US" dirty="0" err="1">
                <a:solidFill>
                  <a:schemeClr val="tx1"/>
                </a:solidFill>
                <a:latin typeface="Tuffy-TTF" panose="020B0603060100000000" pitchFamily="34" charset="0"/>
              </a:rPr>
              <a:t>oi</a:t>
            </a:r>
            <a:r>
              <a:rPr lang="en-GB" altLang="en-US" dirty="0">
                <a:solidFill>
                  <a:schemeClr val="tx1"/>
                </a:solidFill>
                <a:latin typeface="Tuffy-TTF" panose="020B0603060100000000" pitchFamily="34" charset="0"/>
              </a:rPr>
              <a:t>, ear, air, </a:t>
            </a:r>
            <a:r>
              <a:rPr lang="en-GB" altLang="en-US" dirty="0" err="1">
                <a:solidFill>
                  <a:schemeClr val="tx1"/>
                </a:solidFill>
                <a:latin typeface="Tuffy-TTF" panose="020B0603060100000000" pitchFamily="34" charset="0"/>
              </a:rPr>
              <a:t>ure</a:t>
            </a:r>
            <a:r>
              <a:rPr lang="en-GB" altLang="en-US" dirty="0">
                <a:solidFill>
                  <a:schemeClr val="tx1"/>
                </a:solidFill>
                <a:latin typeface="Tuffy-TTF" panose="020B0603060100000000" pitchFamily="34" charset="0"/>
              </a:rPr>
              <a:t>, </a:t>
            </a:r>
            <a:r>
              <a:rPr lang="en-GB" altLang="en-US" dirty="0" err="1">
                <a:solidFill>
                  <a:schemeClr val="tx1"/>
                </a:solidFill>
                <a:latin typeface="Tuffy-TTF" panose="020B0603060100000000" pitchFamily="34" charset="0"/>
              </a:rPr>
              <a:t>er</a:t>
            </a:r>
            <a:endParaRPr lang="en-GB" altLang="en-US" dirty="0">
              <a:solidFill>
                <a:schemeClr val="tx1"/>
              </a:solidFill>
              <a:latin typeface="Tuffy-TTF" panose="020B0603060100000000" pitchFamily="34" charset="0"/>
            </a:endParaRPr>
          </a:p>
          <a:p>
            <a:pPr eaLnBrk="1" fontAlgn="auto" hangingPunct="1">
              <a:spcBef>
                <a:spcPct val="50000"/>
              </a:spcBef>
              <a:spcAft>
                <a:spcPts val="0"/>
              </a:spcAft>
              <a:defRPr/>
            </a:pPr>
            <a:endParaRPr lang="en-GB" altLang="en-US" dirty="0">
              <a:solidFill>
                <a:schemeClr val="tx1"/>
              </a:solidFill>
              <a:latin typeface="Tuffy-TTF" panose="020B0603060100000000" pitchFamily="34" charset="0"/>
            </a:endParaRPr>
          </a:p>
          <a:p>
            <a:pPr eaLnBrk="1" fontAlgn="auto" hangingPunct="1">
              <a:spcBef>
                <a:spcPct val="50000"/>
              </a:spcBef>
              <a:spcAft>
                <a:spcPts val="0"/>
              </a:spcAft>
              <a:defRPr/>
            </a:pPr>
            <a:r>
              <a:rPr lang="en-GB" altLang="en-US" dirty="0">
                <a:solidFill>
                  <a:schemeClr val="tx1"/>
                </a:solidFill>
                <a:latin typeface="Tuffy-TTF" panose="020B0603060100000000" pitchFamily="34" charset="0"/>
              </a:rPr>
              <a:t>Children also continue to learn how to blend and segment CVC words using the new sounds, e.g. tail, sheet, night – note that these words still only have three sounds.</a:t>
            </a:r>
          </a:p>
          <a:p>
            <a:pPr eaLnBrk="1" fontAlgn="auto" hangingPunct="1">
              <a:spcBef>
                <a:spcPct val="50000"/>
              </a:spcBef>
              <a:spcAft>
                <a:spcPts val="0"/>
              </a:spcAft>
              <a:defRPr/>
            </a:pPr>
            <a:endParaRPr lang="en-GB" altLang="en-US" dirty="0">
              <a:solidFill>
                <a:schemeClr val="tx1"/>
              </a:solidFill>
              <a:latin typeface="Tuffy-TTF" panose="020B0603060100000000" pitchFamily="34" charset="0"/>
            </a:endParaRPr>
          </a:p>
          <a:p>
            <a:pPr eaLnBrk="1" fontAlgn="auto" hangingPunct="1">
              <a:spcBef>
                <a:spcPct val="50000"/>
              </a:spcBef>
              <a:spcAft>
                <a:spcPts val="0"/>
              </a:spcAft>
              <a:defRPr/>
            </a:pPr>
            <a:endParaRPr lang="en-GB" altLang="en-US" dirty="0">
              <a:solidFill>
                <a:schemeClr val="tx1"/>
              </a:solidFill>
              <a:latin typeface="Tuffy-TTF" panose="020B0603060100000000" pitchFamily="34" charset="0"/>
            </a:endParaRPr>
          </a:p>
          <a:p>
            <a:pPr eaLnBrk="1" fontAlgn="auto" hangingPunct="1">
              <a:spcBef>
                <a:spcPct val="50000"/>
              </a:spcBef>
              <a:spcAft>
                <a:spcPts val="0"/>
              </a:spcAft>
              <a:defRPr/>
            </a:pPr>
            <a:r>
              <a:rPr lang="en-GB" altLang="en-US" dirty="0">
                <a:solidFill>
                  <a:schemeClr val="tx1"/>
                </a:solidFill>
                <a:latin typeface="Tuffy-TTF" panose="020B0603060100000000" pitchFamily="34" charset="0"/>
              </a:rPr>
              <a:t>Tricky words also continue to be taught: </a:t>
            </a:r>
            <a:r>
              <a:rPr lang="en-GB" altLang="en-US" b="1" dirty="0">
                <a:solidFill>
                  <a:schemeClr val="tx1"/>
                </a:solidFill>
                <a:latin typeface="Tuffy-TTF" panose="020B0603060100000000" pitchFamily="34" charset="0"/>
              </a:rPr>
              <a:t>he, she, we, me, be, was, you, they, all, are, my, her</a:t>
            </a:r>
            <a:endParaRPr lang="en-US" altLang="en-US" b="1" dirty="0">
              <a:solidFill>
                <a:schemeClr val="tx1"/>
              </a:solidFill>
              <a:latin typeface="Tuffy-TTF" panose="020B0603060100000000" pitchFamily="34" charset="0"/>
            </a:endParaRPr>
          </a:p>
        </p:txBody>
      </p:sp>
      <p:sp>
        <p:nvSpPr>
          <p:cNvPr id="4" name="Rectangle 3"/>
          <p:cNvSpPr/>
          <p:nvPr/>
        </p:nvSpPr>
        <p:spPr>
          <a:xfrm>
            <a:off x="8242300" y="6527800"/>
            <a:ext cx="901700" cy="330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20"/>
          <p:cNvSpPr>
            <a:spLocks noGrp="1" noChangeArrowheads="1"/>
          </p:cNvSpPr>
          <p:nvPr>
            <p:ph type="title"/>
          </p:nvPr>
        </p:nvSpPr>
        <p:spPr>
          <a:xfrm>
            <a:off x="457200" y="479425"/>
            <a:ext cx="8220075" cy="993775"/>
          </a:xfrm>
        </p:spPr>
        <p:txBody>
          <a:bodyPr/>
          <a:lstStyle/>
          <a:p>
            <a:pPr eaLnBrk="1" hangingPunct="1">
              <a:lnSpc>
                <a:spcPct val="100000"/>
              </a:lnSpc>
              <a:spcBef>
                <a:spcPct val="50000"/>
              </a:spcBef>
            </a:pPr>
            <a:r>
              <a:rPr lang="en-GB" altLang="en-US" sz="3600">
                <a:latin typeface="Tuffy-TTF" charset="0"/>
              </a:rPr>
              <a:t>Phase Four</a:t>
            </a:r>
            <a:endParaRPr lang="en-US" altLang="en-US" sz="3600">
              <a:latin typeface="Tuffy-TTF" charset="0"/>
            </a:endParaRPr>
          </a:p>
        </p:txBody>
      </p:sp>
      <p:sp>
        <p:nvSpPr>
          <p:cNvPr id="15" name="Rectangle: Rounded Corners 14">
            <a:extLst>
              <a:ext uri="{FF2B5EF4-FFF2-40B4-BE49-F238E27FC236}"/>
            </a:extLst>
          </p:cNvPr>
          <p:cNvSpPr/>
          <p:nvPr/>
        </p:nvSpPr>
        <p:spPr>
          <a:xfrm>
            <a:off x="750888" y="1619250"/>
            <a:ext cx="7632700" cy="444976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ct val="50000"/>
              </a:spcBef>
              <a:spcAft>
                <a:spcPts val="0"/>
              </a:spcAft>
              <a:defRPr/>
            </a:pPr>
            <a:r>
              <a:rPr lang="en-GB" altLang="en-US" dirty="0">
                <a:solidFill>
                  <a:schemeClr val="tx1"/>
                </a:solidFill>
                <a:latin typeface="Tuffy-TTF" panose="020B0603060100000000" pitchFamily="34" charset="0"/>
              </a:rPr>
              <a:t>By Phase 4, children are able to represent each of 42 phonemes with a grapheme. Children will be able to read CVC words and begin to segment them to spell them.</a:t>
            </a:r>
          </a:p>
          <a:p>
            <a:pPr eaLnBrk="1" fontAlgn="auto" hangingPunct="1">
              <a:spcBef>
                <a:spcPct val="50000"/>
              </a:spcBef>
              <a:spcAft>
                <a:spcPts val="0"/>
              </a:spcAft>
              <a:defRPr/>
            </a:pPr>
            <a:endParaRPr lang="en-US" altLang="en-US" dirty="0">
              <a:solidFill>
                <a:schemeClr val="tx1"/>
              </a:solidFill>
              <a:latin typeface="Tuffy-TTF" panose="020B0603060100000000" pitchFamily="34" charset="0"/>
            </a:endParaRPr>
          </a:p>
          <a:p>
            <a:pPr eaLnBrk="1" fontAlgn="auto" hangingPunct="1">
              <a:spcBef>
                <a:spcPct val="50000"/>
              </a:spcBef>
              <a:spcAft>
                <a:spcPts val="0"/>
              </a:spcAft>
              <a:defRPr/>
            </a:pPr>
            <a:endParaRPr lang="en-US" altLang="en-US" dirty="0">
              <a:solidFill>
                <a:schemeClr val="tx1"/>
              </a:solidFill>
              <a:latin typeface="Tuffy-TTF" panose="020B0603060100000000" pitchFamily="34" charset="0"/>
            </a:endParaRPr>
          </a:p>
          <a:p>
            <a:pPr eaLnBrk="1" fontAlgn="auto" hangingPunct="1">
              <a:spcBef>
                <a:spcPct val="50000"/>
              </a:spcBef>
              <a:spcAft>
                <a:spcPts val="0"/>
              </a:spcAft>
              <a:defRPr/>
            </a:pPr>
            <a:r>
              <a:rPr lang="en-GB" altLang="en-US" dirty="0">
                <a:solidFill>
                  <a:schemeClr val="tx1"/>
                </a:solidFill>
                <a:latin typeface="Tuffy-TTF" panose="020B0603060100000000" pitchFamily="34" charset="0"/>
              </a:rPr>
              <a:t>Phase 4 is consolidation of children’s knowledge. Children also move on to blending and segmenting using adjacent consonants, e.g. </a:t>
            </a:r>
            <a:r>
              <a:rPr lang="en-GB" altLang="en-US" dirty="0" err="1">
                <a:solidFill>
                  <a:schemeClr val="tx1"/>
                </a:solidFill>
                <a:latin typeface="Tuffy-TTF" panose="020B0603060100000000" pitchFamily="34" charset="0"/>
              </a:rPr>
              <a:t>st</a:t>
            </a:r>
            <a:r>
              <a:rPr lang="en-GB" altLang="en-US" dirty="0">
                <a:solidFill>
                  <a:schemeClr val="tx1"/>
                </a:solidFill>
                <a:latin typeface="Tuffy-TTF" panose="020B0603060100000000" pitchFamily="34" charset="0"/>
              </a:rPr>
              <a:t>, </a:t>
            </a:r>
            <a:r>
              <a:rPr lang="en-GB" altLang="en-US" dirty="0" err="1">
                <a:solidFill>
                  <a:schemeClr val="tx1"/>
                </a:solidFill>
                <a:latin typeface="Tuffy-TTF" panose="020B0603060100000000" pitchFamily="34" charset="0"/>
              </a:rPr>
              <a:t>sp</a:t>
            </a:r>
            <a:r>
              <a:rPr lang="en-GB" altLang="en-US" dirty="0">
                <a:solidFill>
                  <a:schemeClr val="tx1"/>
                </a:solidFill>
                <a:latin typeface="Tuffy-TTF" panose="020B0603060100000000" pitchFamily="34" charset="0"/>
              </a:rPr>
              <a:t>, </a:t>
            </a:r>
            <a:r>
              <a:rPr lang="en-GB" altLang="en-US" dirty="0" err="1">
                <a:solidFill>
                  <a:schemeClr val="tx1"/>
                </a:solidFill>
                <a:latin typeface="Tuffy-TTF" panose="020B0603060100000000" pitchFamily="34" charset="0"/>
              </a:rPr>
              <a:t>tr</a:t>
            </a:r>
            <a:r>
              <a:rPr lang="en-GB" altLang="en-US" dirty="0">
                <a:solidFill>
                  <a:schemeClr val="tx1"/>
                </a:solidFill>
                <a:latin typeface="Tuffy-TTF" panose="020B0603060100000000" pitchFamily="34" charset="0"/>
              </a:rPr>
              <a:t>, </a:t>
            </a:r>
            <a:r>
              <a:rPr lang="en-GB" altLang="en-US" dirty="0" err="1">
                <a:solidFill>
                  <a:schemeClr val="tx1"/>
                </a:solidFill>
                <a:latin typeface="Tuffy-TTF" panose="020B0603060100000000" pitchFamily="34" charset="0"/>
              </a:rPr>
              <a:t>br</a:t>
            </a:r>
            <a:r>
              <a:rPr lang="en-GB" altLang="en-US" dirty="0">
                <a:solidFill>
                  <a:schemeClr val="tx1"/>
                </a:solidFill>
                <a:latin typeface="Tuffy-TTF" panose="020B0603060100000000" pitchFamily="34" charset="0"/>
              </a:rPr>
              <a:t>, </a:t>
            </a:r>
            <a:r>
              <a:rPr lang="en-GB" altLang="en-US" dirty="0" err="1">
                <a:solidFill>
                  <a:schemeClr val="tx1"/>
                </a:solidFill>
                <a:latin typeface="Tuffy-TTF" panose="020B0603060100000000" pitchFamily="34" charset="0"/>
              </a:rPr>
              <a:t>spr</a:t>
            </a:r>
            <a:r>
              <a:rPr lang="en-GB" altLang="en-US" dirty="0">
                <a:solidFill>
                  <a:schemeClr val="tx1"/>
                </a:solidFill>
                <a:latin typeface="Tuffy-TTF" panose="020B0603060100000000" pitchFamily="34" charset="0"/>
              </a:rPr>
              <a:t>, </a:t>
            </a:r>
            <a:r>
              <a:rPr lang="en-GB" altLang="en-US" dirty="0" err="1">
                <a:solidFill>
                  <a:schemeClr val="tx1"/>
                </a:solidFill>
                <a:latin typeface="Tuffy-TTF" panose="020B0603060100000000" pitchFamily="34" charset="0"/>
              </a:rPr>
              <a:t>str</a:t>
            </a:r>
            <a:r>
              <a:rPr lang="en-GB" altLang="en-US" dirty="0">
                <a:solidFill>
                  <a:schemeClr val="tx1"/>
                </a:solidFill>
                <a:latin typeface="Tuffy-TTF" panose="020B0603060100000000" pitchFamily="34" charset="0"/>
              </a:rPr>
              <a:t> in words such as string, train.</a:t>
            </a:r>
          </a:p>
          <a:p>
            <a:pPr eaLnBrk="1" fontAlgn="auto" hangingPunct="1">
              <a:spcBef>
                <a:spcPct val="50000"/>
              </a:spcBef>
              <a:spcAft>
                <a:spcPts val="0"/>
              </a:spcAft>
              <a:defRPr/>
            </a:pPr>
            <a:endParaRPr lang="en-GB" altLang="en-US" dirty="0">
              <a:solidFill>
                <a:schemeClr val="tx1"/>
              </a:solidFill>
              <a:latin typeface="Tuffy-TTF" panose="020B0603060100000000" pitchFamily="34" charset="0"/>
            </a:endParaRPr>
          </a:p>
          <a:p>
            <a:pPr eaLnBrk="1" fontAlgn="auto" hangingPunct="1">
              <a:spcBef>
                <a:spcPct val="50000"/>
              </a:spcBef>
              <a:spcAft>
                <a:spcPts val="0"/>
              </a:spcAft>
              <a:defRPr/>
            </a:pPr>
            <a:endParaRPr lang="en-GB" altLang="en-US" dirty="0">
              <a:solidFill>
                <a:schemeClr val="tx1"/>
              </a:solidFill>
              <a:latin typeface="Tuffy-TTF" panose="020B0603060100000000" pitchFamily="34" charset="0"/>
            </a:endParaRPr>
          </a:p>
          <a:p>
            <a:pPr eaLnBrk="1" fontAlgn="auto" hangingPunct="1">
              <a:spcBef>
                <a:spcPct val="50000"/>
              </a:spcBef>
              <a:spcAft>
                <a:spcPts val="0"/>
              </a:spcAft>
              <a:defRPr/>
            </a:pPr>
            <a:r>
              <a:rPr lang="en-GB" altLang="en-US" dirty="0">
                <a:solidFill>
                  <a:schemeClr val="tx1"/>
                </a:solidFill>
                <a:latin typeface="Tuffy-TTF" panose="020B0603060100000000" pitchFamily="34" charset="0"/>
              </a:rPr>
              <a:t>Phonics teaching continues to be regular and structured and children play games to consolidate their learning.</a:t>
            </a:r>
            <a:endParaRPr lang="en-US" altLang="en-US" dirty="0">
              <a:solidFill>
                <a:schemeClr val="tx1"/>
              </a:solidFill>
              <a:latin typeface="Tuffy-TTF" panose="020B0603060100000000" pitchFamily="34" charset="0"/>
            </a:endParaRPr>
          </a:p>
          <a:p>
            <a:pPr eaLnBrk="1" fontAlgn="auto" hangingPunct="1">
              <a:spcBef>
                <a:spcPct val="50000"/>
              </a:spcBef>
              <a:spcAft>
                <a:spcPts val="0"/>
              </a:spcAft>
              <a:defRPr/>
            </a:pPr>
            <a:endParaRPr lang="en-US" altLang="en-US" dirty="0">
              <a:solidFill>
                <a:schemeClr val="tx1"/>
              </a:solidFill>
            </a:endParaRPr>
          </a:p>
        </p:txBody>
      </p:sp>
      <p:sp>
        <p:nvSpPr>
          <p:cNvPr id="4" name="Rectangle 3"/>
          <p:cNvSpPr/>
          <p:nvPr/>
        </p:nvSpPr>
        <p:spPr>
          <a:xfrm>
            <a:off x="8242300" y="6527800"/>
            <a:ext cx="901700" cy="330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20"/>
          <p:cNvSpPr>
            <a:spLocks noGrp="1" noChangeArrowheads="1"/>
          </p:cNvSpPr>
          <p:nvPr>
            <p:ph type="title"/>
          </p:nvPr>
        </p:nvSpPr>
        <p:spPr>
          <a:xfrm>
            <a:off x="457200" y="479425"/>
            <a:ext cx="8220075" cy="993775"/>
          </a:xfrm>
        </p:spPr>
        <p:txBody>
          <a:bodyPr/>
          <a:lstStyle/>
          <a:p>
            <a:pPr algn="ctr" eaLnBrk="1" hangingPunct="1">
              <a:lnSpc>
                <a:spcPct val="100000"/>
              </a:lnSpc>
              <a:spcBef>
                <a:spcPct val="50000"/>
              </a:spcBef>
            </a:pPr>
            <a:r>
              <a:rPr lang="en-GB" altLang="en-US" sz="3600">
                <a:latin typeface="Tuffy-TTF" charset="0"/>
              </a:rPr>
              <a:t>Buried Treasure</a:t>
            </a:r>
          </a:p>
        </p:txBody>
      </p:sp>
      <p:sp>
        <p:nvSpPr>
          <p:cNvPr id="15" name="Rectangle: Rounded Corners 14">
            <a:extLst>
              <a:ext uri="{FF2B5EF4-FFF2-40B4-BE49-F238E27FC236}"/>
            </a:extLst>
          </p:cNvPr>
          <p:cNvSpPr/>
          <p:nvPr/>
        </p:nvSpPr>
        <p:spPr>
          <a:xfrm>
            <a:off x="750888" y="1296988"/>
            <a:ext cx="7632700" cy="6540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50000"/>
              </a:spcBef>
              <a:spcAft>
                <a:spcPts val="0"/>
              </a:spcAft>
              <a:defRPr/>
            </a:pPr>
            <a:r>
              <a:rPr lang="en-GB" altLang="en-US" dirty="0">
                <a:solidFill>
                  <a:schemeClr val="tx1"/>
                </a:solidFill>
                <a:latin typeface="Tuffy-TTF" panose="020B0603060100000000" pitchFamily="34" charset="0"/>
              </a:rPr>
              <a:t>What have the pirates hidden in the chest?</a:t>
            </a:r>
            <a:endParaRPr lang="en-US" altLang="en-US" dirty="0">
              <a:solidFill>
                <a:schemeClr val="tx1"/>
              </a:solidFill>
              <a:latin typeface="Tuffy-TTF" panose="020B0603060100000000" pitchFamily="34" charset="0"/>
            </a:endParaRPr>
          </a:p>
        </p:txBody>
      </p:sp>
      <p:pic>
        <p:nvPicPr>
          <p:cNvPr id="358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2963" y="2146300"/>
            <a:ext cx="4916487"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242300" y="6527800"/>
            <a:ext cx="901700" cy="330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2"/>
          <p:cNvSpPr>
            <a:spLocks noGrp="1" noChangeArrowheads="1"/>
          </p:cNvSpPr>
          <p:nvPr>
            <p:ph type="title"/>
          </p:nvPr>
        </p:nvSpPr>
        <p:spPr>
          <a:xfrm>
            <a:off x="457200" y="479425"/>
            <a:ext cx="8220075" cy="993775"/>
          </a:xfrm>
        </p:spPr>
        <p:txBody>
          <a:bodyPr/>
          <a:lstStyle/>
          <a:p>
            <a:pPr algn="ctr" eaLnBrk="1" hangingPunct="1">
              <a:lnSpc>
                <a:spcPct val="100000"/>
              </a:lnSpc>
              <a:spcBef>
                <a:spcPct val="50000"/>
              </a:spcBef>
            </a:pPr>
            <a:r>
              <a:rPr lang="en-GB" altLang="en-US">
                <a:latin typeface="Tuffy-TTF" charset="0"/>
              </a:rPr>
              <a:t>Yes or No?</a:t>
            </a:r>
            <a:endParaRPr lang="en-US" altLang="en-US">
              <a:latin typeface="Tuffy-TTF" charset="0"/>
            </a:endParaRPr>
          </a:p>
        </p:txBody>
      </p:sp>
      <p:sp>
        <p:nvSpPr>
          <p:cNvPr id="37890" name="Title 2"/>
          <p:cNvSpPr>
            <a:spLocks noChangeArrowheads="1"/>
          </p:cNvSpPr>
          <p:nvPr/>
        </p:nvSpPr>
        <p:spPr bwMode="auto">
          <a:xfrm>
            <a:off x="233363" y="1389063"/>
            <a:ext cx="6767512"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eaLnBrk="1" hangingPunct="1">
              <a:lnSpc>
                <a:spcPct val="100000"/>
              </a:lnSpc>
              <a:spcBef>
                <a:spcPct val="0"/>
              </a:spcBef>
              <a:buFontTx/>
              <a:buNone/>
            </a:pPr>
            <a:r>
              <a:rPr lang="en-GB" altLang="en-US" sz="3200">
                <a:solidFill>
                  <a:schemeClr val="tx1"/>
                </a:solidFill>
                <a:latin typeface="Tuffy-TTF" charset="0"/>
              </a:rPr>
              <a:t>Can a clock clap hands?</a:t>
            </a:r>
          </a:p>
        </p:txBody>
      </p:sp>
      <p:sp>
        <p:nvSpPr>
          <p:cNvPr id="37891" name="Title 2"/>
          <p:cNvSpPr>
            <a:spLocks noChangeArrowheads="1"/>
          </p:cNvSpPr>
          <p:nvPr/>
        </p:nvSpPr>
        <p:spPr bwMode="auto">
          <a:xfrm>
            <a:off x="360363" y="3065463"/>
            <a:ext cx="676592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eaLnBrk="1" hangingPunct="1">
              <a:lnSpc>
                <a:spcPct val="100000"/>
              </a:lnSpc>
              <a:spcBef>
                <a:spcPct val="0"/>
              </a:spcBef>
              <a:buFontTx/>
              <a:buNone/>
            </a:pPr>
            <a:r>
              <a:rPr lang="en-GB" altLang="en-US" sz="3200">
                <a:solidFill>
                  <a:schemeClr val="tx1"/>
                </a:solidFill>
                <a:latin typeface="Tuffy-TTF" charset="0"/>
              </a:rPr>
              <a:t>Can a spoon grab a fork?</a:t>
            </a:r>
          </a:p>
        </p:txBody>
      </p:sp>
      <p:sp>
        <p:nvSpPr>
          <p:cNvPr id="37892" name="Title 2"/>
          <p:cNvSpPr>
            <a:spLocks noChangeArrowheads="1"/>
          </p:cNvSpPr>
          <p:nvPr/>
        </p:nvSpPr>
        <p:spPr bwMode="auto">
          <a:xfrm>
            <a:off x="233363" y="4741863"/>
            <a:ext cx="6767512"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eaLnBrk="1" hangingPunct="1">
              <a:lnSpc>
                <a:spcPct val="100000"/>
              </a:lnSpc>
              <a:spcBef>
                <a:spcPct val="0"/>
              </a:spcBef>
              <a:buFontTx/>
              <a:buNone/>
            </a:pPr>
            <a:r>
              <a:rPr lang="en-GB" altLang="en-US" sz="3200">
                <a:solidFill>
                  <a:schemeClr val="tx1"/>
                </a:solidFill>
                <a:latin typeface="Tuffy-TTF" charset="0"/>
              </a:rPr>
              <a:t>Do trains run on tracks?</a:t>
            </a:r>
          </a:p>
        </p:txBody>
      </p:sp>
      <p:pic>
        <p:nvPicPr>
          <p:cNvPr id="37893"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450" y="1450975"/>
            <a:ext cx="1169988"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07363" flipH="1">
            <a:off x="7242175" y="2794000"/>
            <a:ext cx="315913"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2725" y="4643438"/>
            <a:ext cx="184943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8242300" y="6527800"/>
            <a:ext cx="901700" cy="330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57200" y="479425"/>
            <a:ext cx="8220075" cy="993775"/>
          </a:xfrm>
        </p:spPr>
        <p:txBody>
          <a:bodyPr/>
          <a:lstStyle/>
          <a:p>
            <a:r>
              <a:rPr lang="en-GB" altLang="en-US">
                <a:latin typeface="Twinkl SemiBold" charset="0"/>
              </a:rPr>
              <a:t>Reading Books</a:t>
            </a:r>
          </a:p>
        </p:txBody>
      </p:sp>
      <p:sp>
        <p:nvSpPr>
          <p:cNvPr id="22531" name="Text Box 7"/>
          <p:cNvSpPr txBox="1">
            <a:spLocks noChangeArrowheads="1"/>
          </p:cNvSpPr>
          <p:nvPr/>
        </p:nvSpPr>
        <p:spPr bwMode="auto">
          <a:xfrm>
            <a:off x="750888" y="1752600"/>
            <a:ext cx="7705725" cy="466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eaLnBrk="1" hangingPunct="1">
              <a:lnSpc>
                <a:spcPct val="100000"/>
              </a:lnSpc>
              <a:spcBef>
                <a:spcPct val="50000"/>
              </a:spcBef>
              <a:buFontTx/>
              <a:buNone/>
            </a:pPr>
            <a:r>
              <a:rPr lang="en-GB" altLang="en-US">
                <a:solidFill>
                  <a:schemeClr val="tx1"/>
                </a:solidFill>
                <a:latin typeface="Tuffy-TTF" charset="0"/>
              </a:rPr>
              <a:t>In Foundation 2 one we follow the Oxford Reading Tree scheme. </a:t>
            </a:r>
          </a:p>
          <a:p>
            <a:pPr eaLnBrk="1" hangingPunct="1">
              <a:lnSpc>
                <a:spcPct val="100000"/>
              </a:lnSpc>
              <a:spcBef>
                <a:spcPct val="50000"/>
              </a:spcBef>
              <a:buFontTx/>
              <a:buNone/>
            </a:pPr>
            <a:endParaRPr lang="en-GB" altLang="en-US">
              <a:solidFill>
                <a:schemeClr val="tx1"/>
              </a:solidFill>
              <a:latin typeface="Tuffy-TTF" charset="0"/>
            </a:endParaRPr>
          </a:p>
          <a:p>
            <a:pPr eaLnBrk="1" hangingPunct="1">
              <a:lnSpc>
                <a:spcPct val="100000"/>
              </a:lnSpc>
              <a:spcBef>
                <a:spcPct val="50000"/>
              </a:spcBef>
              <a:buFontTx/>
              <a:buNone/>
            </a:pPr>
            <a:r>
              <a:rPr lang="en-GB" altLang="en-US">
                <a:solidFill>
                  <a:schemeClr val="tx1"/>
                </a:solidFill>
                <a:latin typeface="Tuffy-TTF" charset="0"/>
              </a:rPr>
              <a:t>Can we please ask that you don’t purchase this reading scheme yourself at home, </a:t>
            </a:r>
            <a:r>
              <a:rPr lang="en-GB" altLang="en-US">
                <a:latin typeface="Tuffy-TTF" charset="0"/>
              </a:rPr>
              <a:t>The children become very bored of re reading the same book over and over. </a:t>
            </a:r>
          </a:p>
          <a:p>
            <a:pPr eaLnBrk="1" hangingPunct="1">
              <a:lnSpc>
                <a:spcPct val="100000"/>
              </a:lnSpc>
              <a:spcBef>
                <a:spcPct val="50000"/>
              </a:spcBef>
              <a:buFontTx/>
              <a:buNone/>
            </a:pPr>
            <a:endParaRPr lang="en-GB" altLang="en-US">
              <a:solidFill>
                <a:schemeClr val="tx1"/>
              </a:solidFill>
              <a:latin typeface="Tuffy-TTF" charset="0"/>
            </a:endParaRPr>
          </a:p>
          <a:p>
            <a:pPr eaLnBrk="1" hangingPunct="1">
              <a:lnSpc>
                <a:spcPct val="100000"/>
              </a:lnSpc>
              <a:spcBef>
                <a:spcPct val="50000"/>
              </a:spcBef>
              <a:buFontTx/>
              <a:buNone/>
            </a:pPr>
            <a:r>
              <a:rPr lang="en-GB" altLang="en-US">
                <a:solidFill>
                  <a:schemeClr val="tx1"/>
                </a:solidFill>
                <a:latin typeface="Tuffy-TTF" charset="0"/>
              </a:rPr>
              <a:t>We will undertake guided reading activities in the school day using this reading scheme. We will then send one reading book home every Friday. </a:t>
            </a:r>
          </a:p>
          <a:p>
            <a:pPr eaLnBrk="1" hangingPunct="1">
              <a:lnSpc>
                <a:spcPct val="100000"/>
              </a:lnSpc>
              <a:spcBef>
                <a:spcPct val="50000"/>
              </a:spcBef>
              <a:buFontTx/>
              <a:buNone/>
            </a:pPr>
            <a:endParaRPr lang="en-GB" altLang="en-US">
              <a:solidFill>
                <a:schemeClr val="tx1"/>
              </a:solidFill>
              <a:latin typeface="Tuffy-TTF" charset="0"/>
            </a:endParaRPr>
          </a:p>
          <a:p>
            <a:pPr eaLnBrk="1" hangingPunct="1">
              <a:lnSpc>
                <a:spcPct val="100000"/>
              </a:lnSpc>
              <a:spcBef>
                <a:spcPct val="50000"/>
              </a:spcBef>
              <a:buFontTx/>
              <a:buNone/>
            </a:pPr>
            <a:r>
              <a:rPr lang="en-GB" altLang="en-US">
                <a:solidFill>
                  <a:schemeClr val="tx1"/>
                </a:solidFill>
                <a:latin typeface="Tuffy-TTF" charset="0"/>
              </a:rPr>
              <a:t>Please note, it is recommended practice not to send out multiple books each week even if requested. This is because reading the book alone is only a small part of the reading experience. There are so many other valuable ways you can extend your child’s learning.</a:t>
            </a:r>
          </a:p>
          <a:p>
            <a:pPr eaLnBrk="1" hangingPunct="1">
              <a:lnSpc>
                <a:spcPct val="100000"/>
              </a:lnSpc>
              <a:spcBef>
                <a:spcPct val="50000"/>
              </a:spcBef>
              <a:buFontTx/>
              <a:buNone/>
            </a:pPr>
            <a:endParaRPr lang="en-GB" altLang="en-US">
              <a:solidFill>
                <a:schemeClr val="tx1"/>
              </a:solidFill>
              <a:latin typeface="Tuffy-TTF" charset="0"/>
            </a:endParaRPr>
          </a:p>
        </p:txBody>
      </p:sp>
      <p:sp>
        <p:nvSpPr>
          <p:cNvPr id="4" name="Rectangle 3"/>
          <p:cNvSpPr/>
          <p:nvPr/>
        </p:nvSpPr>
        <p:spPr>
          <a:xfrm>
            <a:off x="8242300" y="6527800"/>
            <a:ext cx="901700" cy="330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20"/>
          <p:cNvSpPr>
            <a:spLocks noGrp="1" noChangeArrowheads="1"/>
          </p:cNvSpPr>
          <p:nvPr>
            <p:ph type="title"/>
          </p:nvPr>
        </p:nvSpPr>
        <p:spPr>
          <a:xfrm>
            <a:off x="457200" y="479425"/>
            <a:ext cx="8220075" cy="993775"/>
          </a:xfrm>
        </p:spPr>
        <p:txBody>
          <a:bodyPr/>
          <a:lstStyle/>
          <a:p>
            <a:pPr eaLnBrk="1" hangingPunct="1">
              <a:lnSpc>
                <a:spcPct val="100000"/>
              </a:lnSpc>
              <a:spcBef>
                <a:spcPct val="50000"/>
              </a:spcBef>
            </a:pPr>
            <a:r>
              <a:rPr lang="en-GB" altLang="en-US" sz="3600">
                <a:latin typeface="Twinkl" charset="0"/>
              </a:rPr>
              <a:t>Helping Your Child at Home</a:t>
            </a:r>
            <a:endParaRPr lang="en-US" altLang="en-US" sz="3600">
              <a:latin typeface="Twinkl" charset="0"/>
            </a:endParaRPr>
          </a:p>
        </p:txBody>
      </p:sp>
      <p:sp>
        <p:nvSpPr>
          <p:cNvPr id="23555" name="Text Box 8"/>
          <p:cNvSpPr txBox="1">
            <a:spLocks noChangeArrowheads="1"/>
          </p:cNvSpPr>
          <p:nvPr/>
        </p:nvSpPr>
        <p:spPr bwMode="auto">
          <a:xfrm>
            <a:off x="750888" y="1436688"/>
            <a:ext cx="7705725" cy="454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eaLnBrk="1" hangingPunct="1">
              <a:lnSpc>
                <a:spcPct val="100000"/>
              </a:lnSpc>
              <a:spcBef>
                <a:spcPct val="50000"/>
              </a:spcBef>
              <a:buFontTx/>
              <a:buNone/>
            </a:pPr>
            <a:r>
              <a:rPr lang="en-GB" altLang="en-US">
                <a:solidFill>
                  <a:schemeClr val="tx1"/>
                </a:solidFill>
                <a:latin typeface="Tuffy-TTF" charset="0"/>
              </a:rPr>
              <a:t>Talk about the pictures using questions such as who? What? Where? Why?</a:t>
            </a:r>
          </a:p>
          <a:p>
            <a:pPr eaLnBrk="1" hangingPunct="1">
              <a:lnSpc>
                <a:spcPct val="100000"/>
              </a:lnSpc>
              <a:spcBef>
                <a:spcPct val="50000"/>
              </a:spcBef>
              <a:buFontTx/>
              <a:buNone/>
            </a:pPr>
            <a:endParaRPr lang="en-GB" altLang="en-US" sz="900">
              <a:solidFill>
                <a:schemeClr val="tx1"/>
              </a:solidFill>
              <a:latin typeface="Tuffy-TTF" charset="0"/>
            </a:endParaRPr>
          </a:p>
          <a:p>
            <a:pPr eaLnBrk="1" hangingPunct="1">
              <a:lnSpc>
                <a:spcPct val="100000"/>
              </a:lnSpc>
              <a:spcBef>
                <a:spcPct val="50000"/>
              </a:spcBef>
              <a:buFontTx/>
              <a:buNone/>
            </a:pPr>
            <a:r>
              <a:rPr lang="en-GB" altLang="en-US">
                <a:solidFill>
                  <a:schemeClr val="tx1"/>
                </a:solidFill>
                <a:latin typeface="Tuffy-TTF" charset="0"/>
              </a:rPr>
              <a:t>Can they think of their own ending for the story?</a:t>
            </a:r>
          </a:p>
          <a:p>
            <a:pPr eaLnBrk="1" hangingPunct="1">
              <a:lnSpc>
                <a:spcPct val="100000"/>
              </a:lnSpc>
              <a:spcBef>
                <a:spcPct val="50000"/>
              </a:spcBef>
              <a:buFontTx/>
              <a:buNone/>
            </a:pPr>
            <a:endParaRPr lang="en-GB" altLang="en-US" sz="800">
              <a:solidFill>
                <a:schemeClr val="tx1"/>
              </a:solidFill>
              <a:latin typeface="Tuffy-TTF" charset="0"/>
            </a:endParaRPr>
          </a:p>
          <a:p>
            <a:pPr eaLnBrk="1" hangingPunct="1">
              <a:lnSpc>
                <a:spcPct val="100000"/>
              </a:lnSpc>
              <a:spcBef>
                <a:spcPct val="50000"/>
              </a:spcBef>
              <a:buFontTx/>
              <a:buNone/>
            </a:pPr>
            <a:r>
              <a:rPr lang="en-GB" altLang="en-US">
                <a:solidFill>
                  <a:schemeClr val="tx1"/>
                </a:solidFill>
                <a:latin typeface="Tuffy-TTF" charset="0"/>
              </a:rPr>
              <a:t>Can they draw a picture of their favourite part of the story? Can they make up their own character?</a:t>
            </a:r>
          </a:p>
          <a:p>
            <a:pPr eaLnBrk="1" hangingPunct="1">
              <a:lnSpc>
                <a:spcPct val="100000"/>
              </a:lnSpc>
              <a:spcBef>
                <a:spcPct val="50000"/>
              </a:spcBef>
              <a:buFontTx/>
              <a:buNone/>
            </a:pPr>
            <a:endParaRPr lang="en-GB" altLang="en-US" sz="800">
              <a:solidFill>
                <a:schemeClr val="tx1"/>
              </a:solidFill>
              <a:latin typeface="Tuffy-TTF" charset="0"/>
            </a:endParaRPr>
          </a:p>
          <a:p>
            <a:pPr eaLnBrk="1" hangingPunct="1">
              <a:lnSpc>
                <a:spcPct val="100000"/>
              </a:lnSpc>
              <a:spcBef>
                <a:spcPct val="50000"/>
              </a:spcBef>
              <a:buFontTx/>
              <a:buNone/>
            </a:pPr>
            <a:r>
              <a:rPr lang="en-GB" altLang="en-US">
                <a:solidFill>
                  <a:schemeClr val="tx1"/>
                </a:solidFill>
                <a:latin typeface="Tuffy-TTF" charset="0"/>
              </a:rPr>
              <a:t>Look for familiar sounds and words in the world around you. Can they sound out and blend words from signs?</a:t>
            </a:r>
          </a:p>
          <a:p>
            <a:pPr eaLnBrk="1" hangingPunct="1">
              <a:lnSpc>
                <a:spcPct val="100000"/>
              </a:lnSpc>
              <a:spcBef>
                <a:spcPct val="50000"/>
              </a:spcBef>
              <a:buFontTx/>
              <a:buNone/>
            </a:pPr>
            <a:endParaRPr lang="en-GB" altLang="en-US" sz="800">
              <a:solidFill>
                <a:schemeClr val="tx1"/>
              </a:solidFill>
              <a:latin typeface="Tuffy-TTF" charset="0"/>
            </a:endParaRPr>
          </a:p>
          <a:p>
            <a:pPr eaLnBrk="1" hangingPunct="1">
              <a:lnSpc>
                <a:spcPct val="100000"/>
              </a:lnSpc>
              <a:spcBef>
                <a:spcPct val="50000"/>
              </a:spcBef>
              <a:buFontTx/>
              <a:buNone/>
            </a:pPr>
            <a:r>
              <a:rPr lang="en-GB" altLang="en-US">
                <a:solidFill>
                  <a:schemeClr val="tx1"/>
                </a:solidFill>
                <a:latin typeface="Tuffy-TTF" charset="0"/>
              </a:rPr>
              <a:t>Go through favourite home reading books and look for words they know.</a:t>
            </a:r>
          </a:p>
          <a:p>
            <a:pPr eaLnBrk="1" hangingPunct="1">
              <a:lnSpc>
                <a:spcPct val="100000"/>
              </a:lnSpc>
              <a:spcBef>
                <a:spcPct val="50000"/>
              </a:spcBef>
              <a:buFontTx/>
              <a:buNone/>
            </a:pPr>
            <a:endParaRPr lang="en-GB" altLang="en-US" sz="800">
              <a:solidFill>
                <a:schemeClr val="tx1"/>
              </a:solidFill>
              <a:latin typeface="Tuffy-TTF" charset="0"/>
            </a:endParaRPr>
          </a:p>
          <a:p>
            <a:pPr eaLnBrk="1" hangingPunct="1">
              <a:lnSpc>
                <a:spcPct val="100000"/>
              </a:lnSpc>
              <a:spcBef>
                <a:spcPct val="50000"/>
              </a:spcBef>
              <a:buFontTx/>
              <a:buNone/>
            </a:pPr>
            <a:r>
              <a:rPr lang="en-GB" altLang="en-US">
                <a:solidFill>
                  <a:schemeClr val="tx1"/>
                </a:solidFill>
                <a:latin typeface="Tuffy-TTF" charset="0"/>
              </a:rPr>
              <a:t>Use the local library to look for new stories that interest and excite them.</a:t>
            </a:r>
          </a:p>
          <a:p>
            <a:pPr eaLnBrk="1" hangingPunct="1">
              <a:lnSpc>
                <a:spcPct val="100000"/>
              </a:lnSpc>
              <a:spcBef>
                <a:spcPct val="50000"/>
              </a:spcBef>
              <a:buFontTx/>
              <a:buNone/>
            </a:pPr>
            <a:endParaRPr lang="en-GB" altLang="en-US" sz="800">
              <a:solidFill>
                <a:schemeClr val="tx1"/>
              </a:solidFill>
              <a:latin typeface="Tuffy-TTF" charset="0"/>
            </a:endParaRPr>
          </a:p>
          <a:p>
            <a:pPr eaLnBrk="1" hangingPunct="1">
              <a:lnSpc>
                <a:spcPct val="100000"/>
              </a:lnSpc>
              <a:spcBef>
                <a:spcPct val="50000"/>
              </a:spcBef>
              <a:buFontTx/>
              <a:buNone/>
            </a:pPr>
            <a:r>
              <a:rPr lang="en-GB" altLang="en-US">
                <a:solidFill>
                  <a:schemeClr val="tx1"/>
                </a:solidFill>
                <a:latin typeface="Tuffy-TTF" charset="0"/>
              </a:rPr>
              <a:t>Read a variety of different books to your child every day.</a:t>
            </a:r>
            <a:endParaRPr lang="en-US" altLang="en-US">
              <a:solidFill>
                <a:schemeClr val="tx1"/>
              </a:solidFill>
              <a:latin typeface="Tuffy-TTF" charset="0"/>
            </a:endParaRPr>
          </a:p>
        </p:txBody>
      </p:sp>
      <p:sp>
        <p:nvSpPr>
          <p:cNvPr id="4" name="Rectangle 3"/>
          <p:cNvSpPr/>
          <p:nvPr/>
        </p:nvSpPr>
        <p:spPr>
          <a:xfrm>
            <a:off x="8242300" y="6527800"/>
            <a:ext cx="901700" cy="330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42300" y="6527800"/>
            <a:ext cx="901700" cy="330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Rectangle: Rounded Corners 21">
            <a:extLst>
              <a:ext uri="{FF2B5EF4-FFF2-40B4-BE49-F238E27FC236}"/>
            </a:extLst>
          </p:cNvPr>
          <p:cNvSpPr/>
          <p:nvPr/>
        </p:nvSpPr>
        <p:spPr>
          <a:xfrm>
            <a:off x="750888" y="4391025"/>
            <a:ext cx="4156075" cy="5222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altLang="en-US" b="1" dirty="0">
                <a:solidFill>
                  <a:schemeClr val="tx1"/>
                </a:solidFill>
              </a:rPr>
              <a:t>over 100 ways to spell </a:t>
            </a:r>
            <a:r>
              <a:rPr lang="en-US" altLang="en-US" b="1" dirty="0">
                <a:solidFill>
                  <a:schemeClr val="tx1"/>
                </a:solidFill>
                <a:latin typeface="Tuffy-TTF" panose="020B0603060100000000" pitchFamily="34" charset="0"/>
              </a:rPr>
              <a:t>those</a:t>
            </a:r>
            <a:r>
              <a:rPr lang="en-US" altLang="en-US" b="1" dirty="0">
                <a:solidFill>
                  <a:schemeClr val="tx1"/>
                </a:solidFill>
              </a:rPr>
              <a:t> sounds</a:t>
            </a:r>
            <a:endParaRPr lang="en-GB" b="1" dirty="0">
              <a:solidFill>
                <a:schemeClr val="tx1"/>
              </a:solidFill>
            </a:endParaRPr>
          </a:p>
        </p:txBody>
      </p:sp>
      <p:sp>
        <p:nvSpPr>
          <p:cNvPr id="18" name="Rectangle: Rounded Corners 17">
            <a:extLst>
              <a:ext uri="{FF2B5EF4-FFF2-40B4-BE49-F238E27FC236}"/>
            </a:extLst>
          </p:cNvPr>
          <p:cNvSpPr/>
          <p:nvPr/>
        </p:nvSpPr>
        <p:spPr>
          <a:xfrm>
            <a:off x="750888" y="2251075"/>
            <a:ext cx="2389187" cy="5222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altLang="en-US" b="1" dirty="0">
                <a:solidFill>
                  <a:schemeClr val="tx1"/>
                </a:solidFill>
                <a:latin typeface="Tuffy-TTF" panose="020B0603060100000000" pitchFamily="34" charset="0"/>
              </a:rPr>
              <a:t>26 letters</a:t>
            </a:r>
            <a:endParaRPr lang="en-GB" b="1" dirty="0">
              <a:solidFill>
                <a:schemeClr val="tx1"/>
              </a:solidFill>
              <a:latin typeface="Tuffy-TTF" panose="020B0603060100000000" pitchFamily="34" charset="0"/>
            </a:endParaRPr>
          </a:p>
        </p:txBody>
      </p:sp>
      <p:sp>
        <p:nvSpPr>
          <p:cNvPr id="9219" name="Title 20"/>
          <p:cNvSpPr>
            <a:spLocks noGrp="1" noChangeArrowheads="1"/>
          </p:cNvSpPr>
          <p:nvPr>
            <p:ph type="title"/>
          </p:nvPr>
        </p:nvSpPr>
        <p:spPr>
          <a:xfrm>
            <a:off x="457200" y="479425"/>
            <a:ext cx="8220075" cy="993775"/>
          </a:xfrm>
        </p:spPr>
        <p:txBody>
          <a:bodyPr/>
          <a:lstStyle/>
          <a:p>
            <a:pPr eaLnBrk="1" hangingPunct="1"/>
            <a:r>
              <a:rPr lang="en-US" altLang="en-US" sz="3600">
                <a:latin typeface="Tuffy-TTF" charset="0"/>
              </a:rPr>
              <a:t>Did You Know…?</a:t>
            </a:r>
            <a:endParaRPr lang="en-GB" altLang="en-US" sz="3600">
              <a:latin typeface="Tuffy-TTF" charset="0"/>
            </a:endParaRPr>
          </a:p>
        </p:txBody>
      </p:sp>
      <p:sp>
        <p:nvSpPr>
          <p:cNvPr id="9220" name="Rectangle 4"/>
          <p:cNvSpPr>
            <a:spLocks noChangeArrowheads="1"/>
          </p:cNvSpPr>
          <p:nvPr/>
        </p:nvSpPr>
        <p:spPr bwMode="auto">
          <a:xfrm>
            <a:off x="755650" y="1514475"/>
            <a:ext cx="7632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eaLnBrk="1" hangingPunct="1">
              <a:lnSpc>
                <a:spcPct val="100000"/>
              </a:lnSpc>
              <a:spcBef>
                <a:spcPct val="0"/>
              </a:spcBef>
              <a:buFontTx/>
              <a:buNone/>
            </a:pPr>
            <a:r>
              <a:rPr lang="en-US" altLang="en-US">
                <a:solidFill>
                  <a:schemeClr val="tx1"/>
                </a:solidFill>
                <a:latin typeface="Tuffy-TTF" charset="0"/>
              </a:rPr>
              <a:t>The English language has:</a:t>
            </a:r>
          </a:p>
        </p:txBody>
      </p:sp>
      <p:sp>
        <p:nvSpPr>
          <p:cNvPr id="9221" name="Rectangle 7"/>
          <p:cNvSpPr>
            <a:spLocks noChangeArrowheads="1"/>
          </p:cNvSpPr>
          <p:nvPr/>
        </p:nvSpPr>
        <p:spPr bwMode="auto">
          <a:xfrm>
            <a:off x="750888" y="5619750"/>
            <a:ext cx="7632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eaLnBrk="1" hangingPunct="1">
              <a:lnSpc>
                <a:spcPct val="100000"/>
              </a:lnSpc>
              <a:spcBef>
                <a:spcPct val="0"/>
              </a:spcBef>
              <a:buFontTx/>
              <a:buNone/>
            </a:pPr>
            <a:r>
              <a:rPr lang="en-US" altLang="en-US">
                <a:solidFill>
                  <a:schemeClr val="tx1"/>
                </a:solidFill>
                <a:latin typeface="Tuffy-TTF" charset="0"/>
              </a:rPr>
              <a:t>It is one of the most complex languages to learn to read and spell.</a:t>
            </a:r>
          </a:p>
        </p:txBody>
      </p:sp>
      <p:sp>
        <p:nvSpPr>
          <p:cNvPr id="13" name="Rectangle 12">
            <a:extLst>
              <a:ext uri="{FF2B5EF4-FFF2-40B4-BE49-F238E27FC236}"/>
            </a:extLst>
          </p:cNvPr>
          <p:cNvSpPr/>
          <p:nvPr/>
        </p:nvSpPr>
        <p:spPr>
          <a:xfrm rot="514971">
            <a:off x="4965700" y="2114550"/>
            <a:ext cx="758825" cy="833438"/>
          </a:xfrm>
          <a:prstGeom prst="rect">
            <a:avLst/>
          </a:prstGeom>
          <a:solidFill>
            <a:srgbClr val="C9085C"/>
          </a:solidFill>
          <a:ln w="57150">
            <a:solidFill>
              <a:srgbClr val="FEFCFD"/>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lgn="ctr" eaLnBrk="1" fontAlgn="auto" hangingPunct="1">
              <a:spcBef>
                <a:spcPts val="0"/>
              </a:spcBef>
              <a:spcAft>
                <a:spcPts val="0"/>
              </a:spcAft>
              <a:defRPr/>
            </a:pPr>
            <a:r>
              <a:rPr lang="en-US" altLang="en-US" sz="4000" b="1" dirty="0"/>
              <a:t>X</a:t>
            </a:r>
            <a:endParaRPr lang="en-GB" sz="4000" b="1" dirty="0"/>
          </a:p>
        </p:txBody>
      </p:sp>
      <p:sp>
        <p:nvSpPr>
          <p:cNvPr id="14" name="Rectangle 13">
            <a:extLst>
              <a:ext uri="{FF2B5EF4-FFF2-40B4-BE49-F238E27FC236}"/>
            </a:extLst>
          </p:cNvPr>
          <p:cNvSpPr/>
          <p:nvPr/>
        </p:nvSpPr>
        <p:spPr>
          <a:xfrm rot="21200583">
            <a:off x="5894388" y="2114550"/>
            <a:ext cx="757237" cy="833438"/>
          </a:xfrm>
          <a:prstGeom prst="rect">
            <a:avLst/>
          </a:prstGeom>
          <a:solidFill>
            <a:srgbClr val="8D358B"/>
          </a:solidFill>
          <a:ln w="57150">
            <a:solidFill>
              <a:srgbClr val="FEFCFD"/>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lgn="ctr" eaLnBrk="1" fontAlgn="auto" hangingPunct="1">
              <a:spcBef>
                <a:spcPts val="0"/>
              </a:spcBef>
              <a:spcAft>
                <a:spcPts val="0"/>
              </a:spcAft>
              <a:defRPr/>
            </a:pPr>
            <a:r>
              <a:rPr lang="en-US" altLang="en-US" sz="4000" b="1" dirty="0"/>
              <a:t>Y</a:t>
            </a:r>
            <a:endParaRPr lang="en-GB" sz="4000" b="1" dirty="0"/>
          </a:p>
        </p:txBody>
      </p:sp>
      <p:sp>
        <p:nvSpPr>
          <p:cNvPr id="15" name="Rectangle 14">
            <a:extLst>
              <a:ext uri="{FF2B5EF4-FFF2-40B4-BE49-F238E27FC236}"/>
            </a:extLst>
          </p:cNvPr>
          <p:cNvSpPr/>
          <p:nvPr/>
        </p:nvSpPr>
        <p:spPr>
          <a:xfrm rot="385085">
            <a:off x="6838950" y="2114550"/>
            <a:ext cx="758825" cy="833438"/>
          </a:xfrm>
          <a:prstGeom prst="rect">
            <a:avLst/>
          </a:prstGeom>
          <a:solidFill>
            <a:srgbClr val="483681"/>
          </a:solidFill>
          <a:ln w="57150">
            <a:solidFill>
              <a:srgbClr val="FEFCFD"/>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lgn="ctr" eaLnBrk="1" fontAlgn="auto" hangingPunct="1">
              <a:spcBef>
                <a:spcPts val="0"/>
              </a:spcBef>
              <a:spcAft>
                <a:spcPts val="0"/>
              </a:spcAft>
              <a:defRPr/>
            </a:pPr>
            <a:r>
              <a:rPr lang="en-US" sz="4000" b="1" dirty="0"/>
              <a:t>Z</a:t>
            </a:r>
            <a:endParaRPr lang="en-GB" sz="4000" b="1" dirty="0"/>
          </a:p>
        </p:txBody>
      </p:sp>
      <p:pic>
        <p:nvPicPr>
          <p:cNvPr id="92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7863" y="4208463"/>
            <a:ext cx="1320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Rounded Corners 19">
            <a:extLst>
              <a:ext uri="{FF2B5EF4-FFF2-40B4-BE49-F238E27FC236}"/>
            </a:extLst>
          </p:cNvPr>
          <p:cNvSpPr/>
          <p:nvPr/>
        </p:nvSpPr>
        <p:spPr>
          <a:xfrm>
            <a:off x="750888" y="3321050"/>
            <a:ext cx="2389187" cy="5222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altLang="en-US" b="1" dirty="0">
                <a:solidFill>
                  <a:schemeClr val="tx1"/>
                </a:solidFill>
                <a:latin typeface="Tuffy-TTF" panose="020B0603060100000000" pitchFamily="34" charset="0"/>
              </a:rPr>
              <a:t>44 sounds</a:t>
            </a:r>
            <a:endParaRPr lang="en-GB" b="1" dirty="0">
              <a:solidFill>
                <a:schemeClr val="tx1"/>
              </a:solidFill>
              <a:latin typeface="Tuffy-TTF" panose="020B0603060100000000"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521700" y="6146800"/>
            <a:ext cx="622300" cy="711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Rectangle 2"/>
          <p:cNvSpPr/>
          <p:nvPr/>
        </p:nvSpPr>
        <p:spPr>
          <a:xfrm>
            <a:off x="3873500" y="2667000"/>
            <a:ext cx="1193800" cy="15367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Rectangle 3"/>
          <p:cNvSpPr>
            <a:spLocks noChangeArrowheads="1"/>
          </p:cNvSpPr>
          <p:nvPr/>
        </p:nvSpPr>
        <p:spPr bwMode="auto">
          <a:xfrm>
            <a:off x="495300" y="735013"/>
            <a:ext cx="45720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winkl" charset="0"/>
              </a:defRPr>
            </a:lvl1pPr>
            <a:lvl2pPr marL="742950" indent="-285750">
              <a:defRPr>
                <a:solidFill>
                  <a:schemeClr val="tx1"/>
                </a:solidFill>
                <a:latin typeface="Twinkl" charset="0"/>
              </a:defRPr>
            </a:lvl2pPr>
            <a:lvl3pPr marL="1143000" indent="-228600">
              <a:defRPr>
                <a:solidFill>
                  <a:schemeClr val="tx1"/>
                </a:solidFill>
                <a:latin typeface="Twinkl" charset="0"/>
              </a:defRPr>
            </a:lvl3pPr>
            <a:lvl4pPr marL="1600200" indent="-228600">
              <a:defRPr>
                <a:solidFill>
                  <a:schemeClr val="tx1"/>
                </a:solidFill>
                <a:latin typeface="Twinkl" charset="0"/>
              </a:defRPr>
            </a:lvl4pPr>
            <a:lvl5pPr marL="2057400" indent="-228600">
              <a:defRPr>
                <a:solidFill>
                  <a:schemeClr val="tx1"/>
                </a:solidFill>
                <a:latin typeface="Twinkl" charset="0"/>
              </a:defRPr>
            </a:lvl5pPr>
            <a:lvl6pPr marL="2514600" indent="-228600" eaLnBrk="0" fontAlgn="base" hangingPunct="0">
              <a:spcBef>
                <a:spcPct val="0"/>
              </a:spcBef>
              <a:spcAft>
                <a:spcPct val="0"/>
              </a:spcAft>
              <a:defRPr>
                <a:solidFill>
                  <a:schemeClr val="tx1"/>
                </a:solidFill>
                <a:latin typeface="Twinkl" charset="0"/>
              </a:defRPr>
            </a:lvl6pPr>
            <a:lvl7pPr marL="2971800" indent="-228600" eaLnBrk="0" fontAlgn="base" hangingPunct="0">
              <a:spcBef>
                <a:spcPct val="0"/>
              </a:spcBef>
              <a:spcAft>
                <a:spcPct val="0"/>
              </a:spcAft>
              <a:defRPr>
                <a:solidFill>
                  <a:schemeClr val="tx1"/>
                </a:solidFill>
                <a:latin typeface="Twinkl" charset="0"/>
              </a:defRPr>
            </a:lvl7pPr>
            <a:lvl8pPr marL="3429000" indent="-228600" eaLnBrk="0" fontAlgn="base" hangingPunct="0">
              <a:spcBef>
                <a:spcPct val="0"/>
              </a:spcBef>
              <a:spcAft>
                <a:spcPct val="0"/>
              </a:spcAft>
              <a:defRPr>
                <a:solidFill>
                  <a:schemeClr val="tx1"/>
                </a:solidFill>
                <a:latin typeface="Twinkl" charset="0"/>
              </a:defRPr>
            </a:lvl8pPr>
            <a:lvl9pPr marL="3886200" indent="-228600" eaLnBrk="0" fontAlgn="base" hangingPunct="0">
              <a:spcBef>
                <a:spcPct val="0"/>
              </a:spcBef>
              <a:spcAft>
                <a:spcPct val="0"/>
              </a:spcAft>
              <a:defRPr>
                <a:solidFill>
                  <a:schemeClr val="tx1"/>
                </a:solidFill>
                <a:latin typeface="Twinkl" charset="0"/>
              </a:defRPr>
            </a:lvl9pPr>
          </a:lstStyle>
          <a:p>
            <a:pPr>
              <a:buFont typeface="Arial" charset="0"/>
              <a:buChar char="•"/>
            </a:pPr>
            <a:r>
              <a:rPr lang="en-GB" altLang="en-US">
                <a:latin typeface="Calibri" charset="0"/>
                <a:ea typeface="Calibri" charset="0"/>
                <a:cs typeface="Times New Roman" charset="0"/>
              </a:rPr>
              <a:t>To support children’s early development in language and vocabulary.</a:t>
            </a:r>
          </a:p>
          <a:p>
            <a:pPr>
              <a:buFont typeface="Arial" charset="0"/>
              <a:buChar char="•"/>
            </a:pPr>
            <a:endParaRPr lang="en-GB" altLang="en-US" sz="1600">
              <a:latin typeface="Calibri" charset="0"/>
              <a:ea typeface="Calibri" charset="0"/>
              <a:cs typeface="Times New Roman" charset="0"/>
            </a:endParaRPr>
          </a:p>
          <a:p>
            <a:pPr>
              <a:buFont typeface="Arial" charset="0"/>
              <a:buChar char="•"/>
            </a:pPr>
            <a:r>
              <a:rPr lang="en-GB" altLang="en-US">
                <a:latin typeface="Calibri" charset="0"/>
                <a:ea typeface="Calibri" charset="0"/>
                <a:cs typeface="Times New Roman" charset="0"/>
              </a:rPr>
              <a:t>To increase interaction between adults and children.  </a:t>
            </a:r>
            <a:r>
              <a:rPr lang="en-GB" altLang="en-US">
                <a:ea typeface="Calibri" charset="0"/>
                <a:cs typeface="Times New Roman" charset="0"/>
              </a:rPr>
              <a:t> </a:t>
            </a:r>
          </a:p>
        </p:txBody>
      </p:sp>
      <p:sp>
        <p:nvSpPr>
          <p:cNvPr id="5" name="TextBox 4"/>
          <p:cNvSpPr txBox="1">
            <a:spLocks noChangeArrowheads="1"/>
          </p:cNvSpPr>
          <p:nvPr/>
        </p:nvSpPr>
        <p:spPr bwMode="auto">
          <a:xfrm>
            <a:off x="2179638" y="2439988"/>
            <a:ext cx="3157537"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charset="0"/>
              </a:defRPr>
            </a:lvl1pPr>
            <a:lvl2pPr marL="742950" indent="-285750">
              <a:defRPr>
                <a:solidFill>
                  <a:schemeClr val="tx1"/>
                </a:solidFill>
                <a:latin typeface="Twinkl" charset="0"/>
              </a:defRPr>
            </a:lvl2pPr>
            <a:lvl3pPr marL="1143000" indent="-228600">
              <a:defRPr>
                <a:solidFill>
                  <a:schemeClr val="tx1"/>
                </a:solidFill>
                <a:latin typeface="Twinkl" charset="0"/>
              </a:defRPr>
            </a:lvl3pPr>
            <a:lvl4pPr marL="1600200" indent="-228600">
              <a:defRPr>
                <a:solidFill>
                  <a:schemeClr val="tx1"/>
                </a:solidFill>
                <a:latin typeface="Twinkl" charset="0"/>
              </a:defRPr>
            </a:lvl4pPr>
            <a:lvl5pPr marL="2057400" indent="-228600">
              <a:defRPr>
                <a:solidFill>
                  <a:schemeClr val="tx1"/>
                </a:solidFill>
                <a:latin typeface="Twinkl" charset="0"/>
              </a:defRPr>
            </a:lvl5pPr>
            <a:lvl6pPr marL="2514600" indent="-228600" eaLnBrk="0" fontAlgn="base" hangingPunct="0">
              <a:spcBef>
                <a:spcPct val="0"/>
              </a:spcBef>
              <a:spcAft>
                <a:spcPct val="0"/>
              </a:spcAft>
              <a:defRPr>
                <a:solidFill>
                  <a:schemeClr val="tx1"/>
                </a:solidFill>
                <a:latin typeface="Twinkl" charset="0"/>
              </a:defRPr>
            </a:lvl6pPr>
            <a:lvl7pPr marL="2971800" indent="-228600" eaLnBrk="0" fontAlgn="base" hangingPunct="0">
              <a:spcBef>
                <a:spcPct val="0"/>
              </a:spcBef>
              <a:spcAft>
                <a:spcPct val="0"/>
              </a:spcAft>
              <a:defRPr>
                <a:solidFill>
                  <a:schemeClr val="tx1"/>
                </a:solidFill>
                <a:latin typeface="Twinkl" charset="0"/>
              </a:defRPr>
            </a:lvl7pPr>
            <a:lvl8pPr marL="3429000" indent="-228600" eaLnBrk="0" fontAlgn="base" hangingPunct="0">
              <a:spcBef>
                <a:spcPct val="0"/>
              </a:spcBef>
              <a:spcAft>
                <a:spcPct val="0"/>
              </a:spcAft>
              <a:defRPr>
                <a:solidFill>
                  <a:schemeClr val="tx1"/>
                </a:solidFill>
                <a:latin typeface="Twinkl" charset="0"/>
              </a:defRPr>
            </a:lvl8pPr>
            <a:lvl9pPr marL="3886200" indent="-228600" eaLnBrk="0" fontAlgn="base" hangingPunct="0">
              <a:spcBef>
                <a:spcPct val="0"/>
              </a:spcBef>
              <a:spcAft>
                <a:spcPct val="0"/>
              </a:spcAft>
              <a:defRPr>
                <a:solidFill>
                  <a:schemeClr val="tx1"/>
                </a:solidFill>
                <a:latin typeface="Twinkl" charset="0"/>
              </a:defRPr>
            </a:lvl9pPr>
          </a:lstStyle>
          <a:p>
            <a:pPr algn="ctr"/>
            <a:r>
              <a:rPr lang="en-GB" altLang="en-US">
                <a:latin typeface="Calibri" charset="0"/>
                <a:ea typeface="Calibri" charset="0"/>
                <a:cs typeface="Calibri" charset="0"/>
              </a:rPr>
              <a:t>‘We want to improve education for every child and the early years in a child’s life are critical in laying strong foundations for future success. That is why we want to free up more time for Reception teachers to interact with their pupils, and make sure they are developing the rich vocabulary, skills and behaviours they need to thrive at school and in later life.’</a:t>
            </a:r>
          </a:p>
          <a:p>
            <a:pPr algn="ctr"/>
            <a:endParaRPr lang="en-GB" altLang="en-US" sz="1400" i="1">
              <a:latin typeface="Calibri" charset="0"/>
              <a:ea typeface="Calibri" charset="0"/>
              <a:cs typeface="Calibri" charset="0"/>
            </a:endParaRPr>
          </a:p>
          <a:p>
            <a:pPr algn="ctr"/>
            <a:r>
              <a:rPr lang="en-GB" altLang="en-US" sz="1400" i="1">
                <a:latin typeface="Calibri" charset="0"/>
                <a:ea typeface="Calibri" charset="0"/>
                <a:cs typeface="Calibri" charset="0"/>
              </a:rPr>
              <a:t>Nadhim Zahawi</a:t>
            </a:r>
          </a:p>
          <a:p>
            <a:pPr algn="ctr"/>
            <a:r>
              <a:rPr lang="en-GB" altLang="en-US" sz="1400" i="1">
                <a:latin typeface="Calibri" charset="0"/>
                <a:ea typeface="Calibri" charset="0"/>
                <a:cs typeface="Calibri" charset="0"/>
              </a:rPr>
              <a:t>Children &amp; Families Minister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title"/>
          </p:nvPr>
        </p:nvSpPr>
        <p:spPr>
          <a:xfrm>
            <a:off x="457200" y="588963"/>
            <a:ext cx="8220075" cy="774700"/>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altLang="en-US" sz="2800">
                <a:latin typeface="Tuffy-TTF" charset="0"/>
                <a:ea typeface="Sassoon Infant Rg" charset="0"/>
                <a:cs typeface="Sassoon Infant Rg" charset="0"/>
              </a:rPr>
              <a:t>The English language is one of the most complex languages to learn to read and spell.</a:t>
            </a:r>
          </a:p>
        </p:txBody>
      </p:sp>
      <p:sp>
        <p:nvSpPr>
          <p:cNvPr id="4" name="Rectangle 3"/>
          <p:cNvSpPr/>
          <p:nvPr/>
        </p:nvSpPr>
        <p:spPr>
          <a:xfrm>
            <a:off x="8242300" y="6527800"/>
            <a:ext cx="901700" cy="330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 love Lucy  english Pronunciation.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45803" y="494414"/>
            <a:ext cx="8066569" cy="5858540"/>
          </a:xfrm>
          <a:prstGeom prst="rect">
            <a:avLst/>
          </a:prstGeom>
        </p:spPr>
      </p:pic>
      <p:sp>
        <p:nvSpPr>
          <p:cNvPr id="3" name="Rectangle 2"/>
          <p:cNvSpPr/>
          <p:nvPr/>
        </p:nvSpPr>
        <p:spPr>
          <a:xfrm>
            <a:off x="8242300" y="6527800"/>
            <a:ext cx="901700" cy="330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883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20"/>
          <p:cNvSpPr>
            <a:spLocks noGrp="1" noChangeArrowheads="1"/>
          </p:cNvSpPr>
          <p:nvPr>
            <p:ph type="title"/>
          </p:nvPr>
        </p:nvSpPr>
        <p:spPr>
          <a:xfrm>
            <a:off x="457200" y="479425"/>
            <a:ext cx="8220075" cy="993775"/>
          </a:xfrm>
        </p:spPr>
        <p:txBody>
          <a:bodyPr/>
          <a:lstStyle/>
          <a:p>
            <a:pPr eaLnBrk="1" hangingPunct="1"/>
            <a:r>
              <a:rPr lang="en-GB" altLang="en-US" sz="3600">
                <a:latin typeface="Tuffy-TTF" charset="0"/>
              </a:rPr>
              <a:t>The Jargon – A Quick Guide</a:t>
            </a:r>
          </a:p>
        </p:txBody>
      </p:sp>
      <p:sp>
        <p:nvSpPr>
          <p:cNvPr id="18" name="Rectangle: Rounded Corners 17">
            <a:extLst>
              <a:ext uri="{FF2B5EF4-FFF2-40B4-BE49-F238E27FC236}"/>
            </a:extLst>
          </p:cNvPr>
          <p:cNvSpPr/>
          <p:nvPr/>
        </p:nvSpPr>
        <p:spPr>
          <a:xfrm>
            <a:off x="812800" y="1384300"/>
            <a:ext cx="7632700" cy="10128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sz="1600" b="1" dirty="0">
                <a:solidFill>
                  <a:srgbClr val="483681"/>
                </a:solidFill>
                <a:latin typeface="Tuffy-TTF" panose="020B0603060100000000" pitchFamily="34" charset="0"/>
              </a:rPr>
              <a:t>phonics</a:t>
            </a:r>
            <a:r>
              <a:rPr lang="en-GB" altLang="en-US" sz="1600" b="1" dirty="0">
                <a:solidFill>
                  <a:schemeClr val="tx1"/>
                </a:solidFill>
                <a:latin typeface="Tuffy-TTF" panose="020B0603060100000000" pitchFamily="34" charset="0"/>
              </a:rPr>
              <a:t> </a:t>
            </a:r>
            <a:r>
              <a:rPr lang="en-GB" altLang="en-US" sz="1600" dirty="0">
                <a:solidFill>
                  <a:schemeClr val="tx1"/>
                </a:solidFill>
                <a:latin typeface="Tuffy-TTF" panose="020B0603060100000000" pitchFamily="34" charset="0"/>
              </a:rPr>
              <a:t>(also known as ‘synthetic phonics’) – The teaching of reading by developing awareness of the sounds in words and the corresponding letters used to represent those sounds</a:t>
            </a:r>
            <a:r>
              <a:rPr lang="en-GB" altLang="en-US" sz="1600" dirty="0">
                <a:latin typeface="Tuffy-TTF" panose="020B0603060100000000" pitchFamily="34" charset="0"/>
              </a:rPr>
              <a:t>.</a:t>
            </a:r>
            <a:endParaRPr lang="en-GB" sz="1600" dirty="0">
              <a:latin typeface="Tuffy-TTF" panose="020B0603060100000000" pitchFamily="34" charset="0"/>
            </a:endParaRPr>
          </a:p>
        </p:txBody>
      </p:sp>
      <p:sp>
        <p:nvSpPr>
          <p:cNvPr id="20" name="Rectangle: Rounded Corners 19">
            <a:extLst>
              <a:ext uri="{FF2B5EF4-FFF2-40B4-BE49-F238E27FC236}"/>
            </a:extLst>
          </p:cNvPr>
          <p:cNvSpPr/>
          <p:nvPr/>
        </p:nvSpPr>
        <p:spPr>
          <a:xfrm>
            <a:off x="812800" y="2489200"/>
            <a:ext cx="7632700" cy="7635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sz="1600" b="1" dirty="0">
                <a:solidFill>
                  <a:srgbClr val="11964A"/>
                </a:solidFill>
                <a:latin typeface="Tuffy-TTF" panose="020B0603060100000000" pitchFamily="34" charset="0"/>
              </a:rPr>
              <a:t>phoneme</a:t>
            </a:r>
            <a:r>
              <a:rPr lang="en-GB" altLang="en-US" sz="1600" b="1" dirty="0">
                <a:solidFill>
                  <a:schemeClr val="tx1"/>
                </a:solidFill>
                <a:latin typeface="Tuffy-TTF" panose="020B0603060100000000" pitchFamily="34" charset="0"/>
              </a:rPr>
              <a:t> - </a:t>
            </a:r>
            <a:r>
              <a:rPr lang="en-GB" altLang="en-US" sz="1600" dirty="0">
                <a:solidFill>
                  <a:schemeClr val="tx1"/>
                </a:solidFill>
                <a:latin typeface="Tuffy-TTF" panose="020B0603060100000000" pitchFamily="34" charset="0"/>
              </a:rPr>
              <a:t>Any one of the 44 sounds which make up words in the English language</a:t>
            </a:r>
            <a:r>
              <a:rPr lang="en-GB" altLang="en-US" sz="1600" dirty="0">
                <a:latin typeface="Tuffy-TTF" panose="020B0603060100000000" pitchFamily="34" charset="0"/>
              </a:rPr>
              <a:t>.</a:t>
            </a:r>
            <a:endParaRPr lang="en-GB" sz="1600" dirty="0">
              <a:latin typeface="Tuffy-TTF" panose="020B0603060100000000" pitchFamily="34" charset="0"/>
            </a:endParaRPr>
          </a:p>
        </p:txBody>
      </p:sp>
      <p:sp>
        <p:nvSpPr>
          <p:cNvPr id="23" name="Rectangle: Rounded Corners 22">
            <a:extLst>
              <a:ext uri="{FF2B5EF4-FFF2-40B4-BE49-F238E27FC236}"/>
            </a:extLst>
          </p:cNvPr>
          <p:cNvSpPr/>
          <p:nvPr/>
        </p:nvSpPr>
        <p:spPr>
          <a:xfrm>
            <a:off x="812800" y="3344863"/>
            <a:ext cx="7632700" cy="10572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sz="1600" b="1" dirty="0">
                <a:solidFill>
                  <a:srgbClr val="0079C2"/>
                </a:solidFill>
                <a:latin typeface="Tuffy-TTF" panose="020B0603060100000000" pitchFamily="34" charset="0"/>
              </a:rPr>
              <a:t>grapheme</a:t>
            </a:r>
            <a:r>
              <a:rPr lang="en-GB" altLang="en-US" sz="1600" dirty="0">
                <a:solidFill>
                  <a:schemeClr val="tx1"/>
                </a:solidFill>
                <a:latin typeface="Tuffy-TTF" panose="020B0603060100000000" pitchFamily="34" charset="0"/>
              </a:rPr>
              <a:t> – How a phoneme is written down. There can be more than one way to spell a phoneme. For example, the phoneme ‘ay’ is spelt differently in each of the words ‘w</a:t>
            </a:r>
            <a:r>
              <a:rPr lang="en-GB" altLang="en-US" sz="1600" b="1" dirty="0">
                <a:solidFill>
                  <a:srgbClr val="FFC000"/>
                </a:solidFill>
                <a:latin typeface="Tuffy-TTF" panose="020B0603060100000000" pitchFamily="34" charset="0"/>
              </a:rPr>
              <a:t>ay</a:t>
            </a:r>
            <a:r>
              <a:rPr lang="en-GB" altLang="en-US" sz="1600" dirty="0">
                <a:solidFill>
                  <a:schemeClr val="tx1"/>
                </a:solidFill>
                <a:latin typeface="Tuffy-TTF" panose="020B0603060100000000" pitchFamily="34" charset="0"/>
              </a:rPr>
              <a:t>’, ‘m</a:t>
            </a:r>
            <a:r>
              <a:rPr lang="en-GB" altLang="en-US" sz="1600" b="1" dirty="0">
                <a:solidFill>
                  <a:srgbClr val="FFC000"/>
                </a:solidFill>
                <a:latin typeface="Tuffy-TTF" panose="020B0603060100000000" pitchFamily="34" charset="0"/>
              </a:rPr>
              <a:t>a</a:t>
            </a:r>
            <a:r>
              <a:rPr lang="en-GB" altLang="en-US" sz="1600" dirty="0">
                <a:solidFill>
                  <a:schemeClr val="tx1"/>
                </a:solidFill>
                <a:latin typeface="Tuffy-TTF" panose="020B0603060100000000" pitchFamily="34" charset="0"/>
              </a:rPr>
              <a:t>k</a:t>
            </a:r>
            <a:r>
              <a:rPr lang="en-GB" altLang="en-US" sz="1600" b="1" dirty="0">
                <a:solidFill>
                  <a:srgbClr val="FFC000"/>
                </a:solidFill>
                <a:latin typeface="Tuffy-TTF" panose="020B0603060100000000" pitchFamily="34" charset="0"/>
              </a:rPr>
              <a:t>e</a:t>
            </a:r>
            <a:r>
              <a:rPr lang="en-GB" altLang="en-US" sz="1600" dirty="0">
                <a:solidFill>
                  <a:schemeClr val="tx1"/>
                </a:solidFill>
                <a:latin typeface="Tuffy-TTF" panose="020B0603060100000000" pitchFamily="34" charset="0"/>
              </a:rPr>
              <a:t>’, ‘f</a:t>
            </a:r>
            <a:r>
              <a:rPr lang="en-GB" altLang="en-US" sz="1600" b="1" dirty="0">
                <a:solidFill>
                  <a:srgbClr val="FFC000"/>
                </a:solidFill>
                <a:latin typeface="Tuffy-TTF" panose="020B0603060100000000" pitchFamily="34" charset="0"/>
              </a:rPr>
              <a:t>ai</a:t>
            </a:r>
            <a:r>
              <a:rPr lang="en-GB" altLang="en-US" sz="1600" dirty="0">
                <a:solidFill>
                  <a:schemeClr val="tx1"/>
                </a:solidFill>
                <a:latin typeface="Tuffy-TTF" panose="020B0603060100000000" pitchFamily="34" charset="0"/>
              </a:rPr>
              <a:t>l’, ‘gr</a:t>
            </a:r>
            <a:r>
              <a:rPr lang="en-GB" altLang="en-US" sz="1600" b="1" dirty="0">
                <a:solidFill>
                  <a:srgbClr val="FFC000"/>
                </a:solidFill>
                <a:latin typeface="Tuffy-TTF" panose="020B0603060100000000" pitchFamily="34" charset="0"/>
              </a:rPr>
              <a:t>ea</a:t>
            </a:r>
            <a:r>
              <a:rPr lang="en-GB" altLang="en-US" sz="1600" dirty="0">
                <a:solidFill>
                  <a:schemeClr val="tx1"/>
                </a:solidFill>
                <a:latin typeface="Tuffy-TTF" panose="020B0603060100000000" pitchFamily="34" charset="0"/>
              </a:rPr>
              <a:t>t’, </a:t>
            </a:r>
            <a:r>
              <a:rPr lang="en-GB" altLang="en-US" sz="1600" dirty="0">
                <a:latin typeface="Tuffy-TTF" panose="020B0603060100000000" pitchFamily="34" charset="0"/>
              </a:rPr>
              <a:t>‘</a:t>
            </a:r>
            <a:r>
              <a:rPr lang="en-GB" altLang="en-US" sz="1600" dirty="0">
                <a:solidFill>
                  <a:schemeClr val="tx1"/>
                </a:solidFill>
                <a:latin typeface="Tuffy-TTF" panose="020B0603060100000000" pitchFamily="34" charset="0"/>
              </a:rPr>
              <a:t>sl</a:t>
            </a:r>
            <a:r>
              <a:rPr lang="en-GB" altLang="en-US" sz="1600" b="1" dirty="0">
                <a:solidFill>
                  <a:srgbClr val="FFC000"/>
                </a:solidFill>
                <a:latin typeface="Tuffy-TTF" panose="020B0603060100000000" pitchFamily="34" charset="0"/>
              </a:rPr>
              <a:t>eigh</a:t>
            </a:r>
            <a:r>
              <a:rPr lang="en-GB" altLang="en-US" sz="1600" dirty="0">
                <a:latin typeface="Tuffy-TTF" panose="020B0603060100000000" pitchFamily="34" charset="0"/>
              </a:rPr>
              <a:t>’ </a:t>
            </a:r>
            <a:r>
              <a:rPr lang="en-GB" altLang="en-US" sz="1600" dirty="0">
                <a:solidFill>
                  <a:schemeClr val="tx1"/>
                </a:solidFill>
                <a:latin typeface="Tuffy-TTF" panose="020B0603060100000000" pitchFamily="34" charset="0"/>
              </a:rPr>
              <a:t>and ‘l</a:t>
            </a:r>
            <a:r>
              <a:rPr lang="en-GB" altLang="en-US" sz="1600" b="1" dirty="0">
                <a:solidFill>
                  <a:srgbClr val="FFC000"/>
                </a:solidFill>
                <a:latin typeface="Tuffy-TTF" panose="020B0603060100000000" pitchFamily="34" charset="0"/>
              </a:rPr>
              <a:t>a</a:t>
            </a:r>
            <a:r>
              <a:rPr lang="en-GB" altLang="en-US" sz="1600" dirty="0">
                <a:solidFill>
                  <a:schemeClr val="tx1"/>
                </a:solidFill>
                <a:latin typeface="Tuffy-TTF" panose="020B0603060100000000" pitchFamily="34" charset="0"/>
              </a:rPr>
              <a:t>dy’.</a:t>
            </a:r>
          </a:p>
        </p:txBody>
      </p:sp>
      <p:sp>
        <p:nvSpPr>
          <p:cNvPr id="24" name="Rectangle: Rounded Corners 23">
            <a:extLst>
              <a:ext uri="{FF2B5EF4-FFF2-40B4-BE49-F238E27FC236}"/>
            </a:extLst>
          </p:cNvPr>
          <p:cNvSpPr/>
          <p:nvPr/>
        </p:nvSpPr>
        <p:spPr>
          <a:xfrm>
            <a:off x="812800" y="4494213"/>
            <a:ext cx="7632700" cy="8207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sz="1600" b="1" dirty="0">
                <a:solidFill>
                  <a:srgbClr val="EC73A8"/>
                </a:solidFill>
                <a:latin typeface="Tuffy-TTF" panose="020B0603060100000000" pitchFamily="34" charset="0"/>
              </a:rPr>
              <a:t>blending</a:t>
            </a:r>
            <a:r>
              <a:rPr lang="en-GB" altLang="en-US" dirty="0">
                <a:solidFill>
                  <a:schemeClr val="tx1"/>
                </a:solidFill>
                <a:latin typeface="Tuffy-TTF" panose="020B0603060100000000" pitchFamily="34" charset="0"/>
              </a:rPr>
              <a:t> </a:t>
            </a:r>
            <a:r>
              <a:rPr lang="en-GB" altLang="en-US" sz="1600" dirty="0">
                <a:solidFill>
                  <a:schemeClr val="tx1"/>
                </a:solidFill>
                <a:latin typeface="Tuffy-TTF" panose="020B0603060100000000" pitchFamily="34" charset="0"/>
              </a:rPr>
              <a:t>– Putting together the sounds in a word in order to read it, e.g. ‘f – r – o – g, frog’</a:t>
            </a:r>
          </a:p>
        </p:txBody>
      </p:sp>
      <p:sp>
        <p:nvSpPr>
          <p:cNvPr id="25" name="Rectangle: Rounded Corners 24">
            <a:extLst>
              <a:ext uri="{FF2B5EF4-FFF2-40B4-BE49-F238E27FC236}"/>
            </a:extLst>
          </p:cNvPr>
          <p:cNvSpPr/>
          <p:nvPr/>
        </p:nvSpPr>
        <p:spPr>
          <a:xfrm>
            <a:off x="812800" y="5407025"/>
            <a:ext cx="7632700" cy="8191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sz="1600" b="1" dirty="0">
                <a:solidFill>
                  <a:srgbClr val="C9085C"/>
                </a:solidFill>
                <a:latin typeface="Tuffy-TTF" panose="020B0603060100000000" pitchFamily="34" charset="0"/>
              </a:rPr>
              <a:t>segmenting</a:t>
            </a:r>
            <a:r>
              <a:rPr lang="en-GB" altLang="en-US" sz="1600" dirty="0">
                <a:solidFill>
                  <a:schemeClr val="tx1"/>
                </a:solidFill>
                <a:latin typeface="Tuffy-TTF" panose="020B0603060100000000" pitchFamily="34" charset="0"/>
              </a:rPr>
              <a:t> – Breaking a word into its constituent sounds in order to spell them, e.g. ‘frog, f – r – o – g’’</a:t>
            </a:r>
          </a:p>
        </p:txBody>
      </p:sp>
      <p:sp>
        <p:nvSpPr>
          <p:cNvPr id="8" name="Rectangle 7"/>
          <p:cNvSpPr/>
          <p:nvPr/>
        </p:nvSpPr>
        <p:spPr>
          <a:xfrm>
            <a:off x="8242300" y="6527800"/>
            <a:ext cx="901700" cy="330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20"/>
          <p:cNvSpPr>
            <a:spLocks noGrp="1" noChangeArrowheads="1"/>
          </p:cNvSpPr>
          <p:nvPr>
            <p:ph type="title"/>
          </p:nvPr>
        </p:nvSpPr>
        <p:spPr>
          <a:xfrm>
            <a:off x="457200" y="479425"/>
            <a:ext cx="8220075" cy="993775"/>
          </a:xfrm>
        </p:spPr>
        <p:txBody>
          <a:bodyPr/>
          <a:lstStyle/>
          <a:p>
            <a:pPr eaLnBrk="1" hangingPunct="1"/>
            <a:r>
              <a:rPr lang="en-GB" altLang="en-US" sz="3600">
                <a:latin typeface="Tuffy-TTF" charset="0"/>
              </a:rPr>
              <a:t>Why Are Children Taught Phonics?</a:t>
            </a:r>
          </a:p>
        </p:txBody>
      </p:sp>
      <p:sp>
        <p:nvSpPr>
          <p:cNvPr id="23" name="Rectangle: Rounded Corners 22">
            <a:extLst>
              <a:ext uri="{FF2B5EF4-FFF2-40B4-BE49-F238E27FC236}"/>
            </a:extLst>
          </p:cNvPr>
          <p:cNvSpPr/>
          <p:nvPr/>
        </p:nvSpPr>
        <p:spPr>
          <a:xfrm>
            <a:off x="750888" y="1473200"/>
            <a:ext cx="7632700" cy="487203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solidFill>
                  <a:schemeClr val="tx1"/>
                </a:solidFill>
                <a:latin typeface="Tuffy-TTF" panose="020B0603060100000000" pitchFamily="34" charset="0"/>
              </a:rPr>
              <a:t>Phonics, taught in a structured way, is generally accepted to be the most effective way to teach reading and writing.</a:t>
            </a:r>
          </a:p>
          <a:p>
            <a:pPr eaLnBrk="1" fontAlgn="auto" hangingPunct="1">
              <a:spcBef>
                <a:spcPts val="0"/>
              </a:spcBef>
              <a:spcAft>
                <a:spcPts val="0"/>
              </a:spcAft>
              <a:defRPr/>
            </a:pPr>
            <a:endParaRPr lang="en-GB" altLang="en-US" dirty="0">
              <a:solidFill>
                <a:schemeClr val="tx1"/>
              </a:solidFill>
              <a:latin typeface="Tuffy-TTF" panose="020B0603060100000000" pitchFamily="34" charset="0"/>
            </a:endParaRPr>
          </a:p>
          <a:p>
            <a:pPr eaLnBrk="1" fontAlgn="auto" hangingPunct="1">
              <a:spcBef>
                <a:spcPts val="0"/>
              </a:spcBef>
              <a:spcAft>
                <a:spcPts val="0"/>
              </a:spcAft>
              <a:defRPr/>
            </a:pPr>
            <a:endParaRPr lang="en-GB" altLang="en-US" dirty="0">
              <a:solidFill>
                <a:schemeClr val="tx1"/>
              </a:solidFill>
              <a:latin typeface="Tuffy-TTF" panose="020B0603060100000000" pitchFamily="34" charset="0"/>
            </a:endParaRPr>
          </a:p>
          <a:p>
            <a:pPr eaLnBrk="1" fontAlgn="auto" hangingPunct="1">
              <a:spcBef>
                <a:spcPts val="0"/>
              </a:spcBef>
              <a:spcAft>
                <a:spcPts val="0"/>
              </a:spcAft>
              <a:defRPr/>
            </a:pPr>
            <a:endParaRPr lang="en-GB" altLang="en-US" dirty="0">
              <a:solidFill>
                <a:schemeClr val="tx1"/>
              </a:solidFill>
              <a:latin typeface="Tuffy-TTF" panose="020B0603060100000000" pitchFamily="34" charset="0"/>
            </a:endParaRPr>
          </a:p>
          <a:p>
            <a:pPr eaLnBrk="1" fontAlgn="auto" hangingPunct="1">
              <a:spcBef>
                <a:spcPts val="0"/>
              </a:spcBef>
              <a:spcAft>
                <a:spcPts val="0"/>
              </a:spcAft>
              <a:defRPr/>
            </a:pPr>
            <a:r>
              <a:rPr lang="en-GB" altLang="en-US" dirty="0">
                <a:solidFill>
                  <a:schemeClr val="tx1"/>
                </a:solidFill>
                <a:latin typeface="Tuffy-TTF" panose="020B0603060100000000" pitchFamily="34" charset="0"/>
              </a:rPr>
              <a:t>Children learn to hear and recognise sounds in words and spell them correctly.</a:t>
            </a:r>
          </a:p>
          <a:p>
            <a:pPr eaLnBrk="1" fontAlgn="auto" hangingPunct="1">
              <a:spcBef>
                <a:spcPts val="0"/>
              </a:spcBef>
              <a:spcAft>
                <a:spcPts val="0"/>
              </a:spcAft>
              <a:defRPr/>
            </a:pPr>
            <a:endParaRPr lang="en-GB" altLang="en-US" dirty="0">
              <a:solidFill>
                <a:schemeClr val="tx1"/>
              </a:solidFill>
              <a:latin typeface="Tuffy-TTF" panose="020B0603060100000000" pitchFamily="34" charset="0"/>
            </a:endParaRPr>
          </a:p>
          <a:p>
            <a:pPr eaLnBrk="1" fontAlgn="auto" hangingPunct="1">
              <a:spcBef>
                <a:spcPts val="0"/>
              </a:spcBef>
              <a:spcAft>
                <a:spcPts val="0"/>
              </a:spcAft>
              <a:defRPr/>
            </a:pPr>
            <a:endParaRPr lang="en-GB" altLang="en-US" dirty="0">
              <a:solidFill>
                <a:schemeClr val="tx1"/>
              </a:solidFill>
              <a:latin typeface="Tuffy-TTF" panose="020B0603060100000000" pitchFamily="34" charset="0"/>
            </a:endParaRPr>
          </a:p>
          <a:p>
            <a:pPr eaLnBrk="1" fontAlgn="auto" hangingPunct="1">
              <a:spcBef>
                <a:spcPts val="0"/>
              </a:spcBef>
              <a:spcAft>
                <a:spcPts val="0"/>
              </a:spcAft>
              <a:defRPr/>
            </a:pPr>
            <a:r>
              <a:rPr lang="en-GB" altLang="en-US" dirty="0">
                <a:solidFill>
                  <a:schemeClr val="tx1"/>
                </a:solidFill>
                <a:latin typeface="Tuffy-TTF" panose="020B0603060100000000" pitchFamily="34" charset="0"/>
              </a:rPr>
              <a:t>This assists with their confidence, accuracy and fluency.</a:t>
            </a:r>
          </a:p>
          <a:p>
            <a:pPr eaLnBrk="1" fontAlgn="auto" hangingPunct="1">
              <a:spcBef>
                <a:spcPts val="0"/>
              </a:spcBef>
              <a:spcAft>
                <a:spcPts val="0"/>
              </a:spcAft>
              <a:defRPr/>
            </a:pPr>
            <a:endParaRPr lang="en-GB" altLang="en-US" dirty="0">
              <a:solidFill>
                <a:schemeClr val="tx1"/>
              </a:solidFill>
              <a:latin typeface="Tuffy-TTF" panose="020B0603060100000000" pitchFamily="34" charset="0"/>
            </a:endParaRPr>
          </a:p>
          <a:p>
            <a:pPr eaLnBrk="1" fontAlgn="auto" hangingPunct="1">
              <a:spcBef>
                <a:spcPts val="0"/>
              </a:spcBef>
              <a:spcAft>
                <a:spcPts val="0"/>
              </a:spcAft>
              <a:defRPr/>
            </a:pPr>
            <a:endParaRPr lang="en-GB" altLang="en-US" dirty="0">
              <a:solidFill>
                <a:schemeClr val="tx1"/>
              </a:solidFill>
              <a:latin typeface="Tuffy-TTF" panose="020B0603060100000000" pitchFamily="34" charset="0"/>
            </a:endParaRPr>
          </a:p>
          <a:p>
            <a:pPr eaLnBrk="1" fontAlgn="auto" hangingPunct="1">
              <a:spcBef>
                <a:spcPts val="0"/>
              </a:spcBef>
              <a:spcAft>
                <a:spcPts val="0"/>
              </a:spcAft>
              <a:defRPr/>
            </a:pPr>
            <a:endParaRPr lang="en-GB" altLang="en-US" dirty="0">
              <a:solidFill>
                <a:schemeClr val="tx1"/>
              </a:solidFill>
              <a:latin typeface="Tuffy-TTF" panose="020B0603060100000000" pitchFamily="34" charset="0"/>
            </a:endParaRPr>
          </a:p>
          <a:p>
            <a:pPr eaLnBrk="1" fontAlgn="auto" hangingPunct="1">
              <a:spcBef>
                <a:spcPts val="0"/>
              </a:spcBef>
              <a:spcAft>
                <a:spcPts val="0"/>
              </a:spcAft>
              <a:defRPr/>
            </a:pPr>
            <a:r>
              <a:rPr lang="en-GB" altLang="en-US" dirty="0">
                <a:solidFill>
                  <a:schemeClr val="tx1"/>
                </a:solidFill>
                <a:latin typeface="Tuffy-TTF" panose="020B0603060100000000" pitchFamily="34" charset="0"/>
              </a:rPr>
              <a:t>Phonics should not be taught in isolation — children also need to learn other reading and comprehension skills alongside phonic knowledge.</a:t>
            </a:r>
          </a:p>
          <a:p>
            <a:pPr eaLnBrk="1" fontAlgn="auto" hangingPunct="1">
              <a:spcBef>
                <a:spcPts val="0"/>
              </a:spcBef>
              <a:spcAft>
                <a:spcPts val="0"/>
              </a:spcAft>
              <a:defRPr/>
            </a:pPr>
            <a:endParaRPr lang="en-GB" altLang="en-US" dirty="0">
              <a:solidFill>
                <a:schemeClr val="tx1"/>
              </a:solidFill>
            </a:endParaRPr>
          </a:p>
        </p:txBody>
      </p:sp>
      <p:sp>
        <p:nvSpPr>
          <p:cNvPr id="4" name="Rectangle 3"/>
          <p:cNvSpPr/>
          <p:nvPr/>
        </p:nvSpPr>
        <p:spPr>
          <a:xfrm>
            <a:off x="8242300" y="6527800"/>
            <a:ext cx="901700" cy="330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20"/>
          <p:cNvSpPr>
            <a:spLocks noGrp="1" noChangeArrowheads="1"/>
          </p:cNvSpPr>
          <p:nvPr>
            <p:ph type="title"/>
          </p:nvPr>
        </p:nvSpPr>
        <p:spPr>
          <a:xfrm>
            <a:off x="457200" y="479425"/>
            <a:ext cx="8220075" cy="993775"/>
          </a:xfrm>
        </p:spPr>
        <p:txBody>
          <a:bodyPr/>
          <a:lstStyle/>
          <a:p>
            <a:pPr eaLnBrk="1" hangingPunct="1">
              <a:lnSpc>
                <a:spcPct val="100000"/>
              </a:lnSpc>
              <a:spcBef>
                <a:spcPct val="50000"/>
              </a:spcBef>
            </a:pPr>
            <a:r>
              <a:rPr lang="en-US" altLang="en-US" sz="3600">
                <a:latin typeface="Tuffy-TTF" charset="0"/>
              </a:rPr>
              <a:t>Teaching Phonics at Dawpool </a:t>
            </a:r>
          </a:p>
        </p:txBody>
      </p:sp>
      <p:sp>
        <p:nvSpPr>
          <p:cNvPr id="15" name="Rectangle: Rounded Corners 14">
            <a:extLst>
              <a:ext uri="{FF2B5EF4-FFF2-40B4-BE49-F238E27FC236}"/>
            </a:extLst>
          </p:cNvPr>
          <p:cNvSpPr/>
          <p:nvPr/>
        </p:nvSpPr>
        <p:spPr>
          <a:xfrm>
            <a:off x="750888" y="1296988"/>
            <a:ext cx="7632700" cy="50069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ct val="50000"/>
              </a:spcBef>
              <a:spcAft>
                <a:spcPts val="0"/>
              </a:spcAft>
              <a:defRPr/>
            </a:pPr>
            <a:r>
              <a:rPr lang="en-GB" altLang="en-US" dirty="0">
                <a:solidFill>
                  <a:schemeClr val="tx1"/>
                </a:solidFill>
                <a:latin typeface="Tuffy-TTF" panose="020B0603060100000000" pitchFamily="34" charset="0"/>
              </a:rPr>
              <a:t>Phonics lessons take place every day. Each week four new sounds are introduced as well as consolidation of previous sounds taught. </a:t>
            </a:r>
          </a:p>
          <a:p>
            <a:pPr eaLnBrk="1" fontAlgn="auto" hangingPunct="1">
              <a:spcBef>
                <a:spcPct val="50000"/>
              </a:spcBef>
              <a:spcAft>
                <a:spcPts val="0"/>
              </a:spcAft>
              <a:defRPr/>
            </a:pPr>
            <a:endParaRPr lang="en-GB" altLang="en-US" dirty="0">
              <a:solidFill>
                <a:schemeClr val="tx1"/>
              </a:solidFill>
              <a:latin typeface="Tuffy-TTF" panose="020B0603060100000000" pitchFamily="34" charset="0"/>
            </a:endParaRPr>
          </a:p>
          <a:p>
            <a:pPr eaLnBrk="1" fontAlgn="auto" hangingPunct="1">
              <a:spcBef>
                <a:spcPct val="50000"/>
              </a:spcBef>
              <a:spcAft>
                <a:spcPts val="0"/>
              </a:spcAft>
              <a:defRPr/>
            </a:pPr>
            <a:r>
              <a:rPr lang="en-GB" altLang="en-US" dirty="0">
                <a:solidFill>
                  <a:schemeClr val="tx1"/>
                </a:solidFill>
                <a:latin typeface="Tuffy-TTF" panose="020B0603060100000000" pitchFamily="34" charset="0"/>
              </a:rPr>
              <a:t>The activities used to teach will vary and can be adapted. They are multisensory and appeal to different learning styles. They involve games and individual and group activities as well as teacher-led sessions.</a:t>
            </a:r>
          </a:p>
          <a:p>
            <a:pPr eaLnBrk="1" fontAlgn="auto" hangingPunct="1">
              <a:spcBef>
                <a:spcPct val="50000"/>
              </a:spcBef>
              <a:spcAft>
                <a:spcPts val="0"/>
              </a:spcAft>
              <a:defRPr/>
            </a:pPr>
            <a:endParaRPr lang="en-GB" altLang="en-US" dirty="0">
              <a:solidFill>
                <a:schemeClr val="tx1"/>
              </a:solidFill>
              <a:latin typeface="Tuffy-TTF" panose="020B0603060100000000" pitchFamily="34" charset="0"/>
            </a:endParaRPr>
          </a:p>
          <a:p>
            <a:pPr eaLnBrk="1" fontAlgn="auto" hangingPunct="1">
              <a:spcBef>
                <a:spcPct val="50000"/>
              </a:spcBef>
              <a:spcAft>
                <a:spcPts val="0"/>
              </a:spcAft>
              <a:defRPr/>
            </a:pPr>
            <a:r>
              <a:rPr lang="en-GB" altLang="en-US" dirty="0">
                <a:solidFill>
                  <a:schemeClr val="tx1"/>
                </a:solidFill>
                <a:latin typeface="Tuffy-TTF" panose="020B0603060100000000" pitchFamily="34" charset="0"/>
              </a:rPr>
              <a:t>Teachers will assess children’s understanding throughout each session and will also assess knowledge of sounds to see whether a child is ready to move on to the next phase.</a:t>
            </a:r>
          </a:p>
          <a:p>
            <a:pPr eaLnBrk="1" fontAlgn="auto" hangingPunct="1">
              <a:spcBef>
                <a:spcPct val="50000"/>
              </a:spcBef>
              <a:spcAft>
                <a:spcPts val="0"/>
              </a:spcAft>
              <a:defRPr/>
            </a:pPr>
            <a:endParaRPr lang="en-GB" altLang="en-US" dirty="0">
              <a:solidFill>
                <a:schemeClr val="tx1"/>
              </a:solidFill>
              <a:latin typeface="Tuffy-TTF" panose="020B0603060100000000" pitchFamily="34" charset="0"/>
            </a:endParaRPr>
          </a:p>
          <a:p>
            <a:pPr eaLnBrk="1" fontAlgn="auto" hangingPunct="1">
              <a:spcBef>
                <a:spcPct val="50000"/>
              </a:spcBef>
              <a:spcAft>
                <a:spcPts val="0"/>
              </a:spcAft>
              <a:defRPr/>
            </a:pPr>
            <a:r>
              <a:rPr lang="en-GB" altLang="en-US" dirty="0">
                <a:solidFill>
                  <a:schemeClr val="tx1"/>
                </a:solidFill>
                <a:latin typeface="Tuffy-TTF" panose="020B0603060100000000" pitchFamily="34" charset="0"/>
              </a:rPr>
              <a:t>We follow the Letters and Sounds Scheme of Work</a:t>
            </a:r>
            <a:endParaRPr lang="en-US" altLang="en-US" dirty="0">
              <a:solidFill>
                <a:schemeClr val="tx1"/>
              </a:solidFill>
              <a:latin typeface="Tuffy-TTF" panose="020B0603060100000000" pitchFamily="34" charset="0"/>
            </a:endParaRPr>
          </a:p>
          <a:p>
            <a:pPr eaLnBrk="1" fontAlgn="auto" hangingPunct="1">
              <a:spcBef>
                <a:spcPct val="50000"/>
              </a:spcBef>
              <a:spcAft>
                <a:spcPts val="0"/>
              </a:spcAft>
              <a:defRPr/>
            </a:pPr>
            <a:endParaRPr lang="en-US" altLang="en-US" dirty="0">
              <a:solidFill>
                <a:schemeClr val="tx1"/>
              </a:solidFill>
            </a:endParaRPr>
          </a:p>
        </p:txBody>
      </p:sp>
      <p:sp>
        <p:nvSpPr>
          <p:cNvPr id="4" name="Rectangle 3"/>
          <p:cNvSpPr/>
          <p:nvPr/>
        </p:nvSpPr>
        <p:spPr>
          <a:xfrm>
            <a:off x="8242300" y="6527800"/>
            <a:ext cx="901700" cy="330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20"/>
          <p:cNvSpPr>
            <a:spLocks noGrp="1" noChangeArrowheads="1"/>
          </p:cNvSpPr>
          <p:nvPr>
            <p:ph type="title"/>
          </p:nvPr>
        </p:nvSpPr>
        <p:spPr>
          <a:xfrm>
            <a:off x="457200" y="479425"/>
            <a:ext cx="8220075" cy="993775"/>
          </a:xfrm>
        </p:spPr>
        <p:txBody>
          <a:bodyPr/>
          <a:lstStyle/>
          <a:p>
            <a:pPr eaLnBrk="1" hangingPunct="1"/>
            <a:r>
              <a:rPr lang="en-GB" altLang="en-US" sz="3600">
                <a:latin typeface="Tuffy-TTF" charset="0"/>
              </a:rPr>
              <a:t>Letters and Sounds</a:t>
            </a:r>
          </a:p>
        </p:txBody>
      </p:sp>
      <p:sp>
        <p:nvSpPr>
          <p:cNvPr id="23" name="Rectangle: Rounded Corners 22">
            <a:extLst>
              <a:ext uri="{FF2B5EF4-FFF2-40B4-BE49-F238E27FC236}"/>
            </a:extLst>
          </p:cNvPr>
          <p:cNvSpPr/>
          <p:nvPr/>
        </p:nvSpPr>
        <p:spPr>
          <a:xfrm>
            <a:off x="750888" y="1473200"/>
            <a:ext cx="7632700" cy="47053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solidFill>
                  <a:schemeClr val="tx1"/>
                </a:solidFill>
                <a:latin typeface="Tuffy-TTF" panose="020B0603060100000000" pitchFamily="34" charset="0"/>
              </a:rPr>
              <a:t>Letters and Sounds is a resource for the teaching of phonics which was issued by the Department for Education in 2007.</a:t>
            </a:r>
          </a:p>
          <a:p>
            <a:pPr eaLnBrk="1" fontAlgn="auto" hangingPunct="1">
              <a:spcBef>
                <a:spcPts val="0"/>
              </a:spcBef>
              <a:spcAft>
                <a:spcPts val="0"/>
              </a:spcAft>
              <a:defRPr/>
            </a:pPr>
            <a:endParaRPr lang="en-GB" altLang="en-US" dirty="0">
              <a:solidFill>
                <a:schemeClr val="tx1"/>
              </a:solidFill>
              <a:latin typeface="Tuffy-TTF" panose="020B0603060100000000" pitchFamily="34" charset="0"/>
            </a:endParaRPr>
          </a:p>
          <a:p>
            <a:pPr eaLnBrk="1" fontAlgn="auto" hangingPunct="1">
              <a:spcBef>
                <a:spcPts val="0"/>
              </a:spcBef>
              <a:spcAft>
                <a:spcPts val="0"/>
              </a:spcAft>
              <a:defRPr/>
            </a:pPr>
            <a:endParaRPr lang="en-GB" altLang="en-US" dirty="0">
              <a:solidFill>
                <a:schemeClr val="tx1"/>
              </a:solidFill>
              <a:latin typeface="Tuffy-TTF" panose="020B0603060100000000" pitchFamily="34" charset="0"/>
            </a:endParaRPr>
          </a:p>
          <a:p>
            <a:pPr eaLnBrk="1" fontAlgn="auto" hangingPunct="1">
              <a:spcBef>
                <a:spcPts val="0"/>
              </a:spcBef>
              <a:spcAft>
                <a:spcPts val="0"/>
              </a:spcAft>
              <a:defRPr/>
            </a:pPr>
            <a:endParaRPr lang="en-GB" altLang="en-US" dirty="0">
              <a:solidFill>
                <a:schemeClr val="tx1"/>
              </a:solidFill>
              <a:latin typeface="Tuffy-TTF" panose="020B0603060100000000" pitchFamily="34" charset="0"/>
            </a:endParaRPr>
          </a:p>
          <a:p>
            <a:pPr eaLnBrk="1" fontAlgn="auto" hangingPunct="1">
              <a:spcBef>
                <a:spcPts val="0"/>
              </a:spcBef>
              <a:spcAft>
                <a:spcPts val="0"/>
              </a:spcAft>
              <a:defRPr/>
            </a:pPr>
            <a:endParaRPr lang="en-GB" altLang="en-US" dirty="0">
              <a:solidFill>
                <a:schemeClr val="tx1"/>
              </a:solidFill>
              <a:latin typeface="Tuffy-TTF" panose="020B0603060100000000" pitchFamily="34" charset="0"/>
            </a:endParaRPr>
          </a:p>
          <a:p>
            <a:pPr eaLnBrk="1" fontAlgn="auto" hangingPunct="1">
              <a:spcBef>
                <a:spcPts val="0"/>
              </a:spcBef>
              <a:spcAft>
                <a:spcPts val="0"/>
              </a:spcAft>
              <a:defRPr/>
            </a:pPr>
            <a:r>
              <a:rPr lang="en-GB" altLang="en-US" dirty="0">
                <a:solidFill>
                  <a:schemeClr val="tx1"/>
                </a:solidFill>
                <a:latin typeface="Tuffy-TTF" panose="020B0603060100000000" pitchFamily="34" charset="0"/>
              </a:rPr>
              <a:t>It remains the most common way to teach phonics in British primary schools.</a:t>
            </a:r>
          </a:p>
          <a:p>
            <a:pPr eaLnBrk="1" fontAlgn="auto" hangingPunct="1">
              <a:spcBef>
                <a:spcPts val="0"/>
              </a:spcBef>
              <a:spcAft>
                <a:spcPts val="0"/>
              </a:spcAft>
              <a:defRPr/>
            </a:pPr>
            <a:endParaRPr lang="en-GB" altLang="en-US" dirty="0">
              <a:solidFill>
                <a:schemeClr val="tx1"/>
              </a:solidFill>
              <a:latin typeface="Tuffy-TTF" panose="020B0603060100000000" pitchFamily="34" charset="0"/>
            </a:endParaRPr>
          </a:p>
          <a:p>
            <a:pPr eaLnBrk="1" fontAlgn="auto" hangingPunct="1">
              <a:spcBef>
                <a:spcPts val="0"/>
              </a:spcBef>
              <a:spcAft>
                <a:spcPts val="0"/>
              </a:spcAft>
              <a:defRPr/>
            </a:pPr>
            <a:endParaRPr lang="en-GB" altLang="en-US" dirty="0">
              <a:solidFill>
                <a:schemeClr val="tx1"/>
              </a:solidFill>
              <a:latin typeface="Tuffy-TTF" panose="020B0603060100000000" pitchFamily="34" charset="0"/>
            </a:endParaRPr>
          </a:p>
          <a:p>
            <a:pPr eaLnBrk="1" fontAlgn="auto" hangingPunct="1">
              <a:spcBef>
                <a:spcPts val="0"/>
              </a:spcBef>
              <a:spcAft>
                <a:spcPts val="0"/>
              </a:spcAft>
              <a:defRPr/>
            </a:pPr>
            <a:endParaRPr lang="en-GB" altLang="en-US" dirty="0">
              <a:solidFill>
                <a:schemeClr val="tx1"/>
              </a:solidFill>
              <a:latin typeface="Tuffy-TTF" panose="020B0603060100000000" pitchFamily="34" charset="0"/>
            </a:endParaRPr>
          </a:p>
          <a:p>
            <a:pPr eaLnBrk="1" fontAlgn="auto" hangingPunct="1">
              <a:spcBef>
                <a:spcPts val="0"/>
              </a:spcBef>
              <a:spcAft>
                <a:spcPts val="0"/>
              </a:spcAft>
              <a:defRPr/>
            </a:pPr>
            <a:r>
              <a:rPr lang="en-GB" altLang="en-US" dirty="0">
                <a:solidFill>
                  <a:schemeClr val="tx1"/>
                </a:solidFill>
                <a:latin typeface="Tuffy-TTF" panose="020B0603060100000000" pitchFamily="34" charset="0"/>
              </a:rPr>
              <a:t>At </a:t>
            </a:r>
            <a:r>
              <a:rPr lang="en-GB" altLang="en-US" dirty="0" err="1">
                <a:solidFill>
                  <a:schemeClr val="tx1"/>
                </a:solidFill>
                <a:latin typeface="Tuffy-TTF" panose="020B0603060100000000" pitchFamily="34" charset="0"/>
              </a:rPr>
              <a:t>Dawpool</a:t>
            </a:r>
            <a:r>
              <a:rPr lang="en-GB" altLang="en-US" dirty="0">
                <a:solidFill>
                  <a:schemeClr val="tx1"/>
                </a:solidFill>
                <a:latin typeface="Tuffy-TTF" panose="020B0603060100000000" pitchFamily="34" charset="0"/>
              </a:rPr>
              <a:t> School we also use strategies from other Phonics schemes, such as Jolly Phonics songs and RWI actions to support writing.</a:t>
            </a:r>
          </a:p>
          <a:p>
            <a:pPr eaLnBrk="1" fontAlgn="auto" hangingPunct="1">
              <a:spcBef>
                <a:spcPts val="0"/>
              </a:spcBef>
              <a:spcAft>
                <a:spcPts val="0"/>
              </a:spcAft>
              <a:defRPr/>
            </a:pPr>
            <a:endParaRPr lang="en-GB" altLang="en-US" dirty="0">
              <a:solidFill>
                <a:schemeClr val="tx1"/>
              </a:solidFill>
              <a:latin typeface="Tuffy-TTF" panose="020B0603060100000000" pitchFamily="34" charset="0"/>
            </a:endParaRPr>
          </a:p>
          <a:p>
            <a:pPr eaLnBrk="1" fontAlgn="auto" hangingPunct="1">
              <a:spcBef>
                <a:spcPts val="0"/>
              </a:spcBef>
              <a:spcAft>
                <a:spcPts val="0"/>
              </a:spcAft>
              <a:defRPr/>
            </a:pPr>
            <a:endParaRPr lang="en-GB" altLang="en-US" dirty="0">
              <a:solidFill>
                <a:schemeClr val="tx1"/>
              </a:solidFill>
            </a:endParaRPr>
          </a:p>
        </p:txBody>
      </p:sp>
      <p:sp>
        <p:nvSpPr>
          <p:cNvPr id="4" name="Rectangle 3"/>
          <p:cNvSpPr/>
          <p:nvPr/>
        </p:nvSpPr>
        <p:spPr>
          <a:xfrm>
            <a:off x="8242300" y="6527800"/>
            <a:ext cx="901700" cy="330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20"/>
          <p:cNvSpPr>
            <a:spLocks noGrp="1" noChangeArrowheads="1"/>
          </p:cNvSpPr>
          <p:nvPr>
            <p:ph type="title"/>
          </p:nvPr>
        </p:nvSpPr>
        <p:spPr>
          <a:xfrm>
            <a:off x="457200" y="479425"/>
            <a:ext cx="8220075" cy="993775"/>
          </a:xfrm>
        </p:spPr>
        <p:txBody>
          <a:bodyPr/>
          <a:lstStyle/>
          <a:p>
            <a:pPr eaLnBrk="1" hangingPunct="1"/>
            <a:r>
              <a:rPr lang="en-GB" altLang="en-US" sz="3600">
                <a:latin typeface="Tuffy-TTF" charset="0"/>
              </a:rPr>
              <a:t>The Importance of Listening Skills</a:t>
            </a:r>
          </a:p>
        </p:txBody>
      </p:sp>
      <p:sp>
        <p:nvSpPr>
          <p:cNvPr id="23" name="Rectangle: Rounded Corners 22">
            <a:extLst>
              <a:ext uri="{FF2B5EF4-FFF2-40B4-BE49-F238E27FC236}"/>
            </a:extLst>
          </p:cNvPr>
          <p:cNvSpPr/>
          <p:nvPr/>
        </p:nvSpPr>
        <p:spPr>
          <a:xfrm>
            <a:off x="750888" y="1473200"/>
            <a:ext cx="7632700" cy="459581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solidFill>
                  <a:schemeClr val="tx1"/>
                </a:solidFill>
                <a:latin typeface="Tuffy-TTF" panose="020B0603060100000000" pitchFamily="34" charset="0"/>
              </a:rPr>
              <a:t>Phonics learning relies on children being able to hear and distinguish the sounds within words.</a:t>
            </a:r>
          </a:p>
          <a:p>
            <a:pPr eaLnBrk="1" fontAlgn="auto" hangingPunct="1">
              <a:spcBef>
                <a:spcPts val="0"/>
              </a:spcBef>
              <a:spcAft>
                <a:spcPts val="0"/>
              </a:spcAft>
              <a:defRPr/>
            </a:pPr>
            <a:endParaRPr lang="en-GB" altLang="en-US" dirty="0">
              <a:solidFill>
                <a:schemeClr val="tx1"/>
              </a:solidFill>
              <a:latin typeface="Tuffy-TTF" panose="020B0603060100000000" pitchFamily="34" charset="0"/>
            </a:endParaRPr>
          </a:p>
          <a:p>
            <a:pPr eaLnBrk="1" fontAlgn="auto" hangingPunct="1">
              <a:spcBef>
                <a:spcPts val="0"/>
              </a:spcBef>
              <a:spcAft>
                <a:spcPts val="0"/>
              </a:spcAft>
              <a:defRPr/>
            </a:pPr>
            <a:endParaRPr lang="en-GB" altLang="en-US" dirty="0">
              <a:solidFill>
                <a:schemeClr val="tx1"/>
              </a:solidFill>
              <a:latin typeface="Tuffy-TTF" panose="020B0603060100000000" pitchFamily="34" charset="0"/>
            </a:endParaRPr>
          </a:p>
          <a:p>
            <a:pPr eaLnBrk="1" fontAlgn="auto" hangingPunct="1">
              <a:spcBef>
                <a:spcPts val="0"/>
              </a:spcBef>
              <a:spcAft>
                <a:spcPts val="0"/>
              </a:spcAft>
              <a:defRPr/>
            </a:pPr>
            <a:endParaRPr lang="en-GB" altLang="en-US" dirty="0">
              <a:solidFill>
                <a:schemeClr val="tx1"/>
              </a:solidFill>
              <a:latin typeface="Tuffy-TTF" panose="020B0603060100000000" pitchFamily="34" charset="0"/>
            </a:endParaRPr>
          </a:p>
          <a:p>
            <a:pPr eaLnBrk="1" fontAlgn="auto" hangingPunct="1">
              <a:spcBef>
                <a:spcPts val="0"/>
              </a:spcBef>
              <a:spcAft>
                <a:spcPts val="0"/>
              </a:spcAft>
              <a:defRPr/>
            </a:pPr>
            <a:r>
              <a:rPr lang="en-GB" altLang="en-US" dirty="0">
                <a:solidFill>
                  <a:schemeClr val="tx1"/>
                </a:solidFill>
                <a:latin typeface="Tuffy-TTF" panose="020B0603060100000000" pitchFamily="34" charset="0"/>
              </a:rPr>
              <a:t>Children with poor listening and/or attention skills can struggle with phonics learning.</a:t>
            </a:r>
          </a:p>
          <a:p>
            <a:pPr eaLnBrk="1" fontAlgn="auto" hangingPunct="1">
              <a:spcBef>
                <a:spcPts val="0"/>
              </a:spcBef>
              <a:spcAft>
                <a:spcPts val="0"/>
              </a:spcAft>
              <a:defRPr/>
            </a:pPr>
            <a:endParaRPr lang="en-GB" altLang="en-US" dirty="0">
              <a:solidFill>
                <a:schemeClr val="tx1"/>
              </a:solidFill>
              <a:latin typeface="Tuffy-TTF" panose="020B0603060100000000" pitchFamily="34" charset="0"/>
            </a:endParaRPr>
          </a:p>
          <a:p>
            <a:pPr eaLnBrk="1" fontAlgn="auto" hangingPunct="1">
              <a:spcBef>
                <a:spcPts val="0"/>
              </a:spcBef>
              <a:spcAft>
                <a:spcPts val="0"/>
              </a:spcAft>
              <a:defRPr/>
            </a:pPr>
            <a:endParaRPr lang="en-GB" altLang="en-US" dirty="0">
              <a:solidFill>
                <a:schemeClr val="tx1"/>
              </a:solidFill>
              <a:latin typeface="Tuffy-TTF" panose="020B0603060100000000" pitchFamily="34" charset="0"/>
            </a:endParaRPr>
          </a:p>
          <a:p>
            <a:pPr eaLnBrk="1" fontAlgn="auto" hangingPunct="1">
              <a:spcBef>
                <a:spcPts val="0"/>
              </a:spcBef>
              <a:spcAft>
                <a:spcPts val="0"/>
              </a:spcAft>
              <a:defRPr/>
            </a:pPr>
            <a:endParaRPr lang="en-GB" altLang="en-US" dirty="0">
              <a:solidFill>
                <a:schemeClr val="tx1"/>
              </a:solidFill>
              <a:latin typeface="Tuffy-TTF" panose="020B0603060100000000" pitchFamily="34" charset="0"/>
            </a:endParaRPr>
          </a:p>
          <a:p>
            <a:pPr eaLnBrk="1" fontAlgn="auto" hangingPunct="1">
              <a:spcBef>
                <a:spcPts val="0"/>
              </a:spcBef>
              <a:spcAft>
                <a:spcPts val="0"/>
              </a:spcAft>
              <a:defRPr/>
            </a:pPr>
            <a:endParaRPr lang="en-GB" altLang="en-US" dirty="0">
              <a:solidFill>
                <a:schemeClr val="tx1"/>
              </a:solidFill>
              <a:latin typeface="Tuffy-TTF" panose="020B0603060100000000" pitchFamily="34" charset="0"/>
            </a:endParaRPr>
          </a:p>
          <a:p>
            <a:pPr eaLnBrk="1" fontAlgn="auto" hangingPunct="1">
              <a:spcBef>
                <a:spcPts val="0"/>
              </a:spcBef>
              <a:spcAft>
                <a:spcPts val="0"/>
              </a:spcAft>
              <a:defRPr/>
            </a:pPr>
            <a:r>
              <a:rPr lang="en-GB" altLang="en-US" dirty="0">
                <a:solidFill>
                  <a:schemeClr val="tx1"/>
                </a:solidFill>
                <a:latin typeface="Tuffy-TTF" panose="020B0603060100000000" pitchFamily="34" charset="0"/>
              </a:rPr>
              <a:t>The first phase of formal phonics education (Phase 1) also focuses on key listening skills. Without these skills, children may struggle to master the next stage of their phonics learning.</a:t>
            </a:r>
          </a:p>
        </p:txBody>
      </p:sp>
      <p:sp>
        <p:nvSpPr>
          <p:cNvPr id="4" name="Rectangle 3"/>
          <p:cNvSpPr/>
          <p:nvPr/>
        </p:nvSpPr>
        <p:spPr>
          <a:xfrm>
            <a:off x="8242300" y="6527800"/>
            <a:ext cx="901700" cy="330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A668E89-7EBF-46BC-97CC-8BA0273F40FB}" vid="{55997E52-F108-4BFE-ADA4-3FDEC1E52D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9</TotalTime>
  <Words>1866</Words>
  <Application>Microsoft Macintosh PowerPoint</Application>
  <PresentationFormat>On-screen Show (4:3)</PresentationFormat>
  <Paragraphs>180</Paragraphs>
  <Slides>20</Slides>
  <Notes>16</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Calibri</vt:lpstr>
      <vt:lpstr>Sassoon Infant Rg</vt:lpstr>
      <vt:lpstr>SassoonCRInfant</vt:lpstr>
      <vt:lpstr>Times New Roman</vt:lpstr>
      <vt:lpstr>Tuffy-TTF</vt:lpstr>
      <vt:lpstr>Twinkl</vt:lpstr>
      <vt:lpstr>Twinkl SemiBold</vt:lpstr>
      <vt:lpstr>Arial</vt:lpstr>
      <vt:lpstr>Office Theme</vt:lpstr>
      <vt:lpstr>PowerPoint Presentation</vt:lpstr>
      <vt:lpstr>Did You Know…?</vt:lpstr>
      <vt:lpstr>The English language is one of the most complex languages to learn to read and spell.</vt:lpstr>
      <vt:lpstr>PowerPoint Presentation</vt:lpstr>
      <vt:lpstr>The Jargon – A Quick Guide</vt:lpstr>
      <vt:lpstr>Why Are Children Taught Phonics?</vt:lpstr>
      <vt:lpstr>Teaching Phonics at Dawpool </vt:lpstr>
      <vt:lpstr>Letters and Sounds</vt:lpstr>
      <vt:lpstr>The Importance of Listening Skills</vt:lpstr>
      <vt:lpstr>Phase One</vt:lpstr>
      <vt:lpstr>Find the Rhymes</vt:lpstr>
      <vt:lpstr>Find the Starting Sounds</vt:lpstr>
      <vt:lpstr>Phase Two</vt:lpstr>
      <vt:lpstr>Phase Three</vt:lpstr>
      <vt:lpstr>Phase Four</vt:lpstr>
      <vt:lpstr>Buried Treasure</vt:lpstr>
      <vt:lpstr>Yes or No?</vt:lpstr>
      <vt:lpstr>Reading Books</vt:lpstr>
      <vt:lpstr>Helping Your Child at Home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Dawpool CE Primary School</dc:creator>
  <cp:lastModifiedBy>Dawpool CE Primary School</cp:lastModifiedBy>
  <cp:revision>4</cp:revision>
  <dcterms:created xsi:type="dcterms:W3CDTF">2018-10-02T14:08:08Z</dcterms:created>
  <dcterms:modified xsi:type="dcterms:W3CDTF">2018-10-04T21:15:41Z</dcterms:modified>
</cp:coreProperties>
</file>