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7" autoAdjust="0"/>
    <p:restoredTop sz="78496" autoAdjust="0"/>
  </p:normalViewPr>
  <p:slideViewPr>
    <p:cSldViewPr snapToGrid="0">
      <p:cViewPr varScale="1">
        <p:scale>
          <a:sx n="86" d="100"/>
          <a:sy n="86" d="100"/>
        </p:scale>
        <p:origin x="14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066C7C-3A14-40E8-9773-E7252360DAC6}" type="datetimeFigureOut">
              <a:rPr lang="en-GB" smtClean="0"/>
              <a:t>01/03/2021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4517C4-09D8-48E4-81F1-CE61F31F5EB2}" type="slidenum">
              <a:rPr lang="en-GB" smtClean="0"/>
              <a:t>‹#›</a:t>
            </a:fld>
            <a:endParaRPr lang="en-GB"/>
          </a:p>
        </p:txBody>
      </p:sp>
    </p:spTree>
    <p:extLst>
      <p:ext uri="{BB962C8B-B14F-4D97-AF65-F5344CB8AC3E}">
        <p14:creationId xmlns:p14="http://schemas.microsoft.com/office/powerpoint/2010/main" val="2135963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8d1170deda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g8d1170deda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i="1">
                <a:solidFill>
                  <a:srgbClr val="000000"/>
                </a:solidFill>
                <a:latin typeface="Arial"/>
                <a:ea typeface="Arial"/>
                <a:cs typeface="Arial"/>
                <a:sym typeface="Arial"/>
              </a:rPr>
              <a:t>Statements will vary. Example answers: The ratio of footballs to basketballs is 3 : 1. The ratio of basketballs to tennis balls is 1 : 2. </a:t>
            </a:r>
            <a:endParaRPr i="1">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Balls or counters/ cubes/ blocks to represent the balls.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How many tennis balls are there? How many basket</a:t>
            </a:r>
            <a:r>
              <a:rPr lang="en-GB">
                <a:solidFill>
                  <a:srgbClr val="000000"/>
                </a:solidFill>
                <a:latin typeface="Arial"/>
                <a:ea typeface="Arial"/>
                <a:cs typeface="Arial"/>
                <a:sym typeface="Arial"/>
              </a:rPr>
              <a:t>balls are there? Which type of ball is Adam describing first? Does the ratio reflect this? Does the number of footballs impact on the given ratio? Can you explain your answer?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a:t>
            </a:r>
            <a:r>
              <a:rPr lang="en-GB">
                <a:solidFill>
                  <a:srgbClr val="000000"/>
                </a:solidFill>
                <a:latin typeface="Arial"/>
                <a:ea typeface="Arial"/>
                <a:cs typeface="Arial"/>
                <a:sym typeface="Arial"/>
              </a:rPr>
              <a:t> find the representation of three different items confusing.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Give a statement about the balls - is it true or false?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Extension</a:t>
            </a:r>
            <a:r>
              <a:rPr lang="en-GB" sz="1200" b="0" i="0" u="none" strike="noStrike">
                <a:solidFill>
                  <a:srgbClr val="000000"/>
                </a:solidFill>
                <a:latin typeface="Arial"/>
                <a:ea typeface="Arial"/>
                <a:cs typeface="Arial"/>
                <a:sym typeface="Arial"/>
              </a:rPr>
              <a:t> – </a:t>
            </a:r>
            <a:r>
              <a:rPr lang="en-GB">
                <a:solidFill>
                  <a:srgbClr val="000000"/>
                </a:solidFill>
                <a:latin typeface="Arial"/>
                <a:ea typeface="Arial"/>
                <a:cs typeface="Arial"/>
                <a:sym typeface="Arial"/>
              </a:rPr>
              <a:t>Is it always, sometimes or never important to notice the order of the ratio description?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64" name="Google Shape;164;g8d1170deda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8d1170deda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g8d1170deda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2 : 4 (or 1 : 2)</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 : 2</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4 : 3</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4 : 2 (or 2 : 1)</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2 : 3</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 : 4</a:t>
            </a:r>
            <a:endParaRPr>
              <a:latin typeface="Arial"/>
              <a:ea typeface="Arial"/>
              <a:cs typeface="Arial"/>
              <a:sym typeface="Arial"/>
            </a:endParaRPr>
          </a:p>
        </p:txBody>
      </p:sp>
      <p:sp>
        <p:nvSpPr>
          <p:cNvPr id="180" name="Google Shape;180;g8d1170deda_0_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8d1170deda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g8d1170deda_0_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C</a:t>
            </a:r>
            <a:r>
              <a:rPr lang="en-GB">
                <a:solidFill>
                  <a:srgbClr val="000000"/>
                </a:solidFill>
                <a:latin typeface="Arial"/>
                <a:ea typeface="Arial"/>
                <a:cs typeface="Arial"/>
                <a:sym typeface="Arial"/>
              </a:rPr>
              <a:t>ubes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How many </a:t>
            </a:r>
            <a:r>
              <a:rPr lang="en-GB">
                <a:solidFill>
                  <a:srgbClr val="000000"/>
                </a:solidFill>
                <a:latin typeface="Arial"/>
                <a:ea typeface="Arial"/>
                <a:cs typeface="Arial"/>
                <a:sym typeface="Arial"/>
              </a:rPr>
              <a:t>blue cubes are there? How many red cubes are there? </a:t>
            </a:r>
            <a:r>
              <a:rPr lang="en-GB" sz="1200" b="0" i="0" u="none" strike="noStrike">
                <a:solidFill>
                  <a:srgbClr val="000000"/>
                </a:solidFill>
                <a:latin typeface="Arial"/>
                <a:ea typeface="Arial"/>
                <a:cs typeface="Arial"/>
                <a:sym typeface="Arial"/>
              </a:rPr>
              <a:t>Which part</a:t>
            </a:r>
            <a:r>
              <a:rPr lang="en-GB">
                <a:solidFill>
                  <a:srgbClr val="000000"/>
                </a:solidFill>
                <a:latin typeface="Arial"/>
                <a:ea typeface="Arial"/>
                <a:cs typeface="Arial"/>
                <a:sym typeface="Arial"/>
              </a:rPr>
              <a:t> of the image should Ruth have described first? Which part of the image HAS Ruth described first? Why is the order of the ratio important?</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a:t>
            </a:r>
            <a:r>
              <a:rPr lang="en-GB">
                <a:solidFill>
                  <a:srgbClr val="000000"/>
                </a:solidFill>
                <a:latin typeface="Arial"/>
                <a:ea typeface="Arial"/>
                <a:cs typeface="Arial"/>
                <a:sym typeface="Arial"/>
              </a:rPr>
              <a:t>believe that, as the digits are correct, Ruth is correct. They may not understand that the notation of the ratio relates to the order of the parts described.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Draw an image to reflect the statement.</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87" name="Google Shape;187;g8d1170deda_0_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8d1170deda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g8d1170deda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1 circle for every 2 squares. </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4 red squares for every 3 green squares. </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 triangles for every 7 squares.</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Any 3 images for any 5 images.</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Any 7 images for any 2 images. </a:t>
            </a:r>
            <a:endParaRPr>
              <a:latin typeface="Arial"/>
              <a:ea typeface="Arial"/>
              <a:cs typeface="Arial"/>
              <a:sym typeface="Arial"/>
            </a:endParaRPr>
          </a:p>
        </p:txBody>
      </p:sp>
      <p:sp>
        <p:nvSpPr>
          <p:cNvPr id="203" name="Google Shape;203;g8d1170deda_0_4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Cards o</a:t>
            </a:r>
            <a:r>
              <a:rPr lang="en-GB">
                <a:solidFill>
                  <a:srgbClr val="000000"/>
                </a:solidFill>
                <a:latin typeface="Arial"/>
                <a:ea typeface="Arial"/>
                <a:cs typeface="Arial"/>
                <a:sym typeface="Arial"/>
              </a:rPr>
              <a:t>r counters/ cubes/ blocks to represent the cards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How many red c</a:t>
            </a:r>
            <a:r>
              <a:rPr lang="en-GB">
                <a:solidFill>
                  <a:srgbClr val="000000"/>
                </a:solidFill>
                <a:latin typeface="Arial"/>
                <a:ea typeface="Arial"/>
                <a:cs typeface="Arial"/>
                <a:sym typeface="Arial"/>
              </a:rPr>
              <a:t>ards are there? How many black cards are there? Which statements could I write about the cards? Which statements are incorrect? How do you know? Can you explain the error(s)? </a:t>
            </a:r>
            <a:endParaRPr/>
          </a:p>
          <a:p>
            <a:pPr marL="0" lvl="0" indent="0" algn="l" rtl="0">
              <a:spcBef>
                <a:spcPts val="0"/>
              </a:spcBef>
              <a:spcAft>
                <a:spcPts val="0"/>
              </a:spcAft>
              <a:buNone/>
            </a:pPr>
            <a:endParaRPr/>
          </a:p>
        </p:txBody>
      </p:sp>
      <p:sp>
        <p:nvSpPr>
          <p:cNvPr id="210" name="Google Shape;210;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6" name="Google Shape;226;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a:latin typeface="Arial"/>
                <a:ea typeface="Arial"/>
                <a:cs typeface="Arial"/>
                <a:sym typeface="Arial"/>
              </a:rPr>
              <a:t>How and when to use these slides </a:t>
            </a:r>
            <a:r>
              <a:rPr lang="en-GB" b="0">
                <a:latin typeface="Arial"/>
                <a:ea typeface="Arial"/>
                <a:cs typeface="Arial"/>
                <a:sym typeface="Arial"/>
              </a:rPr>
              <a:t>– </a:t>
            </a:r>
            <a:r>
              <a:rPr lang="en-GB">
                <a:latin typeface="Arial"/>
                <a:ea typeface="Arial"/>
                <a:cs typeface="Arial"/>
                <a:sym typeface="Arial"/>
              </a:rPr>
              <a:t>Ratio is a new topic to Year 6. Pupils may need to recap the language used when discussing ratio before they can move on to using the ratio symbol. These slides recap describing the relationship between items using a sentence stem.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Cubes, counters, etc to represent items shown on the sl</a:t>
            </a:r>
            <a:r>
              <a:rPr lang="en-GB">
                <a:solidFill>
                  <a:srgbClr val="000000"/>
                </a:solidFill>
                <a:latin typeface="Arial"/>
                <a:ea typeface="Arial"/>
                <a:cs typeface="Arial"/>
                <a:sym typeface="Arial"/>
              </a:rPr>
              <a:t>ide</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How many of one item are there? How many of another item are there? How can I use this information to complete the sentence stems</a:t>
            </a:r>
            <a:r>
              <a:rPr lang="en-GB">
                <a:solidFill>
                  <a:srgbClr val="000000"/>
                </a:solidFill>
                <a:latin typeface="Arial"/>
                <a:ea typeface="Arial"/>
                <a:cs typeface="Arial"/>
                <a:sym typeface="Arial"/>
              </a:rPr>
              <a:t>? What does ratio describe?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Using two colour of counters, describe the relationship </a:t>
            </a:r>
            <a:r>
              <a:rPr lang="en-GB">
                <a:solidFill>
                  <a:srgbClr val="000000"/>
                </a:solidFill>
                <a:latin typeface="Arial"/>
                <a:ea typeface="Arial"/>
                <a:cs typeface="Arial"/>
                <a:sym typeface="Arial"/>
              </a:rPr>
              <a:t>using the sentence stem. </a:t>
            </a:r>
            <a:endParaRPr/>
          </a:p>
          <a:p>
            <a:pPr marL="0" lvl="0" indent="0" algn="l" rtl="0">
              <a:spcBef>
                <a:spcPts val="0"/>
              </a:spcBef>
              <a:spcAft>
                <a:spcPts val="0"/>
              </a:spcAft>
              <a:buNone/>
            </a:pPr>
            <a:endParaRPr/>
          </a:p>
        </p:txBody>
      </p:sp>
      <p:sp>
        <p:nvSpPr>
          <p:cNvPr id="233" name="Google Shape;233;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8d1170deda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g8d1170deda_0_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a:latin typeface="Arial"/>
                <a:ea typeface="Arial"/>
                <a:cs typeface="Arial"/>
                <a:sym typeface="Arial"/>
              </a:rPr>
              <a:t>How and when to use these slides </a:t>
            </a:r>
            <a:r>
              <a:rPr lang="en-GB">
                <a:latin typeface="Arial"/>
                <a:ea typeface="Arial"/>
                <a:cs typeface="Arial"/>
                <a:sym typeface="Arial"/>
              </a:rPr>
              <a:t>– Ratio is a new topic to Year 6. Pupils may need to recap the language used when discussing ratio before they can move on to using the ratio symbol. These slides recap describing the relationship between items using a sentence stem. </a:t>
            </a:r>
            <a:endParaRPr>
              <a:latin typeface="Arial"/>
              <a:ea typeface="Arial"/>
              <a:cs typeface="Arial"/>
              <a:sym typeface="Arial"/>
            </a:endParaRPr>
          </a:p>
          <a:p>
            <a:pPr marL="0" lvl="0" indent="0" algn="l" rtl="0">
              <a:spcBef>
                <a:spcPts val="0"/>
              </a:spcBef>
              <a:spcAft>
                <a:spcPts val="0"/>
              </a:spcAft>
              <a:buClr>
                <a:schemeClr val="dk1"/>
              </a:buClr>
              <a:buFont typeface="Arial"/>
              <a:buNone/>
            </a:pPr>
            <a:r>
              <a:rPr lang="en-GB" i="1">
                <a:latin typeface="Arial"/>
                <a:ea typeface="Arial"/>
                <a:cs typeface="Arial"/>
                <a:sym typeface="Arial"/>
              </a:rPr>
              <a:t>There are lots of possible answers. Example answers: For every 12 strawberries there are 3 pineapples. For every 2 mangos there is 1 pineapple. For every 1 mango there are 2 strawberries. </a:t>
            </a:r>
            <a:endParaRPr i="1">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Counters</a:t>
            </a:r>
            <a:r>
              <a:rPr lang="en-GB">
                <a:solidFill>
                  <a:srgbClr val="000000"/>
                </a:solidFill>
                <a:latin typeface="Arial"/>
                <a:ea typeface="Arial"/>
                <a:cs typeface="Arial"/>
                <a:sym typeface="Arial"/>
              </a:rPr>
              <a:t>/ cubes to represent the fruit</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How many strawberries are ther</a:t>
            </a:r>
            <a:r>
              <a:rPr lang="en-GB">
                <a:solidFill>
                  <a:srgbClr val="000000"/>
                </a:solidFill>
                <a:latin typeface="Arial"/>
                <a:ea typeface="Arial"/>
                <a:cs typeface="Arial"/>
                <a:sym typeface="Arial"/>
              </a:rPr>
              <a:t>e? How many mangos are there? How many pineapples are there? What is the relationship between two of the fruits? Can you simplify any of the ratios?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not remember how to simplify the ratio</a:t>
            </a:r>
            <a:r>
              <a:rPr lang="en-GB">
                <a:solidFill>
                  <a:srgbClr val="000000"/>
                </a:solidFill>
                <a:latin typeface="Arial"/>
                <a:ea typeface="Arial"/>
                <a:cs typeface="Arial"/>
                <a:sym typeface="Arial"/>
              </a:rPr>
              <a:t>s.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Add 2 pineapples. How does this change the statements? </a:t>
            </a:r>
            <a:endParaRPr/>
          </a:p>
          <a:p>
            <a:pPr marL="0" lvl="0" indent="0" algn="l" rtl="0">
              <a:spcBef>
                <a:spcPts val="0"/>
              </a:spcBef>
              <a:spcAft>
                <a:spcPts val="0"/>
              </a:spcAft>
              <a:buNone/>
            </a:pPr>
            <a:endParaRPr/>
          </a:p>
        </p:txBody>
      </p:sp>
      <p:sp>
        <p:nvSpPr>
          <p:cNvPr id="270" name="Google Shape;270;g8d1170deda_0_4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 name="Google Shape;6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Assessment point for the lesson – ask the </a:t>
            </a:r>
            <a:r>
              <a:rPr lang="en-GB">
                <a:solidFill>
                  <a:srgbClr val="000000"/>
                </a:solidFill>
                <a:latin typeface="Arial"/>
                <a:ea typeface="Arial"/>
                <a:cs typeface="Arial"/>
                <a:sym typeface="Arial"/>
              </a:rPr>
              <a:t>pupils </a:t>
            </a:r>
            <a:r>
              <a:rPr lang="en-GB" sz="1200" b="0" i="0" u="none" strike="noStrike">
                <a:solidFill>
                  <a:srgbClr val="000000"/>
                </a:solidFill>
                <a:latin typeface="Arial"/>
                <a:ea typeface="Arial"/>
                <a:cs typeface="Arial"/>
                <a:sym typeface="Arial"/>
              </a:rPr>
              <a:t>to vote for the answer they think is correct. </a:t>
            </a:r>
            <a:endParaRPr/>
          </a:p>
          <a:p>
            <a:pPr marL="0" lvl="0" indent="0" algn="l" rtl="0">
              <a:spcBef>
                <a:spcPts val="0"/>
              </a:spcBef>
              <a:spcAft>
                <a:spcPts val="0"/>
              </a:spcAft>
              <a:buNone/>
            </a:pP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A – Correct answer</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B – The pupil has written the ratio of orange cubes to green cubes. </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C – The pupil may be confusing ratio and fractions (writing</a:t>
            </a:r>
            <a:r>
              <a:rPr lang="en-GB">
                <a:solidFill>
                  <a:srgbClr val="000000"/>
                </a:solidFill>
                <a:latin typeface="Arial"/>
                <a:ea typeface="Arial"/>
                <a:cs typeface="Arial"/>
                <a:sym typeface="Arial"/>
              </a:rPr>
              <a:t> 5 cubes out of the whole are green).</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D – </a:t>
            </a:r>
            <a:r>
              <a:rPr lang="en-GB">
                <a:latin typeface="Arial"/>
                <a:ea typeface="Arial"/>
                <a:cs typeface="Arial"/>
                <a:sym typeface="Arial"/>
              </a:rPr>
              <a:t>The pupil may be confusing ratio and fractions (writing 2 cubes out of the whole are orange).</a:t>
            </a:r>
            <a:endParaRPr/>
          </a:p>
          <a:p>
            <a:pPr marL="0" lvl="0" indent="0" algn="l" rtl="0">
              <a:spcBef>
                <a:spcPts val="0"/>
              </a:spcBef>
              <a:spcAft>
                <a:spcPts val="0"/>
              </a:spcAft>
              <a:buNone/>
            </a:pP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If answers </a:t>
            </a:r>
            <a:r>
              <a:rPr lang="en-GB">
                <a:solidFill>
                  <a:srgbClr val="000000"/>
                </a:solidFill>
                <a:latin typeface="Arial"/>
                <a:ea typeface="Arial"/>
                <a:cs typeface="Arial"/>
                <a:sym typeface="Arial"/>
              </a:rPr>
              <a:t>B</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C</a:t>
            </a:r>
            <a:r>
              <a:rPr lang="en-GB" sz="1200" b="0" i="0" u="none" strike="noStrike">
                <a:solidFill>
                  <a:srgbClr val="000000"/>
                </a:solidFill>
                <a:latin typeface="Arial"/>
                <a:ea typeface="Arial"/>
                <a:cs typeface="Arial"/>
                <a:sym typeface="Arial"/>
              </a:rPr>
              <a:t> or </a:t>
            </a:r>
            <a:r>
              <a:rPr lang="en-GB">
                <a:solidFill>
                  <a:srgbClr val="000000"/>
                </a:solidFill>
                <a:latin typeface="Arial"/>
                <a:ea typeface="Arial"/>
                <a:cs typeface="Arial"/>
                <a:sym typeface="Arial"/>
              </a:rPr>
              <a:t>D</a:t>
            </a:r>
            <a:r>
              <a:rPr lang="en-GB" sz="1200" b="0" i="0" u="none" strike="noStrike">
                <a:solidFill>
                  <a:srgbClr val="000000"/>
                </a:solidFill>
                <a:latin typeface="Arial"/>
                <a:ea typeface="Arial"/>
                <a:cs typeface="Arial"/>
                <a:sym typeface="Arial"/>
              </a:rPr>
              <a:t> are given, pupils may require extra support through small group or 1:1 discussions. </a:t>
            </a:r>
            <a:r>
              <a:rPr lang="en-GB">
                <a:latin typeface="Arial"/>
                <a:ea typeface="Arial"/>
                <a:cs typeface="Arial"/>
                <a:sym typeface="Arial"/>
              </a:rPr>
              <a:t>There are support slides covering previous learning end of these slides. Ratio is a new topic to Year 6.</a:t>
            </a:r>
            <a:endParaRPr i="0"/>
          </a:p>
          <a:p>
            <a:pPr marL="0" lvl="0" indent="0" algn="l" rtl="0">
              <a:spcBef>
                <a:spcPts val="0"/>
              </a:spcBef>
              <a:spcAft>
                <a:spcPts val="0"/>
              </a:spcAft>
              <a:buNone/>
            </a:pPr>
            <a:endParaRPr/>
          </a:p>
        </p:txBody>
      </p:sp>
      <p:sp>
        <p:nvSpPr>
          <p:cNvPr id="72" name="Google Shape;72;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This starter recaps the previous lesson on ratio and fractions. </a:t>
            </a:r>
            <a:endParaRPr>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Counters</a:t>
            </a: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i="0" u="none" strike="noStrike">
                <a:solidFill>
                  <a:srgbClr val="000000"/>
                </a:solidFill>
                <a:latin typeface="Arial"/>
                <a:ea typeface="Arial"/>
                <a:cs typeface="Arial"/>
                <a:sym typeface="Arial"/>
              </a:rPr>
              <a:t>–</a:t>
            </a:r>
            <a:r>
              <a:rPr lang="en-GB">
                <a:solidFill>
                  <a:srgbClr val="000000"/>
                </a:solidFill>
                <a:latin typeface="Arial"/>
                <a:ea typeface="Arial"/>
                <a:cs typeface="Arial"/>
                <a:sym typeface="Arial"/>
              </a:rPr>
              <a:t> How many counters are there in total? How many counters are there of each colour? How does this information help you to describe the images? </a:t>
            </a: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Extension</a:t>
            </a:r>
            <a:r>
              <a:rPr lang="en-GB" sz="1200" i="0" u="none" strike="noStrike">
                <a:solidFill>
                  <a:srgbClr val="000000"/>
                </a:solidFill>
                <a:latin typeface="Arial"/>
                <a:ea typeface="Arial"/>
                <a:cs typeface="Arial"/>
                <a:sym typeface="Arial"/>
              </a:rPr>
              <a:t> – </a:t>
            </a:r>
            <a:r>
              <a:rPr lang="en-GB">
                <a:solidFill>
                  <a:srgbClr val="000000"/>
                </a:solidFill>
                <a:latin typeface="Arial"/>
                <a:ea typeface="Arial"/>
                <a:cs typeface="Arial"/>
                <a:sym typeface="Arial"/>
              </a:rPr>
              <a:t>Show and describe the ratio 4 to 5.</a:t>
            </a:r>
            <a:endParaRPr>
              <a:latin typeface="Arial"/>
              <a:ea typeface="Arial"/>
              <a:cs typeface="Arial"/>
              <a:sym typeface="Arial"/>
            </a:endParaRPr>
          </a:p>
        </p:txBody>
      </p:sp>
      <p:sp>
        <p:nvSpPr>
          <p:cNvPr id="97" name="Google Shape;9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Counters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What do you notice about each statement? How is each statement similar? What does the </a:t>
            </a:r>
            <a:r>
              <a:rPr lang="en-GB">
                <a:solidFill>
                  <a:srgbClr val="000000"/>
                </a:solidFill>
                <a:latin typeface="Arial"/>
                <a:ea typeface="Arial"/>
                <a:cs typeface="Arial"/>
                <a:sym typeface="Arial"/>
              </a:rPr>
              <a:t>‘:’ mean? How do I say 5 : 3 out loud? What is important about the order of the description and the way the ratio is written?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not identify alone that the notation of the ratio re</a:t>
            </a:r>
            <a:r>
              <a:rPr lang="en-GB">
                <a:solidFill>
                  <a:srgbClr val="000000"/>
                </a:solidFill>
                <a:latin typeface="Arial"/>
                <a:ea typeface="Arial"/>
                <a:cs typeface="Arial"/>
                <a:sym typeface="Arial"/>
              </a:rPr>
              <a:t>lates to the order of the parts. In 5 : 3, the 5 relates to the green counters and the 3 relates to the orange counters.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23" name="Google Shape;12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C</a:t>
            </a:r>
            <a:r>
              <a:rPr lang="en-GB">
                <a:solidFill>
                  <a:srgbClr val="000000"/>
                </a:solidFill>
                <a:latin typeface="Arial"/>
                <a:ea typeface="Arial"/>
                <a:cs typeface="Arial"/>
                <a:sym typeface="Arial"/>
              </a:rPr>
              <a:t>ounters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How many blue counters are t</a:t>
            </a:r>
            <a:r>
              <a:rPr lang="en-GB">
                <a:solidFill>
                  <a:srgbClr val="000000"/>
                </a:solidFill>
                <a:latin typeface="Arial"/>
                <a:ea typeface="Arial"/>
                <a:cs typeface="Arial"/>
                <a:sym typeface="Arial"/>
              </a:rPr>
              <a:t>here? How many yellow counters are there? Why is the order of the ratio important?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not </a:t>
            </a:r>
            <a:r>
              <a:rPr lang="en-GB">
                <a:solidFill>
                  <a:srgbClr val="000000"/>
                </a:solidFill>
                <a:latin typeface="Arial"/>
                <a:ea typeface="Arial"/>
                <a:cs typeface="Arial"/>
                <a:sym typeface="Arial"/>
              </a:rPr>
              <a:t>understand why the order the ratio is written in is important.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S</a:t>
            </a:r>
            <a:r>
              <a:rPr lang="en-GB">
                <a:solidFill>
                  <a:srgbClr val="000000"/>
                </a:solidFill>
                <a:latin typeface="Arial"/>
                <a:ea typeface="Arial"/>
                <a:cs typeface="Arial"/>
                <a:sym typeface="Arial"/>
              </a:rPr>
              <a:t>how different colour counters. Complete the sentence stems for the counters. </a:t>
            </a:r>
            <a:endParaRPr/>
          </a:p>
        </p:txBody>
      </p:sp>
      <p:sp>
        <p:nvSpPr>
          <p:cNvPr id="137" name="Google Shape;13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AutoNum type="alphaLcPeriod"/>
            </a:pPr>
            <a:r>
              <a:rPr lang="en-GB">
                <a:latin typeface="Arial"/>
                <a:ea typeface="Arial"/>
                <a:cs typeface="Arial"/>
                <a:sym typeface="Arial"/>
              </a:rPr>
              <a:t>The ratio of cherries to apples is 2 : 3. The ratio of apples to cherries is 3 : 2.</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The ratio of cherries to apples is 3 : 2. The ratio of apples to cherries is 2 : 3.</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The ratio of cherries to apples is 2 : 5. The ratio of apples to cherries is 5 : 2.</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The ratio of cherries to apples is 5 : 2. The ratio of apples to cherries is 2 : 5.</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Answers will vary. Pupils should identify that the numbers are the same but the order of the ratio determines how many cherries or apples there are. </a:t>
            </a:r>
            <a:endParaRPr>
              <a:latin typeface="Arial"/>
              <a:ea typeface="Arial"/>
              <a:cs typeface="Arial"/>
              <a:sym typeface="Arial"/>
            </a:endParaRPr>
          </a:p>
        </p:txBody>
      </p:sp>
      <p:sp>
        <p:nvSpPr>
          <p:cNvPr id="157" name="Google Shape;157;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Introduction and LO/ SC">
  <p:cSld name="Introduction and LO/ SC">
    <p:spTree>
      <p:nvGrpSpPr>
        <p:cNvPr id="1" name="Shape 15"/>
        <p:cNvGrpSpPr/>
        <p:nvPr/>
      </p:nvGrpSpPr>
      <p:grpSpPr>
        <a:xfrm>
          <a:off x="0" y="0"/>
          <a:ext cx="0" cy="0"/>
          <a:chOff x="0" y="0"/>
          <a:chExt cx="0" cy="0"/>
        </a:xfrm>
      </p:grpSpPr>
      <p:sp>
        <p:nvSpPr>
          <p:cNvPr id="16" name="Google Shape;16;p2"/>
          <p:cNvSpPr/>
          <p:nvPr/>
        </p:nvSpPr>
        <p:spPr>
          <a:xfrm>
            <a:off x="0" y="0"/>
            <a:ext cx="12192000" cy="6858000"/>
          </a:xfrm>
          <a:prstGeom prst="rect">
            <a:avLst/>
          </a:prstGeom>
          <a:solidFill>
            <a:srgbClr val="2779F5"/>
          </a:solidFill>
          <a:ln w="12700" cap="flat" cmpd="sng">
            <a:solidFill>
              <a:srgbClr val="2779F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7" name="Google Shape;17;p2"/>
          <p:cNvPicPr preferRelativeResize="0"/>
          <p:nvPr/>
        </p:nvPicPr>
        <p:blipFill>
          <a:blip r:embed="rId2">
            <a:alphaModFix/>
          </a:blip>
          <a:stretch>
            <a:fillRect/>
          </a:stretch>
        </p:blipFill>
        <p:spPr>
          <a:xfrm>
            <a:off x="10927638" y="351075"/>
            <a:ext cx="962025" cy="1257300"/>
          </a:xfrm>
          <a:prstGeom prst="rect">
            <a:avLst/>
          </a:prstGeom>
          <a:noFill/>
          <a:ln>
            <a:noFill/>
          </a:ln>
        </p:spPr>
      </p:pic>
    </p:spTree>
    <p:extLst>
      <p:ext uri="{BB962C8B-B14F-4D97-AF65-F5344CB8AC3E}">
        <p14:creationId xmlns:p14="http://schemas.microsoft.com/office/powerpoint/2010/main" val="336542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mmary">
  <p:cSld name="Summary">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357100" y="343800"/>
            <a:ext cx="10923600" cy="407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1"/>
              </a:buClr>
              <a:buSzPts val="2800"/>
              <a:buFont typeface="Century Gothic"/>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357100" y="814900"/>
            <a:ext cx="11662200" cy="5362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923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General Slides 1">
  <p:cSld name="General Slides 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Clr>
                <a:srgbClr val="2779F5"/>
              </a:buClr>
              <a:buSzPts val="1600"/>
              <a:buNone/>
              <a:defRPr sz="1600">
                <a:solidFill>
                  <a:srgbClr val="2779F5"/>
                </a:solidFill>
              </a:defRPr>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4"/>
          <p:cNvSpPr txBox="1">
            <a:spLocks noGrp="1"/>
          </p:cNvSpPr>
          <p:nvPr>
            <p:ph type="body" idx="2"/>
          </p:nvPr>
        </p:nvSpPr>
        <p:spPr>
          <a:xfrm>
            <a:off x="347950" y="1166150"/>
            <a:ext cx="11527800" cy="4777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p:nvPr/>
        </p:nvSpPr>
        <p:spPr>
          <a:xfrm>
            <a:off x="36000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understand the ratio symbol</a:t>
            </a:r>
            <a:endParaRPr/>
          </a:p>
        </p:txBody>
      </p:sp>
    </p:spTree>
    <p:extLst>
      <p:ext uri="{BB962C8B-B14F-4D97-AF65-F5344CB8AC3E}">
        <p14:creationId xmlns:p14="http://schemas.microsoft.com/office/powerpoint/2010/main" val="3369605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inge Question">
  <p:cSld name="Hinge Question">
    <p:spTree>
      <p:nvGrpSpPr>
        <p:cNvPr id="1" name="Shape 25"/>
        <p:cNvGrpSpPr/>
        <p:nvPr/>
      </p:nvGrpSpPr>
      <p:grpSpPr>
        <a:xfrm>
          <a:off x="0" y="0"/>
          <a:ext cx="0" cy="0"/>
          <a:chOff x="0" y="0"/>
          <a:chExt cx="0" cy="0"/>
        </a:xfrm>
      </p:grpSpPr>
      <p:sp>
        <p:nvSpPr>
          <p:cNvPr id="26" name="Google Shape;26;p5"/>
          <p:cNvSpPr txBox="1">
            <a:spLocks noGrp="1"/>
          </p:cNvSpPr>
          <p:nvPr>
            <p:ph type="body" idx="1"/>
          </p:nvPr>
        </p:nvSpPr>
        <p:spPr>
          <a:xfrm>
            <a:off x="751347" y="336368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5"/>
          <p:cNvSpPr txBox="1">
            <a:spLocks noGrp="1"/>
          </p:cNvSpPr>
          <p:nvPr>
            <p:ph type="body" idx="2"/>
          </p:nvPr>
        </p:nvSpPr>
        <p:spPr>
          <a:xfrm>
            <a:off x="751346" y="463614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3"/>
          </p:nvPr>
        </p:nvSpPr>
        <p:spPr>
          <a:xfrm>
            <a:off x="6391462" y="336368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body" idx="4"/>
          </p:nvPr>
        </p:nvSpPr>
        <p:spPr>
          <a:xfrm>
            <a:off x="6391461" y="463614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5"/>
          <p:cNvSpPr txBox="1">
            <a:spLocks noGrp="1"/>
          </p:cNvSpPr>
          <p:nvPr>
            <p:ph type="body" idx="5"/>
          </p:nvPr>
        </p:nvSpPr>
        <p:spPr>
          <a:xfrm>
            <a:off x="360000" y="810000"/>
            <a:ext cx="6260700" cy="320700"/>
          </a:xfrm>
          <a:prstGeom prst="rect">
            <a:avLst/>
          </a:prstGeom>
          <a:noFill/>
          <a:ln>
            <a:noFill/>
          </a:ln>
        </p:spPr>
        <p:txBody>
          <a:bodyPr spcFirstLastPara="1" wrap="square" lIns="91425" tIns="45700" rIns="91425" bIns="45700" anchor="t" anchorCtr="0">
            <a:noAutofit/>
          </a:bodyPr>
          <a:lstStyle>
            <a:lvl1pPr marL="457200" lvl="0" indent="-228600" algn="l" rtl="0">
              <a:lnSpc>
                <a:spcPct val="100000"/>
              </a:lnSpc>
              <a:spcBef>
                <a:spcPts val="0"/>
              </a:spcBef>
              <a:spcAft>
                <a:spcPts val="0"/>
              </a:spcAft>
              <a:buClr>
                <a:srgbClr val="2779F5"/>
              </a:buClr>
              <a:buSzPts val="1600"/>
              <a:buNone/>
              <a:defRPr sz="1600">
                <a:solidFill>
                  <a:srgbClr val="2779F5"/>
                </a:solidFil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body" idx="6"/>
          </p:nvPr>
        </p:nvSpPr>
        <p:spPr>
          <a:xfrm>
            <a:off x="347950" y="1166150"/>
            <a:ext cx="11527800" cy="16356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2" name="Google Shape;32;p5"/>
          <p:cNvSpPr txBox="1"/>
          <p:nvPr/>
        </p:nvSpPr>
        <p:spPr>
          <a:xfrm>
            <a:off x="36000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understand the ratio symbol</a:t>
            </a:r>
            <a:endParaRPr/>
          </a:p>
        </p:txBody>
      </p:sp>
      <p:sp>
        <p:nvSpPr>
          <p:cNvPr id="33" name="Google Shape;33;p5"/>
          <p:cNvSpPr txBox="1"/>
          <p:nvPr/>
        </p:nvSpPr>
        <p:spPr>
          <a:xfrm>
            <a:off x="360000" y="3363680"/>
            <a:ext cx="356100" cy="369300"/>
          </a:xfrm>
          <a:prstGeom prst="rect">
            <a:avLst/>
          </a:prstGeom>
          <a:solidFill>
            <a:srgbClr val="398CDC"/>
          </a:solidFill>
          <a:ln w="9525" cap="flat" cmpd="sng">
            <a:solidFill>
              <a:srgbClr val="398CDC"/>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A</a:t>
            </a:r>
            <a:endParaRPr/>
          </a:p>
        </p:txBody>
      </p:sp>
      <p:sp>
        <p:nvSpPr>
          <p:cNvPr id="34" name="Google Shape;34;p5"/>
          <p:cNvSpPr txBox="1"/>
          <p:nvPr/>
        </p:nvSpPr>
        <p:spPr>
          <a:xfrm>
            <a:off x="360000" y="4625800"/>
            <a:ext cx="356100" cy="369300"/>
          </a:xfrm>
          <a:prstGeom prst="rect">
            <a:avLst/>
          </a:prstGeom>
          <a:solidFill>
            <a:srgbClr val="66DEBE"/>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B</a:t>
            </a:r>
            <a:endParaRPr/>
          </a:p>
        </p:txBody>
      </p:sp>
      <p:sp>
        <p:nvSpPr>
          <p:cNvPr id="35" name="Google Shape;35;p5"/>
          <p:cNvSpPr txBox="1"/>
          <p:nvPr/>
        </p:nvSpPr>
        <p:spPr>
          <a:xfrm>
            <a:off x="6000125" y="3363675"/>
            <a:ext cx="356100" cy="369300"/>
          </a:xfrm>
          <a:prstGeom prst="rect">
            <a:avLst/>
          </a:prstGeom>
          <a:solidFill>
            <a:srgbClr val="F9DD4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C</a:t>
            </a:r>
            <a:endParaRPr/>
          </a:p>
        </p:txBody>
      </p:sp>
      <p:sp>
        <p:nvSpPr>
          <p:cNvPr id="36" name="Google Shape;36;p5"/>
          <p:cNvSpPr txBox="1"/>
          <p:nvPr/>
        </p:nvSpPr>
        <p:spPr>
          <a:xfrm>
            <a:off x="6000117" y="4625788"/>
            <a:ext cx="356100" cy="369300"/>
          </a:xfrm>
          <a:prstGeom prst="rect">
            <a:avLst/>
          </a:prstGeom>
          <a:solidFill>
            <a:srgbClr val="91D95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D</a:t>
            </a:r>
            <a:endParaRPr/>
          </a:p>
        </p:txBody>
      </p:sp>
    </p:spTree>
    <p:extLst>
      <p:ext uri="{BB962C8B-B14F-4D97-AF65-F5344CB8AC3E}">
        <p14:creationId xmlns:p14="http://schemas.microsoft.com/office/powerpoint/2010/main" val="169018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General Slides 2">
  <p:cSld name="General Slides 2">
    <p:spTree>
      <p:nvGrpSpPr>
        <p:cNvPr id="1" name="Shape 37"/>
        <p:cNvGrpSpPr/>
        <p:nvPr/>
      </p:nvGrpSpPr>
      <p:grpSpPr>
        <a:xfrm>
          <a:off x="0" y="0"/>
          <a:ext cx="0" cy="0"/>
          <a:chOff x="0" y="0"/>
          <a:chExt cx="0" cy="0"/>
        </a:xfrm>
      </p:grpSpPr>
      <p:sp>
        <p:nvSpPr>
          <p:cNvPr id="38" name="Google Shape;38;p6"/>
          <p:cNvSpPr txBox="1">
            <a:spLocks noGrp="1"/>
          </p:cNvSpPr>
          <p:nvPr>
            <p:ph type="body" idx="1"/>
          </p:nvPr>
        </p:nvSpPr>
        <p:spPr>
          <a:xfrm>
            <a:off x="360000" y="810000"/>
            <a:ext cx="11536800" cy="51285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p:nvPr/>
        </p:nvSpPr>
        <p:spPr>
          <a:xfrm>
            <a:off x="36000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understand the ratio symbol</a:t>
            </a:r>
            <a:endParaRPr/>
          </a:p>
        </p:txBody>
      </p:sp>
    </p:spTree>
    <p:extLst>
      <p:ext uri="{BB962C8B-B14F-4D97-AF65-F5344CB8AC3E}">
        <p14:creationId xmlns:p14="http://schemas.microsoft.com/office/powerpoint/2010/main" val="24439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upport Slide Introduction">
  <p:cSld name="Support Slide Introduction">
    <p:spTree>
      <p:nvGrpSpPr>
        <p:cNvPr id="1" name="Shape 40"/>
        <p:cNvGrpSpPr/>
        <p:nvPr/>
      </p:nvGrpSpPr>
      <p:grpSpPr>
        <a:xfrm>
          <a:off x="0" y="0"/>
          <a:ext cx="0" cy="0"/>
          <a:chOff x="0" y="0"/>
          <a:chExt cx="0" cy="0"/>
        </a:xfrm>
      </p:grpSpPr>
      <p:sp>
        <p:nvSpPr>
          <p:cNvPr id="41" name="Google Shape;41;p7"/>
          <p:cNvSpPr txBox="1">
            <a:spLocks noGrp="1"/>
          </p:cNvSpPr>
          <p:nvPr>
            <p:ph type="body" idx="1"/>
          </p:nvPr>
        </p:nvSpPr>
        <p:spPr>
          <a:xfrm>
            <a:off x="357100" y="3952875"/>
            <a:ext cx="11518500" cy="2224200"/>
          </a:xfrm>
          <a:prstGeom prst="rect">
            <a:avLst/>
          </a:prstGeom>
          <a:noFill/>
          <a:ln>
            <a:noFill/>
          </a:ln>
        </p:spPr>
        <p:txBody>
          <a:bodyPr spcFirstLastPara="1" wrap="square" lIns="91425" tIns="45700" rIns="91425" bIns="45700" anchor="t" anchorCtr="0">
            <a:noAutofit/>
          </a:bodyPr>
          <a:lstStyle>
            <a:lvl1pPr marL="457200" lvl="0" indent="-228600" algn="ctr">
              <a:lnSpc>
                <a:spcPct val="150000"/>
              </a:lnSpc>
              <a:spcBef>
                <a:spcPts val="0"/>
              </a:spcBef>
              <a:spcAft>
                <a:spcPts val="0"/>
              </a:spcAft>
              <a:buClr>
                <a:schemeClr val="dk1"/>
              </a:buClr>
              <a:buSzPts val="1600"/>
              <a:buNone/>
              <a:defRPr sz="16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p:nvPr/>
        </p:nvSpPr>
        <p:spPr>
          <a:xfrm>
            <a:off x="4821623" y="2324823"/>
            <a:ext cx="2579552" cy="5232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800">
                <a:solidFill>
                  <a:srgbClr val="2779F5"/>
                </a:solidFill>
                <a:latin typeface="Century Gothic"/>
                <a:ea typeface="Century Gothic"/>
                <a:cs typeface="Century Gothic"/>
                <a:sym typeface="Century Gothic"/>
              </a:rPr>
              <a:t>Support Slides</a:t>
            </a:r>
            <a:endParaRPr/>
          </a:p>
        </p:txBody>
      </p:sp>
    </p:spTree>
    <p:extLst>
      <p:ext uri="{BB962C8B-B14F-4D97-AF65-F5344CB8AC3E}">
        <p14:creationId xmlns:p14="http://schemas.microsoft.com/office/powerpoint/2010/main" val="1597457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upport Slides 1">
  <p:cSld name="Support Slides 1">
    <p:spTree>
      <p:nvGrpSpPr>
        <p:cNvPr id="1" name="Shape 43"/>
        <p:cNvGrpSpPr/>
        <p:nvPr/>
      </p:nvGrpSpPr>
      <p:grpSpPr>
        <a:xfrm>
          <a:off x="0" y="0"/>
          <a:ext cx="0" cy="0"/>
          <a:chOff x="0" y="0"/>
          <a:chExt cx="0" cy="0"/>
        </a:xfrm>
      </p:grpSpPr>
      <p:sp>
        <p:nvSpPr>
          <p:cNvPr id="44" name="Google Shape;44;p8"/>
          <p:cNvSpPr txBox="1">
            <a:spLocks noGrp="1"/>
          </p:cNvSpPr>
          <p:nvPr>
            <p:ph type="body" idx="1"/>
          </p:nvPr>
        </p:nvSpPr>
        <p:spPr>
          <a:xfrm>
            <a:off x="360000" y="810000"/>
            <a:ext cx="11536800" cy="51288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5" name="Google Shape;45;p8"/>
          <p:cNvSpPr txBox="1"/>
          <p:nvPr/>
        </p:nvSpPr>
        <p:spPr>
          <a:xfrm>
            <a:off x="36000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understand and use ratio language</a:t>
            </a:r>
            <a:endParaRPr/>
          </a:p>
        </p:txBody>
      </p:sp>
    </p:spTree>
    <p:extLst>
      <p:ext uri="{BB962C8B-B14F-4D97-AF65-F5344CB8AC3E}">
        <p14:creationId xmlns:p14="http://schemas.microsoft.com/office/powerpoint/2010/main" val="4006938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Tree>
    <p:extLst>
      <p:ext uri="{BB962C8B-B14F-4D97-AF65-F5344CB8AC3E}">
        <p14:creationId xmlns:p14="http://schemas.microsoft.com/office/powerpoint/2010/main" val="1657590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CED"/>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48100" y="365125"/>
            <a:ext cx="11005800" cy="3453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dk1"/>
              </a:buClr>
              <a:buSzPts val="2800"/>
              <a:buFont typeface="Century Gothic"/>
              <a:buNone/>
              <a:defRPr sz="28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48000" y="906475"/>
            <a:ext cx="11005800" cy="5270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4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2" name="Google Shape;12;p1"/>
          <p:cNvPicPr preferRelativeResize="0"/>
          <p:nvPr/>
        </p:nvPicPr>
        <p:blipFill rotWithShape="1">
          <a:blip r:embed="rId10">
            <a:alphaModFix/>
          </a:blip>
          <a:srcRect/>
          <a:stretch/>
        </p:blipFill>
        <p:spPr>
          <a:xfrm>
            <a:off x="186266" y="6594475"/>
            <a:ext cx="1601399" cy="135466"/>
          </a:xfrm>
          <a:prstGeom prst="rect">
            <a:avLst/>
          </a:prstGeom>
          <a:noFill/>
          <a:ln>
            <a:noFill/>
          </a:ln>
        </p:spPr>
      </p:pic>
      <p:pic>
        <p:nvPicPr>
          <p:cNvPr id="13" name="Google Shape;13;p1" descr="A close up of a logo&#10;&#10;Description automatically generated"/>
          <p:cNvPicPr preferRelativeResize="0"/>
          <p:nvPr/>
        </p:nvPicPr>
        <p:blipFill rotWithShape="1">
          <a:blip r:embed="rId11">
            <a:alphaModFix/>
          </a:blip>
          <a:srcRect/>
          <a:stretch/>
        </p:blipFill>
        <p:spPr>
          <a:xfrm>
            <a:off x="11538065" y="-1"/>
            <a:ext cx="653936" cy="707537"/>
          </a:xfrm>
          <a:prstGeom prst="rect">
            <a:avLst/>
          </a:prstGeom>
          <a:noFill/>
          <a:ln>
            <a:noFill/>
          </a:ln>
        </p:spPr>
      </p:pic>
      <p:sp>
        <p:nvSpPr>
          <p:cNvPr id="14" name="Google Shape;14;p1"/>
          <p:cNvSpPr txBox="1"/>
          <p:nvPr/>
        </p:nvSpPr>
        <p:spPr>
          <a:xfrm>
            <a:off x="347950" y="362325"/>
            <a:ext cx="11005800" cy="345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2800">
              <a:solidFill>
                <a:srgbClr val="000000"/>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73585650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4.png"/><Relationship Id="rId7"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5.png"/><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0"/>
          <p:cNvSpPr txBox="1"/>
          <p:nvPr/>
        </p:nvSpPr>
        <p:spPr>
          <a:xfrm>
            <a:off x="9323853" y="6122986"/>
            <a:ext cx="2556300" cy="422700"/>
          </a:xfrm>
          <a:prstGeom prst="rect">
            <a:avLst/>
          </a:prstGeom>
          <a:noFill/>
          <a:ln>
            <a:noFill/>
          </a:ln>
        </p:spPr>
        <p:txBody>
          <a:bodyPr spcFirstLastPara="1" wrap="square" lIns="91425" tIns="45700" rIns="91425" bIns="45700" anchor="t" anchorCtr="0">
            <a:noAutofit/>
          </a:bodyPr>
          <a:lstStyle/>
          <a:p>
            <a:pPr marL="112544" marR="0" lvl="0" indent="0" algn="r" defTabSz="914400" rtl="0" eaLnBrk="1" fontAlgn="auto" latinLnBrk="0" hangingPunct="1">
              <a:lnSpc>
                <a:spcPct val="90000"/>
              </a:lnSpc>
              <a:spcBef>
                <a:spcPts val="0"/>
              </a:spcBef>
              <a:spcAft>
                <a:spcPts val="0"/>
              </a:spcAft>
              <a:buClr>
                <a:srgbClr val="FFFFFF"/>
              </a:buClr>
              <a:buSzPts val="2400"/>
              <a:buFont typeface="Arial"/>
              <a:buNone/>
              <a:tabLst/>
              <a:defRPr/>
            </a:pPr>
            <a:r>
              <a:rPr kumimoji="0" lang="en-GB" sz="24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Spring</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2" name="Google Shape;52;p10"/>
          <p:cNvSpPr txBox="1"/>
          <p:nvPr/>
        </p:nvSpPr>
        <p:spPr>
          <a:xfrm>
            <a:off x="1946763" y="1513840"/>
            <a:ext cx="8298474" cy="289284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Ready-to-go Lesson Slides</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Year 6</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Ratio</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3" name="Google Shape;53;p10"/>
          <p:cNvSpPr txBox="1"/>
          <p:nvPr/>
        </p:nvSpPr>
        <p:spPr>
          <a:xfrm>
            <a:off x="360000" y="5599648"/>
            <a:ext cx="7206000" cy="9459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2800"/>
              <a:buFont typeface="Arial"/>
              <a:buNone/>
              <a:tabLst/>
              <a:defRPr/>
            </a:pPr>
            <a:r>
              <a:rPr kumimoji="0" lang="en-GB" sz="28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Lesson 3</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2800"/>
              <a:buFont typeface="Arial"/>
              <a:buNone/>
              <a:tabLst/>
              <a:defRPr/>
            </a:pPr>
            <a:r>
              <a:rPr kumimoji="0" lang="en-GB" sz="28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To understand the ratio symbol</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9"/>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67" name="Google Shape;167;p19"/>
          <p:cNvSpPr txBox="1">
            <a:spLocks noGrp="1"/>
          </p:cNvSpPr>
          <p:nvPr>
            <p:ph type="body" idx="2"/>
          </p:nvPr>
        </p:nvSpPr>
        <p:spPr>
          <a:xfrm>
            <a:off x="347950" y="1166150"/>
            <a:ext cx="11527800" cy="8256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a:t>Adam says the ratio of tennis balls to basket balls is 2 : 1. </a:t>
            </a:r>
            <a:endParaRPr/>
          </a:p>
          <a:p>
            <a:pPr marL="0" lvl="0" indent="0" algn="l" rtl="0">
              <a:lnSpc>
                <a:spcPct val="150000"/>
              </a:lnSpc>
              <a:spcBef>
                <a:spcPts val="0"/>
              </a:spcBef>
              <a:spcAft>
                <a:spcPts val="0"/>
              </a:spcAft>
              <a:buClr>
                <a:schemeClr val="dk1"/>
              </a:buClr>
              <a:buSzPts val="1800"/>
              <a:buNone/>
            </a:pPr>
            <a:r>
              <a:rPr lang="en-GB" b="1"/>
              <a:t>Adam is correct. Explain why. </a:t>
            </a:r>
            <a:endParaRPr b="1"/>
          </a:p>
        </p:txBody>
      </p:sp>
      <p:sp>
        <p:nvSpPr>
          <p:cNvPr id="169" name="Google Shape;169;p19"/>
          <p:cNvSpPr txBox="1"/>
          <p:nvPr/>
        </p:nvSpPr>
        <p:spPr>
          <a:xfrm>
            <a:off x="345850" y="1903600"/>
            <a:ext cx="11532000" cy="481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For every 2 tennis balls there is 1 basketball. This can be written as 2 : 1. </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pic>
        <p:nvPicPr>
          <p:cNvPr id="170" name="Google Shape;170;p19"/>
          <p:cNvPicPr preferRelativeResize="0"/>
          <p:nvPr/>
        </p:nvPicPr>
        <p:blipFill>
          <a:blip r:embed="rId3">
            <a:alphaModFix/>
          </a:blip>
          <a:stretch>
            <a:fillRect/>
          </a:stretch>
        </p:blipFill>
        <p:spPr>
          <a:xfrm>
            <a:off x="2112525" y="2902075"/>
            <a:ext cx="910108" cy="913825"/>
          </a:xfrm>
          <a:prstGeom prst="rect">
            <a:avLst/>
          </a:prstGeom>
          <a:noFill/>
          <a:ln>
            <a:noFill/>
          </a:ln>
        </p:spPr>
      </p:pic>
      <p:pic>
        <p:nvPicPr>
          <p:cNvPr id="171" name="Google Shape;171;p19"/>
          <p:cNvPicPr preferRelativeResize="0"/>
          <p:nvPr/>
        </p:nvPicPr>
        <p:blipFill>
          <a:blip r:embed="rId4">
            <a:alphaModFix/>
          </a:blip>
          <a:stretch>
            <a:fillRect/>
          </a:stretch>
        </p:blipFill>
        <p:spPr>
          <a:xfrm>
            <a:off x="8702413" y="2599916"/>
            <a:ext cx="1297775" cy="1306544"/>
          </a:xfrm>
          <a:prstGeom prst="rect">
            <a:avLst/>
          </a:prstGeom>
          <a:noFill/>
          <a:ln>
            <a:noFill/>
          </a:ln>
        </p:spPr>
      </p:pic>
      <p:pic>
        <p:nvPicPr>
          <p:cNvPr id="172" name="Google Shape;172;p19"/>
          <p:cNvPicPr preferRelativeResize="0"/>
          <p:nvPr/>
        </p:nvPicPr>
        <p:blipFill>
          <a:blip r:embed="rId5">
            <a:alphaModFix/>
          </a:blip>
          <a:stretch>
            <a:fillRect/>
          </a:stretch>
        </p:blipFill>
        <p:spPr>
          <a:xfrm>
            <a:off x="4283267" y="2604292"/>
            <a:ext cx="1297775" cy="1297775"/>
          </a:xfrm>
          <a:prstGeom prst="rect">
            <a:avLst/>
          </a:prstGeom>
          <a:noFill/>
          <a:ln>
            <a:noFill/>
          </a:ln>
        </p:spPr>
      </p:pic>
      <p:pic>
        <p:nvPicPr>
          <p:cNvPr id="173" name="Google Shape;173;p19"/>
          <p:cNvPicPr preferRelativeResize="0"/>
          <p:nvPr/>
        </p:nvPicPr>
        <p:blipFill>
          <a:blip r:embed="rId3">
            <a:alphaModFix/>
          </a:blip>
          <a:stretch>
            <a:fillRect/>
          </a:stretch>
        </p:blipFill>
        <p:spPr>
          <a:xfrm>
            <a:off x="3197900" y="2902075"/>
            <a:ext cx="910108" cy="913825"/>
          </a:xfrm>
          <a:prstGeom prst="rect">
            <a:avLst/>
          </a:prstGeom>
          <a:noFill/>
          <a:ln>
            <a:noFill/>
          </a:ln>
        </p:spPr>
      </p:pic>
      <p:pic>
        <p:nvPicPr>
          <p:cNvPr id="174" name="Google Shape;174;p19"/>
          <p:cNvPicPr preferRelativeResize="0"/>
          <p:nvPr/>
        </p:nvPicPr>
        <p:blipFill>
          <a:blip r:embed="rId5">
            <a:alphaModFix/>
          </a:blip>
          <a:stretch>
            <a:fillRect/>
          </a:stretch>
        </p:blipFill>
        <p:spPr>
          <a:xfrm>
            <a:off x="5756317" y="2604292"/>
            <a:ext cx="1297775" cy="1297775"/>
          </a:xfrm>
          <a:prstGeom prst="rect">
            <a:avLst/>
          </a:prstGeom>
          <a:noFill/>
          <a:ln>
            <a:noFill/>
          </a:ln>
        </p:spPr>
      </p:pic>
      <p:pic>
        <p:nvPicPr>
          <p:cNvPr id="175" name="Google Shape;175;p19"/>
          <p:cNvPicPr preferRelativeResize="0"/>
          <p:nvPr/>
        </p:nvPicPr>
        <p:blipFill>
          <a:blip r:embed="rId5">
            <a:alphaModFix/>
          </a:blip>
          <a:stretch>
            <a:fillRect/>
          </a:stretch>
        </p:blipFill>
        <p:spPr>
          <a:xfrm>
            <a:off x="7229367" y="2604292"/>
            <a:ext cx="1297775" cy="1297775"/>
          </a:xfrm>
          <a:prstGeom prst="rect">
            <a:avLst/>
          </a:prstGeom>
          <a:noFill/>
          <a:ln>
            <a:noFill/>
          </a:ln>
        </p:spPr>
      </p:pic>
      <p:sp>
        <p:nvSpPr>
          <p:cNvPr id="176" name="Google Shape;176;p19"/>
          <p:cNvSpPr txBox="1">
            <a:spLocks noGrp="1"/>
          </p:cNvSpPr>
          <p:nvPr>
            <p:ph type="body" idx="2"/>
          </p:nvPr>
        </p:nvSpPr>
        <p:spPr>
          <a:xfrm>
            <a:off x="347950" y="4514625"/>
            <a:ext cx="11527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Write a statement to describe the balls. </a:t>
            </a:r>
            <a:endParaRPr b="1"/>
          </a:p>
        </p:txBody>
      </p:sp>
      <p:sp>
        <p:nvSpPr>
          <p:cNvPr id="13" name="Rectangle: Rounded Corners 12">
            <a:extLst>
              <a:ext uri="{FF2B5EF4-FFF2-40B4-BE49-F238E27FC236}">
                <a16:creationId xmlns:a16="http://schemas.microsoft.com/office/drawing/2014/main" id="{EF2CFB80-C07B-4100-BFC1-A61141B241AF}"/>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9"/>
                                        </p:tgtEl>
                                        <p:attrNameLst>
                                          <p:attrName>style.visibility</p:attrName>
                                        </p:attrNameLst>
                                      </p:cBhvr>
                                      <p:to>
                                        <p:strVal val="visible"/>
                                      </p:to>
                                    </p:set>
                                    <p:animEffect transition="in" filter="fade">
                                      <p:cBhvr>
                                        <p:cTn id="7" dur="1000"/>
                                        <p:tgtEl>
                                          <p:spTgt spid="169"/>
                                        </p:tgtEl>
                                      </p:cBhvr>
                                    </p:animEffect>
                                  </p:childTnLst>
                                </p:cTn>
                              </p:par>
                            </p:childTnLst>
                          </p:cTn>
                        </p:par>
                      </p:childTnLst>
                    </p:cTn>
                  </p:par>
                </p:childTnLst>
              </p:cTn>
              <p:nextCondLst>
                <p:cond evt="onClick" delay="0">
                  <p:tgtEl>
                    <p:spTgt spid="13"/>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0"/>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83" name="Google Shape;183;p20"/>
          <p:cNvPicPr preferRelativeResize="0"/>
          <p:nvPr/>
        </p:nvPicPr>
        <p:blipFill>
          <a:blip r:embed="rId3">
            <a:alphaModFix/>
          </a:blip>
          <a:stretch>
            <a:fillRect/>
          </a:stretch>
        </p:blipFill>
        <p:spPr>
          <a:xfrm>
            <a:off x="360000" y="1260000"/>
            <a:ext cx="11520001" cy="4538679"/>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1"/>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90" name="Google Shape;190;p21"/>
          <p:cNvSpPr txBox="1">
            <a:spLocks noGrp="1"/>
          </p:cNvSpPr>
          <p:nvPr>
            <p:ph type="body" idx="2"/>
          </p:nvPr>
        </p:nvSpPr>
        <p:spPr>
          <a:xfrm>
            <a:off x="347950" y="1166150"/>
            <a:ext cx="11527800" cy="8136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a:t>Ruth says she has written a statement to describe the image. </a:t>
            </a:r>
            <a:endParaRPr/>
          </a:p>
          <a:p>
            <a:pPr marL="0" lvl="0" indent="0" algn="l" rtl="0">
              <a:lnSpc>
                <a:spcPct val="150000"/>
              </a:lnSpc>
              <a:spcBef>
                <a:spcPts val="0"/>
              </a:spcBef>
              <a:spcAft>
                <a:spcPts val="0"/>
              </a:spcAft>
              <a:buClr>
                <a:schemeClr val="dk1"/>
              </a:buClr>
              <a:buSzPts val="1800"/>
              <a:buNone/>
            </a:pPr>
            <a:r>
              <a:rPr lang="en-GB" b="1"/>
              <a:t>Do you agree?</a:t>
            </a:r>
            <a:endParaRPr b="1"/>
          </a:p>
          <a:p>
            <a:pPr marL="0" lvl="0" indent="0" algn="l" rtl="0">
              <a:lnSpc>
                <a:spcPct val="150000"/>
              </a:lnSpc>
              <a:spcBef>
                <a:spcPts val="0"/>
              </a:spcBef>
              <a:spcAft>
                <a:spcPts val="0"/>
              </a:spcAft>
              <a:buClr>
                <a:schemeClr val="dk1"/>
              </a:buClr>
              <a:buSzPts val="1800"/>
              <a:buNone/>
            </a:pPr>
            <a:endParaRPr/>
          </a:p>
          <a:p>
            <a:pPr marL="0" lvl="0" indent="0" algn="ctr" rtl="0">
              <a:lnSpc>
                <a:spcPct val="150000"/>
              </a:lnSpc>
              <a:spcBef>
                <a:spcPts val="0"/>
              </a:spcBef>
              <a:spcAft>
                <a:spcPts val="0"/>
              </a:spcAft>
              <a:buClr>
                <a:schemeClr val="dk1"/>
              </a:buClr>
              <a:buSzPts val="1800"/>
              <a:buNone/>
            </a:pPr>
            <a:r>
              <a:rPr lang="en-GB"/>
              <a:t>The ratio of red cubes to blue cubes is 3 : 4.</a:t>
            </a:r>
            <a:endParaRPr/>
          </a:p>
        </p:txBody>
      </p:sp>
      <p:sp>
        <p:nvSpPr>
          <p:cNvPr id="192" name="Google Shape;192;p21"/>
          <p:cNvSpPr txBox="1"/>
          <p:nvPr/>
        </p:nvSpPr>
        <p:spPr>
          <a:xfrm>
            <a:off x="347950" y="5009325"/>
            <a:ext cx="11532000" cy="5367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Ruth is incorrect. She has written the ratio of blue cubes to red cubes, not red cubes to blue cubes. </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pic>
        <p:nvPicPr>
          <p:cNvPr id="193" name="Google Shape;193;p21"/>
          <p:cNvPicPr preferRelativeResize="0"/>
          <p:nvPr/>
        </p:nvPicPr>
        <p:blipFill>
          <a:blip r:embed="rId3">
            <a:alphaModFix/>
          </a:blip>
          <a:stretch>
            <a:fillRect/>
          </a:stretch>
        </p:blipFill>
        <p:spPr>
          <a:xfrm>
            <a:off x="4163625" y="3226575"/>
            <a:ext cx="1219200" cy="1343025"/>
          </a:xfrm>
          <a:prstGeom prst="rect">
            <a:avLst/>
          </a:prstGeom>
          <a:noFill/>
          <a:ln>
            <a:noFill/>
          </a:ln>
        </p:spPr>
      </p:pic>
      <p:pic>
        <p:nvPicPr>
          <p:cNvPr id="194" name="Google Shape;194;p21"/>
          <p:cNvPicPr preferRelativeResize="0"/>
          <p:nvPr/>
        </p:nvPicPr>
        <p:blipFill>
          <a:blip r:embed="rId4">
            <a:alphaModFix/>
          </a:blip>
          <a:stretch>
            <a:fillRect/>
          </a:stretch>
        </p:blipFill>
        <p:spPr>
          <a:xfrm>
            <a:off x="5486400" y="3226575"/>
            <a:ext cx="1219200" cy="1343025"/>
          </a:xfrm>
          <a:prstGeom prst="rect">
            <a:avLst/>
          </a:prstGeom>
          <a:noFill/>
          <a:ln>
            <a:noFill/>
          </a:ln>
        </p:spPr>
      </p:pic>
      <p:pic>
        <p:nvPicPr>
          <p:cNvPr id="195" name="Google Shape;195;p21"/>
          <p:cNvPicPr preferRelativeResize="0"/>
          <p:nvPr/>
        </p:nvPicPr>
        <p:blipFill>
          <a:blip r:embed="rId4">
            <a:alphaModFix/>
          </a:blip>
          <a:stretch>
            <a:fillRect/>
          </a:stretch>
        </p:blipFill>
        <p:spPr>
          <a:xfrm>
            <a:off x="6809175" y="3226575"/>
            <a:ext cx="1219200" cy="1343025"/>
          </a:xfrm>
          <a:prstGeom prst="rect">
            <a:avLst/>
          </a:prstGeom>
          <a:noFill/>
          <a:ln>
            <a:noFill/>
          </a:ln>
        </p:spPr>
      </p:pic>
      <p:pic>
        <p:nvPicPr>
          <p:cNvPr id="196" name="Google Shape;196;p21"/>
          <p:cNvPicPr preferRelativeResize="0"/>
          <p:nvPr/>
        </p:nvPicPr>
        <p:blipFill>
          <a:blip r:embed="rId4">
            <a:alphaModFix/>
          </a:blip>
          <a:stretch>
            <a:fillRect/>
          </a:stretch>
        </p:blipFill>
        <p:spPr>
          <a:xfrm>
            <a:off x="8131950" y="3226575"/>
            <a:ext cx="1219200" cy="1343025"/>
          </a:xfrm>
          <a:prstGeom prst="rect">
            <a:avLst/>
          </a:prstGeom>
          <a:noFill/>
          <a:ln>
            <a:noFill/>
          </a:ln>
        </p:spPr>
      </p:pic>
      <p:pic>
        <p:nvPicPr>
          <p:cNvPr id="197" name="Google Shape;197;p21"/>
          <p:cNvPicPr preferRelativeResize="0"/>
          <p:nvPr/>
        </p:nvPicPr>
        <p:blipFill>
          <a:blip r:embed="rId3">
            <a:alphaModFix/>
          </a:blip>
          <a:stretch>
            <a:fillRect/>
          </a:stretch>
        </p:blipFill>
        <p:spPr>
          <a:xfrm>
            <a:off x="1518075" y="3226575"/>
            <a:ext cx="1219200" cy="1343025"/>
          </a:xfrm>
          <a:prstGeom prst="rect">
            <a:avLst/>
          </a:prstGeom>
          <a:noFill/>
          <a:ln>
            <a:noFill/>
          </a:ln>
        </p:spPr>
      </p:pic>
      <p:pic>
        <p:nvPicPr>
          <p:cNvPr id="198" name="Google Shape;198;p21"/>
          <p:cNvPicPr preferRelativeResize="0"/>
          <p:nvPr/>
        </p:nvPicPr>
        <p:blipFill>
          <a:blip r:embed="rId3">
            <a:alphaModFix/>
          </a:blip>
          <a:stretch>
            <a:fillRect/>
          </a:stretch>
        </p:blipFill>
        <p:spPr>
          <a:xfrm>
            <a:off x="2840850" y="3226575"/>
            <a:ext cx="1219200" cy="1343025"/>
          </a:xfrm>
          <a:prstGeom prst="rect">
            <a:avLst/>
          </a:prstGeom>
          <a:noFill/>
          <a:ln>
            <a:noFill/>
          </a:ln>
        </p:spPr>
      </p:pic>
      <p:pic>
        <p:nvPicPr>
          <p:cNvPr id="199" name="Google Shape;199;p21"/>
          <p:cNvPicPr preferRelativeResize="0"/>
          <p:nvPr/>
        </p:nvPicPr>
        <p:blipFill>
          <a:blip r:embed="rId4">
            <a:alphaModFix/>
          </a:blip>
          <a:stretch>
            <a:fillRect/>
          </a:stretch>
        </p:blipFill>
        <p:spPr>
          <a:xfrm>
            <a:off x="9454725" y="3226575"/>
            <a:ext cx="1219200" cy="1343025"/>
          </a:xfrm>
          <a:prstGeom prst="rect">
            <a:avLst/>
          </a:prstGeom>
          <a:noFill/>
          <a:ln>
            <a:noFill/>
          </a:ln>
        </p:spPr>
      </p:pic>
      <p:sp>
        <p:nvSpPr>
          <p:cNvPr id="13" name="Rectangle: Rounded Corners 12">
            <a:extLst>
              <a:ext uri="{FF2B5EF4-FFF2-40B4-BE49-F238E27FC236}">
                <a16:creationId xmlns:a16="http://schemas.microsoft.com/office/drawing/2014/main" id="{E4C7C24C-F079-4E37-B018-BAA31A8D7785}"/>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animEffect transition="in" filter="fade">
                                      <p:cBhvr>
                                        <p:cTn id="7" dur="1000"/>
                                        <p:tgtEl>
                                          <p:spTgt spid="192"/>
                                        </p:tgtEl>
                                      </p:cBhvr>
                                    </p:animEffect>
                                  </p:childTnLst>
                                </p:cTn>
                              </p:par>
                            </p:childTnLst>
                          </p:cTn>
                        </p:par>
                      </p:childTnLst>
                    </p:cTn>
                  </p:par>
                </p:childTnLst>
              </p:cTn>
              <p:nextCondLst>
                <p:cond evt="onClick" delay="0">
                  <p:tgtEl>
                    <p:spTgt spid="13"/>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2"/>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206" name="Google Shape;206;p22"/>
          <p:cNvPicPr preferRelativeResize="0"/>
          <p:nvPr/>
        </p:nvPicPr>
        <p:blipFill>
          <a:blip r:embed="rId3">
            <a:alphaModFix/>
          </a:blip>
          <a:stretch>
            <a:fillRect/>
          </a:stretch>
        </p:blipFill>
        <p:spPr>
          <a:xfrm>
            <a:off x="360000" y="1260000"/>
            <a:ext cx="9296400" cy="355282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3"/>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Let’s Reflect:</a:t>
            </a:r>
            <a:endParaRPr b="1"/>
          </a:p>
        </p:txBody>
      </p:sp>
      <p:sp>
        <p:nvSpPr>
          <p:cNvPr id="213" name="Google Shape;213;p23"/>
          <p:cNvSpPr txBox="1">
            <a:spLocks noGrp="1"/>
          </p:cNvSpPr>
          <p:nvPr>
            <p:ph type="body" idx="2"/>
          </p:nvPr>
        </p:nvSpPr>
        <p:spPr>
          <a:xfrm>
            <a:off x="347950" y="1166150"/>
            <a:ext cx="5350500" cy="36000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solidFill>
                  <a:srgbClr val="2779F5"/>
                </a:solidFill>
              </a:rPr>
              <a:t>Which statements match the image?</a:t>
            </a:r>
            <a:endParaRPr b="1">
              <a:solidFill>
                <a:srgbClr val="2779F5"/>
              </a:solidFill>
            </a:endParaRPr>
          </a:p>
          <a:p>
            <a:pPr marL="0" lvl="0" indent="0" algn="l" rtl="0">
              <a:lnSpc>
                <a:spcPct val="150000"/>
              </a:lnSpc>
              <a:spcBef>
                <a:spcPts val="0"/>
              </a:spcBef>
              <a:spcAft>
                <a:spcPts val="0"/>
              </a:spcAft>
              <a:buClr>
                <a:schemeClr val="dk1"/>
              </a:buClr>
              <a:buSzPts val="1800"/>
              <a:buNone/>
            </a:pPr>
            <a:endParaRPr>
              <a:solidFill>
                <a:srgbClr val="2779F5"/>
              </a:solidFill>
            </a:endParaRPr>
          </a:p>
          <a:p>
            <a:pPr marL="0" lvl="0" indent="0" algn="l" rtl="0">
              <a:lnSpc>
                <a:spcPct val="150000"/>
              </a:lnSpc>
              <a:spcBef>
                <a:spcPts val="0"/>
              </a:spcBef>
              <a:spcAft>
                <a:spcPts val="0"/>
              </a:spcAft>
              <a:buClr>
                <a:schemeClr val="dk1"/>
              </a:buClr>
              <a:buSzPts val="1800"/>
              <a:buNone/>
            </a:pPr>
            <a:r>
              <a:rPr lang="en-GB">
                <a:solidFill>
                  <a:srgbClr val="2779F5"/>
                </a:solidFill>
              </a:rPr>
              <a:t>The ratio of red cards to black cards is 4 : 7.</a:t>
            </a:r>
            <a:endParaRPr>
              <a:solidFill>
                <a:srgbClr val="2779F5"/>
              </a:solidFill>
            </a:endParaRPr>
          </a:p>
          <a:p>
            <a:pPr marL="0" lvl="0" indent="0" algn="l" rtl="0">
              <a:lnSpc>
                <a:spcPct val="150000"/>
              </a:lnSpc>
              <a:spcBef>
                <a:spcPts val="0"/>
              </a:spcBef>
              <a:spcAft>
                <a:spcPts val="0"/>
              </a:spcAft>
              <a:buClr>
                <a:schemeClr val="dk1"/>
              </a:buClr>
              <a:buSzPts val="1800"/>
              <a:buNone/>
            </a:pPr>
            <a:endParaRPr>
              <a:solidFill>
                <a:srgbClr val="2779F5"/>
              </a:solidFill>
            </a:endParaRPr>
          </a:p>
          <a:p>
            <a:pPr marL="0" lvl="0" indent="0" algn="l" rtl="0">
              <a:lnSpc>
                <a:spcPct val="150000"/>
              </a:lnSpc>
              <a:spcBef>
                <a:spcPts val="0"/>
              </a:spcBef>
              <a:spcAft>
                <a:spcPts val="0"/>
              </a:spcAft>
              <a:buClr>
                <a:schemeClr val="dk1"/>
              </a:buClr>
              <a:buSzPts val="1800"/>
              <a:buNone/>
            </a:pPr>
            <a:r>
              <a:rPr lang="en-GB">
                <a:solidFill>
                  <a:srgbClr val="2779F5"/>
                </a:solidFill>
              </a:rPr>
              <a:t>The ratio of black cards to red cards is 3 : 4.</a:t>
            </a:r>
            <a:endParaRPr>
              <a:solidFill>
                <a:srgbClr val="2779F5"/>
              </a:solidFill>
            </a:endParaRPr>
          </a:p>
          <a:p>
            <a:pPr marL="0" lvl="0" indent="0" algn="l" rtl="0">
              <a:lnSpc>
                <a:spcPct val="150000"/>
              </a:lnSpc>
              <a:spcBef>
                <a:spcPts val="0"/>
              </a:spcBef>
              <a:spcAft>
                <a:spcPts val="0"/>
              </a:spcAft>
              <a:buClr>
                <a:schemeClr val="dk1"/>
              </a:buClr>
              <a:buSzPts val="1800"/>
              <a:buNone/>
            </a:pPr>
            <a:endParaRPr>
              <a:solidFill>
                <a:srgbClr val="2779F5"/>
              </a:solidFill>
            </a:endParaRPr>
          </a:p>
          <a:p>
            <a:pPr marL="0" lvl="0" indent="0" algn="l" rtl="0">
              <a:lnSpc>
                <a:spcPct val="150000"/>
              </a:lnSpc>
              <a:spcBef>
                <a:spcPts val="0"/>
              </a:spcBef>
              <a:spcAft>
                <a:spcPts val="0"/>
              </a:spcAft>
              <a:buClr>
                <a:schemeClr val="dk1"/>
              </a:buClr>
              <a:buSzPts val="1800"/>
              <a:buNone/>
            </a:pPr>
            <a:r>
              <a:rPr lang="en-GB">
                <a:solidFill>
                  <a:srgbClr val="2779F5"/>
                </a:solidFill>
              </a:rPr>
              <a:t>The ratio of red cards to black cards is 4 : 3.</a:t>
            </a:r>
            <a:endParaRPr>
              <a:solidFill>
                <a:srgbClr val="2779F5"/>
              </a:solidFill>
            </a:endParaRPr>
          </a:p>
          <a:p>
            <a:pPr marL="0" lvl="0" indent="0" algn="l" rtl="0">
              <a:lnSpc>
                <a:spcPct val="150000"/>
              </a:lnSpc>
              <a:spcBef>
                <a:spcPts val="0"/>
              </a:spcBef>
              <a:spcAft>
                <a:spcPts val="0"/>
              </a:spcAft>
              <a:buClr>
                <a:schemeClr val="dk1"/>
              </a:buClr>
              <a:buSzPts val="1800"/>
              <a:buNone/>
            </a:pPr>
            <a:endParaRPr>
              <a:solidFill>
                <a:srgbClr val="2779F5"/>
              </a:solidFill>
            </a:endParaRPr>
          </a:p>
          <a:p>
            <a:pPr marL="0" lvl="0" indent="0" algn="l" rtl="0">
              <a:lnSpc>
                <a:spcPct val="150000"/>
              </a:lnSpc>
              <a:spcBef>
                <a:spcPts val="0"/>
              </a:spcBef>
              <a:spcAft>
                <a:spcPts val="0"/>
              </a:spcAft>
              <a:buClr>
                <a:schemeClr val="dk1"/>
              </a:buClr>
              <a:buSzPts val="1800"/>
              <a:buNone/>
            </a:pPr>
            <a:r>
              <a:rPr lang="en-GB">
                <a:solidFill>
                  <a:srgbClr val="2779F5"/>
                </a:solidFill>
              </a:rPr>
              <a:t>The ratio of black cards to red cards is 4 : 3.</a:t>
            </a:r>
            <a:endParaRPr>
              <a:solidFill>
                <a:srgbClr val="2779F5"/>
              </a:solidFill>
            </a:endParaRPr>
          </a:p>
        </p:txBody>
      </p:sp>
      <p:pic>
        <p:nvPicPr>
          <p:cNvPr id="215" name="Google Shape;215;p23"/>
          <p:cNvPicPr preferRelativeResize="0"/>
          <p:nvPr/>
        </p:nvPicPr>
        <p:blipFill>
          <a:blip r:embed="rId3">
            <a:alphaModFix/>
          </a:blip>
          <a:stretch>
            <a:fillRect/>
          </a:stretch>
        </p:blipFill>
        <p:spPr>
          <a:xfrm>
            <a:off x="5698425" y="928800"/>
            <a:ext cx="1405734" cy="1897250"/>
          </a:xfrm>
          <a:prstGeom prst="rect">
            <a:avLst/>
          </a:prstGeom>
          <a:noFill/>
          <a:ln>
            <a:noFill/>
          </a:ln>
        </p:spPr>
      </p:pic>
      <p:pic>
        <p:nvPicPr>
          <p:cNvPr id="216" name="Google Shape;216;p23"/>
          <p:cNvPicPr preferRelativeResize="0"/>
          <p:nvPr/>
        </p:nvPicPr>
        <p:blipFill>
          <a:blip r:embed="rId4">
            <a:alphaModFix/>
          </a:blip>
          <a:stretch>
            <a:fillRect/>
          </a:stretch>
        </p:blipFill>
        <p:spPr>
          <a:xfrm>
            <a:off x="7216497" y="657353"/>
            <a:ext cx="1405725" cy="1897237"/>
          </a:xfrm>
          <a:prstGeom prst="rect">
            <a:avLst/>
          </a:prstGeom>
          <a:noFill/>
          <a:ln>
            <a:noFill/>
          </a:ln>
        </p:spPr>
      </p:pic>
      <p:pic>
        <p:nvPicPr>
          <p:cNvPr id="217" name="Google Shape;217;p23"/>
          <p:cNvPicPr preferRelativeResize="0"/>
          <p:nvPr/>
        </p:nvPicPr>
        <p:blipFill>
          <a:blip r:embed="rId4">
            <a:alphaModFix/>
          </a:blip>
          <a:stretch>
            <a:fillRect/>
          </a:stretch>
        </p:blipFill>
        <p:spPr>
          <a:xfrm>
            <a:off x="7250584" y="2711716"/>
            <a:ext cx="1405725" cy="1897237"/>
          </a:xfrm>
          <a:prstGeom prst="rect">
            <a:avLst/>
          </a:prstGeom>
          <a:noFill/>
          <a:ln>
            <a:noFill/>
          </a:ln>
        </p:spPr>
      </p:pic>
      <p:pic>
        <p:nvPicPr>
          <p:cNvPr id="218" name="Google Shape;218;p23"/>
          <p:cNvPicPr preferRelativeResize="0"/>
          <p:nvPr/>
        </p:nvPicPr>
        <p:blipFill>
          <a:blip r:embed="rId4">
            <a:alphaModFix/>
          </a:blip>
          <a:stretch>
            <a:fillRect/>
          </a:stretch>
        </p:blipFill>
        <p:spPr>
          <a:xfrm>
            <a:off x="8802747" y="3068078"/>
            <a:ext cx="1405725" cy="1897237"/>
          </a:xfrm>
          <a:prstGeom prst="rect">
            <a:avLst/>
          </a:prstGeom>
          <a:noFill/>
          <a:ln>
            <a:noFill/>
          </a:ln>
        </p:spPr>
      </p:pic>
      <p:pic>
        <p:nvPicPr>
          <p:cNvPr id="219" name="Google Shape;219;p23"/>
          <p:cNvPicPr preferRelativeResize="0"/>
          <p:nvPr/>
        </p:nvPicPr>
        <p:blipFill>
          <a:blip r:embed="rId4">
            <a:alphaModFix/>
          </a:blip>
          <a:stretch>
            <a:fillRect/>
          </a:stretch>
        </p:blipFill>
        <p:spPr>
          <a:xfrm>
            <a:off x="10409572" y="810003"/>
            <a:ext cx="1405725" cy="1897237"/>
          </a:xfrm>
          <a:prstGeom prst="rect">
            <a:avLst/>
          </a:prstGeom>
          <a:noFill/>
          <a:ln>
            <a:noFill/>
          </a:ln>
        </p:spPr>
      </p:pic>
      <p:pic>
        <p:nvPicPr>
          <p:cNvPr id="220" name="Google Shape;220;p23"/>
          <p:cNvPicPr preferRelativeResize="0"/>
          <p:nvPr/>
        </p:nvPicPr>
        <p:blipFill>
          <a:blip r:embed="rId3">
            <a:alphaModFix/>
          </a:blip>
          <a:stretch>
            <a:fillRect/>
          </a:stretch>
        </p:blipFill>
        <p:spPr>
          <a:xfrm>
            <a:off x="10409575" y="2788038"/>
            <a:ext cx="1405734" cy="1897250"/>
          </a:xfrm>
          <a:prstGeom prst="rect">
            <a:avLst/>
          </a:prstGeom>
          <a:noFill/>
          <a:ln>
            <a:noFill/>
          </a:ln>
        </p:spPr>
      </p:pic>
      <p:pic>
        <p:nvPicPr>
          <p:cNvPr id="221" name="Google Shape;221;p23"/>
          <p:cNvPicPr preferRelativeResize="0"/>
          <p:nvPr/>
        </p:nvPicPr>
        <p:blipFill>
          <a:blip r:embed="rId3">
            <a:alphaModFix/>
          </a:blip>
          <a:stretch>
            <a:fillRect/>
          </a:stretch>
        </p:blipFill>
        <p:spPr>
          <a:xfrm>
            <a:off x="8681825" y="928800"/>
            <a:ext cx="1405734" cy="1897250"/>
          </a:xfrm>
          <a:prstGeom prst="rect">
            <a:avLst/>
          </a:prstGeom>
          <a:noFill/>
          <a:ln>
            <a:noFill/>
          </a:ln>
        </p:spPr>
      </p:pic>
      <p:sp>
        <p:nvSpPr>
          <p:cNvPr id="222" name="Google Shape;222;p23"/>
          <p:cNvSpPr/>
          <p:nvPr/>
        </p:nvSpPr>
        <p:spPr>
          <a:xfrm>
            <a:off x="214675" y="2671650"/>
            <a:ext cx="5350500" cy="632100"/>
          </a:xfrm>
          <a:prstGeom prst="ellipse">
            <a:avLst/>
          </a:prstGeom>
          <a:noFill/>
          <a:ln w="28575"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3" name="Google Shape;223;p23"/>
          <p:cNvSpPr/>
          <p:nvPr/>
        </p:nvSpPr>
        <p:spPr>
          <a:xfrm>
            <a:off x="214675" y="3518450"/>
            <a:ext cx="5350500" cy="632100"/>
          </a:xfrm>
          <a:prstGeom prst="ellipse">
            <a:avLst/>
          </a:prstGeom>
          <a:noFill/>
          <a:ln w="28575"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 name="Rectangle: Rounded Corners 13">
            <a:extLst>
              <a:ext uri="{FF2B5EF4-FFF2-40B4-BE49-F238E27FC236}">
                <a16:creationId xmlns:a16="http://schemas.microsoft.com/office/drawing/2014/main" id="{D6F54AB7-B0ED-46F3-AB56-33DA69302D20}"/>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2"/>
                                        </p:tgtEl>
                                        <p:attrNameLst>
                                          <p:attrName>style.visibility</p:attrName>
                                        </p:attrNameLst>
                                      </p:cBhvr>
                                      <p:to>
                                        <p:strVal val="visible"/>
                                      </p:to>
                                    </p:set>
                                    <p:animEffect transition="in" filter="fade">
                                      <p:cBhvr>
                                        <p:cTn id="7" dur="1000"/>
                                        <p:tgtEl>
                                          <p:spTgt spid="222"/>
                                        </p:tgtEl>
                                      </p:cBhvr>
                                    </p:animEffect>
                                  </p:childTnLst>
                                </p:cTn>
                              </p:par>
                              <p:par>
                                <p:cTn id="8" presetID="10" presetClass="entr" presetSubtype="0" fill="hold" nodeType="withEffect">
                                  <p:stCondLst>
                                    <p:cond delay="0"/>
                                  </p:stCondLst>
                                  <p:childTnLst>
                                    <p:set>
                                      <p:cBhvr>
                                        <p:cTn id="9" dur="1" fill="hold">
                                          <p:stCondLst>
                                            <p:cond delay="0"/>
                                          </p:stCondLst>
                                        </p:cTn>
                                        <p:tgtEl>
                                          <p:spTgt spid="223"/>
                                        </p:tgtEl>
                                        <p:attrNameLst>
                                          <p:attrName>style.visibility</p:attrName>
                                        </p:attrNameLst>
                                      </p:cBhvr>
                                      <p:to>
                                        <p:strVal val="visible"/>
                                      </p:to>
                                    </p:set>
                                    <p:animEffect transition="in" filter="fade">
                                      <p:cBhvr>
                                        <p:cTn id="10" dur="1000"/>
                                        <p:tgtEl>
                                          <p:spTgt spid="223"/>
                                        </p:tgtEl>
                                      </p:cBhvr>
                                    </p:animEffect>
                                  </p:childTnLst>
                                </p:cTn>
                              </p:par>
                            </p:childTnLst>
                          </p:cTn>
                        </p:par>
                      </p:childTnLst>
                    </p:cTn>
                  </p:par>
                </p:childTnLst>
              </p:cTn>
              <p:nextCondLst>
                <p:cond evt="onClick" delay="0">
                  <p:tgtEl>
                    <p:spTgt spid="1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4"/>
          <p:cNvSpPr txBox="1">
            <a:spLocks noGrp="1"/>
          </p:cNvSpPr>
          <p:nvPr>
            <p:ph type="body" idx="4294967295"/>
          </p:nvPr>
        </p:nvSpPr>
        <p:spPr>
          <a:xfrm>
            <a:off x="838200" y="3505199"/>
            <a:ext cx="10515600" cy="2671763"/>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1800"/>
              <a:buNone/>
            </a:pPr>
            <a:r>
              <a:rPr lang="en-GB"/>
              <a:t>The following slides are based on previous lesson – Using ratio language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5"/>
          <p:cNvSpPr txBox="1">
            <a:spLocks noGrp="1"/>
          </p:cNvSpPr>
          <p:nvPr>
            <p:ph type="body" idx="1"/>
          </p:nvPr>
        </p:nvSpPr>
        <p:spPr>
          <a:xfrm>
            <a:off x="360000" y="810000"/>
            <a:ext cx="11536800" cy="4078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Describe these images using the sentence stems. </a:t>
            </a:r>
            <a:endParaRPr b="1"/>
          </a:p>
          <a:p>
            <a:pPr marL="0" lvl="0" indent="0" algn="l" rtl="0">
              <a:spcBef>
                <a:spcPts val="0"/>
              </a:spcBef>
              <a:spcAft>
                <a:spcPts val="0"/>
              </a:spcAft>
              <a:buNone/>
            </a:pPr>
            <a:r>
              <a:rPr lang="en-GB"/>
              <a:t>For every _____ green cubes there are _____ orange cubes.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GB"/>
              <a:t>For every _____ tennis balls there are _____ footballs.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GB"/>
              <a:t>For every _____ bananas there are _____ cherries.</a:t>
            </a:r>
            <a:endParaRPr/>
          </a:p>
        </p:txBody>
      </p:sp>
      <p:pic>
        <p:nvPicPr>
          <p:cNvPr id="237" name="Google Shape;237;p25"/>
          <p:cNvPicPr preferRelativeResize="0"/>
          <p:nvPr/>
        </p:nvPicPr>
        <p:blipFill>
          <a:blip r:embed="rId3">
            <a:alphaModFix/>
          </a:blip>
          <a:stretch>
            <a:fillRect/>
          </a:stretch>
        </p:blipFill>
        <p:spPr>
          <a:xfrm>
            <a:off x="431550" y="1617863"/>
            <a:ext cx="734400" cy="815350"/>
          </a:xfrm>
          <a:prstGeom prst="rect">
            <a:avLst/>
          </a:prstGeom>
          <a:noFill/>
          <a:ln>
            <a:noFill/>
          </a:ln>
        </p:spPr>
      </p:pic>
      <p:pic>
        <p:nvPicPr>
          <p:cNvPr id="238" name="Google Shape;238;p25"/>
          <p:cNvPicPr preferRelativeResize="0"/>
          <p:nvPr/>
        </p:nvPicPr>
        <p:blipFill>
          <a:blip r:embed="rId4">
            <a:alphaModFix/>
          </a:blip>
          <a:stretch>
            <a:fillRect/>
          </a:stretch>
        </p:blipFill>
        <p:spPr>
          <a:xfrm>
            <a:off x="1343300" y="1621050"/>
            <a:ext cx="734400" cy="808988"/>
          </a:xfrm>
          <a:prstGeom prst="rect">
            <a:avLst/>
          </a:prstGeom>
          <a:noFill/>
          <a:ln>
            <a:noFill/>
          </a:ln>
        </p:spPr>
      </p:pic>
      <p:pic>
        <p:nvPicPr>
          <p:cNvPr id="239" name="Google Shape;239;p25"/>
          <p:cNvPicPr preferRelativeResize="0"/>
          <p:nvPr/>
        </p:nvPicPr>
        <p:blipFill>
          <a:blip r:embed="rId5">
            <a:alphaModFix/>
          </a:blip>
          <a:stretch>
            <a:fillRect/>
          </a:stretch>
        </p:blipFill>
        <p:spPr>
          <a:xfrm>
            <a:off x="347950" y="3466886"/>
            <a:ext cx="570300" cy="572625"/>
          </a:xfrm>
          <a:prstGeom prst="rect">
            <a:avLst/>
          </a:prstGeom>
          <a:noFill/>
          <a:ln>
            <a:noFill/>
          </a:ln>
        </p:spPr>
      </p:pic>
      <p:pic>
        <p:nvPicPr>
          <p:cNvPr id="240" name="Google Shape;240;p25"/>
          <p:cNvPicPr preferRelativeResize="0"/>
          <p:nvPr/>
        </p:nvPicPr>
        <p:blipFill>
          <a:blip r:embed="rId6">
            <a:alphaModFix/>
          </a:blip>
          <a:stretch>
            <a:fillRect/>
          </a:stretch>
        </p:blipFill>
        <p:spPr>
          <a:xfrm>
            <a:off x="2244322" y="3360664"/>
            <a:ext cx="885487" cy="885487"/>
          </a:xfrm>
          <a:prstGeom prst="rect">
            <a:avLst/>
          </a:prstGeom>
          <a:noFill/>
          <a:ln>
            <a:noFill/>
          </a:ln>
        </p:spPr>
      </p:pic>
      <p:pic>
        <p:nvPicPr>
          <p:cNvPr id="241" name="Google Shape;241;p25"/>
          <p:cNvPicPr preferRelativeResize="0"/>
          <p:nvPr/>
        </p:nvPicPr>
        <p:blipFill>
          <a:blip r:embed="rId7">
            <a:alphaModFix/>
          </a:blip>
          <a:stretch>
            <a:fillRect/>
          </a:stretch>
        </p:blipFill>
        <p:spPr>
          <a:xfrm>
            <a:off x="347950" y="4888700"/>
            <a:ext cx="734400" cy="820575"/>
          </a:xfrm>
          <a:prstGeom prst="rect">
            <a:avLst/>
          </a:prstGeom>
          <a:noFill/>
          <a:ln>
            <a:noFill/>
          </a:ln>
        </p:spPr>
      </p:pic>
      <p:pic>
        <p:nvPicPr>
          <p:cNvPr id="242" name="Google Shape;242;p25"/>
          <p:cNvPicPr preferRelativeResize="0"/>
          <p:nvPr/>
        </p:nvPicPr>
        <p:blipFill rotWithShape="1">
          <a:blip r:embed="rId8">
            <a:alphaModFix/>
          </a:blip>
          <a:srcRect l="9993" r="28997" b="12990"/>
          <a:stretch/>
        </p:blipFill>
        <p:spPr>
          <a:xfrm>
            <a:off x="1252325" y="4937645"/>
            <a:ext cx="500925" cy="722700"/>
          </a:xfrm>
          <a:prstGeom prst="rect">
            <a:avLst/>
          </a:prstGeom>
          <a:noFill/>
          <a:ln>
            <a:noFill/>
          </a:ln>
        </p:spPr>
      </p:pic>
      <p:pic>
        <p:nvPicPr>
          <p:cNvPr id="243" name="Google Shape;243;p25"/>
          <p:cNvPicPr preferRelativeResize="0"/>
          <p:nvPr/>
        </p:nvPicPr>
        <p:blipFill>
          <a:blip r:embed="rId3">
            <a:alphaModFix/>
          </a:blip>
          <a:stretch>
            <a:fillRect/>
          </a:stretch>
        </p:blipFill>
        <p:spPr>
          <a:xfrm>
            <a:off x="2255050" y="1617863"/>
            <a:ext cx="734400" cy="815350"/>
          </a:xfrm>
          <a:prstGeom prst="rect">
            <a:avLst/>
          </a:prstGeom>
          <a:noFill/>
          <a:ln>
            <a:noFill/>
          </a:ln>
        </p:spPr>
      </p:pic>
      <p:pic>
        <p:nvPicPr>
          <p:cNvPr id="244" name="Google Shape;244;p25"/>
          <p:cNvPicPr preferRelativeResize="0"/>
          <p:nvPr/>
        </p:nvPicPr>
        <p:blipFill>
          <a:blip r:embed="rId3">
            <a:alphaModFix/>
          </a:blip>
          <a:stretch>
            <a:fillRect/>
          </a:stretch>
        </p:blipFill>
        <p:spPr>
          <a:xfrm>
            <a:off x="3166800" y="1617863"/>
            <a:ext cx="734400" cy="815350"/>
          </a:xfrm>
          <a:prstGeom prst="rect">
            <a:avLst/>
          </a:prstGeom>
          <a:noFill/>
          <a:ln>
            <a:noFill/>
          </a:ln>
        </p:spPr>
      </p:pic>
      <p:pic>
        <p:nvPicPr>
          <p:cNvPr id="245" name="Google Shape;245;p25"/>
          <p:cNvPicPr preferRelativeResize="0"/>
          <p:nvPr/>
        </p:nvPicPr>
        <p:blipFill>
          <a:blip r:embed="rId4">
            <a:alphaModFix/>
          </a:blip>
          <a:stretch>
            <a:fillRect/>
          </a:stretch>
        </p:blipFill>
        <p:spPr>
          <a:xfrm>
            <a:off x="4078550" y="1621050"/>
            <a:ext cx="734400" cy="808988"/>
          </a:xfrm>
          <a:prstGeom prst="rect">
            <a:avLst/>
          </a:prstGeom>
          <a:noFill/>
          <a:ln>
            <a:noFill/>
          </a:ln>
        </p:spPr>
      </p:pic>
      <p:pic>
        <p:nvPicPr>
          <p:cNvPr id="246" name="Google Shape;246;p25"/>
          <p:cNvPicPr preferRelativeResize="0"/>
          <p:nvPr/>
        </p:nvPicPr>
        <p:blipFill>
          <a:blip r:embed="rId5">
            <a:alphaModFix/>
          </a:blip>
          <a:stretch>
            <a:fillRect/>
          </a:stretch>
        </p:blipFill>
        <p:spPr>
          <a:xfrm>
            <a:off x="980075" y="3466886"/>
            <a:ext cx="570300" cy="572625"/>
          </a:xfrm>
          <a:prstGeom prst="rect">
            <a:avLst/>
          </a:prstGeom>
          <a:noFill/>
          <a:ln>
            <a:noFill/>
          </a:ln>
        </p:spPr>
      </p:pic>
      <p:pic>
        <p:nvPicPr>
          <p:cNvPr id="247" name="Google Shape;247;p25"/>
          <p:cNvPicPr preferRelativeResize="0"/>
          <p:nvPr/>
        </p:nvPicPr>
        <p:blipFill>
          <a:blip r:embed="rId5">
            <a:alphaModFix/>
          </a:blip>
          <a:stretch>
            <a:fillRect/>
          </a:stretch>
        </p:blipFill>
        <p:spPr>
          <a:xfrm>
            <a:off x="1612200" y="3466886"/>
            <a:ext cx="570300" cy="572625"/>
          </a:xfrm>
          <a:prstGeom prst="rect">
            <a:avLst/>
          </a:prstGeom>
          <a:noFill/>
          <a:ln>
            <a:noFill/>
          </a:ln>
        </p:spPr>
      </p:pic>
      <p:pic>
        <p:nvPicPr>
          <p:cNvPr id="248" name="Google Shape;248;p25"/>
          <p:cNvPicPr preferRelativeResize="0"/>
          <p:nvPr/>
        </p:nvPicPr>
        <p:blipFill>
          <a:blip r:embed="rId6">
            <a:alphaModFix/>
          </a:blip>
          <a:stretch>
            <a:fillRect/>
          </a:stretch>
        </p:blipFill>
        <p:spPr>
          <a:xfrm>
            <a:off x="3191622" y="3360664"/>
            <a:ext cx="885487" cy="885487"/>
          </a:xfrm>
          <a:prstGeom prst="rect">
            <a:avLst/>
          </a:prstGeom>
          <a:noFill/>
          <a:ln>
            <a:noFill/>
          </a:ln>
        </p:spPr>
      </p:pic>
      <p:pic>
        <p:nvPicPr>
          <p:cNvPr id="249" name="Google Shape;249;p25"/>
          <p:cNvPicPr preferRelativeResize="0"/>
          <p:nvPr/>
        </p:nvPicPr>
        <p:blipFill>
          <a:blip r:embed="rId6">
            <a:alphaModFix/>
          </a:blip>
          <a:stretch>
            <a:fillRect/>
          </a:stretch>
        </p:blipFill>
        <p:spPr>
          <a:xfrm>
            <a:off x="4138922" y="3360664"/>
            <a:ext cx="885487" cy="885487"/>
          </a:xfrm>
          <a:prstGeom prst="rect">
            <a:avLst/>
          </a:prstGeom>
          <a:noFill/>
          <a:ln>
            <a:noFill/>
          </a:ln>
        </p:spPr>
      </p:pic>
      <p:pic>
        <p:nvPicPr>
          <p:cNvPr id="250" name="Google Shape;250;p25"/>
          <p:cNvPicPr preferRelativeResize="0"/>
          <p:nvPr/>
        </p:nvPicPr>
        <p:blipFill>
          <a:blip r:embed="rId6">
            <a:alphaModFix/>
          </a:blip>
          <a:stretch>
            <a:fillRect/>
          </a:stretch>
        </p:blipFill>
        <p:spPr>
          <a:xfrm>
            <a:off x="5086222" y="3360664"/>
            <a:ext cx="885487" cy="885487"/>
          </a:xfrm>
          <a:prstGeom prst="rect">
            <a:avLst/>
          </a:prstGeom>
          <a:noFill/>
          <a:ln>
            <a:noFill/>
          </a:ln>
        </p:spPr>
      </p:pic>
      <p:pic>
        <p:nvPicPr>
          <p:cNvPr id="251" name="Google Shape;251;p25"/>
          <p:cNvPicPr preferRelativeResize="0"/>
          <p:nvPr/>
        </p:nvPicPr>
        <p:blipFill>
          <a:blip r:embed="rId6">
            <a:alphaModFix/>
          </a:blip>
          <a:stretch>
            <a:fillRect/>
          </a:stretch>
        </p:blipFill>
        <p:spPr>
          <a:xfrm>
            <a:off x="6033522" y="3360664"/>
            <a:ext cx="885487" cy="885487"/>
          </a:xfrm>
          <a:prstGeom prst="rect">
            <a:avLst/>
          </a:prstGeom>
          <a:noFill/>
          <a:ln>
            <a:noFill/>
          </a:ln>
        </p:spPr>
      </p:pic>
      <p:pic>
        <p:nvPicPr>
          <p:cNvPr id="252" name="Google Shape;252;p25"/>
          <p:cNvPicPr preferRelativeResize="0"/>
          <p:nvPr/>
        </p:nvPicPr>
        <p:blipFill>
          <a:blip r:embed="rId7">
            <a:alphaModFix/>
          </a:blip>
          <a:stretch>
            <a:fillRect/>
          </a:stretch>
        </p:blipFill>
        <p:spPr>
          <a:xfrm>
            <a:off x="1919600" y="4888700"/>
            <a:ext cx="734400" cy="820575"/>
          </a:xfrm>
          <a:prstGeom prst="rect">
            <a:avLst/>
          </a:prstGeom>
          <a:noFill/>
          <a:ln>
            <a:noFill/>
          </a:ln>
        </p:spPr>
      </p:pic>
      <p:pic>
        <p:nvPicPr>
          <p:cNvPr id="253" name="Google Shape;253;p25"/>
          <p:cNvPicPr preferRelativeResize="0"/>
          <p:nvPr/>
        </p:nvPicPr>
        <p:blipFill rotWithShape="1">
          <a:blip r:embed="rId8">
            <a:alphaModFix/>
          </a:blip>
          <a:srcRect l="9993" r="28997" b="12990"/>
          <a:stretch/>
        </p:blipFill>
        <p:spPr>
          <a:xfrm>
            <a:off x="2823975" y="4937645"/>
            <a:ext cx="500925" cy="722700"/>
          </a:xfrm>
          <a:prstGeom prst="rect">
            <a:avLst/>
          </a:prstGeom>
          <a:noFill/>
          <a:ln>
            <a:noFill/>
          </a:ln>
        </p:spPr>
      </p:pic>
      <p:pic>
        <p:nvPicPr>
          <p:cNvPr id="254" name="Google Shape;254;p25"/>
          <p:cNvPicPr preferRelativeResize="0"/>
          <p:nvPr/>
        </p:nvPicPr>
        <p:blipFill>
          <a:blip r:embed="rId7">
            <a:alphaModFix/>
          </a:blip>
          <a:stretch>
            <a:fillRect/>
          </a:stretch>
        </p:blipFill>
        <p:spPr>
          <a:xfrm>
            <a:off x="3491250" y="4888700"/>
            <a:ext cx="734400" cy="820575"/>
          </a:xfrm>
          <a:prstGeom prst="rect">
            <a:avLst/>
          </a:prstGeom>
          <a:noFill/>
          <a:ln>
            <a:noFill/>
          </a:ln>
        </p:spPr>
      </p:pic>
      <p:pic>
        <p:nvPicPr>
          <p:cNvPr id="255" name="Google Shape;255;p25"/>
          <p:cNvPicPr preferRelativeResize="0"/>
          <p:nvPr/>
        </p:nvPicPr>
        <p:blipFill rotWithShape="1">
          <a:blip r:embed="rId8">
            <a:alphaModFix/>
          </a:blip>
          <a:srcRect l="9993" r="28997" b="12990"/>
          <a:stretch/>
        </p:blipFill>
        <p:spPr>
          <a:xfrm>
            <a:off x="4395625" y="4937645"/>
            <a:ext cx="500925" cy="722700"/>
          </a:xfrm>
          <a:prstGeom prst="rect">
            <a:avLst/>
          </a:prstGeom>
          <a:noFill/>
          <a:ln>
            <a:noFill/>
          </a:ln>
        </p:spPr>
      </p:pic>
      <p:pic>
        <p:nvPicPr>
          <p:cNvPr id="256" name="Google Shape;256;p25"/>
          <p:cNvPicPr preferRelativeResize="0"/>
          <p:nvPr/>
        </p:nvPicPr>
        <p:blipFill rotWithShape="1">
          <a:blip r:embed="rId8">
            <a:alphaModFix/>
          </a:blip>
          <a:srcRect l="9993" r="28997" b="12990"/>
          <a:stretch/>
        </p:blipFill>
        <p:spPr>
          <a:xfrm>
            <a:off x="5024400" y="4937645"/>
            <a:ext cx="500925" cy="722700"/>
          </a:xfrm>
          <a:prstGeom prst="rect">
            <a:avLst/>
          </a:prstGeom>
          <a:noFill/>
          <a:ln>
            <a:noFill/>
          </a:ln>
        </p:spPr>
      </p:pic>
      <p:sp>
        <p:nvSpPr>
          <p:cNvPr id="257" name="Google Shape;257;p25"/>
          <p:cNvSpPr txBox="1"/>
          <p:nvPr/>
        </p:nvSpPr>
        <p:spPr>
          <a:xfrm>
            <a:off x="1448100" y="1114475"/>
            <a:ext cx="734400" cy="5034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258" name="Google Shape;258;p25"/>
          <p:cNvSpPr txBox="1"/>
          <p:nvPr/>
        </p:nvSpPr>
        <p:spPr>
          <a:xfrm>
            <a:off x="4644525" y="1114475"/>
            <a:ext cx="734400" cy="5034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2</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259" name="Google Shape;259;p25"/>
          <p:cNvSpPr txBox="1"/>
          <p:nvPr/>
        </p:nvSpPr>
        <p:spPr>
          <a:xfrm>
            <a:off x="1448100" y="2760400"/>
            <a:ext cx="734400" cy="5034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260" name="Google Shape;260;p25"/>
          <p:cNvSpPr txBox="1"/>
          <p:nvPr/>
        </p:nvSpPr>
        <p:spPr>
          <a:xfrm>
            <a:off x="4395625" y="2760400"/>
            <a:ext cx="734400" cy="5034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5</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261" name="Google Shape;261;p25"/>
          <p:cNvSpPr txBox="1"/>
          <p:nvPr/>
        </p:nvSpPr>
        <p:spPr>
          <a:xfrm>
            <a:off x="1448100" y="4340200"/>
            <a:ext cx="734400" cy="5034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7</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262" name="Google Shape;262;p25"/>
          <p:cNvSpPr txBox="1"/>
          <p:nvPr/>
        </p:nvSpPr>
        <p:spPr>
          <a:xfrm>
            <a:off x="4278888" y="4340200"/>
            <a:ext cx="734400" cy="5034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4</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pic>
        <p:nvPicPr>
          <p:cNvPr id="263" name="Google Shape;263;p25"/>
          <p:cNvPicPr preferRelativeResize="0"/>
          <p:nvPr/>
        </p:nvPicPr>
        <p:blipFill>
          <a:blip r:embed="rId7">
            <a:alphaModFix/>
          </a:blip>
          <a:stretch>
            <a:fillRect/>
          </a:stretch>
        </p:blipFill>
        <p:spPr>
          <a:xfrm>
            <a:off x="5653175" y="4888700"/>
            <a:ext cx="734400" cy="820575"/>
          </a:xfrm>
          <a:prstGeom prst="rect">
            <a:avLst/>
          </a:prstGeom>
          <a:noFill/>
          <a:ln>
            <a:noFill/>
          </a:ln>
        </p:spPr>
      </p:pic>
      <p:pic>
        <p:nvPicPr>
          <p:cNvPr id="264" name="Google Shape;264;p25"/>
          <p:cNvPicPr preferRelativeResize="0"/>
          <p:nvPr/>
        </p:nvPicPr>
        <p:blipFill>
          <a:blip r:embed="rId7">
            <a:alphaModFix/>
          </a:blip>
          <a:stretch>
            <a:fillRect/>
          </a:stretch>
        </p:blipFill>
        <p:spPr>
          <a:xfrm>
            <a:off x="6515425" y="4843600"/>
            <a:ext cx="734400" cy="820575"/>
          </a:xfrm>
          <a:prstGeom prst="rect">
            <a:avLst/>
          </a:prstGeom>
          <a:noFill/>
          <a:ln>
            <a:noFill/>
          </a:ln>
        </p:spPr>
      </p:pic>
      <p:pic>
        <p:nvPicPr>
          <p:cNvPr id="265" name="Google Shape;265;p25"/>
          <p:cNvPicPr preferRelativeResize="0"/>
          <p:nvPr/>
        </p:nvPicPr>
        <p:blipFill>
          <a:blip r:embed="rId7">
            <a:alphaModFix/>
          </a:blip>
          <a:stretch>
            <a:fillRect/>
          </a:stretch>
        </p:blipFill>
        <p:spPr>
          <a:xfrm>
            <a:off x="7377675" y="4843600"/>
            <a:ext cx="734400" cy="820575"/>
          </a:xfrm>
          <a:prstGeom prst="rect">
            <a:avLst/>
          </a:prstGeom>
          <a:noFill/>
          <a:ln>
            <a:noFill/>
          </a:ln>
        </p:spPr>
      </p:pic>
      <p:pic>
        <p:nvPicPr>
          <p:cNvPr id="266" name="Google Shape;266;p25"/>
          <p:cNvPicPr preferRelativeResize="0"/>
          <p:nvPr/>
        </p:nvPicPr>
        <p:blipFill>
          <a:blip r:embed="rId7">
            <a:alphaModFix/>
          </a:blip>
          <a:stretch>
            <a:fillRect/>
          </a:stretch>
        </p:blipFill>
        <p:spPr>
          <a:xfrm>
            <a:off x="8239925" y="4843600"/>
            <a:ext cx="734400" cy="820575"/>
          </a:xfrm>
          <a:prstGeom prst="rect">
            <a:avLst/>
          </a:prstGeom>
          <a:noFill/>
          <a:ln>
            <a:noFill/>
          </a:ln>
        </p:spPr>
      </p:pic>
      <p:sp>
        <p:nvSpPr>
          <p:cNvPr id="34" name="Rectangle: Rounded Corners 33">
            <a:extLst>
              <a:ext uri="{FF2B5EF4-FFF2-40B4-BE49-F238E27FC236}">
                <a16:creationId xmlns:a16="http://schemas.microsoft.com/office/drawing/2014/main" id="{F7979816-5B06-47B9-B1A2-DB04C27B12DE}"/>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fade">
                                      <p:cBhvr>
                                        <p:cTn id="7" dur="1000"/>
                                        <p:tgtEl>
                                          <p:spTgt spid="258"/>
                                        </p:tgtEl>
                                      </p:cBhvr>
                                    </p:animEffect>
                                  </p:childTnLst>
                                </p:cTn>
                              </p:par>
                              <p:par>
                                <p:cTn id="8" presetID="10" presetClass="entr" presetSubtype="0" fill="hold" nodeType="withEffect">
                                  <p:stCondLst>
                                    <p:cond delay="0"/>
                                  </p:stCondLst>
                                  <p:childTnLst>
                                    <p:set>
                                      <p:cBhvr>
                                        <p:cTn id="9" dur="1" fill="hold">
                                          <p:stCondLst>
                                            <p:cond delay="0"/>
                                          </p:stCondLst>
                                        </p:cTn>
                                        <p:tgtEl>
                                          <p:spTgt spid="259"/>
                                        </p:tgtEl>
                                        <p:attrNameLst>
                                          <p:attrName>style.visibility</p:attrName>
                                        </p:attrNameLst>
                                      </p:cBhvr>
                                      <p:to>
                                        <p:strVal val="visible"/>
                                      </p:to>
                                    </p:set>
                                    <p:animEffect transition="in" filter="fade">
                                      <p:cBhvr>
                                        <p:cTn id="10" dur="1000"/>
                                        <p:tgtEl>
                                          <p:spTgt spid="259"/>
                                        </p:tgtEl>
                                      </p:cBhvr>
                                    </p:animEffect>
                                  </p:childTnLst>
                                </p:cTn>
                              </p:par>
                              <p:par>
                                <p:cTn id="11" presetID="10" presetClass="entr" presetSubtype="0" fill="hold" nodeType="withEffect">
                                  <p:stCondLst>
                                    <p:cond delay="0"/>
                                  </p:stCondLst>
                                  <p:childTnLst>
                                    <p:set>
                                      <p:cBhvr>
                                        <p:cTn id="12" dur="1" fill="hold">
                                          <p:stCondLst>
                                            <p:cond delay="0"/>
                                          </p:stCondLst>
                                        </p:cTn>
                                        <p:tgtEl>
                                          <p:spTgt spid="260"/>
                                        </p:tgtEl>
                                        <p:attrNameLst>
                                          <p:attrName>style.visibility</p:attrName>
                                        </p:attrNameLst>
                                      </p:cBhvr>
                                      <p:to>
                                        <p:strVal val="visible"/>
                                      </p:to>
                                    </p:set>
                                    <p:animEffect transition="in" filter="fade">
                                      <p:cBhvr>
                                        <p:cTn id="13" dur="1000"/>
                                        <p:tgtEl>
                                          <p:spTgt spid="260"/>
                                        </p:tgtEl>
                                      </p:cBhvr>
                                    </p:animEffect>
                                  </p:childTnLst>
                                </p:cTn>
                              </p:par>
                              <p:par>
                                <p:cTn id="14" presetID="10" presetClass="entr" presetSubtype="0" fill="hold" nodeType="withEffect">
                                  <p:stCondLst>
                                    <p:cond delay="0"/>
                                  </p:stCondLst>
                                  <p:childTnLst>
                                    <p:set>
                                      <p:cBhvr>
                                        <p:cTn id="15" dur="1" fill="hold">
                                          <p:stCondLst>
                                            <p:cond delay="0"/>
                                          </p:stCondLst>
                                        </p:cTn>
                                        <p:tgtEl>
                                          <p:spTgt spid="261"/>
                                        </p:tgtEl>
                                        <p:attrNameLst>
                                          <p:attrName>style.visibility</p:attrName>
                                        </p:attrNameLst>
                                      </p:cBhvr>
                                      <p:to>
                                        <p:strVal val="visible"/>
                                      </p:to>
                                    </p:set>
                                    <p:animEffect transition="in" filter="fade">
                                      <p:cBhvr>
                                        <p:cTn id="16" dur="1000"/>
                                        <p:tgtEl>
                                          <p:spTgt spid="261"/>
                                        </p:tgtEl>
                                      </p:cBhvr>
                                    </p:animEffect>
                                  </p:childTnLst>
                                </p:cTn>
                              </p:par>
                              <p:par>
                                <p:cTn id="17" presetID="10" presetClass="entr" presetSubtype="0" fill="hold" nodeType="withEffect">
                                  <p:stCondLst>
                                    <p:cond delay="0"/>
                                  </p:stCondLst>
                                  <p:childTnLst>
                                    <p:set>
                                      <p:cBhvr>
                                        <p:cTn id="18" dur="1" fill="hold">
                                          <p:stCondLst>
                                            <p:cond delay="0"/>
                                          </p:stCondLst>
                                        </p:cTn>
                                        <p:tgtEl>
                                          <p:spTgt spid="262"/>
                                        </p:tgtEl>
                                        <p:attrNameLst>
                                          <p:attrName>style.visibility</p:attrName>
                                        </p:attrNameLst>
                                      </p:cBhvr>
                                      <p:to>
                                        <p:strVal val="visible"/>
                                      </p:to>
                                    </p:set>
                                    <p:animEffect transition="in" filter="fade">
                                      <p:cBhvr>
                                        <p:cTn id="19" dur="1000"/>
                                        <p:tgtEl>
                                          <p:spTgt spid="262"/>
                                        </p:tgtEl>
                                      </p:cBhvr>
                                    </p:animEffect>
                                  </p:childTnLst>
                                </p:cTn>
                              </p:par>
                              <p:par>
                                <p:cTn id="20" presetID="10" presetClass="entr" presetSubtype="0" fill="hold" nodeType="withEffect">
                                  <p:stCondLst>
                                    <p:cond delay="0"/>
                                  </p:stCondLst>
                                  <p:childTnLst>
                                    <p:set>
                                      <p:cBhvr>
                                        <p:cTn id="21" dur="1" fill="hold">
                                          <p:stCondLst>
                                            <p:cond delay="0"/>
                                          </p:stCondLst>
                                        </p:cTn>
                                        <p:tgtEl>
                                          <p:spTgt spid="257"/>
                                        </p:tgtEl>
                                        <p:attrNameLst>
                                          <p:attrName>style.visibility</p:attrName>
                                        </p:attrNameLst>
                                      </p:cBhvr>
                                      <p:to>
                                        <p:strVal val="visible"/>
                                      </p:to>
                                    </p:set>
                                    <p:animEffect transition="in" filter="fade">
                                      <p:cBhvr>
                                        <p:cTn id="22" dur="1000"/>
                                        <p:tgtEl>
                                          <p:spTgt spid="257"/>
                                        </p:tgtEl>
                                      </p:cBhvr>
                                    </p:animEffect>
                                  </p:childTnLst>
                                </p:cTn>
                              </p:par>
                            </p:childTnLst>
                          </p:cTn>
                        </p:par>
                      </p:childTnLst>
                    </p:cTn>
                  </p:par>
                </p:childTnLst>
              </p:cTn>
              <p:nextCondLst>
                <p:cond evt="onClick" delay="0">
                  <p:tgtEl>
                    <p:spTgt spid="3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26"/>
          <p:cNvSpPr txBox="1">
            <a:spLocks noGrp="1"/>
          </p:cNvSpPr>
          <p:nvPr>
            <p:ph type="body" idx="1"/>
          </p:nvPr>
        </p:nvSpPr>
        <p:spPr>
          <a:xfrm>
            <a:off x="360000" y="810000"/>
            <a:ext cx="11536800" cy="385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Write as many statements as you can about the fruit. </a:t>
            </a:r>
            <a:endParaRPr b="1"/>
          </a:p>
        </p:txBody>
      </p:sp>
      <p:pic>
        <p:nvPicPr>
          <p:cNvPr id="273" name="Google Shape;273;p26"/>
          <p:cNvPicPr preferRelativeResize="0"/>
          <p:nvPr/>
        </p:nvPicPr>
        <p:blipFill>
          <a:blip r:embed="rId3">
            <a:alphaModFix/>
          </a:blip>
          <a:stretch>
            <a:fillRect/>
          </a:stretch>
        </p:blipFill>
        <p:spPr>
          <a:xfrm>
            <a:off x="492600" y="3362450"/>
            <a:ext cx="608213" cy="757575"/>
          </a:xfrm>
          <a:prstGeom prst="rect">
            <a:avLst/>
          </a:prstGeom>
          <a:noFill/>
          <a:ln>
            <a:noFill/>
          </a:ln>
        </p:spPr>
      </p:pic>
      <p:pic>
        <p:nvPicPr>
          <p:cNvPr id="274" name="Google Shape;274;p26"/>
          <p:cNvPicPr preferRelativeResize="0"/>
          <p:nvPr/>
        </p:nvPicPr>
        <p:blipFill rotWithShape="1">
          <a:blip r:embed="rId4">
            <a:alphaModFix/>
          </a:blip>
          <a:srcRect r="18850" b="17634"/>
          <a:stretch/>
        </p:blipFill>
        <p:spPr>
          <a:xfrm>
            <a:off x="7260075" y="4523874"/>
            <a:ext cx="1347417" cy="1892000"/>
          </a:xfrm>
          <a:prstGeom prst="rect">
            <a:avLst/>
          </a:prstGeom>
          <a:noFill/>
          <a:ln>
            <a:noFill/>
          </a:ln>
        </p:spPr>
      </p:pic>
      <p:pic>
        <p:nvPicPr>
          <p:cNvPr id="275" name="Google Shape;275;p26"/>
          <p:cNvPicPr preferRelativeResize="0"/>
          <p:nvPr/>
        </p:nvPicPr>
        <p:blipFill rotWithShape="1">
          <a:blip r:embed="rId4">
            <a:alphaModFix/>
          </a:blip>
          <a:srcRect r="18850" b="17634"/>
          <a:stretch/>
        </p:blipFill>
        <p:spPr>
          <a:xfrm>
            <a:off x="10480500" y="3030487"/>
            <a:ext cx="1347417" cy="1892000"/>
          </a:xfrm>
          <a:prstGeom prst="rect">
            <a:avLst/>
          </a:prstGeom>
          <a:noFill/>
          <a:ln>
            <a:noFill/>
          </a:ln>
        </p:spPr>
      </p:pic>
      <p:pic>
        <p:nvPicPr>
          <p:cNvPr id="276" name="Google Shape;276;p26"/>
          <p:cNvPicPr preferRelativeResize="0"/>
          <p:nvPr/>
        </p:nvPicPr>
        <p:blipFill rotWithShape="1">
          <a:blip r:embed="rId4">
            <a:alphaModFix/>
          </a:blip>
          <a:srcRect r="18850" b="17634"/>
          <a:stretch/>
        </p:blipFill>
        <p:spPr>
          <a:xfrm>
            <a:off x="1504275" y="2491624"/>
            <a:ext cx="1347417" cy="1892000"/>
          </a:xfrm>
          <a:prstGeom prst="rect">
            <a:avLst/>
          </a:prstGeom>
          <a:noFill/>
          <a:ln>
            <a:noFill/>
          </a:ln>
        </p:spPr>
      </p:pic>
      <p:pic>
        <p:nvPicPr>
          <p:cNvPr id="277" name="Google Shape;277;p26"/>
          <p:cNvPicPr preferRelativeResize="0"/>
          <p:nvPr/>
        </p:nvPicPr>
        <p:blipFill rotWithShape="1">
          <a:blip r:embed="rId5">
            <a:alphaModFix/>
          </a:blip>
          <a:srcRect l="20201" r="17353" b="21580"/>
          <a:stretch/>
        </p:blipFill>
        <p:spPr>
          <a:xfrm>
            <a:off x="5387075" y="4657800"/>
            <a:ext cx="1118138" cy="1302754"/>
          </a:xfrm>
          <a:prstGeom prst="rect">
            <a:avLst/>
          </a:prstGeom>
          <a:noFill/>
          <a:ln>
            <a:noFill/>
          </a:ln>
        </p:spPr>
      </p:pic>
      <p:pic>
        <p:nvPicPr>
          <p:cNvPr id="278" name="Google Shape;278;p26"/>
          <p:cNvPicPr preferRelativeResize="0"/>
          <p:nvPr/>
        </p:nvPicPr>
        <p:blipFill>
          <a:blip r:embed="rId3">
            <a:alphaModFix/>
          </a:blip>
          <a:stretch>
            <a:fillRect/>
          </a:stretch>
        </p:blipFill>
        <p:spPr>
          <a:xfrm>
            <a:off x="2410575" y="4657800"/>
            <a:ext cx="608213" cy="757575"/>
          </a:xfrm>
          <a:prstGeom prst="rect">
            <a:avLst/>
          </a:prstGeom>
          <a:noFill/>
          <a:ln>
            <a:noFill/>
          </a:ln>
        </p:spPr>
      </p:pic>
      <p:pic>
        <p:nvPicPr>
          <p:cNvPr id="279" name="Google Shape;279;p26"/>
          <p:cNvPicPr preferRelativeResize="0"/>
          <p:nvPr/>
        </p:nvPicPr>
        <p:blipFill>
          <a:blip r:embed="rId3">
            <a:alphaModFix/>
          </a:blip>
          <a:stretch>
            <a:fillRect/>
          </a:stretch>
        </p:blipFill>
        <p:spPr>
          <a:xfrm>
            <a:off x="4952813" y="3710200"/>
            <a:ext cx="608213" cy="757575"/>
          </a:xfrm>
          <a:prstGeom prst="rect">
            <a:avLst/>
          </a:prstGeom>
          <a:noFill/>
          <a:ln>
            <a:noFill/>
          </a:ln>
        </p:spPr>
      </p:pic>
      <p:pic>
        <p:nvPicPr>
          <p:cNvPr id="280" name="Google Shape;280;p26"/>
          <p:cNvPicPr preferRelativeResize="0"/>
          <p:nvPr/>
        </p:nvPicPr>
        <p:blipFill>
          <a:blip r:embed="rId3">
            <a:alphaModFix/>
          </a:blip>
          <a:stretch>
            <a:fillRect/>
          </a:stretch>
        </p:blipFill>
        <p:spPr>
          <a:xfrm>
            <a:off x="3378438" y="1519113"/>
            <a:ext cx="608213" cy="757575"/>
          </a:xfrm>
          <a:prstGeom prst="rect">
            <a:avLst/>
          </a:prstGeom>
          <a:noFill/>
          <a:ln>
            <a:noFill/>
          </a:ln>
        </p:spPr>
      </p:pic>
      <p:pic>
        <p:nvPicPr>
          <p:cNvPr id="281" name="Google Shape;281;p26"/>
          <p:cNvPicPr preferRelativeResize="0"/>
          <p:nvPr/>
        </p:nvPicPr>
        <p:blipFill>
          <a:blip r:embed="rId3">
            <a:alphaModFix/>
          </a:blip>
          <a:stretch>
            <a:fillRect/>
          </a:stretch>
        </p:blipFill>
        <p:spPr>
          <a:xfrm>
            <a:off x="7916063" y="1328663"/>
            <a:ext cx="608213" cy="757575"/>
          </a:xfrm>
          <a:prstGeom prst="rect">
            <a:avLst/>
          </a:prstGeom>
          <a:noFill/>
          <a:ln>
            <a:noFill/>
          </a:ln>
        </p:spPr>
      </p:pic>
      <p:pic>
        <p:nvPicPr>
          <p:cNvPr id="282" name="Google Shape;282;p26"/>
          <p:cNvPicPr preferRelativeResize="0"/>
          <p:nvPr/>
        </p:nvPicPr>
        <p:blipFill>
          <a:blip r:embed="rId3">
            <a:alphaModFix/>
          </a:blip>
          <a:stretch>
            <a:fillRect/>
          </a:stretch>
        </p:blipFill>
        <p:spPr>
          <a:xfrm>
            <a:off x="5828813" y="1459863"/>
            <a:ext cx="608213" cy="757575"/>
          </a:xfrm>
          <a:prstGeom prst="rect">
            <a:avLst/>
          </a:prstGeom>
          <a:noFill/>
          <a:ln>
            <a:noFill/>
          </a:ln>
        </p:spPr>
      </p:pic>
      <p:pic>
        <p:nvPicPr>
          <p:cNvPr id="283" name="Google Shape;283;p26"/>
          <p:cNvPicPr preferRelativeResize="0"/>
          <p:nvPr/>
        </p:nvPicPr>
        <p:blipFill>
          <a:blip r:embed="rId3">
            <a:alphaModFix/>
          </a:blip>
          <a:stretch>
            <a:fillRect/>
          </a:stretch>
        </p:blipFill>
        <p:spPr>
          <a:xfrm>
            <a:off x="8555863" y="3710188"/>
            <a:ext cx="608213" cy="757575"/>
          </a:xfrm>
          <a:prstGeom prst="rect">
            <a:avLst/>
          </a:prstGeom>
          <a:noFill/>
          <a:ln>
            <a:noFill/>
          </a:ln>
        </p:spPr>
      </p:pic>
      <p:pic>
        <p:nvPicPr>
          <p:cNvPr id="284" name="Google Shape;284;p26"/>
          <p:cNvPicPr preferRelativeResize="0"/>
          <p:nvPr/>
        </p:nvPicPr>
        <p:blipFill>
          <a:blip r:embed="rId3">
            <a:alphaModFix/>
          </a:blip>
          <a:stretch>
            <a:fillRect/>
          </a:stretch>
        </p:blipFill>
        <p:spPr>
          <a:xfrm>
            <a:off x="11288588" y="1734038"/>
            <a:ext cx="608213" cy="757575"/>
          </a:xfrm>
          <a:prstGeom prst="rect">
            <a:avLst/>
          </a:prstGeom>
          <a:noFill/>
          <a:ln>
            <a:noFill/>
          </a:ln>
        </p:spPr>
      </p:pic>
      <p:pic>
        <p:nvPicPr>
          <p:cNvPr id="285" name="Google Shape;285;p26"/>
          <p:cNvPicPr preferRelativeResize="0"/>
          <p:nvPr/>
        </p:nvPicPr>
        <p:blipFill>
          <a:blip r:embed="rId3">
            <a:alphaModFix/>
          </a:blip>
          <a:stretch>
            <a:fillRect/>
          </a:stretch>
        </p:blipFill>
        <p:spPr>
          <a:xfrm>
            <a:off x="5642038" y="2547700"/>
            <a:ext cx="608213" cy="757575"/>
          </a:xfrm>
          <a:prstGeom prst="rect">
            <a:avLst/>
          </a:prstGeom>
          <a:noFill/>
          <a:ln>
            <a:noFill/>
          </a:ln>
        </p:spPr>
      </p:pic>
      <p:pic>
        <p:nvPicPr>
          <p:cNvPr id="286" name="Google Shape;286;p26"/>
          <p:cNvPicPr preferRelativeResize="0"/>
          <p:nvPr/>
        </p:nvPicPr>
        <p:blipFill>
          <a:blip r:embed="rId3">
            <a:alphaModFix/>
          </a:blip>
          <a:stretch>
            <a:fillRect/>
          </a:stretch>
        </p:blipFill>
        <p:spPr>
          <a:xfrm>
            <a:off x="3589163" y="5301838"/>
            <a:ext cx="608213" cy="757575"/>
          </a:xfrm>
          <a:prstGeom prst="rect">
            <a:avLst/>
          </a:prstGeom>
          <a:noFill/>
          <a:ln>
            <a:noFill/>
          </a:ln>
        </p:spPr>
      </p:pic>
      <p:pic>
        <p:nvPicPr>
          <p:cNvPr id="287" name="Google Shape;287;p26"/>
          <p:cNvPicPr preferRelativeResize="0"/>
          <p:nvPr/>
        </p:nvPicPr>
        <p:blipFill>
          <a:blip r:embed="rId3">
            <a:alphaModFix/>
          </a:blip>
          <a:stretch>
            <a:fillRect/>
          </a:stretch>
        </p:blipFill>
        <p:spPr>
          <a:xfrm>
            <a:off x="10296388" y="5658288"/>
            <a:ext cx="608213" cy="757575"/>
          </a:xfrm>
          <a:prstGeom prst="rect">
            <a:avLst/>
          </a:prstGeom>
          <a:noFill/>
          <a:ln>
            <a:noFill/>
          </a:ln>
        </p:spPr>
      </p:pic>
      <p:pic>
        <p:nvPicPr>
          <p:cNvPr id="288" name="Google Shape;288;p26"/>
          <p:cNvPicPr preferRelativeResize="0"/>
          <p:nvPr/>
        </p:nvPicPr>
        <p:blipFill>
          <a:blip r:embed="rId3">
            <a:alphaModFix/>
          </a:blip>
          <a:stretch>
            <a:fillRect/>
          </a:stretch>
        </p:blipFill>
        <p:spPr>
          <a:xfrm>
            <a:off x="1058013" y="1459863"/>
            <a:ext cx="608213" cy="757575"/>
          </a:xfrm>
          <a:prstGeom prst="rect">
            <a:avLst/>
          </a:prstGeom>
          <a:noFill/>
          <a:ln>
            <a:noFill/>
          </a:ln>
        </p:spPr>
      </p:pic>
      <p:pic>
        <p:nvPicPr>
          <p:cNvPr id="289" name="Google Shape;289;p26"/>
          <p:cNvPicPr preferRelativeResize="0"/>
          <p:nvPr/>
        </p:nvPicPr>
        <p:blipFill rotWithShape="1">
          <a:blip r:embed="rId5">
            <a:alphaModFix/>
          </a:blip>
          <a:srcRect l="20201" r="17353" b="21580"/>
          <a:stretch/>
        </p:blipFill>
        <p:spPr>
          <a:xfrm>
            <a:off x="9362350" y="4303887"/>
            <a:ext cx="1118138" cy="1302754"/>
          </a:xfrm>
          <a:prstGeom prst="rect">
            <a:avLst/>
          </a:prstGeom>
          <a:noFill/>
          <a:ln>
            <a:noFill/>
          </a:ln>
        </p:spPr>
      </p:pic>
      <p:pic>
        <p:nvPicPr>
          <p:cNvPr id="290" name="Google Shape;290;p26"/>
          <p:cNvPicPr preferRelativeResize="0"/>
          <p:nvPr/>
        </p:nvPicPr>
        <p:blipFill rotWithShape="1">
          <a:blip r:embed="rId5">
            <a:alphaModFix/>
          </a:blip>
          <a:srcRect l="20201" r="17353" b="21580"/>
          <a:stretch/>
        </p:blipFill>
        <p:spPr>
          <a:xfrm>
            <a:off x="6730600" y="2777625"/>
            <a:ext cx="1118138" cy="1302754"/>
          </a:xfrm>
          <a:prstGeom prst="rect">
            <a:avLst/>
          </a:prstGeom>
          <a:noFill/>
          <a:ln>
            <a:noFill/>
          </a:ln>
        </p:spPr>
      </p:pic>
      <p:pic>
        <p:nvPicPr>
          <p:cNvPr id="291" name="Google Shape;291;p26"/>
          <p:cNvPicPr preferRelativeResize="0"/>
          <p:nvPr/>
        </p:nvPicPr>
        <p:blipFill rotWithShape="1">
          <a:blip r:embed="rId5">
            <a:alphaModFix/>
          </a:blip>
          <a:srcRect l="20201" r="17353" b="21580"/>
          <a:stretch/>
        </p:blipFill>
        <p:spPr>
          <a:xfrm>
            <a:off x="3255150" y="2600625"/>
            <a:ext cx="1118138" cy="1302754"/>
          </a:xfrm>
          <a:prstGeom prst="rect">
            <a:avLst/>
          </a:prstGeom>
          <a:noFill/>
          <a:ln>
            <a:noFill/>
          </a:ln>
        </p:spPr>
      </p:pic>
      <p:pic>
        <p:nvPicPr>
          <p:cNvPr id="292" name="Google Shape;292;p26"/>
          <p:cNvPicPr preferRelativeResize="0"/>
          <p:nvPr/>
        </p:nvPicPr>
        <p:blipFill rotWithShape="1">
          <a:blip r:embed="rId5">
            <a:alphaModFix/>
          </a:blip>
          <a:srcRect l="20201" r="17353" b="21580"/>
          <a:stretch/>
        </p:blipFill>
        <p:spPr>
          <a:xfrm>
            <a:off x="9040600" y="2016762"/>
            <a:ext cx="1118138" cy="1302754"/>
          </a:xfrm>
          <a:prstGeom prst="rect">
            <a:avLst/>
          </a:prstGeom>
          <a:noFill/>
          <a:ln>
            <a:noFill/>
          </a:ln>
        </p:spPr>
      </p:pic>
      <p:pic>
        <p:nvPicPr>
          <p:cNvPr id="293" name="Google Shape;293;p26"/>
          <p:cNvPicPr preferRelativeResize="0"/>
          <p:nvPr/>
        </p:nvPicPr>
        <p:blipFill rotWithShape="1">
          <a:blip r:embed="rId5">
            <a:alphaModFix/>
          </a:blip>
          <a:srcRect l="20201" r="17353" b="21580"/>
          <a:stretch/>
        </p:blipFill>
        <p:spPr>
          <a:xfrm>
            <a:off x="477763" y="4818500"/>
            <a:ext cx="1118138" cy="130275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357100" y="343800"/>
            <a:ext cx="10923600" cy="407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2800"/>
              <a:buFont typeface="Century Gothic"/>
              <a:buNone/>
            </a:pPr>
            <a:r>
              <a:rPr lang="en-GB"/>
              <a:t>Summary</a:t>
            </a:r>
            <a:endParaRPr/>
          </a:p>
        </p:txBody>
      </p:sp>
      <p:sp>
        <p:nvSpPr>
          <p:cNvPr id="59" name="Google Shape;59;p11"/>
          <p:cNvSpPr txBox="1">
            <a:spLocks noGrp="1"/>
          </p:cNvSpPr>
          <p:nvPr>
            <p:ph type="body" idx="1"/>
          </p:nvPr>
        </p:nvSpPr>
        <p:spPr>
          <a:xfrm>
            <a:off x="357100" y="814900"/>
            <a:ext cx="11662200" cy="5362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800"/>
              <a:buNone/>
            </a:pPr>
            <a:r>
              <a:rPr lang="en-GB"/>
              <a:t>Key Vocabulary and Sentence Stems </a:t>
            </a:r>
            <a:endParaRPr/>
          </a:p>
          <a:p>
            <a:pPr marL="0" lvl="0" indent="0" algn="l" rtl="0">
              <a:lnSpc>
                <a:spcPct val="115000"/>
              </a:lnSpc>
              <a:spcBef>
                <a:spcPts val="600"/>
              </a:spcBef>
              <a:spcAft>
                <a:spcPts val="0"/>
              </a:spcAft>
              <a:buClr>
                <a:schemeClr val="dk1"/>
              </a:buClr>
              <a:buSzPts val="1800"/>
              <a:buNone/>
            </a:pPr>
            <a:r>
              <a:rPr lang="en-GB"/>
              <a:t>Hinge Question (Assessment Point)</a:t>
            </a:r>
            <a:endParaRPr/>
          </a:p>
          <a:p>
            <a:pPr marL="0" lvl="0" indent="0" algn="l" rtl="0">
              <a:lnSpc>
                <a:spcPct val="115000"/>
              </a:lnSpc>
              <a:spcBef>
                <a:spcPts val="600"/>
              </a:spcBef>
              <a:spcAft>
                <a:spcPts val="0"/>
              </a:spcAft>
              <a:buClr>
                <a:schemeClr val="dk1"/>
              </a:buClr>
              <a:buSzPts val="1800"/>
              <a:buNone/>
            </a:pPr>
            <a:r>
              <a:rPr lang="en-GB"/>
              <a:t>Lesson Introduction Slide (Learning Objective and Success Criteria)</a:t>
            </a:r>
            <a:endParaRPr/>
          </a:p>
          <a:p>
            <a:pPr marL="0" lvl="0" indent="0" algn="l" rtl="0">
              <a:lnSpc>
                <a:spcPct val="115000"/>
              </a:lnSpc>
              <a:spcBef>
                <a:spcPts val="600"/>
              </a:spcBef>
              <a:spcAft>
                <a:spcPts val="0"/>
              </a:spcAft>
              <a:buClr>
                <a:schemeClr val="dk1"/>
              </a:buClr>
              <a:buSzPts val="1800"/>
              <a:buNone/>
            </a:pPr>
            <a:r>
              <a:rPr lang="en-GB"/>
              <a:t>Starter – Ratio and fractions</a:t>
            </a:r>
            <a:endParaRPr/>
          </a:p>
          <a:p>
            <a:pPr marL="0" lvl="0" indent="0" algn="l" rtl="0">
              <a:lnSpc>
                <a:spcPct val="115000"/>
              </a:lnSpc>
              <a:spcBef>
                <a:spcPts val="600"/>
              </a:spcBef>
              <a:spcAft>
                <a:spcPts val="0"/>
              </a:spcAft>
              <a:buClr>
                <a:schemeClr val="dk1"/>
              </a:buClr>
              <a:buSzPts val="1800"/>
              <a:buNone/>
            </a:pPr>
            <a:r>
              <a:rPr lang="en-GB"/>
              <a:t>Key Concept Introduction </a:t>
            </a:r>
            <a:endParaRPr/>
          </a:p>
          <a:p>
            <a:pPr marL="0" lvl="0" indent="0" algn="l" rtl="0">
              <a:lnSpc>
                <a:spcPct val="115000"/>
              </a:lnSpc>
              <a:spcBef>
                <a:spcPts val="600"/>
              </a:spcBef>
              <a:spcAft>
                <a:spcPts val="0"/>
              </a:spcAft>
              <a:buClr>
                <a:schemeClr val="dk1"/>
              </a:buClr>
              <a:buSzPts val="1800"/>
              <a:buNone/>
            </a:pPr>
            <a:r>
              <a:rPr lang="en-GB"/>
              <a:t>Guided Practice – Describing images using simple ratios</a:t>
            </a:r>
            <a:endParaRPr/>
          </a:p>
          <a:p>
            <a:pPr marL="0" lvl="0" indent="0" algn="l" rtl="0">
              <a:lnSpc>
                <a:spcPct val="115000"/>
              </a:lnSpc>
              <a:spcBef>
                <a:spcPts val="600"/>
              </a:spcBef>
              <a:spcAft>
                <a:spcPts val="0"/>
              </a:spcAft>
              <a:buClr>
                <a:schemeClr val="dk1"/>
              </a:buClr>
              <a:buSzPts val="1800"/>
              <a:buNone/>
            </a:pPr>
            <a:r>
              <a:rPr lang="en-GB"/>
              <a:t>Independent Practice 1 – Describing images using simple ratios</a:t>
            </a:r>
            <a:endParaRPr/>
          </a:p>
          <a:p>
            <a:pPr marL="0" lvl="0" indent="0" algn="l" rtl="0">
              <a:lnSpc>
                <a:spcPct val="115000"/>
              </a:lnSpc>
              <a:spcBef>
                <a:spcPts val="600"/>
              </a:spcBef>
              <a:spcAft>
                <a:spcPts val="0"/>
              </a:spcAft>
              <a:buClr>
                <a:schemeClr val="dk1"/>
              </a:buClr>
              <a:buSzPts val="1800"/>
              <a:buNone/>
            </a:pPr>
            <a:r>
              <a:rPr lang="en-GB"/>
              <a:t>Guided Practice – Explain why Adam is correct. </a:t>
            </a:r>
            <a:endParaRPr/>
          </a:p>
          <a:p>
            <a:pPr marL="0" lvl="0" indent="0" algn="l" rtl="0">
              <a:lnSpc>
                <a:spcPct val="115000"/>
              </a:lnSpc>
              <a:spcBef>
                <a:spcPts val="600"/>
              </a:spcBef>
              <a:spcAft>
                <a:spcPts val="0"/>
              </a:spcAft>
              <a:buClr>
                <a:schemeClr val="dk1"/>
              </a:buClr>
              <a:buSzPts val="1800"/>
              <a:buNone/>
            </a:pPr>
            <a:r>
              <a:rPr lang="en-GB"/>
              <a:t>Independent Practice 2 – Describing a more complex image using ratios</a:t>
            </a:r>
            <a:endParaRPr/>
          </a:p>
          <a:p>
            <a:pPr marL="0" lvl="0" indent="0" algn="l" rtl="0">
              <a:lnSpc>
                <a:spcPct val="115000"/>
              </a:lnSpc>
              <a:spcBef>
                <a:spcPts val="600"/>
              </a:spcBef>
              <a:spcAft>
                <a:spcPts val="0"/>
              </a:spcAft>
              <a:buClr>
                <a:schemeClr val="dk1"/>
              </a:buClr>
              <a:buSzPts val="1800"/>
              <a:buNone/>
            </a:pPr>
            <a:r>
              <a:rPr lang="en-GB"/>
              <a:t>Guided Practice – Is this correct?</a:t>
            </a:r>
            <a:endParaRPr/>
          </a:p>
          <a:p>
            <a:pPr marL="0" lvl="0" indent="0" algn="l" rtl="0">
              <a:lnSpc>
                <a:spcPct val="115000"/>
              </a:lnSpc>
              <a:spcBef>
                <a:spcPts val="600"/>
              </a:spcBef>
              <a:spcAft>
                <a:spcPts val="0"/>
              </a:spcAft>
              <a:buClr>
                <a:schemeClr val="dk1"/>
              </a:buClr>
              <a:buSzPts val="1800"/>
              <a:buNone/>
            </a:pPr>
            <a:r>
              <a:rPr lang="en-GB"/>
              <a:t>Independent Practice 3 – Draw images of the ratios described</a:t>
            </a:r>
            <a:endParaRPr/>
          </a:p>
          <a:p>
            <a:pPr marL="0" lvl="0" indent="0" algn="l" rtl="0">
              <a:lnSpc>
                <a:spcPct val="115000"/>
              </a:lnSpc>
              <a:spcBef>
                <a:spcPts val="600"/>
              </a:spcBef>
              <a:spcAft>
                <a:spcPts val="0"/>
              </a:spcAft>
              <a:buClr>
                <a:schemeClr val="dk1"/>
              </a:buClr>
              <a:buSzPts val="1800"/>
              <a:buNone/>
            </a:pPr>
            <a:r>
              <a:rPr lang="en-GB"/>
              <a:t>Let’s Reflect </a:t>
            </a:r>
            <a:endParaRPr/>
          </a:p>
          <a:p>
            <a:pPr marL="0" lvl="0" indent="0" algn="l" rtl="0">
              <a:lnSpc>
                <a:spcPct val="115000"/>
              </a:lnSpc>
              <a:spcBef>
                <a:spcPts val="600"/>
              </a:spcBef>
              <a:spcAft>
                <a:spcPts val="0"/>
              </a:spcAft>
              <a:buClr>
                <a:schemeClr val="dk1"/>
              </a:buClr>
              <a:buSzPts val="1800"/>
              <a:buNone/>
            </a:pPr>
            <a:r>
              <a:rPr lang="en-GB"/>
              <a:t>Support Slides – Based on previous lesson – Using ratio language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2"/>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779F5"/>
              </a:buClr>
              <a:buSzPts val="1600"/>
              <a:buNone/>
            </a:pPr>
            <a:r>
              <a:rPr lang="en-GB" b="1"/>
              <a:t>Key Vocabulary:</a:t>
            </a:r>
            <a:endParaRPr b="1"/>
          </a:p>
        </p:txBody>
      </p:sp>
      <p:sp>
        <p:nvSpPr>
          <p:cNvPr id="66" name="Google Shape;66;p12"/>
          <p:cNvSpPr txBox="1">
            <a:spLocks noGrp="1"/>
          </p:cNvSpPr>
          <p:nvPr>
            <p:ph type="body" idx="2"/>
          </p:nvPr>
        </p:nvSpPr>
        <p:spPr>
          <a:xfrm>
            <a:off x="347950" y="3905500"/>
            <a:ext cx="11527800" cy="26400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100"/>
              <a:buNone/>
            </a:pPr>
            <a:r>
              <a:rPr lang="en-GB"/>
              <a:t>Ratios shows the relationship between two amounts.  </a:t>
            </a:r>
            <a:endParaRPr/>
          </a:p>
          <a:p>
            <a:pPr marL="0" lvl="0" indent="0" algn="l" rtl="0">
              <a:lnSpc>
                <a:spcPct val="150000"/>
              </a:lnSpc>
              <a:spcBef>
                <a:spcPts val="0"/>
              </a:spcBef>
              <a:spcAft>
                <a:spcPts val="0"/>
              </a:spcAft>
              <a:buClr>
                <a:schemeClr val="dk1"/>
              </a:buClr>
              <a:buSzPts val="1100"/>
              <a:buNone/>
            </a:pPr>
            <a:r>
              <a:rPr lang="en-GB"/>
              <a:t>For every (number/ item) there are (number/ item).</a:t>
            </a:r>
            <a:endParaRPr/>
          </a:p>
          <a:p>
            <a:pPr marL="0" lvl="0" indent="0" algn="l" rtl="0">
              <a:lnSpc>
                <a:spcPct val="150000"/>
              </a:lnSpc>
              <a:spcBef>
                <a:spcPts val="0"/>
              </a:spcBef>
              <a:spcAft>
                <a:spcPts val="0"/>
              </a:spcAft>
              <a:buClr>
                <a:schemeClr val="dk1"/>
              </a:buClr>
              <a:buSzPts val="1100"/>
              <a:buNone/>
            </a:pPr>
            <a:r>
              <a:rPr lang="en-GB"/>
              <a:t>-	For every 3 red cubes there are 2 yellow cubes. </a:t>
            </a:r>
            <a:endParaRPr/>
          </a:p>
          <a:p>
            <a:pPr marL="0" lvl="0" indent="0" algn="l" rtl="0">
              <a:lnSpc>
                <a:spcPct val="150000"/>
              </a:lnSpc>
              <a:spcBef>
                <a:spcPts val="0"/>
              </a:spcBef>
              <a:spcAft>
                <a:spcPts val="0"/>
              </a:spcAft>
              <a:buClr>
                <a:schemeClr val="dk1"/>
              </a:buClr>
              <a:buSzPts val="1100"/>
              <a:buNone/>
            </a:pPr>
            <a:r>
              <a:rPr lang="en-GB"/>
              <a:t>The notation of a ratio relates to the order of the parts. </a:t>
            </a:r>
            <a:endParaRPr/>
          </a:p>
          <a:p>
            <a:pPr marL="0" lvl="0" indent="0" algn="l" rtl="0">
              <a:lnSpc>
                <a:spcPct val="150000"/>
              </a:lnSpc>
              <a:spcBef>
                <a:spcPts val="0"/>
              </a:spcBef>
              <a:spcAft>
                <a:spcPts val="0"/>
              </a:spcAft>
              <a:buClr>
                <a:schemeClr val="dk1"/>
              </a:buClr>
              <a:buSzPts val="1100"/>
              <a:buNone/>
            </a:pPr>
            <a:r>
              <a:rPr lang="en-GB"/>
              <a:t>The ratio of (item) to (item) is (number) : (number).</a:t>
            </a:r>
            <a:endParaRPr/>
          </a:p>
          <a:p>
            <a:pPr marL="0" lvl="0" indent="0" algn="l" rtl="0">
              <a:lnSpc>
                <a:spcPct val="150000"/>
              </a:lnSpc>
              <a:spcBef>
                <a:spcPts val="0"/>
              </a:spcBef>
              <a:spcAft>
                <a:spcPts val="0"/>
              </a:spcAft>
              <a:buClr>
                <a:schemeClr val="dk1"/>
              </a:buClr>
              <a:buSzPts val="1100"/>
              <a:buNone/>
            </a:pPr>
            <a:r>
              <a:rPr lang="en-GB"/>
              <a:t>-	The ratio of red counters to blue counters is 1 : 2.</a:t>
            </a:r>
            <a:endParaRPr/>
          </a:p>
        </p:txBody>
      </p:sp>
      <p:sp>
        <p:nvSpPr>
          <p:cNvPr id="67" name="Google Shape;67;p12"/>
          <p:cNvSpPr txBox="1"/>
          <p:nvPr/>
        </p:nvSpPr>
        <p:spPr>
          <a:xfrm>
            <a:off x="359998" y="3575188"/>
            <a:ext cx="6435600" cy="3303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2779F5"/>
              </a:buClr>
              <a:buSzPts val="1600"/>
              <a:buFont typeface="Arial"/>
              <a:buNone/>
              <a:tabLst/>
              <a:defRPr/>
            </a:pPr>
            <a:r>
              <a:rPr kumimoji="0" lang="en-GB" sz="1600" b="1" i="0" u="none" strike="noStrike" kern="0" cap="none" spc="0" normalizeH="0" baseline="0" noProof="0">
                <a:ln>
                  <a:noFill/>
                </a:ln>
                <a:solidFill>
                  <a:srgbClr val="2779F5"/>
                </a:solidFill>
                <a:effectLst/>
                <a:uLnTx/>
                <a:uFillTx/>
                <a:latin typeface="Century Gothic"/>
                <a:ea typeface="Century Gothic"/>
                <a:cs typeface="Century Gothic"/>
                <a:sym typeface="Century Gothic"/>
              </a:rPr>
              <a:t>Sentence Stems:</a:t>
            </a:r>
            <a:endParaRPr kumimoji="0" sz="1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aphicFrame>
        <p:nvGraphicFramePr>
          <p:cNvPr id="68" name="Google Shape;68;p12"/>
          <p:cNvGraphicFramePr/>
          <p:nvPr/>
        </p:nvGraphicFramePr>
        <p:xfrm>
          <a:off x="360000" y="1126450"/>
          <a:ext cx="6085550" cy="457170"/>
        </p:xfrm>
        <a:graphic>
          <a:graphicData uri="http://schemas.openxmlformats.org/drawingml/2006/table">
            <a:tbl>
              <a:tblPr>
                <a:noFill/>
              </a:tblPr>
              <a:tblGrid>
                <a:gridCol w="3042775">
                  <a:extLst>
                    <a:ext uri="{9D8B030D-6E8A-4147-A177-3AD203B41FA5}">
                      <a16:colId xmlns:a16="http://schemas.microsoft.com/office/drawing/2014/main" val="20000"/>
                    </a:ext>
                  </a:extLst>
                </a:gridCol>
                <a:gridCol w="304277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GB" sz="1800">
                          <a:latin typeface="Century Gothic"/>
                          <a:ea typeface="Century Gothic"/>
                          <a:cs typeface="Century Gothic"/>
                          <a:sym typeface="Century Gothic"/>
                        </a:rPr>
                        <a:t>Ratio</a:t>
                      </a:r>
                      <a:endParaRPr sz="1800">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None/>
                      </a:pPr>
                      <a:r>
                        <a:rPr lang="en-GB" sz="1800">
                          <a:latin typeface="Century Gothic"/>
                          <a:ea typeface="Century Gothic"/>
                          <a:cs typeface="Century Gothic"/>
                          <a:sym typeface="Century Gothic"/>
                        </a:rPr>
                        <a:t>For every</a:t>
                      </a:r>
                      <a:endParaRPr sz="1800">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3"/>
          <p:cNvSpPr txBox="1">
            <a:spLocks noGrp="1"/>
          </p:cNvSpPr>
          <p:nvPr>
            <p:ph type="body" idx="1"/>
          </p:nvPr>
        </p:nvSpPr>
        <p:spPr>
          <a:xfrm>
            <a:off x="751347" y="3363680"/>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r>
              <a:rPr lang="en-GB" sz="2200"/>
              <a:t>5 : 2</a:t>
            </a:r>
            <a:endParaRPr sz="2200"/>
          </a:p>
        </p:txBody>
      </p:sp>
      <p:sp>
        <p:nvSpPr>
          <p:cNvPr id="75" name="Google Shape;75;p13"/>
          <p:cNvSpPr txBox="1">
            <a:spLocks noGrp="1"/>
          </p:cNvSpPr>
          <p:nvPr>
            <p:ph type="body" idx="2"/>
          </p:nvPr>
        </p:nvSpPr>
        <p:spPr>
          <a:xfrm>
            <a:off x="751346" y="463614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r>
              <a:rPr lang="en-GB" sz="2200"/>
              <a:t>2 : 5</a:t>
            </a:r>
            <a:endParaRPr sz="2200"/>
          </a:p>
        </p:txBody>
      </p:sp>
      <p:sp>
        <p:nvSpPr>
          <p:cNvPr id="76" name="Google Shape;76;p13"/>
          <p:cNvSpPr txBox="1">
            <a:spLocks noGrp="1"/>
          </p:cNvSpPr>
          <p:nvPr>
            <p:ph type="body" idx="3"/>
          </p:nvPr>
        </p:nvSpPr>
        <p:spPr>
          <a:xfrm>
            <a:off x="6391462" y="3363680"/>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r>
              <a:rPr lang="en-GB" sz="2200"/>
              <a:t>5 : 7</a:t>
            </a:r>
            <a:endParaRPr sz="2200"/>
          </a:p>
        </p:txBody>
      </p:sp>
      <p:sp>
        <p:nvSpPr>
          <p:cNvPr id="77" name="Google Shape;77;p13"/>
          <p:cNvSpPr txBox="1">
            <a:spLocks noGrp="1"/>
          </p:cNvSpPr>
          <p:nvPr>
            <p:ph type="body" idx="4"/>
          </p:nvPr>
        </p:nvSpPr>
        <p:spPr>
          <a:xfrm>
            <a:off x="6391461" y="463614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r>
              <a:rPr lang="en-GB" sz="2200"/>
              <a:t>2 : 7</a:t>
            </a:r>
            <a:endParaRPr sz="2200"/>
          </a:p>
        </p:txBody>
      </p:sp>
      <p:sp>
        <p:nvSpPr>
          <p:cNvPr id="78" name="Google Shape;78;p13"/>
          <p:cNvSpPr txBox="1">
            <a:spLocks noGrp="1"/>
          </p:cNvSpPr>
          <p:nvPr>
            <p:ph type="body" idx="5"/>
          </p:nvPr>
        </p:nvSpPr>
        <p:spPr>
          <a:xfrm>
            <a:off x="360000" y="810000"/>
            <a:ext cx="6260700" cy="32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Hinge Question:</a:t>
            </a:r>
            <a:endParaRPr/>
          </a:p>
        </p:txBody>
      </p:sp>
      <p:sp>
        <p:nvSpPr>
          <p:cNvPr id="79" name="Google Shape;79;p13"/>
          <p:cNvSpPr txBox="1">
            <a:spLocks noGrp="1"/>
          </p:cNvSpPr>
          <p:nvPr>
            <p:ph type="body" idx="6"/>
          </p:nvPr>
        </p:nvSpPr>
        <p:spPr>
          <a:xfrm>
            <a:off x="347950" y="1166150"/>
            <a:ext cx="11527800" cy="3693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Which statement describes the ratio of green blocks to orange blocks?</a:t>
            </a:r>
            <a:endParaRPr b="1"/>
          </a:p>
        </p:txBody>
      </p:sp>
      <p:pic>
        <p:nvPicPr>
          <p:cNvPr id="80" name="Google Shape;80;p13"/>
          <p:cNvPicPr preferRelativeResize="0"/>
          <p:nvPr/>
        </p:nvPicPr>
        <p:blipFill>
          <a:blip r:embed="rId3">
            <a:alphaModFix/>
          </a:blip>
          <a:stretch>
            <a:fillRect/>
          </a:stretch>
        </p:blipFill>
        <p:spPr>
          <a:xfrm>
            <a:off x="5658200" y="1804075"/>
            <a:ext cx="875600" cy="886225"/>
          </a:xfrm>
          <a:prstGeom prst="rect">
            <a:avLst/>
          </a:prstGeom>
          <a:noFill/>
          <a:ln>
            <a:noFill/>
          </a:ln>
        </p:spPr>
      </p:pic>
      <p:pic>
        <p:nvPicPr>
          <p:cNvPr id="81" name="Google Shape;81;p13"/>
          <p:cNvPicPr preferRelativeResize="0"/>
          <p:nvPr/>
        </p:nvPicPr>
        <p:blipFill>
          <a:blip r:embed="rId4">
            <a:alphaModFix/>
          </a:blip>
          <a:stretch>
            <a:fillRect/>
          </a:stretch>
        </p:blipFill>
        <p:spPr>
          <a:xfrm>
            <a:off x="9252200" y="1804075"/>
            <a:ext cx="875600" cy="886213"/>
          </a:xfrm>
          <a:prstGeom prst="rect">
            <a:avLst/>
          </a:prstGeom>
          <a:noFill/>
          <a:ln>
            <a:noFill/>
          </a:ln>
        </p:spPr>
      </p:pic>
      <p:pic>
        <p:nvPicPr>
          <p:cNvPr id="82" name="Google Shape;82;p13"/>
          <p:cNvPicPr preferRelativeResize="0"/>
          <p:nvPr/>
        </p:nvPicPr>
        <p:blipFill>
          <a:blip r:embed="rId3">
            <a:alphaModFix/>
          </a:blip>
          <a:stretch>
            <a:fillRect/>
          </a:stretch>
        </p:blipFill>
        <p:spPr>
          <a:xfrm>
            <a:off x="6856188" y="1804075"/>
            <a:ext cx="875600" cy="886225"/>
          </a:xfrm>
          <a:prstGeom prst="rect">
            <a:avLst/>
          </a:prstGeom>
          <a:noFill/>
          <a:ln>
            <a:noFill/>
          </a:ln>
        </p:spPr>
      </p:pic>
      <p:pic>
        <p:nvPicPr>
          <p:cNvPr id="83" name="Google Shape;83;p13"/>
          <p:cNvPicPr preferRelativeResize="0"/>
          <p:nvPr/>
        </p:nvPicPr>
        <p:blipFill>
          <a:blip r:embed="rId4">
            <a:alphaModFix/>
          </a:blip>
          <a:stretch>
            <a:fillRect/>
          </a:stretch>
        </p:blipFill>
        <p:spPr>
          <a:xfrm>
            <a:off x="8054200" y="1804075"/>
            <a:ext cx="875600" cy="886213"/>
          </a:xfrm>
          <a:prstGeom prst="rect">
            <a:avLst/>
          </a:prstGeom>
          <a:noFill/>
          <a:ln>
            <a:noFill/>
          </a:ln>
        </p:spPr>
      </p:pic>
      <p:pic>
        <p:nvPicPr>
          <p:cNvPr id="84" name="Google Shape;84;p13"/>
          <p:cNvPicPr preferRelativeResize="0"/>
          <p:nvPr/>
        </p:nvPicPr>
        <p:blipFill>
          <a:blip r:embed="rId3">
            <a:alphaModFix/>
          </a:blip>
          <a:stretch>
            <a:fillRect/>
          </a:stretch>
        </p:blipFill>
        <p:spPr>
          <a:xfrm>
            <a:off x="4460188" y="1804075"/>
            <a:ext cx="875600" cy="886225"/>
          </a:xfrm>
          <a:prstGeom prst="rect">
            <a:avLst/>
          </a:prstGeom>
          <a:noFill/>
          <a:ln>
            <a:noFill/>
          </a:ln>
        </p:spPr>
      </p:pic>
      <p:pic>
        <p:nvPicPr>
          <p:cNvPr id="85" name="Google Shape;85;p13"/>
          <p:cNvPicPr preferRelativeResize="0"/>
          <p:nvPr/>
        </p:nvPicPr>
        <p:blipFill>
          <a:blip r:embed="rId3">
            <a:alphaModFix/>
          </a:blip>
          <a:stretch>
            <a:fillRect/>
          </a:stretch>
        </p:blipFill>
        <p:spPr>
          <a:xfrm>
            <a:off x="3262187" y="1804075"/>
            <a:ext cx="875600" cy="886225"/>
          </a:xfrm>
          <a:prstGeom prst="rect">
            <a:avLst/>
          </a:prstGeom>
          <a:noFill/>
          <a:ln>
            <a:noFill/>
          </a:ln>
        </p:spPr>
      </p:pic>
      <p:pic>
        <p:nvPicPr>
          <p:cNvPr id="86" name="Google Shape;86;p13"/>
          <p:cNvPicPr preferRelativeResize="0"/>
          <p:nvPr/>
        </p:nvPicPr>
        <p:blipFill>
          <a:blip r:embed="rId3">
            <a:alphaModFix/>
          </a:blip>
          <a:stretch>
            <a:fillRect/>
          </a:stretch>
        </p:blipFill>
        <p:spPr>
          <a:xfrm>
            <a:off x="2064188" y="1804075"/>
            <a:ext cx="875600" cy="886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p:nvPr/>
        </p:nvSpPr>
        <p:spPr>
          <a:xfrm>
            <a:off x="1412240" y="767620"/>
            <a:ext cx="7670800" cy="192477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3600"/>
              <a:buFont typeface="Arial"/>
              <a:buNone/>
              <a:tabLst/>
              <a:defRPr/>
            </a:pPr>
            <a:r>
              <a:rPr kumimoji="0" lang="en-GB" sz="36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To understand the ratio symbol</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aphicFrame>
        <p:nvGraphicFramePr>
          <p:cNvPr id="93" name="Google Shape;93;p14"/>
          <p:cNvGraphicFramePr/>
          <p:nvPr/>
        </p:nvGraphicFramePr>
        <p:xfrm>
          <a:off x="1412240" y="3429000"/>
          <a:ext cx="9367525" cy="1615450"/>
        </p:xfrm>
        <a:graphic>
          <a:graphicData uri="http://schemas.openxmlformats.org/drawingml/2006/table">
            <a:tbl>
              <a:tblPr firstRow="1" bandRow="1">
                <a:noFill/>
              </a:tblPr>
              <a:tblGrid>
                <a:gridCol w="9367525">
                  <a:extLst>
                    <a:ext uri="{9D8B030D-6E8A-4147-A177-3AD203B41FA5}">
                      <a16:colId xmlns:a16="http://schemas.microsoft.com/office/drawing/2014/main" val="20000"/>
                    </a:ext>
                  </a:extLst>
                </a:gridCol>
              </a:tblGrid>
              <a:tr h="1525425">
                <a:tc>
                  <a:txBody>
                    <a:bodyPr/>
                    <a:lstStyle/>
                    <a:p>
                      <a:pPr marL="0" marR="0" lvl="0" indent="0" algn="l" rtl="0">
                        <a:spcBef>
                          <a:spcPts val="0"/>
                        </a:spcBef>
                        <a:spcAft>
                          <a:spcPts val="0"/>
                        </a:spcAft>
                        <a:buClr>
                          <a:schemeClr val="lt1"/>
                        </a:buClr>
                        <a:buSzPts val="2000"/>
                        <a:buFont typeface="Century Gothic"/>
                        <a:buNone/>
                      </a:pPr>
                      <a:r>
                        <a:rPr lang="en-GB" sz="2000" b="0">
                          <a:solidFill>
                            <a:schemeClr val="lt1"/>
                          </a:solidFill>
                          <a:latin typeface="Century Gothic"/>
                          <a:ea typeface="Century Gothic"/>
                          <a:cs typeface="Century Gothic"/>
                          <a:sym typeface="Century Gothic"/>
                        </a:rPr>
                        <a:t>Success Criteria</a:t>
                      </a:r>
                      <a:endParaRPr/>
                    </a:p>
                    <a:p>
                      <a:pPr marL="0" marR="0" lvl="0" indent="0" algn="l" rtl="0">
                        <a:spcBef>
                          <a:spcPts val="0"/>
                        </a:spcBef>
                        <a:spcAft>
                          <a:spcPts val="0"/>
                        </a:spcAft>
                        <a:buClr>
                          <a:schemeClr val="dk1"/>
                        </a:buClr>
                        <a:buSzPts val="2000"/>
                        <a:buFont typeface="Calibri"/>
                        <a:buNone/>
                      </a:pPr>
                      <a:endParaRPr sz="2000" b="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Noto Sans Symbols"/>
                        <a:buChar char="❑"/>
                      </a:pPr>
                      <a:r>
                        <a:rPr lang="en-GB" sz="2000">
                          <a:solidFill>
                            <a:schemeClr val="lt1"/>
                          </a:solidFill>
                          <a:latin typeface="Century Gothic"/>
                          <a:ea typeface="Century Gothic"/>
                          <a:cs typeface="Century Gothic"/>
                          <a:sym typeface="Century Gothic"/>
                        </a:rPr>
                        <a:t>I can read a ratio out loud</a:t>
                      </a:r>
                      <a:endParaRPr sz="200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Century Gothic"/>
                        <a:buChar char="❑"/>
                      </a:pPr>
                      <a:r>
                        <a:rPr lang="en-GB" sz="2000">
                          <a:solidFill>
                            <a:schemeClr val="lt1"/>
                          </a:solidFill>
                          <a:latin typeface="Century Gothic"/>
                          <a:ea typeface="Century Gothic"/>
                          <a:cs typeface="Century Gothic"/>
                          <a:sym typeface="Century Gothic"/>
                        </a:rPr>
                        <a:t>I can use the correct notation to write ratios</a:t>
                      </a:r>
                      <a:endParaRPr sz="200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Century Gothic"/>
                        <a:buChar char="❑"/>
                      </a:pPr>
                      <a:r>
                        <a:rPr lang="en-GB" sz="2000">
                          <a:solidFill>
                            <a:schemeClr val="lt1"/>
                          </a:solidFill>
                          <a:latin typeface="Century Gothic"/>
                          <a:ea typeface="Century Gothic"/>
                          <a:cs typeface="Century Gothic"/>
                          <a:sym typeface="Century Gothic"/>
                        </a:rPr>
                        <a:t>I know that the order a ratio is written is important </a:t>
                      </a:r>
                      <a:endParaRPr sz="2000">
                        <a:solidFill>
                          <a:schemeClr val="lt1"/>
                        </a:solidFill>
                        <a:latin typeface="Century Gothic"/>
                        <a:ea typeface="Century Gothic"/>
                        <a:cs typeface="Century Gothic"/>
                        <a:sym typeface="Century Gothic"/>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body" idx="2"/>
          </p:nvPr>
        </p:nvSpPr>
        <p:spPr>
          <a:xfrm>
            <a:off x="347950" y="1166150"/>
            <a:ext cx="11527800" cy="7779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Describe these images using fractions and the sentence stems.</a:t>
            </a:r>
            <a:endParaRPr b="1"/>
          </a:p>
          <a:p>
            <a:pPr marL="0" lvl="0" indent="0" algn="l" rtl="0">
              <a:lnSpc>
                <a:spcPct val="150000"/>
              </a:lnSpc>
              <a:spcBef>
                <a:spcPts val="0"/>
              </a:spcBef>
              <a:spcAft>
                <a:spcPts val="0"/>
              </a:spcAft>
              <a:buClr>
                <a:schemeClr val="dk1"/>
              </a:buClr>
              <a:buSzPts val="1800"/>
              <a:buNone/>
            </a:pPr>
            <a:r>
              <a:rPr lang="en-GB"/>
              <a:t>For every _____ blue counters there are _____ orange counters.</a:t>
            </a:r>
            <a:endParaRPr/>
          </a:p>
        </p:txBody>
      </p:sp>
      <mc:AlternateContent xmlns:mc="http://schemas.openxmlformats.org/markup-compatibility/2006" xmlns:a14="http://schemas.microsoft.com/office/drawing/2010/main">
        <mc:Choice Requires="a14">
          <p:sp>
            <p:nvSpPr>
              <p:cNvPr id="101" name="Google Shape;101;p15"/>
              <p:cNvSpPr txBox="1"/>
              <p:nvPr/>
            </p:nvSpPr>
            <p:spPr>
              <a:xfrm>
                <a:off x="347950" y="4414124"/>
                <a:ext cx="6330000" cy="1692151"/>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For every 2 blue counters there are 3 orange counters.</a:t>
                </a:r>
              </a:p>
              <a:p>
                <a:pPr marL="0" marR="0" lvl="0" indent="0" algn="l" defTabSz="914400" rtl="0" eaLnBrk="1" fontAlgn="auto" latinLnBrk="0" hangingPunct="1">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Blue: </a:t>
                </a:r>
                <a14:m>
                  <m:oMath xmlns:m="http://schemas.openxmlformats.org/officeDocument/2006/math">
                    <m:f>
                      <m:fPr>
                        <m:ctrlPr>
                          <a:rPr kumimoji="0" lang="ar-AE" sz="1800" b="0" i="1" u="none" strike="noStrike" kern="0" cap="none" spc="0" normalizeH="0" baseline="0" noProof="0" smtClean="0">
                            <a:ln>
                              <a:noFill/>
                            </a:ln>
                            <a:solidFill>
                              <a:srgbClr val="00BC89"/>
                            </a:solidFill>
                            <a:effectLst/>
                            <a:uLnTx/>
                            <a:uFillTx/>
                            <a:latin typeface="Cambria Math" panose="02040503050406030204" pitchFamily="18" charset="0"/>
                            <a:sym typeface="Century Gothic"/>
                          </a:rPr>
                        </m:ctrlPr>
                      </m:fPr>
                      <m:num>
                        <m:r>
                          <m:rPr>
                            <m:nor/>
                          </m:rPr>
                          <a:rPr kumimoji="0" lang="en-US" sz="1800" b="0" i="0" u="none" strike="noStrike" kern="0" cap="none" spc="0" normalizeH="0" baseline="0" noProof="0" smtClean="0">
                            <a:ln>
                              <a:noFill/>
                            </a:ln>
                            <a:solidFill>
                              <a:srgbClr val="00BC89"/>
                            </a:solidFill>
                            <a:effectLst/>
                            <a:uLnTx/>
                            <a:uFillTx/>
                            <a:latin typeface="Century Gothic" panose="020B0502020202020204" pitchFamily="34" charset="0"/>
                            <a:sym typeface="Century Gothic"/>
                          </a:rPr>
                          <m:t>2</m:t>
                        </m:r>
                      </m:num>
                      <m:den>
                        <m:r>
                          <m:rPr>
                            <m:nor/>
                          </m:rPr>
                          <a:rPr kumimoji="0" lang="ar-AE" sz="1800" b="0" i="0" u="none" strike="noStrike" kern="0" cap="none" spc="0" normalizeH="0" baseline="0" noProof="0" smtClean="0">
                            <a:ln>
                              <a:noFill/>
                            </a:ln>
                            <a:solidFill>
                              <a:srgbClr val="00BC89"/>
                            </a:solidFill>
                            <a:effectLst/>
                            <a:uLnTx/>
                            <a:uFillTx/>
                            <a:latin typeface="Century Gothic" panose="020B0502020202020204" pitchFamily="34" charset="0"/>
                            <a:sym typeface="Century Gothic"/>
                          </a:rPr>
                          <m:t> </m:t>
                        </m:r>
                        <m:r>
                          <m:rPr>
                            <m:nor/>
                          </m:rPr>
                          <a:rPr kumimoji="0" lang="en-US" sz="1800" b="0" i="0" u="none" strike="noStrike" kern="0" cap="none" spc="0" normalizeH="0" baseline="0" noProof="0" smtClean="0">
                            <a:ln>
                              <a:noFill/>
                            </a:ln>
                            <a:solidFill>
                              <a:srgbClr val="00BC89"/>
                            </a:solidFill>
                            <a:effectLst/>
                            <a:uLnTx/>
                            <a:uFillTx/>
                            <a:latin typeface="Century Gothic" panose="020B0502020202020204" pitchFamily="34" charset="0"/>
                            <a:sym typeface="Century Gothic"/>
                          </a:rPr>
                          <m:t>5 </m:t>
                        </m:r>
                      </m:den>
                    </m:f>
                  </m:oMath>
                </a14:m>
                <a:endParaRPr kumimoji="0" lang="ar-AE"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lnSpc>
                    <a:spcPct val="150000"/>
                  </a:lnSpc>
                  <a:buClr>
                    <a:srgbClr val="000000"/>
                  </a:buClr>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Orange: </a:t>
                </a:r>
                <a14:m>
                  <m:oMath xmlns:m="http://schemas.openxmlformats.org/officeDocument/2006/math">
                    <m:f>
                      <m:fPr>
                        <m:ctrlPr>
                          <a:rPr lang="ar-AE" i="1" kern="0">
                            <a:solidFill>
                              <a:srgbClr val="00BC89"/>
                            </a:solidFill>
                            <a:latin typeface="Cambria Math" panose="02040503050406030204" pitchFamily="18" charset="0"/>
                            <a:sym typeface="Century Gothic"/>
                          </a:rPr>
                        </m:ctrlPr>
                      </m:fPr>
                      <m:num>
                        <m:r>
                          <m:rPr>
                            <m:nor/>
                          </m:rPr>
                          <a:rPr lang="en-US" b="0" i="0" kern="0" smtClean="0">
                            <a:solidFill>
                              <a:srgbClr val="00BC89"/>
                            </a:solidFill>
                            <a:latin typeface="Century Gothic" panose="020B0502020202020204" pitchFamily="34" charset="0"/>
                            <a:sym typeface="Century Gothic"/>
                          </a:rPr>
                          <m:t>3</m:t>
                        </m:r>
                      </m:num>
                      <m:den>
                        <m:r>
                          <m:rPr>
                            <m:nor/>
                          </m:rPr>
                          <a:rPr lang="ar-AE" kern="0">
                            <a:solidFill>
                              <a:srgbClr val="00BC89"/>
                            </a:solidFill>
                            <a:latin typeface="Century Gothic" panose="020B0502020202020204" pitchFamily="34" charset="0"/>
                            <a:sym typeface="Century Gothic"/>
                          </a:rPr>
                          <m:t> </m:t>
                        </m:r>
                        <m:r>
                          <m:rPr>
                            <m:nor/>
                          </m:rPr>
                          <a:rPr lang="en-US" kern="0">
                            <a:solidFill>
                              <a:srgbClr val="00BC89"/>
                            </a:solidFill>
                            <a:latin typeface="Century Gothic" panose="020B0502020202020204" pitchFamily="34" charset="0"/>
                            <a:sym typeface="Century Gothic"/>
                          </a:rPr>
                          <m:t>5 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101" name="Google Shape;101;p15"/>
              <p:cNvSpPr txBox="1">
                <a:spLocks noRot="1" noChangeAspect="1" noMove="1" noResize="1" noEditPoints="1" noAdjustHandles="1" noChangeArrowheads="1" noChangeShapeType="1" noTextEdit="1"/>
              </p:cNvSpPr>
              <p:nvPr/>
            </p:nvSpPr>
            <p:spPr>
              <a:xfrm>
                <a:off x="347950" y="4414124"/>
                <a:ext cx="6330000" cy="1692151"/>
              </a:xfrm>
              <a:prstGeom prst="rect">
                <a:avLst/>
              </a:prstGeom>
              <a:blipFill>
                <a:blip r:embed="rId3"/>
                <a:stretch>
                  <a:fillRect l="-771"/>
                </a:stretch>
              </a:blipFill>
              <a:ln>
                <a:noFill/>
              </a:ln>
            </p:spPr>
            <p:txBody>
              <a:bodyPr/>
              <a:lstStyle/>
              <a:p>
                <a:r>
                  <a:rPr lang="en-GB">
                    <a:noFill/>
                  </a:rPr>
                  <a:t> </a:t>
                </a:r>
              </a:p>
            </p:txBody>
          </p:sp>
        </mc:Fallback>
      </mc:AlternateContent>
      <p:sp>
        <p:nvSpPr>
          <p:cNvPr id="102" name="Google Shape;102;p15"/>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779F5"/>
              </a:buClr>
              <a:buSzPts val="1600"/>
              <a:buNone/>
            </a:pPr>
            <a:r>
              <a:rPr lang="en-GB" b="1"/>
              <a:t>Starter:</a:t>
            </a:r>
            <a:endParaRPr b="1"/>
          </a:p>
        </p:txBody>
      </p:sp>
      <p:pic>
        <p:nvPicPr>
          <p:cNvPr id="103" name="Google Shape;103;p15"/>
          <p:cNvPicPr preferRelativeResize="0"/>
          <p:nvPr/>
        </p:nvPicPr>
        <p:blipFill>
          <a:blip r:embed="rId4">
            <a:alphaModFix/>
          </a:blip>
          <a:stretch>
            <a:fillRect/>
          </a:stretch>
        </p:blipFill>
        <p:spPr>
          <a:xfrm>
            <a:off x="1719525" y="2858325"/>
            <a:ext cx="777900" cy="777900"/>
          </a:xfrm>
          <a:prstGeom prst="rect">
            <a:avLst/>
          </a:prstGeom>
          <a:noFill/>
          <a:ln>
            <a:noFill/>
          </a:ln>
        </p:spPr>
      </p:pic>
      <p:pic>
        <p:nvPicPr>
          <p:cNvPr id="104" name="Google Shape;104;p15"/>
          <p:cNvPicPr preferRelativeResize="0"/>
          <p:nvPr/>
        </p:nvPicPr>
        <p:blipFill>
          <a:blip r:embed="rId5">
            <a:alphaModFix/>
          </a:blip>
          <a:stretch>
            <a:fillRect/>
          </a:stretch>
        </p:blipFill>
        <p:spPr>
          <a:xfrm>
            <a:off x="2588450" y="2858325"/>
            <a:ext cx="777900" cy="777900"/>
          </a:xfrm>
          <a:prstGeom prst="rect">
            <a:avLst/>
          </a:prstGeom>
          <a:noFill/>
          <a:ln>
            <a:noFill/>
          </a:ln>
        </p:spPr>
      </p:pic>
      <p:pic>
        <p:nvPicPr>
          <p:cNvPr id="105" name="Google Shape;105;p15"/>
          <p:cNvPicPr preferRelativeResize="0"/>
          <p:nvPr/>
        </p:nvPicPr>
        <p:blipFill>
          <a:blip r:embed="rId4">
            <a:alphaModFix/>
          </a:blip>
          <a:stretch>
            <a:fillRect/>
          </a:stretch>
        </p:blipFill>
        <p:spPr>
          <a:xfrm>
            <a:off x="2153988" y="3636213"/>
            <a:ext cx="777900" cy="777900"/>
          </a:xfrm>
          <a:prstGeom prst="rect">
            <a:avLst/>
          </a:prstGeom>
          <a:noFill/>
          <a:ln>
            <a:noFill/>
          </a:ln>
        </p:spPr>
      </p:pic>
      <p:pic>
        <p:nvPicPr>
          <p:cNvPr id="106" name="Google Shape;106;p15"/>
          <p:cNvPicPr preferRelativeResize="0"/>
          <p:nvPr/>
        </p:nvPicPr>
        <p:blipFill>
          <a:blip r:embed="rId5">
            <a:alphaModFix/>
          </a:blip>
          <a:stretch>
            <a:fillRect/>
          </a:stretch>
        </p:blipFill>
        <p:spPr>
          <a:xfrm>
            <a:off x="3022913" y="3636213"/>
            <a:ext cx="777900" cy="777900"/>
          </a:xfrm>
          <a:prstGeom prst="rect">
            <a:avLst/>
          </a:prstGeom>
          <a:noFill/>
          <a:ln>
            <a:noFill/>
          </a:ln>
        </p:spPr>
      </p:pic>
      <p:pic>
        <p:nvPicPr>
          <p:cNvPr id="107" name="Google Shape;107;p15"/>
          <p:cNvPicPr preferRelativeResize="0"/>
          <p:nvPr/>
        </p:nvPicPr>
        <p:blipFill>
          <a:blip r:embed="rId5">
            <a:alphaModFix/>
          </a:blip>
          <a:stretch>
            <a:fillRect/>
          </a:stretch>
        </p:blipFill>
        <p:spPr>
          <a:xfrm>
            <a:off x="3457375" y="2858313"/>
            <a:ext cx="777900" cy="777900"/>
          </a:xfrm>
          <a:prstGeom prst="rect">
            <a:avLst/>
          </a:prstGeom>
          <a:noFill/>
          <a:ln>
            <a:noFill/>
          </a:ln>
        </p:spPr>
      </p:pic>
      <p:pic>
        <p:nvPicPr>
          <p:cNvPr id="108" name="Google Shape;108;p15"/>
          <p:cNvPicPr preferRelativeResize="0"/>
          <p:nvPr/>
        </p:nvPicPr>
        <p:blipFill>
          <a:blip r:embed="rId4">
            <a:alphaModFix/>
          </a:blip>
          <a:stretch>
            <a:fillRect/>
          </a:stretch>
        </p:blipFill>
        <p:spPr>
          <a:xfrm>
            <a:off x="6753225" y="2118950"/>
            <a:ext cx="777900" cy="777900"/>
          </a:xfrm>
          <a:prstGeom prst="rect">
            <a:avLst/>
          </a:prstGeom>
          <a:noFill/>
          <a:ln>
            <a:noFill/>
          </a:ln>
        </p:spPr>
      </p:pic>
      <p:pic>
        <p:nvPicPr>
          <p:cNvPr id="109" name="Google Shape;109;p15"/>
          <p:cNvPicPr preferRelativeResize="0"/>
          <p:nvPr/>
        </p:nvPicPr>
        <p:blipFill>
          <a:blip r:embed="rId5">
            <a:alphaModFix/>
          </a:blip>
          <a:stretch>
            <a:fillRect/>
          </a:stretch>
        </p:blipFill>
        <p:spPr>
          <a:xfrm>
            <a:off x="7622150" y="2118950"/>
            <a:ext cx="777900" cy="777900"/>
          </a:xfrm>
          <a:prstGeom prst="rect">
            <a:avLst/>
          </a:prstGeom>
          <a:noFill/>
          <a:ln>
            <a:noFill/>
          </a:ln>
        </p:spPr>
      </p:pic>
      <p:pic>
        <p:nvPicPr>
          <p:cNvPr id="110" name="Google Shape;110;p15"/>
          <p:cNvPicPr preferRelativeResize="0"/>
          <p:nvPr/>
        </p:nvPicPr>
        <p:blipFill>
          <a:blip r:embed="rId4">
            <a:alphaModFix/>
          </a:blip>
          <a:stretch>
            <a:fillRect/>
          </a:stretch>
        </p:blipFill>
        <p:spPr>
          <a:xfrm>
            <a:off x="5884300" y="2118950"/>
            <a:ext cx="777900" cy="777900"/>
          </a:xfrm>
          <a:prstGeom prst="rect">
            <a:avLst/>
          </a:prstGeom>
          <a:noFill/>
          <a:ln>
            <a:noFill/>
          </a:ln>
        </p:spPr>
      </p:pic>
      <p:pic>
        <p:nvPicPr>
          <p:cNvPr id="111" name="Google Shape;111;p15"/>
          <p:cNvPicPr preferRelativeResize="0"/>
          <p:nvPr/>
        </p:nvPicPr>
        <p:blipFill>
          <a:blip r:embed="rId5">
            <a:alphaModFix/>
          </a:blip>
          <a:stretch>
            <a:fillRect/>
          </a:stretch>
        </p:blipFill>
        <p:spPr>
          <a:xfrm>
            <a:off x="8491075" y="2118950"/>
            <a:ext cx="777900" cy="777900"/>
          </a:xfrm>
          <a:prstGeom prst="rect">
            <a:avLst/>
          </a:prstGeom>
          <a:noFill/>
          <a:ln>
            <a:noFill/>
          </a:ln>
        </p:spPr>
      </p:pic>
      <p:pic>
        <p:nvPicPr>
          <p:cNvPr id="112" name="Google Shape;112;p15"/>
          <p:cNvPicPr preferRelativeResize="0"/>
          <p:nvPr/>
        </p:nvPicPr>
        <p:blipFill>
          <a:blip r:embed="rId4">
            <a:alphaModFix/>
          </a:blip>
          <a:stretch>
            <a:fillRect/>
          </a:stretch>
        </p:blipFill>
        <p:spPr>
          <a:xfrm>
            <a:off x="9360000" y="2118950"/>
            <a:ext cx="777900" cy="777900"/>
          </a:xfrm>
          <a:prstGeom prst="rect">
            <a:avLst/>
          </a:prstGeom>
          <a:noFill/>
          <a:ln>
            <a:noFill/>
          </a:ln>
        </p:spPr>
      </p:pic>
      <p:pic>
        <p:nvPicPr>
          <p:cNvPr id="113" name="Google Shape;113;p15"/>
          <p:cNvPicPr preferRelativeResize="0"/>
          <p:nvPr/>
        </p:nvPicPr>
        <p:blipFill>
          <a:blip r:embed="rId5">
            <a:alphaModFix/>
          </a:blip>
          <a:stretch>
            <a:fillRect/>
          </a:stretch>
        </p:blipFill>
        <p:spPr>
          <a:xfrm>
            <a:off x="10228925" y="2118950"/>
            <a:ext cx="777900" cy="777900"/>
          </a:xfrm>
          <a:prstGeom prst="rect">
            <a:avLst/>
          </a:prstGeom>
          <a:noFill/>
          <a:ln>
            <a:noFill/>
          </a:ln>
        </p:spPr>
      </p:pic>
      <p:pic>
        <p:nvPicPr>
          <p:cNvPr id="114" name="Google Shape;114;p15"/>
          <p:cNvPicPr preferRelativeResize="0"/>
          <p:nvPr/>
        </p:nvPicPr>
        <p:blipFill>
          <a:blip r:embed="rId5">
            <a:alphaModFix/>
          </a:blip>
          <a:stretch>
            <a:fillRect/>
          </a:stretch>
        </p:blipFill>
        <p:spPr>
          <a:xfrm>
            <a:off x="11097850" y="2118950"/>
            <a:ext cx="777900" cy="777900"/>
          </a:xfrm>
          <a:prstGeom prst="rect">
            <a:avLst/>
          </a:prstGeom>
          <a:noFill/>
          <a:ln>
            <a:noFill/>
          </a:ln>
        </p:spPr>
      </p:pic>
      <p:pic>
        <p:nvPicPr>
          <p:cNvPr id="115" name="Google Shape;115;p15"/>
          <p:cNvPicPr preferRelativeResize="0"/>
          <p:nvPr/>
        </p:nvPicPr>
        <p:blipFill>
          <a:blip r:embed="rId4">
            <a:alphaModFix/>
          </a:blip>
          <a:stretch>
            <a:fillRect/>
          </a:stretch>
        </p:blipFill>
        <p:spPr>
          <a:xfrm>
            <a:off x="7623900" y="4316553"/>
            <a:ext cx="777900" cy="777900"/>
          </a:xfrm>
          <a:prstGeom prst="rect">
            <a:avLst/>
          </a:prstGeom>
          <a:noFill/>
          <a:ln>
            <a:noFill/>
          </a:ln>
        </p:spPr>
      </p:pic>
      <p:pic>
        <p:nvPicPr>
          <p:cNvPr id="116" name="Google Shape;116;p15"/>
          <p:cNvPicPr preferRelativeResize="0"/>
          <p:nvPr/>
        </p:nvPicPr>
        <p:blipFill>
          <a:blip r:embed="rId5">
            <a:alphaModFix/>
          </a:blip>
          <a:stretch>
            <a:fillRect/>
          </a:stretch>
        </p:blipFill>
        <p:spPr>
          <a:xfrm>
            <a:off x="8491075" y="4316553"/>
            <a:ext cx="777900" cy="777900"/>
          </a:xfrm>
          <a:prstGeom prst="rect">
            <a:avLst/>
          </a:prstGeom>
          <a:noFill/>
          <a:ln>
            <a:noFill/>
          </a:ln>
        </p:spPr>
      </p:pic>
      <p:pic>
        <p:nvPicPr>
          <p:cNvPr id="117" name="Google Shape;117;p15"/>
          <p:cNvPicPr preferRelativeResize="0"/>
          <p:nvPr/>
        </p:nvPicPr>
        <p:blipFill>
          <a:blip r:embed="rId5">
            <a:alphaModFix/>
          </a:blip>
          <a:stretch>
            <a:fillRect/>
          </a:stretch>
        </p:blipFill>
        <p:spPr>
          <a:xfrm>
            <a:off x="9358250" y="4316553"/>
            <a:ext cx="777900" cy="777900"/>
          </a:xfrm>
          <a:prstGeom prst="rect">
            <a:avLst/>
          </a:prstGeom>
          <a:noFill/>
          <a:ln>
            <a:noFill/>
          </a:ln>
        </p:spPr>
      </p:pic>
      <mc:AlternateContent xmlns:mc="http://schemas.openxmlformats.org/markup-compatibility/2006" xmlns:a14="http://schemas.microsoft.com/office/drawing/2010/main">
        <mc:Choice Requires="a14">
          <p:sp>
            <p:nvSpPr>
              <p:cNvPr id="118" name="Google Shape;118;p15"/>
              <p:cNvSpPr txBox="1"/>
              <p:nvPr/>
            </p:nvSpPr>
            <p:spPr>
              <a:xfrm>
                <a:off x="5546025" y="2896850"/>
                <a:ext cx="6330000" cy="1224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For every 3 blue counters there are 4 orange counters.</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Blue: </a:t>
                </a:r>
                <a14:m>
                  <m:oMath xmlns:m="http://schemas.openxmlformats.org/officeDocument/2006/math">
                    <m:f>
                      <m:fPr>
                        <m:ctrlPr>
                          <a:rPr lang="ar-AE" i="1" kern="0">
                            <a:solidFill>
                              <a:srgbClr val="00BC89"/>
                            </a:solidFill>
                            <a:latin typeface="Cambria Math" panose="02040503050406030204" pitchFamily="18" charset="0"/>
                            <a:sym typeface="Century Gothic"/>
                          </a:rPr>
                        </m:ctrlPr>
                      </m:fPr>
                      <m:num>
                        <m:r>
                          <m:rPr>
                            <m:nor/>
                          </m:rPr>
                          <a:rPr lang="en-US" b="0" i="0" kern="0" smtClean="0">
                            <a:solidFill>
                              <a:srgbClr val="00BC89"/>
                            </a:solidFill>
                            <a:latin typeface="Century Gothic" panose="020B0502020202020204" pitchFamily="34" charset="0"/>
                            <a:sym typeface="Century Gothic"/>
                          </a:rPr>
                          <m:t>3</m:t>
                        </m:r>
                      </m:num>
                      <m:den>
                        <m:r>
                          <m:rPr>
                            <m:nor/>
                          </m:rPr>
                          <a:rPr lang="ar-AE" kern="0">
                            <a:solidFill>
                              <a:srgbClr val="00BC89"/>
                            </a:solidFill>
                            <a:latin typeface="Century Gothic" panose="020B0502020202020204" pitchFamily="34" charset="0"/>
                            <a:sym typeface="Century Gothic"/>
                          </a:rPr>
                          <m:t> </m:t>
                        </m:r>
                        <m:r>
                          <m:rPr>
                            <m:nor/>
                          </m:rPr>
                          <a:rPr lang="en-US" b="0" i="0" kern="0" smtClean="0">
                            <a:solidFill>
                              <a:srgbClr val="00BC89"/>
                            </a:solidFill>
                            <a:latin typeface="Century Gothic" panose="020B0502020202020204" pitchFamily="34" charset="0"/>
                            <a:sym typeface="Century Gothic"/>
                          </a:rPr>
                          <m:t>7</m:t>
                        </m:r>
                        <m:r>
                          <m:rPr>
                            <m:nor/>
                          </m:rPr>
                          <a:rPr lang="en-US" kern="0">
                            <a:solidFill>
                              <a:srgbClr val="00BC89"/>
                            </a:solidFill>
                            <a:latin typeface="Century Gothic" panose="020B0502020202020204" pitchFamily="34" charset="0"/>
                            <a:sym typeface="Century Gothic"/>
                          </a:rPr>
                          <m:t> </m:t>
                        </m:r>
                      </m:den>
                    </m:f>
                    <m:r>
                      <a:rPr lang="en-US" i="1" kern="0">
                        <a:solidFill>
                          <a:srgbClr val="00BC89"/>
                        </a:solidFill>
                        <a:latin typeface="Cambria Math" panose="02040503050406030204" pitchFamily="18" charset="0"/>
                        <a:sym typeface="Century Gothic"/>
                      </a:rPr>
                      <m:t> </m:t>
                    </m:r>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lnSpc>
                    <a:spcPct val="150000"/>
                  </a:lnSpc>
                  <a:buClr>
                    <a:srgbClr val="000000"/>
                  </a:buClr>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Orange: </a:t>
                </a:r>
                <a14:m>
                  <m:oMath xmlns:m="http://schemas.openxmlformats.org/officeDocument/2006/math">
                    <m:f>
                      <m:fPr>
                        <m:ctrlPr>
                          <a:rPr lang="ar-AE" i="1" kern="0">
                            <a:solidFill>
                              <a:srgbClr val="00BC89"/>
                            </a:solidFill>
                            <a:latin typeface="Cambria Math" panose="02040503050406030204" pitchFamily="18" charset="0"/>
                            <a:sym typeface="Century Gothic"/>
                          </a:rPr>
                        </m:ctrlPr>
                      </m:fPr>
                      <m:num>
                        <m:r>
                          <m:rPr>
                            <m:nor/>
                          </m:rPr>
                          <a:rPr lang="en-US" b="0" i="0" kern="0" smtClean="0">
                            <a:solidFill>
                              <a:srgbClr val="00BC89"/>
                            </a:solidFill>
                            <a:latin typeface="Century Gothic" panose="020B0502020202020204" pitchFamily="34" charset="0"/>
                            <a:sym typeface="Century Gothic"/>
                          </a:rPr>
                          <m:t>4</m:t>
                        </m:r>
                      </m:num>
                      <m:den>
                        <m:r>
                          <m:rPr>
                            <m:nor/>
                          </m:rPr>
                          <a:rPr lang="ar-AE" kern="0">
                            <a:solidFill>
                              <a:srgbClr val="00BC89"/>
                            </a:solidFill>
                            <a:latin typeface="Century Gothic" panose="020B0502020202020204" pitchFamily="34" charset="0"/>
                            <a:sym typeface="Century Gothic"/>
                          </a:rPr>
                          <m:t> </m:t>
                        </m:r>
                        <m:r>
                          <m:rPr>
                            <m:nor/>
                          </m:rPr>
                          <a:rPr lang="en-US" b="0" i="0" kern="0" smtClean="0">
                            <a:solidFill>
                              <a:srgbClr val="00BC89"/>
                            </a:solidFill>
                            <a:latin typeface="Century Gothic" panose="020B0502020202020204" pitchFamily="34" charset="0"/>
                            <a:sym typeface="Century Gothic"/>
                          </a:rPr>
                          <m:t>7</m:t>
                        </m:r>
                        <m:r>
                          <m:rPr>
                            <m:nor/>
                          </m:rPr>
                          <a:rPr lang="en-US" kern="0">
                            <a:solidFill>
                              <a:srgbClr val="00BC89"/>
                            </a:solidFill>
                            <a:latin typeface="Century Gothic" panose="020B0502020202020204" pitchFamily="34" charset="0"/>
                            <a:sym typeface="Century Gothic"/>
                          </a:rPr>
                          <m:t> </m:t>
                        </m:r>
                      </m:den>
                    </m:f>
                  </m:oMath>
                </a14:m>
                <a:r>
                  <a:rPr lang="en-GB" kern="0" dirty="0">
                    <a:solidFill>
                      <a:srgbClr val="00BC89"/>
                    </a:solidFill>
                    <a:latin typeface="Century Gothic"/>
                    <a:ea typeface="Century Gothic"/>
                    <a:cs typeface="Century Gothic"/>
                    <a:sym typeface="Century Gothic"/>
                  </a:rPr>
                  <a: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118" name="Google Shape;118;p15"/>
              <p:cNvSpPr txBox="1">
                <a:spLocks noRot="1" noChangeAspect="1" noMove="1" noResize="1" noEditPoints="1" noAdjustHandles="1" noChangeArrowheads="1" noChangeShapeType="1" noTextEdit="1"/>
              </p:cNvSpPr>
              <p:nvPr/>
            </p:nvSpPr>
            <p:spPr>
              <a:xfrm>
                <a:off x="5546025" y="2896850"/>
                <a:ext cx="6330000" cy="1224300"/>
              </a:xfrm>
              <a:prstGeom prst="rect">
                <a:avLst/>
              </a:prstGeom>
              <a:blipFill>
                <a:blip r:embed="rId6"/>
                <a:stretch>
                  <a:fillRect l="-867" b="-36318"/>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9" name="Google Shape;119;p15"/>
              <p:cNvSpPr txBox="1"/>
              <p:nvPr/>
            </p:nvSpPr>
            <p:spPr>
              <a:xfrm>
                <a:off x="5715025" y="5094452"/>
                <a:ext cx="6330000" cy="1551675"/>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For every 1 blue counter there are 2 orange counters.</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buClr>
                    <a:srgbClr val="000000"/>
                  </a:buClr>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Blue: </a:t>
                </a:r>
                <a14:m>
                  <m:oMath xmlns:m="http://schemas.openxmlformats.org/officeDocument/2006/math">
                    <m:f>
                      <m:fPr>
                        <m:ctrlPr>
                          <a:rPr lang="ar-AE" i="1" kern="0">
                            <a:solidFill>
                              <a:srgbClr val="00BC89"/>
                            </a:solidFill>
                            <a:latin typeface="Cambria Math" panose="02040503050406030204" pitchFamily="18" charset="0"/>
                            <a:sym typeface="Century Gothic"/>
                          </a:rPr>
                        </m:ctrlPr>
                      </m:fPr>
                      <m:num>
                        <m:r>
                          <m:rPr>
                            <m:nor/>
                          </m:rPr>
                          <a:rPr lang="en-US" b="0" i="0" kern="0" smtClean="0">
                            <a:solidFill>
                              <a:srgbClr val="00BC89"/>
                            </a:solidFill>
                            <a:latin typeface="Century Gothic" panose="020B0502020202020204" pitchFamily="34" charset="0"/>
                            <a:sym typeface="Century Gothic"/>
                          </a:rPr>
                          <m:t>1</m:t>
                        </m:r>
                      </m:num>
                      <m:den>
                        <m:r>
                          <m:rPr>
                            <m:nor/>
                          </m:rPr>
                          <a:rPr lang="ar-AE" kern="0">
                            <a:solidFill>
                              <a:srgbClr val="00BC89"/>
                            </a:solidFill>
                            <a:latin typeface="Century Gothic" panose="020B0502020202020204" pitchFamily="34" charset="0"/>
                            <a:sym typeface="Century Gothic"/>
                          </a:rPr>
                          <m:t> </m:t>
                        </m:r>
                        <m:r>
                          <m:rPr>
                            <m:nor/>
                          </m:rPr>
                          <a:rPr lang="en-US" b="0" i="0" kern="0" smtClean="0">
                            <a:solidFill>
                              <a:srgbClr val="00BC89"/>
                            </a:solidFill>
                            <a:latin typeface="Century Gothic" panose="020B0502020202020204" pitchFamily="34" charset="0"/>
                            <a:sym typeface="Century Gothic"/>
                          </a:rPr>
                          <m:t>3</m:t>
                        </m:r>
                        <m:r>
                          <m:rPr>
                            <m:nor/>
                          </m:rPr>
                          <a:rPr lang="en-US" kern="0">
                            <a:solidFill>
                              <a:srgbClr val="00BC89"/>
                            </a:solidFill>
                            <a:latin typeface="Century Gothic" panose="020B0502020202020204" pitchFamily="34" charset="0"/>
                            <a:sym typeface="Century Gothic"/>
                          </a:rPr>
                          <m:t> </m:t>
                        </m:r>
                      </m:den>
                    </m:f>
                    <m:r>
                      <a:rPr lang="en-US" i="1" kern="0">
                        <a:solidFill>
                          <a:srgbClr val="00BC89"/>
                        </a:solidFill>
                        <a:latin typeface="Cambria Math" panose="02040503050406030204" pitchFamily="18" charset="0"/>
                        <a:sym typeface="Century Gothic"/>
                      </a:rPr>
                      <m:t> </m:t>
                    </m:r>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lnSpc>
                    <a:spcPct val="150000"/>
                  </a:lnSpc>
                  <a:buClr>
                    <a:srgbClr val="000000"/>
                  </a:buClr>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Orange: </a:t>
                </a:r>
                <a14:m>
                  <m:oMath xmlns:m="http://schemas.openxmlformats.org/officeDocument/2006/math">
                    <m:f>
                      <m:fPr>
                        <m:ctrlPr>
                          <a:rPr lang="ar-AE" i="1" kern="0">
                            <a:solidFill>
                              <a:srgbClr val="00BC89"/>
                            </a:solidFill>
                            <a:latin typeface="Cambria Math" panose="02040503050406030204" pitchFamily="18" charset="0"/>
                            <a:sym typeface="Century Gothic"/>
                          </a:rPr>
                        </m:ctrlPr>
                      </m:fPr>
                      <m:num>
                        <m:r>
                          <m:rPr>
                            <m:nor/>
                          </m:rPr>
                          <a:rPr lang="en-US" b="0" i="0" kern="0" smtClean="0">
                            <a:solidFill>
                              <a:srgbClr val="00BC89"/>
                            </a:solidFill>
                            <a:latin typeface="Century Gothic" panose="020B0502020202020204" pitchFamily="34" charset="0"/>
                            <a:sym typeface="Century Gothic"/>
                          </a:rPr>
                          <m:t>2</m:t>
                        </m:r>
                      </m:num>
                      <m:den>
                        <m:r>
                          <m:rPr>
                            <m:nor/>
                          </m:rPr>
                          <a:rPr lang="ar-AE" kern="0">
                            <a:solidFill>
                              <a:srgbClr val="00BC89"/>
                            </a:solidFill>
                            <a:latin typeface="Century Gothic" panose="020B0502020202020204" pitchFamily="34" charset="0"/>
                            <a:sym typeface="Century Gothic"/>
                          </a:rPr>
                          <m:t> </m:t>
                        </m:r>
                        <m:r>
                          <m:rPr>
                            <m:nor/>
                          </m:rPr>
                          <a:rPr lang="en-US" b="0" i="0" kern="0" smtClean="0">
                            <a:solidFill>
                              <a:srgbClr val="00BC89"/>
                            </a:solidFill>
                            <a:latin typeface="Century Gothic" panose="020B0502020202020204" pitchFamily="34" charset="0"/>
                            <a:sym typeface="Century Gothic"/>
                          </a:rPr>
                          <m:t>3</m:t>
                        </m:r>
                        <m:r>
                          <m:rPr>
                            <m:nor/>
                          </m:rPr>
                          <a:rPr lang="en-US" kern="0">
                            <a:solidFill>
                              <a:srgbClr val="00BC89"/>
                            </a:solidFill>
                            <a:latin typeface="Century Gothic" panose="020B0502020202020204" pitchFamily="34" charset="0"/>
                            <a:sym typeface="Century Gothic"/>
                          </a:rPr>
                          <m:t> </m:t>
                        </m:r>
                      </m:den>
                    </m:f>
                    <m:r>
                      <a:rPr lang="en-US" i="1" kern="0">
                        <a:solidFill>
                          <a:srgbClr val="00BC89"/>
                        </a:solidFill>
                        <a:latin typeface="Cambria Math" panose="02040503050406030204" pitchFamily="18" charset="0"/>
                        <a:sym typeface="Century Gothic"/>
                      </a:rPr>
                      <m:t> </m:t>
                    </m:r>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xmlns="">
          <p:sp>
            <p:nvSpPr>
              <p:cNvPr id="119" name="Google Shape;119;p15"/>
              <p:cNvSpPr txBox="1">
                <a:spLocks noRot="1" noChangeAspect="1" noMove="1" noResize="1" noEditPoints="1" noAdjustHandles="1" noChangeArrowheads="1" noChangeShapeType="1" noTextEdit="1"/>
              </p:cNvSpPr>
              <p:nvPr/>
            </p:nvSpPr>
            <p:spPr>
              <a:xfrm>
                <a:off x="5715025" y="5094452"/>
                <a:ext cx="6330000" cy="1551675"/>
              </a:xfrm>
              <a:prstGeom prst="rect">
                <a:avLst/>
              </a:prstGeom>
              <a:blipFill>
                <a:blip r:embed="rId7"/>
                <a:stretch>
                  <a:fillRect l="-867" b="-7480"/>
                </a:stretch>
              </a:blipFill>
              <a:ln>
                <a:noFill/>
              </a:ln>
            </p:spPr>
            <p:txBody>
              <a:bodyPr/>
              <a:lstStyle/>
              <a:p>
                <a:r>
                  <a:rPr lang="en-GB">
                    <a:noFill/>
                  </a:rPr>
                  <a:t> </a:t>
                </a:r>
              </a:p>
            </p:txBody>
          </p:sp>
        </mc:Fallback>
      </mc:AlternateContent>
      <p:sp>
        <p:nvSpPr>
          <p:cNvPr id="23" name="Rectangle: Rounded Corners 22">
            <a:extLst>
              <a:ext uri="{FF2B5EF4-FFF2-40B4-BE49-F238E27FC236}">
                <a16:creationId xmlns:a16="http://schemas.microsoft.com/office/drawing/2014/main" id="{A50DF2C1-A270-4E50-A42B-1EBC024C9014}"/>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childTnLst>
                                </p:cTn>
                              </p:par>
                              <p:par>
                                <p:cTn id="8" presetID="10" presetClass="entr" presetSubtype="0" fill="hold" nodeType="withEffect">
                                  <p:stCondLst>
                                    <p:cond delay="0"/>
                                  </p:stCondLst>
                                  <p:childTnLst>
                                    <p:set>
                                      <p:cBhvr>
                                        <p:cTn id="9" dur="1" fill="hold">
                                          <p:stCondLst>
                                            <p:cond delay="0"/>
                                          </p:stCondLst>
                                        </p:cTn>
                                        <p:tgtEl>
                                          <p:spTgt spid="119"/>
                                        </p:tgtEl>
                                        <p:attrNameLst>
                                          <p:attrName>style.visibility</p:attrName>
                                        </p:attrNameLst>
                                      </p:cBhvr>
                                      <p:to>
                                        <p:strVal val="visible"/>
                                      </p:to>
                                    </p:set>
                                    <p:animEffect transition="in" filter="fade">
                                      <p:cBhvr>
                                        <p:cTn id="10" dur="1000"/>
                                        <p:tgtEl>
                                          <p:spTgt spid="119"/>
                                        </p:tgtEl>
                                      </p:cBhvr>
                                    </p:animEffect>
                                  </p:childTnLst>
                                </p:cTn>
                              </p:par>
                              <p:par>
                                <p:cTn id="11" presetID="10" presetClass="entr" presetSubtype="0" fill="hold" nodeType="withEffect">
                                  <p:stCondLst>
                                    <p:cond delay="0"/>
                                  </p:stCondLst>
                                  <p:childTnLst>
                                    <p:set>
                                      <p:cBhvr>
                                        <p:cTn id="12" dur="1" fill="hold">
                                          <p:stCondLst>
                                            <p:cond delay="0"/>
                                          </p:stCondLst>
                                        </p:cTn>
                                        <p:tgtEl>
                                          <p:spTgt spid="118"/>
                                        </p:tgtEl>
                                        <p:attrNameLst>
                                          <p:attrName>style.visibility</p:attrName>
                                        </p:attrNameLst>
                                      </p:cBhvr>
                                      <p:to>
                                        <p:strVal val="visible"/>
                                      </p:to>
                                    </p:set>
                                    <p:animEffect transition="in" filter="fade">
                                      <p:cBhvr>
                                        <p:cTn id="13" dur="1000"/>
                                        <p:tgtEl>
                                          <p:spTgt spid="118"/>
                                        </p:tgtEl>
                                      </p:cBhvr>
                                    </p:animEffect>
                                  </p:childTnLst>
                                </p:cTn>
                              </p:par>
                            </p:childTnLst>
                          </p:cTn>
                        </p:par>
                      </p:childTnLst>
                    </p:cTn>
                  </p:par>
                </p:childTnLst>
              </p:cTn>
              <p:nextCondLst>
                <p:cond evt="onClick" delay="0">
                  <p:tgtEl>
                    <p:spTgt spid="23"/>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6"/>
          <p:cNvSpPr txBox="1">
            <a:spLocks noGrp="1"/>
          </p:cNvSpPr>
          <p:nvPr>
            <p:ph type="body" idx="1"/>
          </p:nvPr>
        </p:nvSpPr>
        <p:spPr>
          <a:xfrm>
            <a:off x="360000" y="810000"/>
            <a:ext cx="11536800" cy="52848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a:t>I can describe these counters in different ways. </a:t>
            </a: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r>
              <a:rPr lang="en-GB"/>
              <a:t>I can use a sentence stem. For every 5 green counters there are 3 orange counters. OR For every 3 orange counters there are 5 green counters. </a:t>
            </a: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r>
              <a:rPr lang="en-GB"/>
              <a:t>I can say the ratio of green counters to orange counters is 5 to 3. OR The ratio of orange counters to green counters is 3 to 5. </a:t>
            </a:r>
            <a:br>
              <a:rPr lang="en-GB"/>
            </a:br>
            <a:br>
              <a:rPr lang="en-GB"/>
            </a:br>
            <a:r>
              <a:rPr lang="en-GB"/>
              <a:t>I can say the ratio of green counters to orange counters is 5 : 3. OR the ratio of orange counters to green counters is 3 : 5.</a:t>
            </a:r>
            <a:endParaRPr/>
          </a:p>
          <a:p>
            <a:pPr marL="0" lvl="0" indent="0" algn="l" rtl="0">
              <a:lnSpc>
                <a:spcPct val="150000"/>
              </a:lnSpc>
              <a:spcBef>
                <a:spcPts val="0"/>
              </a:spcBef>
              <a:spcAft>
                <a:spcPts val="0"/>
              </a:spcAft>
              <a:buClr>
                <a:schemeClr val="dk1"/>
              </a:buClr>
              <a:buSzPts val="1800"/>
              <a:buNone/>
            </a:pPr>
            <a:endParaRPr/>
          </a:p>
        </p:txBody>
      </p:sp>
      <p:pic>
        <p:nvPicPr>
          <p:cNvPr id="126" name="Google Shape;126;p16"/>
          <p:cNvPicPr preferRelativeResize="0"/>
          <p:nvPr/>
        </p:nvPicPr>
        <p:blipFill>
          <a:blip r:embed="rId3">
            <a:alphaModFix/>
          </a:blip>
          <a:stretch>
            <a:fillRect/>
          </a:stretch>
        </p:blipFill>
        <p:spPr>
          <a:xfrm>
            <a:off x="3171838" y="1557125"/>
            <a:ext cx="779450" cy="779450"/>
          </a:xfrm>
          <a:prstGeom prst="rect">
            <a:avLst/>
          </a:prstGeom>
          <a:noFill/>
          <a:ln>
            <a:noFill/>
          </a:ln>
        </p:spPr>
      </p:pic>
      <p:pic>
        <p:nvPicPr>
          <p:cNvPr id="127" name="Google Shape;127;p16"/>
          <p:cNvPicPr preferRelativeResize="0"/>
          <p:nvPr/>
        </p:nvPicPr>
        <p:blipFill>
          <a:blip r:embed="rId4">
            <a:alphaModFix/>
          </a:blip>
          <a:stretch>
            <a:fillRect/>
          </a:stretch>
        </p:blipFill>
        <p:spPr>
          <a:xfrm>
            <a:off x="7226938" y="1557125"/>
            <a:ext cx="779450" cy="779450"/>
          </a:xfrm>
          <a:prstGeom prst="rect">
            <a:avLst/>
          </a:prstGeom>
          <a:noFill/>
          <a:ln>
            <a:noFill/>
          </a:ln>
        </p:spPr>
      </p:pic>
      <p:pic>
        <p:nvPicPr>
          <p:cNvPr id="128" name="Google Shape;128;p16"/>
          <p:cNvPicPr preferRelativeResize="0"/>
          <p:nvPr/>
        </p:nvPicPr>
        <p:blipFill>
          <a:blip r:embed="rId3">
            <a:alphaModFix/>
          </a:blip>
          <a:stretch>
            <a:fillRect/>
          </a:stretch>
        </p:blipFill>
        <p:spPr>
          <a:xfrm>
            <a:off x="2158063" y="1557125"/>
            <a:ext cx="779450" cy="779450"/>
          </a:xfrm>
          <a:prstGeom prst="rect">
            <a:avLst/>
          </a:prstGeom>
          <a:noFill/>
          <a:ln>
            <a:noFill/>
          </a:ln>
        </p:spPr>
      </p:pic>
      <p:pic>
        <p:nvPicPr>
          <p:cNvPr id="129" name="Google Shape;129;p16"/>
          <p:cNvPicPr preferRelativeResize="0"/>
          <p:nvPr/>
        </p:nvPicPr>
        <p:blipFill>
          <a:blip r:embed="rId3">
            <a:alphaModFix/>
          </a:blip>
          <a:stretch>
            <a:fillRect/>
          </a:stretch>
        </p:blipFill>
        <p:spPr>
          <a:xfrm>
            <a:off x="4185613" y="1557125"/>
            <a:ext cx="779450" cy="779450"/>
          </a:xfrm>
          <a:prstGeom prst="rect">
            <a:avLst/>
          </a:prstGeom>
          <a:noFill/>
          <a:ln>
            <a:noFill/>
          </a:ln>
        </p:spPr>
      </p:pic>
      <p:pic>
        <p:nvPicPr>
          <p:cNvPr id="130" name="Google Shape;130;p16"/>
          <p:cNvPicPr preferRelativeResize="0"/>
          <p:nvPr/>
        </p:nvPicPr>
        <p:blipFill>
          <a:blip r:embed="rId3">
            <a:alphaModFix/>
          </a:blip>
          <a:stretch>
            <a:fillRect/>
          </a:stretch>
        </p:blipFill>
        <p:spPr>
          <a:xfrm>
            <a:off x="5199388" y="1557125"/>
            <a:ext cx="779450" cy="779450"/>
          </a:xfrm>
          <a:prstGeom prst="rect">
            <a:avLst/>
          </a:prstGeom>
          <a:noFill/>
          <a:ln>
            <a:noFill/>
          </a:ln>
        </p:spPr>
      </p:pic>
      <p:pic>
        <p:nvPicPr>
          <p:cNvPr id="131" name="Google Shape;131;p16"/>
          <p:cNvPicPr preferRelativeResize="0"/>
          <p:nvPr/>
        </p:nvPicPr>
        <p:blipFill>
          <a:blip r:embed="rId3">
            <a:alphaModFix/>
          </a:blip>
          <a:stretch>
            <a:fillRect/>
          </a:stretch>
        </p:blipFill>
        <p:spPr>
          <a:xfrm>
            <a:off x="6213163" y="1557125"/>
            <a:ext cx="779450" cy="779450"/>
          </a:xfrm>
          <a:prstGeom prst="rect">
            <a:avLst/>
          </a:prstGeom>
          <a:noFill/>
          <a:ln>
            <a:noFill/>
          </a:ln>
        </p:spPr>
      </p:pic>
      <p:pic>
        <p:nvPicPr>
          <p:cNvPr id="132" name="Google Shape;132;p16"/>
          <p:cNvPicPr preferRelativeResize="0"/>
          <p:nvPr/>
        </p:nvPicPr>
        <p:blipFill>
          <a:blip r:embed="rId4">
            <a:alphaModFix/>
          </a:blip>
          <a:stretch>
            <a:fillRect/>
          </a:stretch>
        </p:blipFill>
        <p:spPr>
          <a:xfrm>
            <a:off x="8240713" y="1557125"/>
            <a:ext cx="779450" cy="779450"/>
          </a:xfrm>
          <a:prstGeom prst="rect">
            <a:avLst/>
          </a:prstGeom>
          <a:noFill/>
          <a:ln>
            <a:noFill/>
          </a:ln>
        </p:spPr>
      </p:pic>
      <p:pic>
        <p:nvPicPr>
          <p:cNvPr id="133" name="Google Shape;133;p16"/>
          <p:cNvPicPr preferRelativeResize="0"/>
          <p:nvPr/>
        </p:nvPicPr>
        <p:blipFill>
          <a:blip r:embed="rId4">
            <a:alphaModFix/>
          </a:blip>
          <a:stretch>
            <a:fillRect/>
          </a:stretch>
        </p:blipFill>
        <p:spPr>
          <a:xfrm>
            <a:off x="9254488" y="1557125"/>
            <a:ext cx="779450" cy="7794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7"/>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40" name="Google Shape;140;p17"/>
          <p:cNvSpPr txBox="1">
            <a:spLocks noGrp="1"/>
          </p:cNvSpPr>
          <p:nvPr>
            <p:ph type="body" idx="2"/>
          </p:nvPr>
        </p:nvSpPr>
        <p:spPr>
          <a:xfrm>
            <a:off x="347950" y="1166150"/>
            <a:ext cx="11527800" cy="32229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Describe the ratio of the counters. </a:t>
            </a:r>
            <a:endParaRPr b="1"/>
          </a:p>
          <a:p>
            <a:pPr marL="0" lvl="0" indent="0" algn="l" rtl="0">
              <a:lnSpc>
                <a:spcPct val="150000"/>
              </a:lnSpc>
              <a:spcBef>
                <a:spcPts val="0"/>
              </a:spcBef>
              <a:spcAft>
                <a:spcPts val="0"/>
              </a:spcAft>
              <a:buClr>
                <a:schemeClr val="dk1"/>
              </a:buClr>
              <a:buSzPts val="1800"/>
              <a:buNone/>
            </a:pPr>
            <a:endParaRPr b="1"/>
          </a:p>
          <a:p>
            <a:pPr marL="0" lvl="0" indent="0" algn="l" rtl="0">
              <a:lnSpc>
                <a:spcPct val="150000"/>
              </a:lnSpc>
              <a:spcBef>
                <a:spcPts val="0"/>
              </a:spcBef>
              <a:spcAft>
                <a:spcPts val="0"/>
              </a:spcAft>
              <a:buClr>
                <a:schemeClr val="dk1"/>
              </a:buClr>
              <a:buSzPts val="1800"/>
              <a:buNone/>
            </a:pPr>
            <a:endParaRPr b="1"/>
          </a:p>
          <a:p>
            <a:pPr marL="0" lvl="0" indent="0" algn="l" rtl="0">
              <a:lnSpc>
                <a:spcPct val="150000"/>
              </a:lnSpc>
              <a:spcBef>
                <a:spcPts val="0"/>
              </a:spcBef>
              <a:spcAft>
                <a:spcPts val="0"/>
              </a:spcAft>
              <a:buClr>
                <a:schemeClr val="dk1"/>
              </a:buClr>
              <a:buSzPts val="1800"/>
              <a:buNone/>
            </a:pPr>
            <a:endParaRPr b="1"/>
          </a:p>
          <a:p>
            <a:pPr marL="0" lvl="0" indent="0" algn="l" rtl="0">
              <a:lnSpc>
                <a:spcPct val="150000"/>
              </a:lnSpc>
              <a:spcBef>
                <a:spcPts val="0"/>
              </a:spcBef>
              <a:spcAft>
                <a:spcPts val="0"/>
              </a:spcAft>
              <a:buClr>
                <a:schemeClr val="dk1"/>
              </a:buClr>
              <a:buSzPts val="1800"/>
              <a:buNone/>
            </a:pPr>
            <a:endParaRPr b="1"/>
          </a:p>
          <a:p>
            <a:pPr marL="0" lvl="0" indent="0" algn="l" rtl="0">
              <a:lnSpc>
                <a:spcPct val="150000"/>
              </a:lnSpc>
              <a:spcBef>
                <a:spcPts val="0"/>
              </a:spcBef>
              <a:spcAft>
                <a:spcPts val="0"/>
              </a:spcAft>
              <a:buClr>
                <a:schemeClr val="dk1"/>
              </a:buClr>
              <a:buSzPts val="1800"/>
              <a:buNone/>
            </a:pPr>
            <a:r>
              <a:rPr lang="en-GB"/>
              <a:t>The ratio of blue counters to yellow counters is _____ : _____.</a:t>
            </a: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r>
              <a:rPr lang="en-GB"/>
              <a:t>The ratio of yellow counters to blue counters is _____ : _____. </a:t>
            </a:r>
            <a:endParaRPr/>
          </a:p>
        </p:txBody>
      </p:sp>
      <p:sp>
        <p:nvSpPr>
          <p:cNvPr id="142" name="Google Shape;142;p17"/>
          <p:cNvSpPr txBox="1"/>
          <p:nvPr/>
        </p:nvSpPr>
        <p:spPr>
          <a:xfrm>
            <a:off x="5577125" y="3060525"/>
            <a:ext cx="565200" cy="4938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pic>
        <p:nvPicPr>
          <p:cNvPr id="143" name="Google Shape;143;p17"/>
          <p:cNvPicPr preferRelativeResize="0"/>
          <p:nvPr/>
        </p:nvPicPr>
        <p:blipFill>
          <a:blip r:embed="rId3">
            <a:alphaModFix/>
          </a:blip>
          <a:stretch>
            <a:fillRect/>
          </a:stretch>
        </p:blipFill>
        <p:spPr>
          <a:xfrm>
            <a:off x="1639125" y="1812850"/>
            <a:ext cx="815275" cy="815275"/>
          </a:xfrm>
          <a:prstGeom prst="rect">
            <a:avLst/>
          </a:prstGeom>
          <a:noFill/>
          <a:ln>
            <a:noFill/>
          </a:ln>
        </p:spPr>
      </p:pic>
      <p:pic>
        <p:nvPicPr>
          <p:cNvPr id="144" name="Google Shape;144;p17"/>
          <p:cNvPicPr preferRelativeResize="0"/>
          <p:nvPr/>
        </p:nvPicPr>
        <p:blipFill>
          <a:blip r:embed="rId4">
            <a:alphaModFix/>
          </a:blip>
          <a:stretch>
            <a:fillRect/>
          </a:stretch>
        </p:blipFill>
        <p:spPr>
          <a:xfrm>
            <a:off x="5109900" y="1812850"/>
            <a:ext cx="815275" cy="815275"/>
          </a:xfrm>
          <a:prstGeom prst="rect">
            <a:avLst/>
          </a:prstGeom>
          <a:noFill/>
          <a:ln>
            <a:noFill/>
          </a:ln>
        </p:spPr>
      </p:pic>
      <p:pic>
        <p:nvPicPr>
          <p:cNvPr id="145" name="Google Shape;145;p17"/>
          <p:cNvPicPr preferRelativeResize="0"/>
          <p:nvPr/>
        </p:nvPicPr>
        <p:blipFill>
          <a:blip r:embed="rId3">
            <a:alphaModFix/>
          </a:blip>
          <a:stretch>
            <a:fillRect/>
          </a:stretch>
        </p:blipFill>
        <p:spPr>
          <a:xfrm>
            <a:off x="2796050" y="1812850"/>
            <a:ext cx="815275" cy="815275"/>
          </a:xfrm>
          <a:prstGeom prst="rect">
            <a:avLst/>
          </a:prstGeom>
          <a:noFill/>
          <a:ln>
            <a:noFill/>
          </a:ln>
        </p:spPr>
      </p:pic>
      <p:pic>
        <p:nvPicPr>
          <p:cNvPr id="146" name="Google Shape;146;p17"/>
          <p:cNvPicPr preferRelativeResize="0"/>
          <p:nvPr/>
        </p:nvPicPr>
        <p:blipFill>
          <a:blip r:embed="rId3">
            <a:alphaModFix/>
          </a:blip>
          <a:stretch>
            <a:fillRect/>
          </a:stretch>
        </p:blipFill>
        <p:spPr>
          <a:xfrm>
            <a:off x="3952975" y="1812850"/>
            <a:ext cx="815275" cy="815275"/>
          </a:xfrm>
          <a:prstGeom prst="rect">
            <a:avLst/>
          </a:prstGeom>
          <a:noFill/>
          <a:ln>
            <a:noFill/>
          </a:ln>
        </p:spPr>
      </p:pic>
      <p:pic>
        <p:nvPicPr>
          <p:cNvPr id="147" name="Google Shape;147;p17"/>
          <p:cNvPicPr preferRelativeResize="0"/>
          <p:nvPr/>
        </p:nvPicPr>
        <p:blipFill>
          <a:blip r:embed="rId4">
            <a:alphaModFix/>
          </a:blip>
          <a:stretch>
            <a:fillRect/>
          </a:stretch>
        </p:blipFill>
        <p:spPr>
          <a:xfrm>
            <a:off x="6266825" y="1812850"/>
            <a:ext cx="815275" cy="815275"/>
          </a:xfrm>
          <a:prstGeom prst="rect">
            <a:avLst/>
          </a:prstGeom>
          <a:noFill/>
          <a:ln>
            <a:noFill/>
          </a:ln>
        </p:spPr>
      </p:pic>
      <p:pic>
        <p:nvPicPr>
          <p:cNvPr id="148" name="Google Shape;148;p17"/>
          <p:cNvPicPr preferRelativeResize="0"/>
          <p:nvPr/>
        </p:nvPicPr>
        <p:blipFill>
          <a:blip r:embed="rId4">
            <a:alphaModFix/>
          </a:blip>
          <a:stretch>
            <a:fillRect/>
          </a:stretch>
        </p:blipFill>
        <p:spPr>
          <a:xfrm>
            <a:off x="7423750" y="1812850"/>
            <a:ext cx="815275" cy="815275"/>
          </a:xfrm>
          <a:prstGeom prst="rect">
            <a:avLst/>
          </a:prstGeom>
          <a:noFill/>
          <a:ln>
            <a:noFill/>
          </a:ln>
        </p:spPr>
      </p:pic>
      <p:pic>
        <p:nvPicPr>
          <p:cNvPr id="149" name="Google Shape;149;p17"/>
          <p:cNvPicPr preferRelativeResize="0"/>
          <p:nvPr/>
        </p:nvPicPr>
        <p:blipFill>
          <a:blip r:embed="rId4">
            <a:alphaModFix/>
          </a:blip>
          <a:stretch>
            <a:fillRect/>
          </a:stretch>
        </p:blipFill>
        <p:spPr>
          <a:xfrm>
            <a:off x="8580675" y="1812850"/>
            <a:ext cx="815275" cy="815275"/>
          </a:xfrm>
          <a:prstGeom prst="rect">
            <a:avLst/>
          </a:prstGeom>
          <a:noFill/>
          <a:ln>
            <a:noFill/>
          </a:ln>
        </p:spPr>
      </p:pic>
      <p:pic>
        <p:nvPicPr>
          <p:cNvPr id="150" name="Google Shape;150;p17"/>
          <p:cNvPicPr preferRelativeResize="0"/>
          <p:nvPr/>
        </p:nvPicPr>
        <p:blipFill>
          <a:blip r:embed="rId4">
            <a:alphaModFix/>
          </a:blip>
          <a:stretch>
            <a:fillRect/>
          </a:stretch>
        </p:blipFill>
        <p:spPr>
          <a:xfrm>
            <a:off x="9737600" y="1812850"/>
            <a:ext cx="815275" cy="815275"/>
          </a:xfrm>
          <a:prstGeom prst="rect">
            <a:avLst/>
          </a:prstGeom>
          <a:noFill/>
          <a:ln>
            <a:noFill/>
          </a:ln>
        </p:spPr>
      </p:pic>
      <p:sp>
        <p:nvSpPr>
          <p:cNvPr id="151" name="Google Shape;151;p17"/>
          <p:cNvSpPr txBox="1"/>
          <p:nvPr/>
        </p:nvSpPr>
        <p:spPr>
          <a:xfrm>
            <a:off x="6391863" y="3895250"/>
            <a:ext cx="565200" cy="4938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152" name="Google Shape;152;p17"/>
          <p:cNvSpPr txBox="1"/>
          <p:nvPr/>
        </p:nvSpPr>
        <p:spPr>
          <a:xfrm>
            <a:off x="6391863" y="3060525"/>
            <a:ext cx="565200" cy="4938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5</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153" name="Google Shape;153;p17"/>
          <p:cNvSpPr txBox="1"/>
          <p:nvPr/>
        </p:nvSpPr>
        <p:spPr>
          <a:xfrm>
            <a:off x="5577113" y="3895250"/>
            <a:ext cx="565200" cy="4938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5</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17" name="Rectangle: Rounded Corners 16">
            <a:extLst>
              <a:ext uri="{FF2B5EF4-FFF2-40B4-BE49-F238E27FC236}">
                <a16:creationId xmlns:a16="http://schemas.microsoft.com/office/drawing/2014/main" id="{30640B98-CB24-44EC-94B0-7C356410071D}"/>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7"/>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fade">
                                      <p:cBhvr>
                                        <p:cTn id="7" dur="1000"/>
                                        <p:tgtEl>
                                          <p:spTgt spid="142"/>
                                        </p:tgtEl>
                                      </p:cBhvr>
                                    </p:animEffect>
                                  </p:childTnLst>
                                </p:cTn>
                              </p:par>
                              <p:par>
                                <p:cTn id="8" presetID="10" presetClass="entr" presetSubtype="0" fill="hold" nodeType="withEffect">
                                  <p:stCondLst>
                                    <p:cond delay="0"/>
                                  </p:stCondLst>
                                  <p:childTnLst>
                                    <p:set>
                                      <p:cBhvr>
                                        <p:cTn id="9" dur="1" fill="hold">
                                          <p:stCondLst>
                                            <p:cond delay="0"/>
                                          </p:stCondLst>
                                        </p:cTn>
                                        <p:tgtEl>
                                          <p:spTgt spid="152"/>
                                        </p:tgtEl>
                                        <p:attrNameLst>
                                          <p:attrName>style.visibility</p:attrName>
                                        </p:attrNameLst>
                                      </p:cBhvr>
                                      <p:to>
                                        <p:strVal val="visible"/>
                                      </p:to>
                                    </p:set>
                                    <p:animEffect transition="in" filter="fade">
                                      <p:cBhvr>
                                        <p:cTn id="10" dur="1000"/>
                                        <p:tgtEl>
                                          <p:spTgt spid="152"/>
                                        </p:tgtEl>
                                      </p:cBhvr>
                                    </p:animEffect>
                                  </p:childTnLst>
                                </p:cTn>
                              </p:par>
                              <p:par>
                                <p:cTn id="11" presetID="10" presetClass="entr" presetSubtype="0" fill="hold" nodeType="withEffect">
                                  <p:stCondLst>
                                    <p:cond delay="0"/>
                                  </p:stCondLst>
                                  <p:childTnLst>
                                    <p:set>
                                      <p:cBhvr>
                                        <p:cTn id="12" dur="1" fill="hold">
                                          <p:stCondLst>
                                            <p:cond delay="0"/>
                                          </p:stCondLst>
                                        </p:cTn>
                                        <p:tgtEl>
                                          <p:spTgt spid="153"/>
                                        </p:tgtEl>
                                        <p:attrNameLst>
                                          <p:attrName>style.visibility</p:attrName>
                                        </p:attrNameLst>
                                      </p:cBhvr>
                                      <p:to>
                                        <p:strVal val="visible"/>
                                      </p:to>
                                    </p:set>
                                    <p:animEffect transition="in" filter="fade">
                                      <p:cBhvr>
                                        <p:cTn id="13" dur="1000"/>
                                        <p:tgtEl>
                                          <p:spTgt spid="153"/>
                                        </p:tgtEl>
                                      </p:cBhvr>
                                    </p:animEffect>
                                  </p:childTnLst>
                                </p:cTn>
                              </p:par>
                              <p:par>
                                <p:cTn id="14" presetID="10" presetClass="entr" presetSubtype="0" fill="hold" nodeType="withEffect">
                                  <p:stCondLst>
                                    <p:cond delay="0"/>
                                  </p:stCondLst>
                                  <p:childTnLst>
                                    <p:set>
                                      <p:cBhvr>
                                        <p:cTn id="15" dur="1" fill="hold">
                                          <p:stCondLst>
                                            <p:cond delay="0"/>
                                          </p:stCondLst>
                                        </p:cTn>
                                        <p:tgtEl>
                                          <p:spTgt spid="151"/>
                                        </p:tgtEl>
                                        <p:attrNameLst>
                                          <p:attrName>style.visibility</p:attrName>
                                        </p:attrNameLst>
                                      </p:cBhvr>
                                      <p:to>
                                        <p:strVal val="visible"/>
                                      </p:to>
                                    </p:set>
                                    <p:animEffect transition="in" filter="fade">
                                      <p:cBhvr>
                                        <p:cTn id="16" dur="1000"/>
                                        <p:tgtEl>
                                          <p:spTgt spid="151"/>
                                        </p:tgtEl>
                                      </p:cBhvr>
                                    </p:animEffect>
                                  </p:childTnLst>
                                </p:cTn>
                              </p:par>
                            </p:childTnLst>
                          </p:cTn>
                        </p:par>
                      </p:childTnLst>
                    </p:cTn>
                  </p:par>
                </p:childTnLst>
              </p:cTn>
              <p:nextCondLst>
                <p:cond evt="onClick" delay="0">
                  <p:tgtEl>
                    <p:spTgt spid="17"/>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8"/>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60" name="Google Shape;160;p18"/>
          <p:cNvPicPr preferRelativeResize="0"/>
          <p:nvPr/>
        </p:nvPicPr>
        <p:blipFill>
          <a:blip r:embed="rId3">
            <a:alphaModFix/>
          </a:blip>
          <a:stretch>
            <a:fillRect/>
          </a:stretch>
        </p:blipFill>
        <p:spPr>
          <a:xfrm>
            <a:off x="360000" y="1260000"/>
            <a:ext cx="5346230" cy="528562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1860</Words>
  <Application>Microsoft Office PowerPoint</Application>
  <PresentationFormat>Widescreen</PresentationFormat>
  <Paragraphs>196</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 Math</vt:lpstr>
      <vt:lpstr>Century Gothic</vt:lpstr>
      <vt:lpstr>Noto Sans Symbols</vt:lpstr>
      <vt:lpstr>1_office theme</vt:lpstr>
      <vt:lpstr>PowerPoint Presentation</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hannah.searle@thirdspacelearning.com</dc:creator>
  <cp:lastModifiedBy>hannah.searle@thirdspacelearning.com</cp:lastModifiedBy>
  <cp:revision>2</cp:revision>
  <dcterms:created xsi:type="dcterms:W3CDTF">2021-03-01T15:32:18Z</dcterms:created>
  <dcterms:modified xsi:type="dcterms:W3CDTF">2021-03-01T15:49:44Z</dcterms:modified>
</cp:coreProperties>
</file>