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1"/>
  </p:notesMasterIdLst>
  <p:sldIdLst>
    <p:sldId id="260" r:id="rId3"/>
    <p:sldId id="261" r:id="rId4"/>
    <p:sldId id="262" r:id="rId5"/>
    <p:sldId id="264" r:id="rId6"/>
    <p:sldId id="266" r:id="rId7"/>
    <p:sldId id="263" r:id="rId8"/>
    <p:sldId id="267" r:id="rId9"/>
    <p:sldId id="268" r:id="rId10"/>
    <p:sldId id="269" r:id="rId11"/>
    <p:sldId id="271" r:id="rId12"/>
    <p:sldId id="277" r:id="rId13"/>
    <p:sldId id="272" r:id="rId14"/>
    <p:sldId id="273" r:id="rId15"/>
    <p:sldId id="274" r:id="rId16"/>
    <p:sldId id="275" r:id="rId17"/>
    <p:sldId id="265" r:id="rId18"/>
    <p:sldId id="270"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047"/>
    <a:srgbClr val="222222"/>
    <a:srgbClr val="2196F3"/>
    <a:srgbClr val="0277BD"/>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279"/>
  </p:normalViewPr>
  <p:slideViewPr>
    <p:cSldViewPr snapToGrid="0" snapToObjects="1">
      <p:cViewPr varScale="1">
        <p:scale>
          <a:sx n="93" d="100"/>
          <a:sy n="93"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Multiplication square</a:t>
            </a:r>
            <a:r>
              <a:rPr lang="en-GB" dirty="0">
                <a:solidFill>
                  <a:srgbClr val="000000"/>
                </a:solidFill>
                <a:latin typeface="Arial"/>
                <a:ea typeface="Arial"/>
                <a:cs typeface="Arial"/>
                <a:sym typeface="Arial"/>
              </a:rPr>
              <a:t> or blank bar models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method will you use to orde</a:t>
            </a:r>
            <a:r>
              <a:rPr lang="en-GB" dirty="0">
                <a:solidFill>
                  <a:srgbClr val="000000"/>
                </a:solidFill>
                <a:latin typeface="Arial"/>
                <a:ea typeface="Arial"/>
                <a:cs typeface="Arial"/>
                <a:sym typeface="Arial"/>
              </a:rPr>
              <a:t>r the fractions? What do you need to remember? ½ is in the list, why is this useful?</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struggle with </a:t>
            </a:r>
            <a:r>
              <a:rPr lang="en-GB" dirty="0">
                <a:solidFill>
                  <a:srgbClr val="000000"/>
                </a:solidFill>
                <a:latin typeface="Arial"/>
                <a:ea typeface="Arial"/>
                <a:cs typeface="Arial"/>
                <a:sym typeface="Arial"/>
              </a:rPr>
              <a:t>⅜. They may be tempted to find the LCM for all the fractions (40). Encourage them to consider ½ first. Is ⅜ greater or less than ½? Is it greater or less than 9/20? As they know ⅜ and 9/20 are both less than ½, they only need to compare these fractions less than ½ and compare 3/5, 7/10 and ¾ greater than 1/2. </a:t>
            </a:r>
            <a:endParaRPr lang="en-GB" sz="1200" b="0" i="0" u="none" strike="noStrik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67145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Font typeface="+mj-lt"/>
              <a:buAutoNum type="alphaLcParenR"/>
            </a:pPr>
            <a:r>
              <a:rPr lang="en-GB" dirty="0">
                <a:latin typeface="Arial"/>
                <a:ea typeface="Arial"/>
                <a:cs typeface="Arial"/>
                <a:sym typeface="Arial"/>
              </a:rPr>
              <a:t>3/10, ½, ⅗, 7/10, ⅘</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¼, ⅜, 7/16, ½, ¾</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⅓, 11/21, ⅔, 5/7, 19/21</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⅛, ¼, 3/10, ⅗, 17/20</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¼, 7/18, 5/12, ¾, 7/9</a:t>
            </a:r>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Blank bar model</a:t>
            </a:r>
            <a:r>
              <a:rPr lang="en-GB" dirty="0">
                <a:solidFill>
                  <a:srgbClr val="000000"/>
                </a:solidFill>
                <a:latin typeface="Arial"/>
                <a:ea typeface="Arial"/>
                <a:cs typeface="Arial"/>
                <a:sym typeface="Arial"/>
              </a:rPr>
              <a:t>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can I compare these fractions? Which Mathling has more igneous rocks</a:t>
            </a:r>
            <a:r>
              <a:rPr lang="en-GB" dirty="0">
                <a:solidFill>
                  <a:srgbClr val="000000"/>
                </a:solidFill>
                <a:latin typeface="Arial"/>
                <a:ea typeface="Arial"/>
                <a:cs typeface="Arial"/>
                <a:sym typeface="Arial"/>
              </a:rPr>
              <a:t>? How do you know? What is the difference between the two fractions? How many ways can you prove your answer is correct?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15</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Th</a:t>
            </a:r>
            <a:r>
              <a:rPr lang="en-GB" dirty="0">
                <a:latin typeface="Arial"/>
                <a:ea typeface="Arial"/>
                <a:cs typeface="Arial"/>
                <a:sym typeface="Arial"/>
              </a:rPr>
              <a:t>is</a:t>
            </a:r>
            <a:r>
              <a:rPr lang="en-GB" b="0" dirty="0">
                <a:latin typeface="Arial"/>
                <a:ea typeface="Arial"/>
                <a:cs typeface="Arial"/>
                <a:sym typeface="Arial"/>
              </a:rPr>
              <a:t> slide</a:t>
            </a:r>
            <a:r>
              <a:rPr lang="en-GB" dirty="0">
                <a:latin typeface="Arial"/>
                <a:ea typeface="Arial"/>
                <a:cs typeface="Arial"/>
                <a:sym typeface="Arial"/>
              </a:rPr>
              <a:t> provide an opportunity to revisit comparing fractions where denominators are multiples of the same number. Pupils may need to recap this before moving on to comparing fractions where the denominators are not multiples of the same number.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Bar models to compare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do I show each fraction on the </a:t>
            </a:r>
            <a:r>
              <a:rPr lang="en-GB" dirty="0">
                <a:solidFill>
                  <a:srgbClr val="000000"/>
                </a:solidFill>
                <a:latin typeface="Arial"/>
                <a:ea typeface="Arial"/>
                <a:cs typeface="Arial"/>
                <a:sym typeface="Arial"/>
              </a:rPr>
              <a:t>bar model? How do I then compare the fractions using the bar model? Which fraction is larger? How do you know? Which symbol would I use to compare the fractions? Why? If a fraction has a larger number for the denominator, is this always the larger fraction?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assume 8/10 is larger based on the denominator</a:t>
            </a:r>
            <a:r>
              <a:rPr lang="en-GB" dirty="0">
                <a:solidFill>
                  <a:srgbClr val="000000"/>
                </a:solidFill>
                <a:latin typeface="Arial"/>
                <a:ea typeface="Arial"/>
                <a:cs typeface="Arial"/>
                <a:sym typeface="Arial"/>
              </a:rPr>
              <a:t>. While this is true in this case, it is not always true.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Compare other fractions with the same denominator using bar models.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This slide focuses on</a:t>
            </a:r>
            <a:r>
              <a:rPr lang="en-GB" dirty="0">
                <a:latin typeface="Arial"/>
                <a:ea typeface="Arial"/>
                <a:cs typeface="Arial"/>
                <a:sym typeface="Arial"/>
              </a:rPr>
              <a:t> understanding that if the numerators are the same, the denominators can be compared. Pupils may need to recap this learning before comparing and ordering fractions where denominators are not multiples of the same number.</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Blank bar models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Do we need to find equivalent fractions with like denominators to compare these fractions? How can we compare them using the bar models? Is it important that the bars are the same size? Why/ why not?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a:t>
            </a:r>
            <a:r>
              <a:rPr lang="en-GB" dirty="0">
                <a:solidFill>
                  <a:srgbClr val="000000"/>
                </a:solidFill>
                <a:latin typeface="Arial"/>
                <a:ea typeface="Arial"/>
                <a:cs typeface="Arial"/>
                <a:sym typeface="Arial"/>
              </a:rPr>
              <a:t>may not know how to compare fractions with a common numerator.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18</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Correct answer</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T</a:t>
            </a:r>
            <a:r>
              <a:rPr lang="en-GB" dirty="0">
                <a:solidFill>
                  <a:srgbClr val="000000"/>
                </a:solidFill>
                <a:latin typeface="Arial"/>
                <a:ea typeface="Arial"/>
                <a:cs typeface="Arial"/>
                <a:sym typeface="Arial"/>
              </a:rPr>
              <a:t>he pupil does not understand how to compare fractions with different denominators. They may have compared the numerators only.</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The pupil does not understand how to compare fractions. T</a:t>
            </a:r>
            <a:r>
              <a:rPr lang="en-GB" dirty="0">
                <a:solidFill>
                  <a:srgbClr val="000000"/>
                </a:solidFill>
                <a:latin typeface="Arial"/>
                <a:ea typeface="Arial"/>
                <a:cs typeface="Arial"/>
                <a:sym typeface="Arial"/>
              </a:rPr>
              <a:t>hey know both fractions are over ½ and have assumed they are the same.</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The pupil does not know how to compare</a:t>
            </a:r>
            <a:r>
              <a:rPr lang="en-GB" dirty="0">
                <a:solidFill>
                  <a:srgbClr val="000000"/>
                </a:solidFill>
                <a:latin typeface="Arial"/>
                <a:ea typeface="Arial"/>
                <a:cs typeface="Arial"/>
                <a:sym typeface="Arial"/>
              </a:rPr>
              <a:t> fractions.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Blank bar models </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How can you compare these fractions? Do you need to use the bar models? Is there a different way to compare the fractions? Can you explain why you have given x answer? </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Does the numerator alone indicate the larger or smaller fraction? Explain.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Explanations will vary. Pupils should identify that 4/5 is greater than 3/7. When ordering, pupils should recognise that 3/7 is the smaller fraction and will come first.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Blank bar model</a:t>
            </a:r>
            <a:r>
              <a:rPr lang="en-GB" dirty="0">
                <a:solidFill>
                  <a:srgbClr val="000000"/>
                </a:solidFill>
                <a:latin typeface="Arial"/>
                <a:ea typeface="Arial"/>
                <a:cs typeface="Arial"/>
                <a:sym typeface="Arial"/>
              </a:rPr>
              <a:t>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do you use the bar model to compare fractions? Do the bars need to be the same length for the bar models? Why / why not? How do you know which fraction is larger? If we order the fractions from smallest to largest, which fraction comes first?</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a:t>
            </a:r>
            <a:r>
              <a:rPr lang="en-GB" dirty="0">
                <a:solidFill>
                  <a:srgbClr val="000000"/>
                </a:solidFill>
                <a:latin typeface="Arial"/>
                <a:ea typeface="Arial"/>
                <a:cs typeface="Arial"/>
                <a:sym typeface="Arial"/>
              </a:rPr>
              <a:t>may say 3/7 is larger as it has a larger denominator. This shows the pupil does not understand fractions.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Blank bar models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can you use the bar models to compare the fractions? What do you notice about the fractions?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a:t>
            </a:r>
            <a:r>
              <a:rPr lang="en-GB" dirty="0">
                <a:solidFill>
                  <a:srgbClr val="000000"/>
                </a:solidFill>
                <a:latin typeface="Arial"/>
                <a:ea typeface="Arial"/>
                <a:cs typeface="Arial"/>
                <a:sym typeface="Arial"/>
              </a:rPr>
              <a:t>ompare different fractions using bar models (encourage pupils to draw bar models - some pupils may struggle with this. They must ensure the bars are the same size so they can be compared easily.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Explain why the bars should be the same size when comparing them. </a:t>
            </a:r>
            <a:endParaRPr lang="en-GB" sz="1200" b="0" i="0" u="none" strike="noStrik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Font typeface="+mj-lt"/>
              <a:buAutoNum type="alphaLcParenR"/>
            </a:pPr>
            <a:r>
              <a:rPr lang="en-GB" dirty="0">
                <a:latin typeface="Arial"/>
                <a:ea typeface="Arial"/>
                <a:cs typeface="Arial"/>
                <a:sym typeface="Arial"/>
              </a:rPr>
              <a:t>6/7 is greater than ⅗. ⅗ is less than 6/7. </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4/9 is greater than 2/6. 2/6 is less than 4/9.</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13/15 is greater than 7/10. 7/10 is less than 13/15.</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8/9 is greater than ¾. ¾ is less than 8/9. </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3/6 is greater than ⅖. ⅖ is less than 3/6.</a:t>
            </a:r>
          </a:p>
          <a:p>
            <a:pPr rtl="0"/>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Multiplication square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are multiples? How can you find the lowest common multiple? Which method do you prefer (LCM or bar model)? Why?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co</a:t>
            </a:r>
            <a:r>
              <a:rPr lang="en-GB" dirty="0">
                <a:solidFill>
                  <a:srgbClr val="000000"/>
                </a:solidFill>
                <a:latin typeface="Arial"/>
                <a:ea typeface="Arial"/>
                <a:cs typeface="Arial"/>
                <a:sym typeface="Arial"/>
              </a:rPr>
              <a:t>uld become confused when finding equivalent fractions over 12. Some pupils may multiply both fractions by the same number (e.g. multiply both fractions by 3 or both fractions by 4).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The following slide provides an opportunity </a:t>
            </a:r>
            <a:r>
              <a:rPr lang="en-GB" dirty="0">
                <a:solidFill>
                  <a:srgbClr val="000000"/>
                </a:solidFill>
                <a:latin typeface="Arial"/>
                <a:ea typeface="Arial"/>
                <a:cs typeface="Arial"/>
                <a:sym typeface="Arial"/>
              </a:rPr>
              <a:t>for further practice. </a:t>
            </a:r>
            <a:endParaRPr lang="en-GB" sz="1200" b="0" i="0" u="none" strike="noStrik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Multiplication </a:t>
            </a:r>
            <a:r>
              <a:rPr lang="en-GB" dirty="0">
                <a:solidFill>
                  <a:srgbClr val="000000"/>
                </a:solidFill>
                <a:latin typeface="Arial"/>
                <a:ea typeface="Arial"/>
                <a:cs typeface="Arial"/>
                <a:sym typeface="Arial"/>
              </a:rPr>
              <a:t>square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Has Cedar found the lowest common multiple? What has Cedar done to find the answer? Is the answer right or wrong? Why?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a:t>
            </a:r>
            <a:r>
              <a:rPr lang="en-GB" dirty="0">
                <a:solidFill>
                  <a:srgbClr val="000000"/>
                </a:solidFill>
                <a:latin typeface="Arial"/>
                <a:ea typeface="Arial"/>
                <a:cs typeface="Arial"/>
                <a:sym typeface="Arial"/>
              </a:rPr>
              <a:t>s may make the error described above. They may not understand why finding the LCM is a more effective method.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308012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Font typeface="+mj-lt"/>
              <a:buAutoNum type="alphaLcParenR"/>
            </a:pPr>
            <a:r>
              <a:rPr lang="en-GB" dirty="0">
                <a:latin typeface="Arial"/>
                <a:ea typeface="Arial"/>
                <a:cs typeface="Arial"/>
                <a:sym typeface="Arial"/>
              </a:rPr>
              <a:t>&lt; (LCM: 12)</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&gt; (LCM: 15)</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&lt; (LCM: 24)</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&gt; (LCM: 30)</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&gt; (LCM: 35)</a:t>
            </a: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Answers will vary depending on pupil preference. </a:t>
            </a:r>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4022518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how to compare and order fractions using the denominator</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00.pn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0.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Fractions A</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understand how to compare and order fractions using the denominator</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7"/>
            <a:ext cx="11736887" cy="3811299"/>
          </a:xfrm>
        </p:spPr>
        <p:txBody>
          <a:bodyPr>
            <a:normAutofit/>
          </a:bodyPr>
          <a:lstStyle/>
          <a:p>
            <a:r>
              <a:rPr lang="en-GB" dirty="0"/>
              <a:t>You can compare fractions by finding the lowest common multiple (LCM) of the denominators. </a:t>
            </a:r>
          </a:p>
          <a:p>
            <a:endParaRPr lang="en-GB" dirty="0"/>
          </a:p>
          <a:p>
            <a:endParaRPr lang="en-GB" dirty="0"/>
          </a:p>
          <a:p>
            <a:r>
              <a:rPr lang="en-GB" dirty="0"/>
              <a:t>Multiples of 3: 3, 6, 9, </a:t>
            </a:r>
            <a:r>
              <a:rPr lang="en-GB" b="1" dirty="0"/>
              <a:t>12</a:t>
            </a:r>
            <a:r>
              <a:rPr lang="en-GB" dirty="0"/>
              <a:t>, 15</a:t>
            </a:r>
          </a:p>
          <a:p>
            <a:r>
              <a:rPr lang="en-GB" dirty="0"/>
              <a:t>Multiples of 4: 4, 8, </a:t>
            </a:r>
            <a:r>
              <a:rPr lang="en-GB" b="1" dirty="0"/>
              <a:t>12</a:t>
            </a:r>
            <a:r>
              <a:rPr lang="en-GB" dirty="0"/>
              <a:t>, 16 </a:t>
            </a:r>
          </a:p>
          <a:p>
            <a:r>
              <a:rPr lang="en-GB" dirty="0"/>
              <a:t>LCM of 3 and 4: 12</a:t>
            </a:r>
          </a:p>
          <a:p>
            <a:r>
              <a:rPr lang="en-GB" dirty="0"/>
              <a:t>So</a:t>
            </a: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AB3921DD-1F62-7748-B01E-91772F5989CF}"/>
                  </a:ext>
                </a:extLst>
              </p:cNvPr>
              <p:cNvSpPr/>
              <p:nvPr/>
            </p:nvSpPr>
            <p:spPr>
              <a:xfrm>
                <a:off x="5172984" y="1787138"/>
                <a:ext cx="1846032" cy="77455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000" i="1" smtClean="0">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2</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3</m:t>
                        </m:r>
                        <m:r>
                          <m:rPr>
                            <m:nor/>
                          </m:rPr>
                          <a:rPr lang="en-US" sz="2000">
                            <a:solidFill>
                              <a:srgbClr val="222222"/>
                            </a:solidFill>
                            <a:latin typeface="Century Gothic" panose="020B0502020202020204" pitchFamily="34" charset="0"/>
                            <a:ea typeface="Cambria Math" panose="02040503050406030204" pitchFamily="18" charset="0"/>
                          </a:rPr>
                          <m:t> </m:t>
                        </m:r>
                      </m:den>
                    </m:f>
                  </m:oMath>
                </a14:m>
                <a:r>
                  <a:rPr lang="en-GB" sz="2000" dirty="0">
                    <a:solidFill>
                      <a:srgbClr val="222222"/>
                    </a:solidFill>
                    <a:latin typeface="Century Gothic" panose="020B0502020202020204" pitchFamily="34" charset="0"/>
                  </a:rPr>
                  <a:t> and </a:t>
                </a: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3</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4</m:t>
                        </m:r>
                        <m:r>
                          <m:rPr>
                            <m:nor/>
                          </m:rPr>
                          <a:rPr lang="en-US" sz="2000">
                            <a:solidFill>
                              <a:srgbClr val="222222"/>
                            </a:solidFill>
                            <a:latin typeface="Century Gothic" panose="020B0502020202020204" pitchFamily="34" charset="0"/>
                            <a:ea typeface="Cambria Math" panose="02040503050406030204" pitchFamily="18" charset="0"/>
                          </a:rPr>
                          <m:t> </m:t>
                        </m:r>
                      </m:den>
                    </m:f>
                  </m:oMath>
                </a14:m>
                <a:endParaRPr lang="en-GB" sz="2000" dirty="0">
                  <a:solidFill>
                    <a:srgbClr val="222222"/>
                  </a:solidFill>
                  <a:latin typeface="Century Gothic" panose="020B0502020202020204" pitchFamily="34" charset="0"/>
                </a:endParaRPr>
              </a:p>
            </p:txBody>
          </p:sp>
        </mc:Choice>
        <mc:Fallback xmlns="">
          <p:sp>
            <p:nvSpPr>
              <p:cNvPr id="7" name="Rounded Rectangle 6">
                <a:extLst>
                  <a:ext uri="{FF2B5EF4-FFF2-40B4-BE49-F238E27FC236}">
                    <a16:creationId xmlns:a16="http://schemas.microsoft.com/office/drawing/2014/main" id="{AB3921DD-1F62-7748-B01E-91772F5989CF}"/>
                  </a:ext>
                </a:extLst>
              </p:cNvPr>
              <p:cNvSpPr>
                <a:spLocks noRot="1" noChangeAspect="1" noMove="1" noResize="1" noEditPoints="1" noAdjustHandles="1" noChangeArrowheads="1" noChangeShapeType="1" noTextEdit="1"/>
              </p:cNvSpPr>
              <p:nvPr/>
            </p:nvSpPr>
            <p:spPr>
              <a:xfrm>
                <a:off x="5172984" y="1787138"/>
                <a:ext cx="1846032" cy="774555"/>
              </a:xfrm>
              <a:prstGeom prst="roundRect">
                <a:avLst/>
              </a:prstGeom>
              <a:blipFill>
                <a:blip r:embed="rId3"/>
                <a:stretch>
                  <a:fillRect b="-3077"/>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B6C28C16-4A4E-614B-BBC5-501C1AFDE377}"/>
                  </a:ext>
                </a:extLst>
              </p:cNvPr>
              <p:cNvSpPr/>
              <p:nvPr/>
            </p:nvSpPr>
            <p:spPr>
              <a:xfrm>
                <a:off x="1016819" y="4493222"/>
                <a:ext cx="1846032" cy="77455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000" i="1" smtClean="0">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2</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3</m:t>
                        </m:r>
                        <m:r>
                          <m:rPr>
                            <m:nor/>
                          </m:rPr>
                          <a:rPr lang="en-US" sz="2000">
                            <a:solidFill>
                              <a:srgbClr val="222222"/>
                            </a:solidFill>
                            <a:latin typeface="Century Gothic" panose="020B0502020202020204" pitchFamily="34" charset="0"/>
                            <a:ea typeface="Cambria Math" panose="02040503050406030204" pitchFamily="18" charset="0"/>
                          </a:rPr>
                          <m:t> </m:t>
                        </m:r>
                      </m:den>
                    </m:f>
                  </m:oMath>
                </a14:m>
                <a:r>
                  <a:rPr lang="en-GB" sz="2000" dirty="0">
                    <a:solidFill>
                      <a:srgbClr val="222222"/>
                    </a:solidFill>
                    <a:latin typeface="Century Gothic" panose="020B0502020202020204" pitchFamily="34" charset="0"/>
                  </a:rPr>
                  <a:t> =  </a:t>
                </a: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8</m:t>
                        </m:r>
                      </m:num>
                      <m:den>
                        <m:r>
                          <m:rPr>
                            <m:nor/>
                          </m:rPr>
                          <a:rPr lang="en-GB" sz="2000" smtClean="0">
                            <a:solidFill>
                              <a:srgbClr val="222222"/>
                            </a:solidFill>
                            <a:latin typeface="Century Gothic" panose="020B0502020202020204" pitchFamily="34" charset="0"/>
                            <a:ea typeface="Cambria Math" panose="02040503050406030204" pitchFamily="18" charset="0"/>
                          </a:rPr>
                          <m:t>1</m:t>
                        </m:r>
                        <m:r>
                          <m:rPr>
                            <m:nor/>
                          </m:rPr>
                          <a:rPr lang="en-GB" sz="2000" b="0" smtClean="0">
                            <a:solidFill>
                              <a:srgbClr val="222222"/>
                            </a:solidFill>
                            <a:latin typeface="Century Gothic" panose="020B0502020202020204" pitchFamily="34" charset="0"/>
                            <a:ea typeface="Cambria Math" panose="02040503050406030204" pitchFamily="18" charset="0"/>
                          </a:rPr>
                          <m:t>2</m:t>
                        </m:r>
                      </m:den>
                    </m:f>
                  </m:oMath>
                </a14:m>
                <a:endParaRPr lang="en-GB" sz="2000" dirty="0">
                  <a:solidFill>
                    <a:srgbClr val="222222"/>
                  </a:solidFill>
                  <a:latin typeface="Century Gothic" panose="020B0502020202020204" pitchFamily="34" charset="0"/>
                </a:endParaRPr>
              </a:p>
            </p:txBody>
          </p:sp>
        </mc:Choice>
        <mc:Fallback xmlns="">
          <p:sp>
            <p:nvSpPr>
              <p:cNvPr id="8" name="Rounded Rectangle 7">
                <a:extLst>
                  <a:ext uri="{FF2B5EF4-FFF2-40B4-BE49-F238E27FC236}">
                    <a16:creationId xmlns:a16="http://schemas.microsoft.com/office/drawing/2014/main" id="{B6C28C16-4A4E-614B-BBC5-501C1AFDE377}"/>
                  </a:ext>
                </a:extLst>
              </p:cNvPr>
              <p:cNvSpPr>
                <a:spLocks noRot="1" noChangeAspect="1" noMove="1" noResize="1" noEditPoints="1" noAdjustHandles="1" noChangeArrowheads="1" noChangeShapeType="1" noTextEdit="1"/>
              </p:cNvSpPr>
              <p:nvPr/>
            </p:nvSpPr>
            <p:spPr>
              <a:xfrm>
                <a:off x="1016819" y="4493222"/>
                <a:ext cx="1846032" cy="774555"/>
              </a:xfrm>
              <a:prstGeom prst="roundRect">
                <a:avLst/>
              </a:prstGeom>
              <a:blipFill>
                <a:blip r:embed="rId4"/>
                <a:stretch>
                  <a:fillRect b="-3077"/>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A24E1D84-E313-0449-A90E-3A0A47CC23E9}"/>
                  </a:ext>
                </a:extLst>
              </p:cNvPr>
              <p:cNvSpPr/>
              <p:nvPr/>
            </p:nvSpPr>
            <p:spPr>
              <a:xfrm>
                <a:off x="3326952" y="4493221"/>
                <a:ext cx="1846032" cy="77455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000" i="1" smtClean="0">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3</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4</m:t>
                        </m:r>
                        <m:r>
                          <m:rPr>
                            <m:nor/>
                          </m:rPr>
                          <a:rPr lang="en-US" sz="2000">
                            <a:solidFill>
                              <a:srgbClr val="222222"/>
                            </a:solidFill>
                            <a:latin typeface="Century Gothic" panose="020B0502020202020204" pitchFamily="34" charset="0"/>
                            <a:ea typeface="Cambria Math" panose="02040503050406030204" pitchFamily="18" charset="0"/>
                          </a:rPr>
                          <m:t> </m:t>
                        </m:r>
                      </m:den>
                    </m:f>
                  </m:oMath>
                </a14:m>
                <a:r>
                  <a:rPr lang="en-GB" sz="2000" dirty="0">
                    <a:solidFill>
                      <a:srgbClr val="222222"/>
                    </a:solidFill>
                    <a:latin typeface="Century Gothic" panose="020B0502020202020204" pitchFamily="34" charset="0"/>
                  </a:rPr>
                  <a:t> =  </a:t>
                </a: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9</m:t>
                        </m:r>
                      </m:num>
                      <m:den>
                        <m:r>
                          <m:rPr>
                            <m:nor/>
                          </m:rPr>
                          <a:rPr lang="en-GB" sz="2000" smtClean="0">
                            <a:solidFill>
                              <a:srgbClr val="222222"/>
                            </a:solidFill>
                            <a:latin typeface="Century Gothic" panose="020B0502020202020204" pitchFamily="34" charset="0"/>
                            <a:ea typeface="Cambria Math" panose="02040503050406030204" pitchFamily="18" charset="0"/>
                          </a:rPr>
                          <m:t>1</m:t>
                        </m:r>
                        <m:r>
                          <m:rPr>
                            <m:nor/>
                          </m:rPr>
                          <a:rPr lang="en-GB" sz="2000" b="0" smtClean="0">
                            <a:solidFill>
                              <a:srgbClr val="222222"/>
                            </a:solidFill>
                            <a:latin typeface="Century Gothic" panose="020B0502020202020204" pitchFamily="34" charset="0"/>
                            <a:ea typeface="Cambria Math" panose="02040503050406030204" pitchFamily="18" charset="0"/>
                          </a:rPr>
                          <m:t>2</m:t>
                        </m:r>
                      </m:den>
                    </m:f>
                  </m:oMath>
                </a14:m>
                <a:endParaRPr lang="en-GB" sz="2000" dirty="0">
                  <a:solidFill>
                    <a:srgbClr val="222222"/>
                  </a:solidFill>
                  <a:latin typeface="Century Gothic" panose="020B0502020202020204" pitchFamily="34" charset="0"/>
                </a:endParaRPr>
              </a:p>
            </p:txBody>
          </p:sp>
        </mc:Choice>
        <mc:Fallback xmlns="">
          <p:sp>
            <p:nvSpPr>
              <p:cNvPr id="9" name="Rounded Rectangle 8">
                <a:extLst>
                  <a:ext uri="{FF2B5EF4-FFF2-40B4-BE49-F238E27FC236}">
                    <a16:creationId xmlns:a16="http://schemas.microsoft.com/office/drawing/2014/main" id="{A24E1D84-E313-0449-A90E-3A0A47CC23E9}"/>
                  </a:ext>
                </a:extLst>
              </p:cNvPr>
              <p:cNvSpPr>
                <a:spLocks noRot="1" noChangeAspect="1" noMove="1" noResize="1" noEditPoints="1" noAdjustHandles="1" noChangeArrowheads="1" noChangeShapeType="1" noTextEdit="1"/>
              </p:cNvSpPr>
              <p:nvPr/>
            </p:nvSpPr>
            <p:spPr>
              <a:xfrm>
                <a:off x="3326952" y="4493221"/>
                <a:ext cx="1846032" cy="774555"/>
              </a:xfrm>
              <a:prstGeom prst="roundRect">
                <a:avLst/>
              </a:prstGeom>
              <a:blipFill>
                <a:blip r:embed="rId5"/>
                <a:stretch>
                  <a:fillRect b="-3077"/>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4DB38114-6791-5F4C-B929-A2DD23BB7890}"/>
                  </a:ext>
                </a:extLst>
              </p:cNvPr>
              <p:cNvSpPr/>
              <p:nvPr/>
            </p:nvSpPr>
            <p:spPr>
              <a:xfrm>
                <a:off x="1016819" y="5610411"/>
                <a:ext cx="1846032" cy="77455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a:solidFill>
                              <a:srgbClr val="222222"/>
                            </a:solidFill>
                            <a:latin typeface="Century Gothic" panose="020B0502020202020204" pitchFamily="34" charset="0"/>
                            <a:ea typeface="Cambria Math" panose="02040503050406030204" pitchFamily="18" charset="0"/>
                          </a:rPr>
                          <m:t>8</m:t>
                        </m:r>
                      </m:num>
                      <m:den>
                        <m:r>
                          <m:rPr>
                            <m:nor/>
                          </m:rPr>
                          <a:rPr lang="en-GB" sz="2000">
                            <a:solidFill>
                              <a:srgbClr val="222222"/>
                            </a:solidFill>
                            <a:latin typeface="Century Gothic" panose="020B0502020202020204" pitchFamily="34" charset="0"/>
                            <a:ea typeface="Cambria Math" panose="02040503050406030204" pitchFamily="18" charset="0"/>
                          </a:rPr>
                          <m:t>12</m:t>
                        </m:r>
                      </m:den>
                    </m:f>
                  </m:oMath>
                </a14:m>
                <a:r>
                  <a:rPr lang="en-GB" sz="2000" dirty="0">
                    <a:solidFill>
                      <a:srgbClr val="222222"/>
                    </a:solidFill>
                    <a:latin typeface="Century Gothic" panose="020B0502020202020204" pitchFamily="34" charset="0"/>
                  </a:rPr>
                  <a:t> &lt; </a:t>
                </a: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9</m:t>
                        </m:r>
                      </m:num>
                      <m:den>
                        <m:r>
                          <m:rPr>
                            <m:nor/>
                          </m:rPr>
                          <a:rPr lang="en-GB" sz="2000" smtClean="0">
                            <a:solidFill>
                              <a:srgbClr val="222222"/>
                            </a:solidFill>
                            <a:latin typeface="Century Gothic" panose="020B0502020202020204" pitchFamily="34" charset="0"/>
                            <a:ea typeface="Cambria Math" panose="02040503050406030204" pitchFamily="18" charset="0"/>
                          </a:rPr>
                          <m:t>1</m:t>
                        </m:r>
                        <m:r>
                          <m:rPr>
                            <m:nor/>
                          </m:rPr>
                          <a:rPr lang="en-GB" sz="2000" b="0" smtClean="0">
                            <a:solidFill>
                              <a:srgbClr val="222222"/>
                            </a:solidFill>
                            <a:latin typeface="Century Gothic" panose="020B0502020202020204" pitchFamily="34" charset="0"/>
                            <a:ea typeface="Cambria Math" panose="02040503050406030204" pitchFamily="18" charset="0"/>
                          </a:rPr>
                          <m:t>2</m:t>
                        </m:r>
                      </m:den>
                    </m:f>
                  </m:oMath>
                </a14:m>
                <a:endParaRPr lang="en-GB" sz="2000" dirty="0">
                  <a:solidFill>
                    <a:srgbClr val="222222"/>
                  </a:solidFill>
                  <a:latin typeface="Century Gothic" panose="020B0502020202020204" pitchFamily="34" charset="0"/>
                </a:endParaRPr>
              </a:p>
            </p:txBody>
          </p:sp>
        </mc:Choice>
        <mc:Fallback xmlns="">
          <p:sp>
            <p:nvSpPr>
              <p:cNvPr id="10" name="Rounded Rectangle 9">
                <a:extLst>
                  <a:ext uri="{FF2B5EF4-FFF2-40B4-BE49-F238E27FC236}">
                    <a16:creationId xmlns:a16="http://schemas.microsoft.com/office/drawing/2014/main" id="{4DB38114-6791-5F4C-B929-A2DD23BB7890}"/>
                  </a:ext>
                </a:extLst>
              </p:cNvPr>
              <p:cNvSpPr>
                <a:spLocks noRot="1" noChangeAspect="1" noMove="1" noResize="1" noEditPoints="1" noAdjustHandles="1" noChangeArrowheads="1" noChangeShapeType="1" noTextEdit="1"/>
              </p:cNvSpPr>
              <p:nvPr/>
            </p:nvSpPr>
            <p:spPr>
              <a:xfrm>
                <a:off x="1016819" y="5610411"/>
                <a:ext cx="1846032" cy="774555"/>
              </a:xfrm>
              <a:prstGeom prst="roundRect">
                <a:avLst/>
              </a:prstGeom>
              <a:blipFill>
                <a:blip r:embed="rId6"/>
                <a:stretch>
                  <a:fillRect/>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63148529-EB79-2D4B-9641-4C80F8EF664D}"/>
                  </a:ext>
                </a:extLst>
              </p:cNvPr>
              <p:cNvSpPr/>
              <p:nvPr/>
            </p:nvSpPr>
            <p:spPr>
              <a:xfrm>
                <a:off x="3997011" y="5610411"/>
                <a:ext cx="1846032" cy="77455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a:solidFill>
                              <a:srgbClr val="222222"/>
                            </a:solidFill>
                            <a:latin typeface="Century Gothic" panose="020B0502020202020204" pitchFamily="34" charset="0"/>
                            <a:ea typeface="Cambria Math" panose="02040503050406030204" pitchFamily="18" charset="0"/>
                          </a:rPr>
                          <m:t>2</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a:solidFill>
                              <a:srgbClr val="222222"/>
                            </a:solidFill>
                            <a:latin typeface="Century Gothic" panose="020B0502020202020204" pitchFamily="34" charset="0"/>
                            <a:ea typeface="Cambria Math" panose="02040503050406030204" pitchFamily="18" charset="0"/>
                          </a:rPr>
                          <m:t>3</m:t>
                        </m:r>
                        <m:r>
                          <m:rPr>
                            <m:nor/>
                          </m:rPr>
                          <a:rPr lang="en-US" sz="2000">
                            <a:solidFill>
                              <a:srgbClr val="222222"/>
                            </a:solidFill>
                            <a:latin typeface="Century Gothic" panose="020B0502020202020204" pitchFamily="34" charset="0"/>
                            <a:ea typeface="Cambria Math" panose="02040503050406030204" pitchFamily="18" charset="0"/>
                          </a:rPr>
                          <m:t> </m:t>
                        </m:r>
                      </m:den>
                    </m:f>
                  </m:oMath>
                </a14:m>
                <a:r>
                  <a:rPr lang="en-GB" sz="2000" dirty="0">
                    <a:solidFill>
                      <a:srgbClr val="222222"/>
                    </a:solidFill>
                    <a:latin typeface="Century Gothic" panose="020B0502020202020204" pitchFamily="34" charset="0"/>
                  </a:rPr>
                  <a:t> &lt; </a:t>
                </a: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a:solidFill>
                              <a:srgbClr val="222222"/>
                            </a:solidFill>
                            <a:latin typeface="Century Gothic" panose="020B0502020202020204" pitchFamily="34" charset="0"/>
                            <a:ea typeface="Cambria Math" panose="02040503050406030204" pitchFamily="18" charset="0"/>
                          </a:rPr>
                          <m:t>3</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a:solidFill>
                              <a:srgbClr val="222222"/>
                            </a:solidFill>
                            <a:latin typeface="Century Gothic" panose="020B0502020202020204" pitchFamily="34" charset="0"/>
                            <a:ea typeface="Cambria Math" panose="02040503050406030204" pitchFamily="18" charset="0"/>
                          </a:rPr>
                          <m:t>4</m:t>
                        </m:r>
                        <m:r>
                          <m:rPr>
                            <m:nor/>
                          </m:rPr>
                          <a:rPr lang="en-US" sz="2000">
                            <a:solidFill>
                              <a:srgbClr val="222222"/>
                            </a:solidFill>
                            <a:latin typeface="Century Gothic" panose="020B0502020202020204" pitchFamily="34" charset="0"/>
                            <a:ea typeface="Cambria Math" panose="02040503050406030204" pitchFamily="18" charset="0"/>
                          </a:rPr>
                          <m:t> </m:t>
                        </m:r>
                      </m:den>
                    </m:f>
                  </m:oMath>
                </a14:m>
                <a:endParaRPr lang="en-GB" sz="2000" dirty="0">
                  <a:solidFill>
                    <a:srgbClr val="222222"/>
                  </a:solidFill>
                  <a:latin typeface="Century Gothic" panose="020B0502020202020204" pitchFamily="34" charset="0"/>
                </a:endParaRPr>
              </a:p>
            </p:txBody>
          </p:sp>
        </mc:Choice>
        <mc:Fallback xmlns="">
          <p:sp>
            <p:nvSpPr>
              <p:cNvPr id="11" name="Rounded Rectangle 10">
                <a:extLst>
                  <a:ext uri="{FF2B5EF4-FFF2-40B4-BE49-F238E27FC236}">
                    <a16:creationId xmlns:a16="http://schemas.microsoft.com/office/drawing/2014/main" id="{63148529-EB79-2D4B-9641-4C80F8EF664D}"/>
                  </a:ext>
                </a:extLst>
              </p:cNvPr>
              <p:cNvSpPr>
                <a:spLocks noRot="1" noChangeAspect="1" noMove="1" noResize="1" noEditPoints="1" noAdjustHandles="1" noChangeArrowheads="1" noChangeShapeType="1" noTextEdit="1"/>
              </p:cNvSpPr>
              <p:nvPr/>
            </p:nvSpPr>
            <p:spPr>
              <a:xfrm>
                <a:off x="3997011" y="5610411"/>
                <a:ext cx="1846032" cy="774555"/>
              </a:xfrm>
              <a:prstGeom prst="roundRect">
                <a:avLst/>
              </a:prstGeom>
              <a:blipFill>
                <a:blip r:embed="rId7"/>
                <a:stretch>
                  <a:fillRect b="-3077"/>
                </a:stretch>
              </a:blipFill>
              <a:ln w="38100">
                <a:solidFill>
                  <a:srgbClr val="CCD4F4"/>
                </a:solidFill>
              </a:ln>
            </p:spPr>
            <p:txBody>
              <a:bodyPr/>
              <a:lstStyle/>
              <a:p>
                <a:r>
                  <a:rPr lang="en-GB">
                    <a:noFill/>
                  </a:rPr>
                  <a:t> </a:t>
                </a:r>
              </a:p>
            </p:txBody>
          </p:sp>
        </mc:Fallback>
      </mc:AlternateContent>
      <p:sp>
        <p:nvSpPr>
          <p:cNvPr id="12" name="TextBox 11">
            <a:extLst>
              <a:ext uri="{FF2B5EF4-FFF2-40B4-BE49-F238E27FC236}">
                <a16:creationId xmlns:a16="http://schemas.microsoft.com/office/drawing/2014/main" id="{747850E4-BE6D-3148-B6D9-83806B18C56A}"/>
              </a:ext>
            </a:extLst>
          </p:cNvPr>
          <p:cNvSpPr txBox="1"/>
          <p:nvPr/>
        </p:nvSpPr>
        <p:spPr>
          <a:xfrm>
            <a:off x="3048000" y="5813022"/>
            <a:ext cx="763862" cy="369332"/>
          </a:xfrm>
          <a:prstGeom prst="rect">
            <a:avLst/>
          </a:prstGeom>
          <a:noFill/>
        </p:spPr>
        <p:txBody>
          <a:bodyPr wrap="square">
            <a:spAutoFit/>
          </a:bodyPr>
          <a:lstStyle/>
          <a:p>
            <a:pPr algn="ctr"/>
            <a:r>
              <a:rPr lang="en-GB" dirty="0">
                <a:latin typeface="Century Gothic" panose="020B0502020202020204" pitchFamily="34" charset="0"/>
              </a:rPr>
              <a:t>and</a:t>
            </a:r>
          </a:p>
        </p:txBody>
      </p:sp>
    </p:spTree>
    <p:extLst>
      <p:ext uri="{BB962C8B-B14F-4D97-AF65-F5344CB8AC3E}">
        <p14:creationId xmlns:p14="http://schemas.microsoft.com/office/powerpoint/2010/main" val="74678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4365480"/>
              </a:xfrm>
            </p:spPr>
            <p:txBody>
              <a:bodyPr/>
              <a:lstStyle/>
              <a:p>
                <a:pPr lvl="0">
                  <a:spcBef>
                    <a:spcPts val="0"/>
                  </a:spcBef>
                  <a:buClr>
                    <a:schemeClr val="dk1"/>
                  </a:buClr>
                  <a:buSzPts val="1800"/>
                </a:pPr>
                <a:r>
                  <a:rPr lang="en-GB" dirty="0"/>
                  <a:t>Cedar has tried to use the lowest common multiple method to compare these fractions. </a:t>
                </a:r>
              </a:p>
              <a:p>
                <a:pPr lvl="0">
                  <a:spcBef>
                    <a:spcPts val="0"/>
                  </a:spcBef>
                  <a:buClr>
                    <a:schemeClr val="dk1"/>
                  </a:buClr>
                  <a:buSzPts val="1800"/>
                </a:pPr>
                <a:endParaRPr lang="en-GB" dirty="0"/>
              </a:p>
              <a:p>
                <a:pPr lvl="0">
                  <a:lnSpc>
                    <a:spcPct val="100000"/>
                  </a:lnSpc>
                </a:pPr>
                <a14:m>
                  <m:oMath xmlns:m="http://schemas.openxmlformats.org/officeDocument/2006/math">
                    <m:f>
                      <m:fPr>
                        <m:ctrlPr>
                          <a:rPr lang="ar-AE" i="1">
                            <a:latin typeface="Cambria Math" panose="02040503050406030204" pitchFamily="18" charset="0"/>
                            <a:ea typeface="Cambria Math" panose="02040503050406030204" pitchFamily="18" charset="0"/>
                          </a:rPr>
                        </m:ctrlPr>
                      </m:fPr>
                      <m:num>
                        <m:r>
                          <m:rPr>
                            <m:nor/>
                          </m:rPr>
                          <a:rPr lang="en-GB" b="0" i="0" smtClean="0">
                            <a:ea typeface="Cambria Math" panose="02040503050406030204" pitchFamily="18" charset="0"/>
                          </a:rPr>
                          <m:t>4</m:t>
                        </m:r>
                      </m:num>
                      <m:den>
                        <m:r>
                          <m:rPr>
                            <m:nor/>
                          </m:rPr>
                          <a:rPr lang="ar-AE">
                            <a:ea typeface="Cambria Math" panose="02040503050406030204" pitchFamily="18" charset="0"/>
                          </a:rPr>
                          <m:t> </m:t>
                        </m:r>
                        <m:r>
                          <m:rPr>
                            <m:nor/>
                          </m:rPr>
                          <a:rPr lang="en-GB" b="0" i="0" smtClean="0">
                            <a:ea typeface="Cambria Math" panose="02040503050406030204" pitchFamily="18" charset="0"/>
                          </a:rPr>
                          <m:t>6</m:t>
                        </m:r>
                        <m:r>
                          <m:rPr>
                            <m:nor/>
                          </m:rPr>
                          <a:rPr lang="ar-AE">
                            <a:ea typeface="Cambria Math" panose="02040503050406030204" pitchFamily="18" charset="0"/>
                          </a:rPr>
                          <m:t> </m:t>
                        </m:r>
                      </m:den>
                    </m:f>
                  </m:oMath>
                </a14:m>
                <a:r>
                  <a:rPr lang="ar-AE" dirty="0"/>
                  <a:t> </a:t>
                </a:r>
                <a:r>
                  <a:rPr lang="en-GB" dirty="0"/>
                  <a:t>and </a:t>
                </a:r>
                <a14:m>
                  <m:oMath xmlns:m="http://schemas.openxmlformats.org/officeDocument/2006/math">
                    <m:f>
                      <m:fPr>
                        <m:ctrlPr>
                          <a:rPr lang="ar-AE" i="1">
                            <a:latin typeface="Cambria Math" panose="02040503050406030204" pitchFamily="18" charset="0"/>
                            <a:ea typeface="Cambria Math" panose="02040503050406030204" pitchFamily="18" charset="0"/>
                          </a:rPr>
                        </m:ctrlPr>
                      </m:fPr>
                      <m:num>
                        <m:r>
                          <m:rPr>
                            <m:nor/>
                          </m:rPr>
                          <a:rPr lang="en-GB" b="0" i="0" smtClean="0">
                            <a:ea typeface="Cambria Math" panose="02040503050406030204" pitchFamily="18" charset="0"/>
                          </a:rPr>
                          <m:t>5</m:t>
                        </m:r>
                      </m:num>
                      <m:den>
                        <m:r>
                          <m:rPr>
                            <m:nor/>
                          </m:rPr>
                          <a:rPr lang="ar-AE">
                            <a:ea typeface="Cambria Math" panose="02040503050406030204" pitchFamily="18" charset="0"/>
                          </a:rPr>
                          <m:t> </m:t>
                        </m:r>
                        <m:r>
                          <m:rPr>
                            <m:nor/>
                          </m:rPr>
                          <a:rPr lang="en-GB" b="0" i="0" smtClean="0">
                            <a:ea typeface="Cambria Math" panose="02040503050406030204" pitchFamily="18" charset="0"/>
                          </a:rPr>
                          <m:t>8</m:t>
                        </m:r>
                        <m:r>
                          <m:rPr>
                            <m:nor/>
                          </m:rPr>
                          <a:rPr lang="ar-AE">
                            <a:ea typeface="Cambria Math" panose="02040503050406030204" pitchFamily="18" charset="0"/>
                          </a:rPr>
                          <m:t> </m:t>
                        </m:r>
                      </m:den>
                    </m:f>
                  </m:oMath>
                </a14:m>
                <a:r>
                  <a:rPr lang="ar-AE" dirty="0"/>
                  <a:t> </a:t>
                </a:r>
              </a:p>
              <a:p>
                <a:pPr lvl="0">
                  <a:spcBef>
                    <a:spcPts val="0"/>
                  </a:spcBef>
                  <a:buClr>
                    <a:schemeClr val="dk1"/>
                  </a:buClr>
                  <a:buSzPts val="1800"/>
                </a:pPr>
                <a:r>
                  <a:rPr lang="en-GB" dirty="0"/>
                  <a:t>Lowest common multiple of 6 and 8: 48</a:t>
                </a:r>
              </a:p>
              <a:p>
                <a:pPr lvl="0"/>
                <a14:m>
                  <m:oMath xmlns:m="http://schemas.openxmlformats.org/officeDocument/2006/math">
                    <m:f>
                      <m:fPr>
                        <m:ctrlPr>
                          <a:rPr lang="ar-AE" i="1">
                            <a:latin typeface="Cambria Math" panose="02040503050406030204" pitchFamily="18" charset="0"/>
                            <a:ea typeface="Cambria Math" panose="02040503050406030204" pitchFamily="18" charset="0"/>
                          </a:rPr>
                        </m:ctrlPr>
                      </m:fPr>
                      <m:num>
                        <m:r>
                          <m:rPr>
                            <m:nor/>
                          </m:rPr>
                          <a:rPr lang="en-GB" b="0" i="0" smtClean="0">
                            <a:ea typeface="Cambria Math" panose="02040503050406030204" pitchFamily="18" charset="0"/>
                          </a:rPr>
                          <m:t>32</m:t>
                        </m:r>
                      </m:num>
                      <m:den>
                        <m:r>
                          <m:rPr>
                            <m:nor/>
                          </m:rPr>
                          <a:rPr lang="en-GB" b="0" i="0" smtClean="0">
                            <a:ea typeface="Cambria Math" panose="02040503050406030204" pitchFamily="18" charset="0"/>
                          </a:rPr>
                          <m:t>48</m:t>
                        </m:r>
                      </m:den>
                    </m:f>
                  </m:oMath>
                </a14:m>
                <a:r>
                  <a:rPr lang="ar-AE" dirty="0"/>
                  <a:t> &gt; </a:t>
                </a:r>
                <a14:m>
                  <m:oMath xmlns:m="http://schemas.openxmlformats.org/officeDocument/2006/math">
                    <m:f>
                      <m:fPr>
                        <m:ctrlPr>
                          <a:rPr lang="ar-AE" i="1">
                            <a:latin typeface="Cambria Math" panose="02040503050406030204" pitchFamily="18" charset="0"/>
                            <a:ea typeface="Cambria Math" panose="02040503050406030204" pitchFamily="18" charset="0"/>
                          </a:rPr>
                        </m:ctrlPr>
                      </m:fPr>
                      <m:num>
                        <m:r>
                          <m:rPr>
                            <m:nor/>
                          </m:rPr>
                          <a:rPr lang="en-GB" b="0" i="0" smtClean="0">
                            <a:ea typeface="Cambria Math" panose="02040503050406030204" pitchFamily="18" charset="0"/>
                          </a:rPr>
                          <m:t>30</m:t>
                        </m:r>
                      </m:num>
                      <m:den>
                        <m:r>
                          <m:rPr>
                            <m:nor/>
                          </m:rPr>
                          <a:rPr lang="en-GB" b="0" i="0" smtClean="0">
                            <a:ea typeface="Cambria Math" panose="02040503050406030204" pitchFamily="18" charset="0"/>
                          </a:rPr>
                          <m:t>48</m:t>
                        </m:r>
                      </m:den>
                    </m:f>
                  </m:oMath>
                </a14:m>
                <a:r>
                  <a:rPr lang="ar-AE" dirty="0"/>
                  <a:t> </a:t>
                </a:r>
              </a:p>
              <a:p>
                <a:pPr lvl="0">
                  <a:spcBef>
                    <a:spcPts val="0"/>
                  </a:spcBef>
                  <a:buClr>
                    <a:schemeClr val="dk1"/>
                  </a:buClr>
                  <a:buSzPts val="1800"/>
                </a:pPr>
                <a:endParaRPr lang="ar-AE" dirty="0"/>
              </a:p>
              <a:p>
                <a:pPr lvl="0">
                  <a:spcBef>
                    <a:spcPts val="0"/>
                  </a:spcBef>
                  <a:buClr>
                    <a:schemeClr val="dk1"/>
                  </a:buClr>
                  <a:buSzPts val="1800"/>
                </a:pPr>
                <a:r>
                  <a:rPr lang="en-GB" b="1" dirty="0"/>
                  <a:t>Is it right? </a:t>
                </a:r>
              </a:p>
              <a:p>
                <a:pPr lvl="0">
                  <a:spcBef>
                    <a:spcPts val="0"/>
                  </a:spcBef>
                  <a:buClr>
                    <a:schemeClr val="dk1"/>
                  </a:buClr>
                  <a:buSzPts val="1800"/>
                </a:pPr>
                <a:r>
                  <a:rPr lang="en-GB" dirty="0"/>
                  <a:t>Explain. </a:t>
                </a:r>
              </a:p>
            </p:txBody>
          </p:sp>
        </mc:Choice>
        <mc:Fallback>
          <p:sp>
            <p:nvSpPr>
              <p:cNvPr id="3" name="Content Placeholder 2">
                <a:extLst>
                  <a:ext uri="{FF2B5EF4-FFF2-40B4-BE49-F238E27FC236}">
                    <a16:creationId xmlns:a16="http://schemas.microsoft.com/office/drawing/2014/main" id="{39AE2F5F-7234-D84E-9806-68FC1209B06F}"/>
                  </a:ext>
                </a:extLst>
              </p:cNvPr>
              <p:cNvSpPr>
                <a:spLocks noGrp="1" noRot="1" noChangeAspect="1" noMove="1" noResize="1" noEditPoints="1" noAdjustHandles="1" noChangeArrowheads="1" noChangeShapeType="1" noTextEdit="1"/>
              </p:cNvSpPr>
              <p:nvPr>
                <p:ph sz="quarter" idx="11"/>
              </p:nvPr>
            </p:nvSpPr>
            <p:spPr>
              <a:xfrm>
                <a:off x="263046" y="1176339"/>
                <a:ext cx="11736887" cy="4365480"/>
              </a:xfrm>
              <a:blipFill>
                <a:blip r:embed="rId3"/>
                <a:stretch>
                  <a:fillRect l="-432"/>
                </a:stretch>
              </a:blipFill>
            </p:spPr>
            <p:txBody>
              <a:bodyPr/>
              <a:lstStyle/>
              <a:p>
                <a:r>
                  <a:rPr lang="en-GB">
                    <a:noFill/>
                  </a:rPr>
                  <a:t> </a:t>
                </a:r>
              </a:p>
            </p:txBody>
          </p:sp>
        </mc:Fallback>
      </mc:AlternateContent>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7" name="Google Shape;571;p36">
            <a:extLst>
              <a:ext uri="{FF2B5EF4-FFF2-40B4-BE49-F238E27FC236}">
                <a16:creationId xmlns:a16="http://schemas.microsoft.com/office/drawing/2014/main" id="{80618089-174E-CD46-B4A2-72F758FA8279}"/>
              </a:ext>
            </a:extLst>
          </p:cNvPr>
          <p:cNvPicPr preferRelativeResize="0"/>
          <p:nvPr/>
        </p:nvPicPr>
        <p:blipFill>
          <a:blip r:embed="rId4">
            <a:alphaModFix/>
          </a:blip>
          <a:stretch>
            <a:fillRect/>
          </a:stretch>
        </p:blipFill>
        <p:spPr>
          <a:xfrm>
            <a:off x="10562600" y="2098124"/>
            <a:ext cx="1241473" cy="1260955"/>
          </a:xfrm>
          <a:prstGeom prst="rect">
            <a:avLst/>
          </a:prstGeom>
          <a:noFill/>
          <a:ln>
            <a:noFill/>
          </a:ln>
        </p:spPr>
      </p:pic>
      <p:sp>
        <p:nvSpPr>
          <p:cNvPr id="8" name="Google Shape;170;p20">
            <a:extLst>
              <a:ext uri="{FF2B5EF4-FFF2-40B4-BE49-F238E27FC236}">
                <a16:creationId xmlns:a16="http://schemas.microsoft.com/office/drawing/2014/main" id="{3F3192D0-5077-8E47-9022-4E78FA0EC076}"/>
              </a:ext>
            </a:extLst>
          </p:cNvPr>
          <p:cNvSpPr txBox="1"/>
          <p:nvPr/>
        </p:nvSpPr>
        <p:spPr>
          <a:xfrm>
            <a:off x="3588327" y="3546440"/>
            <a:ext cx="8340627" cy="180801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Cedar has used the correct symbol to compare the fractions, however, they have not found the lowest common multiple of the two denominators. Cedar has multiplied 6 by 8 instead of listing the lower common multiples. The lowest common multiple is 24.</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09087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Graphical user interface, text&#10;&#10;Description automatically generated with medium confidence">
            <a:extLst>
              <a:ext uri="{FF2B5EF4-FFF2-40B4-BE49-F238E27FC236}">
                <a16:creationId xmlns:a16="http://schemas.microsoft.com/office/drawing/2014/main" id="{11E5BE81-0586-D844-9304-4D735060813B}"/>
              </a:ext>
            </a:extLst>
          </p:cNvPr>
          <p:cNvPicPr>
            <a:picLocks noChangeAspect="1"/>
          </p:cNvPicPr>
          <p:nvPr/>
        </p:nvPicPr>
        <p:blipFill>
          <a:blip r:embed="rId3"/>
          <a:stretch>
            <a:fillRect/>
          </a:stretch>
        </p:blipFill>
        <p:spPr>
          <a:xfrm>
            <a:off x="263524" y="1077157"/>
            <a:ext cx="7848600" cy="3261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721735"/>
          </a:xfrm>
        </p:spPr>
        <p:txBody>
          <a:bodyPr/>
          <a:lstStyle/>
          <a:p>
            <a:pPr lvl="0">
              <a:spcBef>
                <a:spcPts val="0"/>
              </a:spcBef>
              <a:buClr>
                <a:schemeClr val="dk1"/>
              </a:buClr>
              <a:buSzPts val="1800"/>
            </a:pPr>
            <a:r>
              <a:rPr lang="en-GB" dirty="0"/>
              <a:t>Put these fractions in </a:t>
            </a:r>
            <a:r>
              <a:rPr lang="en-GB" b="1" dirty="0"/>
              <a:t>ascending </a:t>
            </a:r>
            <a:r>
              <a:rPr lang="en-GB" dirty="0"/>
              <a:t>order.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199DF47C-8614-BB41-9718-D27802EBB9DC}"/>
                  </a:ext>
                </a:extLst>
              </p:cNvPr>
              <p:cNvSpPr/>
              <p:nvPr/>
            </p:nvSpPr>
            <p:spPr>
              <a:xfrm>
                <a:off x="3069032" y="1997254"/>
                <a:ext cx="593770" cy="85898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1</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2</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7" name="Rounded Rectangle 6">
                <a:extLst>
                  <a:ext uri="{FF2B5EF4-FFF2-40B4-BE49-F238E27FC236}">
                    <a16:creationId xmlns:a16="http://schemas.microsoft.com/office/drawing/2014/main" id="{199DF47C-8614-BB41-9718-D27802EBB9DC}"/>
                  </a:ext>
                </a:extLst>
              </p:cNvPr>
              <p:cNvSpPr>
                <a:spLocks noRot="1" noChangeAspect="1" noMove="1" noResize="1" noEditPoints="1" noAdjustHandles="1" noChangeArrowheads="1" noChangeShapeType="1" noTextEdit="1"/>
              </p:cNvSpPr>
              <p:nvPr/>
            </p:nvSpPr>
            <p:spPr>
              <a:xfrm>
                <a:off x="3069032" y="1997254"/>
                <a:ext cx="593770" cy="858982"/>
              </a:xfrm>
              <a:prstGeom prst="roundRect">
                <a:avLst/>
              </a:prstGeom>
              <a:blipFill>
                <a:blip r:embed="rId3"/>
                <a:stretch>
                  <a:fillRect l="-8000" b="-14085"/>
                </a:stretch>
              </a:blipFill>
              <a:ln w="38100">
                <a:solidFill>
                  <a:srgbClr val="CCD4F4"/>
                </a:solidFill>
              </a:ln>
            </p:spPr>
            <p:txBody>
              <a:bodyPr/>
              <a:lstStyle/>
              <a:p>
                <a:r>
                  <a:rPr lang="en-GB">
                    <a:noFill/>
                  </a:rPr>
                  <a:t> </a:t>
                </a:r>
              </a:p>
            </p:txBody>
          </p:sp>
        </mc:Fallback>
      </mc:AlternateContent>
      <p:sp>
        <p:nvSpPr>
          <p:cNvPr id="8" name="Rounded Rectangle 7">
            <a:extLst>
              <a:ext uri="{FF2B5EF4-FFF2-40B4-BE49-F238E27FC236}">
                <a16:creationId xmlns:a16="http://schemas.microsoft.com/office/drawing/2014/main" id="{F13E3426-D13A-2848-8EBC-956557D283E2}"/>
              </a:ext>
            </a:extLst>
          </p:cNvPr>
          <p:cNvSpPr/>
          <p:nvPr/>
        </p:nvSpPr>
        <p:spPr>
          <a:xfrm>
            <a:off x="463371" y="3947022"/>
            <a:ext cx="954831" cy="96326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44A34C23-1994-514D-99EA-46D95F29F137}"/>
              </a:ext>
            </a:extLst>
          </p:cNvPr>
          <p:cNvSpPr/>
          <p:nvPr/>
        </p:nvSpPr>
        <p:spPr>
          <a:xfrm>
            <a:off x="2503289" y="3947022"/>
            <a:ext cx="954831" cy="96326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470049DA-2C6A-6240-90CC-5BA20788C055}"/>
              </a:ext>
            </a:extLst>
          </p:cNvPr>
          <p:cNvSpPr/>
          <p:nvPr/>
        </p:nvSpPr>
        <p:spPr>
          <a:xfrm>
            <a:off x="4543207" y="3947022"/>
            <a:ext cx="954831" cy="96326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0B51CE45-A85B-6149-80D4-CD04486E9EC6}"/>
              </a:ext>
            </a:extLst>
          </p:cNvPr>
          <p:cNvSpPr/>
          <p:nvPr/>
        </p:nvSpPr>
        <p:spPr>
          <a:xfrm>
            <a:off x="6583125" y="3947022"/>
            <a:ext cx="954831" cy="96326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EF571B7C-1AE1-8146-8D52-181D10FF27B9}"/>
              </a:ext>
            </a:extLst>
          </p:cNvPr>
          <p:cNvSpPr/>
          <p:nvPr/>
        </p:nvSpPr>
        <p:spPr>
          <a:xfrm>
            <a:off x="8623043" y="3947022"/>
            <a:ext cx="954831" cy="96326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E66D59FE-0AD8-F747-B413-5332888B65A0}"/>
              </a:ext>
            </a:extLst>
          </p:cNvPr>
          <p:cNvSpPr/>
          <p:nvPr/>
        </p:nvSpPr>
        <p:spPr>
          <a:xfrm>
            <a:off x="10662961" y="3947022"/>
            <a:ext cx="954831" cy="96326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79F037A0-59A2-8545-BFFC-4FE315FFE540}"/>
                  </a:ext>
                </a:extLst>
              </p:cNvPr>
              <p:cNvSpPr/>
              <p:nvPr/>
            </p:nvSpPr>
            <p:spPr>
              <a:xfrm>
                <a:off x="4285631" y="1997254"/>
                <a:ext cx="593770" cy="85898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3</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4</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4" name="Rounded Rectangle 13">
                <a:extLst>
                  <a:ext uri="{FF2B5EF4-FFF2-40B4-BE49-F238E27FC236}">
                    <a16:creationId xmlns:a16="http://schemas.microsoft.com/office/drawing/2014/main" id="{79F037A0-59A2-8545-BFFC-4FE315FFE540}"/>
                  </a:ext>
                </a:extLst>
              </p:cNvPr>
              <p:cNvSpPr>
                <a:spLocks noRot="1" noChangeAspect="1" noMove="1" noResize="1" noEditPoints="1" noAdjustHandles="1" noChangeArrowheads="1" noChangeShapeType="1" noTextEdit="1"/>
              </p:cNvSpPr>
              <p:nvPr/>
            </p:nvSpPr>
            <p:spPr>
              <a:xfrm>
                <a:off x="4285631" y="1997254"/>
                <a:ext cx="593770" cy="858982"/>
              </a:xfrm>
              <a:prstGeom prst="roundRect">
                <a:avLst/>
              </a:prstGeom>
              <a:blipFill>
                <a:blip r:embed="rId4"/>
                <a:stretch>
                  <a:fillRect l="-8000" b="-14085"/>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EADF3648-7BFA-C44A-BB82-98CF7EA9C5B7}"/>
                  </a:ext>
                </a:extLst>
              </p:cNvPr>
              <p:cNvSpPr/>
              <p:nvPr/>
            </p:nvSpPr>
            <p:spPr>
              <a:xfrm>
                <a:off x="5502230" y="1997254"/>
                <a:ext cx="593770" cy="85898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3</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5</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5" name="Rounded Rectangle 14">
                <a:extLst>
                  <a:ext uri="{FF2B5EF4-FFF2-40B4-BE49-F238E27FC236}">
                    <a16:creationId xmlns:a16="http://schemas.microsoft.com/office/drawing/2014/main" id="{EADF3648-7BFA-C44A-BB82-98CF7EA9C5B7}"/>
                  </a:ext>
                </a:extLst>
              </p:cNvPr>
              <p:cNvSpPr>
                <a:spLocks noRot="1" noChangeAspect="1" noMove="1" noResize="1" noEditPoints="1" noAdjustHandles="1" noChangeArrowheads="1" noChangeShapeType="1" noTextEdit="1"/>
              </p:cNvSpPr>
              <p:nvPr/>
            </p:nvSpPr>
            <p:spPr>
              <a:xfrm>
                <a:off x="5502230" y="1997254"/>
                <a:ext cx="593770" cy="858982"/>
              </a:xfrm>
              <a:prstGeom prst="roundRect">
                <a:avLst/>
              </a:prstGeom>
              <a:blipFill>
                <a:blip r:embed="rId5"/>
                <a:stretch>
                  <a:fillRect l="-10000" b="-12676"/>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4F182855-25DA-8F4D-9401-EBA2DACB63A9}"/>
                  </a:ext>
                </a:extLst>
              </p:cNvPr>
              <p:cNvSpPr/>
              <p:nvPr/>
            </p:nvSpPr>
            <p:spPr>
              <a:xfrm>
                <a:off x="6713859" y="1997254"/>
                <a:ext cx="593770" cy="85898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7</m:t>
                          </m:r>
                        </m:num>
                        <m:den>
                          <m:r>
                            <m:rPr>
                              <m:nor/>
                            </m:rPr>
                            <a:rPr lang="en-GB" sz="2400" smtClean="0">
                              <a:solidFill>
                                <a:srgbClr val="222222"/>
                              </a:solidFill>
                              <a:latin typeface="Century Gothic" panose="020B0502020202020204" pitchFamily="34" charset="0"/>
                              <a:ea typeface="Cambria Math" panose="02040503050406030204" pitchFamily="18" charset="0"/>
                            </a:rPr>
                            <m:t>1</m:t>
                          </m:r>
                          <m:r>
                            <m:rPr>
                              <m:nor/>
                            </m:rPr>
                            <a:rPr lang="en-GB" sz="2400" b="0" smtClean="0">
                              <a:solidFill>
                                <a:srgbClr val="222222"/>
                              </a:solidFill>
                              <a:latin typeface="Century Gothic" panose="020B0502020202020204" pitchFamily="34" charset="0"/>
                              <a:ea typeface="Cambria Math" panose="02040503050406030204" pitchFamily="18" charset="0"/>
                            </a:rPr>
                            <m:t>0</m:t>
                          </m:r>
                        </m:den>
                      </m:f>
                    </m:oMath>
                  </m:oMathPara>
                </a14:m>
                <a:endParaRPr lang="en-GB" sz="2400" dirty="0">
                  <a:solidFill>
                    <a:srgbClr val="222222"/>
                  </a:solidFill>
                  <a:latin typeface="Century Gothic" panose="020B0502020202020204" pitchFamily="34" charset="0"/>
                </a:endParaRPr>
              </a:p>
            </p:txBody>
          </p:sp>
        </mc:Choice>
        <mc:Fallback xmlns="">
          <p:sp>
            <p:nvSpPr>
              <p:cNvPr id="16" name="Rounded Rectangle 15">
                <a:extLst>
                  <a:ext uri="{FF2B5EF4-FFF2-40B4-BE49-F238E27FC236}">
                    <a16:creationId xmlns:a16="http://schemas.microsoft.com/office/drawing/2014/main" id="{4F182855-25DA-8F4D-9401-EBA2DACB63A9}"/>
                  </a:ext>
                </a:extLst>
              </p:cNvPr>
              <p:cNvSpPr>
                <a:spLocks noRot="1" noChangeAspect="1" noMove="1" noResize="1" noEditPoints="1" noAdjustHandles="1" noChangeArrowheads="1" noChangeShapeType="1" noTextEdit="1"/>
              </p:cNvSpPr>
              <p:nvPr/>
            </p:nvSpPr>
            <p:spPr>
              <a:xfrm>
                <a:off x="6713859" y="1997254"/>
                <a:ext cx="593770" cy="858982"/>
              </a:xfrm>
              <a:prstGeom prst="roundRect">
                <a:avLst/>
              </a:prstGeom>
              <a:blipFill>
                <a:blip r:embed="rId6"/>
                <a:stretch>
                  <a:fillRect l="-2000" b="-1408"/>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7F9210E5-99FD-9F4D-A2DA-6D47F82C77C0}"/>
                  </a:ext>
                </a:extLst>
              </p:cNvPr>
              <p:cNvSpPr/>
              <p:nvPr/>
            </p:nvSpPr>
            <p:spPr>
              <a:xfrm>
                <a:off x="7930458" y="1997254"/>
                <a:ext cx="593770" cy="85898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9</m:t>
                          </m:r>
                        </m:num>
                        <m:den>
                          <m:r>
                            <m:rPr>
                              <m:nor/>
                            </m:rPr>
                            <a:rPr lang="en-GB" sz="2400" smtClean="0">
                              <a:solidFill>
                                <a:srgbClr val="222222"/>
                              </a:solidFill>
                              <a:latin typeface="Century Gothic" panose="020B0502020202020204" pitchFamily="34" charset="0"/>
                              <a:ea typeface="Cambria Math" panose="02040503050406030204" pitchFamily="18" charset="0"/>
                            </a:rPr>
                            <m:t>2</m:t>
                          </m:r>
                          <m:r>
                            <m:rPr>
                              <m:nor/>
                            </m:rPr>
                            <a:rPr lang="en-GB" sz="2400" b="0" smtClean="0">
                              <a:solidFill>
                                <a:srgbClr val="222222"/>
                              </a:solidFill>
                              <a:latin typeface="Century Gothic" panose="020B0502020202020204" pitchFamily="34" charset="0"/>
                              <a:ea typeface="Cambria Math" panose="02040503050406030204" pitchFamily="18" charset="0"/>
                            </a:rPr>
                            <m:t>0</m:t>
                          </m:r>
                        </m:den>
                      </m:f>
                    </m:oMath>
                  </m:oMathPara>
                </a14:m>
                <a:endParaRPr lang="en-GB" sz="2400" dirty="0">
                  <a:solidFill>
                    <a:srgbClr val="222222"/>
                  </a:solidFill>
                  <a:latin typeface="Century Gothic" panose="020B0502020202020204" pitchFamily="34" charset="0"/>
                </a:endParaRPr>
              </a:p>
            </p:txBody>
          </p:sp>
        </mc:Choice>
        <mc:Fallback xmlns="">
          <p:sp>
            <p:nvSpPr>
              <p:cNvPr id="17" name="Rounded Rectangle 16">
                <a:extLst>
                  <a:ext uri="{FF2B5EF4-FFF2-40B4-BE49-F238E27FC236}">
                    <a16:creationId xmlns:a16="http://schemas.microsoft.com/office/drawing/2014/main" id="{7F9210E5-99FD-9F4D-A2DA-6D47F82C77C0}"/>
                  </a:ext>
                </a:extLst>
              </p:cNvPr>
              <p:cNvSpPr>
                <a:spLocks noRot="1" noChangeAspect="1" noMove="1" noResize="1" noEditPoints="1" noAdjustHandles="1" noChangeArrowheads="1" noChangeShapeType="1" noTextEdit="1"/>
              </p:cNvSpPr>
              <p:nvPr/>
            </p:nvSpPr>
            <p:spPr>
              <a:xfrm>
                <a:off x="7930458" y="1997254"/>
                <a:ext cx="593770" cy="858982"/>
              </a:xfrm>
              <a:prstGeom prst="roundRect">
                <a:avLst/>
              </a:prstGeom>
              <a:blipFill>
                <a:blip r:embed="rId7"/>
                <a:stretch>
                  <a:fillRect l="-2000" b="-1408"/>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D6351381-917F-8142-9128-5ED9279BB4B2}"/>
                  </a:ext>
                </a:extLst>
              </p:cNvPr>
              <p:cNvSpPr/>
              <p:nvPr/>
            </p:nvSpPr>
            <p:spPr>
              <a:xfrm>
                <a:off x="9147057" y="1997254"/>
                <a:ext cx="593770" cy="85898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3</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8</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8" name="Rounded Rectangle 17">
                <a:extLst>
                  <a:ext uri="{FF2B5EF4-FFF2-40B4-BE49-F238E27FC236}">
                    <a16:creationId xmlns:a16="http://schemas.microsoft.com/office/drawing/2014/main" id="{D6351381-917F-8142-9128-5ED9279BB4B2}"/>
                  </a:ext>
                </a:extLst>
              </p:cNvPr>
              <p:cNvSpPr>
                <a:spLocks noRot="1" noChangeAspect="1" noMove="1" noResize="1" noEditPoints="1" noAdjustHandles="1" noChangeArrowheads="1" noChangeShapeType="1" noTextEdit="1"/>
              </p:cNvSpPr>
              <p:nvPr/>
            </p:nvSpPr>
            <p:spPr>
              <a:xfrm>
                <a:off x="9147057" y="1997254"/>
                <a:ext cx="593770" cy="858982"/>
              </a:xfrm>
              <a:prstGeom prst="roundRect">
                <a:avLst/>
              </a:prstGeom>
              <a:blipFill>
                <a:blip r:embed="rId8"/>
                <a:stretch>
                  <a:fillRect l="-10000" b="-12676"/>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Google Shape;193;p22">
                <a:extLst>
                  <a:ext uri="{FF2B5EF4-FFF2-40B4-BE49-F238E27FC236}">
                    <a16:creationId xmlns:a16="http://schemas.microsoft.com/office/drawing/2014/main" id="{5491D613-C8A2-EA4F-B1E2-E25D79F499C4}"/>
                  </a:ext>
                </a:extLst>
              </p:cNvPr>
              <p:cNvSpPr/>
              <p:nvPr/>
            </p:nvSpPr>
            <p:spPr>
              <a:xfrm>
                <a:off x="463370" y="3947022"/>
                <a:ext cx="954831" cy="963262"/>
              </a:xfrm>
              <a:prstGeom prst="roundRect">
                <a:avLst>
                  <a:gd name="adj" fmla="val 16667"/>
                </a:avLst>
              </a:prstGeom>
              <a:noFill/>
              <a:ln>
                <a:noFill/>
              </a:ln>
            </p:spPr>
            <p:txBody>
              <a:bodyPr spcFirstLastPara="1" wrap="square" lIns="91425" tIns="91425" rIns="91425" bIns="91425" anchor="ctr" anchorCtr="0">
                <a:noAutofit/>
              </a:bodyPr>
              <a:lstStyle/>
              <a:p>
                <a:pPr lvl="0" algn="ctr">
                  <a:buClr>
                    <a:srgbClr val="000000"/>
                  </a:buClr>
                  <a:defRPr/>
                </a:pPr>
                <a14:m>
                  <m:oMathPara xmlns:m="http://schemas.openxmlformats.org/officeDocument/2006/math">
                    <m:oMathParaPr>
                      <m:jc m:val="centerGroup"/>
                    </m:oMathParaPr>
                    <m:oMath xmlns:m="http://schemas.openxmlformats.org/officeDocument/2006/math">
                      <m:f>
                        <m:fPr>
                          <m:ctrlPr>
                            <a:rPr lang="ar-AE" sz="2000" i="1" smtClean="0">
                              <a:solidFill>
                                <a:srgbClr val="43A047"/>
                              </a:solidFill>
                              <a:latin typeface="Cambria Math" panose="02040503050406030204" pitchFamily="18" charset="0"/>
                              <a:ea typeface="Cambria Math" panose="02040503050406030204" pitchFamily="18" charset="0"/>
                            </a:rPr>
                          </m:ctrlPr>
                        </m:fPr>
                        <m:num>
                          <m:r>
                            <m:rPr>
                              <m:nor/>
                            </m:rPr>
                            <a:rPr lang="en-GB" sz="2000" b="0" i="0" smtClean="0">
                              <a:solidFill>
                                <a:srgbClr val="43A047"/>
                              </a:solidFill>
                              <a:latin typeface="Century Gothic" panose="020B0502020202020204" pitchFamily="34" charset="0"/>
                              <a:ea typeface="Cambria Math" panose="02040503050406030204" pitchFamily="18" charset="0"/>
                            </a:rPr>
                            <m:t>3</m:t>
                          </m:r>
                        </m:num>
                        <m:den>
                          <m:r>
                            <m:rPr>
                              <m:nor/>
                            </m:rPr>
                            <a:rPr lang="ar-AE" sz="2000" b="0" i="0" smtClean="0">
                              <a:solidFill>
                                <a:srgbClr val="43A047"/>
                              </a:solidFill>
                              <a:latin typeface="Century Gothic" panose="020B0502020202020204" pitchFamily="34" charset="0"/>
                              <a:ea typeface="Cambria Math" panose="02040503050406030204" pitchFamily="18" charset="0"/>
                            </a:rPr>
                            <m:t> </m:t>
                          </m:r>
                          <m:r>
                            <m:rPr>
                              <m:nor/>
                            </m:rPr>
                            <a:rPr lang="en-GB" sz="2000" b="0" i="0" smtClean="0">
                              <a:solidFill>
                                <a:srgbClr val="43A047"/>
                              </a:solidFill>
                              <a:latin typeface="Century Gothic" panose="020B0502020202020204" pitchFamily="34" charset="0"/>
                              <a:ea typeface="Cambria Math" panose="02040503050406030204" pitchFamily="18" charset="0"/>
                            </a:rPr>
                            <m:t>8</m:t>
                          </m:r>
                          <m:r>
                            <m:rPr>
                              <m:nor/>
                            </m:rPr>
                            <a:rPr lang="ar-AE" sz="2000" b="0" i="0" smtClean="0">
                              <a:solidFill>
                                <a:srgbClr val="43A047"/>
                              </a:solidFill>
                              <a:latin typeface="Century Gothic" panose="020B0502020202020204" pitchFamily="34" charset="0"/>
                              <a:ea typeface="Cambria Math" panose="02040503050406030204" pitchFamily="18" charset="0"/>
                            </a:rPr>
                            <m:t> </m:t>
                          </m:r>
                        </m:den>
                      </m:f>
                    </m:oMath>
                  </m:oMathPara>
                </a14:m>
                <a:endParaRPr kumimoji="0" lang="ar-AE" sz="20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endParaRPr>
              </a:p>
            </p:txBody>
          </p:sp>
        </mc:Choice>
        <mc:Fallback xmlns="">
          <p:sp>
            <p:nvSpPr>
              <p:cNvPr id="25" name="Google Shape;193;p22">
                <a:extLst>
                  <a:ext uri="{FF2B5EF4-FFF2-40B4-BE49-F238E27FC236}">
                    <a16:creationId xmlns:a16="http://schemas.microsoft.com/office/drawing/2014/main" id="{5491D613-C8A2-EA4F-B1E2-E25D79F499C4}"/>
                  </a:ext>
                </a:extLst>
              </p:cNvPr>
              <p:cNvSpPr>
                <a:spLocks noRot="1" noChangeAspect="1" noMove="1" noResize="1" noEditPoints="1" noAdjustHandles="1" noChangeArrowheads="1" noChangeShapeType="1" noTextEdit="1"/>
              </p:cNvSpPr>
              <p:nvPr/>
            </p:nvSpPr>
            <p:spPr>
              <a:xfrm>
                <a:off x="463370" y="3947022"/>
                <a:ext cx="954831" cy="963262"/>
              </a:xfrm>
              <a:prstGeom prst="roundRect">
                <a:avLst>
                  <a:gd name="adj" fmla="val 16667"/>
                </a:avLst>
              </a:prstGeom>
              <a:blipFill>
                <a:blip r:embed="rId9"/>
                <a:stretch>
                  <a:fillRect b="-2597"/>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Google Shape;194;p22">
                <a:extLst>
                  <a:ext uri="{FF2B5EF4-FFF2-40B4-BE49-F238E27FC236}">
                    <a16:creationId xmlns:a16="http://schemas.microsoft.com/office/drawing/2014/main" id="{1B64ADD1-478E-D347-9AF1-423B49977A9E}"/>
                  </a:ext>
                </a:extLst>
              </p:cNvPr>
              <p:cNvSpPr/>
              <p:nvPr/>
            </p:nvSpPr>
            <p:spPr>
              <a:xfrm>
                <a:off x="2541170" y="3935365"/>
                <a:ext cx="953236" cy="963262"/>
              </a:xfrm>
              <a:prstGeom prst="roundRect">
                <a:avLst>
                  <a:gd name="adj" fmla="val 16667"/>
                </a:avLst>
              </a:prstGeom>
              <a:noFill/>
              <a:ln>
                <a:noFill/>
              </a:ln>
            </p:spPr>
            <p:txBody>
              <a:bodyPr spcFirstLastPara="1" wrap="square" lIns="91425" tIns="91425" rIns="91425" bIns="91425" anchor="ctr" anchorCtr="0">
                <a:noAutofit/>
              </a:bodyPr>
              <a:lstStyle/>
              <a:p>
                <a:pPr lvl="0" algn="ctr">
                  <a:buClr>
                    <a:srgbClr val="000000"/>
                  </a:buClr>
                  <a:buSzPts val="1100"/>
                  <a:defRPr/>
                </a:pPr>
                <a14:m>
                  <m:oMathPara xmlns:m="http://schemas.openxmlformats.org/officeDocument/2006/math">
                    <m:oMathParaPr>
                      <m:jc m:val="centerGroup"/>
                    </m:oMathParaPr>
                    <m:oMath xmlns:m="http://schemas.openxmlformats.org/officeDocument/2006/math">
                      <m:f>
                        <m:fPr>
                          <m:ctrlPr>
                            <a:rPr lang="ar-AE" sz="2000" i="1" smtClean="0">
                              <a:solidFill>
                                <a:srgbClr val="43A047"/>
                              </a:solidFill>
                              <a:latin typeface="Cambria Math" panose="02040503050406030204" pitchFamily="18" charset="0"/>
                              <a:ea typeface="Cambria Math" panose="02040503050406030204" pitchFamily="18" charset="0"/>
                            </a:rPr>
                          </m:ctrlPr>
                        </m:fPr>
                        <m:num>
                          <m:r>
                            <m:rPr>
                              <m:nor/>
                            </m:rPr>
                            <a:rPr lang="en-GB" sz="2000" b="0" i="0" smtClean="0">
                              <a:solidFill>
                                <a:srgbClr val="43A047"/>
                              </a:solidFill>
                              <a:latin typeface="Century Gothic" panose="020B0502020202020204" pitchFamily="34" charset="0"/>
                              <a:ea typeface="Cambria Math" panose="02040503050406030204" pitchFamily="18" charset="0"/>
                            </a:rPr>
                            <m:t>9</m:t>
                          </m:r>
                        </m:num>
                        <m:den>
                          <m:r>
                            <m:rPr>
                              <m:nor/>
                            </m:rPr>
                            <a:rPr lang="en-GB" sz="2000" b="0" i="0" smtClean="0">
                              <a:solidFill>
                                <a:srgbClr val="43A047"/>
                              </a:solidFill>
                              <a:latin typeface="Century Gothic" panose="020B0502020202020204" pitchFamily="34" charset="0"/>
                              <a:ea typeface="Cambria Math" panose="02040503050406030204" pitchFamily="18" charset="0"/>
                            </a:rPr>
                            <m:t>20</m:t>
                          </m:r>
                        </m:den>
                      </m:f>
                    </m:oMath>
                  </m:oMathPara>
                </a14:m>
                <a:endParaRPr kumimoji="0" lang="ar-AE" sz="20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endParaRPr>
              </a:p>
            </p:txBody>
          </p:sp>
        </mc:Choice>
        <mc:Fallback xmlns="">
          <p:sp>
            <p:nvSpPr>
              <p:cNvPr id="26" name="Google Shape;194;p22">
                <a:extLst>
                  <a:ext uri="{FF2B5EF4-FFF2-40B4-BE49-F238E27FC236}">
                    <a16:creationId xmlns:a16="http://schemas.microsoft.com/office/drawing/2014/main" id="{1B64ADD1-478E-D347-9AF1-423B49977A9E}"/>
                  </a:ext>
                </a:extLst>
              </p:cNvPr>
              <p:cNvSpPr>
                <a:spLocks noRot="1" noChangeAspect="1" noMove="1" noResize="1" noEditPoints="1" noAdjustHandles="1" noChangeArrowheads="1" noChangeShapeType="1" noTextEdit="1"/>
              </p:cNvSpPr>
              <p:nvPr/>
            </p:nvSpPr>
            <p:spPr>
              <a:xfrm>
                <a:off x="2541170" y="3935365"/>
                <a:ext cx="953236" cy="963262"/>
              </a:xfrm>
              <a:prstGeom prst="roundRect">
                <a:avLst>
                  <a:gd name="adj" fmla="val 16667"/>
                </a:avLst>
              </a:prstGeom>
              <a:blipFill>
                <a:blip r:embed="rId10"/>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Google Shape;195;p22">
                <a:extLst>
                  <a:ext uri="{FF2B5EF4-FFF2-40B4-BE49-F238E27FC236}">
                    <a16:creationId xmlns:a16="http://schemas.microsoft.com/office/drawing/2014/main" id="{6EB8D4BF-CAAA-B347-BEA4-F51ED72BF5BB}"/>
                  </a:ext>
                </a:extLst>
              </p:cNvPr>
              <p:cNvSpPr/>
              <p:nvPr/>
            </p:nvSpPr>
            <p:spPr>
              <a:xfrm>
                <a:off x="4557977" y="3947022"/>
                <a:ext cx="954831" cy="963262"/>
              </a:xfrm>
              <a:prstGeom prst="roundRect">
                <a:avLst>
                  <a:gd name="adj" fmla="val 16667"/>
                </a:avLst>
              </a:prstGeom>
              <a:noFill/>
              <a:ln>
                <a:noFill/>
              </a:ln>
            </p:spPr>
            <p:txBody>
              <a:bodyPr spcFirstLastPara="1" wrap="square" lIns="91425" tIns="91425" rIns="91425" bIns="91425" anchor="ctr" anchorCtr="0">
                <a:noAutofit/>
              </a:bodyPr>
              <a:lstStyle/>
              <a:p>
                <a:pPr lvl="0" algn="ctr">
                  <a:buClr>
                    <a:srgbClr val="000000"/>
                  </a:buClr>
                  <a:buSzPts val="1100"/>
                  <a:defRPr/>
                </a:pPr>
                <a14:m>
                  <m:oMathPara xmlns:m="http://schemas.openxmlformats.org/officeDocument/2006/math">
                    <m:oMathParaPr>
                      <m:jc m:val="centerGroup"/>
                    </m:oMathParaPr>
                    <m:oMath xmlns:m="http://schemas.openxmlformats.org/officeDocument/2006/math">
                      <m:f>
                        <m:fPr>
                          <m:ctrlPr>
                            <a:rPr lang="ar-AE" sz="2000" i="1" smtClean="0">
                              <a:solidFill>
                                <a:srgbClr val="43A047"/>
                              </a:solidFill>
                              <a:latin typeface="Cambria Math" panose="02040503050406030204" pitchFamily="18" charset="0"/>
                              <a:ea typeface="Cambria Math" panose="02040503050406030204" pitchFamily="18" charset="0"/>
                            </a:rPr>
                          </m:ctrlPr>
                        </m:fPr>
                        <m:num>
                          <m:r>
                            <m:rPr>
                              <m:nor/>
                            </m:rPr>
                            <a:rPr lang="en-GB" sz="2000" b="0" i="0" smtClean="0">
                              <a:solidFill>
                                <a:srgbClr val="43A047"/>
                              </a:solidFill>
                              <a:latin typeface="Century Gothic" panose="020B0502020202020204" pitchFamily="34" charset="0"/>
                              <a:ea typeface="Cambria Math" panose="02040503050406030204" pitchFamily="18" charset="0"/>
                            </a:rPr>
                            <m:t>1</m:t>
                          </m:r>
                        </m:num>
                        <m:den>
                          <m:r>
                            <m:rPr>
                              <m:nor/>
                            </m:rPr>
                            <a:rPr lang="ar-AE" sz="2000">
                              <a:solidFill>
                                <a:srgbClr val="43A047"/>
                              </a:solidFill>
                              <a:latin typeface="Century Gothic" panose="020B0502020202020204" pitchFamily="34" charset="0"/>
                              <a:ea typeface="Cambria Math" panose="02040503050406030204" pitchFamily="18" charset="0"/>
                            </a:rPr>
                            <m:t> </m:t>
                          </m:r>
                          <m:r>
                            <m:rPr>
                              <m:nor/>
                            </m:rPr>
                            <a:rPr lang="en-GB" sz="2000" b="0" i="0" smtClean="0">
                              <a:solidFill>
                                <a:srgbClr val="43A047"/>
                              </a:solidFill>
                              <a:latin typeface="Century Gothic" panose="020B0502020202020204" pitchFamily="34" charset="0"/>
                              <a:ea typeface="Cambria Math" panose="02040503050406030204" pitchFamily="18" charset="0"/>
                            </a:rPr>
                            <m:t>2</m:t>
                          </m:r>
                          <m:r>
                            <m:rPr>
                              <m:nor/>
                            </m:rPr>
                            <a:rPr lang="ar-AE" sz="2000">
                              <a:solidFill>
                                <a:srgbClr val="43A047"/>
                              </a:solidFill>
                              <a:latin typeface="Century Gothic" panose="020B0502020202020204" pitchFamily="34" charset="0"/>
                              <a:ea typeface="Cambria Math" panose="02040503050406030204" pitchFamily="18" charset="0"/>
                            </a:rPr>
                            <m:t> </m:t>
                          </m:r>
                        </m:den>
                      </m:f>
                    </m:oMath>
                  </m:oMathPara>
                </a14:m>
                <a:endParaRPr kumimoji="0" lang="ar-AE" sz="20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endParaRPr>
              </a:p>
            </p:txBody>
          </p:sp>
        </mc:Choice>
        <mc:Fallback xmlns="">
          <p:sp>
            <p:nvSpPr>
              <p:cNvPr id="27" name="Google Shape;195;p22">
                <a:extLst>
                  <a:ext uri="{FF2B5EF4-FFF2-40B4-BE49-F238E27FC236}">
                    <a16:creationId xmlns:a16="http://schemas.microsoft.com/office/drawing/2014/main" id="{6EB8D4BF-CAAA-B347-BEA4-F51ED72BF5BB}"/>
                  </a:ext>
                </a:extLst>
              </p:cNvPr>
              <p:cNvSpPr>
                <a:spLocks noRot="1" noChangeAspect="1" noMove="1" noResize="1" noEditPoints="1" noAdjustHandles="1" noChangeArrowheads="1" noChangeShapeType="1" noTextEdit="1"/>
              </p:cNvSpPr>
              <p:nvPr/>
            </p:nvSpPr>
            <p:spPr>
              <a:xfrm>
                <a:off x="4557977" y="3947022"/>
                <a:ext cx="954831" cy="963262"/>
              </a:xfrm>
              <a:prstGeom prst="roundRect">
                <a:avLst>
                  <a:gd name="adj" fmla="val 16667"/>
                </a:avLst>
              </a:prstGeom>
              <a:blipFill>
                <a:blip r:embed="rId11"/>
                <a:stretch>
                  <a:fillRect b="-129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Google Shape;196;p22">
                <a:extLst>
                  <a:ext uri="{FF2B5EF4-FFF2-40B4-BE49-F238E27FC236}">
                    <a16:creationId xmlns:a16="http://schemas.microsoft.com/office/drawing/2014/main" id="{539C8DB4-ED1F-E74C-AD67-A8E55DF79659}"/>
                  </a:ext>
                </a:extLst>
              </p:cNvPr>
              <p:cNvSpPr/>
              <p:nvPr/>
            </p:nvSpPr>
            <p:spPr>
              <a:xfrm>
                <a:off x="6576380" y="3947022"/>
                <a:ext cx="954831" cy="963262"/>
              </a:xfrm>
              <a:prstGeom prst="roundRect">
                <a:avLst>
                  <a:gd name="adj" fmla="val 16667"/>
                </a:avLst>
              </a:prstGeom>
              <a:noFill/>
              <a:ln>
                <a:noFill/>
              </a:ln>
            </p:spPr>
            <p:txBody>
              <a:bodyPr spcFirstLastPara="1" wrap="square" lIns="91425" tIns="91425" rIns="91425" bIns="91425" anchor="ctr" anchorCtr="0">
                <a:noAutofit/>
              </a:bodyPr>
              <a:lstStyle/>
              <a:p>
                <a:pPr lvl="0" algn="ctr">
                  <a:buClr>
                    <a:srgbClr val="000000"/>
                  </a:buClr>
                  <a:buSzPts val="1100"/>
                  <a:defRPr/>
                </a:pPr>
                <a14:m>
                  <m:oMathPara xmlns:m="http://schemas.openxmlformats.org/officeDocument/2006/math">
                    <m:oMathParaPr>
                      <m:jc m:val="centerGroup"/>
                    </m:oMathParaPr>
                    <m:oMath xmlns:m="http://schemas.openxmlformats.org/officeDocument/2006/math">
                      <m:f>
                        <m:fPr>
                          <m:ctrlPr>
                            <a:rPr lang="ar-AE" sz="2000" i="1" smtClean="0">
                              <a:solidFill>
                                <a:srgbClr val="43A047"/>
                              </a:solidFill>
                              <a:latin typeface="Cambria Math" panose="02040503050406030204" pitchFamily="18" charset="0"/>
                              <a:ea typeface="Cambria Math" panose="02040503050406030204" pitchFamily="18" charset="0"/>
                            </a:rPr>
                          </m:ctrlPr>
                        </m:fPr>
                        <m:num>
                          <m:r>
                            <m:rPr>
                              <m:nor/>
                            </m:rPr>
                            <a:rPr lang="en-GB" sz="2000" b="0" i="0" smtClean="0">
                              <a:solidFill>
                                <a:srgbClr val="43A047"/>
                              </a:solidFill>
                              <a:latin typeface="Century Gothic" panose="020B0502020202020204" pitchFamily="34" charset="0"/>
                              <a:ea typeface="Cambria Math" panose="02040503050406030204" pitchFamily="18" charset="0"/>
                            </a:rPr>
                            <m:t>3</m:t>
                          </m:r>
                        </m:num>
                        <m:den>
                          <m:r>
                            <m:rPr>
                              <m:nor/>
                            </m:rPr>
                            <a:rPr lang="ar-AE" sz="2000">
                              <a:solidFill>
                                <a:srgbClr val="43A047"/>
                              </a:solidFill>
                              <a:latin typeface="Century Gothic" panose="020B0502020202020204" pitchFamily="34" charset="0"/>
                              <a:ea typeface="Cambria Math" panose="02040503050406030204" pitchFamily="18" charset="0"/>
                            </a:rPr>
                            <m:t> </m:t>
                          </m:r>
                          <m:r>
                            <m:rPr>
                              <m:nor/>
                            </m:rPr>
                            <a:rPr lang="en-GB" sz="2000" b="0" i="0" smtClean="0">
                              <a:solidFill>
                                <a:srgbClr val="43A047"/>
                              </a:solidFill>
                              <a:latin typeface="Century Gothic" panose="020B0502020202020204" pitchFamily="34" charset="0"/>
                              <a:ea typeface="Cambria Math" panose="02040503050406030204" pitchFamily="18" charset="0"/>
                            </a:rPr>
                            <m:t>5</m:t>
                          </m:r>
                          <m:r>
                            <m:rPr>
                              <m:nor/>
                            </m:rPr>
                            <a:rPr lang="ar-AE" sz="2000">
                              <a:solidFill>
                                <a:srgbClr val="43A047"/>
                              </a:solidFill>
                              <a:latin typeface="Century Gothic" panose="020B0502020202020204" pitchFamily="34" charset="0"/>
                              <a:ea typeface="Cambria Math" panose="02040503050406030204" pitchFamily="18" charset="0"/>
                            </a:rPr>
                            <m:t> </m:t>
                          </m:r>
                        </m:den>
                      </m:f>
                    </m:oMath>
                  </m:oMathPara>
                </a14:m>
                <a:endParaRPr kumimoji="0" lang="ar-AE" sz="20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endParaRPr>
              </a:p>
            </p:txBody>
          </p:sp>
        </mc:Choice>
        <mc:Fallback xmlns="">
          <p:sp>
            <p:nvSpPr>
              <p:cNvPr id="28" name="Google Shape;196;p22">
                <a:extLst>
                  <a:ext uri="{FF2B5EF4-FFF2-40B4-BE49-F238E27FC236}">
                    <a16:creationId xmlns:a16="http://schemas.microsoft.com/office/drawing/2014/main" id="{539C8DB4-ED1F-E74C-AD67-A8E55DF79659}"/>
                  </a:ext>
                </a:extLst>
              </p:cNvPr>
              <p:cNvSpPr>
                <a:spLocks noRot="1" noChangeAspect="1" noMove="1" noResize="1" noEditPoints="1" noAdjustHandles="1" noChangeArrowheads="1" noChangeShapeType="1" noTextEdit="1"/>
              </p:cNvSpPr>
              <p:nvPr/>
            </p:nvSpPr>
            <p:spPr>
              <a:xfrm>
                <a:off x="6576380" y="3947022"/>
                <a:ext cx="954831" cy="963262"/>
              </a:xfrm>
              <a:prstGeom prst="roundRect">
                <a:avLst>
                  <a:gd name="adj" fmla="val 16667"/>
                </a:avLst>
              </a:prstGeom>
              <a:blipFill>
                <a:blip r:embed="rId12"/>
                <a:stretch>
                  <a:fillRect b="-2597"/>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Google Shape;197;p22">
                <a:extLst>
                  <a:ext uri="{FF2B5EF4-FFF2-40B4-BE49-F238E27FC236}">
                    <a16:creationId xmlns:a16="http://schemas.microsoft.com/office/drawing/2014/main" id="{8095D52F-A84C-2B42-BF51-CE8D8D6FDAE8}"/>
                  </a:ext>
                </a:extLst>
              </p:cNvPr>
              <p:cNvSpPr/>
              <p:nvPr/>
            </p:nvSpPr>
            <p:spPr>
              <a:xfrm>
                <a:off x="8629788" y="3947022"/>
                <a:ext cx="954831" cy="963262"/>
              </a:xfrm>
              <a:prstGeom prst="roundRect">
                <a:avLst>
                  <a:gd name="adj" fmla="val 16667"/>
                </a:avLst>
              </a:prstGeom>
              <a:noFill/>
              <a:ln>
                <a:noFill/>
              </a:ln>
            </p:spPr>
            <p:txBody>
              <a:bodyPr spcFirstLastPara="1" wrap="square" lIns="91425" tIns="91425" rIns="91425" bIns="91425" anchor="ctr" anchorCtr="0">
                <a:noAutofit/>
              </a:bodyPr>
              <a:lstStyle/>
              <a:p>
                <a:pPr lvl="0" algn="ctr">
                  <a:buClr>
                    <a:srgbClr val="000000"/>
                  </a:buClr>
                  <a:defRPr/>
                </a:pPr>
                <a14:m>
                  <m:oMathPara xmlns:m="http://schemas.openxmlformats.org/officeDocument/2006/math">
                    <m:oMathParaPr>
                      <m:jc m:val="centerGroup"/>
                    </m:oMathParaPr>
                    <m:oMath xmlns:m="http://schemas.openxmlformats.org/officeDocument/2006/math">
                      <m:f>
                        <m:fPr>
                          <m:ctrlPr>
                            <a:rPr lang="ar-AE" sz="2000" i="1" smtClean="0">
                              <a:solidFill>
                                <a:srgbClr val="43A047"/>
                              </a:solidFill>
                              <a:latin typeface="Cambria Math" panose="02040503050406030204" pitchFamily="18" charset="0"/>
                              <a:ea typeface="Cambria Math" panose="02040503050406030204" pitchFamily="18" charset="0"/>
                            </a:rPr>
                          </m:ctrlPr>
                        </m:fPr>
                        <m:num>
                          <m:r>
                            <m:rPr>
                              <m:nor/>
                            </m:rPr>
                            <a:rPr lang="en-GB" sz="2000" b="0" i="0" smtClean="0">
                              <a:solidFill>
                                <a:srgbClr val="43A047"/>
                              </a:solidFill>
                              <a:latin typeface="Century Gothic" panose="020B0502020202020204" pitchFamily="34" charset="0"/>
                              <a:ea typeface="Cambria Math" panose="02040503050406030204" pitchFamily="18" charset="0"/>
                            </a:rPr>
                            <m:t>7</m:t>
                          </m:r>
                        </m:num>
                        <m:den>
                          <m:r>
                            <m:rPr>
                              <m:nor/>
                            </m:rPr>
                            <a:rPr lang="en-GB" sz="2000" b="0" i="0" smtClean="0">
                              <a:solidFill>
                                <a:srgbClr val="43A047"/>
                              </a:solidFill>
                              <a:latin typeface="Century Gothic" panose="020B0502020202020204" pitchFamily="34" charset="0"/>
                              <a:ea typeface="Cambria Math" panose="02040503050406030204" pitchFamily="18" charset="0"/>
                            </a:rPr>
                            <m:t>10</m:t>
                          </m:r>
                        </m:den>
                      </m:f>
                    </m:oMath>
                  </m:oMathPara>
                </a14:m>
                <a:endParaRPr kumimoji="0" lang="ar-AE" sz="20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endParaRPr>
              </a:p>
            </p:txBody>
          </p:sp>
        </mc:Choice>
        <mc:Fallback xmlns="">
          <p:sp>
            <p:nvSpPr>
              <p:cNvPr id="29" name="Google Shape;197;p22">
                <a:extLst>
                  <a:ext uri="{FF2B5EF4-FFF2-40B4-BE49-F238E27FC236}">
                    <a16:creationId xmlns:a16="http://schemas.microsoft.com/office/drawing/2014/main" id="{8095D52F-A84C-2B42-BF51-CE8D8D6FDAE8}"/>
                  </a:ext>
                </a:extLst>
              </p:cNvPr>
              <p:cNvSpPr>
                <a:spLocks noRot="1" noChangeAspect="1" noMove="1" noResize="1" noEditPoints="1" noAdjustHandles="1" noChangeArrowheads="1" noChangeShapeType="1" noTextEdit="1"/>
              </p:cNvSpPr>
              <p:nvPr/>
            </p:nvSpPr>
            <p:spPr>
              <a:xfrm>
                <a:off x="8629788" y="3947022"/>
                <a:ext cx="954831" cy="963262"/>
              </a:xfrm>
              <a:prstGeom prst="roundRect">
                <a:avLst>
                  <a:gd name="adj" fmla="val 16667"/>
                </a:avLst>
              </a:prstGeom>
              <a:blipFill>
                <a:blip r:embed="rId1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Google Shape;198;p22">
                <a:extLst>
                  <a:ext uri="{FF2B5EF4-FFF2-40B4-BE49-F238E27FC236}">
                    <a16:creationId xmlns:a16="http://schemas.microsoft.com/office/drawing/2014/main" id="{19CF2C8D-484D-DA4F-BA0E-C94C1AB421B2}"/>
                  </a:ext>
                </a:extLst>
              </p:cNvPr>
              <p:cNvSpPr/>
              <p:nvPr/>
            </p:nvSpPr>
            <p:spPr>
              <a:xfrm>
                <a:off x="10669706" y="3947022"/>
                <a:ext cx="954831" cy="963262"/>
              </a:xfrm>
              <a:prstGeom prst="roundRect">
                <a:avLst>
                  <a:gd name="adj" fmla="val 16667"/>
                </a:avLst>
              </a:prstGeom>
              <a:noFill/>
              <a:ln>
                <a:noFill/>
              </a:ln>
            </p:spPr>
            <p:txBody>
              <a:bodyPr spcFirstLastPara="1" wrap="square" lIns="91425" tIns="91425" rIns="91425" bIns="91425" anchor="ctr" anchorCtr="0">
                <a:noAutofit/>
              </a:bodyPr>
              <a:lstStyle/>
              <a:p>
                <a:pPr lvl="0" algn="ctr">
                  <a:buClr>
                    <a:srgbClr val="000000"/>
                  </a:buClr>
                  <a:defRPr/>
                </a:pPr>
                <a14:m>
                  <m:oMathPara xmlns:m="http://schemas.openxmlformats.org/officeDocument/2006/math">
                    <m:oMathParaPr>
                      <m:jc m:val="centerGroup"/>
                    </m:oMathParaPr>
                    <m:oMath xmlns:m="http://schemas.openxmlformats.org/officeDocument/2006/math">
                      <m:f>
                        <m:fPr>
                          <m:ctrlPr>
                            <a:rPr lang="ar-AE" sz="2000" i="1" smtClean="0">
                              <a:solidFill>
                                <a:srgbClr val="43A047"/>
                              </a:solidFill>
                              <a:latin typeface="Cambria Math" panose="02040503050406030204" pitchFamily="18" charset="0"/>
                              <a:ea typeface="Cambria Math" panose="02040503050406030204" pitchFamily="18" charset="0"/>
                            </a:rPr>
                          </m:ctrlPr>
                        </m:fPr>
                        <m:num>
                          <m:r>
                            <m:rPr>
                              <m:nor/>
                            </m:rPr>
                            <a:rPr lang="en-GB" sz="2000" b="0" i="0" smtClean="0">
                              <a:solidFill>
                                <a:srgbClr val="43A047"/>
                              </a:solidFill>
                              <a:latin typeface="Century Gothic" panose="020B0502020202020204" pitchFamily="34" charset="0"/>
                              <a:ea typeface="Cambria Math" panose="02040503050406030204" pitchFamily="18" charset="0"/>
                            </a:rPr>
                            <m:t>3</m:t>
                          </m:r>
                        </m:num>
                        <m:den>
                          <m:r>
                            <m:rPr>
                              <m:nor/>
                            </m:rPr>
                            <a:rPr lang="ar-AE" sz="2000">
                              <a:solidFill>
                                <a:srgbClr val="43A047"/>
                              </a:solidFill>
                              <a:latin typeface="Century Gothic" panose="020B0502020202020204" pitchFamily="34" charset="0"/>
                              <a:ea typeface="Cambria Math" panose="02040503050406030204" pitchFamily="18" charset="0"/>
                            </a:rPr>
                            <m:t> </m:t>
                          </m:r>
                          <m:r>
                            <m:rPr>
                              <m:nor/>
                            </m:rPr>
                            <a:rPr lang="en-GB" sz="2000" b="0" i="0" smtClean="0">
                              <a:solidFill>
                                <a:srgbClr val="43A047"/>
                              </a:solidFill>
                              <a:latin typeface="Century Gothic" panose="020B0502020202020204" pitchFamily="34" charset="0"/>
                              <a:ea typeface="Cambria Math" panose="02040503050406030204" pitchFamily="18" charset="0"/>
                            </a:rPr>
                            <m:t>4</m:t>
                          </m:r>
                          <m:r>
                            <m:rPr>
                              <m:nor/>
                            </m:rPr>
                            <a:rPr lang="ar-AE" sz="2000">
                              <a:solidFill>
                                <a:srgbClr val="43A047"/>
                              </a:solidFill>
                              <a:latin typeface="Century Gothic" panose="020B0502020202020204" pitchFamily="34" charset="0"/>
                              <a:ea typeface="Cambria Math" panose="02040503050406030204" pitchFamily="18" charset="0"/>
                            </a:rPr>
                            <m:t> </m:t>
                          </m:r>
                        </m:den>
                      </m:f>
                    </m:oMath>
                  </m:oMathPara>
                </a14:m>
                <a:endParaRPr kumimoji="0" lang="ar-AE" sz="20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endParaRPr>
              </a:p>
            </p:txBody>
          </p:sp>
        </mc:Choice>
        <mc:Fallback xmlns="">
          <p:sp>
            <p:nvSpPr>
              <p:cNvPr id="30" name="Google Shape;198;p22">
                <a:extLst>
                  <a:ext uri="{FF2B5EF4-FFF2-40B4-BE49-F238E27FC236}">
                    <a16:creationId xmlns:a16="http://schemas.microsoft.com/office/drawing/2014/main" id="{19CF2C8D-484D-DA4F-BA0E-C94C1AB421B2}"/>
                  </a:ext>
                </a:extLst>
              </p:cNvPr>
              <p:cNvSpPr>
                <a:spLocks noRot="1" noChangeAspect="1" noMove="1" noResize="1" noEditPoints="1" noAdjustHandles="1" noChangeArrowheads="1" noChangeShapeType="1" noTextEdit="1"/>
              </p:cNvSpPr>
              <p:nvPr/>
            </p:nvSpPr>
            <p:spPr>
              <a:xfrm>
                <a:off x="10669706" y="3947022"/>
                <a:ext cx="954831" cy="963262"/>
              </a:xfrm>
              <a:prstGeom prst="roundRect">
                <a:avLst>
                  <a:gd name="adj" fmla="val 16667"/>
                </a:avLst>
              </a:prstGeom>
              <a:blipFill>
                <a:blip r:embed="rId14"/>
                <a:stretch>
                  <a:fillRect b="-2597"/>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Table&#10;&#10;Description automatically generated with low confidence">
            <a:extLst>
              <a:ext uri="{FF2B5EF4-FFF2-40B4-BE49-F238E27FC236}">
                <a16:creationId xmlns:a16="http://schemas.microsoft.com/office/drawing/2014/main" id="{1792C9A1-413D-E449-88F6-FC1008AE0432}"/>
              </a:ext>
            </a:extLst>
          </p:cNvPr>
          <p:cNvPicPr>
            <a:picLocks noChangeAspect="1"/>
          </p:cNvPicPr>
          <p:nvPr/>
        </p:nvPicPr>
        <p:blipFill>
          <a:blip r:embed="rId3"/>
          <a:stretch>
            <a:fillRect/>
          </a:stretch>
        </p:blipFill>
        <p:spPr>
          <a:xfrm>
            <a:off x="263524" y="1077157"/>
            <a:ext cx="7848600" cy="2926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000806"/>
          </a:xfrm>
        </p:spPr>
        <p:txBody>
          <a:bodyPr>
            <a:normAutofit/>
          </a:bodyPr>
          <a:lstStyle/>
          <a:p>
            <a:r>
              <a:rPr lang="en-GB" dirty="0"/>
              <a:t>Two Mathlings are comparing their rock collections. </a:t>
            </a:r>
          </a:p>
          <a:p>
            <a:r>
              <a:rPr lang="en-GB" b="1" dirty="0"/>
              <a:t>Who has the most igneous rocks?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7" name="Google Shape;571;p36">
            <a:extLst>
              <a:ext uri="{FF2B5EF4-FFF2-40B4-BE49-F238E27FC236}">
                <a16:creationId xmlns:a16="http://schemas.microsoft.com/office/drawing/2014/main" id="{C6E5014F-3D60-3F41-8F74-8F1EDE53A747}"/>
              </a:ext>
            </a:extLst>
          </p:cNvPr>
          <p:cNvPicPr preferRelativeResize="0"/>
          <p:nvPr/>
        </p:nvPicPr>
        <p:blipFill>
          <a:blip r:embed="rId3">
            <a:alphaModFix/>
          </a:blip>
          <a:stretch>
            <a:fillRect/>
          </a:stretch>
        </p:blipFill>
        <p:spPr>
          <a:xfrm>
            <a:off x="8711673" y="3966610"/>
            <a:ext cx="1328475" cy="1349322"/>
          </a:xfrm>
          <a:prstGeom prst="rect">
            <a:avLst/>
          </a:prstGeom>
          <a:noFill/>
          <a:ln>
            <a:noFill/>
          </a:ln>
        </p:spPr>
      </p:pic>
      <p:pic>
        <p:nvPicPr>
          <p:cNvPr id="8" name="Google Shape;580;p36">
            <a:extLst>
              <a:ext uri="{FF2B5EF4-FFF2-40B4-BE49-F238E27FC236}">
                <a16:creationId xmlns:a16="http://schemas.microsoft.com/office/drawing/2014/main" id="{2AC11EDB-958B-634E-AC69-AC74EFAE1426}"/>
              </a:ext>
            </a:extLst>
          </p:cNvPr>
          <p:cNvPicPr preferRelativeResize="0"/>
          <p:nvPr/>
        </p:nvPicPr>
        <p:blipFill>
          <a:blip r:embed="rId4">
            <a:alphaModFix/>
          </a:blip>
          <a:stretch>
            <a:fillRect/>
          </a:stretch>
        </p:blipFill>
        <p:spPr>
          <a:xfrm>
            <a:off x="2727532" y="2773489"/>
            <a:ext cx="1349321" cy="1349317"/>
          </a:xfrm>
          <a:prstGeom prst="rect">
            <a:avLst/>
          </a:prstGeom>
          <a:noFill/>
          <a:ln>
            <a:noFill/>
          </a:ln>
        </p:spPr>
      </p:pic>
      <mc:AlternateContent xmlns:mc="http://schemas.openxmlformats.org/markup-compatibility/2006" xmlns:a14="http://schemas.microsoft.com/office/drawing/2010/main">
        <mc:Choice Requires="a14">
          <p:sp>
            <p:nvSpPr>
              <p:cNvPr id="9" name="Oval Callout 8">
                <a:extLst>
                  <a:ext uri="{FF2B5EF4-FFF2-40B4-BE49-F238E27FC236}">
                    <a16:creationId xmlns:a16="http://schemas.microsoft.com/office/drawing/2014/main" id="{D95F5C0F-7431-484E-8519-60DF77D2A1B6}"/>
                  </a:ext>
                </a:extLst>
              </p:cNvPr>
              <p:cNvSpPr/>
              <p:nvPr/>
            </p:nvSpPr>
            <p:spPr>
              <a:xfrm>
                <a:off x="3920837" y="2177145"/>
                <a:ext cx="4585854" cy="882728"/>
              </a:xfrm>
              <a:prstGeom prst="wedgeEllipseCallout">
                <a:avLst>
                  <a:gd name="adj1" fmla="val -50742"/>
                  <a:gd name="adj2" fmla="val 62500"/>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i="1" smtClean="0">
                            <a:solidFill>
                              <a:srgbClr val="222222"/>
                            </a:solidFill>
                            <a:latin typeface="Cambria Math" panose="02040503050406030204" pitchFamily="18" charset="0"/>
                            <a:ea typeface="Cambria Math" panose="02040503050406030204" pitchFamily="18" charset="0"/>
                          </a:rPr>
                        </m:ctrlPr>
                      </m:fPr>
                      <m:num>
                        <m:r>
                          <m:rPr>
                            <m:nor/>
                          </m:rPr>
                          <a:rPr lang="en-GB" b="0" i="0" smtClean="0">
                            <a:solidFill>
                              <a:srgbClr val="222222"/>
                            </a:solidFill>
                            <a:latin typeface="Century Gothic" panose="020B0502020202020204" pitchFamily="34" charset="0"/>
                            <a:ea typeface="Cambria Math" panose="02040503050406030204" pitchFamily="18" charset="0"/>
                          </a:rPr>
                          <m:t>19</m:t>
                        </m:r>
                      </m:num>
                      <m:den>
                        <m:r>
                          <m:rPr>
                            <m:nor/>
                          </m:rPr>
                          <a:rPr lang="en-GB" b="0" i="0" smtClean="0">
                            <a:solidFill>
                              <a:srgbClr val="222222"/>
                            </a:solidFill>
                            <a:latin typeface="Century Gothic" panose="020B0502020202020204" pitchFamily="34" charset="0"/>
                            <a:ea typeface="Cambria Math" panose="02040503050406030204" pitchFamily="18" charset="0"/>
                          </a:rPr>
                          <m:t>20</m:t>
                        </m:r>
                      </m:den>
                    </m:f>
                  </m:oMath>
                </a14:m>
                <a:r>
                  <a:rPr lang="ar-AE" dirty="0">
                    <a:solidFill>
                      <a:srgbClr val="222222"/>
                    </a:solidFill>
                    <a:latin typeface="Century Gothic" panose="020B0502020202020204" pitchFamily="34" charset="0"/>
                  </a:rPr>
                  <a:t> </a:t>
                </a:r>
                <a:r>
                  <a:rPr lang="en-GB" dirty="0">
                    <a:solidFill>
                      <a:srgbClr val="222222"/>
                    </a:solidFill>
                    <a:latin typeface="Century Gothic" panose="020B0502020202020204" pitchFamily="34" charset="0"/>
                  </a:rPr>
                  <a:t>of my rocks are igneous.</a:t>
                </a:r>
              </a:p>
            </p:txBody>
          </p:sp>
        </mc:Choice>
        <mc:Fallback xmlns="">
          <p:sp>
            <p:nvSpPr>
              <p:cNvPr id="9" name="Oval Callout 8">
                <a:extLst>
                  <a:ext uri="{FF2B5EF4-FFF2-40B4-BE49-F238E27FC236}">
                    <a16:creationId xmlns:a16="http://schemas.microsoft.com/office/drawing/2014/main" id="{D95F5C0F-7431-484E-8519-60DF77D2A1B6}"/>
                  </a:ext>
                </a:extLst>
              </p:cNvPr>
              <p:cNvSpPr>
                <a:spLocks noRot="1" noChangeAspect="1" noMove="1" noResize="1" noEditPoints="1" noAdjustHandles="1" noChangeArrowheads="1" noChangeShapeType="1" noTextEdit="1"/>
              </p:cNvSpPr>
              <p:nvPr/>
            </p:nvSpPr>
            <p:spPr>
              <a:xfrm>
                <a:off x="3920837" y="2177145"/>
                <a:ext cx="4585854" cy="882728"/>
              </a:xfrm>
              <a:prstGeom prst="wedgeEllipseCallout">
                <a:avLst>
                  <a:gd name="adj1" fmla="val -50742"/>
                  <a:gd name="adj2" fmla="val 62500"/>
                </a:avLst>
              </a:prstGeom>
              <a:blipFill>
                <a:blip r:embed="rId5"/>
                <a:stretch>
                  <a:fillRect/>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Oval Callout 9">
                <a:extLst>
                  <a:ext uri="{FF2B5EF4-FFF2-40B4-BE49-F238E27FC236}">
                    <a16:creationId xmlns:a16="http://schemas.microsoft.com/office/drawing/2014/main" id="{E7A65682-7FFE-704F-B1DF-4420996CEB35}"/>
                  </a:ext>
                </a:extLst>
              </p:cNvPr>
              <p:cNvSpPr/>
              <p:nvPr/>
            </p:nvSpPr>
            <p:spPr>
              <a:xfrm>
                <a:off x="4433455" y="3188526"/>
                <a:ext cx="4585854" cy="882728"/>
              </a:xfrm>
              <a:prstGeom prst="wedgeEllipseCallout">
                <a:avLst>
                  <a:gd name="adj1" fmla="val 44424"/>
                  <a:gd name="adj2" fmla="val 67209"/>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i="1" smtClean="0">
                            <a:solidFill>
                              <a:srgbClr val="222222"/>
                            </a:solidFill>
                            <a:latin typeface="Cambria Math" panose="02040503050406030204" pitchFamily="18" charset="0"/>
                            <a:ea typeface="Cambria Math" panose="02040503050406030204" pitchFamily="18" charset="0"/>
                          </a:rPr>
                        </m:ctrlPr>
                      </m:fPr>
                      <m:num>
                        <m:r>
                          <m:rPr>
                            <m:nor/>
                          </m:rPr>
                          <a:rPr lang="en-GB" b="0" i="0" smtClean="0">
                            <a:solidFill>
                              <a:srgbClr val="222222"/>
                            </a:solidFill>
                            <a:latin typeface="Century Gothic" panose="020B0502020202020204" pitchFamily="34" charset="0"/>
                            <a:ea typeface="Cambria Math" panose="02040503050406030204" pitchFamily="18" charset="0"/>
                          </a:rPr>
                          <m:t>4</m:t>
                        </m:r>
                      </m:num>
                      <m:den>
                        <m:r>
                          <m:rPr>
                            <m:nor/>
                          </m:rPr>
                          <a:rPr lang="en-GB" b="0" i="0" smtClean="0">
                            <a:solidFill>
                              <a:srgbClr val="222222"/>
                            </a:solidFill>
                            <a:latin typeface="Century Gothic" panose="020B0502020202020204" pitchFamily="34" charset="0"/>
                            <a:ea typeface="Cambria Math" panose="02040503050406030204" pitchFamily="18" charset="0"/>
                          </a:rPr>
                          <m:t> 5 </m:t>
                        </m:r>
                      </m:den>
                    </m:f>
                  </m:oMath>
                </a14:m>
                <a:r>
                  <a:rPr lang="ar-AE" dirty="0">
                    <a:solidFill>
                      <a:srgbClr val="222222"/>
                    </a:solidFill>
                    <a:latin typeface="Century Gothic" panose="020B0502020202020204" pitchFamily="34" charset="0"/>
                  </a:rPr>
                  <a:t> </a:t>
                </a:r>
                <a:r>
                  <a:rPr lang="en-GB" dirty="0">
                    <a:solidFill>
                      <a:srgbClr val="222222"/>
                    </a:solidFill>
                    <a:latin typeface="Century Gothic" panose="020B0502020202020204" pitchFamily="34" charset="0"/>
                  </a:rPr>
                  <a:t>of my rocks are igneous.</a:t>
                </a:r>
              </a:p>
            </p:txBody>
          </p:sp>
        </mc:Choice>
        <mc:Fallback xmlns="">
          <p:sp>
            <p:nvSpPr>
              <p:cNvPr id="10" name="Oval Callout 9">
                <a:extLst>
                  <a:ext uri="{FF2B5EF4-FFF2-40B4-BE49-F238E27FC236}">
                    <a16:creationId xmlns:a16="http://schemas.microsoft.com/office/drawing/2014/main" id="{E7A65682-7FFE-704F-B1DF-4420996CEB35}"/>
                  </a:ext>
                </a:extLst>
              </p:cNvPr>
              <p:cNvSpPr>
                <a:spLocks noRot="1" noChangeAspect="1" noMove="1" noResize="1" noEditPoints="1" noAdjustHandles="1" noChangeArrowheads="1" noChangeShapeType="1" noTextEdit="1"/>
              </p:cNvSpPr>
              <p:nvPr/>
            </p:nvSpPr>
            <p:spPr>
              <a:xfrm>
                <a:off x="4433455" y="3188526"/>
                <a:ext cx="4585854" cy="882728"/>
              </a:xfrm>
              <a:prstGeom prst="wedgeEllipseCallout">
                <a:avLst>
                  <a:gd name="adj1" fmla="val 44424"/>
                  <a:gd name="adj2" fmla="val 67209"/>
                </a:avLst>
              </a:prstGeom>
              <a:blipFill>
                <a:blip r:embed="rId6"/>
                <a:stretch>
                  <a:fillRect/>
                </a:stretch>
              </a:blipFill>
              <a:ln w="38100">
                <a:solidFill>
                  <a:srgbClr val="CCD4F4"/>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Google Shape;214;p24">
                <a:extLst>
                  <a:ext uri="{FF2B5EF4-FFF2-40B4-BE49-F238E27FC236}">
                    <a16:creationId xmlns:a16="http://schemas.microsoft.com/office/drawing/2014/main" id="{93CE705A-8D77-7248-8C1D-9C98CBD55372}"/>
                  </a:ext>
                </a:extLst>
              </p:cNvPr>
              <p:cNvSpPr txBox="1"/>
              <p:nvPr/>
            </p:nvSpPr>
            <p:spPr>
              <a:xfrm>
                <a:off x="347951" y="4775811"/>
                <a:ext cx="5651068" cy="1749679"/>
              </a:xfrm>
              <a:prstGeom prst="rect">
                <a:avLst/>
              </a:prstGeom>
              <a:noFill/>
              <a:ln>
                <a:noFill/>
              </a:ln>
            </p:spPr>
            <p:txBody>
              <a:bodyPr spcFirstLastPara="1" wrap="square" lIns="91425" tIns="91425" rIns="91425" bIns="91425" anchor="t" anchorCtr="0">
                <a:noAutofit/>
              </a:bodyPr>
              <a:lstStyle/>
              <a:p>
                <a:pPr lvl="0">
                  <a:buClr>
                    <a:srgbClr val="000000"/>
                  </a:buClr>
                  <a:defRPr/>
                </a:pPr>
                <a14:m>
                  <m:oMath xmlns:m="http://schemas.openxmlformats.org/officeDocument/2006/math">
                    <m:f>
                      <m:fPr>
                        <m:ctrlPr>
                          <a:rPr lang="ar-AE" i="1" smtClean="0">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4</m:t>
                        </m:r>
                      </m:num>
                      <m:den>
                        <m:r>
                          <m:rPr>
                            <m:nor/>
                          </m:rPr>
                          <a:rPr lang="ar-AE">
                            <a:solidFill>
                              <a:srgbClr val="43A047"/>
                            </a:solidFill>
                            <a:latin typeface="Century Gothic" panose="020B0502020202020204" pitchFamily="34" charset="0"/>
                            <a:ea typeface="Cambria Math" panose="02040503050406030204" pitchFamily="18" charset="0"/>
                          </a:rPr>
                          <m:t> </m:t>
                        </m:r>
                        <m:r>
                          <m:rPr>
                            <m:nor/>
                          </m:rPr>
                          <a:rPr lang="en-GB" b="0" i="0" smtClean="0">
                            <a:solidFill>
                              <a:srgbClr val="43A047"/>
                            </a:solidFill>
                            <a:latin typeface="Century Gothic" panose="020B0502020202020204" pitchFamily="34" charset="0"/>
                            <a:ea typeface="Cambria Math" panose="02040503050406030204" pitchFamily="18" charset="0"/>
                          </a:rPr>
                          <m:t>5</m:t>
                        </m:r>
                        <m:r>
                          <m:rPr>
                            <m:nor/>
                          </m:rPr>
                          <a:rPr lang="ar-AE">
                            <a:solidFill>
                              <a:srgbClr val="43A047"/>
                            </a:solidFill>
                            <a:latin typeface="Century Gothic" panose="020B0502020202020204" pitchFamily="34" charset="0"/>
                            <a:ea typeface="Cambria Math" panose="02040503050406030204" pitchFamily="18" charset="0"/>
                          </a:rPr>
                          <m:t> </m:t>
                        </m:r>
                      </m:den>
                    </m:f>
                  </m:oMath>
                </a14:m>
                <a:r>
                  <a:rPr kumimoji="0" lang="ar-AE"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 = </a:t>
                </a:r>
                <a14:m>
                  <m:oMath xmlns:m="http://schemas.openxmlformats.org/officeDocument/2006/math">
                    <m:f>
                      <m:fPr>
                        <m:ctrlPr>
                          <a:rPr lang="ar-AE" i="1">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16</m:t>
                        </m:r>
                      </m:num>
                      <m:den>
                        <m:r>
                          <m:rPr>
                            <m:nor/>
                          </m:rPr>
                          <a:rPr lang="en-GB" b="0" i="0" smtClean="0">
                            <a:solidFill>
                              <a:srgbClr val="43A047"/>
                            </a:solidFill>
                            <a:latin typeface="Century Gothic" panose="020B0502020202020204" pitchFamily="34" charset="0"/>
                            <a:ea typeface="Cambria Math" panose="02040503050406030204" pitchFamily="18" charset="0"/>
                          </a:rPr>
                          <m:t>20</m:t>
                        </m:r>
                      </m:den>
                    </m:f>
                  </m:oMath>
                </a14:m>
                <a:endParaRPr kumimoji="0" lang="ar-AE"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lvl="0">
                  <a:lnSpc>
                    <a:spcPct val="150000"/>
                  </a:lnSpc>
                  <a:buClr>
                    <a:srgbClr val="000000"/>
                  </a:buClr>
                  <a:defRPr/>
                </a:pPr>
                <a14:m>
                  <m:oMath xmlns:m="http://schemas.openxmlformats.org/officeDocument/2006/math">
                    <m:f>
                      <m:fPr>
                        <m:ctrlPr>
                          <a:rPr lang="ar-AE" i="1">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16</m:t>
                        </m:r>
                      </m:num>
                      <m:den>
                        <m:r>
                          <m:rPr>
                            <m:nor/>
                          </m:rPr>
                          <a:rPr lang="en-GB" b="0" i="0" smtClean="0">
                            <a:solidFill>
                              <a:srgbClr val="43A047"/>
                            </a:solidFill>
                            <a:latin typeface="Century Gothic" panose="020B0502020202020204" pitchFamily="34" charset="0"/>
                            <a:ea typeface="Cambria Math" panose="02040503050406030204" pitchFamily="18" charset="0"/>
                          </a:rPr>
                          <m:t>20</m:t>
                        </m:r>
                      </m:den>
                    </m:f>
                  </m:oMath>
                </a14:m>
                <a:r>
                  <a:rPr kumimoji="0" lang="ar-AE"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 </a:t>
                </a: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is less than </a:t>
                </a:r>
                <a14:m>
                  <m:oMath xmlns:m="http://schemas.openxmlformats.org/officeDocument/2006/math">
                    <m:f>
                      <m:fPr>
                        <m:ctrlPr>
                          <a:rPr lang="ar-AE" i="1">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19</m:t>
                        </m:r>
                      </m:num>
                      <m:den>
                        <m:r>
                          <m:rPr>
                            <m:nor/>
                          </m:rPr>
                          <a:rPr lang="en-GB" b="0" i="0" smtClean="0">
                            <a:solidFill>
                              <a:srgbClr val="43A047"/>
                            </a:solidFill>
                            <a:latin typeface="Century Gothic" panose="020B0502020202020204" pitchFamily="34" charset="0"/>
                            <a:ea typeface="Cambria Math" panose="02040503050406030204" pitchFamily="18" charset="0"/>
                          </a:rPr>
                          <m:t>20</m:t>
                        </m:r>
                      </m:den>
                    </m:f>
                  </m:oMath>
                </a14:m>
                <a:r>
                  <a:rPr kumimoji="0" lang="ar-AE"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Terra has more igneous rocks. </a:t>
                </a:r>
              </a:p>
            </p:txBody>
          </p:sp>
        </mc:Choice>
        <mc:Fallback>
          <p:sp>
            <p:nvSpPr>
              <p:cNvPr id="11" name="Google Shape;214;p24">
                <a:extLst>
                  <a:ext uri="{FF2B5EF4-FFF2-40B4-BE49-F238E27FC236}">
                    <a16:creationId xmlns:a16="http://schemas.microsoft.com/office/drawing/2014/main" id="{93CE705A-8D77-7248-8C1D-9C98CBD55372}"/>
                  </a:ext>
                </a:extLst>
              </p:cNvPr>
              <p:cNvSpPr txBox="1">
                <a:spLocks noRot="1" noChangeAspect="1" noMove="1" noResize="1" noEditPoints="1" noAdjustHandles="1" noChangeArrowheads="1" noChangeShapeType="1" noTextEdit="1"/>
              </p:cNvSpPr>
              <p:nvPr/>
            </p:nvSpPr>
            <p:spPr>
              <a:xfrm>
                <a:off x="347951" y="4775811"/>
                <a:ext cx="5651068" cy="1749679"/>
              </a:xfrm>
              <a:prstGeom prst="rect">
                <a:avLst/>
              </a:prstGeom>
              <a:blipFill>
                <a:blip r:embed="rId7"/>
                <a:stretch>
                  <a:fillRect l="-897" b="-2158"/>
                </a:stretch>
              </a:blipFill>
              <a:ln>
                <a:noFill/>
              </a:ln>
            </p:spPr>
            <p:txBody>
              <a:bodyPr/>
              <a:lstStyle/>
              <a:p>
                <a:r>
                  <a:rPr lang="en-GB">
                    <a:noFill/>
                  </a:rPr>
                  <a:t> </a:t>
                </a:r>
              </a:p>
            </p:txBody>
          </p:sp>
        </mc:Fallback>
      </mc:AlternateContent>
      <p:sp>
        <p:nvSpPr>
          <p:cNvPr id="12" name="Content Placeholder 2">
            <a:extLst>
              <a:ext uri="{FF2B5EF4-FFF2-40B4-BE49-F238E27FC236}">
                <a16:creationId xmlns:a16="http://schemas.microsoft.com/office/drawing/2014/main" id="{F59CEBA5-93CC-F546-AC73-98F42F0D80C9}"/>
              </a:ext>
            </a:extLst>
          </p:cNvPr>
          <p:cNvSpPr txBox="1">
            <a:spLocks/>
          </p:cNvSpPr>
          <p:nvPr/>
        </p:nvSpPr>
        <p:spPr>
          <a:xfrm>
            <a:off x="2966396" y="3918812"/>
            <a:ext cx="859172" cy="55349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Terra</a:t>
            </a:r>
            <a:endParaRPr lang="en-GB" b="1" dirty="0"/>
          </a:p>
        </p:txBody>
      </p:sp>
      <p:sp>
        <p:nvSpPr>
          <p:cNvPr id="13" name="Content Placeholder 2">
            <a:extLst>
              <a:ext uri="{FF2B5EF4-FFF2-40B4-BE49-F238E27FC236}">
                <a16:creationId xmlns:a16="http://schemas.microsoft.com/office/drawing/2014/main" id="{98AF07A7-F00E-1643-B384-44DD4C3FD1E8}"/>
              </a:ext>
            </a:extLst>
          </p:cNvPr>
          <p:cNvSpPr txBox="1">
            <a:spLocks/>
          </p:cNvSpPr>
          <p:nvPr/>
        </p:nvSpPr>
        <p:spPr>
          <a:xfrm>
            <a:off x="8850220" y="5169727"/>
            <a:ext cx="1093823" cy="55349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Cedar</a:t>
            </a:r>
            <a:endParaRPr lang="en-GB" b="1" dirty="0"/>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Comparing and ordering fractions less than 1</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823356"/>
              </a:xfrm>
            </p:spPr>
            <p:txBody>
              <a:bodyPr/>
              <a:lstStyle/>
              <a:p>
                <a:pPr>
                  <a:lnSpc>
                    <a:spcPct val="100000"/>
                  </a:lnSpc>
                </a:pPr>
                <a:r>
                  <a:rPr lang="en-GB" b="1" dirty="0"/>
                  <a:t>How can we use the bar models to compare </a:t>
                </a:r>
                <a14:m>
                  <m:oMath xmlns:m="http://schemas.openxmlformats.org/officeDocument/2006/math">
                    <m:f>
                      <m:fPr>
                        <m:ctrlPr>
                          <a:rPr lang="ar-AE" b="1" i="1">
                            <a:latin typeface="Cambria Math" panose="02040503050406030204" pitchFamily="18" charset="0"/>
                            <a:ea typeface="Cambria Math" panose="02040503050406030204" pitchFamily="18" charset="0"/>
                          </a:rPr>
                        </m:ctrlPr>
                      </m:fPr>
                      <m:num>
                        <m:r>
                          <m:rPr>
                            <m:nor/>
                          </m:rPr>
                          <a:rPr lang="en-GB" b="1" i="0" smtClean="0">
                            <a:ea typeface="Cambria Math" panose="02040503050406030204" pitchFamily="18" charset="0"/>
                          </a:rPr>
                          <m:t>3</m:t>
                        </m:r>
                      </m:num>
                      <m:den>
                        <m:r>
                          <m:rPr>
                            <m:nor/>
                          </m:rPr>
                          <a:rPr lang="ar-AE" b="1">
                            <a:ea typeface="Cambria Math" panose="02040503050406030204" pitchFamily="18" charset="0"/>
                          </a:rPr>
                          <m:t> </m:t>
                        </m:r>
                        <m:r>
                          <m:rPr>
                            <m:nor/>
                          </m:rPr>
                          <a:rPr lang="en-GB" b="1" i="0" smtClean="0">
                            <a:ea typeface="Cambria Math" panose="02040503050406030204" pitchFamily="18" charset="0"/>
                          </a:rPr>
                          <m:t>5</m:t>
                        </m:r>
                        <m:r>
                          <m:rPr>
                            <m:nor/>
                          </m:rPr>
                          <a:rPr lang="ar-AE" b="1">
                            <a:ea typeface="Cambria Math" panose="02040503050406030204" pitchFamily="18" charset="0"/>
                          </a:rPr>
                          <m:t> </m:t>
                        </m:r>
                      </m:den>
                    </m:f>
                  </m:oMath>
                </a14:m>
                <a:r>
                  <a:rPr lang="ar-AE" b="1" dirty="0"/>
                  <a:t> </a:t>
                </a:r>
                <a:r>
                  <a:rPr lang="en-GB" b="1" dirty="0"/>
                  <a:t>and </a:t>
                </a:r>
                <a14:m>
                  <m:oMath xmlns:m="http://schemas.openxmlformats.org/officeDocument/2006/math">
                    <m:f>
                      <m:fPr>
                        <m:ctrlPr>
                          <a:rPr lang="ar-AE" b="1" i="1">
                            <a:latin typeface="Cambria Math" panose="02040503050406030204" pitchFamily="18" charset="0"/>
                            <a:ea typeface="Cambria Math" panose="02040503050406030204" pitchFamily="18" charset="0"/>
                          </a:rPr>
                        </m:ctrlPr>
                      </m:fPr>
                      <m:num>
                        <m:r>
                          <m:rPr>
                            <m:nor/>
                          </m:rPr>
                          <a:rPr lang="en-GB" b="1" i="0" smtClean="0">
                            <a:ea typeface="Cambria Math" panose="02040503050406030204" pitchFamily="18" charset="0"/>
                          </a:rPr>
                          <m:t>8</m:t>
                        </m:r>
                      </m:num>
                      <m:den>
                        <m:r>
                          <m:rPr>
                            <m:nor/>
                          </m:rPr>
                          <a:rPr lang="en-GB" b="1" i="0" smtClean="0">
                            <a:ea typeface="Cambria Math" panose="02040503050406030204" pitchFamily="18" charset="0"/>
                          </a:rPr>
                          <m:t>10</m:t>
                        </m:r>
                      </m:den>
                    </m:f>
                  </m:oMath>
                </a14:m>
                <a:r>
                  <a:rPr lang="ar-AE" b="1" dirty="0"/>
                  <a:t>?</a:t>
                </a:r>
              </a:p>
            </p:txBody>
          </p:sp>
        </mc:Choice>
        <mc:Fallback xmlns="">
          <p:sp>
            <p:nvSpPr>
              <p:cNvPr id="3" name="Content Placeholder 2">
                <a:extLst>
                  <a:ext uri="{FF2B5EF4-FFF2-40B4-BE49-F238E27FC236}">
                    <a16:creationId xmlns:a16="http://schemas.microsoft.com/office/drawing/2014/main" id="{9EAF755D-9ACF-C143-A323-0FC01C229A6B}"/>
                  </a:ext>
                </a:extLst>
              </p:cNvPr>
              <p:cNvSpPr>
                <a:spLocks noGrp="1" noRot="1" noChangeAspect="1" noMove="1" noResize="1" noEditPoints="1" noAdjustHandles="1" noChangeArrowheads="1" noChangeShapeType="1" noTextEdit="1"/>
              </p:cNvSpPr>
              <p:nvPr>
                <p:ph sz="quarter" idx="11"/>
              </p:nvPr>
            </p:nvSpPr>
            <p:spPr>
              <a:xfrm>
                <a:off x="263046" y="700645"/>
                <a:ext cx="11736887" cy="823356"/>
              </a:xfrm>
              <a:blipFill>
                <a:blip r:embed="rId3"/>
                <a:stretch>
                  <a:fillRect l="-432"/>
                </a:stretch>
              </a:blipFill>
            </p:spPr>
            <p:txBody>
              <a:bodyPr/>
              <a:lstStyle/>
              <a:p>
                <a:r>
                  <a:rPr lang="en-GB">
                    <a:noFill/>
                  </a:rPr>
                  <a:t> </a:t>
                </a:r>
              </a:p>
            </p:txBody>
          </p:sp>
        </mc:Fallback>
      </mc:AlternateContent>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6" name="Google Shape;233;p26">
            <a:extLst>
              <a:ext uri="{FF2B5EF4-FFF2-40B4-BE49-F238E27FC236}">
                <a16:creationId xmlns:a16="http://schemas.microsoft.com/office/drawing/2014/main" id="{9D3788ED-91E0-E448-A18B-DCE605E49C8F}"/>
              </a:ext>
            </a:extLst>
          </p:cNvPr>
          <p:cNvGraphicFramePr/>
          <p:nvPr/>
        </p:nvGraphicFramePr>
        <p:xfrm>
          <a:off x="952500" y="1812250"/>
          <a:ext cx="10287000" cy="457170"/>
        </p:xfrm>
        <a:graphic>
          <a:graphicData uri="http://schemas.openxmlformats.org/drawingml/2006/table">
            <a:tbl>
              <a:tblPr>
                <a:noFil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tblGrid>
              <a:tr h="381000">
                <a:tc gridSpan="2">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7" name="Google Shape;234;p26">
            <a:extLst>
              <a:ext uri="{FF2B5EF4-FFF2-40B4-BE49-F238E27FC236}">
                <a16:creationId xmlns:a16="http://schemas.microsoft.com/office/drawing/2014/main" id="{256950CE-2111-DC4C-8A7E-F0157270F30C}"/>
              </a:ext>
            </a:extLst>
          </p:cNvPr>
          <p:cNvGraphicFramePr/>
          <p:nvPr/>
        </p:nvGraphicFramePr>
        <p:xfrm>
          <a:off x="972850" y="2662300"/>
          <a:ext cx="10287000" cy="457170"/>
        </p:xfrm>
        <a:graphic>
          <a:graphicData uri="http://schemas.openxmlformats.org/drawingml/2006/table">
            <a:tbl>
              <a:tblPr>
                <a:noFil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8" name="Group 7">
            <a:extLst>
              <a:ext uri="{FF2B5EF4-FFF2-40B4-BE49-F238E27FC236}">
                <a16:creationId xmlns:a16="http://schemas.microsoft.com/office/drawing/2014/main" id="{05BBDA89-EFD0-5248-AA68-CA2CA0B99C28}"/>
              </a:ext>
            </a:extLst>
          </p:cNvPr>
          <p:cNvGrpSpPr/>
          <p:nvPr/>
        </p:nvGrpSpPr>
        <p:grpSpPr>
          <a:xfrm>
            <a:off x="4596786" y="3832817"/>
            <a:ext cx="2790829" cy="986358"/>
            <a:chOff x="4700585" y="1781462"/>
            <a:chExt cx="2790829" cy="986358"/>
          </a:xfrm>
        </p:grpSpPr>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2DB28BD8-7494-7E45-A769-4C5AD5EF944E}"/>
                    </a:ext>
                  </a:extLst>
                </p:cNvPr>
                <p:cNvSpPr/>
                <p:nvPr/>
              </p:nvSpPr>
              <p:spPr>
                <a:xfrm>
                  <a:off x="4700585" y="1781462"/>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3</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5</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9" name="Rounded Rectangle 8">
                  <a:extLst>
                    <a:ext uri="{FF2B5EF4-FFF2-40B4-BE49-F238E27FC236}">
                      <a16:creationId xmlns:a16="http://schemas.microsoft.com/office/drawing/2014/main" id="{2DB28BD8-7494-7E45-A769-4C5AD5EF944E}"/>
                    </a:ext>
                  </a:extLst>
                </p:cNvPr>
                <p:cNvSpPr>
                  <a:spLocks noRot="1" noChangeAspect="1" noMove="1" noResize="1" noEditPoints="1" noAdjustHandles="1" noChangeArrowheads="1" noChangeShapeType="1" noTextEdit="1"/>
                </p:cNvSpPr>
                <p:nvPr/>
              </p:nvSpPr>
              <p:spPr>
                <a:xfrm>
                  <a:off x="4700585" y="1781462"/>
                  <a:ext cx="693893" cy="986357"/>
                </a:xfrm>
                <a:prstGeom prst="roundRect">
                  <a:avLst/>
                </a:prstGeom>
                <a:blipFill>
                  <a:blip r:embed="rId4"/>
                  <a:stretch>
                    <a:fillRect b="-4878"/>
                  </a:stretch>
                </a:blipFill>
                <a:ln w="38100">
                  <a:solidFill>
                    <a:srgbClr val="CCD4F4"/>
                  </a:solidFill>
                </a:ln>
              </p:spPr>
              <p:txBody>
                <a:bodyPr/>
                <a:lstStyle/>
                <a:p>
                  <a:r>
                    <a:rPr lang="en-GB">
                      <a:noFill/>
                    </a:rPr>
                    <a:t> </a:t>
                  </a:r>
                </a:p>
              </p:txBody>
            </p:sp>
          </mc:Fallback>
        </mc:AlternateContent>
        <p:sp>
          <p:nvSpPr>
            <p:cNvPr id="10" name="Rounded Rectangle 9">
              <a:extLst>
                <a:ext uri="{FF2B5EF4-FFF2-40B4-BE49-F238E27FC236}">
                  <a16:creationId xmlns:a16="http://schemas.microsoft.com/office/drawing/2014/main" id="{7F2771BD-3CC9-6A46-855B-96BC2FB4BEAF}"/>
                </a:ext>
              </a:extLst>
            </p:cNvPr>
            <p:cNvSpPr/>
            <p:nvPr/>
          </p:nvSpPr>
          <p:spPr>
            <a:xfrm>
              <a:off x="5749053" y="189807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7B28086A-B041-4F4C-96D3-76A43CF0EB69}"/>
                    </a:ext>
                  </a:extLst>
                </p:cNvPr>
                <p:cNvSpPr/>
                <p:nvPr/>
              </p:nvSpPr>
              <p:spPr>
                <a:xfrm>
                  <a:off x="6797521" y="1781463"/>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8</m:t>
                            </m:r>
                          </m:num>
                          <m:den>
                            <m:r>
                              <m:rPr>
                                <m:nor/>
                              </m:rPr>
                              <a:rPr lang="en-GB" sz="2400" smtClean="0">
                                <a:solidFill>
                                  <a:srgbClr val="222222"/>
                                </a:solidFill>
                                <a:latin typeface="Century Gothic" panose="020B0502020202020204" pitchFamily="34" charset="0"/>
                                <a:ea typeface="Cambria Math" panose="02040503050406030204" pitchFamily="18" charset="0"/>
                              </a:rPr>
                              <m:t>1</m:t>
                            </m:r>
                            <m:r>
                              <m:rPr>
                                <m:nor/>
                              </m:rPr>
                              <a:rPr lang="en-GB" sz="2400" b="0" smtClean="0">
                                <a:solidFill>
                                  <a:srgbClr val="222222"/>
                                </a:solidFill>
                                <a:latin typeface="Century Gothic" panose="020B0502020202020204" pitchFamily="34" charset="0"/>
                                <a:ea typeface="Cambria Math" panose="02040503050406030204" pitchFamily="18" charset="0"/>
                              </a:rPr>
                              <m:t>0</m:t>
                            </m:r>
                          </m:den>
                        </m:f>
                      </m:oMath>
                    </m:oMathPara>
                  </a14:m>
                  <a:endParaRPr lang="en-GB" sz="2400" dirty="0">
                    <a:solidFill>
                      <a:srgbClr val="222222"/>
                    </a:solidFill>
                    <a:latin typeface="Century Gothic" panose="020B0502020202020204" pitchFamily="34" charset="0"/>
                  </a:endParaRPr>
                </a:p>
              </p:txBody>
            </p:sp>
          </mc:Choice>
          <mc:Fallback xmlns="">
            <p:sp>
              <p:nvSpPr>
                <p:cNvPr id="11" name="Rounded Rectangle 10">
                  <a:extLst>
                    <a:ext uri="{FF2B5EF4-FFF2-40B4-BE49-F238E27FC236}">
                      <a16:creationId xmlns:a16="http://schemas.microsoft.com/office/drawing/2014/main" id="{7B28086A-B041-4F4C-96D3-76A43CF0EB69}"/>
                    </a:ext>
                  </a:extLst>
                </p:cNvPr>
                <p:cNvSpPr>
                  <a:spLocks noRot="1" noChangeAspect="1" noMove="1" noResize="1" noEditPoints="1" noAdjustHandles="1" noChangeArrowheads="1" noChangeShapeType="1" noTextEdit="1"/>
                </p:cNvSpPr>
                <p:nvPr/>
              </p:nvSpPr>
              <p:spPr>
                <a:xfrm>
                  <a:off x="6797521" y="1781463"/>
                  <a:ext cx="693893" cy="986357"/>
                </a:xfrm>
                <a:prstGeom prst="roundRect">
                  <a:avLst/>
                </a:prstGeom>
                <a:blipFill>
                  <a:blip r:embed="rId5"/>
                  <a:stretch>
                    <a:fillRect/>
                  </a:stretch>
                </a:blipFill>
                <a:ln w="38100">
                  <a:solidFill>
                    <a:srgbClr val="CCD4F4"/>
                  </a:solidFill>
                </a:ln>
              </p:spPr>
              <p:txBody>
                <a:bodyPr/>
                <a:lstStyle/>
                <a:p>
                  <a:r>
                    <a:rPr lang="en-GB">
                      <a:noFill/>
                    </a:rPr>
                    <a:t> </a:t>
                  </a:r>
                </a:p>
              </p:txBody>
            </p:sp>
          </mc:Fallback>
        </mc:AlternateContent>
      </p:grpSp>
      <p:sp>
        <p:nvSpPr>
          <p:cNvPr id="12" name="Rounded Rectangle 11">
            <a:extLst>
              <a:ext uri="{FF2B5EF4-FFF2-40B4-BE49-F238E27FC236}">
                <a16:creationId xmlns:a16="http://schemas.microsoft.com/office/drawing/2014/main" id="{2A5B0EF1-C2B3-FC4D-8EA8-50FB329929A4}"/>
              </a:ext>
            </a:extLst>
          </p:cNvPr>
          <p:cNvSpPr/>
          <p:nvPr/>
        </p:nvSpPr>
        <p:spPr>
          <a:xfrm>
            <a:off x="5645254" y="3978306"/>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&lt;</a:t>
            </a: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4"/>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657101"/>
          </a:xfrm>
        </p:spPr>
        <p:txBody>
          <a:bodyPr/>
          <a:lstStyle/>
          <a:p>
            <a:r>
              <a:rPr lang="en-GB" b="1" dirty="0"/>
              <a:t>How can we compare fractions with common numerators?</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9C45A92-3950-AD49-8525-85CC4AD17EE5}"/>
                  </a:ext>
                </a:extLst>
              </p:cNvPr>
              <p:cNvSpPr txBox="1">
                <a:spLocks/>
              </p:cNvSpPr>
              <p:nvPr/>
            </p:nvSpPr>
            <p:spPr>
              <a:xfrm>
                <a:off x="263047" y="4676898"/>
                <a:ext cx="4807718" cy="129441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GB" dirty="0">
                    <a:solidFill>
                      <a:srgbClr val="222222"/>
                    </a:solidFill>
                  </a:rPr>
                  <a:t>Put these fraction in ascending order:</a:t>
                </a:r>
              </a:p>
              <a:p>
                <a:pPr lvl="0">
                  <a:lnSpc>
                    <a:spcPct val="100000"/>
                  </a:lnSpc>
                </a:pPr>
                <a14:m>
                  <m:oMath xmlns:m="http://schemas.openxmlformats.org/officeDocument/2006/math">
                    <m:f>
                      <m:fPr>
                        <m:ctrlPr>
                          <a:rPr lang="ar-AE" i="1">
                            <a:solidFill>
                              <a:srgbClr val="222222"/>
                            </a:solidFill>
                            <a:latin typeface="Cambria Math" panose="02040503050406030204" pitchFamily="18" charset="0"/>
                            <a:ea typeface="Cambria Math" panose="02040503050406030204" pitchFamily="18" charset="0"/>
                          </a:rPr>
                        </m:ctrlPr>
                      </m:fPr>
                      <m:num>
                        <m:r>
                          <m:rPr>
                            <m:nor/>
                          </m:rPr>
                          <a:rPr lang="en-GB" b="0" i="0" smtClean="0">
                            <a:solidFill>
                              <a:srgbClr val="222222"/>
                            </a:solidFill>
                            <a:ea typeface="Cambria Math" panose="02040503050406030204" pitchFamily="18" charset="0"/>
                          </a:rPr>
                          <m:t>5</m:t>
                        </m:r>
                      </m:num>
                      <m:den>
                        <m:r>
                          <m:rPr>
                            <m:nor/>
                          </m:rPr>
                          <a:rPr lang="ar-AE">
                            <a:solidFill>
                              <a:srgbClr val="222222"/>
                            </a:solidFill>
                            <a:ea typeface="Cambria Math" panose="02040503050406030204" pitchFamily="18" charset="0"/>
                          </a:rPr>
                          <m:t> </m:t>
                        </m:r>
                        <m:r>
                          <m:rPr>
                            <m:nor/>
                          </m:rPr>
                          <a:rPr lang="en-GB" b="0" i="0" smtClean="0">
                            <a:solidFill>
                              <a:srgbClr val="222222"/>
                            </a:solidFill>
                            <a:ea typeface="Cambria Math" panose="02040503050406030204" pitchFamily="18" charset="0"/>
                          </a:rPr>
                          <m:t>7</m:t>
                        </m:r>
                        <m:r>
                          <m:rPr>
                            <m:nor/>
                          </m:rPr>
                          <a:rPr lang="ar-AE">
                            <a:solidFill>
                              <a:srgbClr val="222222"/>
                            </a:solidFill>
                            <a:ea typeface="Cambria Math" panose="02040503050406030204" pitchFamily="18" charset="0"/>
                          </a:rPr>
                          <m:t> </m:t>
                        </m:r>
                      </m:den>
                    </m:f>
                  </m:oMath>
                </a14:m>
                <a:r>
                  <a:rPr lang="ar-AE" dirty="0">
                    <a:solidFill>
                      <a:srgbClr val="222222"/>
                    </a:solidFill>
                  </a:rPr>
                  <a:t>, </a:t>
                </a:r>
                <a14:m>
                  <m:oMath xmlns:m="http://schemas.openxmlformats.org/officeDocument/2006/math">
                    <m:f>
                      <m:fPr>
                        <m:ctrlPr>
                          <a:rPr lang="ar-AE" i="1">
                            <a:solidFill>
                              <a:srgbClr val="222222"/>
                            </a:solidFill>
                            <a:latin typeface="Cambria Math" panose="02040503050406030204" pitchFamily="18" charset="0"/>
                            <a:ea typeface="Cambria Math" panose="02040503050406030204" pitchFamily="18" charset="0"/>
                          </a:rPr>
                        </m:ctrlPr>
                      </m:fPr>
                      <m:num>
                        <m:r>
                          <m:rPr>
                            <m:nor/>
                          </m:rPr>
                          <a:rPr lang="en-GB" b="0" i="0" smtClean="0">
                            <a:solidFill>
                              <a:srgbClr val="222222"/>
                            </a:solidFill>
                            <a:ea typeface="Cambria Math" panose="02040503050406030204" pitchFamily="18" charset="0"/>
                          </a:rPr>
                          <m:t>5</m:t>
                        </m:r>
                      </m:num>
                      <m:den>
                        <m:r>
                          <m:rPr>
                            <m:nor/>
                          </m:rPr>
                          <a:rPr lang="ar-AE">
                            <a:solidFill>
                              <a:srgbClr val="222222"/>
                            </a:solidFill>
                            <a:ea typeface="Cambria Math" panose="02040503050406030204" pitchFamily="18" charset="0"/>
                          </a:rPr>
                          <m:t> </m:t>
                        </m:r>
                        <m:r>
                          <m:rPr>
                            <m:nor/>
                          </m:rPr>
                          <a:rPr lang="en-GB" b="0" i="0" smtClean="0">
                            <a:solidFill>
                              <a:srgbClr val="222222"/>
                            </a:solidFill>
                            <a:ea typeface="Cambria Math" panose="02040503050406030204" pitchFamily="18" charset="0"/>
                          </a:rPr>
                          <m:t>9</m:t>
                        </m:r>
                        <m:r>
                          <m:rPr>
                            <m:nor/>
                          </m:rPr>
                          <a:rPr lang="ar-AE">
                            <a:solidFill>
                              <a:srgbClr val="222222"/>
                            </a:solidFill>
                            <a:ea typeface="Cambria Math" panose="02040503050406030204" pitchFamily="18" charset="0"/>
                          </a:rPr>
                          <m:t> </m:t>
                        </m:r>
                      </m:den>
                    </m:f>
                  </m:oMath>
                </a14:m>
                <a:r>
                  <a:rPr lang="ar-AE" dirty="0">
                    <a:solidFill>
                      <a:srgbClr val="222222"/>
                    </a:solidFill>
                  </a:rPr>
                  <a:t>, </a:t>
                </a:r>
                <a14:m>
                  <m:oMath xmlns:m="http://schemas.openxmlformats.org/officeDocument/2006/math">
                    <m:f>
                      <m:fPr>
                        <m:ctrlPr>
                          <a:rPr lang="ar-AE" i="1">
                            <a:solidFill>
                              <a:srgbClr val="222222"/>
                            </a:solidFill>
                            <a:latin typeface="Cambria Math" panose="02040503050406030204" pitchFamily="18" charset="0"/>
                            <a:ea typeface="Cambria Math" panose="02040503050406030204" pitchFamily="18" charset="0"/>
                          </a:rPr>
                        </m:ctrlPr>
                      </m:fPr>
                      <m:num>
                        <m:r>
                          <m:rPr>
                            <m:nor/>
                          </m:rPr>
                          <a:rPr lang="en-GB" b="0" i="0" smtClean="0">
                            <a:solidFill>
                              <a:srgbClr val="222222"/>
                            </a:solidFill>
                            <a:ea typeface="Cambria Math" panose="02040503050406030204" pitchFamily="18" charset="0"/>
                          </a:rPr>
                          <m:t>5</m:t>
                        </m:r>
                      </m:num>
                      <m:den>
                        <m:r>
                          <m:rPr>
                            <m:nor/>
                          </m:rPr>
                          <a:rPr lang="ar-AE">
                            <a:solidFill>
                              <a:srgbClr val="222222"/>
                            </a:solidFill>
                            <a:ea typeface="Cambria Math" panose="02040503050406030204" pitchFamily="18" charset="0"/>
                          </a:rPr>
                          <m:t> </m:t>
                        </m:r>
                        <m:r>
                          <m:rPr>
                            <m:nor/>
                          </m:rPr>
                          <a:rPr lang="en-GB" b="0" i="0" smtClean="0">
                            <a:solidFill>
                              <a:srgbClr val="222222"/>
                            </a:solidFill>
                            <a:ea typeface="Cambria Math" panose="02040503050406030204" pitchFamily="18" charset="0"/>
                          </a:rPr>
                          <m:t>6</m:t>
                        </m:r>
                        <m:r>
                          <m:rPr>
                            <m:nor/>
                          </m:rPr>
                          <a:rPr lang="ar-AE">
                            <a:solidFill>
                              <a:srgbClr val="222222"/>
                            </a:solidFill>
                            <a:ea typeface="Cambria Math" panose="02040503050406030204" pitchFamily="18" charset="0"/>
                          </a:rPr>
                          <m:t> </m:t>
                        </m:r>
                      </m:den>
                    </m:f>
                  </m:oMath>
                </a14:m>
                <a:r>
                  <a:rPr lang="ar-AE" dirty="0">
                    <a:solidFill>
                      <a:srgbClr val="222222"/>
                    </a:solidFill>
                  </a:rPr>
                  <a:t>, </a:t>
                </a:r>
                <a14:m>
                  <m:oMath xmlns:m="http://schemas.openxmlformats.org/officeDocument/2006/math">
                    <m:f>
                      <m:fPr>
                        <m:ctrlPr>
                          <a:rPr lang="ar-AE" i="1">
                            <a:solidFill>
                              <a:srgbClr val="222222"/>
                            </a:solidFill>
                            <a:latin typeface="Cambria Math" panose="02040503050406030204" pitchFamily="18" charset="0"/>
                            <a:ea typeface="Cambria Math" panose="02040503050406030204" pitchFamily="18" charset="0"/>
                          </a:rPr>
                        </m:ctrlPr>
                      </m:fPr>
                      <m:num>
                        <m:r>
                          <m:rPr>
                            <m:nor/>
                          </m:rPr>
                          <a:rPr lang="en-GB" b="0" i="0" smtClean="0">
                            <a:solidFill>
                              <a:srgbClr val="222222"/>
                            </a:solidFill>
                            <a:ea typeface="Cambria Math" panose="02040503050406030204" pitchFamily="18" charset="0"/>
                          </a:rPr>
                          <m:t>5</m:t>
                        </m:r>
                      </m:num>
                      <m:den>
                        <m:r>
                          <m:rPr>
                            <m:nor/>
                          </m:rPr>
                          <a:rPr lang="en-GB" b="0" i="0" smtClean="0">
                            <a:solidFill>
                              <a:srgbClr val="222222"/>
                            </a:solidFill>
                            <a:ea typeface="Cambria Math" panose="02040503050406030204" pitchFamily="18" charset="0"/>
                          </a:rPr>
                          <m:t>10</m:t>
                        </m:r>
                      </m:den>
                    </m:f>
                  </m:oMath>
                </a14:m>
                <a:r>
                  <a:rPr lang="ar-AE" dirty="0">
                    <a:solidFill>
                      <a:srgbClr val="222222"/>
                    </a:solidFill>
                  </a:rPr>
                  <a:t>, </a:t>
                </a:r>
                <a14:m>
                  <m:oMath xmlns:m="http://schemas.openxmlformats.org/officeDocument/2006/math">
                    <m:f>
                      <m:fPr>
                        <m:ctrlPr>
                          <a:rPr lang="ar-AE" i="1">
                            <a:solidFill>
                              <a:srgbClr val="222222"/>
                            </a:solidFill>
                            <a:latin typeface="Cambria Math" panose="02040503050406030204" pitchFamily="18" charset="0"/>
                            <a:ea typeface="Cambria Math" panose="02040503050406030204" pitchFamily="18" charset="0"/>
                          </a:rPr>
                        </m:ctrlPr>
                      </m:fPr>
                      <m:num>
                        <m:r>
                          <m:rPr>
                            <m:nor/>
                          </m:rPr>
                          <a:rPr lang="en-GB" b="0" i="0" smtClean="0">
                            <a:solidFill>
                              <a:srgbClr val="222222"/>
                            </a:solidFill>
                            <a:ea typeface="Cambria Math" panose="02040503050406030204" pitchFamily="18" charset="0"/>
                          </a:rPr>
                          <m:t>5</m:t>
                        </m:r>
                      </m:num>
                      <m:den>
                        <m:r>
                          <m:rPr>
                            <m:nor/>
                          </m:rPr>
                          <a:rPr lang="ar-AE">
                            <a:solidFill>
                              <a:srgbClr val="222222"/>
                            </a:solidFill>
                            <a:ea typeface="Cambria Math" panose="02040503050406030204" pitchFamily="18" charset="0"/>
                          </a:rPr>
                          <m:t> </m:t>
                        </m:r>
                        <m:r>
                          <m:rPr>
                            <m:nor/>
                          </m:rPr>
                          <a:rPr lang="en-GB" b="0" i="0" smtClean="0">
                            <a:solidFill>
                              <a:srgbClr val="222222"/>
                            </a:solidFill>
                            <a:ea typeface="Cambria Math" panose="02040503050406030204" pitchFamily="18" charset="0"/>
                          </a:rPr>
                          <m:t>5</m:t>
                        </m:r>
                        <m:r>
                          <m:rPr>
                            <m:nor/>
                          </m:rPr>
                          <a:rPr lang="ar-AE">
                            <a:solidFill>
                              <a:srgbClr val="222222"/>
                            </a:solidFill>
                            <a:ea typeface="Cambria Math" panose="02040503050406030204" pitchFamily="18" charset="0"/>
                          </a:rPr>
                          <m:t> </m:t>
                        </m:r>
                      </m:den>
                    </m:f>
                  </m:oMath>
                </a14:m>
                <a:endParaRPr lang="ar-AE" dirty="0">
                  <a:solidFill>
                    <a:srgbClr val="222222"/>
                  </a:solidFill>
                </a:endParaRPr>
              </a:p>
            </p:txBody>
          </p:sp>
        </mc:Choice>
        <mc:Fallback xmlns="">
          <p:sp>
            <p:nvSpPr>
              <p:cNvPr id="6" name="Content Placeholder 2">
                <a:extLst>
                  <a:ext uri="{FF2B5EF4-FFF2-40B4-BE49-F238E27FC236}">
                    <a16:creationId xmlns:a16="http://schemas.microsoft.com/office/drawing/2014/main" id="{09C45A92-3950-AD49-8525-85CC4AD17EE5}"/>
                  </a:ext>
                </a:extLst>
              </p:cNvPr>
              <p:cNvSpPr txBox="1">
                <a:spLocks noRot="1" noChangeAspect="1" noMove="1" noResize="1" noEditPoints="1" noAdjustHandles="1" noChangeArrowheads="1" noChangeShapeType="1" noTextEdit="1"/>
              </p:cNvSpPr>
              <p:nvPr/>
            </p:nvSpPr>
            <p:spPr>
              <a:xfrm>
                <a:off x="263047" y="4676898"/>
                <a:ext cx="4807718" cy="1294411"/>
              </a:xfrm>
              <a:prstGeom prst="rect">
                <a:avLst/>
              </a:prstGeom>
              <a:blipFill>
                <a:blip r:embed="rId3"/>
                <a:stretch>
                  <a:fillRect l="-1053"/>
                </a:stretch>
              </a:blipFill>
            </p:spPr>
            <p:txBody>
              <a:bodyPr/>
              <a:lstStyle/>
              <a:p>
                <a:r>
                  <a:rPr lang="en-GB">
                    <a:noFill/>
                  </a:rPr>
                  <a:t> </a:t>
                </a:r>
              </a:p>
            </p:txBody>
          </p:sp>
        </mc:Fallback>
      </mc:AlternateContent>
      <p:graphicFrame>
        <p:nvGraphicFramePr>
          <p:cNvPr id="7" name="Google Shape;246;p27">
            <a:extLst>
              <a:ext uri="{FF2B5EF4-FFF2-40B4-BE49-F238E27FC236}">
                <a16:creationId xmlns:a16="http://schemas.microsoft.com/office/drawing/2014/main" id="{30E72A4D-7C49-1F4C-ABC7-537AA660F1C0}"/>
              </a:ext>
            </a:extLst>
          </p:cNvPr>
          <p:cNvGraphicFramePr/>
          <p:nvPr/>
        </p:nvGraphicFramePr>
        <p:xfrm>
          <a:off x="972838" y="2816175"/>
          <a:ext cx="10287025" cy="457170"/>
        </p:xfrm>
        <a:graphic>
          <a:graphicData uri="http://schemas.openxmlformats.org/drawingml/2006/table">
            <a:tbl>
              <a:tblPr>
                <a:noFill/>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 name="Google Shape;247;p27">
            <a:extLst>
              <a:ext uri="{FF2B5EF4-FFF2-40B4-BE49-F238E27FC236}">
                <a16:creationId xmlns:a16="http://schemas.microsoft.com/office/drawing/2014/main" id="{382B1E34-F0C9-7F4B-9DE9-0B1F9EA95EAE}"/>
              </a:ext>
            </a:extLst>
          </p:cNvPr>
          <p:cNvGraphicFramePr/>
          <p:nvPr/>
        </p:nvGraphicFramePr>
        <p:xfrm>
          <a:off x="972850" y="3707588"/>
          <a:ext cx="10287000" cy="457170"/>
        </p:xfrm>
        <a:graphic>
          <a:graphicData uri="http://schemas.openxmlformats.org/drawingml/2006/table">
            <a:tbl>
              <a:tblPr>
                <a:noFil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9" name="Google Shape;250;p27">
                <a:extLst>
                  <a:ext uri="{FF2B5EF4-FFF2-40B4-BE49-F238E27FC236}">
                    <a16:creationId xmlns:a16="http://schemas.microsoft.com/office/drawing/2014/main" id="{9C68B339-E040-1249-9A60-F5C080453242}"/>
                  </a:ext>
                </a:extLst>
              </p:cNvPr>
              <p:cNvSpPr txBox="1"/>
              <p:nvPr/>
            </p:nvSpPr>
            <p:spPr>
              <a:xfrm>
                <a:off x="3376337" y="5135773"/>
                <a:ext cx="3744900" cy="620753"/>
              </a:xfrm>
              <a:prstGeom prst="rect">
                <a:avLst/>
              </a:prstGeom>
              <a:noFill/>
              <a:ln>
                <a:noFill/>
              </a:ln>
            </p:spPr>
            <p:txBody>
              <a:bodyPr spcFirstLastPara="1" wrap="square" lIns="91425" tIns="91425" rIns="91425" bIns="91425" anchor="t" anchorCtr="0">
                <a:noAutofit/>
              </a:bodyPr>
              <a:lstStyle/>
              <a:p>
                <a:pPr lvl="0">
                  <a:buClr>
                    <a:srgbClr val="000000"/>
                  </a:buClr>
                  <a:defRPr/>
                </a:pPr>
                <a14:m>
                  <m:oMath xmlns:m="http://schemas.openxmlformats.org/officeDocument/2006/math">
                    <m:f>
                      <m:fPr>
                        <m:ctrlPr>
                          <a:rPr lang="ar-AE" i="1" smtClean="0">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5</m:t>
                        </m:r>
                      </m:num>
                      <m:den>
                        <m:r>
                          <m:rPr>
                            <m:nor/>
                          </m:rPr>
                          <a:rPr lang="en-GB" b="0" i="0" smtClean="0">
                            <a:solidFill>
                              <a:srgbClr val="43A047"/>
                            </a:solidFill>
                            <a:latin typeface="Century Gothic" panose="020B0502020202020204" pitchFamily="34" charset="0"/>
                            <a:ea typeface="Cambria Math" panose="02040503050406030204" pitchFamily="18" charset="0"/>
                          </a:rPr>
                          <m:t>10</m:t>
                        </m:r>
                      </m:den>
                    </m:f>
                  </m:oMath>
                </a14:m>
                <a:r>
                  <a:rPr kumimoji="0" lang="ar-AE" sz="18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rPr>
                  <a:t>, </a:t>
                </a:r>
                <a14:m>
                  <m:oMath xmlns:m="http://schemas.openxmlformats.org/officeDocument/2006/math">
                    <m:f>
                      <m:fPr>
                        <m:ctrlPr>
                          <a:rPr lang="ar-AE" i="1" smtClean="0">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5</m:t>
                        </m:r>
                      </m:num>
                      <m:den>
                        <m:r>
                          <m:rPr>
                            <m:nor/>
                          </m:rPr>
                          <a:rPr lang="ar-AE">
                            <a:solidFill>
                              <a:srgbClr val="43A047"/>
                            </a:solidFill>
                            <a:latin typeface="Century Gothic" panose="020B0502020202020204" pitchFamily="34" charset="0"/>
                            <a:ea typeface="Cambria Math" panose="02040503050406030204" pitchFamily="18" charset="0"/>
                          </a:rPr>
                          <m:t> </m:t>
                        </m:r>
                        <m:r>
                          <m:rPr>
                            <m:nor/>
                          </m:rPr>
                          <a:rPr lang="en-GB" b="0" i="0" smtClean="0">
                            <a:solidFill>
                              <a:srgbClr val="43A047"/>
                            </a:solidFill>
                            <a:latin typeface="Century Gothic" panose="020B0502020202020204" pitchFamily="34" charset="0"/>
                            <a:ea typeface="Cambria Math" panose="02040503050406030204" pitchFamily="18" charset="0"/>
                          </a:rPr>
                          <m:t>9</m:t>
                        </m:r>
                        <m:r>
                          <m:rPr>
                            <m:nor/>
                          </m:rPr>
                          <a:rPr lang="ar-AE">
                            <a:solidFill>
                              <a:srgbClr val="43A047"/>
                            </a:solidFill>
                            <a:latin typeface="Century Gothic" panose="020B0502020202020204" pitchFamily="34" charset="0"/>
                            <a:ea typeface="Cambria Math" panose="02040503050406030204" pitchFamily="18" charset="0"/>
                          </a:rPr>
                          <m:t> </m:t>
                        </m:r>
                      </m:den>
                    </m:f>
                  </m:oMath>
                </a14:m>
                <a:r>
                  <a:rPr kumimoji="0" lang="ar-AE" sz="18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rPr>
                  <a:t>, </a:t>
                </a:r>
                <a14:m>
                  <m:oMath xmlns:m="http://schemas.openxmlformats.org/officeDocument/2006/math">
                    <m:f>
                      <m:fPr>
                        <m:ctrlPr>
                          <a:rPr lang="ar-AE" i="1">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5</m:t>
                        </m:r>
                      </m:num>
                      <m:den>
                        <m:r>
                          <m:rPr>
                            <m:nor/>
                          </m:rPr>
                          <a:rPr lang="ar-AE">
                            <a:solidFill>
                              <a:srgbClr val="43A047"/>
                            </a:solidFill>
                            <a:latin typeface="Century Gothic" panose="020B0502020202020204" pitchFamily="34" charset="0"/>
                            <a:ea typeface="Cambria Math" panose="02040503050406030204" pitchFamily="18" charset="0"/>
                          </a:rPr>
                          <m:t> </m:t>
                        </m:r>
                        <m:r>
                          <m:rPr>
                            <m:nor/>
                          </m:rPr>
                          <a:rPr lang="en-GB" b="0" i="0" smtClean="0">
                            <a:solidFill>
                              <a:srgbClr val="43A047"/>
                            </a:solidFill>
                            <a:latin typeface="Century Gothic" panose="020B0502020202020204" pitchFamily="34" charset="0"/>
                            <a:ea typeface="Cambria Math" panose="02040503050406030204" pitchFamily="18" charset="0"/>
                          </a:rPr>
                          <m:t>7</m:t>
                        </m:r>
                        <m:r>
                          <m:rPr>
                            <m:nor/>
                          </m:rPr>
                          <a:rPr lang="ar-AE">
                            <a:solidFill>
                              <a:srgbClr val="43A047"/>
                            </a:solidFill>
                            <a:latin typeface="Century Gothic" panose="020B0502020202020204" pitchFamily="34" charset="0"/>
                            <a:ea typeface="Cambria Math" panose="02040503050406030204" pitchFamily="18" charset="0"/>
                          </a:rPr>
                          <m:t> </m:t>
                        </m:r>
                      </m:den>
                    </m:f>
                  </m:oMath>
                </a14:m>
                <a:r>
                  <a:rPr kumimoji="0" lang="ar-AE" sz="18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rPr>
                  <a:t>, </a:t>
                </a:r>
                <a14:m>
                  <m:oMath xmlns:m="http://schemas.openxmlformats.org/officeDocument/2006/math">
                    <m:f>
                      <m:fPr>
                        <m:ctrlPr>
                          <a:rPr lang="ar-AE" i="1">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5</m:t>
                        </m:r>
                      </m:num>
                      <m:den>
                        <m:r>
                          <m:rPr>
                            <m:nor/>
                          </m:rPr>
                          <a:rPr lang="ar-AE">
                            <a:solidFill>
                              <a:srgbClr val="43A047"/>
                            </a:solidFill>
                            <a:latin typeface="Century Gothic" panose="020B0502020202020204" pitchFamily="34" charset="0"/>
                            <a:ea typeface="Cambria Math" panose="02040503050406030204" pitchFamily="18" charset="0"/>
                          </a:rPr>
                          <m:t> </m:t>
                        </m:r>
                        <m:r>
                          <m:rPr>
                            <m:nor/>
                          </m:rPr>
                          <a:rPr lang="en-GB" b="0" i="0" smtClean="0">
                            <a:solidFill>
                              <a:srgbClr val="43A047"/>
                            </a:solidFill>
                            <a:latin typeface="Century Gothic" panose="020B0502020202020204" pitchFamily="34" charset="0"/>
                            <a:ea typeface="Cambria Math" panose="02040503050406030204" pitchFamily="18" charset="0"/>
                          </a:rPr>
                          <m:t>6</m:t>
                        </m:r>
                        <m:r>
                          <m:rPr>
                            <m:nor/>
                          </m:rPr>
                          <a:rPr lang="ar-AE">
                            <a:solidFill>
                              <a:srgbClr val="43A047"/>
                            </a:solidFill>
                            <a:latin typeface="Century Gothic" panose="020B0502020202020204" pitchFamily="34" charset="0"/>
                            <a:ea typeface="Cambria Math" panose="02040503050406030204" pitchFamily="18" charset="0"/>
                          </a:rPr>
                          <m:t> </m:t>
                        </m:r>
                      </m:den>
                    </m:f>
                  </m:oMath>
                </a14:m>
                <a:r>
                  <a:rPr kumimoji="0" lang="ar-AE" sz="18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rPr>
                  <a:t>, </a:t>
                </a:r>
                <a14:m>
                  <m:oMath xmlns:m="http://schemas.openxmlformats.org/officeDocument/2006/math">
                    <m:f>
                      <m:fPr>
                        <m:ctrlPr>
                          <a:rPr lang="ar-AE" i="1">
                            <a:solidFill>
                              <a:srgbClr val="43A047"/>
                            </a:solidFill>
                            <a:latin typeface="Cambria Math" panose="02040503050406030204" pitchFamily="18" charset="0"/>
                            <a:ea typeface="Cambria Math" panose="02040503050406030204" pitchFamily="18" charset="0"/>
                          </a:rPr>
                        </m:ctrlPr>
                      </m:fPr>
                      <m:num>
                        <m:r>
                          <m:rPr>
                            <m:nor/>
                          </m:rPr>
                          <a:rPr lang="en-GB" b="0" i="0" smtClean="0">
                            <a:solidFill>
                              <a:srgbClr val="43A047"/>
                            </a:solidFill>
                            <a:latin typeface="Century Gothic" panose="020B0502020202020204" pitchFamily="34" charset="0"/>
                            <a:ea typeface="Cambria Math" panose="02040503050406030204" pitchFamily="18" charset="0"/>
                          </a:rPr>
                          <m:t>5</m:t>
                        </m:r>
                      </m:num>
                      <m:den>
                        <m:r>
                          <m:rPr>
                            <m:nor/>
                          </m:rPr>
                          <a:rPr lang="ar-AE">
                            <a:solidFill>
                              <a:srgbClr val="43A047"/>
                            </a:solidFill>
                            <a:latin typeface="Century Gothic" panose="020B0502020202020204" pitchFamily="34" charset="0"/>
                            <a:ea typeface="Cambria Math" panose="02040503050406030204" pitchFamily="18" charset="0"/>
                          </a:rPr>
                          <m:t> </m:t>
                        </m:r>
                        <m:r>
                          <m:rPr>
                            <m:nor/>
                          </m:rPr>
                          <a:rPr lang="en-GB" b="0" i="0" smtClean="0">
                            <a:solidFill>
                              <a:srgbClr val="43A047"/>
                            </a:solidFill>
                            <a:latin typeface="Century Gothic" panose="020B0502020202020204" pitchFamily="34" charset="0"/>
                            <a:ea typeface="Cambria Math" panose="02040503050406030204" pitchFamily="18" charset="0"/>
                          </a:rPr>
                          <m:t>5</m:t>
                        </m:r>
                        <m:r>
                          <m:rPr>
                            <m:nor/>
                          </m:rPr>
                          <a:rPr lang="ar-AE">
                            <a:solidFill>
                              <a:srgbClr val="43A047"/>
                            </a:solidFill>
                            <a:latin typeface="Century Gothic" panose="020B0502020202020204" pitchFamily="34" charset="0"/>
                            <a:ea typeface="Cambria Math" panose="02040503050406030204" pitchFamily="18" charset="0"/>
                          </a:rPr>
                          <m:t> </m:t>
                        </m:r>
                      </m:den>
                    </m:f>
                  </m:oMath>
                </a14:m>
                <a:endParaRPr kumimoji="0" lang="ar-AE" sz="1800" b="0" i="0" u="none" strike="noStrike" kern="0" cap="none" spc="0" normalizeH="0" baseline="0" noProof="0" dirty="0">
                  <a:ln>
                    <a:noFill/>
                  </a:ln>
                  <a:solidFill>
                    <a:srgbClr val="43A047"/>
                  </a:solidFill>
                  <a:effectLst/>
                  <a:uLnTx/>
                  <a:uFillTx/>
                  <a:latin typeface="Century Gothic" panose="020B0502020202020204" pitchFamily="34" charset="0"/>
                  <a:ea typeface="Century Gothic"/>
                  <a:cs typeface="Century Gothic"/>
                  <a:sym typeface="Century Gothic"/>
                </a:endParaRPr>
              </a:p>
            </p:txBody>
          </p:sp>
        </mc:Choice>
        <mc:Fallback xmlns="">
          <p:sp>
            <p:nvSpPr>
              <p:cNvPr id="9" name="Google Shape;250;p27">
                <a:extLst>
                  <a:ext uri="{FF2B5EF4-FFF2-40B4-BE49-F238E27FC236}">
                    <a16:creationId xmlns:a16="http://schemas.microsoft.com/office/drawing/2014/main" id="{9C68B339-E040-1249-9A60-F5C080453242}"/>
                  </a:ext>
                </a:extLst>
              </p:cNvPr>
              <p:cNvSpPr txBox="1">
                <a:spLocks noRot="1" noChangeAspect="1" noMove="1" noResize="1" noEditPoints="1" noAdjustHandles="1" noChangeArrowheads="1" noChangeShapeType="1" noTextEdit="1"/>
              </p:cNvSpPr>
              <p:nvPr/>
            </p:nvSpPr>
            <p:spPr>
              <a:xfrm>
                <a:off x="3376337" y="5135773"/>
                <a:ext cx="3744900" cy="620753"/>
              </a:xfrm>
              <a:prstGeom prst="rect">
                <a:avLst/>
              </a:prstGeom>
              <a:blipFill>
                <a:blip r:embed="rId4"/>
                <a:stretch>
                  <a:fillRect b="-10000"/>
                </a:stretch>
              </a:blipFill>
              <a:ln>
                <a:noFill/>
              </a:ln>
            </p:spPr>
            <p:txBody>
              <a:bodyPr/>
              <a:lstStyle/>
              <a:p>
                <a:r>
                  <a:rPr lang="en-GB">
                    <a:noFill/>
                  </a:rPr>
                  <a:t> </a:t>
                </a:r>
              </a:p>
            </p:txBody>
          </p:sp>
        </mc:Fallback>
      </mc:AlternateContent>
      <p:grpSp>
        <p:nvGrpSpPr>
          <p:cNvPr id="10" name="Group 9">
            <a:extLst>
              <a:ext uri="{FF2B5EF4-FFF2-40B4-BE49-F238E27FC236}">
                <a16:creationId xmlns:a16="http://schemas.microsoft.com/office/drawing/2014/main" id="{0897C3C5-54D7-0E48-A2B9-84E55B88B4E6}"/>
              </a:ext>
            </a:extLst>
          </p:cNvPr>
          <p:cNvGrpSpPr/>
          <p:nvPr/>
        </p:nvGrpSpPr>
        <p:grpSpPr>
          <a:xfrm>
            <a:off x="4804605" y="1412622"/>
            <a:ext cx="2790829" cy="986358"/>
            <a:chOff x="4700585" y="1781462"/>
            <a:chExt cx="2790829" cy="986358"/>
          </a:xfrm>
        </p:grpSpPr>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BD728CD1-D351-BB4A-A4DD-02F4AA47545E}"/>
                    </a:ext>
                  </a:extLst>
                </p:cNvPr>
                <p:cNvSpPr/>
                <p:nvPr/>
              </p:nvSpPr>
              <p:spPr>
                <a:xfrm>
                  <a:off x="4700585" y="1781462"/>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5</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7</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1" name="Rounded Rectangle 10">
                  <a:extLst>
                    <a:ext uri="{FF2B5EF4-FFF2-40B4-BE49-F238E27FC236}">
                      <a16:creationId xmlns:a16="http://schemas.microsoft.com/office/drawing/2014/main" id="{BD728CD1-D351-BB4A-A4DD-02F4AA47545E}"/>
                    </a:ext>
                  </a:extLst>
                </p:cNvPr>
                <p:cNvSpPr>
                  <a:spLocks noRot="1" noChangeAspect="1" noMove="1" noResize="1" noEditPoints="1" noAdjustHandles="1" noChangeArrowheads="1" noChangeShapeType="1" noTextEdit="1"/>
                </p:cNvSpPr>
                <p:nvPr/>
              </p:nvSpPr>
              <p:spPr>
                <a:xfrm>
                  <a:off x="4700585" y="1781462"/>
                  <a:ext cx="693893" cy="986357"/>
                </a:xfrm>
                <a:prstGeom prst="roundRect">
                  <a:avLst/>
                </a:prstGeom>
                <a:blipFill>
                  <a:blip r:embed="rId5"/>
                  <a:stretch>
                    <a:fillRect b="-4878"/>
                  </a:stretch>
                </a:blipFill>
                <a:ln w="38100">
                  <a:solidFill>
                    <a:srgbClr val="CCD4F4"/>
                  </a:solidFill>
                </a:ln>
              </p:spPr>
              <p:txBody>
                <a:bodyPr/>
                <a:lstStyle/>
                <a:p>
                  <a:r>
                    <a:rPr lang="en-GB">
                      <a:noFill/>
                    </a:rPr>
                    <a:t> </a:t>
                  </a:r>
                </a:p>
              </p:txBody>
            </p:sp>
          </mc:Fallback>
        </mc:AlternateContent>
        <p:sp>
          <p:nvSpPr>
            <p:cNvPr id="12" name="Rounded Rectangle 11">
              <a:extLst>
                <a:ext uri="{FF2B5EF4-FFF2-40B4-BE49-F238E27FC236}">
                  <a16:creationId xmlns:a16="http://schemas.microsoft.com/office/drawing/2014/main" id="{E8889A65-FFD1-114C-B2AE-6533682FBE7E}"/>
                </a:ext>
              </a:extLst>
            </p:cNvPr>
            <p:cNvSpPr/>
            <p:nvPr/>
          </p:nvSpPr>
          <p:spPr>
            <a:xfrm>
              <a:off x="5749053" y="189807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85A88BDD-3292-1F40-AE3B-05BE6E624235}"/>
                    </a:ext>
                  </a:extLst>
                </p:cNvPr>
                <p:cNvSpPr/>
                <p:nvPr/>
              </p:nvSpPr>
              <p:spPr>
                <a:xfrm>
                  <a:off x="6797521" y="1781463"/>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5</m:t>
                            </m:r>
                          </m:num>
                          <m:den>
                            <m:r>
                              <m:rPr>
                                <m:nor/>
                              </m:rPr>
                              <a:rPr lang="en-GB" sz="2400" i="0" smtClean="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9 </m:t>
                            </m:r>
                          </m:den>
                        </m:f>
                      </m:oMath>
                    </m:oMathPara>
                  </a14:m>
                  <a:endParaRPr lang="en-GB" sz="2400" dirty="0">
                    <a:solidFill>
                      <a:srgbClr val="222222"/>
                    </a:solidFill>
                    <a:latin typeface="Century Gothic" panose="020B0502020202020204" pitchFamily="34" charset="0"/>
                  </a:endParaRPr>
                </a:p>
              </p:txBody>
            </p:sp>
          </mc:Choice>
          <mc:Fallback xmlns="">
            <p:sp>
              <p:nvSpPr>
                <p:cNvPr id="13" name="Rounded Rectangle 12">
                  <a:extLst>
                    <a:ext uri="{FF2B5EF4-FFF2-40B4-BE49-F238E27FC236}">
                      <a16:creationId xmlns:a16="http://schemas.microsoft.com/office/drawing/2014/main" id="{85A88BDD-3292-1F40-AE3B-05BE6E624235}"/>
                    </a:ext>
                  </a:extLst>
                </p:cNvPr>
                <p:cNvSpPr>
                  <a:spLocks noRot="1" noChangeAspect="1" noMove="1" noResize="1" noEditPoints="1" noAdjustHandles="1" noChangeArrowheads="1" noChangeShapeType="1" noTextEdit="1"/>
                </p:cNvSpPr>
                <p:nvPr/>
              </p:nvSpPr>
              <p:spPr>
                <a:xfrm>
                  <a:off x="6797521" y="1781463"/>
                  <a:ext cx="693893" cy="986357"/>
                </a:xfrm>
                <a:prstGeom prst="roundRect">
                  <a:avLst/>
                </a:prstGeom>
                <a:blipFill>
                  <a:blip r:embed="rId6"/>
                  <a:stretch>
                    <a:fillRect b="-4878"/>
                  </a:stretch>
                </a:blipFill>
                <a:ln w="38100">
                  <a:solidFill>
                    <a:srgbClr val="CCD4F4"/>
                  </a:solidFill>
                </a:ln>
              </p:spPr>
              <p:txBody>
                <a:bodyPr/>
                <a:lstStyle/>
                <a:p>
                  <a:r>
                    <a:rPr lang="en-GB">
                      <a:noFill/>
                    </a:rPr>
                    <a:t> </a:t>
                  </a:r>
                </a:p>
              </p:txBody>
            </p:sp>
          </mc:Fallback>
        </mc:AlternateContent>
      </p:grpSp>
      <p:sp>
        <p:nvSpPr>
          <p:cNvPr id="14" name="Rounded Rectangle 13">
            <a:extLst>
              <a:ext uri="{FF2B5EF4-FFF2-40B4-BE49-F238E27FC236}">
                <a16:creationId xmlns:a16="http://schemas.microsoft.com/office/drawing/2014/main" id="{12D5CB86-1688-474B-8121-4241A08B0E78}"/>
              </a:ext>
            </a:extLst>
          </p:cNvPr>
          <p:cNvSpPr/>
          <p:nvPr/>
        </p:nvSpPr>
        <p:spPr>
          <a:xfrm>
            <a:off x="5853073" y="1558111"/>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&gt;</a:t>
            </a:r>
          </a:p>
        </p:txBody>
      </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nextCondLst>
                <p:cond evt="onClick" delay="0">
                  <p:tgtEl>
                    <p:spTgt spid="4"/>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Compare and order fractions less than 1</a:t>
            </a:r>
          </a:p>
          <a:p>
            <a:pPr>
              <a:lnSpc>
                <a:spcPct val="110000"/>
              </a:lnSpc>
            </a:pPr>
            <a:r>
              <a:rPr lang="en-GB" dirty="0"/>
              <a:t>Let’s Learn</a:t>
            </a:r>
          </a:p>
          <a:p>
            <a:pPr>
              <a:lnSpc>
                <a:spcPct val="110000"/>
              </a:lnSpc>
            </a:pPr>
            <a:r>
              <a:rPr lang="en-GB" dirty="0"/>
              <a:t>Follow Me – Using bar models to compare fractions</a:t>
            </a:r>
          </a:p>
          <a:p>
            <a:pPr>
              <a:lnSpc>
                <a:spcPct val="110000"/>
              </a:lnSpc>
            </a:pPr>
            <a:r>
              <a:rPr lang="en-GB" dirty="0"/>
              <a:t>Your Turn (1) – Using bar models to compare fractions</a:t>
            </a:r>
          </a:p>
          <a:p>
            <a:pPr>
              <a:lnSpc>
                <a:spcPct val="110000"/>
              </a:lnSpc>
            </a:pPr>
            <a:r>
              <a:rPr lang="en-GB" dirty="0"/>
              <a:t>Follow Me – Finding the LCM to compare fractions (2 slides)</a:t>
            </a:r>
          </a:p>
          <a:p>
            <a:pPr>
              <a:lnSpc>
                <a:spcPct val="110000"/>
              </a:lnSpc>
            </a:pPr>
            <a:r>
              <a:rPr lang="en-GB" dirty="0"/>
              <a:t>Your Turn (2) – Finding the LCM to compare fractions </a:t>
            </a:r>
          </a:p>
          <a:p>
            <a:pPr>
              <a:lnSpc>
                <a:spcPct val="110000"/>
              </a:lnSpc>
            </a:pPr>
            <a:r>
              <a:rPr lang="en-GB" dirty="0"/>
              <a:t>Follow Me – Ordering fractions</a:t>
            </a:r>
          </a:p>
          <a:p>
            <a:pPr>
              <a:lnSpc>
                <a:spcPct val="110000"/>
              </a:lnSpc>
            </a:pPr>
            <a:r>
              <a:rPr lang="en-GB" dirty="0"/>
              <a:t>Your Turn (3) – Ordering fractions</a:t>
            </a:r>
          </a:p>
          <a:p>
            <a:pPr>
              <a:lnSpc>
                <a:spcPct val="110000"/>
              </a:lnSpc>
            </a:pPr>
            <a:r>
              <a:rPr lang="en-GB" dirty="0"/>
              <a:t>Let’s Reflect </a:t>
            </a:r>
          </a:p>
          <a:p>
            <a:pPr>
              <a:lnSpc>
                <a:spcPct val="110000"/>
              </a:lnSpc>
            </a:pPr>
            <a:r>
              <a:rPr lang="en-GB" dirty="0"/>
              <a:t>Support Slides – Based on compare and order fractions less than 1</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2815208"/>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239222"/>
            <a:ext cx="11736388" cy="3363613"/>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(fraction) is greater than (fraction).</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 ½ is greater than ¼. </a:t>
            </a:r>
          </a:p>
          <a:p>
            <a:pPr>
              <a:lnSpc>
                <a:spcPct val="150000"/>
              </a:lnSpc>
            </a:pPr>
            <a:r>
              <a:rPr lang="en-GB" dirty="0">
                <a:solidFill>
                  <a:srgbClr val="222222"/>
                </a:solidFill>
                <a:latin typeface="Century Gothic" panose="020B0502020202020204" pitchFamily="34" charset="0"/>
              </a:rPr>
              <a:t>(fraction) is less than (fraction).</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¼ is less than ½. </a:t>
            </a:r>
          </a:p>
          <a:p>
            <a:pPr>
              <a:lnSpc>
                <a:spcPct val="150000"/>
              </a:lnSpc>
            </a:pPr>
            <a:r>
              <a:rPr lang="en-GB" dirty="0">
                <a:solidFill>
                  <a:srgbClr val="222222"/>
                </a:solidFill>
                <a:latin typeface="Century Gothic" panose="020B0502020202020204" pitchFamily="34" charset="0"/>
              </a:rPr>
              <a:t>(denominator) and (denominator) have a lowest common multiple of (number). The fractions can both have a denominator of (lowest common multiple).</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(For ½ and 1/5) 2 and 5 have a lowest common multiple of 10. The fractions can both have a denominator of 10.</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3580941439"/>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lowest common multiple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numerator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equivalent 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604260"/>
          </a:xfrm>
        </p:spPr>
        <p:txBody>
          <a:bodyPr/>
          <a:lstStyle/>
          <a:p>
            <a:r>
              <a:rPr lang="en-GB" b="1" dirty="0"/>
              <a:t>Which symbol would complete this number sentence?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&gt;</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&lt;</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The fractions can’t be compared</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571E9436-72A6-2A48-950E-FEE3B0497F13}"/>
                  </a:ext>
                </a:extLst>
              </p:cNvPr>
              <p:cNvSpPr/>
              <p:nvPr/>
            </p:nvSpPr>
            <p:spPr>
              <a:xfrm>
                <a:off x="4700585" y="1781462"/>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US" sz="2400">
                              <a:solidFill>
                                <a:srgbClr val="222222"/>
                              </a:solidFill>
                              <a:latin typeface="Century Gothic" panose="020B0502020202020204" pitchFamily="34" charset="0"/>
                              <a:ea typeface="Cambria Math" panose="02040503050406030204" pitchFamily="18" charset="0"/>
                            </a:rPr>
                            <m:t>4</m:t>
                          </m:r>
                        </m:num>
                        <m:den>
                          <m:r>
                            <m:rPr>
                              <m:nor/>
                            </m:rPr>
                            <a:rPr lang="en-US" sz="2400">
                              <a:solidFill>
                                <a:srgbClr val="222222"/>
                              </a:solidFill>
                              <a:latin typeface="Century Gothic" panose="020B0502020202020204" pitchFamily="34" charset="0"/>
                              <a:ea typeface="Cambria Math" panose="02040503050406030204" pitchFamily="18" charset="0"/>
                            </a:rPr>
                            <m:t> 6 </m:t>
                          </m:r>
                        </m:den>
                      </m:f>
                    </m:oMath>
                  </m:oMathPara>
                </a14:m>
                <a:endParaRPr lang="en-GB" sz="2400" dirty="0">
                  <a:solidFill>
                    <a:srgbClr val="222222"/>
                  </a:solidFill>
                  <a:latin typeface="Century Gothic" panose="020B0502020202020204" pitchFamily="34" charset="0"/>
                </a:endParaRPr>
              </a:p>
            </p:txBody>
          </p:sp>
        </mc:Choice>
        <mc:Fallback xmlns="">
          <p:sp>
            <p:nvSpPr>
              <p:cNvPr id="8" name="Rounded Rectangle 7">
                <a:extLst>
                  <a:ext uri="{FF2B5EF4-FFF2-40B4-BE49-F238E27FC236}">
                    <a16:creationId xmlns:a16="http://schemas.microsoft.com/office/drawing/2014/main" id="{571E9436-72A6-2A48-950E-FEE3B0497F13}"/>
                  </a:ext>
                </a:extLst>
              </p:cNvPr>
              <p:cNvSpPr>
                <a:spLocks noRot="1" noChangeAspect="1" noMove="1" noResize="1" noEditPoints="1" noAdjustHandles="1" noChangeArrowheads="1" noChangeShapeType="1" noTextEdit="1"/>
              </p:cNvSpPr>
              <p:nvPr/>
            </p:nvSpPr>
            <p:spPr>
              <a:xfrm>
                <a:off x="4700585" y="1781462"/>
                <a:ext cx="693893" cy="986357"/>
              </a:xfrm>
              <a:prstGeom prst="roundRect">
                <a:avLst/>
              </a:prstGeom>
              <a:blipFill>
                <a:blip r:embed="rId3"/>
                <a:stretch>
                  <a:fillRect b="-4878"/>
                </a:stretch>
              </a:blipFill>
              <a:ln w="38100">
                <a:solidFill>
                  <a:srgbClr val="CCD4F4"/>
                </a:solidFill>
              </a:ln>
            </p:spPr>
            <p:txBody>
              <a:bodyPr/>
              <a:lstStyle/>
              <a:p>
                <a:r>
                  <a:rPr lang="en-GB">
                    <a:noFill/>
                  </a:rPr>
                  <a:t> </a:t>
                </a:r>
              </a:p>
            </p:txBody>
          </p:sp>
        </mc:Fallback>
      </mc:AlternateContent>
      <p:sp>
        <p:nvSpPr>
          <p:cNvPr id="9" name="Rounded Rectangle 8">
            <a:extLst>
              <a:ext uri="{FF2B5EF4-FFF2-40B4-BE49-F238E27FC236}">
                <a16:creationId xmlns:a16="http://schemas.microsoft.com/office/drawing/2014/main" id="{26B1B8BC-5C48-D542-A658-09E0AF9C2596}"/>
              </a:ext>
            </a:extLst>
          </p:cNvPr>
          <p:cNvSpPr/>
          <p:nvPr/>
        </p:nvSpPr>
        <p:spPr>
          <a:xfrm>
            <a:off x="5749053" y="189807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79B2679F-857B-374F-8A4C-2E2F981DCBC7}"/>
                  </a:ext>
                </a:extLst>
              </p:cNvPr>
              <p:cNvSpPr/>
              <p:nvPr/>
            </p:nvSpPr>
            <p:spPr>
              <a:xfrm>
                <a:off x="6797521" y="1781463"/>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5</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8</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0" name="Rounded Rectangle 9">
                <a:extLst>
                  <a:ext uri="{FF2B5EF4-FFF2-40B4-BE49-F238E27FC236}">
                    <a16:creationId xmlns:a16="http://schemas.microsoft.com/office/drawing/2014/main" id="{79B2679F-857B-374F-8A4C-2E2F981DCBC7}"/>
                  </a:ext>
                </a:extLst>
              </p:cNvPr>
              <p:cNvSpPr>
                <a:spLocks noRot="1" noChangeAspect="1" noMove="1" noResize="1" noEditPoints="1" noAdjustHandles="1" noChangeArrowheads="1" noChangeShapeType="1" noTextEdit="1"/>
              </p:cNvSpPr>
              <p:nvPr/>
            </p:nvSpPr>
            <p:spPr>
              <a:xfrm>
                <a:off x="6797521" y="1781463"/>
                <a:ext cx="693893" cy="986357"/>
              </a:xfrm>
              <a:prstGeom prst="roundRect">
                <a:avLst/>
              </a:prstGeom>
              <a:blipFill>
                <a:blip r:embed="rId4"/>
                <a:stretch>
                  <a:fillRect b="-6098"/>
                </a:stretch>
              </a:blipFill>
              <a:ln w="38100">
                <a:solidFill>
                  <a:srgbClr val="CCD4F4"/>
                </a:solidFill>
              </a:ln>
            </p:spPr>
            <p:txBody>
              <a:bodyPr/>
              <a:lstStyle/>
              <a:p>
                <a:r>
                  <a:rPr lang="en-GB">
                    <a:noFill/>
                  </a:rPr>
                  <a:t> </a:t>
                </a:r>
              </a:p>
            </p:txBody>
          </p:sp>
        </mc:Fallback>
      </mc:AlternateContent>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compare and order fractions using the denominator</a:t>
            </a:r>
            <a:endParaRPr lang="en-GB" dirty="0">
              <a:latin typeface="Century Gothic" panose="020B0502020202020204" pitchFamily="34" charset="0"/>
            </a:endParaRP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804862"/>
          </a:xfrm>
        </p:spPr>
        <p:txBody>
          <a:bodyPr/>
          <a:lstStyle/>
          <a:p>
            <a:r>
              <a:rPr lang="en-GB" b="1" dirty="0"/>
              <a:t>Compare these fractions using &lt;, &gt; or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9" name="Group 8">
            <a:extLst>
              <a:ext uri="{FF2B5EF4-FFF2-40B4-BE49-F238E27FC236}">
                <a16:creationId xmlns:a16="http://schemas.microsoft.com/office/drawing/2014/main" id="{E88D336A-CB15-EA44-964D-509A71B6CB5B}"/>
              </a:ext>
            </a:extLst>
          </p:cNvPr>
          <p:cNvGrpSpPr/>
          <p:nvPr/>
        </p:nvGrpSpPr>
        <p:grpSpPr>
          <a:xfrm>
            <a:off x="883768" y="1981201"/>
            <a:ext cx="2790829" cy="986358"/>
            <a:chOff x="4700585" y="1781462"/>
            <a:chExt cx="2790829" cy="986358"/>
          </a:xfrm>
        </p:grpSpPr>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DA56BB6-D4AA-DC48-99A1-E4BA60009761}"/>
                    </a:ext>
                  </a:extLst>
                </p:cNvPr>
                <p:cNvSpPr/>
                <p:nvPr/>
              </p:nvSpPr>
              <p:spPr>
                <a:xfrm>
                  <a:off x="4700585" y="1781462"/>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3</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4</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6" name="Rounded Rectangle 5">
                  <a:extLst>
                    <a:ext uri="{FF2B5EF4-FFF2-40B4-BE49-F238E27FC236}">
                      <a16:creationId xmlns:a16="http://schemas.microsoft.com/office/drawing/2014/main" id="{BDA56BB6-D4AA-DC48-99A1-E4BA60009761}"/>
                    </a:ext>
                  </a:extLst>
                </p:cNvPr>
                <p:cNvSpPr>
                  <a:spLocks noRot="1" noChangeAspect="1" noMove="1" noResize="1" noEditPoints="1" noAdjustHandles="1" noChangeArrowheads="1" noChangeShapeType="1" noTextEdit="1"/>
                </p:cNvSpPr>
                <p:nvPr/>
              </p:nvSpPr>
              <p:spPr>
                <a:xfrm>
                  <a:off x="4700585" y="1781462"/>
                  <a:ext cx="693893" cy="986357"/>
                </a:xfrm>
                <a:prstGeom prst="roundRect">
                  <a:avLst/>
                </a:prstGeom>
                <a:blipFill>
                  <a:blip r:embed="rId3"/>
                  <a:stretch>
                    <a:fillRect b="-4878"/>
                  </a:stretch>
                </a:blipFill>
                <a:ln w="38100">
                  <a:solidFill>
                    <a:srgbClr val="CCD4F4"/>
                  </a:solidFill>
                </a:ln>
              </p:spPr>
              <p:txBody>
                <a:bodyPr/>
                <a:lstStyle/>
                <a:p>
                  <a:r>
                    <a:rPr lang="en-GB">
                      <a:noFill/>
                    </a:rPr>
                    <a:t> </a:t>
                  </a:r>
                </a:p>
              </p:txBody>
            </p:sp>
          </mc:Fallback>
        </mc:AlternateContent>
        <p:sp>
          <p:nvSpPr>
            <p:cNvPr id="7" name="Rounded Rectangle 6">
              <a:extLst>
                <a:ext uri="{FF2B5EF4-FFF2-40B4-BE49-F238E27FC236}">
                  <a16:creationId xmlns:a16="http://schemas.microsoft.com/office/drawing/2014/main" id="{F7EA39A8-4DC1-0846-8638-430089A51CA8}"/>
                </a:ext>
              </a:extLst>
            </p:cNvPr>
            <p:cNvSpPr/>
            <p:nvPr/>
          </p:nvSpPr>
          <p:spPr>
            <a:xfrm>
              <a:off x="5749053" y="189807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2CBBD35E-5543-6741-A970-C6BD04FF4635}"/>
                    </a:ext>
                  </a:extLst>
                </p:cNvPr>
                <p:cNvSpPr/>
                <p:nvPr/>
              </p:nvSpPr>
              <p:spPr>
                <a:xfrm>
                  <a:off x="6797521" y="1781463"/>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5</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8</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8" name="Rounded Rectangle 7">
                  <a:extLst>
                    <a:ext uri="{FF2B5EF4-FFF2-40B4-BE49-F238E27FC236}">
                      <a16:creationId xmlns:a16="http://schemas.microsoft.com/office/drawing/2014/main" id="{2CBBD35E-5543-6741-A970-C6BD04FF4635}"/>
                    </a:ext>
                  </a:extLst>
                </p:cNvPr>
                <p:cNvSpPr>
                  <a:spLocks noRot="1" noChangeAspect="1" noMove="1" noResize="1" noEditPoints="1" noAdjustHandles="1" noChangeArrowheads="1" noChangeShapeType="1" noTextEdit="1"/>
                </p:cNvSpPr>
                <p:nvPr/>
              </p:nvSpPr>
              <p:spPr>
                <a:xfrm>
                  <a:off x="6797521" y="1781463"/>
                  <a:ext cx="693893" cy="986357"/>
                </a:xfrm>
                <a:prstGeom prst="roundRect">
                  <a:avLst/>
                </a:prstGeom>
                <a:blipFill>
                  <a:blip r:embed="rId4"/>
                  <a:stretch>
                    <a:fillRect b="-4878"/>
                  </a:stretch>
                </a:blipFill>
                <a:ln w="38100">
                  <a:solidFill>
                    <a:srgbClr val="CCD4F4"/>
                  </a:solidFill>
                </a:ln>
              </p:spPr>
              <p:txBody>
                <a:bodyPr/>
                <a:lstStyle/>
                <a:p>
                  <a:r>
                    <a:rPr lang="en-GB">
                      <a:noFill/>
                    </a:rPr>
                    <a:t> </a:t>
                  </a:r>
                </a:p>
              </p:txBody>
            </p:sp>
          </mc:Fallback>
        </mc:AlternateContent>
      </p:grpSp>
      <p:grpSp>
        <p:nvGrpSpPr>
          <p:cNvPr id="10" name="Group 9">
            <a:extLst>
              <a:ext uri="{FF2B5EF4-FFF2-40B4-BE49-F238E27FC236}">
                <a16:creationId xmlns:a16="http://schemas.microsoft.com/office/drawing/2014/main" id="{BB7467A4-74B7-374C-920B-F6BE4F588A6E}"/>
              </a:ext>
            </a:extLst>
          </p:cNvPr>
          <p:cNvGrpSpPr/>
          <p:nvPr/>
        </p:nvGrpSpPr>
        <p:grpSpPr>
          <a:xfrm>
            <a:off x="8750693" y="1981201"/>
            <a:ext cx="2790829" cy="986358"/>
            <a:chOff x="4700585" y="1781462"/>
            <a:chExt cx="2790829" cy="986358"/>
          </a:xfrm>
        </p:grpSpPr>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92D03AB1-AECA-A74A-806E-99C323BD6A60}"/>
                    </a:ext>
                  </a:extLst>
                </p:cNvPr>
                <p:cNvSpPr/>
                <p:nvPr/>
              </p:nvSpPr>
              <p:spPr>
                <a:xfrm>
                  <a:off x="4700585" y="1781462"/>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US" sz="2400">
                                <a:solidFill>
                                  <a:srgbClr val="222222"/>
                                </a:solidFill>
                                <a:latin typeface="Century Gothic" panose="020B0502020202020204" pitchFamily="34" charset="0"/>
                                <a:ea typeface="Cambria Math" panose="02040503050406030204" pitchFamily="18" charset="0"/>
                              </a:rPr>
                              <m:t>4</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5</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1" name="Rounded Rectangle 10">
                  <a:extLst>
                    <a:ext uri="{FF2B5EF4-FFF2-40B4-BE49-F238E27FC236}">
                      <a16:creationId xmlns:a16="http://schemas.microsoft.com/office/drawing/2014/main" id="{92D03AB1-AECA-A74A-806E-99C323BD6A60}"/>
                    </a:ext>
                  </a:extLst>
                </p:cNvPr>
                <p:cNvSpPr>
                  <a:spLocks noRot="1" noChangeAspect="1" noMove="1" noResize="1" noEditPoints="1" noAdjustHandles="1" noChangeArrowheads="1" noChangeShapeType="1" noTextEdit="1"/>
                </p:cNvSpPr>
                <p:nvPr/>
              </p:nvSpPr>
              <p:spPr>
                <a:xfrm>
                  <a:off x="4700585" y="1781462"/>
                  <a:ext cx="693893" cy="986357"/>
                </a:xfrm>
                <a:prstGeom prst="roundRect">
                  <a:avLst/>
                </a:prstGeom>
                <a:blipFill>
                  <a:blip r:embed="rId5"/>
                  <a:stretch>
                    <a:fillRect b="-4878"/>
                  </a:stretch>
                </a:blipFill>
                <a:ln w="38100">
                  <a:solidFill>
                    <a:srgbClr val="CCD4F4"/>
                  </a:solidFill>
                </a:ln>
              </p:spPr>
              <p:txBody>
                <a:bodyPr/>
                <a:lstStyle/>
                <a:p>
                  <a:r>
                    <a:rPr lang="en-GB">
                      <a:noFill/>
                    </a:rPr>
                    <a:t> </a:t>
                  </a:r>
                </a:p>
              </p:txBody>
            </p:sp>
          </mc:Fallback>
        </mc:AlternateContent>
        <p:sp>
          <p:nvSpPr>
            <p:cNvPr id="12" name="Rounded Rectangle 11">
              <a:extLst>
                <a:ext uri="{FF2B5EF4-FFF2-40B4-BE49-F238E27FC236}">
                  <a16:creationId xmlns:a16="http://schemas.microsoft.com/office/drawing/2014/main" id="{284E5269-699C-864C-ACDB-40A2789458A9}"/>
                </a:ext>
              </a:extLst>
            </p:cNvPr>
            <p:cNvSpPr/>
            <p:nvPr/>
          </p:nvSpPr>
          <p:spPr>
            <a:xfrm>
              <a:off x="5749053" y="189807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89BC2A0C-296E-0D4D-99EF-5ACBDCC07E62}"/>
                    </a:ext>
                  </a:extLst>
                </p:cNvPr>
                <p:cNvSpPr/>
                <p:nvPr/>
              </p:nvSpPr>
              <p:spPr>
                <a:xfrm>
                  <a:off x="6797521" y="1781463"/>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3</m:t>
                            </m:r>
                          </m:num>
                          <m:den>
                            <m:r>
                              <m:rPr>
                                <m:nor/>
                              </m:rPr>
                              <a:rPr lang="en-GB" sz="2400" smtClean="0">
                                <a:solidFill>
                                  <a:srgbClr val="222222"/>
                                </a:solidFill>
                                <a:latin typeface="Century Gothic" panose="020B0502020202020204" pitchFamily="34" charset="0"/>
                                <a:ea typeface="Cambria Math" panose="02040503050406030204" pitchFamily="18" charset="0"/>
                              </a:rPr>
                              <m:t>1</m:t>
                            </m:r>
                            <m:r>
                              <m:rPr>
                                <m:nor/>
                              </m:rPr>
                              <a:rPr lang="en-GB" sz="2400" b="0" smtClean="0">
                                <a:solidFill>
                                  <a:srgbClr val="222222"/>
                                </a:solidFill>
                                <a:latin typeface="Century Gothic" panose="020B0502020202020204" pitchFamily="34" charset="0"/>
                                <a:ea typeface="Cambria Math" panose="02040503050406030204" pitchFamily="18" charset="0"/>
                              </a:rPr>
                              <m:t>0</m:t>
                            </m:r>
                          </m:den>
                        </m:f>
                      </m:oMath>
                    </m:oMathPara>
                  </a14:m>
                  <a:endParaRPr lang="en-GB" sz="2400" dirty="0">
                    <a:solidFill>
                      <a:srgbClr val="222222"/>
                    </a:solidFill>
                    <a:latin typeface="Century Gothic" panose="020B0502020202020204" pitchFamily="34" charset="0"/>
                  </a:endParaRPr>
                </a:p>
              </p:txBody>
            </p:sp>
          </mc:Choice>
          <mc:Fallback xmlns="">
            <p:sp>
              <p:nvSpPr>
                <p:cNvPr id="13" name="Rounded Rectangle 12">
                  <a:extLst>
                    <a:ext uri="{FF2B5EF4-FFF2-40B4-BE49-F238E27FC236}">
                      <a16:creationId xmlns:a16="http://schemas.microsoft.com/office/drawing/2014/main" id="{89BC2A0C-296E-0D4D-99EF-5ACBDCC07E62}"/>
                    </a:ext>
                  </a:extLst>
                </p:cNvPr>
                <p:cNvSpPr>
                  <a:spLocks noRot="1" noChangeAspect="1" noMove="1" noResize="1" noEditPoints="1" noAdjustHandles="1" noChangeArrowheads="1" noChangeShapeType="1" noTextEdit="1"/>
                </p:cNvSpPr>
                <p:nvPr/>
              </p:nvSpPr>
              <p:spPr>
                <a:xfrm>
                  <a:off x="6797521" y="1781463"/>
                  <a:ext cx="693893" cy="986357"/>
                </a:xfrm>
                <a:prstGeom prst="roundRect">
                  <a:avLst/>
                </a:prstGeom>
                <a:blipFill>
                  <a:blip r:embed="rId6"/>
                  <a:stretch>
                    <a:fillRect/>
                  </a:stretch>
                </a:blipFill>
                <a:ln w="38100">
                  <a:solidFill>
                    <a:srgbClr val="CCD4F4"/>
                  </a:solidFill>
                </a:ln>
              </p:spPr>
              <p:txBody>
                <a:bodyPr/>
                <a:lstStyle/>
                <a:p>
                  <a:r>
                    <a:rPr lang="en-GB">
                      <a:noFill/>
                    </a:rPr>
                    <a:t> </a:t>
                  </a:r>
                </a:p>
              </p:txBody>
            </p:sp>
          </mc:Fallback>
        </mc:AlternateContent>
      </p:grpSp>
      <p:grpSp>
        <p:nvGrpSpPr>
          <p:cNvPr id="14" name="Group 13">
            <a:extLst>
              <a:ext uri="{FF2B5EF4-FFF2-40B4-BE49-F238E27FC236}">
                <a16:creationId xmlns:a16="http://schemas.microsoft.com/office/drawing/2014/main" id="{33135B4A-E693-0948-A562-7CD9E4327969}"/>
              </a:ext>
            </a:extLst>
          </p:cNvPr>
          <p:cNvGrpSpPr/>
          <p:nvPr/>
        </p:nvGrpSpPr>
        <p:grpSpPr>
          <a:xfrm>
            <a:off x="4700585" y="4124116"/>
            <a:ext cx="2790829" cy="986358"/>
            <a:chOff x="4700585" y="1781462"/>
            <a:chExt cx="2790829" cy="986358"/>
          </a:xfrm>
        </p:grpSpPr>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035DD674-34FB-1F48-BC6F-E45429E85102}"/>
                    </a:ext>
                  </a:extLst>
                </p:cNvPr>
                <p:cNvSpPr/>
                <p:nvPr/>
              </p:nvSpPr>
              <p:spPr>
                <a:xfrm>
                  <a:off x="4700585" y="1781462"/>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US" sz="2400">
                                <a:solidFill>
                                  <a:srgbClr val="222222"/>
                                </a:solidFill>
                                <a:latin typeface="Century Gothic" panose="020B0502020202020204" pitchFamily="34" charset="0"/>
                                <a:ea typeface="Cambria Math" panose="02040503050406030204" pitchFamily="18" charset="0"/>
                              </a:rPr>
                              <m:t>4</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7</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5" name="Rounded Rectangle 14">
                  <a:extLst>
                    <a:ext uri="{FF2B5EF4-FFF2-40B4-BE49-F238E27FC236}">
                      <a16:creationId xmlns:a16="http://schemas.microsoft.com/office/drawing/2014/main" id="{035DD674-34FB-1F48-BC6F-E45429E85102}"/>
                    </a:ext>
                  </a:extLst>
                </p:cNvPr>
                <p:cNvSpPr>
                  <a:spLocks noRot="1" noChangeAspect="1" noMove="1" noResize="1" noEditPoints="1" noAdjustHandles="1" noChangeArrowheads="1" noChangeShapeType="1" noTextEdit="1"/>
                </p:cNvSpPr>
                <p:nvPr/>
              </p:nvSpPr>
              <p:spPr>
                <a:xfrm>
                  <a:off x="4700585" y="1781462"/>
                  <a:ext cx="693893" cy="986357"/>
                </a:xfrm>
                <a:prstGeom prst="roundRect">
                  <a:avLst/>
                </a:prstGeom>
                <a:blipFill>
                  <a:blip r:embed="rId7"/>
                  <a:stretch>
                    <a:fillRect b="-6173"/>
                  </a:stretch>
                </a:blipFill>
                <a:ln w="38100">
                  <a:solidFill>
                    <a:srgbClr val="CCD4F4"/>
                  </a:solidFill>
                </a:ln>
              </p:spPr>
              <p:txBody>
                <a:bodyPr/>
                <a:lstStyle/>
                <a:p>
                  <a:r>
                    <a:rPr lang="en-GB">
                      <a:noFill/>
                    </a:rPr>
                    <a:t> </a:t>
                  </a:r>
                </a:p>
              </p:txBody>
            </p:sp>
          </mc:Fallback>
        </mc:AlternateContent>
        <p:sp>
          <p:nvSpPr>
            <p:cNvPr id="16" name="Rounded Rectangle 15">
              <a:extLst>
                <a:ext uri="{FF2B5EF4-FFF2-40B4-BE49-F238E27FC236}">
                  <a16:creationId xmlns:a16="http://schemas.microsoft.com/office/drawing/2014/main" id="{AE2EF3E8-099C-AF4E-802B-3CAA8E7DD912}"/>
                </a:ext>
              </a:extLst>
            </p:cNvPr>
            <p:cNvSpPr/>
            <p:nvPr/>
          </p:nvSpPr>
          <p:spPr>
            <a:xfrm>
              <a:off x="5749053" y="189807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7368E4F6-CAF5-C545-A26B-8C042E6F1F7A}"/>
                    </a:ext>
                  </a:extLst>
                </p:cNvPr>
                <p:cNvSpPr/>
                <p:nvPr/>
              </p:nvSpPr>
              <p:spPr>
                <a:xfrm>
                  <a:off x="6797521" y="1781463"/>
                  <a:ext cx="693893" cy="98635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4</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6</m:t>
                            </m:r>
                            <m:r>
                              <m:rPr>
                                <m:nor/>
                              </m:rPr>
                              <a:rPr lang="en-US" sz="2400">
                                <a:solidFill>
                                  <a:srgbClr val="222222"/>
                                </a:solidFill>
                                <a:latin typeface="Century Gothic" panose="020B0502020202020204" pitchFamily="34" charset="0"/>
                                <a:ea typeface="Cambria Math" panose="02040503050406030204" pitchFamily="18" charset="0"/>
                              </a:rPr>
                              <m:t> </m:t>
                            </m:r>
                          </m:den>
                        </m:f>
                      </m:oMath>
                    </m:oMathPara>
                  </a14:m>
                  <a:endParaRPr lang="en-GB" sz="2400" dirty="0">
                    <a:solidFill>
                      <a:srgbClr val="222222"/>
                    </a:solidFill>
                    <a:latin typeface="Century Gothic" panose="020B0502020202020204" pitchFamily="34" charset="0"/>
                  </a:endParaRPr>
                </a:p>
              </p:txBody>
            </p:sp>
          </mc:Choice>
          <mc:Fallback xmlns="">
            <p:sp>
              <p:nvSpPr>
                <p:cNvPr id="17" name="Rounded Rectangle 16">
                  <a:extLst>
                    <a:ext uri="{FF2B5EF4-FFF2-40B4-BE49-F238E27FC236}">
                      <a16:creationId xmlns:a16="http://schemas.microsoft.com/office/drawing/2014/main" id="{7368E4F6-CAF5-C545-A26B-8C042E6F1F7A}"/>
                    </a:ext>
                  </a:extLst>
                </p:cNvPr>
                <p:cNvSpPr>
                  <a:spLocks noRot="1" noChangeAspect="1" noMove="1" noResize="1" noEditPoints="1" noAdjustHandles="1" noChangeArrowheads="1" noChangeShapeType="1" noTextEdit="1"/>
                </p:cNvSpPr>
                <p:nvPr/>
              </p:nvSpPr>
              <p:spPr>
                <a:xfrm>
                  <a:off x="6797521" y="1781463"/>
                  <a:ext cx="693893" cy="986357"/>
                </a:xfrm>
                <a:prstGeom prst="roundRect">
                  <a:avLst/>
                </a:prstGeom>
                <a:blipFill>
                  <a:blip r:embed="rId8"/>
                  <a:stretch>
                    <a:fillRect b="-6173"/>
                  </a:stretch>
                </a:blipFill>
                <a:ln w="38100">
                  <a:solidFill>
                    <a:srgbClr val="CCD4F4"/>
                  </a:solidFill>
                </a:ln>
              </p:spPr>
              <p:txBody>
                <a:bodyPr/>
                <a:lstStyle/>
                <a:p>
                  <a:r>
                    <a:rPr lang="en-GB">
                      <a:noFill/>
                    </a:rPr>
                    <a:t> </a:t>
                  </a:r>
                </a:p>
              </p:txBody>
            </p:sp>
          </mc:Fallback>
        </mc:AlternateContent>
      </p:grpSp>
      <p:graphicFrame>
        <p:nvGraphicFramePr>
          <p:cNvPr id="18" name="Google Shape;96;p15">
            <a:extLst>
              <a:ext uri="{FF2B5EF4-FFF2-40B4-BE49-F238E27FC236}">
                <a16:creationId xmlns:a16="http://schemas.microsoft.com/office/drawing/2014/main" id="{992B2769-7080-454D-BD0D-25D506777E0A}"/>
              </a:ext>
            </a:extLst>
          </p:cNvPr>
          <p:cNvGraphicFramePr/>
          <p:nvPr>
            <p:extLst>
              <p:ext uri="{D42A27DB-BD31-4B8C-83A1-F6EECF244321}">
                <p14:modId xmlns:p14="http://schemas.microsoft.com/office/powerpoint/2010/main" val="610882079"/>
              </p:ext>
            </p:extLst>
          </p:nvPr>
        </p:nvGraphicFramePr>
        <p:xfrm>
          <a:off x="454783" y="3194979"/>
          <a:ext cx="3648800" cy="457170"/>
        </p:xfrm>
        <a:graphic>
          <a:graphicData uri="http://schemas.openxmlformats.org/drawingml/2006/table">
            <a:tbl>
              <a:tblPr>
                <a:noFill/>
              </a:tblPr>
              <a:tblGrid>
                <a:gridCol w="912200">
                  <a:extLst>
                    <a:ext uri="{9D8B030D-6E8A-4147-A177-3AD203B41FA5}">
                      <a16:colId xmlns:a16="http://schemas.microsoft.com/office/drawing/2014/main" val="20000"/>
                    </a:ext>
                  </a:extLst>
                </a:gridCol>
                <a:gridCol w="912200">
                  <a:extLst>
                    <a:ext uri="{9D8B030D-6E8A-4147-A177-3AD203B41FA5}">
                      <a16:colId xmlns:a16="http://schemas.microsoft.com/office/drawing/2014/main" val="20001"/>
                    </a:ext>
                  </a:extLst>
                </a:gridCol>
                <a:gridCol w="912200">
                  <a:extLst>
                    <a:ext uri="{9D8B030D-6E8A-4147-A177-3AD203B41FA5}">
                      <a16:colId xmlns:a16="http://schemas.microsoft.com/office/drawing/2014/main" val="20002"/>
                    </a:ext>
                  </a:extLst>
                </a:gridCol>
                <a:gridCol w="912200">
                  <a:extLst>
                    <a:ext uri="{9D8B030D-6E8A-4147-A177-3AD203B41FA5}">
                      <a16:colId xmlns:a16="http://schemas.microsoft.com/office/drawing/2014/main" val="20003"/>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9" name="Google Shape;97;p15">
            <a:extLst>
              <a:ext uri="{FF2B5EF4-FFF2-40B4-BE49-F238E27FC236}">
                <a16:creationId xmlns:a16="http://schemas.microsoft.com/office/drawing/2014/main" id="{B0F738A1-52BC-CF4E-BBF1-3869A6FD4C14}"/>
              </a:ext>
            </a:extLst>
          </p:cNvPr>
          <p:cNvGraphicFramePr/>
          <p:nvPr>
            <p:extLst>
              <p:ext uri="{D42A27DB-BD31-4B8C-83A1-F6EECF244321}">
                <p14:modId xmlns:p14="http://schemas.microsoft.com/office/powerpoint/2010/main" val="2990192789"/>
              </p:ext>
            </p:extLst>
          </p:nvPr>
        </p:nvGraphicFramePr>
        <p:xfrm>
          <a:off x="454783" y="3778466"/>
          <a:ext cx="3648800" cy="457170"/>
        </p:xfrm>
        <a:graphic>
          <a:graphicData uri="http://schemas.openxmlformats.org/drawingml/2006/table">
            <a:tbl>
              <a:tblPr>
                <a:noFill/>
              </a:tblPr>
              <a:tblGrid>
                <a:gridCol w="456100">
                  <a:extLst>
                    <a:ext uri="{9D8B030D-6E8A-4147-A177-3AD203B41FA5}">
                      <a16:colId xmlns:a16="http://schemas.microsoft.com/office/drawing/2014/main" val="20000"/>
                    </a:ext>
                  </a:extLst>
                </a:gridCol>
                <a:gridCol w="456100">
                  <a:extLst>
                    <a:ext uri="{9D8B030D-6E8A-4147-A177-3AD203B41FA5}">
                      <a16:colId xmlns:a16="http://schemas.microsoft.com/office/drawing/2014/main" val="20001"/>
                    </a:ext>
                  </a:extLst>
                </a:gridCol>
                <a:gridCol w="456100">
                  <a:extLst>
                    <a:ext uri="{9D8B030D-6E8A-4147-A177-3AD203B41FA5}">
                      <a16:colId xmlns:a16="http://schemas.microsoft.com/office/drawing/2014/main" val="20002"/>
                    </a:ext>
                  </a:extLst>
                </a:gridCol>
                <a:gridCol w="456100">
                  <a:extLst>
                    <a:ext uri="{9D8B030D-6E8A-4147-A177-3AD203B41FA5}">
                      <a16:colId xmlns:a16="http://schemas.microsoft.com/office/drawing/2014/main" val="20003"/>
                    </a:ext>
                  </a:extLst>
                </a:gridCol>
                <a:gridCol w="456100">
                  <a:extLst>
                    <a:ext uri="{9D8B030D-6E8A-4147-A177-3AD203B41FA5}">
                      <a16:colId xmlns:a16="http://schemas.microsoft.com/office/drawing/2014/main" val="20004"/>
                    </a:ext>
                  </a:extLst>
                </a:gridCol>
                <a:gridCol w="456100">
                  <a:extLst>
                    <a:ext uri="{9D8B030D-6E8A-4147-A177-3AD203B41FA5}">
                      <a16:colId xmlns:a16="http://schemas.microsoft.com/office/drawing/2014/main" val="20005"/>
                    </a:ext>
                  </a:extLst>
                </a:gridCol>
                <a:gridCol w="456100">
                  <a:extLst>
                    <a:ext uri="{9D8B030D-6E8A-4147-A177-3AD203B41FA5}">
                      <a16:colId xmlns:a16="http://schemas.microsoft.com/office/drawing/2014/main" val="20006"/>
                    </a:ext>
                  </a:extLst>
                </a:gridCol>
                <a:gridCol w="456100">
                  <a:extLst>
                    <a:ext uri="{9D8B030D-6E8A-4147-A177-3AD203B41FA5}">
                      <a16:colId xmlns:a16="http://schemas.microsoft.com/office/drawing/2014/main" val="20007"/>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0" name="Google Shape;100;p15">
            <a:extLst>
              <a:ext uri="{FF2B5EF4-FFF2-40B4-BE49-F238E27FC236}">
                <a16:creationId xmlns:a16="http://schemas.microsoft.com/office/drawing/2014/main" id="{AB39935A-763F-7549-A101-2013E2A09461}"/>
              </a:ext>
            </a:extLst>
          </p:cNvPr>
          <p:cNvGraphicFramePr/>
          <p:nvPr>
            <p:extLst>
              <p:ext uri="{D42A27DB-BD31-4B8C-83A1-F6EECF244321}">
                <p14:modId xmlns:p14="http://schemas.microsoft.com/office/powerpoint/2010/main" val="1068146912"/>
              </p:ext>
            </p:extLst>
          </p:nvPr>
        </p:nvGraphicFramePr>
        <p:xfrm>
          <a:off x="4338672" y="5439221"/>
          <a:ext cx="3648750" cy="457170"/>
        </p:xfrm>
        <a:graphic>
          <a:graphicData uri="http://schemas.openxmlformats.org/drawingml/2006/table">
            <a:tbl>
              <a:tblPr>
                <a:noFill/>
              </a:tblPr>
              <a:tblGrid>
                <a:gridCol w="521250">
                  <a:extLst>
                    <a:ext uri="{9D8B030D-6E8A-4147-A177-3AD203B41FA5}">
                      <a16:colId xmlns:a16="http://schemas.microsoft.com/office/drawing/2014/main" val="20000"/>
                    </a:ext>
                  </a:extLst>
                </a:gridCol>
                <a:gridCol w="521250">
                  <a:extLst>
                    <a:ext uri="{9D8B030D-6E8A-4147-A177-3AD203B41FA5}">
                      <a16:colId xmlns:a16="http://schemas.microsoft.com/office/drawing/2014/main" val="20001"/>
                    </a:ext>
                  </a:extLst>
                </a:gridCol>
                <a:gridCol w="521250">
                  <a:extLst>
                    <a:ext uri="{9D8B030D-6E8A-4147-A177-3AD203B41FA5}">
                      <a16:colId xmlns:a16="http://schemas.microsoft.com/office/drawing/2014/main" val="20002"/>
                    </a:ext>
                  </a:extLst>
                </a:gridCol>
                <a:gridCol w="521250">
                  <a:extLst>
                    <a:ext uri="{9D8B030D-6E8A-4147-A177-3AD203B41FA5}">
                      <a16:colId xmlns:a16="http://schemas.microsoft.com/office/drawing/2014/main" val="20003"/>
                    </a:ext>
                  </a:extLst>
                </a:gridCol>
                <a:gridCol w="521250">
                  <a:extLst>
                    <a:ext uri="{9D8B030D-6E8A-4147-A177-3AD203B41FA5}">
                      <a16:colId xmlns:a16="http://schemas.microsoft.com/office/drawing/2014/main" val="20004"/>
                    </a:ext>
                  </a:extLst>
                </a:gridCol>
                <a:gridCol w="521250">
                  <a:extLst>
                    <a:ext uri="{9D8B030D-6E8A-4147-A177-3AD203B41FA5}">
                      <a16:colId xmlns:a16="http://schemas.microsoft.com/office/drawing/2014/main" val="20005"/>
                    </a:ext>
                  </a:extLst>
                </a:gridCol>
                <a:gridCol w="521250">
                  <a:extLst>
                    <a:ext uri="{9D8B030D-6E8A-4147-A177-3AD203B41FA5}">
                      <a16:colId xmlns:a16="http://schemas.microsoft.com/office/drawing/2014/main" val="20006"/>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1" name="Google Shape;101;p15">
            <a:extLst>
              <a:ext uri="{FF2B5EF4-FFF2-40B4-BE49-F238E27FC236}">
                <a16:creationId xmlns:a16="http://schemas.microsoft.com/office/drawing/2014/main" id="{7B25275F-7995-A944-AFA2-9EDA67B9680A}"/>
              </a:ext>
            </a:extLst>
          </p:cNvPr>
          <p:cNvGraphicFramePr/>
          <p:nvPr>
            <p:extLst>
              <p:ext uri="{D42A27DB-BD31-4B8C-83A1-F6EECF244321}">
                <p14:modId xmlns:p14="http://schemas.microsoft.com/office/powerpoint/2010/main" val="1366785293"/>
              </p:ext>
            </p:extLst>
          </p:nvPr>
        </p:nvGraphicFramePr>
        <p:xfrm>
          <a:off x="4338672" y="6022708"/>
          <a:ext cx="3648750" cy="457170"/>
        </p:xfrm>
        <a:graphic>
          <a:graphicData uri="http://schemas.openxmlformats.org/drawingml/2006/table">
            <a:tbl>
              <a:tblPr>
                <a:noFill/>
              </a:tblPr>
              <a:tblGrid>
                <a:gridCol w="608125">
                  <a:extLst>
                    <a:ext uri="{9D8B030D-6E8A-4147-A177-3AD203B41FA5}">
                      <a16:colId xmlns:a16="http://schemas.microsoft.com/office/drawing/2014/main" val="20000"/>
                    </a:ext>
                  </a:extLst>
                </a:gridCol>
                <a:gridCol w="608125">
                  <a:extLst>
                    <a:ext uri="{9D8B030D-6E8A-4147-A177-3AD203B41FA5}">
                      <a16:colId xmlns:a16="http://schemas.microsoft.com/office/drawing/2014/main" val="20001"/>
                    </a:ext>
                  </a:extLst>
                </a:gridCol>
                <a:gridCol w="608125">
                  <a:extLst>
                    <a:ext uri="{9D8B030D-6E8A-4147-A177-3AD203B41FA5}">
                      <a16:colId xmlns:a16="http://schemas.microsoft.com/office/drawing/2014/main" val="20002"/>
                    </a:ext>
                  </a:extLst>
                </a:gridCol>
                <a:gridCol w="608125">
                  <a:extLst>
                    <a:ext uri="{9D8B030D-6E8A-4147-A177-3AD203B41FA5}">
                      <a16:colId xmlns:a16="http://schemas.microsoft.com/office/drawing/2014/main" val="20003"/>
                    </a:ext>
                  </a:extLst>
                </a:gridCol>
                <a:gridCol w="608125">
                  <a:extLst>
                    <a:ext uri="{9D8B030D-6E8A-4147-A177-3AD203B41FA5}">
                      <a16:colId xmlns:a16="http://schemas.microsoft.com/office/drawing/2014/main" val="20004"/>
                    </a:ext>
                  </a:extLst>
                </a:gridCol>
                <a:gridCol w="608125">
                  <a:extLst>
                    <a:ext uri="{9D8B030D-6E8A-4147-A177-3AD203B41FA5}">
                      <a16:colId xmlns:a16="http://schemas.microsoft.com/office/drawing/2014/main" val="20005"/>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2" name="Google Shape;104;p15">
            <a:extLst>
              <a:ext uri="{FF2B5EF4-FFF2-40B4-BE49-F238E27FC236}">
                <a16:creationId xmlns:a16="http://schemas.microsoft.com/office/drawing/2014/main" id="{89443C1B-D46C-0043-AF7D-2B2F3FA01BE9}"/>
              </a:ext>
            </a:extLst>
          </p:cNvPr>
          <p:cNvGraphicFramePr/>
          <p:nvPr>
            <p:extLst>
              <p:ext uri="{D42A27DB-BD31-4B8C-83A1-F6EECF244321}">
                <p14:modId xmlns:p14="http://schemas.microsoft.com/office/powerpoint/2010/main" val="3098614066"/>
              </p:ext>
            </p:extLst>
          </p:nvPr>
        </p:nvGraphicFramePr>
        <p:xfrm>
          <a:off x="8321733" y="3194966"/>
          <a:ext cx="3648750" cy="457170"/>
        </p:xfrm>
        <a:graphic>
          <a:graphicData uri="http://schemas.openxmlformats.org/drawingml/2006/table">
            <a:tbl>
              <a:tblPr>
                <a:noFill/>
              </a:tblPr>
              <a:tblGrid>
                <a:gridCol w="729750">
                  <a:extLst>
                    <a:ext uri="{9D8B030D-6E8A-4147-A177-3AD203B41FA5}">
                      <a16:colId xmlns:a16="http://schemas.microsoft.com/office/drawing/2014/main" val="20000"/>
                    </a:ext>
                  </a:extLst>
                </a:gridCol>
                <a:gridCol w="729750">
                  <a:extLst>
                    <a:ext uri="{9D8B030D-6E8A-4147-A177-3AD203B41FA5}">
                      <a16:colId xmlns:a16="http://schemas.microsoft.com/office/drawing/2014/main" val="20001"/>
                    </a:ext>
                  </a:extLst>
                </a:gridCol>
                <a:gridCol w="729750">
                  <a:extLst>
                    <a:ext uri="{9D8B030D-6E8A-4147-A177-3AD203B41FA5}">
                      <a16:colId xmlns:a16="http://schemas.microsoft.com/office/drawing/2014/main" val="20002"/>
                    </a:ext>
                  </a:extLst>
                </a:gridCol>
                <a:gridCol w="729750">
                  <a:extLst>
                    <a:ext uri="{9D8B030D-6E8A-4147-A177-3AD203B41FA5}">
                      <a16:colId xmlns:a16="http://schemas.microsoft.com/office/drawing/2014/main" val="20003"/>
                    </a:ext>
                  </a:extLst>
                </a:gridCol>
                <a:gridCol w="729750">
                  <a:extLst>
                    <a:ext uri="{9D8B030D-6E8A-4147-A177-3AD203B41FA5}">
                      <a16:colId xmlns:a16="http://schemas.microsoft.com/office/drawing/2014/main" val="20004"/>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3" name="Google Shape;105;p15">
            <a:extLst>
              <a:ext uri="{FF2B5EF4-FFF2-40B4-BE49-F238E27FC236}">
                <a16:creationId xmlns:a16="http://schemas.microsoft.com/office/drawing/2014/main" id="{14AA33CE-B99F-9E49-A6AB-19D8298FD2A4}"/>
              </a:ext>
            </a:extLst>
          </p:cNvPr>
          <p:cNvGraphicFramePr/>
          <p:nvPr>
            <p:extLst>
              <p:ext uri="{D42A27DB-BD31-4B8C-83A1-F6EECF244321}">
                <p14:modId xmlns:p14="http://schemas.microsoft.com/office/powerpoint/2010/main" val="3859835736"/>
              </p:ext>
            </p:extLst>
          </p:nvPr>
        </p:nvGraphicFramePr>
        <p:xfrm>
          <a:off x="8321733" y="3778454"/>
          <a:ext cx="3648750" cy="457170"/>
        </p:xfrm>
        <a:graphic>
          <a:graphicData uri="http://schemas.openxmlformats.org/drawingml/2006/table">
            <a:tbl>
              <a:tblPr>
                <a:noFill/>
              </a:tblPr>
              <a:tblGrid>
                <a:gridCol w="364875">
                  <a:extLst>
                    <a:ext uri="{9D8B030D-6E8A-4147-A177-3AD203B41FA5}">
                      <a16:colId xmlns:a16="http://schemas.microsoft.com/office/drawing/2014/main" val="20000"/>
                    </a:ext>
                  </a:extLst>
                </a:gridCol>
                <a:gridCol w="364875">
                  <a:extLst>
                    <a:ext uri="{9D8B030D-6E8A-4147-A177-3AD203B41FA5}">
                      <a16:colId xmlns:a16="http://schemas.microsoft.com/office/drawing/2014/main" val="20001"/>
                    </a:ext>
                  </a:extLst>
                </a:gridCol>
                <a:gridCol w="364875">
                  <a:extLst>
                    <a:ext uri="{9D8B030D-6E8A-4147-A177-3AD203B41FA5}">
                      <a16:colId xmlns:a16="http://schemas.microsoft.com/office/drawing/2014/main" val="20002"/>
                    </a:ext>
                  </a:extLst>
                </a:gridCol>
                <a:gridCol w="364875">
                  <a:extLst>
                    <a:ext uri="{9D8B030D-6E8A-4147-A177-3AD203B41FA5}">
                      <a16:colId xmlns:a16="http://schemas.microsoft.com/office/drawing/2014/main" val="20003"/>
                    </a:ext>
                  </a:extLst>
                </a:gridCol>
                <a:gridCol w="364875">
                  <a:extLst>
                    <a:ext uri="{9D8B030D-6E8A-4147-A177-3AD203B41FA5}">
                      <a16:colId xmlns:a16="http://schemas.microsoft.com/office/drawing/2014/main" val="20004"/>
                    </a:ext>
                  </a:extLst>
                </a:gridCol>
                <a:gridCol w="364875">
                  <a:extLst>
                    <a:ext uri="{9D8B030D-6E8A-4147-A177-3AD203B41FA5}">
                      <a16:colId xmlns:a16="http://schemas.microsoft.com/office/drawing/2014/main" val="20005"/>
                    </a:ext>
                  </a:extLst>
                </a:gridCol>
                <a:gridCol w="364875">
                  <a:extLst>
                    <a:ext uri="{9D8B030D-6E8A-4147-A177-3AD203B41FA5}">
                      <a16:colId xmlns:a16="http://schemas.microsoft.com/office/drawing/2014/main" val="20006"/>
                    </a:ext>
                  </a:extLst>
                </a:gridCol>
                <a:gridCol w="364875">
                  <a:extLst>
                    <a:ext uri="{9D8B030D-6E8A-4147-A177-3AD203B41FA5}">
                      <a16:colId xmlns:a16="http://schemas.microsoft.com/office/drawing/2014/main" val="20007"/>
                    </a:ext>
                  </a:extLst>
                </a:gridCol>
                <a:gridCol w="364875">
                  <a:extLst>
                    <a:ext uri="{9D8B030D-6E8A-4147-A177-3AD203B41FA5}">
                      <a16:colId xmlns:a16="http://schemas.microsoft.com/office/drawing/2014/main" val="20008"/>
                    </a:ext>
                  </a:extLst>
                </a:gridCol>
                <a:gridCol w="364875">
                  <a:extLst>
                    <a:ext uri="{9D8B030D-6E8A-4147-A177-3AD203B41FA5}">
                      <a16:colId xmlns:a16="http://schemas.microsoft.com/office/drawing/2014/main" val="20009"/>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30" name="Rounded Rectangle 29">
            <a:extLst>
              <a:ext uri="{FF2B5EF4-FFF2-40B4-BE49-F238E27FC236}">
                <a16:creationId xmlns:a16="http://schemas.microsoft.com/office/drawing/2014/main" id="{AA6A8391-1005-3947-8354-64DD2C5AB2CD}"/>
              </a:ext>
            </a:extLst>
          </p:cNvPr>
          <p:cNvSpPr/>
          <p:nvPr/>
        </p:nvSpPr>
        <p:spPr>
          <a:xfrm>
            <a:off x="1932236" y="2126690"/>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&gt;</a:t>
            </a:r>
          </a:p>
        </p:txBody>
      </p:sp>
      <p:sp>
        <p:nvSpPr>
          <p:cNvPr id="31" name="Rounded Rectangle 30">
            <a:extLst>
              <a:ext uri="{FF2B5EF4-FFF2-40B4-BE49-F238E27FC236}">
                <a16:creationId xmlns:a16="http://schemas.microsoft.com/office/drawing/2014/main" id="{FF61A1EB-CAD2-C740-9CFD-DC235EDE59F5}"/>
              </a:ext>
            </a:extLst>
          </p:cNvPr>
          <p:cNvSpPr/>
          <p:nvPr/>
        </p:nvSpPr>
        <p:spPr>
          <a:xfrm>
            <a:off x="5756090" y="4218726"/>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&lt;</a:t>
            </a:r>
          </a:p>
        </p:txBody>
      </p:sp>
      <p:sp>
        <p:nvSpPr>
          <p:cNvPr id="32" name="Rounded Rectangle 31">
            <a:extLst>
              <a:ext uri="{FF2B5EF4-FFF2-40B4-BE49-F238E27FC236}">
                <a16:creationId xmlns:a16="http://schemas.microsoft.com/office/drawing/2014/main" id="{33C916B9-B7E5-BD45-8D5C-6EBBF270354A}"/>
              </a:ext>
            </a:extLst>
          </p:cNvPr>
          <p:cNvSpPr/>
          <p:nvPr/>
        </p:nvSpPr>
        <p:spPr>
          <a:xfrm>
            <a:off x="9801617" y="2098981"/>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&gt;</a:t>
            </a:r>
          </a:p>
        </p:txBody>
      </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5"/>
                  </p:tgtEl>
                </p:cond>
              </p:nextCondLst>
            </p:seq>
          </p:childTnLst>
        </p:cTn>
      </p:par>
    </p:tnLst>
    <p:bldLst>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735589"/>
          </a:xfrm>
        </p:spPr>
        <p:txBody>
          <a:bodyPr/>
          <a:lstStyle/>
          <a:p>
            <a:r>
              <a:rPr lang="en-GB" dirty="0"/>
              <a:t>Explain </a:t>
            </a:r>
            <a:r>
              <a:rPr lang="en-GB" b="1" dirty="0"/>
              <a:t>how</a:t>
            </a:r>
            <a:r>
              <a:rPr lang="en-GB" dirty="0"/>
              <a:t> to compare these fractions using the bar model.</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3AB85413-19DD-0241-A87B-458AECC9BF2B}"/>
                  </a:ext>
                </a:extLst>
              </p:cNvPr>
              <p:cNvSpPr/>
              <p:nvPr/>
            </p:nvSpPr>
            <p:spPr>
              <a:xfrm>
                <a:off x="5011968" y="1816245"/>
                <a:ext cx="2239041" cy="88668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400" i="1" smtClean="0">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3</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7</m:t>
                        </m:r>
                        <m:r>
                          <m:rPr>
                            <m:nor/>
                          </m:rPr>
                          <a:rPr lang="en-US" sz="2400">
                            <a:solidFill>
                              <a:srgbClr val="222222"/>
                            </a:solidFill>
                            <a:latin typeface="Century Gothic" panose="020B0502020202020204" pitchFamily="34" charset="0"/>
                            <a:ea typeface="Cambria Math" panose="02040503050406030204" pitchFamily="18" charset="0"/>
                          </a:rPr>
                          <m:t> </m:t>
                        </m:r>
                      </m:den>
                    </m:f>
                  </m:oMath>
                </a14:m>
                <a:r>
                  <a:rPr lang="en-GB" sz="2400" dirty="0">
                    <a:solidFill>
                      <a:srgbClr val="222222"/>
                    </a:solidFill>
                    <a:latin typeface="Century Gothic" panose="020B0502020202020204" pitchFamily="34" charset="0"/>
                  </a:rPr>
                  <a:t> and </a:t>
                </a:r>
                <a14:m>
                  <m:oMath xmlns:m="http://schemas.openxmlformats.org/officeDocument/2006/math">
                    <m:f>
                      <m:fPr>
                        <m:ctrlPr>
                          <a:rPr lang="ar-AE" sz="2400" i="1">
                            <a:solidFill>
                              <a:srgbClr val="222222"/>
                            </a:solidFill>
                            <a:latin typeface="Cambria Math" panose="02040503050406030204" pitchFamily="18" charset="0"/>
                            <a:ea typeface="Cambria Math" panose="02040503050406030204" pitchFamily="18" charset="0"/>
                          </a:rPr>
                        </m:ctrlPr>
                      </m:fPr>
                      <m:num>
                        <m:r>
                          <m:rPr>
                            <m:nor/>
                          </m:rPr>
                          <a:rPr lang="en-GB" sz="2400" b="0" i="0" smtClean="0">
                            <a:solidFill>
                              <a:srgbClr val="222222"/>
                            </a:solidFill>
                            <a:latin typeface="Century Gothic" panose="020B0502020202020204" pitchFamily="34" charset="0"/>
                            <a:ea typeface="Cambria Math" panose="02040503050406030204" pitchFamily="18" charset="0"/>
                          </a:rPr>
                          <m:t>4</m:t>
                        </m:r>
                      </m:num>
                      <m:den>
                        <m:r>
                          <m:rPr>
                            <m:nor/>
                          </m:rPr>
                          <a:rPr lang="en-US" sz="2400">
                            <a:solidFill>
                              <a:srgbClr val="222222"/>
                            </a:solidFill>
                            <a:latin typeface="Century Gothic" panose="020B0502020202020204" pitchFamily="34" charset="0"/>
                            <a:ea typeface="Cambria Math" panose="02040503050406030204" pitchFamily="18" charset="0"/>
                          </a:rPr>
                          <m:t> </m:t>
                        </m:r>
                        <m:r>
                          <m:rPr>
                            <m:nor/>
                          </m:rPr>
                          <a:rPr lang="en-GB" sz="2400" b="0" i="0" smtClean="0">
                            <a:solidFill>
                              <a:srgbClr val="222222"/>
                            </a:solidFill>
                            <a:latin typeface="Century Gothic" panose="020B0502020202020204" pitchFamily="34" charset="0"/>
                            <a:ea typeface="Cambria Math" panose="02040503050406030204" pitchFamily="18" charset="0"/>
                          </a:rPr>
                          <m:t>5</m:t>
                        </m:r>
                        <m:r>
                          <m:rPr>
                            <m:nor/>
                          </m:rPr>
                          <a:rPr lang="en-US" sz="2400">
                            <a:solidFill>
                              <a:srgbClr val="222222"/>
                            </a:solidFill>
                            <a:latin typeface="Century Gothic" panose="020B0502020202020204" pitchFamily="34" charset="0"/>
                            <a:ea typeface="Cambria Math" panose="02040503050406030204" pitchFamily="18" charset="0"/>
                          </a:rPr>
                          <m:t> </m:t>
                        </m:r>
                      </m:den>
                    </m:f>
                  </m:oMath>
                </a14:m>
                <a:endParaRPr lang="en-GB" sz="2400" dirty="0">
                  <a:solidFill>
                    <a:srgbClr val="222222"/>
                  </a:solidFill>
                  <a:latin typeface="Century Gothic" panose="020B0502020202020204" pitchFamily="34" charset="0"/>
                </a:endParaRPr>
              </a:p>
            </p:txBody>
          </p:sp>
        </mc:Choice>
        <mc:Fallback xmlns="">
          <p:sp>
            <p:nvSpPr>
              <p:cNvPr id="7" name="Rounded Rectangle 6">
                <a:extLst>
                  <a:ext uri="{FF2B5EF4-FFF2-40B4-BE49-F238E27FC236}">
                    <a16:creationId xmlns:a16="http://schemas.microsoft.com/office/drawing/2014/main" id="{3AB85413-19DD-0241-A87B-458AECC9BF2B}"/>
                  </a:ext>
                </a:extLst>
              </p:cNvPr>
              <p:cNvSpPr>
                <a:spLocks noRot="1" noChangeAspect="1" noMove="1" noResize="1" noEditPoints="1" noAdjustHandles="1" noChangeArrowheads="1" noChangeShapeType="1" noTextEdit="1"/>
              </p:cNvSpPr>
              <p:nvPr/>
            </p:nvSpPr>
            <p:spPr>
              <a:xfrm>
                <a:off x="5011968" y="1816245"/>
                <a:ext cx="2239041" cy="886689"/>
              </a:xfrm>
              <a:prstGeom prst="roundRect">
                <a:avLst/>
              </a:prstGeom>
              <a:blipFill>
                <a:blip r:embed="rId3"/>
                <a:stretch>
                  <a:fillRect b="-5405"/>
                </a:stretch>
              </a:blipFill>
              <a:ln w="38100">
                <a:solidFill>
                  <a:srgbClr val="CCD4F4"/>
                </a:solidFill>
              </a:ln>
            </p:spPr>
            <p:txBody>
              <a:bodyPr/>
              <a:lstStyle/>
              <a:p>
                <a:r>
                  <a:rPr lang="en-GB">
                    <a:noFill/>
                  </a:rPr>
                  <a:t> </a:t>
                </a:r>
              </a:p>
            </p:txBody>
          </p:sp>
        </mc:Fallback>
      </mc:AlternateContent>
      <p:graphicFrame>
        <p:nvGraphicFramePr>
          <p:cNvPr id="8" name="Google Shape;117;p16">
            <a:extLst>
              <a:ext uri="{FF2B5EF4-FFF2-40B4-BE49-F238E27FC236}">
                <a16:creationId xmlns:a16="http://schemas.microsoft.com/office/drawing/2014/main" id="{2F2C6B08-1990-8143-B31A-F60BAA567E4E}"/>
              </a:ext>
            </a:extLst>
          </p:cNvPr>
          <p:cNvGraphicFramePr/>
          <p:nvPr>
            <p:extLst>
              <p:ext uri="{D42A27DB-BD31-4B8C-83A1-F6EECF244321}">
                <p14:modId xmlns:p14="http://schemas.microsoft.com/office/powerpoint/2010/main" val="427578761"/>
              </p:ext>
            </p:extLst>
          </p:nvPr>
        </p:nvGraphicFramePr>
        <p:xfrm>
          <a:off x="952475" y="3022019"/>
          <a:ext cx="10287025" cy="457170"/>
        </p:xfrm>
        <a:graphic>
          <a:graphicData uri="http://schemas.openxmlformats.org/drawingml/2006/table">
            <a:tbl>
              <a:tblPr>
                <a:noFill/>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 name="Google Shape;118;p16">
            <a:extLst>
              <a:ext uri="{FF2B5EF4-FFF2-40B4-BE49-F238E27FC236}">
                <a16:creationId xmlns:a16="http://schemas.microsoft.com/office/drawing/2014/main" id="{1BA9481C-A035-C94B-81C5-1F2839C0E3D0}"/>
              </a:ext>
            </a:extLst>
          </p:cNvPr>
          <p:cNvGraphicFramePr/>
          <p:nvPr>
            <p:extLst>
              <p:ext uri="{D42A27DB-BD31-4B8C-83A1-F6EECF244321}">
                <p14:modId xmlns:p14="http://schemas.microsoft.com/office/powerpoint/2010/main" val="2616888543"/>
              </p:ext>
            </p:extLst>
          </p:nvPr>
        </p:nvGraphicFramePr>
        <p:xfrm>
          <a:off x="952500" y="3889669"/>
          <a:ext cx="10287000" cy="457170"/>
        </p:xfrm>
        <a:graphic>
          <a:graphicData uri="http://schemas.openxmlformats.org/drawingml/2006/table">
            <a:tbl>
              <a:tblPr>
                <a:noFil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0" name="Google Shape;119;p16">
            <a:extLst>
              <a:ext uri="{FF2B5EF4-FFF2-40B4-BE49-F238E27FC236}">
                <a16:creationId xmlns:a16="http://schemas.microsoft.com/office/drawing/2014/main" id="{D84690AA-A284-C143-B082-A7A1E0870F0A}"/>
              </a:ext>
            </a:extLst>
          </p:cNvPr>
          <p:cNvGraphicFramePr/>
          <p:nvPr>
            <p:extLst>
              <p:ext uri="{D42A27DB-BD31-4B8C-83A1-F6EECF244321}">
                <p14:modId xmlns:p14="http://schemas.microsoft.com/office/powerpoint/2010/main" val="3023425184"/>
              </p:ext>
            </p:extLst>
          </p:nvPr>
        </p:nvGraphicFramePr>
        <p:xfrm>
          <a:off x="952475" y="3014419"/>
          <a:ext cx="10287025" cy="457170"/>
        </p:xfrm>
        <a:graphic>
          <a:graphicData uri="http://schemas.openxmlformats.org/drawingml/2006/table">
            <a:tbl>
              <a:tblPr>
                <a:noFill/>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A047"/>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A047"/>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A047"/>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 name="Google Shape;120;p16">
            <a:extLst>
              <a:ext uri="{FF2B5EF4-FFF2-40B4-BE49-F238E27FC236}">
                <a16:creationId xmlns:a16="http://schemas.microsoft.com/office/drawing/2014/main" id="{997C6201-5328-644C-8B84-1DA80F8B2162}"/>
              </a:ext>
            </a:extLst>
          </p:cNvPr>
          <p:cNvGraphicFramePr/>
          <p:nvPr>
            <p:extLst>
              <p:ext uri="{D42A27DB-BD31-4B8C-83A1-F6EECF244321}">
                <p14:modId xmlns:p14="http://schemas.microsoft.com/office/powerpoint/2010/main" val="3625090334"/>
              </p:ext>
            </p:extLst>
          </p:nvPr>
        </p:nvGraphicFramePr>
        <p:xfrm>
          <a:off x="952500" y="3889669"/>
          <a:ext cx="10287000" cy="457170"/>
        </p:xfrm>
        <a:graphic>
          <a:graphicData uri="http://schemas.openxmlformats.org/drawingml/2006/table">
            <a:tbl>
              <a:tblPr>
                <a:noFil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A047"/>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A047"/>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A047"/>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A047"/>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 name="Google Shape;121;p16">
            <a:extLst>
              <a:ext uri="{FF2B5EF4-FFF2-40B4-BE49-F238E27FC236}">
                <a16:creationId xmlns:a16="http://schemas.microsoft.com/office/drawing/2014/main" id="{5C1F9C03-B1C3-134B-80BB-FF68BFF04012}"/>
              </a:ext>
            </a:extLst>
          </p:cNvPr>
          <p:cNvSpPr txBox="1"/>
          <p:nvPr/>
        </p:nvSpPr>
        <p:spPr>
          <a:xfrm>
            <a:off x="318350" y="4774616"/>
            <a:ext cx="5380800" cy="2083383"/>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_____ is greater than _____ because …</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_____ is less than _____ because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222222"/>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3" name="Google Shape;122;p16">
                <a:extLst>
                  <a:ext uri="{FF2B5EF4-FFF2-40B4-BE49-F238E27FC236}">
                    <a16:creationId xmlns:a16="http://schemas.microsoft.com/office/drawing/2014/main" id="{E7175941-E44C-0B41-9F16-18BA649E35EB}"/>
                  </a:ext>
                </a:extLst>
              </p:cNvPr>
              <p:cNvSpPr txBox="1"/>
              <p:nvPr/>
            </p:nvSpPr>
            <p:spPr>
              <a:xfrm>
                <a:off x="2736950" y="4515082"/>
                <a:ext cx="543600" cy="602579"/>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ar-AE" sz="1800" b="0" i="1" u="none" strike="noStrike" kern="1200" cap="none" spc="0" normalizeH="0" baseline="0" noProof="0" smtClean="0">
                              <a:ln>
                                <a:noFill/>
                              </a:ln>
                              <a:solidFill>
                                <a:srgbClr val="43A047"/>
                              </a:solidFill>
                              <a:effectLst/>
                              <a:uLnTx/>
                              <a:uFillTx/>
                              <a:latin typeface="Cambria Math" panose="02040503050406030204" pitchFamily="18" charset="0"/>
                              <a:ea typeface="Cambria Math" panose="02040503050406030204" pitchFamily="18" charset="0"/>
                            </a:rPr>
                          </m:ctrlPr>
                        </m:fPr>
                        <m:num>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3</m:t>
                          </m:r>
                        </m:num>
                        <m:den>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 7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3" name="Google Shape;122;p16">
                <a:extLst>
                  <a:ext uri="{FF2B5EF4-FFF2-40B4-BE49-F238E27FC236}">
                    <a16:creationId xmlns:a16="http://schemas.microsoft.com/office/drawing/2014/main" id="{E7175941-E44C-0B41-9F16-18BA649E35EB}"/>
                  </a:ext>
                </a:extLst>
              </p:cNvPr>
              <p:cNvSpPr txBox="1">
                <a:spLocks noRot="1" noChangeAspect="1" noMove="1" noResize="1" noEditPoints="1" noAdjustHandles="1" noChangeArrowheads="1" noChangeShapeType="1" noTextEdit="1"/>
              </p:cNvSpPr>
              <p:nvPr/>
            </p:nvSpPr>
            <p:spPr>
              <a:xfrm>
                <a:off x="2736950" y="4515082"/>
                <a:ext cx="543600" cy="602579"/>
              </a:xfrm>
              <a:prstGeom prst="rect">
                <a:avLst/>
              </a:prstGeom>
              <a:blipFill>
                <a:blip r:embed="rId4"/>
                <a:stretch>
                  <a:fillRect b="-30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Google Shape;122;p16">
                <a:extLst>
                  <a:ext uri="{FF2B5EF4-FFF2-40B4-BE49-F238E27FC236}">
                    <a16:creationId xmlns:a16="http://schemas.microsoft.com/office/drawing/2014/main" id="{39E71B49-1763-174C-A8A5-CE5355CDC3EA}"/>
                  </a:ext>
                </a:extLst>
              </p:cNvPr>
              <p:cNvSpPr txBox="1"/>
              <p:nvPr/>
            </p:nvSpPr>
            <p:spPr>
              <a:xfrm>
                <a:off x="437750" y="5363386"/>
                <a:ext cx="543600" cy="602579"/>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ar-AE" sz="1800" b="0" i="1" u="none" strike="noStrike" kern="1200" cap="none" spc="0" normalizeH="0" baseline="0" noProof="0" smtClean="0">
                              <a:ln>
                                <a:noFill/>
                              </a:ln>
                              <a:solidFill>
                                <a:srgbClr val="43A047"/>
                              </a:solidFill>
                              <a:effectLst/>
                              <a:uLnTx/>
                              <a:uFillTx/>
                              <a:latin typeface="Cambria Math" panose="02040503050406030204" pitchFamily="18" charset="0"/>
                              <a:ea typeface="Cambria Math" panose="02040503050406030204" pitchFamily="18" charset="0"/>
                            </a:rPr>
                          </m:ctrlPr>
                        </m:fPr>
                        <m:num>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3</m:t>
                          </m:r>
                        </m:num>
                        <m:den>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 7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4" name="Google Shape;122;p16">
                <a:extLst>
                  <a:ext uri="{FF2B5EF4-FFF2-40B4-BE49-F238E27FC236}">
                    <a16:creationId xmlns:a16="http://schemas.microsoft.com/office/drawing/2014/main" id="{39E71B49-1763-174C-A8A5-CE5355CDC3EA}"/>
                  </a:ext>
                </a:extLst>
              </p:cNvPr>
              <p:cNvSpPr txBox="1">
                <a:spLocks noRot="1" noChangeAspect="1" noMove="1" noResize="1" noEditPoints="1" noAdjustHandles="1" noChangeArrowheads="1" noChangeShapeType="1" noTextEdit="1"/>
              </p:cNvSpPr>
              <p:nvPr/>
            </p:nvSpPr>
            <p:spPr>
              <a:xfrm>
                <a:off x="437750" y="5363386"/>
                <a:ext cx="543600" cy="602579"/>
              </a:xfrm>
              <a:prstGeom prst="rect">
                <a:avLst/>
              </a:prstGeom>
              <a:blipFill>
                <a:blip r:embed="rId5"/>
                <a:stretch>
                  <a:fillRect b="-30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Google Shape;122;p16">
                <a:extLst>
                  <a:ext uri="{FF2B5EF4-FFF2-40B4-BE49-F238E27FC236}">
                    <a16:creationId xmlns:a16="http://schemas.microsoft.com/office/drawing/2014/main" id="{F03CC766-4A5D-014C-A2DF-38A5A5A9EFE5}"/>
                  </a:ext>
                </a:extLst>
              </p:cNvPr>
              <p:cNvSpPr txBox="1"/>
              <p:nvPr/>
            </p:nvSpPr>
            <p:spPr>
              <a:xfrm>
                <a:off x="463719" y="4503498"/>
                <a:ext cx="491662" cy="60837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ar-AE" sz="1800" b="0" i="1" u="none" strike="noStrike" kern="1200" cap="none" spc="0" normalizeH="0" baseline="0" noProof="0" smtClean="0">
                              <a:ln>
                                <a:noFill/>
                              </a:ln>
                              <a:solidFill>
                                <a:srgbClr val="43A047"/>
                              </a:solidFill>
                              <a:effectLst/>
                              <a:uLnTx/>
                              <a:uFillTx/>
                              <a:latin typeface="Cambria Math" panose="02040503050406030204" pitchFamily="18" charset="0"/>
                              <a:ea typeface="Cambria Math" panose="02040503050406030204" pitchFamily="18" charset="0"/>
                            </a:rPr>
                          </m:ctrlPr>
                        </m:fPr>
                        <m:num>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4</m:t>
                          </m:r>
                        </m:num>
                        <m:den>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 5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5" name="Google Shape;122;p16">
                <a:extLst>
                  <a:ext uri="{FF2B5EF4-FFF2-40B4-BE49-F238E27FC236}">
                    <a16:creationId xmlns:a16="http://schemas.microsoft.com/office/drawing/2014/main" id="{F03CC766-4A5D-014C-A2DF-38A5A5A9EFE5}"/>
                  </a:ext>
                </a:extLst>
              </p:cNvPr>
              <p:cNvSpPr txBox="1">
                <a:spLocks noRot="1" noChangeAspect="1" noMove="1" noResize="1" noEditPoints="1" noAdjustHandles="1" noChangeArrowheads="1" noChangeShapeType="1" noTextEdit="1"/>
              </p:cNvSpPr>
              <p:nvPr/>
            </p:nvSpPr>
            <p:spPr>
              <a:xfrm>
                <a:off x="463719" y="4503498"/>
                <a:ext cx="491662" cy="608371"/>
              </a:xfrm>
              <a:prstGeom prst="rect">
                <a:avLst/>
              </a:prstGeom>
              <a:blipFill>
                <a:blip r:embed="rId6"/>
                <a:stretch>
                  <a:fillRect b="-200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Google Shape;122;p16">
                <a:extLst>
                  <a:ext uri="{FF2B5EF4-FFF2-40B4-BE49-F238E27FC236}">
                    <a16:creationId xmlns:a16="http://schemas.microsoft.com/office/drawing/2014/main" id="{0B7ECF48-5FEE-4146-A478-E9993D79E7BB}"/>
                  </a:ext>
                </a:extLst>
              </p:cNvPr>
              <p:cNvSpPr txBox="1"/>
              <p:nvPr/>
            </p:nvSpPr>
            <p:spPr>
              <a:xfrm>
                <a:off x="2327689" y="5242760"/>
                <a:ext cx="491662" cy="60837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ar-AE" sz="1800" b="0" i="1" u="none" strike="noStrike" kern="1200" cap="none" spc="0" normalizeH="0" baseline="0" noProof="0" smtClean="0">
                              <a:ln>
                                <a:noFill/>
                              </a:ln>
                              <a:solidFill>
                                <a:srgbClr val="43A047"/>
                              </a:solidFill>
                              <a:effectLst/>
                              <a:uLnTx/>
                              <a:uFillTx/>
                              <a:latin typeface="Cambria Math" panose="02040503050406030204" pitchFamily="18" charset="0"/>
                              <a:ea typeface="Cambria Math" panose="02040503050406030204" pitchFamily="18" charset="0"/>
                            </a:rPr>
                          </m:ctrlPr>
                        </m:fPr>
                        <m:num>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4</m:t>
                          </m:r>
                        </m:num>
                        <m:den>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 5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6" name="Google Shape;122;p16">
                <a:extLst>
                  <a:ext uri="{FF2B5EF4-FFF2-40B4-BE49-F238E27FC236}">
                    <a16:creationId xmlns:a16="http://schemas.microsoft.com/office/drawing/2014/main" id="{0B7ECF48-5FEE-4146-A478-E9993D79E7BB}"/>
                  </a:ext>
                </a:extLst>
              </p:cNvPr>
              <p:cNvSpPr txBox="1">
                <a:spLocks noRot="1" noChangeAspect="1" noMove="1" noResize="1" noEditPoints="1" noAdjustHandles="1" noChangeArrowheads="1" noChangeShapeType="1" noTextEdit="1"/>
              </p:cNvSpPr>
              <p:nvPr/>
            </p:nvSpPr>
            <p:spPr>
              <a:xfrm>
                <a:off x="2327689" y="5242760"/>
                <a:ext cx="491662" cy="608371"/>
              </a:xfrm>
              <a:prstGeom prst="rect">
                <a:avLst/>
              </a:prstGeom>
              <a:blipFill>
                <a:blip r:embed="rId7"/>
                <a:stretch>
                  <a:fillRect b="-2000"/>
                </a:stretch>
              </a:blipFill>
              <a:ln>
                <a:noFill/>
              </a:ln>
            </p:spPr>
            <p:txBody>
              <a:bodyPr/>
              <a:lstStyle/>
              <a:p>
                <a:r>
                  <a:rPr lang="en-GB">
                    <a:noFill/>
                  </a:rPr>
                  <a:t> </a:t>
                </a:r>
              </a:p>
            </p:txBody>
          </p:sp>
        </mc:Fallback>
      </mc:AlternateContent>
      <p:sp>
        <p:nvSpPr>
          <p:cNvPr id="4" name="TextBox 3">
            <a:extLst>
              <a:ext uri="{FF2B5EF4-FFF2-40B4-BE49-F238E27FC236}">
                <a16:creationId xmlns:a16="http://schemas.microsoft.com/office/drawing/2014/main" id="{DDD7DD02-D08D-C678-B400-3CD25D4A3CEA}"/>
              </a:ext>
            </a:extLst>
          </p:cNvPr>
          <p:cNvSpPr txBox="1"/>
          <p:nvPr/>
        </p:nvSpPr>
        <p:spPr>
          <a:xfrm>
            <a:off x="5818549" y="4768685"/>
            <a:ext cx="5909731" cy="1200329"/>
          </a:xfrm>
          <a:prstGeom prst="rect">
            <a:avLst/>
          </a:prstGeom>
          <a:noFill/>
        </p:spPr>
        <p:txBody>
          <a:bodyPr wrap="square" rtlCol="0">
            <a:spAutoFit/>
          </a:bodyPr>
          <a:lstStyle/>
          <a:p>
            <a:endParaRPr lang="en-GB" dirty="0"/>
          </a:p>
          <a:p>
            <a:endParaRPr lang="en-GB" dirty="0"/>
          </a:p>
          <a:p>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When I order the fractions _____ is before _____  </a:t>
            </a:r>
          </a:p>
          <a:p>
            <a:endParaRPr lang="en-GB" dirty="0"/>
          </a:p>
        </p:txBody>
      </p:sp>
      <mc:AlternateContent xmlns:mc="http://schemas.openxmlformats.org/markup-compatibility/2006" xmlns:a14="http://schemas.microsoft.com/office/drawing/2010/main">
        <mc:Choice Requires="a14">
          <p:sp>
            <p:nvSpPr>
              <p:cNvPr id="6" name="Google Shape;122;p16">
                <a:extLst>
                  <a:ext uri="{FF2B5EF4-FFF2-40B4-BE49-F238E27FC236}">
                    <a16:creationId xmlns:a16="http://schemas.microsoft.com/office/drawing/2014/main" id="{C4BE8DC6-7258-9219-D6A0-896F0A63806B}"/>
                  </a:ext>
                </a:extLst>
              </p:cNvPr>
              <p:cNvSpPr txBox="1"/>
              <p:nvPr/>
            </p:nvSpPr>
            <p:spPr>
              <a:xfrm>
                <a:off x="8860197" y="4938854"/>
                <a:ext cx="543600" cy="602579"/>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ar-AE" sz="1800" b="0" i="1" u="none" strike="noStrike" kern="1200" cap="none" spc="0" normalizeH="0" baseline="0" noProof="0" smtClean="0">
                              <a:ln>
                                <a:noFill/>
                              </a:ln>
                              <a:solidFill>
                                <a:srgbClr val="43A047"/>
                              </a:solidFill>
                              <a:effectLst/>
                              <a:uLnTx/>
                              <a:uFillTx/>
                              <a:latin typeface="Cambria Math" panose="02040503050406030204" pitchFamily="18" charset="0"/>
                              <a:ea typeface="Cambria Math" panose="02040503050406030204" pitchFamily="18" charset="0"/>
                            </a:rPr>
                          </m:ctrlPr>
                        </m:fPr>
                        <m:num>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3</m:t>
                          </m:r>
                        </m:num>
                        <m:den>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 7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6" name="Google Shape;122;p16">
                <a:extLst>
                  <a:ext uri="{FF2B5EF4-FFF2-40B4-BE49-F238E27FC236}">
                    <a16:creationId xmlns:a16="http://schemas.microsoft.com/office/drawing/2014/main" id="{C4BE8DC6-7258-9219-D6A0-896F0A63806B}"/>
                  </a:ext>
                </a:extLst>
              </p:cNvPr>
              <p:cNvSpPr txBox="1">
                <a:spLocks noRot="1" noChangeAspect="1" noMove="1" noResize="1" noEditPoints="1" noAdjustHandles="1" noChangeArrowheads="1" noChangeShapeType="1" noTextEdit="1"/>
              </p:cNvSpPr>
              <p:nvPr/>
            </p:nvSpPr>
            <p:spPr>
              <a:xfrm>
                <a:off x="8860197" y="4938854"/>
                <a:ext cx="543600" cy="602579"/>
              </a:xfrm>
              <a:prstGeom prst="rect">
                <a:avLst/>
              </a:prstGeom>
              <a:blipFill>
                <a:blip r:embed="rId8"/>
                <a:stretch>
                  <a:fillRect b="-30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Google Shape;122;p16">
                <a:extLst>
                  <a:ext uri="{FF2B5EF4-FFF2-40B4-BE49-F238E27FC236}">
                    <a16:creationId xmlns:a16="http://schemas.microsoft.com/office/drawing/2014/main" id="{4F6BD67E-3F3C-4768-EFF0-C96DD830B679}"/>
                  </a:ext>
                </a:extLst>
              </p:cNvPr>
              <p:cNvSpPr txBox="1"/>
              <p:nvPr/>
            </p:nvSpPr>
            <p:spPr>
              <a:xfrm>
                <a:off x="10423875" y="4919852"/>
                <a:ext cx="491662" cy="60837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ar-AE" sz="1800" b="0" i="1" u="none" strike="noStrike" kern="1200" cap="none" spc="0" normalizeH="0" baseline="0" noProof="0" smtClean="0">
                              <a:ln>
                                <a:noFill/>
                              </a:ln>
                              <a:solidFill>
                                <a:srgbClr val="43A047"/>
                              </a:solidFill>
                              <a:effectLst/>
                              <a:uLnTx/>
                              <a:uFillTx/>
                              <a:latin typeface="Cambria Math" panose="02040503050406030204" pitchFamily="18" charset="0"/>
                              <a:ea typeface="Cambria Math" panose="02040503050406030204" pitchFamily="18" charset="0"/>
                            </a:rPr>
                          </m:ctrlPr>
                        </m:fPr>
                        <m:num>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4</m:t>
                          </m:r>
                        </m:num>
                        <m:den>
                          <m:r>
                            <m:rPr>
                              <m:nor/>
                            </m:rPr>
                            <a:rPr kumimoji="0" lang="en-US" sz="1800" b="0" i="0" u="none" strike="noStrike" kern="1200" cap="none" spc="0" normalizeH="0" baseline="0" noProof="0" smtClean="0">
                              <a:ln>
                                <a:noFill/>
                              </a:ln>
                              <a:solidFill>
                                <a:srgbClr val="43A047"/>
                              </a:solidFill>
                              <a:effectLst/>
                              <a:uLnTx/>
                              <a:uFillTx/>
                              <a:latin typeface="Century Gothic" panose="020B0502020202020204" pitchFamily="34" charset="0"/>
                              <a:ea typeface="Cambria Math" panose="02040503050406030204" pitchFamily="18" charset="0"/>
                              <a:cs typeface="+mn-cs"/>
                            </a:rPr>
                            <m:t> 5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7" name="Google Shape;122;p16">
                <a:extLst>
                  <a:ext uri="{FF2B5EF4-FFF2-40B4-BE49-F238E27FC236}">
                    <a16:creationId xmlns:a16="http://schemas.microsoft.com/office/drawing/2014/main" id="{4F6BD67E-3F3C-4768-EFF0-C96DD830B679}"/>
                  </a:ext>
                </a:extLst>
              </p:cNvPr>
              <p:cNvSpPr txBox="1">
                <a:spLocks noRot="1" noChangeAspect="1" noMove="1" noResize="1" noEditPoints="1" noAdjustHandles="1" noChangeArrowheads="1" noChangeShapeType="1" noTextEdit="1"/>
              </p:cNvSpPr>
              <p:nvPr/>
            </p:nvSpPr>
            <p:spPr>
              <a:xfrm>
                <a:off x="10423875" y="4919852"/>
                <a:ext cx="491662" cy="608371"/>
              </a:xfrm>
              <a:prstGeom prst="rect">
                <a:avLst/>
              </a:prstGeom>
              <a:blipFill>
                <a:blip r:embed="rId9"/>
                <a:stretch>
                  <a:fillRect b="-2000"/>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childTnLst>
                          </p:cTn>
                        </p:par>
                      </p:childTnLst>
                    </p:cTn>
                  </p:par>
                </p:childTnLst>
              </p:cTn>
              <p:nextCondLst>
                <p:cond evt="onClick" delay="0">
                  <p:tgtEl>
                    <p:spTgt spid="5"/>
                  </p:tgtEl>
                </p:cond>
              </p:nextCondLst>
            </p:seq>
          </p:childTnLst>
        </p:cTn>
      </p:par>
    </p:tnLst>
    <p:bldLst>
      <p:bldP spid="13" grpId="0"/>
      <p:bldP spid="14" grpId="0"/>
      <p:bldP spid="15" grpId="0"/>
      <p:bldP spid="16" grpId="0"/>
      <p:bldP spid="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24753"/>
          </a:xfrm>
        </p:spPr>
        <p:txBody>
          <a:bodyPr/>
          <a:lstStyle/>
          <a:p>
            <a:r>
              <a:rPr lang="en-GB" b="1" dirty="0"/>
              <a:t>Compare and order the fractions using bar models.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17E49318-02FE-4D4F-BE41-09CD2EE571B3}"/>
                  </a:ext>
                </a:extLst>
              </p:cNvPr>
              <p:cNvSpPr/>
              <p:nvPr/>
            </p:nvSpPr>
            <p:spPr>
              <a:xfrm>
                <a:off x="278356" y="2272047"/>
                <a:ext cx="1846032" cy="77455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000" i="1" smtClean="0">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2</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5</m:t>
                        </m:r>
                        <m:r>
                          <m:rPr>
                            <m:nor/>
                          </m:rPr>
                          <a:rPr lang="en-US" sz="2000">
                            <a:solidFill>
                              <a:srgbClr val="222222"/>
                            </a:solidFill>
                            <a:latin typeface="Century Gothic" panose="020B0502020202020204" pitchFamily="34" charset="0"/>
                            <a:ea typeface="Cambria Math" panose="02040503050406030204" pitchFamily="18" charset="0"/>
                          </a:rPr>
                          <m:t> </m:t>
                        </m:r>
                      </m:den>
                    </m:f>
                  </m:oMath>
                </a14:m>
                <a:r>
                  <a:rPr lang="en-GB" sz="2000" dirty="0">
                    <a:solidFill>
                      <a:srgbClr val="222222"/>
                    </a:solidFill>
                    <a:latin typeface="Century Gothic" panose="020B0502020202020204" pitchFamily="34" charset="0"/>
                  </a:rPr>
                  <a:t> and </a:t>
                </a: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3</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8</m:t>
                        </m:r>
                        <m:r>
                          <m:rPr>
                            <m:nor/>
                          </m:rPr>
                          <a:rPr lang="en-US" sz="2000">
                            <a:solidFill>
                              <a:srgbClr val="222222"/>
                            </a:solidFill>
                            <a:latin typeface="Century Gothic" panose="020B0502020202020204" pitchFamily="34" charset="0"/>
                            <a:ea typeface="Cambria Math" panose="02040503050406030204" pitchFamily="18" charset="0"/>
                          </a:rPr>
                          <m:t> </m:t>
                        </m:r>
                      </m:den>
                    </m:f>
                  </m:oMath>
                </a14:m>
                <a:endParaRPr lang="en-GB" sz="2000" dirty="0">
                  <a:solidFill>
                    <a:srgbClr val="222222"/>
                  </a:solidFill>
                  <a:latin typeface="Century Gothic" panose="020B0502020202020204" pitchFamily="34" charset="0"/>
                </a:endParaRPr>
              </a:p>
            </p:txBody>
          </p:sp>
        </mc:Choice>
        <mc:Fallback xmlns="">
          <p:sp>
            <p:nvSpPr>
              <p:cNvPr id="7" name="Rounded Rectangle 6">
                <a:extLst>
                  <a:ext uri="{FF2B5EF4-FFF2-40B4-BE49-F238E27FC236}">
                    <a16:creationId xmlns:a16="http://schemas.microsoft.com/office/drawing/2014/main" id="{17E49318-02FE-4D4F-BE41-09CD2EE571B3}"/>
                  </a:ext>
                </a:extLst>
              </p:cNvPr>
              <p:cNvSpPr>
                <a:spLocks noRot="1" noChangeAspect="1" noMove="1" noResize="1" noEditPoints="1" noAdjustHandles="1" noChangeArrowheads="1" noChangeShapeType="1" noTextEdit="1"/>
              </p:cNvSpPr>
              <p:nvPr/>
            </p:nvSpPr>
            <p:spPr>
              <a:xfrm>
                <a:off x="278356" y="2272047"/>
                <a:ext cx="1846032" cy="774555"/>
              </a:xfrm>
              <a:prstGeom prst="roundRect">
                <a:avLst/>
              </a:prstGeom>
              <a:blipFill>
                <a:blip r:embed="rId3"/>
                <a:stretch>
                  <a:fillRect b="-3077"/>
                </a:stretch>
              </a:blipFill>
              <a:ln w="38100">
                <a:solidFill>
                  <a:srgbClr val="CCD4F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967EE73B-3988-6748-977F-F4C2E33C072C}"/>
                  </a:ext>
                </a:extLst>
              </p:cNvPr>
              <p:cNvSpPr/>
              <p:nvPr/>
            </p:nvSpPr>
            <p:spPr>
              <a:xfrm>
                <a:off x="278356" y="4463321"/>
                <a:ext cx="1846032" cy="77455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ar-AE" sz="2000" i="1" smtClean="0">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4</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5</m:t>
                        </m:r>
                        <m:r>
                          <m:rPr>
                            <m:nor/>
                          </m:rPr>
                          <a:rPr lang="en-US" sz="2000">
                            <a:solidFill>
                              <a:srgbClr val="222222"/>
                            </a:solidFill>
                            <a:latin typeface="Century Gothic" panose="020B0502020202020204" pitchFamily="34" charset="0"/>
                            <a:ea typeface="Cambria Math" panose="02040503050406030204" pitchFamily="18" charset="0"/>
                          </a:rPr>
                          <m:t> </m:t>
                        </m:r>
                      </m:den>
                    </m:f>
                  </m:oMath>
                </a14:m>
                <a:r>
                  <a:rPr lang="en-GB" sz="2000" dirty="0">
                    <a:solidFill>
                      <a:srgbClr val="222222"/>
                    </a:solidFill>
                    <a:latin typeface="Century Gothic" panose="020B0502020202020204" pitchFamily="34" charset="0"/>
                  </a:rPr>
                  <a:t> and </a:t>
                </a:r>
                <a14:m>
                  <m:oMath xmlns:m="http://schemas.openxmlformats.org/officeDocument/2006/math">
                    <m:f>
                      <m:fPr>
                        <m:ctrlPr>
                          <a:rPr lang="ar-AE" sz="2000" i="1">
                            <a:solidFill>
                              <a:srgbClr val="222222"/>
                            </a:solidFill>
                            <a:latin typeface="Cambria Math" panose="02040503050406030204" pitchFamily="18" charset="0"/>
                            <a:ea typeface="Cambria Math" panose="02040503050406030204" pitchFamily="18" charset="0"/>
                          </a:rPr>
                        </m:ctrlPr>
                      </m:fPr>
                      <m:num>
                        <m:r>
                          <m:rPr>
                            <m:nor/>
                          </m:rPr>
                          <a:rPr lang="en-GB" sz="2000" b="0" i="0" smtClean="0">
                            <a:solidFill>
                              <a:srgbClr val="222222"/>
                            </a:solidFill>
                            <a:latin typeface="Century Gothic" panose="020B0502020202020204" pitchFamily="34" charset="0"/>
                            <a:ea typeface="Cambria Math" panose="02040503050406030204" pitchFamily="18" charset="0"/>
                          </a:rPr>
                          <m:t>5</m:t>
                        </m:r>
                      </m:num>
                      <m:den>
                        <m:r>
                          <m:rPr>
                            <m:nor/>
                          </m:rPr>
                          <a:rPr lang="en-US" sz="2000">
                            <a:solidFill>
                              <a:srgbClr val="222222"/>
                            </a:solidFill>
                            <a:latin typeface="Century Gothic" panose="020B0502020202020204" pitchFamily="34" charset="0"/>
                            <a:ea typeface="Cambria Math" panose="02040503050406030204" pitchFamily="18" charset="0"/>
                          </a:rPr>
                          <m:t> </m:t>
                        </m:r>
                        <m:r>
                          <m:rPr>
                            <m:nor/>
                          </m:rPr>
                          <a:rPr lang="en-GB" sz="2000" b="0" i="0" smtClean="0">
                            <a:solidFill>
                              <a:srgbClr val="222222"/>
                            </a:solidFill>
                            <a:latin typeface="Century Gothic" panose="020B0502020202020204" pitchFamily="34" charset="0"/>
                            <a:ea typeface="Cambria Math" panose="02040503050406030204" pitchFamily="18" charset="0"/>
                          </a:rPr>
                          <m:t>6</m:t>
                        </m:r>
                        <m:r>
                          <m:rPr>
                            <m:nor/>
                          </m:rPr>
                          <a:rPr lang="en-US" sz="2000">
                            <a:solidFill>
                              <a:srgbClr val="222222"/>
                            </a:solidFill>
                            <a:latin typeface="Century Gothic" panose="020B0502020202020204" pitchFamily="34" charset="0"/>
                            <a:ea typeface="Cambria Math" panose="02040503050406030204" pitchFamily="18" charset="0"/>
                          </a:rPr>
                          <m:t> </m:t>
                        </m:r>
                      </m:den>
                    </m:f>
                  </m:oMath>
                </a14:m>
                <a:endParaRPr lang="en-GB" sz="2000" dirty="0">
                  <a:solidFill>
                    <a:srgbClr val="222222"/>
                  </a:solidFill>
                  <a:latin typeface="Century Gothic" panose="020B0502020202020204" pitchFamily="34" charset="0"/>
                </a:endParaRPr>
              </a:p>
            </p:txBody>
          </p:sp>
        </mc:Choice>
        <mc:Fallback xmlns="">
          <p:sp>
            <p:nvSpPr>
              <p:cNvPr id="8" name="Rounded Rectangle 7">
                <a:extLst>
                  <a:ext uri="{FF2B5EF4-FFF2-40B4-BE49-F238E27FC236}">
                    <a16:creationId xmlns:a16="http://schemas.microsoft.com/office/drawing/2014/main" id="{967EE73B-3988-6748-977F-F4C2E33C072C}"/>
                  </a:ext>
                </a:extLst>
              </p:cNvPr>
              <p:cNvSpPr>
                <a:spLocks noRot="1" noChangeAspect="1" noMove="1" noResize="1" noEditPoints="1" noAdjustHandles="1" noChangeArrowheads="1" noChangeShapeType="1" noTextEdit="1"/>
              </p:cNvSpPr>
              <p:nvPr/>
            </p:nvSpPr>
            <p:spPr>
              <a:xfrm>
                <a:off x="278356" y="4463321"/>
                <a:ext cx="1846032" cy="774555"/>
              </a:xfrm>
              <a:prstGeom prst="roundRect">
                <a:avLst/>
              </a:prstGeom>
              <a:blipFill>
                <a:blip r:embed="rId4"/>
                <a:stretch>
                  <a:fillRect b="-4615"/>
                </a:stretch>
              </a:blipFill>
              <a:ln w="38100">
                <a:solidFill>
                  <a:srgbClr val="CCD4F4"/>
                </a:solidFill>
              </a:ln>
            </p:spPr>
            <p:txBody>
              <a:bodyPr/>
              <a:lstStyle/>
              <a:p>
                <a:r>
                  <a:rPr lang="en-GB">
                    <a:noFill/>
                  </a:rPr>
                  <a:t> </a:t>
                </a:r>
              </a:p>
            </p:txBody>
          </p:sp>
        </mc:Fallback>
      </mc:AlternateContent>
      <p:sp>
        <p:nvSpPr>
          <p:cNvPr id="9" name="Google Shape;139;p17">
            <a:extLst>
              <a:ext uri="{FF2B5EF4-FFF2-40B4-BE49-F238E27FC236}">
                <a16:creationId xmlns:a16="http://schemas.microsoft.com/office/drawing/2014/main" id="{8C27414C-1B6F-BD43-ACE2-28A6806DE978}"/>
              </a:ext>
            </a:extLst>
          </p:cNvPr>
          <p:cNvSpPr txBox="1"/>
          <p:nvPr/>
        </p:nvSpPr>
        <p:spPr>
          <a:xfrm>
            <a:off x="6893650" y="1966775"/>
            <a:ext cx="3511114" cy="138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_____ is greater than _____ .</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_____ is less than _____ .</a:t>
            </a:r>
            <a:endParaRPr kumimoji="0" sz="1400" b="0" i="0" u="none" strike="noStrike" kern="0" cap="none" spc="0" normalizeH="0" baseline="0" noProof="0" dirty="0">
              <a:ln>
                <a:noFill/>
              </a:ln>
              <a:solidFill>
                <a:srgbClr val="222222"/>
              </a:solidFill>
              <a:effectLst/>
              <a:uLnTx/>
              <a:uFillTx/>
              <a:latin typeface="Arial"/>
              <a:cs typeface="Arial"/>
              <a:sym typeface="Arial"/>
            </a:endParaRPr>
          </a:p>
        </p:txBody>
      </p:sp>
      <p:graphicFrame>
        <p:nvGraphicFramePr>
          <p:cNvPr id="10" name="Google Shape;131;p17">
            <a:extLst>
              <a:ext uri="{FF2B5EF4-FFF2-40B4-BE49-F238E27FC236}">
                <a16:creationId xmlns:a16="http://schemas.microsoft.com/office/drawing/2014/main" id="{E2336420-B84D-D541-B8B8-F3D6E7A37475}"/>
              </a:ext>
            </a:extLst>
          </p:cNvPr>
          <p:cNvGraphicFramePr/>
          <p:nvPr>
            <p:extLst>
              <p:ext uri="{D42A27DB-BD31-4B8C-83A1-F6EECF244321}">
                <p14:modId xmlns:p14="http://schemas.microsoft.com/office/powerpoint/2010/main" val="540718101"/>
              </p:ext>
            </p:extLst>
          </p:nvPr>
        </p:nvGraphicFramePr>
        <p:xfrm>
          <a:off x="2329950" y="4248179"/>
          <a:ext cx="4284750" cy="457170"/>
        </p:xfrm>
        <a:graphic>
          <a:graphicData uri="http://schemas.openxmlformats.org/drawingml/2006/table">
            <a:tbl>
              <a:tblPr>
                <a:noFill/>
              </a:tblPr>
              <a:tblGrid>
                <a:gridCol w="856950">
                  <a:extLst>
                    <a:ext uri="{9D8B030D-6E8A-4147-A177-3AD203B41FA5}">
                      <a16:colId xmlns:a16="http://schemas.microsoft.com/office/drawing/2014/main" val="20000"/>
                    </a:ext>
                  </a:extLst>
                </a:gridCol>
                <a:gridCol w="856950">
                  <a:extLst>
                    <a:ext uri="{9D8B030D-6E8A-4147-A177-3AD203B41FA5}">
                      <a16:colId xmlns:a16="http://schemas.microsoft.com/office/drawing/2014/main" val="20001"/>
                    </a:ext>
                  </a:extLst>
                </a:gridCol>
                <a:gridCol w="856950">
                  <a:extLst>
                    <a:ext uri="{9D8B030D-6E8A-4147-A177-3AD203B41FA5}">
                      <a16:colId xmlns:a16="http://schemas.microsoft.com/office/drawing/2014/main" val="20002"/>
                    </a:ext>
                  </a:extLst>
                </a:gridCol>
                <a:gridCol w="856950">
                  <a:extLst>
                    <a:ext uri="{9D8B030D-6E8A-4147-A177-3AD203B41FA5}">
                      <a16:colId xmlns:a16="http://schemas.microsoft.com/office/drawing/2014/main" val="20003"/>
                    </a:ext>
                  </a:extLst>
                </a:gridCol>
                <a:gridCol w="85695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 name="Google Shape;132;p17">
            <a:extLst>
              <a:ext uri="{FF2B5EF4-FFF2-40B4-BE49-F238E27FC236}">
                <a16:creationId xmlns:a16="http://schemas.microsoft.com/office/drawing/2014/main" id="{A45603B0-9E8B-E14A-BFB5-EED96ABA04F5}"/>
              </a:ext>
            </a:extLst>
          </p:cNvPr>
          <p:cNvGraphicFramePr/>
          <p:nvPr>
            <p:extLst>
              <p:ext uri="{D42A27DB-BD31-4B8C-83A1-F6EECF244321}">
                <p14:modId xmlns:p14="http://schemas.microsoft.com/office/powerpoint/2010/main" val="3437345674"/>
              </p:ext>
            </p:extLst>
          </p:nvPr>
        </p:nvGraphicFramePr>
        <p:xfrm>
          <a:off x="2323900" y="5032016"/>
          <a:ext cx="4284750" cy="457170"/>
        </p:xfrm>
        <a:graphic>
          <a:graphicData uri="http://schemas.openxmlformats.org/drawingml/2006/table">
            <a:tbl>
              <a:tblPr>
                <a:noFill/>
              </a:tblPr>
              <a:tblGrid>
                <a:gridCol w="714125">
                  <a:extLst>
                    <a:ext uri="{9D8B030D-6E8A-4147-A177-3AD203B41FA5}">
                      <a16:colId xmlns:a16="http://schemas.microsoft.com/office/drawing/2014/main" val="20000"/>
                    </a:ext>
                  </a:extLst>
                </a:gridCol>
                <a:gridCol w="714125">
                  <a:extLst>
                    <a:ext uri="{9D8B030D-6E8A-4147-A177-3AD203B41FA5}">
                      <a16:colId xmlns:a16="http://schemas.microsoft.com/office/drawing/2014/main" val="20001"/>
                    </a:ext>
                  </a:extLst>
                </a:gridCol>
                <a:gridCol w="714125">
                  <a:extLst>
                    <a:ext uri="{9D8B030D-6E8A-4147-A177-3AD203B41FA5}">
                      <a16:colId xmlns:a16="http://schemas.microsoft.com/office/drawing/2014/main" val="20002"/>
                    </a:ext>
                  </a:extLst>
                </a:gridCol>
                <a:gridCol w="714125">
                  <a:extLst>
                    <a:ext uri="{9D8B030D-6E8A-4147-A177-3AD203B41FA5}">
                      <a16:colId xmlns:a16="http://schemas.microsoft.com/office/drawing/2014/main" val="20003"/>
                    </a:ext>
                  </a:extLst>
                </a:gridCol>
                <a:gridCol w="714125">
                  <a:extLst>
                    <a:ext uri="{9D8B030D-6E8A-4147-A177-3AD203B41FA5}">
                      <a16:colId xmlns:a16="http://schemas.microsoft.com/office/drawing/2014/main" val="20004"/>
                    </a:ext>
                  </a:extLst>
                </a:gridCol>
                <a:gridCol w="714125">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2" name="Google Shape;137;p17">
            <a:extLst>
              <a:ext uri="{FF2B5EF4-FFF2-40B4-BE49-F238E27FC236}">
                <a16:creationId xmlns:a16="http://schemas.microsoft.com/office/drawing/2014/main" id="{68DA2D70-FC8A-7240-9315-44CE13F26EB1}"/>
              </a:ext>
            </a:extLst>
          </p:cNvPr>
          <p:cNvGraphicFramePr/>
          <p:nvPr>
            <p:extLst>
              <p:ext uri="{D42A27DB-BD31-4B8C-83A1-F6EECF244321}">
                <p14:modId xmlns:p14="http://schemas.microsoft.com/office/powerpoint/2010/main" val="2596106464"/>
              </p:ext>
            </p:extLst>
          </p:nvPr>
        </p:nvGraphicFramePr>
        <p:xfrm>
          <a:off x="2329925" y="2160741"/>
          <a:ext cx="4284750" cy="457170"/>
        </p:xfrm>
        <a:graphic>
          <a:graphicData uri="http://schemas.openxmlformats.org/drawingml/2006/table">
            <a:tbl>
              <a:tblPr>
                <a:noFill/>
              </a:tblPr>
              <a:tblGrid>
                <a:gridCol w="856950">
                  <a:extLst>
                    <a:ext uri="{9D8B030D-6E8A-4147-A177-3AD203B41FA5}">
                      <a16:colId xmlns:a16="http://schemas.microsoft.com/office/drawing/2014/main" val="20000"/>
                    </a:ext>
                  </a:extLst>
                </a:gridCol>
                <a:gridCol w="856950">
                  <a:extLst>
                    <a:ext uri="{9D8B030D-6E8A-4147-A177-3AD203B41FA5}">
                      <a16:colId xmlns:a16="http://schemas.microsoft.com/office/drawing/2014/main" val="20001"/>
                    </a:ext>
                  </a:extLst>
                </a:gridCol>
                <a:gridCol w="856950">
                  <a:extLst>
                    <a:ext uri="{9D8B030D-6E8A-4147-A177-3AD203B41FA5}">
                      <a16:colId xmlns:a16="http://schemas.microsoft.com/office/drawing/2014/main" val="20002"/>
                    </a:ext>
                  </a:extLst>
                </a:gridCol>
                <a:gridCol w="856950">
                  <a:extLst>
                    <a:ext uri="{9D8B030D-6E8A-4147-A177-3AD203B41FA5}">
                      <a16:colId xmlns:a16="http://schemas.microsoft.com/office/drawing/2014/main" val="20003"/>
                    </a:ext>
                  </a:extLst>
                </a:gridCol>
                <a:gridCol w="85695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3" name="Google Shape;138;p17">
            <a:extLst>
              <a:ext uri="{FF2B5EF4-FFF2-40B4-BE49-F238E27FC236}">
                <a16:creationId xmlns:a16="http://schemas.microsoft.com/office/drawing/2014/main" id="{E2BFF2E6-4059-B249-91E6-C580724B3715}"/>
              </a:ext>
            </a:extLst>
          </p:cNvPr>
          <p:cNvGraphicFramePr/>
          <p:nvPr>
            <p:extLst>
              <p:ext uri="{D42A27DB-BD31-4B8C-83A1-F6EECF244321}">
                <p14:modId xmlns:p14="http://schemas.microsoft.com/office/powerpoint/2010/main" val="3960141587"/>
              </p:ext>
            </p:extLst>
          </p:nvPr>
        </p:nvGraphicFramePr>
        <p:xfrm>
          <a:off x="2329900" y="2945366"/>
          <a:ext cx="4284800" cy="457170"/>
        </p:xfrm>
        <a:graphic>
          <a:graphicData uri="http://schemas.openxmlformats.org/drawingml/2006/table">
            <a:tbl>
              <a:tblPr>
                <a:noFill/>
              </a:tblPr>
              <a:tblGrid>
                <a:gridCol w="535600">
                  <a:extLst>
                    <a:ext uri="{9D8B030D-6E8A-4147-A177-3AD203B41FA5}">
                      <a16:colId xmlns:a16="http://schemas.microsoft.com/office/drawing/2014/main" val="20000"/>
                    </a:ext>
                  </a:extLst>
                </a:gridCol>
                <a:gridCol w="535600">
                  <a:extLst>
                    <a:ext uri="{9D8B030D-6E8A-4147-A177-3AD203B41FA5}">
                      <a16:colId xmlns:a16="http://schemas.microsoft.com/office/drawing/2014/main" val="20001"/>
                    </a:ext>
                  </a:extLst>
                </a:gridCol>
                <a:gridCol w="535600">
                  <a:extLst>
                    <a:ext uri="{9D8B030D-6E8A-4147-A177-3AD203B41FA5}">
                      <a16:colId xmlns:a16="http://schemas.microsoft.com/office/drawing/2014/main" val="20002"/>
                    </a:ext>
                  </a:extLst>
                </a:gridCol>
                <a:gridCol w="535600">
                  <a:extLst>
                    <a:ext uri="{9D8B030D-6E8A-4147-A177-3AD203B41FA5}">
                      <a16:colId xmlns:a16="http://schemas.microsoft.com/office/drawing/2014/main" val="20003"/>
                    </a:ext>
                  </a:extLst>
                </a:gridCol>
                <a:gridCol w="535600">
                  <a:extLst>
                    <a:ext uri="{9D8B030D-6E8A-4147-A177-3AD203B41FA5}">
                      <a16:colId xmlns:a16="http://schemas.microsoft.com/office/drawing/2014/main" val="20004"/>
                    </a:ext>
                  </a:extLst>
                </a:gridCol>
                <a:gridCol w="535600">
                  <a:extLst>
                    <a:ext uri="{9D8B030D-6E8A-4147-A177-3AD203B41FA5}">
                      <a16:colId xmlns:a16="http://schemas.microsoft.com/office/drawing/2014/main" val="20005"/>
                    </a:ext>
                  </a:extLst>
                </a:gridCol>
                <a:gridCol w="535600">
                  <a:extLst>
                    <a:ext uri="{9D8B030D-6E8A-4147-A177-3AD203B41FA5}">
                      <a16:colId xmlns:a16="http://schemas.microsoft.com/office/drawing/2014/main" val="20006"/>
                    </a:ext>
                  </a:extLst>
                </a:gridCol>
                <a:gridCol w="535600">
                  <a:extLst>
                    <a:ext uri="{9D8B030D-6E8A-4147-A177-3AD203B41FA5}">
                      <a16:colId xmlns:a16="http://schemas.microsoft.com/office/drawing/2014/main" val="20007"/>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 name="Google Shape;140;p17">
            <a:extLst>
              <a:ext uri="{FF2B5EF4-FFF2-40B4-BE49-F238E27FC236}">
                <a16:creationId xmlns:a16="http://schemas.microsoft.com/office/drawing/2014/main" id="{5927E0C8-EDE1-6A45-B03D-7714539506FC}"/>
              </a:ext>
            </a:extLst>
          </p:cNvPr>
          <p:cNvSpPr txBox="1"/>
          <p:nvPr/>
        </p:nvSpPr>
        <p:spPr>
          <a:xfrm>
            <a:off x="6893650" y="4054225"/>
            <a:ext cx="3511114" cy="138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222222"/>
                </a:solidFill>
                <a:effectLst/>
                <a:uLnTx/>
                <a:uFillTx/>
                <a:latin typeface="Century Gothic"/>
                <a:ea typeface="Century Gothic"/>
                <a:cs typeface="Century Gothic"/>
                <a:sym typeface="Century Gothic"/>
              </a:rPr>
              <a:t>_____ is greater than _____ .</a:t>
            </a:r>
            <a:endParaRPr kumimoji="0" sz="1800" b="0" i="0" u="none" strike="noStrike" kern="0" cap="none" spc="0" normalizeH="0" baseline="0" noProof="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222222"/>
                </a:solidFill>
                <a:effectLst/>
                <a:uLnTx/>
                <a:uFillTx/>
                <a:latin typeface="Century Gothic"/>
                <a:ea typeface="Century Gothic"/>
                <a:cs typeface="Century Gothic"/>
                <a:sym typeface="Century Gothic"/>
              </a:rPr>
              <a:t>_____ is less than _____ .</a:t>
            </a:r>
            <a:endParaRPr kumimoji="0" sz="1400" b="0" i="0" u="none" strike="noStrike" kern="0" cap="none" spc="0" normalizeH="0" baseline="0" noProof="0">
              <a:ln>
                <a:noFill/>
              </a:ln>
              <a:solidFill>
                <a:srgbClr val="222222"/>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5" name="Google Shape;136;p17">
                <a:extLst>
                  <a:ext uri="{FF2B5EF4-FFF2-40B4-BE49-F238E27FC236}">
                    <a16:creationId xmlns:a16="http://schemas.microsoft.com/office/drawing/2014/main" id="{0C6B7A50-768A-7449-9F84-DC880312F569}"/>
                  </a:ext>
                </a:extLst>
              </p:cNvPr>
              <p:cNvSpPr txBox="1"/>
              <p:nvPr/>
            </p:nvSpPr>
            <p:spPr>
              <a:xfrm>
                <a:off x="6980100" y="2555550"/>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3</m:t>
                          </m:r>
                        </m:num>
                        <m:den>
                          <m:r>
                            <m:rPr>
                              <m:nor/>
                            </m:rPr>
                            <a:rPr lang="en-US" sz="1800" b="0" i="0" smtClean="0">
                              <a:solidFill>
                                <a:srgbClr val="43A047"/>
                              </a:solidFill>
                              <a:latin typeface="Century Gothic" panose="020B0502020202020204" pitchFamily="34" charset="0"/>
                              <a:ea typeface="Cambria Math" panose="02040503050406030204" pitchFamily="18" charset="0"/>
                            </a:rPr>
                            <m:t> 8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5" name="Google Shape;136;p17">
                <a:extLst>
                  <a:ext uri="{FF2B5EF4-FFF2-40B4-BE49-F238E27FC236}">
                    <a16:creationId xmlns:a16="http://schemas.microsoft.com/office/drawing/2014/main" id="{0C6B7A50-768A-7449-9F84-DC880312F569}"/>
                  </a:ext>
                </a:extLst>
              </p:cNvPr>
              <p:cNvSpPr txBox="1">
                <a:spLocks noRot="1" noChangeAspect="1" noMove="1" noResize="1" noEditPoints="1" noAdjustHandles="1" noChangeArrowheads="1" noChangeShapeType="1" noTextEdit="1"/>
              </p:cNvSpPr>
              <p:nvPr/>
            </p:nvSpPr>
            <p:spPr>
              <a:xfrm>
                <a:off x="6980100" y="2555550"/>
                <a:ext cx="591000" cy="660050"/>
              </a:xfrm>
              <a:prstGeom prst="rect">
                <a:avLst/>
              </a:prstGeom>
              <a:blipFill>
                <a:blip r:embed="rId5"/>
                <a:stretch>
                  <a:fillRect b="-21154"/>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Google Shape;136;p17">
                <a:extLst>
                  <a:ext uri="{FF2B5EF4-FFF2-40B4-BE49-F238E27FC236}">
                    <a16:creationId xmlns:a16="http://schemas.microsoft.com/office/drawing/2014/main" id="{21B34386-FDA9-E64A-8A89-D8788A6B2E24}"/>
                  </a:ext>
                </a:extLst>
              </p:cNvPr>
              <p:cNvSpPr txBox="1"/>
              <p:nvPr/>
            </p:nvSpPr>
            <p:spPr>
              <a:xfrm>
                <a:off x="6980100" y="3822476"/>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5</m:t>
                          </m:r>
                        </m:num>
                        <m:den>
                          <m:r>
                            <m:rPr>
                              <m:nor/>
                            </m:rPr>
                            <a:rPr lang="en-US" sz="1800" b="0" i="0" smtClean="0">
                              <a:solidFill>
                                <a:srgbClr val="43A047"/>
                              </a:solidFill>
                              <a:latin typeface="Century Gothic" panose="020B0502020202020204" pitchFamily="34" charset="0"/>
                              <a:ea typeface="Cambria Math" panose="02040503050406030204" pitchFamily="18" charset="0"/>
                            </a:rPr>
                            <m:t> 6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6" name="Google Shape;136;p17">
                <a:extLst>
                  <a:ext uri="{FF2B5EF4-FFF2-40B4-BE49-F238E27FC236}">
                    <a16:creationId xmlns:a16="http://schemas.microsoft.com/office/drawing/2014/main" id="{21B34386-FDA9-E64A-8A89-D8788A6B2E24}"/>
                  </a:ext>
                </a:extLst>
              </p:cNvPr>
              <p:cNvSpPr txBox="1">
                <a:spLocks noRot="1" noChangeAspect="1" noMove="1" noResize="1" noEditPoints="1" noAdjustHandles="1" noChangeArrowheads="1" noChangeShapeType="1" noTextEdit="1"/>
              </p:cNvSpPr>
              <p:nvPr/>
            </p:nvSpPr>
            <p:spPr>
              <a:xfrm>
                <a:off x="6980100" y="3822476"/>
                <a:ext cx="591000" cy="660050"/>
              </a:xfrm>
              <a:prstGeom prst="rect">
                <a:avLst/>
              </a:prstGeom>
              <a:blipFill>
                <a:blip r:embed="rId6"/>
                <a:stretch>
                  <a:fillRect b="-1886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Google Shape;136;p17">
                <a:extLst>
                  <a:ext uri="{FF2B5EF4-FFF2-40B4-BE49-F238E27FC236}">
                    <a16:creationId xmlns:a16="http://schemas.microsoft.com/office/drawing/2014/main" id="{E87541E2-575D-9D47-A46E-E235E1EF95A5}"/>
                  </a:ext>
                </a:extLst>
              </p:cNvPr>
              <p:cNvSpPr txBox="1"/>
              <p:nvPr/>
            </p:nvSpPr>
            <p:spPr>
              <a:xfrm>
                <a:off x="8797611" y="4641896"/>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5</m:t>
                          </m:r>
                        </m:num>
                        <m:den>
                          <m:r>
                            <m:rPr>
                              <m:nor/>
                            </m:rPr>
                            <a:rPr lang="en-US" sz="1800" b="0" i="0" smtClean="0">
                              <a:solidFill>
                                <a:srgbClr val="43A047"/>
                              </a:solidFill>
                              <a:latin typeface="Century Gothic" panose="020B0502020202020204" pitchFamily="34" charset="0"/>
                              <a:ea typeface="Cambria Math" panose="02040503050406030204" pitchFamily="18" charset="0"/>
                            </a:rPr>
                            <m:t> 6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7" name="Google Shape;136;p17">
                <a:extLst>
                  <a:ext uri="{FF2B5EF4-FFF2-40B4-BE49-F238E27FC236}">
                    <a16:creationId xmlns:a16="http://schemas.microsoft.com/office/drawing/2014/main" id="{E87541E2-575D-9D47-A46E-E235E1EF95A5}"/>
                  </a:ext>
                </a:extLst>
              </p:cNvPr>
              <p:cNvSpPr txBox="1">
                <a:spLocks noRot="1" noChangeAspect="1" noMove="1" noResize="1" noEditPoints="1" noAdjustHandles="1" noChangeArrowheads="1" noChangeShapeType="1" noTextEdit="1"/>
              </p:cNvSpPr>
              <p:nvPr/>
            </p:nvSpPr>
            <p:spPr>
              <a:xfrm>
                <a:off x="8797611" y="4641896"/>
                <a:ext cx="591000" cy="660050"/>
              </a:xfrm>
              <a:prstGeom prst="rect">
                <a:avLst/>
              </a:prstGeom>
              <a:blipFill>
                <a:blip r:embed="rId7"/>
                <a:stretch>
                  <a:fillRect b="-16981"/>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Google Shape;136;p17">
                <a:extLst>
                  <a:ext uri="{FF2B5EF4-FFF2-40B4-BE49-F238E27FC236}">
                    <a16:creationId xmlns:a16="http://schemas.microsoft.com/office/drawing/2014/main" id="{2B81FFEC-7BBC-AE43-BFCC-8CF0411F7B02}"/>
                  </a:ext>
                </a:extLst>
              </p:cNvPr>
              <p:cNvSpPr txBox="1"/>
              <p:nvPr/>
            </p:nvSpPr>
            <p:spPr>
              <a:xfrm>
                <a:off x="9245621" y="3803271"/>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4</m:t>
                          </m:r>
                        </m:num>
                        <m:den>
                          <m:r>
                            <m:rPr>
                              <m:nor/>
                            </m:rPr>
                            <a:rPr lang="en-US" sz="1800" b="0" i="0" smtClean="0">
                              <a:solidFill>
                                <a:srgbClr val="43A047"/>
                              </a:solidFill>
                              <a:latin typeface="Century Gothic" panose="020B0502020202020204" pitchFamily="34" charset="0"/>
                              <a:ea typeface="Cambria Math" panose="02040503050406030204" pitchFamily="18" charset="0"/>
                            </a:rPr>
                            <m:t> 5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8" name="Google Shape;136;p17">
                <a:extLst>
                  <a:ext uri="{FF2B5EF4-FFF2-40B4-BE49-F238E27FC236}">
                    <a16:creationId xmlns:a16="http://schemas.microsoft.com/office/drawing/2014/main" id="{2B81FFEC-7BBC-AE43-BFCC-8CF0411F7B02}"/>
                  </a:ext>
                </a:extLst>
              </p:cNvPr>
              <p:cNvSpPr txBox="1">
                <a:spLocks noRot="1" noChangeAspect="1" noMove="1" noResize="1" noEditPoints="1" noAdjustHandles="1" noChangeArrowheads="1" noChangeShapeType="1" noTextEdit="1"/>
              </p:cNvSpPr>
              <p:nvPr/>
            </p:nvSpPr>
            <p:spPr>
              <a:xfrm>
                <a:off x="9245621" y="3803271"/>
                <a:ext cx="591000" cy="660050"/>
              </a:xfrm>
              <a:prstGeom prst="rect">
                <a:avLst/>
              </a:prstGeom>
              <a:blipFill>
                <a:blip r:embed="rId8"/>
                <a:stretch>
                  <a:fillRect b="-1886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Google Shape;136;p17">
                <a:extLst>
                  <a:ext uri="{FF2B5EF4-FFF2-40B4-BE49-F238E27FC236}">
                    <a16:creationId xmlns:a16="http://schemas.microsoft.com/office/drawing/2014/main" id="{78258973-4890-6C4C-A8C6-7E81D594B6A5}"/>
                  </a:ext>
                </a:extLst>
              </p:cNvPr>
              <p:cNvSpPr txBox="1"/>
              <p:nvPr/>
            </p:nvSpPr>
            <p:spPr>
              <a:xfrm>
                <a:off x="6980100" y="4630900"/>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4</m:t>
                          </m:r>
                        </m:num>
                        <m:den>
                          <m:r>
                            <m:rPr>
                              <m:nor/>
                            </m:rPr>
                            <a:rPr lang="en-US" sz="1800" b="0" i="0" smtClean="0">
                              <a:solidFill>
                                <a:srgbClr val="43A047"/>
                              </a:solidFill>
                              <a:latin typeface="Century Gothic" panose="020B0502020202020204" pitchFamily="34" charset="0"/>
                              <a:ea typeface="Cambria Math" panose="02040503050406030204" pitchFamily="18" charset="0"/>
                            </a:rPr>
                            <m:t> 5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19" name="Google Shape;136;p17">
                <a:extLst>
                  <a:ext uri="{FF2B5EF4-FFF2-40B4-BE49-F238E27FC236}">
                    <a16:creationId xmlns:a16="http://schemas.microsoft.com/office/drawing/2014/main" id="{78258973-4890-6C4C-A8C6-7E81D594B6A5}"/>
                  </a:ext>
                </a:extLst>
              </p:cNvPr>
              <p:cNvSpPr txBox="1">
                <a:spLocks noRot="1" noChangeAspect="1" noMove="1" noResize="1" noEditPoints="1" noAdjustHandles="1" noChangeArrowheads="1" noChangeShapeType="1" noTextEdit="1"/>
              </p:cNvSpPr>
              <p:nvPr/>
            </p:nvSpPr>
            <p:spPr>
              <a:xfrm>
                <a:off x="6980100" y="4630900"/>
                <a:ext cx="591000" cy="660050"/>
              </a:xfrm>
              <a:prstGeom prst="rect">
                <a:avLst/>
              </a:prstGeom>
              <a:blipFill>
                <a:blip r:embed="rId9"/>
                <a:stretch>
                  <a:fillRect b="-2075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Google Shape;136;p17">
                <a:extLst>
                  <a:ext uri="{FF2B5EF4-FFF2-40B4-BE49-F238E27FC236}">
                    <a16:creationId xmlns:a16="http://schemas.microsoft.com/office/drawing/2014/main" id="{0FB0042D-9B06-6D48-B6F2-E4A11EAA385B}"/>
                  </a:ext>
                </a:extLst>
              </p:cNvPr>
              <p:cNvSpPr txBox="1"/>
              <p:nvPr/>
            </p:nvSpPr>
            <p:spPr>
              <a:xfrm>
                <a:off x="6980100" y="1728975"/>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2</m:t>
                          </m:r>
                        </m:num>
                        <m:den>
                          <m:r>
                            <m:rPr>
                              <m:nor/>
                            </m:rPr>
                            <a:rPr lang="en-US" sz="1800" b="0" i="0" smtClean="0">
                              <a:solidFill>
                                <a:srgbClr val="43A047"/>
                              </a:solidFill>
                              <a:latin typeface="Century Gothic" panose="020B0502020202020204" pitchFamily="34" charset="0"/>
                              <a:ea typeface="Cambria Math" panose="02040503050406030204" pitchFamily="18" charset="0"/>
                            </a:rPr>
                            <m:t> 5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20" name="Google Shape;136;p17">
                <a:extLst>
                  <a:ext uri="{FF2B5EF4-FFF2-40B4-BE49-F238E27FC236}">
                    <a16:creationId xmlns:a16="http://schemas.microsoft.com/office/drawing/2014/main" id="{0FB0042D-9B06-6D48-B6F2-E4A11EAA385B}"/>
                  </a:ext>
                </a:extLst>
              </p:cNvPr>
              <p:cNvSpPr txBox="1">
                <a:spLocks noRot="1" noChangeAspect="1" noMove="1" noResize="1" noEditPoints="1" noAdjustHandles="1" noChangeArrowheads="1" noChangeShapeType="1" noTextEdit="1"/>
              </p:cNvSpPr>
              <p:nvPr/>
            </p:nvSpPr>
            <p:spPr>
              <a:xfrm>
                <a:off x="6980100" y="1728975"/>
                <a:ext cx="591000" cy="660050"/>
              </a:xfrm>
              <a:prstGeom prst="rect">
                <a:avLst/>
              </a:prstGeom>
              <a:blipFill>
                <a:blip r:embed="rId10"/>
                <a:stretch>
                  <a:fillRect b="-1886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Google Shape;136;p17">
                <a:extLst>
                  <a:ext uri="{FF2B5EF4-FFF2-40B4-BE49-F238E27FC236}">
                    <a16:creationId xmlns:a16="http://schemas.microsoft.com/office/drawing/2014/main" id="{A6E07A42-75F6-7C46-99B3-D115337EE691}"/>
                  </a:ext>
                </a:extLst>
              </p:cNvPr>
              <p:cNvSpPr txBox="1"/>
              <p:nvPr/>
            </p:nvSpPr>
            <p:spPr>
              <a:xfrm>
                <a:off x="8795800" y="2557973"/>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2</m:t>
                          </m:r>
                        </m:num>
                        <m:den>
                          <m:r>
                            <m:rPr>
                              <m:nor/>
                            </m:rPr>
                            <a:rPr lang="en-US" sz="1800" b="0" i="0" smtClean="0">
                              <a:solidFill>
                                <a:srgbClr val="43A047"/>
                              </a:solidFill>
                              <a:latin typeface="Century Gothic" panose="020B0502020202020204" pitchFamily="34" charset="0"/>
                              <a:ea typeface="Cambria Math" panose="02040503050406030204" pitchFamily="18" charset="0"/>
                            </a:rPr>
                            <m:t> 5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21" name="Google Shape;136;p17">
                <a:extLst>
                  <a:ext uri="{FF2B5EF4-FFF2-40B4-BE49-F238E27FC236}">
                    <a16:creationId xmlns:a16="http://schemas.microsoft.com/office/drawing/2014/main" id="{A6E07A42-75F6-7C46-99B3-D115337EE691}"/>
                  </a:ext>
                </a:extLst>
              </p:cNvPr>
              <p:cNvSpPr txBox="1">
                <a:spLocks noRot="1" noChangeAspect="1" noMove="1" noResize="1" noEditPoints="1" noAdjustHandles="1" noChangeArrowheads="1" noChangeShapeType="1" noTextEdit="1"/>
              </p:cNvSpPr>
              <p:nvPr/>
            </p:nvSpPr>
            <p:spPr>
              <a:xfrm>
                <a:off x="8795800" y="2557973"/>
                <a:ext cx="591000" cy="660050"/>
              </a:xfrm>
              <a:prstGeom prst="rect">
                <a:avLst/>
              </a:prstGeom>
              <a:blipFill>
                <a:blip r:embed="rId11"/>
                <a:stretch>
                  <a:fillRect b="-1886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Google Shape;136;p17">
                <a:extLst>
                  <a:ext uri="{FF2B5EF4-FFF2-40B4-BE49-F238E27FC236}">
                    <a16:creationId xmlns:a16="http://schemas.microsoft.com/office/drawing/2014/main" id="{8ADBABD3-3A81-F548-BA67-46E6D7376EB7}"/>
                  </a:ext>
                </a:extLst>
              </p:cNvPr>
              <p:cNvSpPr txBox="1"/>
              <p:nvPr/>
            </p:nvSpPr>
            <p:spPr>
              <a:xfrm>
                <a:off x="9271075" y="1728975"/>
                <a:ext cx="591000" cy="6600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ar-AE" sz="1800" i="1" smtClean="0">
                              <a:solidFill>
                                <a:srgbClr val="43A047"/>
                              </a:solidFill>
                              <a:latin typeface="Cambria Math" panose="02040503050406030204" pitchFamily="18" charset="0"/>
                              <a:ea typeface="Cambria Math" panose="02040503050406030204" pitchFamily="18" charset="0"/>
                            </a:rPr>
                          </m:ctrlPr>
                        </m:fPr>
                        <m:num>
                          <m:r>
                            <m:rPr>
                              <m:nor/>
                            </m:rPr>
                            <a:rPr lang="en-US" sz="1800" b="0" i="0" smtClean="0">
                              <a:solidFill>
                                <a:srgbClr val="43A047"/>
                              </a:solidFill>
                              <a:latin typeface="Century Gothic" panose="020B0502020202020204" pitchFamily="34" charset="0"/>
                              <a:ea typeface="Cambria Math" panose="02040503050406030204" pitchFamily="18" charset="0"/>
                            </a:rPr>
                            <m:t>3</m:t>
                          </m:r>
                        </m:num>
                        <m:den>
                          <m:r>
                            <m:rPr>
                              <m:nor/>
                            </m:rPr>
                            <a:rPr lang="en-US" sz="1800" b="0" i="0" smtClean="0">
                              <a:solidFill>
                                <a:srgbClr val="43A047"/>
                              </a:solidFill>
                              <a:latin typeface="Century Gothic" panose="020B0502020202020204" pitchFamily="34" charset="0"/>
                              <a:ea typeface="Cambria Math" panose="02040503050406030204" pitchFamily="18" charset="0"/>
                            </a:rPr>
                            <m:t> 8 </m:t>
                          </m:r>
                        </m:den>
                      </m:f>
                    </m:oMath>
                  </m:oMathPara>
                </a14:m>
                <a:endPar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mc:Choice>
        <mc:Fallback xmlns="">
          <p:sp>
            <p:nvSpPr>
              <p:cNvPr id="22" name="Google Shape;136;p17">
                <a:extLst>
                  <a:ext uri="{FF2B5EF4-FFF2-40B4-BE49-F238E27FC236}">
                    <a16:creationId xmlns:a16="http://schemas.microsoft.com/office/drawing/2014/main" id="{8ADBABD3-3A81-F548-BA67-46E6D7376EB7}"/>
                  </a:ext>
                </a:extLst>
              </p:cNvPr>
              <p:cNvSpPr txBox="1">
                <a:spLocks noRot="1" noChangeAspect="1" noMove="1" noResize="1" noEditPoints="1" noAdjustHandles="1" noChangeArrowheads="1" noChangeShapeType="1" noTextEdit="1"/>
              </p:cNvSpPr>
              <p:nvPr/>
            </p:nvSpPr>
            <p:spPr>
              <a:xfrm>
                <a:off x="9271075" y="1728975"/>
                <a:ext cx="591000" cy="660050"/>
              </a:xfrm>
              <a:prstGeom prst="rect">
                <a:avLst/>
              </a:prstGeom>
              <a:blipFill>
                <a:blip r:embed="rId12"/>
                <a:stretch>
                  <a:fillRect b="-18868"/>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childTnLst>
                    </p:cTn>
                  </p:par>
                </p:childTnLst>
              </p:cTn>
              <p:nextCondLst>
                <p:cond evt="onClick" delay="0">
                  <p:tgtEl>
                    <p:spTgt spid="5"/>
                  </p:tgtEl>
                </p:cond>
              </p:nextCondLst>
            </p:seq>
          </p:childTnLst>
        </p:cTn>
      </p:par>
    </p:tnLst>
    <p:bldLst>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7" name="Picture 6" descr="A picture containing graphical user interface&#10;&#10;Description automatically generated">
            <a:extLst>
              <a:ext uri="{FF2B5EF4-FFF2-40B4-BE49-F238E27FC236}">
                <a16:creationId xmlns:a16="http://schemas.microsoft.com/office/drawing/2014/main" id="{AE85AFD9-F452-E248-957E-989DB9D00258}"/>
              </a:ext>
            </a:extLst>
          </p:cNvPr>
          <p:cNvPicPr>
            <a:picLocks noChangeAspect="1"/>
          </p:cNvPicPr>
          <p:nvPr/>
        </p:nvPicPr>
        <p:blipFill>
          <a:blip r:embed="rId3"/>
          <a:stretch>
            <a:fillRect/>
          </a:stretch>
        </p:blipFill>
        <p:spPr>
          <a:xfrm>
            <a:off x="263524" y="1077157"/>
            <a:ext cx="7833360" cy="2743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1748</Words>
  <Application>Microsoft Macintosh PowerPoint</Application>
  <PresentationFormat>Widescreen</PresentationFormat>
  <Paragraphs>219</Paragraphs>
  <Slides>18</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Cambria Math</vt:lpstr>
      <vt:lpstr>Century Gothic</vt:lpstr>
      <vt:lpstr>Titles</vt:lpstr>
      <vt:lpstr>Office Theme</vt:lpstr>
      <vt:lpstr>PowerPoint Presentation</vt:lpstr>
      <vt:lpstr>PowerPoint Presentation</vt:lpstr>
      <vt:lpstr>PowerPoint Presentation</vt:lpstr>
      <vt:lpstr>PowerPoint Presentation</vt:lpstr>
      <vt:lpstr>To compare and order fractions using the denominator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Comparing and ordering fractions less than 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40</cp:revision>
  <dcterms:created xsi:type="dcterms:W3CDTF">2022-06-30T10:03:35Z</dcterms:created>
  <dcterms:modified xsi:type="dcterms:W3CDTF">2023-09-12T12:35:05Z</dcterms:modified>
</cp:coreProperties>
</file>