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2"/>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797675"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7" roundtripDataSignature="AMtx7mjK0nieFi9fEQXOkkfXhsDe9yvI0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9" d="100"/>
          <a:sy n="49" d="100"/>
        </p:scale>
        <p:origin x="1426"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659" cy="49633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0443" y="0"/>
            <a:ext cx="2945659" cy="496332"/>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8583"/>
            <a:ext cx="2945659" cy="496332"/>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0443" y="9428583"/>
            <a:ext cx="2945659" cy="496332"/>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 name="Google Shape;82;p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 name="Google Shape;92;p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0" name="Google Shape;100;p3: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6" name="Google Shape;116;p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6: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4" name="Google Shape;124;p6: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8: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4" name="Google Shape;134;p8: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h7ac209e7015b6c3c_0_6:notes"/>
          <p:cNvSpPr txBox="1">
            <a:spLocks noGrp="1"/>
          </p:cNvSpPr>
          <p:nvPr>
            <p:ph type="body" idx="1"/>
          </p:nvPr>
        </p:nvSpPr>
        <p:spPr>
          <a:xfrm>
            <a:off x="679768" y="4715153"/>
            <a:ext cx="5438100" cy="4467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4" name="Google Shape;144;h7ac209e7015b6c3c_0_6:notes"/>
          <p:cNvSpPr>
            <a:spLocks noGrp="1" noRot="1" noChangeAspect="1"/>
          </p:cNvSpPr>
          <p:nvPr>
            <p:ph type="sldImg" idx="2"/>
          </p:nvPr>
        </p:nvSpPr>
        <p:spPr>
          <a:xfrm>
            <a:off x="917575" y="744538"/>
            <a:ext cx="4962600" cy="3722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5: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4" name="Google Shape;154;p5:notes"/>
          <p:cNvSpPr txBox="1">
            <a:spLocks noGrp="1"/>
          </p:cNvSpPr>
          <p:nvPr>
            <p:ph type="sldNum" idx="12"/>
          </p:nvPr>
        </p:nvSpPr>
        <p:spPr>
          <a:xfrm>
            <a:off x="3850443" y="9428583"/>
            <a:ext cx="2945659" cy="496332"/>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9: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0" name="Google Shape;160;p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0:notes"/>
          <p:cNvSpPr txBox="1">
            <a:spLocks noGrp="1"/>
          </p:cNvSpPr>
          <p:nvPr>
            <p:ph type="sldNum" idx="12"/>
          </p:nvPr>
        </p:nvSpPr>
        <p:spPr>
          <a:xfrm>
            <a:off x="3850443" y="9428583"/>
            <a:ext cx="2945659" cy="496332"/>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a:solidFill>
                  <a:schemeClr val="dk1"/>
                </a:solidFill>
                <a:latin typeface="Arial"/>
                <a:ea typeface="Arial"/>
                <a:cs typeface="Arial"/>
                <a:sym typeface="Arial"/>
              </a:rPr>
              <a:t>10</a:t>
            </a:fld>
            <a:endParaRPr sz="1200">
              <a:solidFill>
                <a:schemeClr val="dk1"/>
              </a:solidFill>
              <a:latin typeface="Arial"/>
              <a:ea typeface="Arial"/>
              <a:cs typeface="Arial"/>
              <a:sym typeface="Arial"/>
            </a:endParaRPr>
          </a:p>
        </p:txBody>
      </p:sp>
      <p:sp>
        <p:nvSpPr>
          <p:cNvPr id="174" name="Google Shape;174;p1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5" name="Google Shape;175;p10: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b="1">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1: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3" name="Google Shape;183;p1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29: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2" name="Google Shape;192;p2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0" name="Google Shape;200;p1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3: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8" name="Google Shape;208;p13: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fbd8c0f1d2_0_6:notes"/>
          <p:cNvSpPr txBox="1">
            <a:spLocks noGrp="1"/>
          </p:cNvSpPr>
          <p:nvPr>
            <p:ph type="body" idx="1"/>
          </p:nvPr>
        </p:nvSpPr>
        <p:spPr>
          <a:xfrm>
            <a:off x="679768" y="4715153"/>
            <a:ext cx="5438100" cy="4467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g3fbd8c0f1d2_0_6:notes"/>
          <p:cNvSpPr>
            <a:spLocks noGrp="1" noRot="1" noChangeAspect="1"/>
          </p:cNvSpPr>
          <p:nvPr>
            <p:ph type="sldImg" idx="2"/>
          </p:nvPr>
        </p:nvSpPr>
        <p:spPr>
          <a:xfrm>
            <a:off x="917575" y="744538"/>
            <a:ext cx="4962600" cy="3722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4: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8" name="Google Shape;228;p1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48ed632032_0_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g348ed632032_0_0:notes"/>
          <p:cNvSpPr txBox="1">
            <a:spLocks noGrp="1"/>
          </p:cNvSpPr>
          <p:nvPr>
            <p:ph type="body" idx="1"/>
          </p:nvPr>
        </p:nvSpPr>
        <p:spPr>
          <a:xfrm>
            <a:off x="679768" y="4715153"/>
            <a:ext cx="5438100" cy="4467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9" name="Google Shape;239;g348ed632032_0_0:notes"/>
          <p:cNvSpPr txBox="1">
            <a:spLocks noGrp="1"/>
          </p:cNvSpPr>
          <p:nvPr>
            <p:ph type="sldNum" idx="12"/>
          </p:nvPr>
        </p:nvSpPr>
        <p:spPr>
          <a:xfrm>
            <a:off x="3850443" y="9428583"/>
            <a:ext cx="2945700" cy="496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5: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7" name="Google Shape;247;p1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30: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5" name="Google Shape;255;p3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6: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3" name="Google Shape;263;p16: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8"/>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8"/>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18" name="Google Shape;18;p1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9"/>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4" name="Google Shape;24;p1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20"/>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22"/>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2"/>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5" name="Google Shape;35;p2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23"/>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3"/>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1" name="Google Shape;41;p23"/>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2" name="Google Shape;42;p2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24"/>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4"/>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8" name="Google Shape;48;p24"/>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9" name="Google Shape;49;p24"/>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0" name="Google Shape;50;p24"/>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2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5"/>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5"/>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57" name="Google Shape;57;p25"/>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58" name="Google Shape;58;p2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6"/>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6"/>
          <p:cNvSpPr>
            <a:spLocks noGrp="1"/>
          </p:cNvSpPr>
          <p:nvPr>
            <p:ph type="pic" idx="2"/>
          </p:nvPr>
        </p:nvSpPr>
        <p:spPr>
          <a:xfrm>
            <a:off x="3887391" y="987426"/>
            <a:ext cx="4629150" cy="4873625"/>
          </a:xfrm>
          <a:prstGeom prst="rect">
            <a:avLst/>
          </a:prstGeom>
          <a:noFill/>
          <a:ln>
            <a:noFill/>
          </a:ln>
        </p:spPr>
      </p:sp>
      <p:sp>
        <p:nvSpPr>
          <p:cNvPr id="64" name="Google Shape;64;p26"/>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5" name="Google Shape;65;p2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7"/>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7"/>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1" name="Google Shape;71;p2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8"/>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8"/>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7" name="Google Shape;77;p2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7"/>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7"/>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schooloffice@dawpool.wirral.sch.uk" TargetMode="External"/><Relationship Id="rId4" Type="http://schemas.openxmlformats.org/officeDocument/2006/relationships/hyperlink" Target="https://www.dawpool.wirral.sch.uk/websit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dawpool.wirral.sch.uk/website/arrivals_and_departures_procedure/232827"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www.dawpool.wirral.sch.uk/website/curriculum_1/419837"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3.jpg"/><Relationship Id="rId7"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 Id="rId9"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hyperlink" Target="https://www.dawpool.wirral.sch.uk/website/anti-bullying_guide_for_children/419522"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dawpool.wirral.sch.uk/website/anti-bullying_guidance_for_parents/419521" TargetMode="External"/><Relationship Id="rId5" Type="http://schemas.openxmlformats.org/officeDocument/2006/relationships/hyperlink" Target="https://www.dawpool.wirral.sch.uk/website/anti-bullying_policy/380302" TargetMode="External"/><Relationship Id="rId4" Type="http://schemas.openxmlformats.org/officeDocument/2006/relationships/hyperlink" Target="https://www.dawpool.wirral.sch.uk/website/behaviour_policy/146530"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jpg"/><Relationship Id="rId7"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hyperlink" Target="https://www.dawpool.wirral.sch.uk/website/child_protection-safeguarding_policy_2025-26/419533"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www.dawpool.wirral.sch.uk/website/year_3_class_page/508801" TargetMode="External"/><Relationship Id="rId13" Type="http://schemas.openxmlformats.org/officeDocument/2006/relationships/image" Target="../media/image19.jpg"/><Relationship Id="rId3" Type="http://schemas.openxmlformats.org/officeDocument/2006/relationships/image" Target="../media/image3.jpg"/><Relationship Id="rId7" Type="http://schemas.openxmlformats.org/officeDocument/2006/relationships/hyperlink" Target="https://www.dawpool.wirral.sch.uk/website/year_2_class_page/508802" TargetMode="External"/><Relationship Id="rId12"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www.dawpool.wirral.sch.uk/website/year_1_class_page/508803" TargetMode="External"/><Relationship Id="rId11" Type="http://schemas.openxmlformats.org/officeDocument/2006/relationships/hyperlink" Target="https://www.dawpool.wirral.sch.uk/website/year_6_class_page/508424" TargetMode="External"/><Relationship Id="rId5" Type="http://schemas.openxmlformats.org/officeDocument/2006/relationships/hyperlink" Target="https://www.dawpool.wirral.sch.uk/website/foundation_2_class_page/508804" TargetMode="External"/><Relationship Id="rId10" Type="http://schemas.openxmlformats.org/officeDocument/2006/relationships/hyperlink" Target="https://www.dawpool.wirral.sch.uk/website/year_5_class_page/508799" TargetMode="External"/><Relationship Id="rId4" Type="http://schemas.openxmlformats.org/officeDocument/2006/relationships/hyperlink" Target="https://www.dawpool.wirral.sch.uk/website/foundation_1_class_page/508805" TargetMode="External"/><Relationship Id="rId9" Type="http://schemas.openxmlformats.org/officeDocument/2006/relationships/hyperlink" Target="https://www.dawpool.wirral.sch.uk/website/year_4_class_page/508800"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dawpool.wirral.sch.uk/website/home-school_communication_procedures/64987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a:stretch/>
        </p:blipFill>
        <p:spPr>
          <a:xfrm>
            <a:off x="5763886" y="0"/>
            <a:ext cx="3380114" cy="6858000"/>
          </a:xfrm>
          <a:prstGeom prst="rect">
            <a:avLst/>
          </a:prstGeom>
          <a:noFill/>
          <a:ln>
            <a:noFill/>
          </a:ln>
        </p:spPr>
      </p:pic>
      <p:sp>
        <p:nvSpPr>
          <p:cNvPr id="85" name="Google Shape;85;p1"/>
          <p:cNvSpPr/>
          <p:nvPr/>
        </p:nvSpPr>
        <p:spPr>
          <a:xfrm>
            <a:off x="185041" y="153365"/>
            <a:ext cx="5428527" cy="6551270"/>
          </a:xfrm>
          <a:prstGeom prst="rect">
            <a:avLst/>
          </a:prstGeom>
          <a:solidFill>
            <a:srgbClr val="FBE4D4"/>
          </a:solidFill>
          <a:ln w="12700" cap="flat" cmpd="sng">
            <a:solidFill>
              <a:srgbClr val="31538F"/>
            </a:solidFill>
            <a:prstDash val="solid"/>
            <a:miter lim="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6" name="Google Shape;86;p1"/>
          <p:cNvSpPr txBox="1"/>
          <p:nvPr/>
        </p:nvSpPr>
        <p:spPr>
          <a:xfrm>
            <a:off x="308344" y="358816"/>
            <a:ext cx="5154907"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sng" strike="noStrike" cap="none">
                <a:solidFill>
                  <a:schemeClr val="dk1"/>
                </a:solidFill>
                <a:latin typeface="Arial"/>
                <a:ea typeface="Arial"/>
                <a:cs typeface="Arial"/>
                <a:sym typeface="Arial"/>
              </a:rPr>
              <a:t>Dawpool CE (Aided) Primary School</a:t>
            </a:r>
            <a:endParaRPr sz="1400" b="0" i="0" u="none" strike="noStrike" cap="none">
              <a:solidFill>
                <a:srgbClr val="000000"/>
              </a:solidFill>
              <a:latin typeface="Arial"/>
              <a:ea typeface="Arial"/>
              <a:cs typeface="Arial"/>
              <a:sym typeface="Arial"/>
            </a:endParaRPr>
          </a:p>
        </p:txBody>
      </p:sp>
      <p:sp>
        <p:nvSpPr>
          <p:cNvPr id="87" name="Google Shape;87;p1"/>
          <p:cNvSpPr txBox="1"/>
          <p:nvPr/>
        </p:nvSpPr>
        <p:spPr>
          <a:xfrm>
            <a:off x="308343" y="1216509"/>
            <a:ext cx="5154907"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0" i="0" u="sng" strike="noStrike" cap="none">
                <a:solidFill>
                  <a:schemeClr val="dk1"/>
                </a:solidFill>
                <a:latin typeface="Arial"/>
                <a:ea typeface="Arial"/>
                <a:cs typeface="Arial"/>
                <a:sym typeface="Arial"/>
              </a:rPr>
              <a:t>School Information 2026-207</a:t>
            </a:r>
            <a:endParaRPr sz="2400" b="0" i="0" u="sng" strike="noStrike" cap="none">
              <a:solidFill>
                <a:schemeClr val="dk1"/>
              </a:solidFill>
              <a:latin typeface="Arial"/>
              <a:ea typeface="Arial"/>
              <a:cs typeface="Arial"/>
              <a:sym typeface="Arial"/>
            </a:endParaRPr>
          </a:p>
        </p:txBody>
      </p:sp>
      <p:pic>
        <p:nvPicPr>
          <p:cNvPr id="88" name="Google Shape;88;p1"/>
          <p:cNvPicPr preferRelativeResize="0"/>
          <p:nvPr/>
        </p:nvPicPr>
        <p:blipFill rotWithShape="1">
          <a:blip r:embed="rId4">
            <a:alphaModFix/>
          </a:blip>
          <a:srcRect/>
          <a:stretch/>
        </p:blipFill>
        <p:spPr>
          <a:xfrm>
            <a:off x="1122596" y="2036778"/>
            <a:ext cx="3553415" cy="2537654"/>
          </a:xfrm>
          <a:prstGeom prst="rect">
            <a:avLst/>
          </a:prstGeom>
          <a:noFill/>
          <a:ln w="9525" cap="flat" cmpd="sng">
            <a:solidFill>
              <a:schemeClr val="dk1"/>
            </a:solidFill>
            <a:prstDash val="solid"/>
            <a:round/>
            <a:headEnd type="none" w="sm" len="sm"/>
            <a:tailEnd type="none" w="sm" len="sm"/>
          </a:ln>
        </p:spPr>
      </p:pic>
      <p:sp>
        <p:nvSpPr>
          <p:cNvPr id="89" name="Google Shape;89;p1"/>
          <p:cNvSpPr txBox="1"/>
          <p:nvPr/>
        </p:nvSpPr>
        <p:spPr>
          <a:xfrm>
            <a:off x="373101" y="4933037"/>
            <a:ext cx="5025390" cy="125984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GB" sz="1200" b="0" i="0" u="sng" strike="noStrike" cap="none">
                <a:solidFill>
                  <a:schemeClr val="dk1"/>
                </a:solidFill>
                <a:latin typeface="Arial"/>
                <a:ea typeface="Arial"/>
                <a:cs typeface="Arial"/>
                <a:sym typeface="Arial"/>
              </a:rPr>
              <a:t>Vision Statement</a:t>
            </a:r>
            <a:endParaRPr sz="12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dk1"/>
                </a:solidFill>
                <a:latin typeface="Arial"/>
                <a:ea typeface="Arial"/>
                <a:cs typeface="Arial"/>
                <a:sym typeface="Arial"/>
              </a:rPr>
              <a:t> </a:t>
            </a:r>
            <a:endParaRPr sz="12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dk1"/>
                </a:solidFill>
                <a:latin typeface="Arial"/>
                <a:ea typeface="Arial"/>
                <a:cs typeface="Arial"/>
                <a:sym typeface="Arial"/>
              </a:rPr>
              <a:t>‘The Dawpool community are united in their ambition to create a school which embodies the person, love and work of Jesus Christ: a school which enables Christian values to flourish and where all children may experience the abundant life that Jesus offers.’</a:t>
            </a:r>
            <a:endParaRPr sz="12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chemeClr val="dk1"/>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2"/>
          <p:cNvPicPr preferRelativeResize="0"/>
          <p:nvPr/>
        </p:nvPicPr>
        <p:blipFill rotWithShape="1">
          <a:blip r:embed="rId3">
            <a:alphaModFix/>
          </a:blip>
          <a:srcRect/>
          <a:stretch/>
        </p:blipFill>
        <p:spPr>
          <a:xfrm>
            <a:off x="328419" y="381088"/>
            <a:ext cx="732652" cy="523220"/>
          </a:xfrm>
          <a:prstGeom prst="rect">
            <a:avLst/>
          </a:prstGeom>
          <a:noFill/>
          <a:ln w="9525" cap="flat" cmpd="sng">
            <a:solidFill>
              <a:schemeClr val="dk1"/>
            </a:solidFill>
            <a:prstDash val="solid"/>
            <a:round/>
            <a:headEnd type="none" w="sm" len="sm"/>
            <a:tailEnd type="none" w="sm" len="sm"/>
          </a:ln>
        </p:spPr>
      </p:pic>
      <p:sp>
        <p:nvSpPr>
          <p:cNvPr id="95" name="Google Shape;95;p2"/>
          <p:cNvSpPr txBox="1"/>
          <p:nvPr/>
        </p:nvSpPr>
        <p:spPr>
          <a:xfrm>
            <a:off x="1081998" y="381088"/>
            <a:ext cx="6980003" cy="523220"/>
          </a:xfrm>
          <a:prstGeom prst="rect">
            <a:avLst/>
          </a:prstGeom>
          <a:solidFill>
            <a:srgbClr val="F7CAAC"/>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chemeClr val="dk1"/>
                </a:solidFill>
                <a:latin typeface="Calibri"/>
                <a:ea typeface="Calibri"/>
                <a:cs typeface="Calibri"/>
                <a:sym typeface="Calibri"/>
              </a:rPr>
              <a:t>Welcome</a:t>
            </a:r>
            <a:endParaRPr sz="1400" b="0" i="0" u="none" strike="noStrike" cap="none">
              <a:solidFill>
                <a:srgbClr val="000000"/>
              </a:solidFill>
              <a:latin typeface="Arial"/>
              <a:ea typeface="Arial"/>
              <a:cs typeface="Arial"/>
              <a:sym typeface="Arial"/>
            </a:endParaRPr>
          </a:p>
        </p:txBody>
      </p:sp>
      <p:pic>
        <p:nvPicPr>
          <p:cNvPr id="96" name="Google Shape;96;p2"/>
          <p:cNvPicPr preferRelativeResize="0"/>
          <p:nvPr/>
        </p:nvPicPr>
        <p:blipFill rotWithShape="1">
          <a:blip r:embed="rId3">
            <a:alphaModFix/>
          </a:blip>
          <a:srcRect/>
          <a:stretch/>
        </p:blipFill>
        <p:spPr>
          <a:xfrm>
            <a:off x="8062001" y="381088"/>
            <a:ext cx="732652" cy="523220"/>
          </a:xfrm>
          <a:prstGeom prst="rect">
            <a:avLst/>
          </a:prstGeom>
          <a:noFill/>
          <a:ln w="9525" cap="flat" cmpd="sng">
            <a:solidFill>
              <a:schemeClr val="dk1"/>
            </a:solidFill>
            <a:prstDash val="solid"/>
            <a:round/>
            <a:headEnd type="none" w="sm" len="sm"/>
            <a:tailEnd type="none" w="sm" len="sm"/>
          </a:ln>
        </p:spPr>
      </p:pic>
      <p:sp>
        <p:nvSpPr>
          <p:cNvPr id="97" name="Google Shape;97;p2"/>
          <p:cNvSpPr txBox="1"/>
          <p:nvPr/>
        </p:nvSpPr>
        <p:spPr>
          <a:xfrm>
            <a:off x="328419" y="1219200"/>
            <a:ext cx="8466300" cy="20625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600" b="0" i="0" u="none" strike="noStrike" cap="none">
                <a:solidFill>
                  <a:schemeClr val="dk1"/>
                </a:solidFill>
                <a:latin typeface="Arial"/>
                <a:ea typeface="Arial"/>
                <a:cs typeface="Arial"/>
                <a:sym typeface="Arial"/>
              </a:rPr>
              <a:t>A warm welcome to the 2026-27 academic year.</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GB" sz="1600" b="1" i="0" u="sng" strike="noStrike" cap="none">
                <a:solidFill>
                  <a:schemeClr val="dk1"/>
                </a:solidFill>
                <a:latin typeface="Arial"/>
                <a:ea typeface="Arial"/>
                <a:cs typeface="Arial"/>
                <a:sym typeface="Arial"/>
              </a:rPr>
              <a:t>Some helpful links</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GB" sz="1600" b="0" i="0" u="none" strike="noStrike" cap="none">
                <a:solidFill>
                  <a:schemeClr val="dk1"/>
                </a:solidFill>
                <a:latin typeface="Arial"/>
                <a:ea typeface="Arial"/>
                <a:cs typeface="Arial"/>
                <a:sym typeface="Arial"/>
              </a:rPr>
              <a:t>Our school website: </a:t>
            </a:r>
            <a:r>
              <a:rPr lang="en-GB" sz="1600" b="0" i="0" u="sng" strike="noStrike" cap="none">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https://www.dawpool.wirral.sch.uk/website</a:t>
            </a: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GB" sz="1600" b="0" i="0" u="none" strike="noStrike" cap="none">
                <a:solidFill>
                  <a:schemeClr val="dk1"/>
                </a:solidFill>
                <a:latin typeface="Arial"/>
                <a:ea typeface="Arial"/>
                <a:cs typeface="Arial"/>
                <a:sym typeface="Arial"/>
              </a:rPr>
              <a:t>Our school email: </a:t>
            </a:r>
            <a:r>
              <a:rPr lang="en-GB" sz="1600" b="0" i="0" u="sng" strike="noStrike" cap="none">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rPr>
              <a:t>schooloffice@dawpool.wirral.sch.uk</a:t>
            </a:r>
            <a:endParaRPr sz="1600" b="0" i="0" u="none" strike="noStrike" cap="non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3"/>
          <p:cNvSpPr txBox="1">
            <a:spLocks noGrp="1"/>
          </p:cNvSpPr>
          <p:nvPr>
            <p:ph type="title"/>
          </p:nvPr>
        </p:nvSpPr>
        <p:spPr>
          <a:xfrm>
            <a:off x="323850" y="782975"/>
            <a:ext cx="8229600" cy="523200"/>
          </a:xfrm>
          <a:prstGeom prst="rect">
            <a:avLst/>
          </a:prstGeom>
          <a:solidFill>
            <a:srgbClr val="F7CAAC"/>
          </a:solidFill>
          <a:ln w="9525" cap="flat" cmpd="sng">
            <a:solidFill>
              <a:srgbClr val="888888"/>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2970"/>
              <a:buFont typeface="Arial"/>
              <a:buNone/>
            </a:pPr>
            <a:r>
              <a:rPr lang="en-GB" sz="2770"/>
              <a:t>Staff in Year 2</a:t>
            </a:r>
            <a:endParaRPr sz="2770"/>
          </a:p>
        </p:txBody>
      </p:sp>
      <p:sp>
        <p:nvSpPr>
          <p:cNvPr id="103" name="Google Shape;103;p3"/>
          <p:cNvSpPr/>
          <p:nvPr/>
        </p:nvSpPr>
        <p:spPr>
          <a:xfrm>
            <a:off x="440750" y="1793662"/>
            <a:ext cx="8496300" cy="3693278"/>
          </a:xfrm>
          <a:prstGeom prst="rect">
            <a:avLst/>
          </a:prstGeom>
          <a:noFill/>
          <a:ln w="9525" cap="flat" cmpd="sng">
            <a:solidFill>
              <a:srgbClr val="888888"/>
            </a:solidFill>
            <a:prstDash val="solid"/>
            <a:round/>
            <a:headEnd type="none" w="sm" len="sm"/>
            <a:tailEnd type="none" w="sm" len="sm"/>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2800"/>
              <a:buFont typeface="Arial"/>
              <a:buNone/>
            </a:pPr>
            <a:r>
              <a:rPr lang="en-GB" sz="1800" b="1" i="0" u="sng" strike="noStrike" cap="none">
                <a:solidFill>
                  <a:schemeClr val="dk1"/>
                </a:solidFill>
                <a:latin typeface="Arial"/>
                <a:ea typeface="Arial"/>
                <a:cs typeface="Arial"/>
                <a:sym typeface="Arial"/>
              </a:rPr>
              <a:t>Class Teacher </a:t>
            </a:r>
            <a:r>
              <a:rPr lang="en-GB" sz="1800" b="0" i="0" u="none" strike="noStrike" cap="none">
                <a:solidFill>
                  <a:schemeClr val="dk1"/>
                </a:solidFill>
                <a:latin typeface="Arial"/>
                <a:ea typeface="Arial"/>
                <a:cs typeface="Arial"/>
                <a:sym typeface="Arial"/>
              </a:rPr>
              <a:t>– Mrs McCann ( Monday)</a:t>
            </a:r>
            <a:endParaRPr/>
          </a:p>
          <a:p>
            <a:pPr marL="0" marR="0" lvl="0" indent="0" algn="l" rtl="0">
              <a:lnSpc>
                <a:spcPct val="100000"/>
              </a:lnSpc>
              <a:spcBef>
                <a:spcPts val="0"/>
              </a:spcBef>
              <a:spcAft>
                <a:spcPts val="0"/>
              </a:spcAft>
              <a:buClr>
                <a:srgbClr val="000000"/>
              </a:buClr>
              <a:buSzPts val="2800"/>
              <a:buFont typeface="Arial"/>
              <a:buNone/>
            </a:pPr>
            <a:r>
              <a:rPr lang="en-GB" sz="1800" b="0" i="0" u="none" strike="noStrike" cap="none">
                <a:solidFill>
                  <a:schemeClr val="dk1"/>
                </a:solidFill>
                <a:latin typeface="Arial"/>
                <a:ea typeface="Arial"/>
                <a:cs typeface="Arial"/>
                <a:sym typeface="Arial"/>
              </a:rPr>
              <a:t>                            Mrs Gossage (Tuesday- Friday)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GB" sz="1800" b="1" i="0" u="sng" strike="noStrike" cap="none">
                <a:solidFill>
                  <a:schemeClr val="dk1"/>
                </a:solidFill>
                <a:latin typeface="Arial"/>
                <a:ea typeface="Arial"/>
                <a:cs typeface="Arial"/>
                <a:sym typeface="Arial"/>
              </a:rPr>
              <a:t>PPA Cover </a:t>
            </a:r>
            <a:r>
              <a:rPr lang="en-GB" sz="1800" b="0" i="0" u="none" strike="noStrike" cap="none">
                <a:solidFill>
                  <a:schemeClr val="dk1"/>
                </a:solidFill>
                <a:latin typeface="Arial"/>
                <a:ea typeface="Arial"/>
                <a:cs typeface="Arial"/>
                <a:sym typeface="Arial"/>
              </a:rPr>
              <a:t>– Miss O’Brien (Friday afternoon)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GB" sz="1800" b="1" i="0" u="sng" strike="noStrike" cap="none">
                <a:solidFill>
                  <a:schemeClr val="dk1"/>
                </a:solidFill>
                <a:latin typeface="Arial"/>
                <a:ea typeface="Arial"/>
                <a:cs typeface="Arial"/>
                <a:sym typeface="Arial"/>
              </a:rPr>
              <a:t>Classroom Support </a:t>
            </a:r>
            <a:r>
              <a:rPr lang="en-GB" sz="1800" b="0" i="0" u="none" strike="noStrike" cap="none">
                <a:solidFill>
                  <a:schemeClr val="dk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Arial"/>
                <a:ea typeface="Arial"/>
                <a:cs typeface="Arial"/>
                <a:sym typeface="Arial"/>
              </a:rPr>
              <a:t>Mrs Millensted– Monday- Thursday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GB" sz="1800" b="0" i="0" u="none" strike="noStrike" cap="none">
                <a:solidFill>
                  <a:schemeClr val="dk1"/>
                </a:solidFill>
                <a:latin typeface="Arial"/>
                <a:ea typeface="Arial"/>
                <a:cs typeface="Arial"/>
                <a:sym typeface="Arial"/>
              </a:rPr>
              <a:t>Mrs Kendal – Monday- Friday</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1800" b="0" i="0" u="none" strike="noStrike" cap="none">
              <a:solidFill>
                <a:schemeClr val="dk1"/>
              </a:solidFill>
              <a:latin typeface="Arial"/>
              <a:ea typeface="Arial"/>
              <a:cs typeface="Arial"/>
              <a:sym typeface="Arial"/>
            </a:endParaRPr>
          </a:p>
        </p:txBody>
      </p:sp>
      <p:pic>
        <p:nvPicPr>
          <p:cNvPr id="104" name="Google Shape;104;p3"/>
          <p:cNvPicPr preferRelativeResize="0"/>
          <p:nvPr/>
        </p:nvPicPr>
        <p:blipFill rotWithShape="1">
          <a:blip r:embed="rId3">
            <a:alphaModFix/>
          </a:blip>
          <a:srcRect/>
          <a:stretch/>
        </p:blipFill>
        <p:spPr>
          <a:xfrm>
            <a:off x="323843" y="782963"/>
            <a:ext cx="732651" cy="523222"/>
          </a:xfrm>
          <a:prstGeom prst="rect">
            <a:avLst/>
          </a:prstGeom>
          <a:noFill/>
          <a:ln w="9525" cap="flat" cmpd="sng">
            <a:solidFill>
              <a:schemeClr val="dk1"/>
            </a:solidFill>
            <a:prstDash val="solid"/>
            <a:round/>
            <a:headEnd type="none" w="sm" len="sm"/>
            <a:tailEnd type="none" w="sm" len="sm"/>
          </a:ln>
        </p:spPr>
      </p:pic>
      <p:pic>
        <p:nvPicPr>
          <p:cNvPr id="105" name="Google Shape;105;p3"/>
          <p:cNvPicPr preferRelativeResize="0"/>
          <p:nvPr/>
        </p:nvPicPr>
        <p:blipFill rotWithShape="1">
          <a:blip r:embed="rId3">
            <a:alphaModFix/>
          </a:blip>
          <a:srcRect/>
          <a:stretch/>
        </p:blipFill>
        <p:spPr>
          <a:xfrm>
            <a:off x="8087493" y="782963"/>
            <a:ext cx="732651" cy="523222"/>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4"/>
          <p:cNvPicPr preferRelativeResize="0"/>
          <p:nvPr/>
        </p:nvPicPr>
        <p:blipFill rotWithShape="1">
          <a:blip r:embed="rId3">
            <a:alphaModFix/>
          </a:blip>
          <a:srcRect/>
          <a:stretch/>
        </p:blipFill>
        <p:spPr>
          <a:xfrm>
            <a:off x="328418" y="381088"/>
            <a:ext cx="732652" cy="523220"/>
          </a:xfrm>
          <a:prstGeom prst="rect">
            <a:avLst/>
          </a:prstGeom>
          <a:noFill/>
          <a:ln w="9525" cap="flat" cmpd="sng">
            <a:solidFill>
              <a:schemeClr val="dk1"/>
            </a:solidFill>
            <a:prstDash val="solid"/>
            <a:round/>
            <a:headEnd type="none" w="sm" len="sm"/>
            <a:tailEnd type="none" w="sm" len="sm"/>
          </a:ln>
        </p:spPr>
      </p:pic>
      <p:sp>
        <p:nvSpPr>
          <p:cNvPr id="119" name="Google Shape;119;p4"/>
          <p:cNvSpPr txBox="1"/>
          <p:nvPr/>
        </p:nvSpPr>
        <p:spPr>
          <a:xfrm>
            <a:off x="1081998" y="381088"/>
            <a:ext cx="6980003" cy="523220"/>
          </a:xfrm>
          <a:prstGeom prst="rect">
            <a:avLst/>
          </a:prstGeom>
          <a:solidFill>
            <a:srgbClr val="F7CAAC"/>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chemeClr val="dk1"/>
                </a:solidFill>
                <a:latin typeface="Calibri"/>
                <a:ea typeface="Calibri"/>
                <a:cs typeface="Calibri"/>
                <a:sym typeface="Calibri"/>
              </a:rPr>
              <a:t>Arrivals &amp; Departures</a:t>
            </a:r>
            <a:endParaRPr sz="1400" b="0" i="0" u="none" strike="noStrike" cap="none">
              <a:solidFill>
                <a:srgbClr val="000000"/>
              </a:solidFill>
              <a:latin typeface="Arial"/>
              <a:ea typeface="Arial"/>
              <a:cs typeface="Arial"/>
              <a:sym typeface="Arial"/>
            </a:endParaRPr>
          </a:p>
        </p:txBody>
      </p:sp>
      <p:pic>
        <p:nvPicPr>
          <p:cNvPr id="120" name="Google Shape;120;p4"/>
          <p:cNvPicPr preferRelativeResize="0"/>
          <p:nvPr/>
        </p:nvPicPr>
        <p:blipFill rotWithShape="1">
          <a:blip r:embed="rId3">
            <a:alphaModFix/>
          </a:blip>
          <a:srcRect/>
          <a:stretch/>
        </p:blipFill>
        <p:spPr>
          <a:xfrm>
            <a:off x="8062001" y="381088"/>
            <a:ext cx="732652" cy="523220"/>
          </a:xfrm>
          <a:prstGeom prst="rect">
            <a:avLst/>
          </a:prstGeom>
          <a:noFill/>
          <a:ln w="9525" cap="flat" cmpd="sng">
            <a:solidFill>
              <a:schemeClr val="dk1"/>
            </a:solidFill>
            <a:prstDash val="solid"/>
            <a:round/>
            <a:headEnd type="none" w="sm" len="sm"/>
            <a:tailEnd type="none" w="sm" len="sm"/>
          </a:ln>
        </p:spPr>
      </p:pic>
      <p:sp>
        <p:nvSpPr>
          <p:cNvPr id="121" name="Google Shape;121;p4"/>
          <p:cNvSpPr txBox="1"/>
          <p:nvPr/>
        </p:nvSpPr>
        <p:spPr>
          <a:xfrm>
            <a:off x="328419" y="1219200"/>
            <a:ext cx="8466234" cy="4524275"/>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GB" sz="1600" b="0" i="0" u="none" strike="noStrike" cap="none">
                <a:solidFill>
                  <a:schemeClr val="dk1"/>
                </a:solidFill>
                <a:latin typeface="Arial"/>
                <a:ea typeface="Arial"/>
                <a:cs typeface="Arial"/>
                <a:sym typeface="Arial"/>
              </a:rPr>
              <a:t>Our school will give a warm and friendly welcome to each child on arrival and ensure that they depart safely at the end of each day. A copy of our full </a:t>
            </a:r>
            <a:r>
              <a:rPr lang="en-GB" sz="1600" b="1" i="0" u="none" strike="noStrike" cap="none">
                <a:solidFill>
                  <a:schemeClr val="dk1"/>
                </a:solidFill>
                <a:latin typeface="Arial"/>
                <a:ea typeface="Arial"/>
                <a:cs typeface="Arial"/>
                <a:sym typeface="Arial"/>
              </a:rPr>
              <a:t>Arrivals and Departures procedure</a:t>
            </a:r>
            <a:r>
              <a:rPr lang="en-GB" sz="1600" b="0" i="0" u="none" strike="noStrike" cap="none">
                <a:solidFill>
                  <a:schemeClr val="dk1"/>
                </a:solidFill>
                <a:latin typeface="Arial"/>
                <a:ea typeface="Arial"/>
                <a:cs typeface="Arial"/>
                <a:sym typeface="Arial"/>
              </a:rPr>
              <a:t> can be viewed </a:t>
            </a:r>
            <a:r>
              <a:rPr lang="en-GB" sz="1600" b="0" i="0" u="sng" strike="noStrike" cap="none">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here</a:t>
            </a:r>
            <a:r>
              <a:rPr lang="en-GB" sz="1600" b="0" i="0" u="none" strike="noStrike" cap="none">
                <a:solidFill>
                  <a:schemeClr val="dk1"/>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GB" sz="1600" b="1" i="1" u="sng" strike="noStrike" cap="none">
                <a:solidFill>
                  <a:schemeClr val="dk1"/>
                </a:solidFill>
                <a:latin typeface="Arial"/>
                <a:ea typeface="Arial"/>
                <a:cs typeface="Arial"/>
                <a:sym typeface="Arial"/>
              </a:rPr>
              <a:t>Arrivals</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GB" sz="1600" b="0" i="0" u="none" strike="noStrike" cap="none">
                <a:solidFill>
                  <a:schemeClr val="dk1"/>
                </a:solidFill>
                <a:latin typeface="Arial"/>
                <a:ea typeface="Arial"/>
                <a:cs typeface="Arial"/>
                <a:sym typeface="Arial"/>
              </a:rPr>
              <a:t>The opening times for arriving at school are </a:t>
            </a:r>
            <a:r>
              <a:rPr lang="en-GB" sz="1600" b="1" i="0" u="none" strike="noStrike" cap="none">
                <a:solidFill>
                  <a:schemeClr val="dk1"/>
                </a:solidFill>
                <a:latin typeface="Arial"/>
                <a:ea typeface="Arial"/>
                <a:cs typeface="Arial"/>
                <a:sym typeface="Arial"/>
              </a:rPr>
              <a:t>8.45am – 8.55am </a:t>
            </a:r>
            <a:r>
              <a:rPr lang="en-GB" sz="1600" b="0" i="0" u="none" strike="noStrike" cap="none">
                <a:solidFill>
                  <a:schemeClr val="dk1"/>
                </a:solidFill>
                <a:latin typeface="Arial"/>
                <a:ea typeface="Arial"/>
                <a:cs typeface="Arial"/>
                <a:sym typeface="Arial"/>
              </a:rPr>
              <a:t>each day for all pupils. Pupils arriving in their classroom after 8:55am will receive a late mark.</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GB" sz="1600" b="0" i="0" u="none" strike="noStrike" cap="none">
                <a:solidFill>
                  <a:schemeClr val="dk1"/>
                </a:solidFill>
                <a:latin typeface="Arial"/>
                <a:ea typeface="Arial"/>
                <a:cs typeface="Arial"/>
                <a:sym typeface="Arial"/>
              </a:rPr>
              <a:t>If your child is absent from school, please inform the school office by </a:t>
            </a:r>
            <a:r>
              <a:rPr lang="en-GB" sz="1600" b="1" i="0" u="none" strike="noStrike" cap="none">
                <a:solidFill>
                  <a:schemeClr val="dk1"/>
                </a:solidFill>
                <a:latin typeface="Arial"/>
                <a:ea typeface="Arial"/>
                <a:cs typeface="Arial"/>
                <a:sym typeface="Arial"/>
              </a:rPr>
              <a:t>9:00am</a:t>
            </a:r>
            <a:r>
              <a:rPr lang="en-GB" sz="1600" b="0" i="0" u="none" strike="noStrike" cap="none">
                <a:solidFill>
                  <a:schemeClr val="dk1"/>
                </a:solidFill>
                <a:latin typeface="Arial"/>
                <a:ea typeface="Arial"/>
                <a:cs typeface="Arial"/>
                <a:sym typeface="Arial"/>
              </a:rPr>
              <a:t> using the pupil absence line: 0151 648 3412 (option 1). On your child’s return to school, you must provide a written explanation for the absence. </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GB" sz="1600" b="1" i="1" u="sng" strike="noStrike" cap="none">
                <a:solidFill>
                  <a:schemeClr val="dk1"/>
                </a:solidFill>
                <a:latin typeface="Arial"/>
                <a:ea typeface="Arial"/>
                <a:cs typeface="Arial"/>
                <a:sym typeface="Arial"/>
              </a:rPr>
              <a:t>Departures</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GB" sz="1600" b="0" i="0" u="none" strike="noStrike" cap="none">
                <a:solidFill>
                  <a:schemeClr val="dk1"/>
                </a:solidFill>
                <a:latin typeface="Arial"/>
                <a:ea typeface="Arial"/>
                <a:cs typeface="Arial"/>
                <a:sym typeface="Arial"/>
              </a:rPr>
              <a:t>F1 and F2 classes finish school at 3:25pm. All other classes finish at 3:30pm. All classes are escorted outside by a member of staff who will be on duty in the playground until 3.40pm. No pupil will be permitted to leave school without a parent or carer, unless the pupil is in Years 5 and 6 and school has received signed parental consent. </a:t>
            </a:r>
            <a:r>
              <a:rPr lang="en-GB" sz="1600" b="1" i="0" u="none" strike="noStrike" cap="none">
                <a:solidFill>
                  <a:schemeClr val="dk1"/>
                </a:solidFill>
                <a:latin typeface="Arial"/>
                <a:ea typeface="Arial"/>
                <a:cs typeface="Arial"/>
                <a:sym typeface="Arial"/>
              </a:rPr>
              <a:t>In the interests of safety, we ask that children do not play on the trim trail at home time. </a:t>
            </a: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6" name="Google Shape;126;p6"/>
          <p:cNvPicPr preferRelativeResize="0"/>
          <p:nvPr/>
        </p:nvPicPr>
        <p:blipFill rotWithShape="1">
          <a:blip r:embed="rId3">
            <a:alphaModFix/>
          </a:blip>
          <a:srcRect/>
          <a:stretch/>
        </p:blipFill>
        <p:spPr>
          <a:xfrm>
            <a:off x="328418" y="381088"/>
            <a:ext cx="732652" cy="523220"/>
          </a:xfrm>
          <a:prstGeom prst="rect">
            <a:avLst/>
          </a:prstGeom>
          <a:noFill/>
          <a:ln w="9525" cap="flat" cmpd="sng">
            <a:solidFill>
              <a:schemeClr val="dk1"/>
            </a:solidFill>
            <a:prstDash val="solid"/>
            <a:round/>
            <a:headEnd type="none" w="sm" len="sm"/>
            <a:tailEnd type="none" w="sm" len="sm"/>
          </a:ln>
        </p:spPr>
      </p:pic>
      <p:sp>
        <p:nvSpPr>
          <p:cNvPr id="127" name="Google Shape;127;p6"/>
          <p:cNvSpPr txBox="1"/>
          <p:nvPr/>
        </p:nvSpPr>
        <p:spPr>
          <a:xfrm>
            <a:off x="1081998" y="381088"/>
            <a:ext cx="6980003" cy="523220"/>
          </a:xfrm>
          <a:prstGeom prst="rect">
            <a:avLst/>
          </a:prstGeom>
          <a:solidFill>
            <a:srgbClr val="F7CAAC"/>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chemeClr val="dk1"/>
                </a:solidFill>
                <a:latin typeface="Calibri"/>
                <a:ea typeface="Calibri"/>
                <a:cs typeface="Calibri"/>
                <a:sym typeface="Calibri"/>
              </a:rPr>
              <a:t>Curriculum Overview</a:t>
            </a:r>
            <a:endParaRPr sz="1400" b="0" i="0" u="none" strike="noStrike" cap="none">
              <a:solidFill>
                <a:srgbClr val="000000"/>
              </a:solidFill>
              <a:latin typeface="Arial"/>
              <a:ea typeface="Arial"/>
              <a:cs typeface="Arial"/>
              <a:sym typeface="Arial"/>
            </a:endParaRPr>
          </a:p>
        </p:txBody>
      </p:sp>
      <p:pic>
        <p:nvPicPr>
          <p:cNvPr id="128" name="Google Shape;128;p6"/>
          <p:cNvPicPr preferRelativeResize="0"/>
          <p:nvPr/>
        </p:nvPicPr>
        <p:blipFill rotWithShape="1">
          <a:blip r:embed="rId3">
            <a:alphaModFix/>
          </a:blip>
          <a:srcRect/>
          <a:stretch/>
        </p:blipFill>
        <p:spPr>
          <a:xfrm>
            <a:off x="8062001" y="381088"/>
            <a:ext cx="732652" cy="523220"/>
          </a:xfrm>
          <a:prstGeom prst="rect">
            <a:avLst/>
          </a:prstGeom>
          <a:noFill/>
          <a:ln w="9525" cap="flat" cmpd="sng">
            <a:solidFill>
              <a:schemeClr val="dk1"/>
            </a:solidFill>
            <a:prstDash val="solid"/>
            <a:round/>
            <a:headEnd type="none" w="sm" len="sm"/>
            <a:tailEnd type="none" w="sm" len="sm"/>
          </a:ln>
        </p:spPr>
      </p:pic>
      <p:sp>
        <p:nvSpPr>
          <p:cNvPr id="129" name="Google Shape;129;p6"/>
          <p:cNvSpPr txBox="1"/>
          <p:nvPr/>
        </p:nvSpPr>
        <p:spPr>
          <a:xfrm>
            <a:off x="328429" y="1130300"/>
            <a:ext cx="8466300" cy="10773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GB" sz="1600" b="0" i="0" u="none" strike="noStrike" cap="none">
                <a:solidFill>
                  <a:schemeClr val="dk1"/>
                </a:solidFill>
                <a:latin typeface="Arial"/>
                <a:ea typeface="Arial"/>
                <a:cs typeface="Arial"/>
                <a:sym typeface="Arial"/>
              </a:rPr>
              <a:t>We provide a subject-specific curriculum in which we have mapped out the content that we want children to learn in every year. The </a:t>
            </a:r>
            <a:r>
              <a:rPr lang="en-GB" sz="1600" b="1" i="0" u="none" strike="noStrike" cap="none">
                <a:solidFill>
                  <a:schemeClr val="dk1"/>
                </a:solidFill>
                <a:latin typeface="Arial"/>
                <a:ea typeface="Arial"/>
                <a:cs typeface="Arial"/>
                <a:sym typeface="Arial"/>
              </a:rPr>
              <a:t>subject-specific curriculum documents </a:t>
            </a:r>
            <a:r>
              <a:rPr lang="en-GB" sz="1600" b="0" i="0" u="none" strike="noStrike" cap="none">
                <a:solidFill>
                  <a:schemeClr val="dk1"/>
                </a:solidFill>
                <a:latin typeface="Arial"/>
                <a:ea typeface="Arial"/>
                <a:cs typeface="Arial"/>
                <a:sym typeface="Arial"/>
              </a:rPr>
              <a:t>also comprise an overview of Early Years and can be viewed within the curriculum section of our website by clicking </a:t>
            </a:r>
            <a:r>
              <a:rPr lang="en-GB" sz="1600" b="0" i="0" u="sng" strike="noStrike" cap="none">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here</a:t>
            </a:r>
            <a:r>
              <a:rPr lang="en-GB" sz="1600" b="0" i="0" u="none" strike="noStrike" cap="none">
                <a:solidFill>
                  <a:schemeClr val="dk1"/>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p:txBody>
      </p:sp>
      <p:sp>
        <p:nvSpPr>
          <p:cNvPr id="130" name="Google Shape;130;p6"/>
          <p:cNvSpPr txBox="1"/>
          <p:nvPr/>
        </p:nvSpPr>
        <p:spPr>
          <a:xfrm>
            <a:off x="214327" y="5453826"/>
            <a:ext cx="8660134" cy="1323399"/>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GB" sz="1600" b="0" i="0" u="none" strike="noStrike" cap="none">
                <a:solidFill>
                  <a:schemeClr val="dk1"/>
                </a:solidFill>
                <a:latin typeface="Arial"/>
                <a:ea typeface="Arial"/>
                <a:cs typeface="Arial"/>
                <a:sym typeface="Arial"/>
              </a:rPr>
              <a:t>Where possible, subjects are delivered through topics which are designed for maximum engagement and ensure all pupils benefit from a rich, broad, balanced curriculum presented in an interesting, exciting and imaginative manner with lots of opportunities for first-hand experience, practical work, investigation and learning through play. The curriculum is enriched with visits, visitors, and extensive use of our unique environment.</a:t>
            </a:r>
            <a:endParaRPr sz="1200" b="0" i="0" u="none" strike="noStrike" cap="none">
              <a:solidFill>
                <a:srgbClr val="000000"/>
              </a:solidFill>
              <a:latin typeface="Arial"/>
              <a:ea typeface="Arial"/>
              <a:cs typeface="Arial"/>
              <a:sym typeface="Arial"/>
            </a:endParaRPr>
          </a:p>
        </p:txBody>
      </p:sp>
      <p:pic>
        <p:nvPicPr>
          <p:cNvPr id="131" name="Google Shape;131;p6"/>
          <p:cNvPicPr preferRelativeResize="0"/>
          <p:nvPr/>
        </p:nvPicPr>
        <p:blipFill rotWithShape="1">
          <a:blip r:embed="rId5">
            <a:alphaModFix/>
          </a:blip>
          <a:srcRect/>
          <a:stretch/>
        </p:blipFill>
        <p:spPr>
          <a:xfrm>
            <a:off x="1081998" y="2647950"/>
            <a:ext cx="6490377" cy="1562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8"/>
          <p:cNvPicPr preferRelativeResize="0"/>
          <p:nvPr/>
        </p:nvPicPr>
        <p:blipFill rotWithShape="1">
          <a:blip r:embed="rId3">
            <a:alphaModFix/>
          </a:blip>
          <a:srcRect/>
          <a:stretch/>
        </p:blipFill>
        <p:spPr>
          <a:xfrm>
            <a:off x="328418" y="381088"/>
            <a:ext cx="732652" cy="523220"/>
          </a:xfrm>
          <a:prstGeom prst="rect">
            <a:avLst/>
          </a:prstGeom>
          <a:noFill/>
          <a:ln w="9525" cap="flat" cmpd="sng">
            <a:solidFill>
              <a:schemeClr val="dk1"/>
            </a:solidFill>
            <a:prstDash val="solid"/>
            <a:round/>
            <a:headEnd type="none" w="sm" len="sm"/>
            <a:tailEnd type="none" w="sm" len="sm"/>
          </a:ln>
        </p:spPr>
      </p:pic>
      <p:sp>
        <p:nvSpPr>
          <p:cNvPr id="137" name="Google Shape;137;p8"/>
          <p:cNvSpPr txBox="1"/>
          <p:nvPr/>
        </p:nvSpPr>
        <p:spPr>
          <a:xfrm>
            <a:off x="1081998" y="381088"/>
            <a:ext cx="6980003" cy="523220"/>
          </a:xfrm>
          <a:prstGeom prst="rect">
            <a:avLst/>
          </a:prstGeom>
          <a:solidFill>
            <a:srgbClr val="F7CAAC"/>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chemeClr val="dk1"/>
                </a:solidFill>
                <a:latin typeface="Calibri"/>
                <a:ea typeface="Calibri"/>
                <a:cs typeface="Calibri"/>
                <a:sym typeface="Calibri"/>
              </a:rPr>
              <a:t>Curriculum Overview</a:t>
            </a:r>
            <a:endParaRPr sz="1400" b="0" i="0" u="none" strike="noStrike" cap="none">
              <a:solidFill>
                <a:srgbClr val="000000"/>
              </a:solidFill>
              <a:latin typeface="Arial"/>
              <a:ea typeface="Arial"/>
              <a:cs typeface="Arial"/>
              <a:sym typeface="Arial"/>
            </a:endParaRPr>
          </a:p>
        </p:txBody>
      </p:sp>
      <p:pic>
        <p:nvPicPr>
          <p:cNvPr id="138" name="Google Shape;138;p8"/>
          <p:cNvPicPr preferRelativeResize="0"/>
          <p:nvPr/>
        </p:nvPicPr>
        <p:blipFill rotWithShape="1">
          <a:blip r:embed="rId3">
            <a:alphaModFix/>
          </a:blip>
          <a:srcRect/>
          <a:stretch/>
        </p:blipFill>
        <p:spPr>
          <a:xfrm>
            <a:off x="8062001" y="381088"/>
            <a:ext cx="732652" cy="523220"/>
          </a:xfrm>
          <a:prstGeom prst="rect">
            <a:avLst/>
          </a:prstGeom>
          <a:noFill/>
          <a:ln w="9525" cap="flat" cmpd="sng">
            <a:solidFill>
              <a:schemeClr val="dk1"/>
            </a:solidFill>
            <a:prstDash val="solid"/>
            <a:round/>
            <a:headEnd type="none" w="sm" len="sm"/>
            <a:tailEnd type="none" w="sm" len="sm"/>
          </a:ln>
        </p:spPr>
      </p:pic>
      <p:sp>
        <p:nvSpPr>
          <p:cNvPr id="139" name="Google Shape;139;p8"/>
          <p:cNvSpPr txBox="1"/>
          <p:nvPr/>
        </p:nvSpPr>
        <p:spPr>
          <a:xfrm>
            <a:off x="328418" y="1263650"/>
            <a:ext cx="3910207" cy="330342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400" b="1" i="0" u="none" strike="noStrike" cap="none">
                <a:solidFill>
                  <a:srgbClr val="000000"/>
                </a:solidFill>
                <a:latin typeface="Arial"/>
                <a:ea typeface="Arial"/>
                <a:cs typeface="Arial"/>
                <a:sym typeface="Arial"/>
              </a:rPr>
              <a:t>English: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750"/>
              </a:spcBef>
              <a:spcAft>
                <a:spcPts val="0"/>
              </a:spcAft>
              <a:buNone/>
            </a:pPr>
            <a:r>
              <a:rPr lang="en-GB" sz="1400" b="0" i="0" u="none" strike="noStrike" cap="none">
                <a:solidFill>
                  <a:srgbClr val="000000"/>
                </a:solidFill>
                <a:latin typeface="Arial"/>
                <a:ea typeface="Arial"/>
                <a:cs typeface="Arial"/>
                <a:sym typeface="Arial"/>
              </a:rPr>
              <a:t>Phonics, Reading, Comprehension, Grammar, Spelling, Writing, Handwriting, Poetry.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750"/>
              </a:spcBef>
              <a:spcAft>
                <a:spcPts val="0"/>
              </a:spcAft>
              <a:buNone/>
            </a:pPr>
            <a:r>
              <a:rPr lang="en-GB" sz="1400" b="1" i="0" u="none" strike="noStrike" cap="none">
                <a:solidFill>
                  <a:srgbClr val="000000"/>
                </a:solidFill>
                <a:latin typeface="Arial"/>
                <a:ea typeface="Arial"/>
                <a:cs typeface="Arial"/>
                <a:sym typeface="Arial"/>
              </a:rPr>
              <a:t>Maths</a:t>
            </a:r>
            <a:r>
              <a:rPr lang="en-GB"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750"/>
              </a:spcBef>
              <a:spcAft>
                <a:spcPts val="0"/>
              </a:spcAft>
              <a:buNone/>
            </a:pPr>
            <a:r>
              <a:rPr lang="en-GB" sz="1400" b="0" i="0" u="none" strike="noStrike" cap="none">
                <a:solidFill>
                  <a:srgbClr val="000000"/>
                </a:solidFill>
                <a:latin typeface="Arial"/>
                <a:ea typeface="Arial"/>
                <a:cs typeface="Arial"/>
                <a:sym typeface="Arial"/>
              </a:rPr>
              <a:t>Place value-hundreds, tens and ones, Numbers to 100 in numerals and words, Addition and subtraction to 100 and beyond. Shape, money, time, weight, length, Direction, Division, Multiplication, Fractions, Word problems.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750"/>
              </a:spcBef>
              <a:spcAft>
                <a:spcPts val="0"/>
              </a:spcAft>
              <a:buNone/>
            </a:pPr>
            <a:br>
              <a:rPr lang="en-GB" sz="1400" b="0" i="0" u="none" strike="noStrike" cap="none">
                <a:solidFill>
                  <a:srgbClr val="000000"/>
                </a:solidFill>
                <a:latin typeface="Arial"/>
                <a:ea typeface="Arial"/>
                <a:cs typeface="Arial"/>
                <a:sym typeface="Arial"/>
              </a:rPr>
            </a:br>
            <a:br>
              <a:rPr lang="en-GB" sz="1600" b="0" i="0" u="none" strike="noStrike" cap="none">
                <a:solidFill>
                  <a:srgbClr val="000000"/>
                </a:solidFill>
                <a:latin typeface="Arial"/>
                <a:ea typeface="Arial"/>
                <a:cs typeface="Arial"/>
                <a:sym typeface="Arial"/>
              </a:rPr>
            </a:br>
            <a:endParaRPr sz="1200" b="0" i="0" u="none" strike="noStrike" cap="none">
              <a:solidFill>
                <a:srgbClr val="000000"/>
              </a:solidFill>
              <a:latin typeface="Arial"/>
              <a:ea typeface="Arial"/>
              <a:cs typeface="Arial"/>
              <a:sym typeface="Arial"/>
            </a:endParaRPr>
          </a:p>
        </p:txBody>
      </p:sp>
      <p:sp>
        <p:nvSpPr>
          <p:cNvPr id="140" name="Google Shape;140;p8"/>
          <p:cNvSpPr txBox="1"/>
          <p:nvPr/>
        </p:nvSpPr>
        <p:spPr>
          <a:xfrm>
            <a:off x="4313022" y="2757309"/>
            <a:ext cx="4572000" cy="3293209"/>
          </a:xfrm>
          <a:prstGeom prst="rect">
            <a:avLst/>
          </a:prstGeom>
          <a:noFill/>
          <a:ln>
            <a:noFill/>
          </a:ln>
        </p:spPr>
        <p:txBody>
          <a:bodyPr spcFirstLastPara="1" wrap="square" lIns="91425" tIns="45700" rIns="91425" bIns="45700" anchor="t" anchorCtr="0">
            <a:spAutoFit/>
          </a:bodyPr>
          <a:lstStyle/>
          <a:p>
            <a:pPr marL="0" marR="0" lvl="0" indent="-88900" algn="l" rtl="0">
              <a:lnSpc>
                <a:spcPct val="100000"/>
              </a:lnSpc>
              <a:spcBef>
                <a:spcPts val="0"/>
              </a:spcBef>
              <a:spcAft>
                <a:spcPts val="0"/>
              </a:spcAft>
              <a:buClr>
                <a:srgbClr val="000000"/>
              </a:buClr>
              <a:buSzPts val="1400"/>
              <a:buFont typeface="Arial"/>
              <a:buChar char="•"/>
            </a:pPr>
            <a:r>
              <a:rPr lang="en-GB" sz="1400" b="1" i="0" u="none" strike="noStrike" cap="none">
                <a:solidFill>
                  <a:srgbClr val="000000"/>
                </a:solidFill>
                <a:latin typeface="Arial"/>
                <a:ea typeface="Arial"/>
                <a:cs typeface="Arial"/>
                <a:sym typeface="Arial"/>
              </a:rPr>
              <a:t>History</a:t>
            </a:r>
            <a:r>
              <a:rPr lang="en-GB" sz="1400" b="0" i="0" u="none" strike="noStrike" cap="none">
                <a:solidFill>
                  <a:srgbClr val="000000"/>
                </a:solidFill>
                <a:latin typeface="Arial"/>
                <a:ea typeface="Arial"/>
                <a:cs typeface="Arial"/>
                <a:sym typeface="Arial"/>
              </a:rPr>
              <a:t>: The Great Fire of London and Victorians </a:t>
            </a:r>
            <a:endParaRPr sz="1400" b="1" i="0" u="none" strike="noStrike" cap="none">
              <a:solidFill>
                <a:srgbClr val="000000"/>
              </a:solidFill>
              <a:latin typeface="Arial"/>
              <a:ea typeface="Arial"/>
              <a:cs typeface="Arial"/>
              <a:sym typeface="Arial"/>
            </a:endParaRPr>
          </a:p>
          <a:p>
            <a:pPr marL="0" marR="0" lvl="0" indent="-88900" algn="l" rtl="0">
              <a:lnSpc>
                <a:spcPct val="100000"/>
              </a:lnSpc>
              <a:spcBef>
                <a:spcPts val="560"/>
              </a:spcBef>
              <a:spcAft>
                <a:spcPts val="0"/>
              </a:spcAft>
              <a:buClr>
                <a:srgbClr val="000000"/>
              </a:buClr>
              <a:buSzPts val="1400"/>
              <a:buFont typeface="Arial"/>
              <a:buChar char="•"/>
            </a:pPr>
            <a:r>
              <a:rPr lang="en-GB" sz="1400" b="1" i="0" u="none" strike="noStrike" cap="none">
                <a:solidFill>
                  <a:srgbClr val="000000"/>
                </a:solidFill>
                <a:latin typeface="Arial"/>
                <a:ea typeface="Arial"/>
                <a:cs typeface="Arial"/>
                <a:sym typeface="Arial"/>
              </a:rPr>
              <a:t>Geography</a:t>
            </a:r>
            <a:r>
              <a:rPr lang="en-GB" sz="1400" b="0" i="0" u="none" strike="noStrike" cap="none">
                <a:solidFill>
                  <a:srgbClr val="000000"/>
                </a:solidFill>
                <a:latin typeface="Arial"/>
                <a:ea typeface="Arial"/>
                <a:cs typeface="Arial"/>
                <a:sym typeface="Arial"/>
              </a:rPr>
              <a:t>: Cities, Capitals, Oceans, Continents and Seaside Holidays</a:t>
            </a:r>
            <a:endParaRPr/>
          </a:p>
          <a:p>
            <a:pPr marL="0" marR="0" lvl="0" indent="-88900" algn="l" rtl="0">
              <a:lnSpc>
                <a:spcPct val="100000"/>
              </a:lnSpc>
              <a:spcBef>
                <a:spcPts val="560"/>
              </a:spcBef>
              <a:spcAft>
                <a:spcPts val="0"/>
              </a:spcAft>
              <a:buClr>
                <a:srgbClr val="000000"/>
              </a:buClr>
              <a:buSzPts val="1400"/>
              <a:buFont typeface="Arial"/>
              <a:buChar char="•"/>
            </a:pPr>
            <a:r>
              <a:rPr lang="en-GB" sz="1400" b="1" i="0" u="none" strike="noStrike" cap="none">
                <a:solidFill>
                  <a:srgbClr val="000000"/>
                </a:solidFill>
                <a:latin typeface="Arial"/>
                <a:ea typeface="Arial"/>
                <a:cs typeface="Arial"/>
                <a:sym typeface="Arial"/>
              </a:rPr>
              <a:t>Science:</a:t>
            </a:r>
            <a:r>
              <a:rPr lang="en-GB" sz="1400" b="0" i="0" u="none" strike="noStrike" cap="none">
                <a:solidFill>
                  <a:srgbClr val="000000"/>
                </a:solidFill>
                <a:latin typeface="Arial"/>
                <a:ea typeface="Arial"/>
                <a:cs typeface="Arial"/>
                <a:sym typeface="Arial"/>
              </a:rPr>
              <a:t> Materials, Animals including humans, Plants and Living things and their habitats</a:t>
            </a:r>
            <a:endParaRPr sz="1400" b="1" i="0" u="none" strike="noStrike" cap="none">
              <a:solidFill>
                <a:srgbClr val="000000"/>
              </a:solidFill>
              <a:latin typeface="Arial"/>
              <a:ea typeface="Arial"/>
              <a:cs typeface="Arial"/>
              <a:sym typeface="Arial"/>
            </a:endParaRPr>
          </a:p>
          <a:p>
            <a:pPr marL="0" marR="0" lvl="0" indent="-88900" algn="l" rtl="0">
              <a:lnSpc>
                <a:spcPct val="100000"/>
              </a:lnSpc>
              <a:spcBef>
                <a:spcPts val="560"/>
              </a:spcBef>
              <a:spcAft>
                <a:spcPts val="0"/>
              </a:spcAft>
              <a:buClr>
                <a:srgbClr val="000000"/>
              </a:buClr>
              <a:buSzPts val="1400"/>
              <a:buFont typeface="Arial"/>
              <a:buChar char="•"/>
            </a:pPr>
            <a:r>
              <a:rPr lang="en-GB" sz="1400" b="1" i="0" u="none" strike="noStrike" cap="none">
                <a:solidFill>
                  <a:srgbClr val="000000"/>
                </a:solidFill>
                <a:latin typeface="Arial"/>
                <a:ea typeface="Arial"/>
                <a:cs typeface="Arial"/>
                <a:sym typeface="Arial"/>
              </a:rPr>
              <a:t>RE</a:t>
            </a:r>
            <a:r>
              <a:rPr lang="en-GB" sz="1400" b="0" i="0" u="none" strike="noStrike" cap="none">
                <a:solidFill>
                  <a:srgbClr val="000000"/>
                </a:solidFill>
                <a:latin typeface="Arial"/>
                <a:ea typeface="Arial"/>
                <a:cs typeface="Arial"/>
                <a:sym typeface="Arial"/>
              </a:rPr>
              <a:t>: The Bible, Christmas, Jesus, Easter, The Church, Ascension and Pentecost.</a:t>
            </a:r>
            <a:endParaRPr sz="1400" b="1" i="0" u="none" strike="noStrike" cap="none">
              <a:solidFill>
                <a:srgbClr val="000000"/>
              </a:solidFill>
              <a:latin typeface="Arial"/>
              <a:ea typeface="Arial"/>
              <a:cs typeface="Arial"/>
              <a:sym typeface="Arial"/>
            </a:endParaRPr>
          </a:p>
          <a:p>
            <a:pPr marL="0" marR="0" lvl="0" indent="-88900" algn="l" rtl="0">
              <a:lnSpc>
                <a:spcPct val="100000"/>
              </a:lnSpc>
              <a:spcBef>
                <a:spcPts val="560"/>
              </a:spcBef>
              <a:spcAft>
                <a:spcPts val="0"/>
              </a:spcAft>
              <a:buClr>
                <a:srgbClr val="000000"/>
              </a:buClr>
              <a:buSzPts val="1400"/>
              <a:buFont typeface="Arial"/>
              <a:buChar char="•"/>
            </a:pPr>
            <a:r>
              <a:rPr lang="en-GB" sz="1400" b="1" i="0" u="none" strike="noStrike" cap="none">
                <a:solidFill>
                  <a:srgbClr val="000000"/>
                </a:solidFill>
                <a:latin typeface="Arial"/>
                <a:ea typeface="Arial"/>
                <a:cs typeface="Arial"/>
                <a:sym typeface="Arial"/>
              </a:rPr>
              <a:t>PE</a:t>
            </a:r>
            <a:r>
              <a:rPr lang="en-GB" sz="1400" b="0" i="0" u="none" strike="noStrike" cap="none">
                <a:solidFill>
                  <a:srgbClr val="000000"/>
                </a:solidFill>
                <a:latin typeface="Arial"/>
                <a:ea typeface="Arial"/>
                <a:cs typeface="Arial"/>
                <a:sym typeface="Arial"/>
              </a:rPr>
              <a:t>: Gymnastics, Games and Dance, Forest School</a:t>
            </a:r>
            <a:endParaRPr sz="1400" b="1" i="0" u="none" strike="noStrike" cap="none">
              <a:solidFill>
                <a:srgbClr val="000000"/>
              </a:solidFill>
              <a:latin typeface="Arial"/>
              <a:ea typeface="Arial"/>
              <a:cs typeface="Arial"/>
              <a:sym typeface="Arial"/>
            </a:endParaRPr>
          </a:p>
          <a:p>
            <a:pPr marL="0" marR="0" lvl="0" indent="-88900" algn="l" rtl="0">
              <a:lnSpc>
                <a:spcPct val="100000"/>
              </a:lnSpc>
              <a:spcBef>
                <a:spcPts val="560"/>
              </a:spcBef>
              <a:spcAft>
                <a:spcPts val="0"/>
              </a:spcAft>
              <a:buClr>
                <a:srgbClr val="000000"/>
              </a:buClr>
              <a:buSzPts val="1400"/>
              <a:buFont typeface="Arial"/>
              <a:buChar char="•"/>
            </a:pPr>
            <a:r>
              <a:rPr lang="en-GB" sz="1400" b="1" i="0" u="none" strike="noStrike" cap="none">
                <a:solidFill>
                  <a:srgbClr val="000000"/>
                </a:solidFill>
                <a:latin typeface="Arial"/>
                <a:ea typeface="Arial"/>
                <a:cs typeface="Arial"/>
                <a:sym typeface="Arial"/>
              </a:rPr>
              <a:t>Art: </a:t>
            </a:r>
            <a:r>
              <a:rPr lang="en-GB" sz="1400" b="0" i="0" u="none" strike="noStrike" cap="none">
                <a:solidFill>
                  <a:srgbClr val="000000"/>
                </a:solidFill>
                <a:latin typeface="Arial"/>
                <a:ea typeface="Arial"/>
                <a:cs typeface="Arial"/>
                <a:sym typeface="Arial"/>
              </a:rPr>
              <a:t>Yayoi Kusama and Henri Rousseau</a:t>
            </a:r>
            <a:endParaRPr/>
          </a:p>
          <a:p>
            <a:pPr marL="0" marR="0" lvl="0" indent="-88900" algn="l" rtl="0">
              <a:lnSpc>
                <a:spcPct val="100000"/>
              </a:lnSpc>
              <a:spcBef>
                <a:spcPts val="560"/>
              </a:spcBef>
              <a:spcAft>
                <a:spcPts val="0"/>
              </a:spcAft>
              <a:buClr>
                <a:srgbClr val="000000"/>
              </a:buClr>
              <a:buSzPts val="1400"/>
              <a:buFont typeface="Arial"/>
              <a:buChar char="•"/>
            </a:pPr>
            <a:r>
              <a:rPr lang="en-GB" sz="1400" b="1" i="0" u="none" strike="noStrike" cap="none">
                <a:solidFill>
                  <a:srgbClr val="000000"/>
                </a:solidFill>
                <a:latin typeface="Arial"/>
                <a:ea typeface="Arial"/>
                <a:cs typeface="Arial"/>
                <a:sym typeface="Arial"/>
              </a:rPr>
              <a:t>Design Technology:</a:t>
            </a:r>
            <a:r>
              <a:rPr lang="en-GB" sz="1400" b="0" i="0" u="none" strike="noStrike" cap="none">
                <a:solidFill>
                  <a:srgbClr val="000000"/>
                </a:solidFill>
                <a:latin typeface="Arial"/>
                <a:ea typeface="Arial"/>
                <a:cs typeface="Arial"/>
                <a:sym typeface="Arial"/>
              </a:rPr>
              <a:t> Puppets, Perfect pizzas, Kites.</a:t>
            </a:r>
            <a:endParaRPr sz="1400" b="1" i="0" u="none" strike="noStrike" cap="none">
              <a:solidFill>
                <a:srgbClr val="000000"/>
              </a:solidFill>
              <a:latin typeface="Arial"/>
              <a:ea typeface="Arial"/>
              <a:cs typeface="Arial"/>
              <a:sym typeface="Arial"/>
            </a:endParaRPr>
          </a:p>
          <a:p>
            <a:pPr marL="0" marR="0" lvl="0" indent="-88900" algn="l" rtl="0">
              <a:lnSpc>
                <a:spcPct val="100000"/>
              </a:lnSpc>
              <a:spcBef>
                <a:spcPts val="560"/>
              </a:spcBef>
              <a:spcAft>
                <a:spcPts val="0"/>
              </a:spcAft>
              <a:buClr>
                <a:srgbClr val="000000"/>
              </a:buClr>
              <a:buSzPts val="1400"/>
              <a:buFont typeface="Arial"/>
              <a:buChar char="•"/>
            </a:pPr>
            <a:r>
              <a:rPr lang="en-GB" sz="1400" b="1" i="0" u="none" strike="noStrike" cap="none">
                <a:solidFill>
                  <a:srgbClr val="000000"/>
                </a:solidFill>
                <a:latin typeface="Arial"/>
                <a:ea typeface="Arial"/>
                <a:cs typeface="Arial"/>
                <a:sym typeface="Arial"/>
              </a:rPr>
              <a:t>Music:</a:t>
            </a:r>
            <a:r>
              <a:rPr lang="en-GB" sz="1400" b="0" i="0" u="none" strike="noStrike" cap="none">
                <a:solidFill>
                  <a:srgbClr val="000000"/>
                </a:solidFill>
                <a:latin typeface="Arial"/>
                <a:ea typeface="Arial"/>
                <a:cs typeface="Arial"/>
                <a:sym typeface="Arial"/>
              </a:rPr>
              <a:t> Charanga scheme</a:t>
            </a:r>
            <a:endParaRPr sz="1400" b="1" i="0" u="none" strike="noStrike" cap="none">
              <a:solidFill>
                <a:srgbClr val="000000"/>
              </a:solidFill>
              <a:latin typeface="Arial"/>
              <a:ea typeface="Arial"/>
              <a:cs typeface="Arial"/>
              <a:sym typeface="Arial"/>
            </a:endParaRPr>
          </a:p>
          <a:p>
            <a:pPr marL="0" marR="0" lvl="0" indent="-88900" algn="l" rtl="0">
              <a:lnSpc>
                <a:spcPct val="100000"/>
              </a:lnSpc>
              <a:spcBef>
                <a:spcPts val="560"/>
              </a:spcBef>
              <a:spcAft>
                <a:spcPts val="0"/>
              </a:spcAft>
              <a:buClr>
                <a:srgbClr val="000000"/>
              </a:buClr>
              <a:buSzPts val="1400"/>
              <a:buFont typeface="Arial"/>
              <a:buChar char="•"/>
            </a:pPr>
            <a:r>
              <a:rPr lang="en-GB" sz="1400" b="1" i="0" u="none" strike="noStrike" cap="none">
                <a:solidFill>
                  <a:srgbClr val="000000"/>
                </a:solidFill>
                <a:latin typeface="Arial"/>
                <a:ea typeface="Arial"/>
                <a:cs typeface="Arial"/>
                <a:sym typeface="Arial"/>
              </a:rPr>
              <a:t>Computing</a:t>
            </a:r>
            <a:r>
              <a:rPr lang="en-GB" sz="1400" b="0" i="0" u="none" strike="noStrike" cap="none">
                <a:solidFill>
                  <a:srgbClr val="000000"/>
                </a:solidFill>
                <a:latin typeface="Arial"/>
                <a:ea typeface="Arial"/>
                <a:cs typeface="Arial"/>
                <a:sym typeface="Arial"/>
              </a:rPr>
              <a:t>: Purplemash scheme. </a:t>
            </a:r>
            <a:endParaRPr sz="1400" b="1" i="0" u="none" strike="noStrike" cap="none">
              <a:solidFill>
                <a:srgbClr val="000000"/>
              </a:solidFill>
              <a:latin typeface="Arial"/>
              <a:ea typeface="Arial"/>
              <a:cs typeface="Arial"/>
              <a:sym typeface="Arial"/>
            </a:endParaRPr>
          </a:p>
        </p:txBody>
      </p:sp>
      <p:pic>
        <p:nvPicPr>
          <p:cNvPr id="141" name="Google Shape;141;p8"/>
          <p:cNvPicPr preferRelativeResize="0"/>
          <p:nvPr/>
        </p:nvPicPr>
        <p:blipFill rotWithShape="1">
          <a:blip r:embed="rId4">
            <a:alphaModFix/>
          </a:blip>
          <a:srcRect/>
          <a:stretch/>
        </p:blipFill>
        <p:spPr>
          <a:xfrm>
            <a:off x="5397935" y="1384998"/>
            <a:ext cx="2402174" cy="107245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6" name="Google Shape;146;h7ac209e7015b6c3c_0_6"/>
          <p:cNvPicPr preferRelativeResize="0"/>
          <p:nvPr/>
        </p:nvPicPr>
        <p:blipFill rotWithShape="1">
          <a:blip r:embed="rId3">
            <a:alphaModFix/>
          </a:blip>
          <a:srcRect/>
          <a:stretch/>
        </p:blipFill>
        <p:spPr>
          <a:xfrm>
            <a:off x="328418" y="381088"/>
            <a:ext cx="732652" cy="523221"/>
          </a:xfrm>
          <a:prstGeom prst="rect">
            <a:avLst/>
          </a:prstGeom>
          <a:noFill/>
          <a:ln w="9525" cap="flat" cmpd="sng">
            <a:solidFill>
              <a:schemeClr val="dk1"/>
            </a:solidFill>
            <a:prstDash val="solid"/>
            <a:round/>
            <a:headEnd type="none" w="sm" len="sm"/>
            <a:tailEnd type="none" w="sm" len="sm"/>
          </a:ln>
        </p:spPr>
      </p:pic>
      <p:sp>
        <p:nvSpPr>
          <p:cNvPr id="147" name="Google Shape;147;h7ac209e7015b6c3c_0_6"/>
          <p:cNvSpPr txBox="1"/>
          <p:nvPr/>
        </p:nvSpPr>
        <p:spPr>
          <a:xfrm>
            <a:off x="1081998" y="381088"/>
            <a:ext cx="6980100" cy="523200"/>
          </a:xfrm>
          <a:prstGeom prst="rect">
            <a:avLst/>
          </a:prstGeom>
          <a:solidFill>
            <a:srgbClr val="F7CAAC"/>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a:solidFill>
                  <a:schemeClr val="dk1"/>
                </a:solidFill>
                <a:latin typeface="Calibri"/>
                <a:ea typeface="Calibri"/>
                <a:cs typeface="Calibri"/>
                <a:sym typeface="Calibri"/>
              </a:rPr>
              <a:t>Phonics </a:t>
            </a:r>
            <a:endParaRPr sz="1400" b="0" i="0" u="none" strike="noStrike" cap="none">
              <a:solidFill>
                <a:srgbClr val="000000"/>
              </a:solidFill>
              <a:latin typeface="Arial"/>
              <a:ea typeface="Arial"/>
              <a:cs typeface="Arial"/>
              <a:sym typeface="Arial"/>
            </a:endParaRPr>
          </a:p>
        </p:txBody>
      </p:sp>
      <p:pic>
        <p:nvPicPr>
          <p:cNvPr id="148" name="Google Shape;148;h7ac209e7015b6c3c_0_6"/>
          <p:cNvPicPr preferRelativeResize="0"/>
          <p:nvPr/>
        </p:nvPicPr>
        <p:blipFill rotWithShape="1">
          <a:blip r:embed="rId3">
            <a:alphaModFix/>
          </a:blip>
          <a:srcRect/>
          <a:stretch/>
        </p:blipFill>
        <p:spPr>
          <a:xfrm>
            <a:off x="8062001" y="381088"/>
            <a:ext cx="732652" cy="523221"/>
          </a:xfrm>
          <a:prstGeom prst="rect">
            <a:avLst/>
          </a:prstGeom>
          <a:noFill/>
          <a:ln w="9525" cap="flat" cmpd="sng">
            <a:solidFill>
              <a:schemeClr val="dk1"/>
            </a:solidFill>
            <a:prstDash val="solid"/>
            <a:round/>
            <a:headEnd type="none" w="sm" len="sm"/>
            <a:tailEnd type="none" w="sm" len="sm"/>
          </a:ln>
        </p:spPr>
      </p:pic>
      <p:sp>
        <p:nvSpPr>
          <p:cNvPr id="149" name="Google Shape;149;h7ac209e7015b6c3c_0_6"/>
          <p:cNvSpPr txBox="1"/>
          <p:nvPr/>
        </p:nvSpPr>
        <p:spPr>
          <a:xfrm>
            <a:off x="328425" y="1522375"/>
            <a:ext cx="6092400" cy="2668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700" b="1">
                <a:solidFill>
                  <a:schemeClr val="dk1"/>
                </a:solidFill>
              </a:rPr>
              <a:t>Autumn Term:</a:t>
            </a:r>
            <a:r>
              <a:rPr lang="en-GB" sz="1700">
                <a:solidFill>
                  <a:schemeClr val="dk1"/>
                </a:solidFill>
              </a:rPr>
              <a:t> Revisit and expand major vowel digraphs and trigraphs like </a:t>
            </a:r>
            <a:r>
              <a:rPr lang="en-GB" sz="1550">
                <a:solidFill>
                  <a:srgbClr val="188038"/>
                </a:solidFill>
                <a:latin typeface="Courier New"/>
                <a:ea typeface="Courier New"/>
                <a:cs typeface="Courier New"/>
                <a:sym typeface="Courier New"/>
              </a:rPr>
              <a:t>/ai/</a:t>
            </a:r>
            <a:r>
              <a:rPr lang="en-GB" sz="1700">
                <a:solidFill>
                  <a:schemeClr val="dk1"/>
                </a:solidFill>
              </a:rPr>
              <a:t> (ai, ay, a-e, ea, ey), </a:t>
            </a:r>
            <a:r>
              <a:rPr lang="en-GB" sz="1550">
                <a:solidFill>
                  <a:srgbClr val="188038"/>
                </a:solidFill>
                <a:latin typeface="Courier New"/>
                <a:ea typeface="Courier New"/>
                <a:cs typeface="Courier New"/>
                <a:sym typeface="Courier New"/>
              </a:rPr>
              <a:t>/ee/</a:t>
            </a:r>
            <a:r>
              <a:rPr lang="en-GB" sz="1700">
                <a:solidFill>
                  <a:schemeClr val="dk1"/>
                </a:solidFill>
              </a:rPr>
              <a:t> (ee, e-e, ie, ea, y), </a:t>
            </a:r>
            <a:r>
              <a:rPr lang="en-GB" sz="1550">
                <a:solidFill>
                  <a:srgbClr val="188038"/>
                </a:solidFill>
                <a:latin typeface="Courier New"/>
                <a:ea typeface="Courier New"/>
                <a:cs typeface="Courier New"/>
                <a:sym typeface="Courier New"/>
              </a:rPr>
              <a:t>/igh/</a:t>
            </a:r>
            <a:r>
              <a:rPr lang="en-GB" sz="1700">
                <a:solidFill>
                  <a:schemeClr val="dk1"/>
                </a:solidFill>
              </a:rPr>
              <a:t>, and </a:t>
            </a:r>
            <a:r>
              <a:rPr lang="en-GB" sz="1550">
                <a:solidFill>
                  <a:srgbClr val="188038"/>
                </a:solidFill>
                <a:latin typeface="Courier New"/>
                <a:ea typeface="Courier New"/>
                <a:cs typeface="Courier New"/>
                <a:sym typeface="Courier New"/>
              </a:rPr>
              <a:t>/oa/</a:t>
            </a:r>
            <a:r>
              <a:rPr lang="en-GB" sz="1700">
                <a:solidFill>
                  <a:schemeClr val="dk1"/>
                </a:solidFill>
              </a:rPr>
              <a:t>, alongside early suffixes and homophones.</a:t>
            </a:r>
            <a:endParaRPr sz="1700">
              <a:solidFill>
                <a:schemeClr val="dk1"/>
              </a:solidFill>
            </a:endParaRPr>
          </a:p>
          <a:p>
            <a:pPr marL="0" lvl="0" indent="0" algn="l" rtl="0">
              <a:lnSpc>
                <a:spcPct val="115000"/>
              </a:lnSpc>
              <a:spcBef>
                <a:spcPts val="900"/>
              </a:spcBef>
              <a:spcAft>
                <a:spcPts val="900"/>
              </a:spcAft>
              <a:buNone/>
            </a:pPr>
            <a:r>
              <a:rPr lang="en-GB" sz="1700" b="1">
                <a:solidFill>
                  <a:schemeClr val="dk1"/>
                </a:solidFill>
              </a:rPr>
              <a:t>Spring/Summer Terms:</a:t>
            </a:r>
            <a:r>
              <a:rPr lang="en-GB" sz="1700">
                <a:solidFill>
                  <a:schemeClr val="dk1"/>
                </a:solidFill>
              </a:rPr>
              <a:t> Cover complex phonemes/graphemes, alternative pronunciations, contractions, possessive apostrophes, and advanced suffixes/prefixes</a:t>
            </a:r>
            <a:endParaRPr sz="1700">
              <a:solidFill>
                <a:schemeClr val="dk1"/>
              </a:solidFill>
            </a:endParaRPr>
          </a:p>
        </p:txBody>
      </p:sp>
      <p:pic>
        <p:nvPicPr>
          <p:cNvPr id="150" name="Google Shape;150;h7ac209e7015b6c3c_0_6"/>
          <p:cNvPicPr preferRelativeResize="0"/>
          <p:nvPr/>
        </p:nvPicPr>
        <p:blipFill>
          <a:blip r:embed="rId4">
            <a:alphaModFix/>
          </a:blip>
          <a:stretch>
            <a:fillRect/>
          </a:stretch>
        </p:blipFill>
        <p:spPr>
          <a:xfrm>
            <a:off x="4110625" y="3885000"/>
            <a:ext cx="4388651" cy="2668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pic>
        <p:nvPicPr>
          <p:cNvPr id="156" name="Google Shape;156;p5"/>
          <p:cNvPicPr preferRelativeResize="0"/>
          <p:nvPr/>
        </p:nvPicPr>
        <p:blipFill rotWithShape="1">
          <a:blip r:embed="rId3">
            <a:alphaModFix/>
          </a:blip>
          <a:srcRect/>
          <a:stretch/>
        </p:blipFill>
        <p:spPr>
          <a:xfrm>
            <a:off x="104775" y="306468"/>
            <a:ext cx="8915400" cy="6380082"/>
          </a:xfrm>
          <a:prstGeom prst="rect">
            <a:avLst/>
          </a:prstGeom>
          <a:noFill/>
          <a:ln>
            <a:noFill/>
          </a:ln>
        </p:spPr>
      </p:pic>
      <p:sp>
        <p:nvSpPr>
          <p:cNvPr id="157" name="Google Shape;157;p5"/>
          <p:cNvSpPr/>
          <p:nvPr/>
        </p:nvSpPr>
        <p:spPr>
          <a:xfrm>
            <a:off x="123825" y="171450"/>
            <a:ext cx="3924300" cy="666750"/>
          </a:xfrm>
          <a:prstGeom prst="roundRect">
            <a:avLst>
              <a:gd name="adj" fmla="val 16667"/>
            </a:avLst>
          </a:prstGeom>
          <a:solidFill>
            <a:schemeClr val="accent5"/>
          </a:solidFill>
          <a:ln w="25400" cap="flat" cmpd="sng">
            <a:solidFill>
              <a:srgbClr val="42719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GB" sz="1400" b="0" i="0" u="none" strike="noStrike" cap="none">
                <a:solidFill>
                  <a:schemeClr val="lt1"/>
                </a:solidFill>
                <a:latin typeface="Arial"/>
                <a:ea typeface="Arial"/>
                <a:cs typeface="Arial"/>
                <a:sym typeface="Arial"/>
              </a:rPr>
              <a:t>A typical week</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p9"/>
          <p:cNvPicPr preferRelativeResize="0"/>
          <p:nvPr/>
        </p:nvPicPr>
        <p:blipFill rotWithShape="1">
          <a:blip r:embed="rId3">
            <a:alphaModFix/>
          </a:blip>
          <a:srcRect/>
          <a:stretch/>
        </p:blipFill>
        <p:spPr>
          <a:xfrm>
            <a:off x="328418" y="381088"/>
            <a:ext cx="732652" cy="523220"/>
          </a:xfrm>
          <a:prstGeom prst="rect">
            <a:avLst/>
          </a:prstGeom>
          <a:noFill/>
          <a:ln w="9525" cap="flat" cmpd="sng">
            <a:solidFill>
              <a:schemeClr val="dk1"/>
            </a:solidFill>
            <a:prstDash val="solid"/>
            <a:round/>
            <a:headEnd type="none" w="sm" len="sm"/>
            <a:tailEnd type="none" w="sm" len="sm"/>
          </a:ln>
        </p:spPr>
      </p:pic>
      <p:sp>
        <p:nvSpPr>
          <p:cNvPr id="163" name="Google Shape;163;p9"/>
          <p:cNvSpPr txBox="1"/>
          <p:nvPr/>
        </p:nvSpPr>
        <p:spPr>
          <a:xfrm>
            <a:off x="1081998" y="381088"/>
            <a:ext cx="6980003" cy="523220"/>
          </a:xfrm>
          <a:prstGeom prst="rect">
            <a:avLst/>
          </a:prstGeom>
          <a:solidFill>
            <a:srgbClr val="F7CAAC"/>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chemeClr val="dk1"/>
                </a:solidFill>
                <a:latin typeface="Calibri"/>
                <a:ea typeface="Calibri"/>
                <a:cs typeface="Calibri"/>
                <a:sym typeface="Calibri"/>
              </a:rPr>
              <a:t>Worship</a:t>
            </a:r>
            <a:endParaRPr sz="1400" b="0" i="0" u="none" strike="noStrike" cap="none">
              <a:solidFill>
                <a:srgbClr val="000000"/>
              </a:solidFill>
              <a:latin typeface="Arial"/>
              <a:ea typeface="Arial"/>
              <a:cs typeface="Arial"/>
              <a:sym typeface="Arial"/>
            </a:endParaRPr>
          </a:p>
        </p:txBody>
      </p:sp>
      <p:pic>
        <p:nvPicPr>
          <p:cNvPr id="164" name="Google Shape;164;p9"/>
          <p:cNvPicPr preferRelativeResize="0"/>
          <p:nvPr/>
        </p:nvPicPr>
        <p:blipFill rotWithShape="1">
          <a:blip r:embed="rId3">
            <a:alphaModFix/>
          </a:blip>
          <a:srcRect/>
          <a:stretch/>
        </p:blipFill>
        <p:spPr>
          <a:xfrm>
            <a:off x="8062001" y="381088"/>
            <a:ext cx="732652" cy="523220"/>
          </a:xfrm>
          <a:prstGeom prst="rect">
            <a:avLst/>
          </a:prstGeom>
          <a:noFill/>
          <a:ln w="9525" cap="flat" cmpd="sng">
            <a:solidFill>
              <a:schemeClr val="dk1"/>
            </a:solidFill>
            <a:prstDash val="solid"/>
            <a:round/>
            <a:headEnd type="none" w="sm" len="sm"/>
            <a:tailEnd type="none" w="sm" len="sm"/>
          </a:ln>
        </p:spPr>
      </p:pic>
      <p:sp>
        <p:nvSpPr>
          <p:cNvPr id="165" name="Google Shape;165;p9"/>
          <p:cNvSpPr txBox="1"/>
          <p:nvPr/>
        </p:nvSpPr>
        <p:spPr>
          <a:xfrm>
            <a:off x="279758" y="1077942"/>
            <a:ext cx="8584482" cy="384716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GB" sz="1600" b="0" i="0" u="none" strike="noStrike" cap="none">
                <a:solidFill>
                  <a:schemeClr val="dk1"/>
                </a:solidFill>
                <a:latin typeface="Arial"/>
                <a:ea typeface="Arial"/>
                <a:cs typeface="Arial"/>
                <a:sym typeface="Arial"/>
              </a:rPr>
              <a:t>There is an Act of Worship every morning. Worship is a time where we come together to reflect on the school’s vision and values and to learn about the</a:t>
            </a:r>
            <a:r>
              <a:rPr lang="en-GB" sz="1600" b="1" i="0" u="none" strike="noStrike" cap="none">
                <a:solidFill>
                  <a:schemeClr val="dk1"/>
                </a:solidFill>
                <a:latin typeface="Arial"/>
                <a:ea typeface="Arial"/>
                <a:cs typeface="Arial"/>
                <a:sym typeface="Arial"/>
              </a:rPr>
              <a:t> Person, Love &amp; Work of Jesus</a:t>
            </a:r>
            <a:r>
              <a:rPr lang="en-GB" sz="1600" b="0" i="0" u="none" strike="noStrike" cap="none">
                <a:solidFill>
                  <a:schemeClr val="dk1"/>
                </a:solidFill>
                <a:latin typeface="Arial"/>
                <a:ea typeface="Arial"/>
                <a:cs typeface="Arial"/>
                <a:sym typeface="Arial"/>
              </a:rPr>
              <a:t> which is central to the school’s vision and curriculum. The daily Act of Worship promotes the school values which permeate the ethos of the school. Worship covers such areas as: </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chemeClr val="dk1"/>
              </a:buClr>
              <a:buSzPts val="1800"/>
              <a:buFont typeface="Arial"/>
              <a:buChar char="•"/>
            </a:pPr>
            <a:r>
              <a:rPr lang="en-GB" sz="1600" b="0" i="0" u="none" strike="noStrike" cap="none">
                <a:solidFill>
                  <a:schemeClr val="dk1"/>
                </a:solidFill>
                <a:latin typeface="Arial"/>
                <a:ea typeface="Arial"/>
                <a:cs typeface="Arial"/>
                <a:sym typeface="Arial"/>
              </a:rPr>
              <a:t>Christian Values: Person, Love &amp; Work of Jesus</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chemeClr val="dk1"/>
              </a:buClr>
              <a:buSzPts val="1800"/>
              <a:buFont typeface="Arial"/>
              <a:buChar char="•"/>
            </a:pPr>
            <a:r>
              <a:rPr lang="en-GB" sz="1600" b="0" i="0" u="none" strike="noStrike" cap="none">
                <a:solidFill>
                  <a:schemeClr val="dk1"/>
                </a:solidFill>
                <a:latin typeface="Arial"/>
                <a:ea typeface="Arial"/>
                <a:cs typeface="Arial"/>
                <a:sym typeface="Arial"/>
              </a:rPr>
              <a:t>British Values </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chemeClr val="dk1"/>
              </a:buClr>
              <a:buSzPts val="1800"/>
              <a:buFont typeface="Arial"/>
              <a:buChar char="•"/>
            </a:pPr>
            <a:r>
              <a:rPr lang="en-GB" sz="1600" b="0" i="0" u="none" strike="noStrike" cap="none">
                <a:solidFill>
                  <a:schemeClr val="dk1"/>
                </a:solidFill>
                <a:latin typeface="Arial"/>
                <a:ea typeface="Arial"/>
                <a:cs typeface="Arial"/>
                <a:sym typeface="Arial"/>
              </a:rPr>
              <a:t>Relationships &amp; Health Education</a:t>
            </a:r>
            <a:endParaRPr sz="1200" b="0" i="0" u="none" strike="noStrike" cap="none">
              <a:solidFill>
                <a:srgbClr val="000000"/>
              </a:solidFill>
              <a:latin typeface="Arial"/>
              <a:ea typeface="Arial"/>
              <a:cs typeface="Arial"/>
              <a:sym typeface="Arial"/>
            </a:endParaRPr>
          </a:p>
          <a:p>
            <a:pPr marL="285750" marR="0" lvl="0" indent="-171450" algn="just" rtl="0">
              <a:lnSpc>
                <a:spcPct val="100000"/>
              </a:lnSpc>
              <a:spcBef>
                <a:spcPts val="0"/>
              </a:spcBef>
              <a:spcAft>
                <a:spcPts val="0"/>
              </a:spcAft>
              <a:buClr>
                <a:schemeClr val="dk1"/>
              </a:buClr>
              <a:buSzPts val="1800"/>
              <a:buFont typeface="Arial"/>
              <a:buNone/>
            </a:pPr>
            <a:endParaRPr sz="1600" b="0" i="0" u="none" strike="noStrike" cap="none">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chemeClr val="dk1"/>
              </a:buClr>
              <a:buSzPts val="1800"/>
              <a:buFont typeface="Arial"/>
              <a:buChar char="•"/>
            </a:pPr>
            <a:r>
              <a:rPr lang="en-GB" sz="1600" b="0" i="0" u="none" strike="noStrike" cap="none">
                <a:solidFill>
                  <a:schemeClr val="dk1"/>
                </a:solidFill>
                <a:latin typeface="Arial"/>
                <a:ea typeface="Arial"/>
                <a:cs typeface="Arial"/>
                <a:sym typeface="Arial"/>
              </a:rPr>
              <a:t>Equality &amp; Diversity</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chemeClr val="dk1"/>
              </a:buClr>
              <a:buSzPts val="1800"/>
              <a:buFont typeface="Arial"/>
              <a:buChar char="•"/>
            </a:pPr>
            <a:r>
              <a:rPr lang="en-GB" sz="1600" b="0" i="0" u="none" strike="noStrike" cap="none">
                <a:solidFill>
                  <a:schemeClr val="dk1"/>
                </a:solidFill>
                <a:latin typeface="Arial"/>
                <a:ea typeface="Arial"/>
                <a:cs typeface="Arial"/>
                <a:sym typeface="Arial"/>
              </a:rPr>
              <a:t>Celebration: Rewards &amp; Certificates</a:t>
            </a:r>
            <a:endParaRPr sz="1200" b="0" i="0" u="none" strike="noStrike" cap="none">
              <a:solidFill>
                <a:srgbClr val="000000"/>
              </a:solidFill>
              <a:latin typeface="Arial"/>
              <a:ea typeface="Arial"/>
              <a:cs typeface="Arial"/>
              <a:sym typeface="Arial"/>
            </a:endParaRPr>
          </a:p>
        </p:txBody>
      </p:sp>
      <p:pic>
        <p:nvPicPr>
          <p:cNvPr id="166" name="Google Shape;166;p9"/>
          <p:cNvPicPr preferRelativeResize="0"/>
          <p:nvPr/>
        </p:nvPicPr>
        <p:blipFill rotWithShape="1">
          <a:blip r:embed="rId4">
            <a:alphaModFix/>
          </a:blip>
          <a:srcRect/>
          <a:stretch/>
        </p:blipFill>
        <p:spPr>
          <a:xfrm>
            <a:off x="6375399" y="5491700"/>
            <a:ext cx="1536699" cy="1164870"/>
          </a:xfrm>
          <a:prstGeom prst="rect">
            <a:avLst/>
          </a:prstGeom>
          <a:noFill/>
          <a:ln>
            <a:noFill/>
          </a:ln>
        </p:spPr>
      </p:pic>
      <p:pic>
        <p:nvPicPr>
          <p:cNvPr id="167" name="Google Shape;167;p9"/>
          <p:cNvPicPr preferRelativeResize="0"/>
          <p:nvPr/>
        </p:nvPicPr>
        <p:blipFill rotWithShape="1">
          <a:blip r:embed="rId5">
            <a:alphaModFix/>
          </a:blip>
          <a:srcRect/>
          <a:stretch/>
        </p:blipFill>
        <p:spPr>
          <a:xfrm>
            <a:off x="4851400" y="5498893"/>
            <a:ext cx="1536700" cy="1152525"/>
          </a:xfrm>
          <a:prstGeom prst="rect">
            <a:avLst/>
          </a:prstGeom>
          <a:noFill/>
          <a:ln>
            <a:noFill/>
          </a:ln>
        </p:spPr>
      </p:pic>
      <p:pic>
        <p:nvPicPr>
          <p:cNvPr id="168" name="Google Shape;168;p9"/>
          <p:cNvPicPr preferRelativeResize="0"/>
          <p:nvPr/>
        </p:nvPicPr>
        <p:blipFill rotWithShape="1">
          <a:blip r:embed="rId6">
            <a:alphaModFix/>
          </a:blip>
          <a:srcRect/>
          <a:stretch/>
        </p:blipFill>
        <p:spPr>
          <a:xfrm rot="10800000">
            <a:off x="3325618" y="5498892"/>
            <a:ext cx="1536700" cy="1152526"/>
          </a:xfrm>
          <a:prstGeom prst="rect">
            <a:avLst/>
          </a:prstGeom>
          <a:noFill/>
          <a:ln>
            <a:noFill/>
          </a:ln>
        </p:spPr>
      </p:pic>
      <p:pic>
        <p:nvPicPr>
          <p:cNvPr id="169" name="Google Shape;169;p9"/>
          <p:cNvPicPr preferRelativeResize="0"/>
          <p:nvPr/>
        </p:nvPicPr>
        <p:blipFill rotWithShape="1">
          <a:blip r:embed="rId7">
            <a:alphaModFix/>
          </a:blip>
          <a:srcRect/>
          <a:stretch/>
        </p:blipFill>
        <p:spPr>
          <a:xfrm>
            <a:off x="1788918" y="5498890"/>
            <a:ext cx="1536700" cy="1152525"/>
          </a:xfrm>
          <a:prstGeom prst="rect">
            <a:avLst/>
          </a:prstGeom>
          <a:noFill/>
          <a:ln>
            <a:noFill/>
          </a:ln>
        </p:spPr>
      </p:pic>
      <p:pic>
        <p:nvPicPr>
          <p:cNvPr id="170" name="Google Shape;170;p9"/>
          <p:cNvPicPr preferRelativeResize="0"/>
          <p:nvPr/>
        </p:nvPicPr>
        <p:blipFill rotWithShape="1">
          <a:blip r:embed="rId8">
            <a:alphaModFix/>
          </a:blip>
          <a:srcRect/>
          <a:stretch/>
        </p:blipFill>
        <p:spPr>
          <a:xfrm>
            <a:off x="252218" y="5491700"/>
            <a:ext cx="1536700" cy="1152525"/>
          </a:xfrm>
          <a:prstGeom prst="rect">
            <a:avLst/>
          </a:prstGeom>
          <a:noFill/>
          <a:ln>
            <a:noFill/>
          </a:ln>
        </p:spPr>
      </p:pic>
      <p:pic>
        <p:nvPicPr>
          <p:cNvPr id="171" name="Google Shape;171;p9"/>
          <p:cNvPicPr preferRelativeResize="0"/>
          <p:nvPr/>
        </p:nvPicPr>
        <p:blipFill rotWithShape="1">
          <a:blip r:embed="rId9">
            <a:alphaModFix/>
          </a:blip>
          <a:srcRect/>
          <a:stretch/>
        </p:blipFill>
        <p:spPr>
          <a:xfrm>
            <a:off x="7912098" y="5488613"/>
            <a:ext cx="988299" cy="116280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10"/>
          <p:cNvSpPr txBox="1">
            <a:spLocks noGrp="1"/>
          </p:cNvSpPr>
          <p:nvPr>
            <p:ph type="title"/>
          </p:nvPr>
        </p:nvSpPr>
        <p:spPr>
          <a:xfrm>
            <a:off x="628650" y="470425"/>
            <a:ext cx="7886700" cy="523200"/>
          </a:xfrm>
          <a:prstGeom prst="rect">
            <a:avLst/>
          </a:prstGeom>
          <a:solidFill>
            <a:srgbClr val="F7CAAC"/>
          </a:solidFill>
          <a:ln w="9525" cap="flat" cmpd="sng">
            <a:solidFill>
              <a:srgbClr val="888888"/>
            </a:solidFill>
            <a:prstDash val="solid"/>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Arial"/>
              <a:buNone/>
            </a:pPr>
            <a:r>
              <a:rPr lang="en-GB"/>
              <a:t>Homework Activities</a:t>
            </a:r>
            <a:endParaRPr/>
          </a:p>
        </p:txBody>
      </p:sp>
      <p:sp>
        <p:nvSpPr>
          <p:cNvPr id="178" name="Google Shape;178;p10"/>
          <p:cNvSpPr txBox="1">
            <a:spLocks noGrp="1"/>
          </p:cNvSpPr>
          <p:nvPr>
            <p:ph type="body" idx="1"/>
          </p:nvPr>
        </p:nvSpPr>
        <p:spPr>
          <a:xfrm>
            <a:off x="628643" y="1635416"/>
            <a:ext cx="7886700" cy="4518495"/>
          </a:xfrm>
          <a:prstGeom prst="rect">
            <a:avLst/>
          </a:prstGeom>
          <a:noFill/>
          <a:ln w="9525" cap="flat" cmpd="sng">
            <a:solidFill>
              <a:srgbClr val="888888"/>
            </a:solidFill>
            <a:prstDash val="solid"/>
            <a:round/>
            <a:headEnd type="none" w="sm" len="sm"/>
            <a:tailEnd type="none" w="sm" len="sm"/>
          </a:ln>
        </p:spPr>
        <p:txBody>
          <a:bodyPr spcFirstLastPara="1" wrap="square" lIns="91425" tIns="45700" rIns="91425" bIns="45700" anchor="t" anchorCtr="0">
            <a:normAutofit/>
          </a:bodyPr>
          <a:lstStyle/>
          <a:p>
            <a:pPr marL="171450" lvl="0" indent="-92075" algn="l" rtl="0">
              <a:lnSpc>
                <a:spcPct val="100000"/>
              </a:lnSpc>
              <a:spcBef>
                <a:spcPts val="0"/>
              </a:spcBef>
              <a:spcAft>
                <a:spcPts val="0"/>
              </a:spcAft>
              <a:buClr>
                <a:schemeClr val="dk1"/>
              </a:buClr>
              <a:buSzPts val="2000"/>
              <a:buNone/>
            </a:pPr>
            <a:endParaRPr sz="2000">
              <a:solidFill>
                <a:schemeClr val="dk1"/>
              </a:solidFill>
              <a:latin typeface="Arial"/>
              <a:ea typeface="Arial"/>
              <a:cs typeface="Arial"/>
              <a:sym typeface="Arial"/>
            </a:endParaRPr>
          </a:p>
          <a:p>
            <a:pPr marL="0" lvl="0" indent="0" algn="l" rtl="0">
              <a:lnSpc>
                <a:spcPct val="100000"/>
              </a:lnSpc>
              <a:spcBef>
                <a:spcPts val="750"/>
              </a:spcBef>
              <a:spcAft>
                <a:spcPts val="0"/>
              </a:spcAft>
              <a:buClr>
                <a:schemeClr val="dk1"/>
              </a:buClr>
              <a:buSzPts val="2400"/>
              <a:buNone/>
            </a:pPr>
            <a:r>
              <a:rPr lang="en-GB" sz="1400" b="1" u="sng">
                <a:solidFill>
                  <a:schemeClr val="dk1"/>
                </a:solidFill>
                <a:latin typeface="Arial"/>
                <a:ea typeface="Arial"/>
                <a:cs typeface="Arial"/>
                <a:sym typeface="Arial"/>
              </a:rPr>
              <a:t>Reading – </a:t>
            </a:r>
            <a:r>
              <a:rPr lang="en-GB" sz="1400">
                <a:solidFill>
                  <a:schemeClr val="dk1"/>
                </a:solidFill>
                <a:latin typeface="Arial"/>
                <a:ea typeface="Arial"/>
                <a:cs typeface="Arial"/>
                <a:sym typeface="Arial"/>
              </a:rPr>
              <a:t>Reading books will be sent home on a Friday and should be returned by the following Wednesday. Please listen to your child read and record in their reading record book. </a:t>
            </a:r>
            <a:endParaRPr sz="1400">
              <a:solidFill>
                <a:schemeClr val="dk1"/>
              </a:solidFill>
              <a:latin typeface="Arial"/>
              <a:ea typeface="Arial"/>
              <a:cs typeface="Arial"/>
              <a:sym typeface="Arial"/>
            </a:endParaRPr>
          </a:p>
          <a:p>
            <a:pPr marL="0" lvl="0" indent="0" algn="l" rtl="0">
              <a:lnSpc>
                <a:spcPct val="100000"/>
              </a:lnSpc>
              <a:spcBef>
                <a:spcPts val="750"/>
              </a:spcBef>
              <a:spcAft>
                <a:spcPts val="0"/>
              </a:spcAft>
              <a:buClr>
                <a:schemeClr val="dk1"/>
              </a:buClr>
              <a:buSzPts val="2400"/>
              <a:buNone/>
            </a:pPr>
            <a:endParaRPr sz="1400">
              <a:solidFill>
                <a:schemeClr val="dk1"/>
              </a:solidFill>
              <a:latin typeface="Arial"/>
              <a:ea typeface="Arial"/>
              <a:cs typeface="Arial"/>
              <a:sym typeface="Arial"/>
            </a:endParaRPr>
          </a:p>
          <a:p>
            <a:pPr marL="0" lvl="0" indent="0" algn="l" rtl="0">
              <a:lnSpc>
                <a:spcPct val="100000"/>
              </a:lnSpc>
              <a:spcBef>
                <a:spcPts val="750"/>
              </a:spcBef>
              <a:spcAft>
                <a:spcPts val="0"/>
              </a:spcAft>
              <a:buClr>
                <a:schemeClr val="dk1"/>
              </a:buClr>
              <a:buSzPts val="2400"/>
              <a:buNone/>
            </a:pPr>
            <a:r>
              <a:rPr lang="en-GB" sz="1400" b="1" u="sng">
                <a:solidFill>
                  <a:schemeClr val="dk1"/>
                </a:solidFill>
                <a:latin typeface="Arial"/>
                <a:ea typeface="Arial"/>
                <a:cs typeface="Arial"/>
                <a:sym typeface="Arial"/>
              </a:rPr>
              <a:t>English – </a:t>
            </a:r>
            <a:r>
              <a:rPr lang="en-GB" sz="1400">
                <a:solidFill>
                  <a:schemeClr val="dk1"/>
                </a:solidFill>
                <a:latin typeface="Arial"/>
                <a:ea typeface="Arial"/>
                <a:cs typeface="Arial"/>
                <a:sym typeface="Arial"/>
              </a:rPr>
              <a:t>English homework will be sent out weekly on a Friday and will consolidate our learning from the week. </a:t>
            </a:r>
            <a:endParaRPr/>
          </a:p>
          <a:p>
            <a:pPr marL="0" lvl="0" indent="0" algn="l" rtl="0">
              <a:lnSpc>
                <a:spcPct val="100000"/>
              </a:lnSpc>
              <a:spcBef>
                <a:spcPts val="750"/>
              </a:spcBef>
              <a:spcAft>
                <a:spcPts val="0"/>
              </a:spcAft>
              <a:buClr>
                <a:schemeClr val="dk1"/>
              </a:buClr>
              <a:buSzPts val="2400"/>
              <a:buNone/>
            </a:pPr>
            <a:endParaRPr sz="1400">
              <a:solidFill>
                <a:schemeClr val="dk1"/>
              </a:solidFill>
              <a:latin typeface="Arial"/>
              <a:ea typeface="Arial"/>
              <a:cs typeface="Arial"/>
              <a:sym typeface="Arial"/>
            </a:endParaRPr>
          </a:p>
          <a:p>
            <a:pPr marL="0" lvl="0" indent="0" algn="l" rtl="0">
              <a:lnSpc>
                <a:spcPct val="100000"/>
              </a:lnSpc>
              <a:spcBef>
                <a:spcPts val="750"/>
              </a:spcBef>
              <a:spcAft>
                <a:spcPts val="0"/>
              </a:spcAft>
              <a:buClr>
                <a:schemeClr val="dk1"/>
              </a:buClr>
              <a:buSzPts val="2400"/>
              <a:buNone/>
            </a:pPr>
            <a:r>
              <a:rPr lang="en-GB" sz="1400" b="1" u="sng">
                <a:solidFill>
                  <a:schemeClr val="dk1"/>
                </a:solidFill>
                <a:latin typeface="Arial"/>
                <a:ea typeface="Arial"/>
                <a:cs typeface="Arial"/>
                <a:sym typeface="Arial"/>
              </a:rPr>
              <a:t>Spelling – </a:t>
            </a:r>
            <a:r>
              <a:rPr lang="en-GB" sz="1400">
                <a:solidFill>
                  <a:schemeClr val="dk1"/>
                </a:solidFill>
                <a:latin typeface="Arial"/>
                <a:ea typeface="Arial"/>
                <a:cs typeface="Arial"/>
                <a:sym typeface="Arial"/>
              </a:rPr>
              <a:t>Spellings will be sent out weekly on a Friday. The spellings link to our spelling rule for the week. There will be a spelling test on the following Monday. </a:t>
            </a:r>
            <a:endParaRPr/>
          </a:p>
          <a:p>
            <a:pPr marL="0" lvl="0" indent="0" algn="l" rtl="0">
              <a:lnSpc>
                <a:spcPct val="100000"/>
              </a:lnSpc>
              <a:spcBef>
                <a:spcPts val="750"/>
              </a:spcBef>
              <a:spcAft>
                <a:spcPts val="0"/>
              </a:spcAft>
              <a:buClr>
                <a:schemeClr val="dk1"/>
              </a:buClr>
              <a:buSzPts val="2400"/>
              <a:buNone/>
            </a:pPr>
            <a:endParaRPr sz="1400">
              <a:solidFill>
                <a:schemeClr val="dk1"/>
              </a:solidFill>
              <a:latin typeface="Arial"/>
              <a:ea typeface="Arial"/>
              <a:cs typeface="Arial"/>
              <a:sym typeface="Arial"/>
            </a:endParaRPr>
          </a:p>
          <a:p>
            <a:pPr marL="0" lvl="0" indent="0" algn="l" rtl="0">
              <a:lnSpc>
                <a:spcPct val="100000"/>
              </a:lnSpc>
              <a:spcBef>
                <a:spcPts val="750"/>
              </a:spcBef>
              <a:spcAft>
                <a:spcPts val="0"/>
              </a:spcAft>
              <a:buClr>
                <a:schemeClr val="dk1"/>
              </a:buClr>
              <a:buSzPts val="2400"/>
              <a:buNone/>
            </a:pPr>
            <a:r>
              <a:rPr lang="en-GB" sz="1400" b="1" u="sng">
                <a:solidFill>
                  <a:schemeClr val="dk1"/>
                </a:solidFill>
                <a:latin typeface="Arial"/>
                <a:ea typeface="Arial"/>
                <a:cs typeface="Arial"/>
                <a:sym typeface="Arial"/>
              </a:rPr>
              <a:t>Maths – </a:t>
            </a:r>
            <a:r>
              <a:rPr lang="en-GB" sz="1400">
                <a:solidFill>
                  <a:schemeClr val="dk1"/>
                </a:solidFill>
                <a:latin typeface="Arial"/>
                <a:ea typeface="Arial"/>
                <a:cs typeface="Arial"/>
                <a:sym typeface="Arial"/>
              </a:rPr>
              <a:t>Maths homework will be sent out weekly on a Friday and will consolidate our learning from the week. </a:t>
            </a:r>
            <a:endParaRPr sz="1400">
              <a:solidFill>
                <a:schemeClr val="dk1"/>
              </a:solidFill>
              <a:latin typeface="Arial"/>
              <a:ea typeface="Arial"/>
              <a:cs typeface="Arial"/>
              <a:sym typeface="Arial"/>
            </a:endParaRPr>
          </a:p>
          <a:p>
            <a:pPr marL="171450" lvl="0" indent="-76200" algn="l" rtl="0">
              <a:lnSpc>
                <a:spcPct val="100000"/>
              </a:lnSpc>
              <a:spcBef>
                <a:spcPts val="750"/>
              </a:spcBef>
              <a:spcAft>
                <a:spcPts val="0"/>
              </a:spcAft>
              <a:buClr>
                <a:schemeClr val="dk1"/>
              </a:buClr>
              <a:buSzPts val="2400"/>
              <a:buNone/>
            </a:pPr>
            <a:endParaRPr sz="1400">
              <a:solidFill>
                <a:schemeClr val="dk1"/>
              </a:solidFill>
              <a:latin typeface="Arial"/>
              <a:ea typeface="Arial"/>
              <a:cs typeface="Arial"/>
              <a:sym typeface="Arial"/>
            </a:endParaRPr>
          </a:p>
          <a:p>
            <a:pPr marL="0" lvl="0" indent="0" algn="l" rtl="0">
              <a:lnSpc>
                <a:spcPct val="100000"/>
              </a:lnSpc>
              <a:spcBef>
                <a:spcPts val="750"/>
              </a:spcBef>
              <a:spcAft>
                <a:spcPts val="0"/>
              </a:spcAft>
              <a:buClr>
                <a:schemeClr val="dk1"/>
              </a:buClr>
              <a:buSzPts val="2400"/>
              <a:buNone/>
            </a:pPr>
            <a:r>
              <a:rPr lang="en-GB" sz="1400" b="1" u="sng">
                <a:solidFill>
                  <a:schemeClr val="dk1"/>
                </a:solidFill>
                <a:latin typeface="Arial"/>
                <a:ea typeface="Arial"/>
                <a:cs typeface="Arial"/>
                <a:sym typeface="Arial"/>
              </a:rPr>
              <a:t>Creative homework – </a:t>
            </a:r>
            <a:r>
              <a:rPr lang="en-GB" sz="1400">
                <a:solidFill>
                  <a:schemeClr val="dk1"/>
                </a:solidFill>
                <a:latin typeface="Arial"/>
                <a:ea typeface="Arial"/>
                <a:cs typeface="Arial"/>
                <a:sym typeface="Arial"/>
              </a:rPr>
              <a:t>Creative homework will be sent out once a half term and will relate to one of our topics for example building a Tudor style house. </a:t>
            </a:r>
            <a:endParaRPr sz="1400">
              <a:solidFill>
                <a:schemeClr val="dk1"/>
              </a:solidFill>
              <a:latin typeface="Arial"/>
              <a:ea typeface="Arial"/>
              <a:cs typeface="Arial"/>
              <a:sym typeface="Arial"/>
            </a:endParaRPr>
          </a:p>
          <a:p>
            <a:pPr marL="0" lvl="0" indent="0" algn="l" rtl="0">
              <a:lnSpc>
                <a:spcPct val="70000"/>
              </a:lnSpc>
              <a:spcBef>
                <a:spcPts val="750"/>
              </a:spcBef>
              <a:spcAft>
                <a:spcPts val="0"/>
              </a:spcAft>
              <a:buClr>
                <a:schemeClr val="dk1"/>
              </a:buClr>
              <a:buSzPts val="2400"/>
              <a:buNone/>
            </a:pPr>
            <a:endParaRPr sz="2400">
              <a:latin typeface="Arial"/>
              <a:ea typeface="Arial"/>
              <a:cs typeface="Arial"/>
              <a:sym typeface="Arial"/>
            </a:endParaRPr>
          </a:p>
          <a:p>
            <a:pPr marL="0" lvl="0" indent="0" algn="l" rtl="0">
              <a:lnSpc>
                <a:spcPct val="70000"/>
              </a:lnSpc>
              <a:spcBef>
                <a:spcPts val="750"/>
              </a:spcBef>
              <a:spcAft>
                <a:spcPts val="0"/>
              </a:spcAft>
              <a:buClr>
                <a:schemeClr val="dk1"/>
              </a:buClr>
              <a:buSzPts val="2400"/>
              <a:buNone/>
            </a:pPr>
            <a:endParaRPr>
              <a:latin typeface="Arial"/>
              <a:ea typeface="Arial"/>
              <a:cs typeface="Arial"/>
              <a:sym typeface="Arial"/>
            </a:endParaRPr>
          </a:p>
        </p:txBody>
      </p:sp>
      <p:pic>
        <p:nvPicPr>
          <p:cNvPr id="179" name="Google Shape;179;p10"/>
          <p:cNvPicPr preferRelativeResize="0"/>
          <p:nvPr/>
        </p:nvPicPr>
        <p:blipFill rotWithShape="1">
          <a:blip r:embed="rId3">
            <a:alphaModFix/>
          </a:blip>
          <a:srcRect/>
          <a:stretch/>
        </p:blipFill>
        <p:spPr>
          <a:xfrm>
            <a:off x="628643" y="470413"/>
            <a:ext cx="732651" cy="523222"/>
          </a:xfrm>
          <a:prstGeom prst="rect">
            <a:avLst/>
          </a:prstGeom>
          <a:noFill/>
          <a:ln w="9525" cap="flat" cmpd="sng">
            <a:solidFill>
              <a:schemeClr val="dk1"/>
            </a:solidFill>
            <a:prstDash val="solid"/>
            <a:round/>
            <a:headEnd type="none" w="sm" len="sm"/>
            <a:tailEnd type="none" w="sm" len="sm"/>
          </a:ln>
        </p:spPr>
      </p:pic>
      <p:pic>
        <p:nvPicPr>
          <p:cNvPr id="180" name="Google Shape;180;p10"/>
          <p:cNvPicPr preferRelativeResize="0"/>
          <p:nvPr/>
        </p:nvPicPr>
        <p:blipFill rotWithShape="1">
          <a:blip r:embed="rId3">
            <a:alphaModFix/>
          </a:blip>
          <a:srcRect/>
          <a:stretch/>
        </p:blipFill>
        <p:spPr>
          <a:xfrm>
            <a:off x="7782693" y="470413"/>
            <a:ext cx="732651" cy="523222"/>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11"/>
          <p:cNvSpPr txBox="1">
            <a:spLocks noGrp="1"/>
          </p:cNvSpPr>
          <p:nvPr>
            <p:ph type="title"/>
          </p:nvPr>
        </p:nvSpPr>
        <p:spPr>
          <a:xfrm>
            <a:off x="628650" y="470425"/>
            <a:ext cx="7886700" cy="523200"/>
          </a:xfrm>
          <a:prstGeom prst="rect">
            <a:avLst/>
          </a:prstGeom>
          <a:solidFill>
            <a:srgbClr val="F7CAAC"/>
          </a:solidFill>
          <a:ln w="9525" cap="flat" cmpd="sng">
            <a:solidFill>
              <a:schemeClr val="dk2"/>
            </a:solidFill>
            <a:prstDash val="solid"/>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a:t>Certificates and Awards</a:t>
            </a:r>
            <a:endParaRPr/>
          </a:p>
        </p:txBody>
      </p:sp>
      <p:sp>
        <p:nvSpPr>
          <p:cNvPr id="186" name="Google Shape;186;p11"/>
          <p:cNvSpPr txBox="1">
            <a:spLocks noGrp="1"/>
          </p:cNvSpPr>
          <p:nvPr>
            <p:ph type="body" idx="1"/>
          </p:nvPr>
        </p:nvSpPr>
        <p:spPr>
          <a:xfrm>
            <a:off x="628650" y="1367049"/>
            <a:ext cx="7886700" cy="1485900"/>
          </a:xfrm>
          <a:prstGeom prst="rect">
            <a:avLst/>
          </a:prstGeom>
          <a:noFill/>
          <a:ln w="9525" cap="flat" cmpd="sng">
            <a:solidFill>
              <a:srgbClr val="888888"/>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70000"/>
              </a:lnSpc>
              <a:spcBef>
                <a:spcPts val="0"/>
              </a:spcBef>
              <a:spcAft>
                <a:spcPts val="0"/>
              </a:spcAft>
              <a:buClr>
                <a:schemeClr val="dk1"/>
              </a:buClr>
              <a:buSzPts val="2210"/>
              <a:buNone/>
            </a:pPr>
            <a:r>
              <a:rPr lang="en-GB" sz="1560">
                <a:solidFill>
                  <a:schemeClr val="dk1"/>
                </a:solidFill>
                <a:latin typeface="Arial"/>
                <a:ea typeface="Arial"/>
                <a:cs typeface="Arial"/>
                <a:sym typeface="Arial"/>
              </a:rPr>
              <a:t>In Year 2, we use class Dojos. The children can earn points for being on task, working hard, teamwork, listening, perseverance and much more. The children can set targets for themselves and can help to decide the rewards which they work towards. The children are also awarded stickers. </a:t>
            </a:r>
            <a:endParaRPr sz="1985"/>
          </a:p>
          <a:p>
            <a:pPr marL="0" lvl="0" indent="0" algn="l" rtl="0">
              <a:lnSpc>
                <a:spcPct val="70000"/>
              </a:lnSpc>
              <a:spcBef>
                <a:spcPts val="750"/>
              </a:spcBef>
              <a:spcAft>
                <a:spcPts val="0"/>
              </a:spcAft>
              <a:buClr>
                <a:schemeClr val="dk1"/>
              </a:buClr>
              <a:buSzPts val="2210"/>
              <a:buNone/>
            </a:pPr>
            <a:r>
              <a:rPr lang="en-GB" sz="1560">
                <a:latin typeface="Arial"/>
                <a:ea typeface="Arial"/>
                <a:cs typeface="Arial"/>
                <a:sym typeface="Arial"/>
              </a:rPr>
              <a:t>Bronze - 50 </a:t>
            </a:r>
            <a:endParaRPr sz="1560">
              <a:latin typeface="Arial"/>
              <a:ea typeface="Arial"/>
              <a:cs typeface="Arial"/>
              <a:sym typeface="Arial"/>
            </a:endParaRPr>
          </a:p>
          <a:p>
            <a:pPr marL="0" lvl="0" indent="0" algn="l" rtl="0">
              <a:lnSpc>
                <a:spcPct val="70000"/>
              </a:lnSpc>
              <a:spcBef>
                <a:spcPts val="750"/>
              </a:spcBef>
              <a:spcAft>
                <a:spcPts val="0"/>
              </a:spcAft>
              <a:buClr>
                <a:schemeClr val="dk1"/>
              </a:buClr>
              <a:buSzPts val="2210"/>
              <a:buNone/>
            </a:pPr>
            <a:r>
              <a:rPr lang="en-GB" sz="1560">
                <a:latin typeface="Arial"/>
                <a:ea typeface="Arial"/>
                <a:cs typeface="Arial"/>
                <a:sym typeface="Arial"/>
              </a:rPr>
              <a:t>Silver - 100 </a:t>
            </a:r>
            <a:endParaRPr sz="1560">
              <a:latin typeface="Arial"/>
              <a:ea typeface="Arial"/>
              <a:cs typeface="Arial"/>
              <a:sym typeface="Arial"/>
            </a:endParaRPr>
          </a:p>
          <a:p>
            <a:pPr marL="0" lvl="0" indent="0" algn="l" rtl="0">
              <a:lnSpc>
                <a:spcPct val="70000"/>
              </a:lnSpc>
              <a:spcBef>
                <a:spcPts val="750"/>
              </a:spcBef>
              <a:spcAft>
                <a:spcPts val="0"/>
              </a:spcAft>
              <a:buClr>
                <a:schemeClr val="dk1"/>
              </a:buClr>
              <a:buSzPts val="2210"/>
              <a:buNone/>
            </a:pPr>
            <a:r>
              <a:rPr lang="en-GB" sz="1560">
                <a:latin typeface="Arial"/>
                <a:ea typeface="Arial"/>
                <a:cs typeface="Arial"/>
                <a:sym typeface="Arial"/>
              </a:rPr>
              <a:t>Gold - 150 </a:t>
            </a:r>
            <a:endParaRPr sz="1560">
              <a:latin typeface="Arial"/>
              <a:ea typeface="Arial"/>
              <a:cs typeface="Arial"/>
              <a:sym typeface="Arial"/>
            </a:endParaRPr>
          </a:p>
          <a:p>
            <a:pPr marL="0" lvl="0" indent="0" algn="l" rtl="0">
              <a:lnSpc>
                <a:spcPct val="70000"/>
              </a:lnSpc>
              <a:spcBef>
                <a:spcPts val="750"/>
              </a:spcBef>
              <a:spcAft>
                <a:spcPts val="0"/>
              </a:spcAft>
              <a:buClr>
                <a:schemeClr val="dk1"/>
              </a:buClr>
              <a:buSzPts val="2210"/>
              <a:buNone/>
            </a:pPr>
            <a:r>
              <a:rPr lang="en-GB" sz="1560">
                <a:latin typeface="Arial"/>
                <a:ea typeface="Arial"/>
                <a:cs typeface="Arial"/>
                <a:sym typeface="Arial"/>
              </a:rPr>
              <a:t>Headteachers - 200</a:t>
            </a:r>
            <a:endParaRPr sz="1560">
              <a:latin typeface="Arial"/>
              <a:ea typeface="Arial"/>
              <a:cs typeface="Arial"/>
              <a:sym typeface="Arial"/>
            </a:endParaRPr>
          </a:p>
          <a:p>
            <a:pPr marL="0" lvl="0" indent="0" algn="l" rtl="0">
              <a:lnSpc>
                <a:spcPct val="70000"/>
              </a:lnSpc>
              <a:spcBef>
                <a:spcPts val="750"/>
              </a:spcBef>
              <a:spcAft>
                <a:spcPts val="0"/>
              </a:spcAft>
              <a:buSzPts val="1530"/>
              <a:buNone/>
            </a:pPr>
            <a:endParaRPr sz="2410">
              <a:latin typeface="Arial"/>
              <a:ea typeface="Arial"/>
              <a:cs typeface="Arial"/>
              <a:sym typeface="Arial"/>
            </a:endParaRPr>
          </a:p>
          <a:p>
            <a:pPr marL="171450" lvl="0" indent="-38100" algn="l" rtl="0">
              <a:lnSpc>
                <a:spcPct val="70000"/>
              </a:lnSpc>
              <a:spcBef>
                <a:spcPts val="750"/>
              </a:spcBef>
              <a:spcAft>
                <a:spcPts val="0"/>
              </a:spcAft>
              <a:buClr>
                <a:schemeClr val="dk1"/>
              </a:buClr>
              <a:buSzPts val="1785"/>
              <a:buNone/>
            </a:pPr>
            <a:endParaRPr sz="1985"/>
          </a:p>
        </p:txBody>
      </p:sp>
      <p:pic>
        <p:nvPicPr>
          <p:cNvPr id="187" name="Google Shape;187;p11"/>
          <p:cNvPicPr preferRelativeResize="0"/>
          <p:nvPr/>
        </p:nvPicPr>
        <p:blipFill rotWithShape="1">
          <a:blip r:embed="rId3">
            <a:alphaModFix/>
          </a:blip>
          <a:srcRect/>
          <a:stretch/>
        </p:blipFill>
        <p:spPr>
          <a:xfrm>
            <a:off x="628643" y="470413"/>
            <a:ext cx="732651" cy="523222"/>
          </a:xfrm>
          <a:prstGeom prst="rect">
            <a:avLst/>
          </a:prstGeom>
          <a:noFill/>
          <a:ln w="9525" cap="flat" cmpd="sng">
            <a:solidFill>
              <a:schemeClr val="dk1"/>
            </a:solidFill>
            <a:prstDash val="solid"/>
            <a:round/>
            <a:headEnd type="none" w="sm" len="sm"/>
            <a:tailEnd type="none" w="sm" len="sm"/>
          </a:ln>
        </p:spPr>
      </p:pic>
      <p:pic>
        <p:nvPicPr>
          <p:cNvPr id="188" name="Google Shape;188;p11"/>
          <p:cNvPicPr preferRelativeResize="0"/>
          <p:nvPr/>
        </p:nvPicPr>
        <p:blipFill rotWithShape="1">
          <a:blip r:embed="rId3">
            <a:alphaModFix/>
          </a:blip>
          <a:srcRect/>
          <a:stretch/>
        </p:blipFill>
        <p:spPr>
          <a:xfrm>
            <a:off x="7782693" y="470413"/>
            <a:ext cx="732651" cy="523222"/>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9"/>
          <p:cNvSpPr txBox="1">
            <a:spLocks noGrp="1"/>
          </p:cNvSpPr>
          <p:nvPr>
            <p:ph type="title"/>
          </p:nvPr>
        </p:nvSpPr>
        <p:spPr>
          <a:xfrm>
            <a:off x="628650" y="470425"/>
            <a:ext cx="7886700" cy="523200"/>
          </a:xfrm>
          <a:prstGeom prst="rect">
            <a:avLst/>
          </a:prstGeom>
          <a:solidFill>
            <a:srgbClr val="F7CAAC"/>
          </a:solidFill>
          <a:ln w="9525" cap="flat" cmpd="sng">
            <a:solidFill>
              <a:schemeClr val="dk2"/>
            </a:solidFill>
            <a:prstDash val="solid"/>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a:t>Certificates and Awards</a:t>
            </a:r>
            <a:endParaRPr/>
          </a:p>
        </p:txBody>
      </p:sp>
      <p:sp>
        <p:nvSpPr>
          <p:cNvPr id="195" name="Google Shape;195;p29"/>
          <p:cNvSpPr txBox="1">
            <a:spLocks noGrp="1"/>
          </p:cNvSpPr>
          <p:nvPr>
            <p:ph type="body" idx="1"/>
          </p:nvPr>
        </p:nvSpPr>
        <p:spPr>
          <a:xfrm>
            <a:off x="628650" y="1202452"/>
            <a:ext cx="7886700" cy="2601452"/>
          </a:xfrm>
          <a:prstGeom prst="rect">
            <a:avLst/>
          </a:prstGeom>
          <a:noFill/>
          <a:ln w="9525" cap="flat" cmpd="sng">
            <a:solidFill>
              <a:srgbClr val="888888"/>
            </a:solidFill>
            <a:prstDash val="solid"/>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750"/>
              </a:spcBef>
              <a:spcAft>
                <a:spcPts val="0"/>
              </a:spcAft>
              <a:buClr>
                <a:schemeClr val="dk1"/>
              </a:buClr>
              <a:buSzPts val="2600"/>
              <a:buNone/>
            </a:pPr>
            <a:r>
              <a:rPr lang="en-GB" sz="1600">
                <a:solidFill>
                  <a:schemeClr val="dk1"/>
                </a:solidFill>
                <a:latin typeface="Arial"/>
                <a:ea typeface="Arial"/>
                <a:cs typeface="Arial"/>
                <a:sym typeface="Arial"/>
              </a:rPr>
              <a:t>Each week a ‘Learning Value’ certificate is awarded to a child in our class in recognition of demonstrating the school’s learning values.</a:t>
            </a:r>
            <a:endParaRPr/>
          </a:p>
          <a:p>
            <a:pPr marL="0" lvl="0" indent="0" algn="l" rtl="0">
              <a:lnSpc>
                <a:spcPct val="90000"/>
              </a:lnSpc>
              <a:spcBef>
                <a:spcPts val="750"/>
              </a:spcBef>
              <a:spcAft>
                <a:spcPts val="0"/>
              </a:spcAft>
              <a:buClr>
                <a:schemeClr val="dk1"/>
              </a:buClr>
              <a:buSzPts val="2600"/>
              <a:buNone/>
            </a:pPr>
            <a:endParaRPr sz="1600">
              <a:solidFill>
                <a:schemeClr val="dk1"/>
              </a:solidFill>
              <a:latin typeface="Arial"/>
              <a:ea typeface="Arial"/>
              <a:cs typeface="Arial"/>
              <a:sym typeface="Arial"/>
            </a:endParaRPr>
          </a:p>
          <a:p>
            <a:pPr marL="0" lvl="0" indent="0" algn="l" rtl="0">
              <a:lnSpc>
                <a:spcPct val="90000"/>
              </a:lnSpc>
              <a:spcBef>
                <a:spcPts val="750"/>
              </a:spcBef>
              <a:spcAft>
                <a:spcPts val="0"/>
              </a:spcAft>
              <a:buClr>
                <a:schemeClr val="dk1"/>
              </a:buClr>
              <a:buSzPts val="2600"/>
              <a:buNone/>
            </a:pPr>
            <a:r>
              <a:rPr lang="en-GB" sz="1600">
                <a:solidFill>
                  <a:schemeClr val="dk1"/>
                </a:solidFill>
                <a:latin typeface="Arial"/>
                <a:ea typeface="Arial"/>
                <a:cs typeface="Arial"/>
                <a:sym typeface="Arial"/>
              </a:rPr>
              <a:t>Each week a ‘Fruit of the Spirit’ certificate is awarded to a child in our class in recognition of demonstrating the school’s core values. </a:t>
            </a:r>
            <a:endParaRPr/>
          </a:p>
          <a:p>
            <a:pPr marL="0" lvl="0" indent="0" algn="l" rtl="0">
              <a:lnSpc>
                <a:spcPct val="90000"/>
              </a:lnSpc>
              <a:spcBef>
                <a:spcPts val="750"/>
              </a:spcBef>
              <a:spcAft>
                <a:spcPts val="0"/>
              </a:spcAft>
              <a:buClr>
                <a:schemeClr val="dk1"/>
              </a:buClr>
              <a:buSzPts val="2600"/>
              <a:buNone/>
            </a:pPr>
            <a:endParaRPr sz="1600">
              <a:solidFill>
                <a:schemeClr val="dk1"/>
              </a:solidFill>
              <a:latin typeface="Arial"/>
              <a:ea typeface="Arial"/>
              <a:cs typeface="Arial"/>
              <a:sym typeface="Arial"/>
            </a:endParaRPr>
          </a:p>
          <a:p>
            <a:pPr marL="0" lvl="0" indent="0" algn="l" rtl="0">
              <a:lnSpc>
                <a:spcPct val="90000"/>
              </a:lnSpc>
              <a:spcBef>
                <a:spcPts val="750"/>
              </a:spcBef>
              <a:spcAft>
                <a:spcPts val="0"/>
              </a:spcAft>
              <a:buClr>
                <a:schemeClr val="dk1"/>
              </a:buClr>
              <a:buSzPts val="2600"/>
              <a:buNone/>
            </a:pPr>
            <a:r>
              <a:rPr lang="en-GB" sz="1600">
                <a:solidFill>
                  <a:schemeClr val="dk1"/>
                </a:solidFill>
                <a:latin typeface="Arial"/>
                <a:ea typeface="Arial"/>
                <a:cs typeface="Arial"/>
                <a:sym typeface="Arial"/>
              </a:rPr>
              <a:t>A celebration assembly takes place every Friday to acknowledge weekly achievements including ‘Special Mentions’. </a:t>
            </a:r>
            <a:endParaRPr sz="1600">
              <a:solidFill>
                <a:schemeClr val="dk1"/>
              </a:solidFill>
              <a:latin typeface="Arial"/>
              <a:ea typeface="Arial"/>
              <a:cs typeface="Arial"/>
              <a:sym typeface="Arial"/>
            </a:endParaRPr>
          </a:p>
          <a:p>
            <a:pPr marL="0" lvl="0" indent="0" algn="l" rtl="0">
              <a:lnSpc>
                <a:spcPct val="90000"/>
              </a:lnSpc>
              <a:spcBef>
                <a:spcPts val="750"/>
              </a:spcBef>
              <a:spcAft>
                <a:spcPts val="0"/>
              </a:spcAft>
              <a:buSzPts val="1800"/>
              <a:buNone/>
            </a:pPr>
            <a:endParaRPr sz="2600">
              <a:latin typeface="Arial"/>
              <a:ea typeface="Arial"/>
              <a:cs typeface="Arial"/>
              <a:sym typeface="Arial"/>
            </a:endParaRPr>
          </a:p>
          <a:p>
            <a:pPr marL="171450" lvl="0" indent="-38100" algn="l" rtl="0">
              <a:lnSpc>
                <a:spcPct val="90000"/>
              </a:lnSpc>
              <a:spcBef>
                <a:spcPts val="750"/>
              </a:spcBef>
              <a:spcAft>
                <a:spcPts val="0"/>
              </a:spcAft>
              <a:buClr>
                <a:schemeClr val="dk1"/>
              </a:buClr>
              <a:buSzPts val="2100"/>
              <a:buNone/>
            </a:pPr>
            <a:endParaRPr/>
          </a:p>
        </p:txBody>
      </p:sp>
      <p:pic>
        <p:nvPicPr>
          <p:cNvPr id="196" name="Google Shape;196;p29"/>
          <p:cNvPicPr preferRelativeResize="0"/>
          <p:nvPr/>
        </p:nvPicPr>
        <p:blipFill rotWithShape="1">
          <a:blip r:embed="rId3">
            <a:alphaModFix/>
          </a:blip>
          <a:srcRect/>
          <a:stretch/>
        </p:blipFill>
        <p:spPr>
          <a:xfrm>
            <a:off x="628643" y="470413"/>
            <a:ext cx="732651" cy="523222"/>
          </a:xfrm>
          <a:prstGeom prst="rect">
            <a:avLst/>
          </a:prstGeom>
          <a:noFill/>
          <a:ln w="9525" cap="flat" cmpd="sng">
            <a:solidFill>
              <a:schemeClr val="dk1"/>
            </a:solidFill>
            <a:prstDash val="solid"/>
            <a:round/>
            <a:headEnd type="none" w="sm" len="sm"/>
            <a:tailEnd type="none" w="sm" len="sm"/>
          </a:ln>
        </p:spPr>
      </p:pic>
      <p:pic>
        <p:nvPicPr>
          <p:cNvPr id="197" name="Google Shape;197;p29"/>
          <p:cNvPicPr preferRelativeResize="0"/>
          <p:nvPr/>
        </p:nvPicPr>
        <p:blipFill rotWithShape="1">
          <a:blip r:embed="rId3">
            <a:alphaModFix/>
          </a:blip>
          <a:srcRect/>
          <a:stretch/>
        </p:blipFill>
        <p:spPr>
          <a:xfrm>
            <a:off x="7782693" y="470413"/>
            <a:ext cx="732651" cy="523222"/>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202" name="Google Shape;202;p12"/>
          <p:cNvPicPr preferRelativeResize="0"/>
          <p:nvPr/>
        </p:nvPicPr>
        <p:blipFill rotWithShape="1">
          <a:blip r:embed="rId3">
            <a:alphaModFix/>
          </a:blip>
          <a:srcRect/>
          <a:stretch/>
        </p:blipFill>
        <p:spPr>
          <a:xfrm>
            <a:off x="328418" y="381088"/>
            <a:ext cx="732651" cy="523222"/>
          </a:xfrm>
          <a:prstGeom prst="rect">
            <a:avLst/>
          </a:prstGeom>
          <a:noFill/>
          <a:ln w="9525" cap="flat" cmpd="sng">
            <a:solidFill>
              <a:schemeClr val="dk1"/>
            </a:solidFill>
            <a:prstDash val="solid"/>
            <a:round/>
            <a:headEnd type="none" w="sm" len="sm"/>
            <a:tailEnd type="none" w="sm" len="sm"/>
          </a:ln>
        </p:spPr>
      </p:pic>
      <p:sp>
        <p:nvSpPr>
          <p:cNvPr id="203" name="Google Shape;203;p12"/>
          <p:cNvSpPr txBox="1"/>
          <p:nvPr/>
        </p:nvSpPr>
        <p:spPr>
          <a:xfrm>
            <a:off x="1081998" y="381088"/>
            <a:ext cx="6980003" cy="523220"/>
          </a:xfrm>
          <a:prstGeom prst="rect">
            <a:avLst/>
          </a:prstGeom>
          <a:solidFill>
            <a:srgbClr val="F7CAAC"/>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chemeClr val="dk1"/>
                </a:solidFill>
                <a:latin typeface="Calibri"/>
                <a:ea typeface="Calibri"/>
                <a:cs typeface="Calibri"/>
                <a:sym typeface="Calibri"/>
              </a:rPr>
              <a:t>Behaviour &amp; Anti-Bullying</a:t>
            </a:r>
            <a:endParaRPr sz="1400" b="0" i="0" u="none" strike="noStrike" cap="none">
              <a:solidFill>
                <a:srgbClr val="000000"/>
              </a:solidFill>
              <a:latin typeface="Arial"/>
              <a:ea typeface="Arial"/>
              <a:cs typeface="Arial"/>
              <a:sym typeface="Arial"/>
            </a:endParaRPr>
          </a:p>
        </p:txBody>
      </p:sp>
      <p:pic>
        <p:nvPicPr>
          <p:cNvPr id="204" name="Google Shape;204;p12"/>
          <p:cNvPicPr preferRelativeResize="0"/>
          <p:nvPr/>
        </p:nvPicPr>
        <p:blipFill rotWithShape="1">
          <a:blip r:embed="rId3">
            <a:alphaModFix/>
          </a:blip>
          <a:srcRect/>
          <a:stretch/>
        </p:blipFill>
        <p:spPr>
          <a:xfrm>
            <a:off x="8062001" y="381088"/>
            <a:ext cx="732652" cy="523220"/>
          </a:xfrm>
          <a:prstGeom prst="rect">
            <a:avLst/>
          </a:prstGeom>
          <a:noFill/>
          <a:ln w="9525" cap="flat" cmpd="sng">
            <a:solidFill>
              <a:schemeClr val="dk1"/>
            </a:solidFill>
            <a:prstDash val="solid"/>
            <a:round/>
            <a:headEnd type="none" w="sm" len="sm"/>
            <a:tailEnd type="none" w="sm" len="sm"/>
          </a:ln>
        </p:spPr>
      </p:pic>
      <p:sp>
        <p:nvSpPr>
          <p:cNvPr id="205" name="Google Shape;205;p12"/>
          <p:cNvSpPr txBox="1"/>
          <p:nvPr/>
        </p:nvSpPr>
        <p:spPr>
          <a:xfrm>
            <a:off x="279758" y="1179542"/>
            <a:ext cx="8584500" cy="427805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GB" sz="1600" b="0" i="0" u="none" strike="noStrike" cap="none">
                <a:solidFill>
                  <a:schemeClr val="dk1"/>
                </a:solidFill>
                <a:latin typeface="Arial"/>
                <a:ea typeface="Arial"/>
                <a:cs typeface="Arial"/>
                <a:sym typeface="Arial"/>
              </a:rPr>
              <a:t>At Dawpool, we believe that all people are made in the image of God and are unconditionally loved by God. Everyone is equal and we treat each other with dignity and respect. Our school is a place where everyone should be able to flourish in a loving and hospitable community. Poor behaviour and bullying of any kind will not be tolerated and will be taken seriously. </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GB" sz="1600" b="0" i="0" u="none" strike="noStrike" cap="none">
                <a:solidFill>
                  <a:schemeClr val="dk1"/>
                </a:solidFill>
                <a:latin typeface="Arial"/>
                <a:ea typeface="Arial"/>
                <a:cs typeface="Arial"/>
                <a:sym typeface="Arial"/>
              </a:rPr>
              <a:t>Dawpool’s</a:t>
            </a:r>
            <a:r>
              <a:rPr lang="en-GB" sz="1600" b="1" i="0" u="none" strike="noStrike" cap="none">
                <a:solidFill>
                  <a:schemeClr val="dk1"/>
                </a:solidFill>
                <a:latin typeface="Arial"/>
                <a:ea typeface="Arial"/>
                <a:cs typeface="Arial"/>
                <a:sym typeface="Arial"/>
              </a:rPr>
              <a:t> Behaviour Policy </a:t>
            </a:r>
            <a:r>
              <a:rPr lang="en-GB" sz="1600" b="0" i="0" u="none" strike="noStrike" cap="none">
                <a:solidFill>
                  <a:schemeClr val="dk1"/>
                </a:solidFill>
                <a:latin typeface="Arial"/>
                <a:ea typeface="Arial"/>
                <a:cs typeface="Arial"/>
                <a:sym typeface="Arial"/>
              </a:rPr>
              <a:t>can be viewed </a:t>
            </a:r>
            <a:r>
              <a:rPr lang="en-GB" sz="1600" b="0" i="0" u="sng" strike="noStrike" cap="none">
                <a:solidFill>
                  <a:schemeClr val="hlink"/>
                </a:solidFill>
                <a:latin typeface="Arial"/>
                <a:ea typeface="Arial"/>
                <a:cs typeface="Arial"/>
                <a:sym typeface="Arial"/>
                <a:hlinkClick r:id="rId4"/>
              </a:rPr>
              <a:t>here.</a:t>
            </a: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GB" sz="1600" b="0" i="0" u="none" strike="noStrike" cap="none">
                <a:solidFill>
                  <a:schemeClr val="dk1"/>
                </a:solidFill>
                <a:latin typeface="Arial"/>
                <a:ea typeface="Arial"/>
                <a:cs typeface="Arial"/>
                <a:sym typeface="Arial"/>
              </a:rPr>
              <a:t>Dawpool’s</a:t>
            </a:r>
            <a:r>
              <a:rPr lang="en-GB" sz="1600" b="1" i="0" u="none" strike="noStrike" cap="none">
                <a:solidFill>
                  <a:schemeClr val="dk1"/>
                </a:solidFill>
                <a:latin typeface="Arial"/>
                <a:ea typeface="Arial"/>
                <a:cs typeface="Arial"/>
                <a:sym typeface="Arial"/>
              </a:rPr>
              <a:t> Anti-Bullying Policy </a:t>
            </a:r>
            <a:r>
              <a:rPr lang="en-GB" sz="1600" b="0" i="0" u="none" strike="noStrike" cap="none">
                <a:solidFill>
                  <a:schemeClr val="dk1"/>
                </a:solidFill>
                <a:latin typeface="Arial"/>
                <a:ea typeface="Arial"/>
                <a:cs typeface="Arial"/>
                <a:sym typeface="Arial"/>
              </a:rPr>
              <a:t>can be viewed </a:t>
            </a:r>
            <a:r>
              <a:rPr lang="en-GB" sz="1600" b="0" i="0" u="sng" strike="noStrike" cap="none">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rPr>
              <a:t>here</a:t>
            </a:r>
            <a:r>
              <a:rPr lang="en-GB" sz="1600" b="0" i="0" u="none" strike="noStrike" cap="none">
                <a:solidFill>
                  <a:schemeClr val="dk1"/>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GB" sz="1600" b="0" i="0" u="none" strike="noStrike" cap="none">
                <a:solidFill>
                  <a:schemeClr val="dk1"/>
                </a:solidFill>
                <a:latin typeface="Arial"/>
                <a:ea typeface="Arial"/>
                <a:cs typeface="Arial"/>
                <a:sym typeface="Arial"/>
              </a:rPr>
              <a:t>The school’s </a:t>
            </a:r>
            <a:r>
              <a:rPr lang="en-GB" sz="1600" b="1" i="0" u="none" strike="noStrike" cap="none">
                <a:solidFill>
                  <a:schemeClr val="dk1"/>
                </a:solidFill>
                <a:latin typeface="Arial"/>
                <a:ea typeface="Arial"/>
                <a:cs typeface="Arial"/>
                <a:sym typeface="Arial"/>
              </a:rPr>
              <a:t>Anti-Bullying Guide for Parents </a:t>
            </a:r>
            <a:r>
              <a:rPr lang="en-GB" sz="1600" b="0" i="0" u="none" strike="noStrike" cap="none">
                <a:solidFill>
                  <a:schemeClr val="dk1"/>
                </a:solidFill>
                <a:latin typeface="Arial"/>
                <a:ea typeface="Arial"/>
                <a:cs typeface="Arial"/>
                <a:sym typeface="Arial"/>
              </a:rPr>
              <a:t>can be viewed </a:t>
            </a:r>
            <a:r>
              <a:rPr lang="en-GB" sz="1600" b="0" i="0" u="sng" strike="noStrike" cap="none">
                <a:solidFill>
                  <a:schemeClr val="hlink"/>
                </a:solidFill>
                <a:latin typeface="Arial"/>
                <a:ea typeface="Arial"/>
                <a:cs typeface="Arial"/>
                <a:sym typeface="Arial"/>
                <a:hlinkClick r:id="rId6"/>
              </a:rPr>
              <a:t>here</a:t>
            </a:r>
            <a:r>
              <a:rPr lang="en-GB" sz="1600" b="0" i="0" u="none" strike="noStrike" cap="none">
                <a:solidFill>
                  <a:schemeClr val="dk1"/>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GB" sz="1600" b="0" i="0" u="none" strike="noStrike" cap="none">
                <a:solidFill>
                  <a:schemeClr val="dk1"/>
                </a:solidFill>
                <a:latin typeface="Arial"/>
                <a:ea typeface="Arial"/>
                <a:cs typeface="Arial"/>
                <a:sym typeface="Arial"/>
              </a:rPr>
              <a:t>The school’s </a:t>
            </a:r>
            <a:r>
              <a:rPr lang="en-GB" sz="1600" b="1" i="0" u="none" strike="noStrike" cap="none">
                <a:solidFill>
                  <a:schemeClr val="dk1"/>
                </a:solidFill>
                <a:latin typeface="Arial"/>
                <a:ea typeface="Arial"/>
                <a:cs typeface="Arial"/>
                <a:sym typeface="Arial"/>
              </a:rPr>
              <a:t>Anti-Bullying Guide for Children </a:t>
            </a:r>
            <a:r>
              <a:rPr lang="en-GB" sz="1600" b="0" i="0" u="none" strike="noStrike" cap="none">
                <a:solidFill>
                  <a:schemeClr val="dk1"/>
                </a:solidFill>
                <a:latin typeface="Arial"/>
                <a:ea typeface="Arial"/>
                <a:cs typeface="Arial"/>
                <a:sym typeface="Arial"/>
              </a:rPr>
              <a:t>can be viewed </a:t>
            </a:r>
            <a:r>
              <a:rPr lang="en-GB" sz="1600" b="0" i="0" u="sng" strike="noStrike" cap="none">
                <a:solidFill>
                  <a:schemeClr val="hlink"/>
                </a:solidFill>
                <a:latin typeface="Arial"/>
                <a:ea typeface="Arial"/>
                <a:cs typeface="Arial"/>
                <a:sym typeface="Arial"/>
                <a:hlinkClick r:id="rId7"/>
              </a:rPr>
              <a:t>here</a:t>
            </a:r>
            <a:r>
              <a:rPr lang="en-GB" sz="1600" b="0" i="0" u="none" strike="noStrike" cap="none">
                <a:solidFill>
                  <a:schemeClr val="dk1"/>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GB" sz="1600" b="0" i="0" u="none" strike="noStrike" cap="none">
                <a:solidFill>
                  <a:schemeClr val="dk1"/>
                </a:solidFill>
                <a:latin typeface="Arial"/>
                <a:ea typeface="Arial"/>
                <a:cs typeface="Arial"/>
                <a:sym typeface="Arial"/>
              </a:rPr>
              <a:t>If parents and carers have a concern about behaviour or bullying, please share your concern with the class teacher so we can resolve the situation quickly.  </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p13"/>
          <p:cNvPicPr preferRelativeResize="0"/>
          <p:nvPr/>
        </p:nvPicPr>
        <p:blipFill rotWithShape="1">
          <a:blip r:embed="rId3">
            <a:alphaModFix/>
          </a:blip>
          <a:srcRect/>
          <a:stretch/>
        </p:blipFill>
        <p:spPr>
          <a:xfrm>
            <a:off x="328418" y="381088"/>
            <a:ext cx="732652" cy="523220"/>
          </a:xfrm>
          <a:prstGeom prst="rect">
            <a:avLst/>
          </a:prstGeom>
          <a:noFill/>
          <a:ln w="9525" cap="flat" cmpd="sng">
            <a:solidFill>
              <a:schemeClr val="dk1"/>
            </a:solidFill>
            <a:prstDash val="solid"/>
            <a:round/>
            <a:headEnd type="none" w="sm" len="sm"/>
            <a:tailEnd type="none" w="sm" len="sm"/>
          </a:ln>
        </p:spPr>
      </p:pic>
      <p:sp>
        <p:nvSpPr>
          <p:cNvPr id="211" name="Google Shape;211;p13"/>
          <p:cNvSpPr txBox="1"/>
          <p:nvPr/>
        </p:nvSpPr>
        <p:spPr>
          <a:xfrm>
            <a:off x="1081998" y="381088"/>
            <a:ext cx="6980003" cy="492443"/>
          </a:xfrm>
          <a:prstGeom prst="rect">
            <a:avLst/>
          </a:prstGeom>
          <a:solidFill>
            <a:srgbClr val="F7CAAC"/>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600"/>
              <a:buFont typeface="Arial"/>
              <a:buNone/>
            </a:pPr>
            <a:r>
              <a:rPr lang="en-GB" sz="2600" b="0" i="0" u="none" strike="noStrike" cap="none">
                <a:solidFill>
                  <a:schemeClr val="dk1"/>
                </a:solidFill>
                <a:latin typeface="Calibri"/>
                <a:ea typeface="Calibri"/>
                <a:cs typeface="Calibri"/>
                <a:sym typeface="Calibri"/>
              </a:rPr>
              <a:t>Safeguarding</a:t>
            </a:r>
            <a:endParaRPr sz="1400" b="0" i="0" u="none" strike="noStrike" cap="none">
              <a:solidFill>
                <a:srgbClr val="000000"/>
              </a:solidFill>
              <a:latin typeface="Arial"/>
              <a:ea typeface="Arial"/>
              <a:cs typeface="Arial"/>
              <a:sym typeface="Arial"/>
            </a:endParaRPr>
          </a:p>
        </p:txBody>
      </p:sp>
      <p:pic>
        <p:nvPicPr>
          <p:cNvPr id="212" name="Google Shape;212;p13"/>
          <p:cNvPicPr preferRelativeResize="0"/>
          <p:nvPr/>
        </p:nvPicPr>
        <p:blipFill rotWithShape="1">
          <a:blip r:embed="rId3">
            <a:alphaModFix/>
          </a:blip>
          <a:srcRect/>
          <a:stretch/>
        </p:blipFill>
        <p:spPr>
          <a:xfrm>
            <a:off x="8062001" y="381088"/>
            <a:ext cx="732652" cy="523220"/>
          </a:xfrm>
          <a:prstGeom prst="rect">
            <a:avLst/>
          </a:prstGeom>
          <a:noFill/>
          <a:ln w="9525" cap="flat" cmpd="sng">
            <a:solidFill>
              <a:schemeClr val="dk1"/>
            </a:solidFill>
            <a:prstDash val="solid"/>
            <a:round/>
            <a:headEnd type="none" w="sm" len="sm"/>
            <a:tailEnd type="none" w="sm" len="sm"/>
          </a:ln>
        </p:spPr>
      </p:pic>
      <p:sp>
        <p:nvSpPr>
          <p:cNvPr id="213" name="Google Shape;213;p13"/>
          <p:cNvSpPr txBox="1"/>
          <p:nvPr/>
        </p:nvSpPr>
        <p:spPr>
          <a:xfrm>
            <a:off x="2558005" y="1173933"/>
            <a:ext cx="6236700" cy="4593525"/>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750"/>
              <a:buFont typeface="Arial"/>
              <a:buNone/>
            </a:pPr>
            <a:r>
              <a:rPr lang="en-GB" sz="1600" b="0" i="0" u="none" strike="noStrike" cap="none">
                <a:solidFill>
                  <a:schemeClr val="dk1"/>
                </a:solidFill>
                <a:latin typeface="Arial"/>
                <a:ea typeface="Arial"/>
                <a:cs typeface="Arial"/>
                <a:sym typeface="Arial"/>
              </a:rPr>
              <a:t>We know there can be no greater importance to parents and carers than the safety of their children. It is a priority that our safeguarding procedures keep our children safe.</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5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50"/>
              <a:buFont typeface="Arial"/>
              <a:buNone/>
            </a:pPr>
            <a:r>
              <a:rPr lang="en-GB" sz="1600" b="0" i="0" u="none" strike="noStrike" cap="none">
                <a:solidFill>
                  <a:schemeClr val="dk1"/>
                </a:solidFill>
                <a:latin typeface="Arial"/>
                <a:ea typeface="Arial"/>
                <a:cs typeface="Arial"/>
                <a:sym typeface="Arial"/>
              </a:rPr>
              <a:t>We have a team of staff responsible for keeping children safe and supporting those most vulnerable to harm and neglect. Our Designated Safeguarding Leads (DSL) are Mrs Griffiths (Head Teacher), Mrs McCann (Deputy Head Teacher) and Mrs Poston (EYFS lead). Our safeguarding team pays particular attention to the meticulous and systematic implementation of policies and routines.</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5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50"/>
              <a:buFont typeface="Arial"/>
              <a:buNone/>
            </a:pPr>
            <a:r>
              <a:rPr lang="en-GB" sz="1600" b="0" i="0" u="none" strike="noStrike" cap="none">
                <a:solidFill>
                  <a:schemeClr val="dk1"/>
                </a:solidFill>
                <a:latin typeface="Arial"/>
                <a:ea typeface="Arial"/>
                <a:cs typeface="Arial"/>
                <a:sym typeface="Arial"/>
              </a:rPr>
              <a:t>Safeguarding involves every member of the community. If you are concerned about a child’s welfare, please record your concern and report it to one of the safeguarding team as soon as possible.</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5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50"/>
              <a:buFont typeface="Arial"/>
              <a:buNone/>
            </a:pPr>
            <a:r>
              <a:rPr lang="en-GB" sz="1600" b="0" i="0" u="none" strike="noStrike" cap="none">
                <a:solidFill>
                  <a:schemeClr val="dk1"/>
                </a:solidFill>
                <a:latin typeface="Arial"/>
                <a:ea typeface="Arial"/>
                <a:cs typeface="Arial"/>
                <a:sym typeface="Arial"/>
              </a:rPr>
              <a:t>The school’s safeguarding policies and procedures can be downloaded </a:t>
            </a:r>
            <a:r>
              <a:rPr lang="en-GB" sz="1600" b="0" i="0" u="sng" strike="noStrike" cap="none">
                <a:solidFill>
                  <a:schemeClr val="hlink"/>
                </a:solidFill>
                <a:latin typeface="Arial"/>
                <a:ea typeface="Arial"/>
                <a:cs typeface="Arial"/>
                <a:sym typeface="Arial"/>
                <a:hlinkClick r:id="rId4"/>
              </a:rPr>
              <a:t>here.</a:t>
            </a:r>
            <a:endParaRPr sz="1600" b="0" i="0" u="none" strike="noStrike" cap="none">
              <a:solidFill>
                <a:schemeClr val="dk1"/>
              </a:solidFill>
              <a:latin typeface="Arial"/>
              <a:ea typeface="Arial"/>
              <a:cs typeface="Arial"/>
              <a:sym typeface="Arial"/>
            </a:endParaRPr>
          </a:p>
        </p:txBody>
      </p:sp>
      <p:pic>
        <p:nvPicPr>
          <p:cNvPr id="214" name="Google Shape;214;p13"/>
          <p:cNvPicPr preferRelativeResize="0"/>
          <p:nvPr/>
        </p:nvPicPr>
        <p:blipFill rotWithShape="1">
          <a:blip r:embed="rId5">
            <a:alphaModFix/>
          </a:blip>
          <a:srcRect/>
          <a:stretch/>
        </p:blipFill>
        <p:spPr>
          <a:xfrm>
            <a:off x="414114" y="1008924"/>
            <a:ext cx="2058187" cy="1543640"/>
          </a:xfrm>
          <a:prstGeom prst="rect">
            <a:avLst/>
          </a:prstGeom>
          <a:noFill/>
          <a:ln>
            <a:noFill/>
          </a:ln>
        </p:spPr>
      </p:pic>
      <p:pic>
        <p:nvPicPr>
          <p:cNvPr id="215" name="Google Shape;215;p13"/>
          <p:cNvPicPr preferRelativeResize="0"/>
          <p:nvPr/>
        </p:nvPicPr>
        <p:blipFill rotWithShape="1">
          <a:blip r:embed="rId6">
            <a:alphaModFix/>
          </a:blip>
          <a:srcRect/>
          <a:stretch/>
        </p:blipFill>
        <p:spPr>
          <a:xfrm>
            <a:off x="414113" y="2552564"/>
            <a:ext cx="2058187" cy="1543640"/>
          </a:xfrm>
          <a:prstGeom prst="rect">
            <a:avLst/>
          </a:prstGeom>
          <a:noFill/>
          <a:ln>
            <a:noFill/>
          </a:ln>
        </p:spPr>
      </p:pic>
      <p:pic>
        <p:nvPicPr>
          <p:cNvPr id="216" name="Google Shape;216;p13"/>
          <p:cNvPicPr preferRelativeResize="0"/>
          <p:nvPr/>
        </p:nvPicPr>
        <p:blipFill rotWithShape="1">
          <a:blip r:embed="rId7">
            <a:alphaModFix/>
          </a:blip>
          <a:srcRect/>
          <a:stretch/>
        </p:blipFill>
        <p:spPr>
          <a:xfrm>
            <a:off x="414113" y="4096204"/>
            <a:ext cx="2058187" cy="1543640"/>
          </a:xfrm>
          <a:prstGeom prst="rect">
            <a:avLst/>
          </a:prstGeom>
          <a:noFill/>
          <a:ln>
            <a:noFill/>
          </a:ln>
        </p:spPr>
      </p:pic>
      <p:pic>
        <p:nvPicPr>
          <p:cNvPr id="217" name="Google Shape;217;p13"/>
          <p:cNvPicPr preferRelativeResize="0"/>
          <p:nvPr/>
        </p:nvPicPr>
        <p:blipFill rotWithShape="1">
          <a:blip r:embed="rId8">
            <a:alphaModFix/>
          </a:blip>
          <a:srcRect/>
          <a:stretch/>
        </p:blipFill>
        <p:spPr>
          <a:xfrm>
            <a:off x="414113" y="5646895"/>
            <a:ext cx="2058187" cy="98043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222" name="Google Shape;222;g3fbd8c0f1d2_0_6"/>
          <p:cNvPicPr preferRelativeResize="0"/>
          <p:nvPr/>
        </p:nvPicPr>
        <p:blipFill rotWithShape="1">
          <a:blip r:embed="rId3">
            <a:alphaModFix/>
          </a:blip>
          <a:srcRect/>
          <a:stretch/>
        </p:blipFill>
        <p:spPr>
          <a:xfrm>
            <a:off x="328418" y="381088"/>
            <a:ext cx="732652" cy="523221"/>
          </a:xfrm>
          <a:prstGeom prst="rect">
            <a:avLst/>
          </a:prstGeom>
          <a:noFill/>
          <a:ln w="9525" cap="flat" cmpd="sng">
            <a:solidFill>
              <a:schemeClr val="dk1"/>
            </a:solidFill>
            <a:prstDash val="solid"/>
            <a:round/>
            <a:headEnd type="none" w="sm" len="sm"/>
            <a:tailEnd type="none" w="sm" len="sm"/>
          </a:ln>
        </p:spPr>
      </p:pic>
      <p:sp>
        <p:nvSpPr>
          <p:cNvPr id="223" name="Google Shape;223;g3fbd8c0f1d2_0_6"/>
          <p:cNvSpPr txBox="1"/>
          <p:nvPr/>
        </p:nvSpPr>
        <p:spPr>
          <a:xfrm>
            <a:off x="1081998" y="381088"/>
            <a:ext cx="6980100" cy="492600"/>
          </a:xfrm>
          <a:prstGeom prst="rect">
            <a:avLst/>
          </a:prstGeom>
          <a:solidFill>
            <a:srgbClr val="F7CAAC"/>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600"/>
              <a:buFont typeface="Arial"/>
              <a:buNone/>
            </a:pPr>
            <a:r>
              <a:rPr lang="en-GB" sz="2600">
                <a:solidFill>
                  <a:schemeClr val="dk1"/>
                </a:solidFill>
                <a:latin typeface="Calibri"/>
                <a:ea typeface="Calibri"/>
                <a:cs typeface="Calibri"/>
                <a:sym typeface="Calibri"/>
              </a:rPr>
              <a:t>Snack and lunch</a:t>
            </a:r>
            <a:endParaRPr sz="1400" b="0" i="0" u="none" strike="noStrike" cap="none">
              <a:solidFill>
                <a:srgbClr val="000000"/>
              </a:solidFill>
              <a:latin typeface="Arial"/>
              <a:ea typeface="Arial"/>
              <a:cs typeface="Arial"/>
              <a:sym typeface="Arial"/>
            </a:endParaRPr>
          </a:p>
        </p:txBody>
      </p:sp>
      <p:pic>
        <p:nvPicPr>
          <p:cNvPr id="224" name="Google Shape;224;g3fbd8c0f1d2_0_6"/>
          <p:cNvPicPr preferRelativeResize="0"/>
          <p:nvPr/>
        </p:nvPicPr>
        <p:blipFill rotWithShape="1">
          <a:blip r:embed="rId3">
            <a:alphaModFix/>
          </a:blip>
          <a:srcRect/>
          <a:stretch/>
        </p:blipFill>
        <p:spPr>
          <a:xfrm>
            <a:off x="8062001" y="381088"/>
            <a:ext cx="732652" cy="523221"/>
          </a:xfrm>
          <a:prstGeom prst="rect">
            <a:avLst/>
          </a:prstGeom>
          <a:noFill/>
          <a:ln w="9525" cap="flat" cmpd="sng">
            <a:solidFill>
              <a:schemeClr val="dk1"/>
            </a:solidFill>
            <a:prstDash val="solid"/>
            <a:round/>
            <a:headEnd type="none" w="sm" len="sm"/>
            <a:tailEnd type="none" w="sm" len="sm"/>
          </a:ln>
        </p:spPr>
      </p:pic>
      <p:sp>
        <p:nvSpPr>
          <p:cNvPr id="225" name="Google Shape;225;g3fbd8c0f1d2_0_6"/>
          <p:cNvSpPr txBox="1"/>
          <p:nvPr/>
        </p:nvSpPr>
        <p:spPr>
          <a:xfrm>
            <a:off x="412500" y="1173925"/>
            <a:ext cx="8382300" cy="42237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lvl="0" indent="0" algn="l" rtl="0">
              <a:lnSpc>
                <a:spcPct val="115000"/>
              </a:lnSpc>
              <a:spcBef>
                <a:spcPts val="1200"/>
              </a:spcBef>
              <a:spcAft>
                <a:spcPts val="0"/>
              </a:spcAft>
              <a:buClr>
                <a:schemeClr val="dk1"/>
              </a:buClr>
              <a:buSzPts val="1100"/>
              <a:buFont typeface="Arial"/>
              <a:buNone/>
            </a:pPr>
            <a:r>
              <a:rPr lang="en-GB" sz="1600">
                <a:solidFill>
                  <a:schemeClr val="dk1"/>
                </a:solidFill>
              </a:rPr>
              <a:t>We have a number of children and staff with severe food allergies, so it is really important that we carefully manage food in school to safeguard everyone.</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GB" sz="1600" b="1">
                <a:solidFill>
                  <a:schemeClr val="dk1"/>
                </a:solidFill>
              </a:rPr>
              <a:t>There is a change to our snack routine:</a:t>
            </a:r>
            <a:endParaRPr sz="1600" b="1">
              <a:solidFill>
                <a:schemeClr val="dk1"/>
              </a:solidFill>
            </a:endParaRPr>
          </a:p>
          <a:p>
            <a:pPr marL="457200" lvl="0" indent="-330200" algn="l" rtl="0">
              <a:lnSpc>
                <a:spcPct val="115000"/>
              </a:lnSpc>
              <a:spcBef>
                <a:spcPts val="1200"/>
              </a:spcBef>
              <a:spcAft>
                <a:spcPts val="0"/>
              </a:spcAft>
              <a:buClr>
                <a:schemeClr val="dk1"/>
              </a:buClr>
              <a:buSzPts val="1600"/>
              <a:buChar char="●"/>
            </a:pPr>
            <a:r>
              <a:rPr lang="en-GB" sz="1600">
                <a:solidFill>
                  <a:schemeClr val="dk1"/>
                </a:solidFill>
              </a:rPr>
              <a:t>Snack is toast, ordered through school, or one piece of fruit brought from home.</a:t>
            </a: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GB" sz="1600" b="1">
                <a:solidFill>
                  <a:schemeClr val="dk1"/>
                </a:solidFill>
              </a:rPr>
              <a:t>No other home snacks</a:t>
            </a:r>
            <a:r>
              <a:rPr lang="en-GB" sz="1600">
                <a:solidFill>
                  <a:schemeClr val="dk1"/>
                </a:solidFill>
              </a:rPr>
              <a:t> </a:t>
            </a:r>
            <a:r>
              <a:rPr lang="en-GB" sz="1600" b="1">
                <a:solidFill>
                  <a:schemeClr val="dk1"/>
                </a:solidFill>
              </a:rPr>
              <a:t>are permitted.</a:t>
            </a:r>
            <a:endParaRPr sz="1600"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GB" sz="1600">
                <a:solidFill>
                  <a:schemeClr val="dk1"/>
                </a:solidFill>
              </a:rPr>
              <a:t>Benedict’s Law</a:t>
            </a:r>
            <a:r>
              <a:rPr lang="en-GB" sz="1600" b="1">
                <a:solidFill>
                  <a:schemeClr val="dk1"/>
                </a:solidFill>
              </a:rPr>
              <a:t> </a:t>
            </a:r>
            <a:r>
              <a:rPr lang="en-GB" sz="1600">
                <a:solidFill>
                  <a:schemeClr val="dk1"/>
                </a:solidFill>
              </a:rPr>
              <a:t>sets out legal requirements for schools to help reduce the risk of serious allergic reactions and safeguard children and staff with allergies. All staff have completed Benedict’s Law training in allergies and anaphylaxis, and school provided food is prepared and stored in accordance with this guidance.</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GB" sz="1600">
                <a:solidFill>
                  <a:schemeClr val="dk1"/>
                </a:solidFill>
              </a:rPr>
              <a:t>Please also ensure that lunchboxes follow our Lunch Box Policy, available on the school website.</a:t>
            </a:r>
            <a:endParaRPr sz="1600">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GB" sz="1600">
                <a:solidFill>
                  <a:schemeClr val="dk1"/>
                </a:solidFill>
              </a:rPr>
              <a:t>We ask for your support in following this change to our school day.</a:t>
            </a:r>
            <a:endParaRPr sz="180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14"/>
          <p:cNvPicPr preferRelativeResize="0"/>
          <p:nvPr/>
        </p:nvPicPr>
        <p:blipFill rotWithShape="1">
          <a:blip r:embed="rId3">
            <a:alphaModFix/>
          </a:blip>
          <a:srcRect/>
          <a:stretch/>
        </p:blipFill>
        <p:spPr>
          <a:xfrm>
            <a:off x="328418" y="381088"/>
            <a:ext cx="732652" cy="523220"/>
          </a:xfrm>
          <a:prstGeom prst="rect">
            <a:avLst/>
          </a:prstGeom>
          <a:noFill/>
          <a:ln w="9525" cap="flat" cmpd="sng">
            <a:solidFill>
              <a:schemeClr val="dk1"/>
            </a:solidFill>
            <a:prstDash val="solid"/>
            <a:round/>
            <a:headEnd type="none" w="sm" len="sm"/>
            <a:tailEnd type="none" w="sm" len="sm"/>
          </a:ln>
        </p:spPr>
      </p:pic>
      <p:sp>
        <p:nvSpPr>
          <p:cNvPr id="231" name="Google Shape;231;p14"/>
          <p:cNvSpPr txBox="1"/>
          <p:nvPr/>
        </p:nvSpPr>
        <p:spPr>
          <a:xfrm>
            <a:off x="1081998" y="381088"/>
            <a:ext cx="6980003" cy="523220"/>
          </a:xfrm>
          <a:prstGeom prst="rect">
            <a:avLst/>
          </a:prstGeom>
          <a:solidFill>
            <a:srgbClr val="F7CAAC"/>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chemeClr val="dk1"/>
                </a:solidFill>
                <a:latin typeface="Calibri"/>
                <a:ea typeface="Calibri"/>
                <a:cs typeface="Calibri"/>
                <a:sym typeface="Calibri"/>
              </a:rPr>
              <a:t>Class Pages</a:t>
            </a:r>
            <a:endParaRPr sz="1400" b="0" i="0" u="none" strike="noStrike" cap="none">
              <a:solidFill>
                <a:srgbClr val="000000"/>
              </a:solidFill>
              <a:latin typeface="Arial"/>
              <a:ea typeface="Arial"/>
              <a:cs typeface="Arial"/>
              <a:sym typeface="Arial"/>
            </a:endParaRPr>
          </a:p>
        </p:txBody>
      </p:sp>
      <p:pic>
        <p:nvPicPr>
          <p:cNvPr id="232" name="Google Shape;232;p14"/>
          <p:cNvPicPr preferRelativeResize="0"/>
          <p:nvPr/>
        </p:nvPicPr>
        <p:blipFill rotWithShape="1">
          <a:blip r:embed="rId3">
            <a:alphaModFix/>
          </a:blip>
          <a:srcRect/>
          <a:stretch/>
        </p:blipFill>
        <p:spPr>
          <a:xfrm>
            <a:off x="8062001" y="381088"/>
            <a:ext cx="732652" cy="523220"/>
          </a:xfrm>
          <a:prstGeom prst="rect">
            <a:avLst/>
          </a:prstGeom>
          <a:noFill/>
          <a:ln w="9525" cap="flat" cmpd="sng">
            <a:solidFill>
              <a:schemeClr val="dk1"/>
            </a:solidFill>
            <a:prstDash val="solid"/>
            <a:round/>
            <a:headEnd type="none" w="sm" len="sm"/>
            <a:tailEnd type="none" w="sm" len="sm"/>
          </a:ln>
        </p:spPr>
      </p:pic>
      <p:sp>
        <p:nvSpPr>
          <p:cNvPr id="233" name="Google Shape;233;p14"/>
          <p:cNvSpPr txBox="1"/>
          <p:nvPr/>
        </p:nvSpPr>
        <p:spPr>
          <a:xfrm>
            <a:off x="3801771" y="1434116"/>
            <a:ext cx="4992882" cy="384716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GB" sz="1600" b="0" i="0" u="none" strike="noStrike" cap="none">
                <a:solidFill>
                  <a:schemeClr val="dk1"/>
                </a:solidFill>
                <a:latin typeface="Arial"/>
                <a:ea typeface="Arial"/>
                <a:cs typeface="Arial"/>
                <a:sym typeface="Arial"/>
              </a:rPr>
              <a:t>Each class has a webpage which provides parents and carers with an overview of the children’s learning on a week-to-week basis. Please click on your child’s Year Group to view the class page: </a:t>
            </a:r>
            <a:r>
              <a:rPr lang="en-GB" sz="1600" b="0" i="0" u="sng" strike="noStrike" cap="none">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F1</a:t>
            </a:r>
            <a:r>
              <a:rPr lang="en-GB" sz="1600" b="0" i="0" u="none" strike="noStrike" cap="none">
                <a:solidFill>
                  <a:schemeClr val="dk1"/>
                </a:solidFill>
                <a:latin typeface="Arial"/>
                <a:ea typeface="Arial"/>
                <a:cs typeface="Arial"/>
                <a:sym typeface="Arial"/>
              </a:rPr>
              <a:t>, </a:t>
            </a:r>
            <a:r>
              <a:rPr lang="en-GB" sz="1600" b="0" i="0" u="sng" strike="noStrike" cap="none">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rPr>
              <a:t>F2</a:t>
            </a:r>
            <a:r>
              <a:rPr lang="en-GB" sz="1600" b="0" i="0" u="none" strike="noStrike" cap="none">
                <a:solidFill>
                  <a:schemeClr val="dk1"/>
                </a:solidFill>
                <a:latin typeface="Arial"/>
                <a:ea typeface="Arial"/>
                <a:cs typeface="Arial"/>
                <a:sym typeface="Arial"/>
              </a:rPr>
              <a:t>, </a:t>
            </a:r>
            <a:r>
              <a:rPr lang="en-GB" sz="1600" b="0" i="0" u="sng" strike="noStrike" cap="none">
                <a:solidFill>
                  <a:schemeClr val="dk1"/>
                </a:solidFill>
                <a:latin typeface="Arial"/>
                <a:ea typeface="Arial"/>
                <a:cs typeface="Arial"/>
                <a:sym typeface="Arial"/>
                <a:hlinkClick r:id="rId6">
                  <a:extLst>
                    <a:ext uri="{A12FA001-AC4F-418D-AE19-62706E023703}">
                      <ahyp:hlinkClr xmlns:ahyp="http://schemas.microsoft.com/office/drawing/2018/hyperlinkcolor" val="tx"/>
                    </a:ext>
                  </a:extLst>
                </a:hlinkClick>
              </a:rPr>
              <a:t>Y1</a:t>
            </a:r>
            <a:r>
              <a:rPr lang="en-GB" sz="1600" b="0" i="0" u="none" strike="noStrike" cap="none">
                <a:solidFill>
                  <a:schemeClr val="dk1"/>
                </a:solidFill>
                <a:latin typeface="Arial"/>
                <a:ea typeface="Arial"/>
                <a:cs typeface="Arial"/>
                <a:sym typeface="Arial"/>
              </a:rPr>
              <a:t>, </a:t>
            </a:r>
            <a:r>
              <a:rPr lang="en-GB" sz="1600" b="0" i="0" u="sng" strike="noStrike" cap="none">
                <a:solidFill>
                  <a:schemeClr val="dk1"/>
                </a:solidFill>
                <a:latin typeface="Arial"/>
                <a:ea typeface="Arial"/>
                <a:cs typeface="Arial"/>
                <a:sym typeface="Arial"/>
                <a:hlinkClick r:id="rId7">
                  <a:extLst>
                    <a:ext uri="{A12FA001-AC4F-418D-AE19-62706E023703}">
                      <ahyp:hlinkClr xmlns:ahyp="http://schemas.microsoft.com/office/drawing/2018/hyperlinkcolor" val="tx"/>
                    </a:ext>
                  </a:extLst>
                </a:hlinkClick>
              </a:rPr>
              <a:t>Y2</a:t>
            </a:r>
            <a:r>
              <a:rPr lang="en-GB" sz="1600" b="0" i="0" u="none" strike="noStrike" cap="none">
                <a:solidFill>
                  <a:schemeClr val="dk1"/>
                </a:solidFill>
                <a:latin typeface="Arial"/>
                <a:ea typeface="Arial"/>
                <a:cs typeface="Arial"/>
                <a:sym typeface="Arial"/>
              </a:rPr>
              <a:t>, </a:t>
            </a:r>
            <a:r>
              <a:rPr lang="en-GB" sz="1600" b="0" i="0" u="sng" strike="noStrike" cap="none">
                <a:solidFill>
                  <a:schemeClr val="dk1"/>
                </a:solidFill>
                <a:latin typeface="Arial"/>
                <a:ea typeface="Arial"/>
                <a:cs typeface="Arial"/>
                <a:sym typeface="Arial"/>
                <a:hlinkClick r:id="rId8">
                  <a:extLst>
                    <a:ext uri="{A12FA001-AC4F-418D-AE19-62706E023703}">
                      <ahyp:hlinkClr xmlns:ahyp="http://schemas.microsoft.com/office/drawing/2018/hyperlinkcolor" val="tx"/>
                    </a:ext>
                  </a:extLst>
                </a:hlinkClick>
              </a:rPr>
              <a:t>Y3</a:t>
            </a:r>
            <a:r>
              <a:rPr lang="en-GB" sz="1600" b="0" i="0" u="none" strike="noStrike" cap="none">
                <a:solidFill>
                  <a:schemeClr val="dk1"/>
                </a:solidFill>
                <a:latin typeface="Arial"/>
                <a:ea typeface="Arial"/>
                <a:cs typeface="Arial"/>
                <a:sym typeface="Arial"/>
              </a:rPr>
              <a:t>, </a:t>
            </a:r>
            <a:r>
              <a:rPr lang="en-GB" sz="1600" b="0" i="0" u="sng" strike="noStrike" cap="none">
                <a:solidFill>
                  <a:schemeClr val="dk1"/>
                </a:solidFill>
                <a:latin typeface="Arial"/>
                <a:ea typeface="Arial"/>
                <a:cs typeface="Arial"/>
                <a:sym typeface="Arial"/>
                <a:hlinkClick r:id="rId9">
                  <a:extLst>
                    <a:ext uri="{A12FA001-AC4F-418D-AE19-62706E023703}">
                      <ahyp:hlinkClr xmlns:ahyp="http://schemas.microsoft.com/office/drawing/2018/hyperlinkcolor" val="tx"/>
                    </a:ext>
                  </a:extLst>
                </a:hlinkClick>
              </a:rPr>
              <a:t>Y4</a:t>
            </a:r>
            <a:r>
              <a:rPr lang="en-GB" sz="1600" b="0" i="0" u="none" strike="noStrike" cap="none">
                <a:solidFill>
                  <a:schemeClr val="dk1"/>
                </a:solidFill>
                <a:latin typeface="Arial"/>
                <a:ea typeface="Arial"/>
                <a:cs typeface="Arial"/>
                <a:sym typeface="Arial"/>
              </a:rPr>
              <a:t>, </a:t>
            </a:r>
            <a:r>
              <a:rPr lang="en-GB" sz="1600" b="0" i="0" u="sng" strike="noStrike" cap="none">
                <a:solidFill>
                  <a:schemeClr val="dk1"/>
                </a:solidFill>
                <a:latin typeface="Arial"/>
                <a:ea typeface="Arial"/>
                <a:cs typeface="Arial"/>
                <a:sym typeface="Arial"/>
                <a:hlinkClick r:id="rId10">
                  <a:extLst>
                    <a:ext uri="{A12FA001-AC4F-418D-AE19-62706E023703}">
                      <ahyp:hlinkClr xmlns:ahyp="http://schemas.microsoft.com/office/drawing/2018/hyperlinkcolor" val="tx"/>
                    </a:ext>
                  </a:extLst>
                </a:hlinkClick>
              </a:rPr>
              <a:t>Y5</a:t>
            </a:r>
            <a:r>
              <a:rPr lang="en-GB" sz="1600" b="0" i="0" u="none" strike="noStrike" cap="none">
                <a:solidFill>
                  <a:schemeClr val="dk1"/>
                </a:solidFill>
                <a:latin typeface="Arial"/>
                <a:ea typeface="Arial"/>
                <a:cs typeface="Arial"/>
                <a:sym typeface="Arial"/>
              </a:rPr>
              <a:t>, </a:t>
            </a:r>
            <a:r>
              <a:rPr lang="en-GB" sz="1600" b="0" i="0" u="sng" strike="noStrike" cap="none">
                <a:solidFill>
                  <a:schemeClr val="dk1"/>
                </a:solidFill>
                <a:latin typeface="Arial"/>
                <a:ea typeface="Arial"/>
                <a:cs typeface="Arial"/>
                <a:sym typeface="Arial"/>
                <a:hlinkClick r:id="rId11">
                  <a:extLst>
                    <a:ext uri="{A12FA001-AC4F-418D-AE19-62706E023703}">
                      <ahyp:hlinkClr xmlns:ahyp="http://schemas.microsoft.com/office/drawing/2018/hyperlinkcolor" val="tx"/>
                    </a:ext>
                  </a:extLst>
                </a:hlinkClick>
              </a:rPr>
              <a:t>Y6</a:t>
            </a: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en-GB" sz="1600" b="0" i="0" u="none" strike="noStrike" cap="none">
                <a:solidFill>
                  <a:schemeClr val="dk1"/>
                </a:solidFill>
                <a:latin typeface="Arial"/>
                <a:ea typeface="Arial"/>
                <a:cs typeface="Arial"/>
                <a:sym typeface="Arial"/>
              </a:rPr>
              <a:t>Your child’s class webpage includes:</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chemeClr val="dk1"/>
              </a:buClr>
              <a:buSzPts val="1800"/>
              <a:buFont typeface="Arial"/>
              <a:buChar char="•"/>
            </a:pPr>
            <a:r>
              <a:rPr lang="en-GB" sz="1600" b="0" i="0" u="none" strike="noStrike" cap="none">
                <a:solidFill>
                  <a:schemeClr val="dk1"/>
                </a:solidFill>
                <a:latin typeface="Arial"/>
                <a:ea typeface="Arial"/>
                <a:cs typeface="Arial"/>
                <a:sym typeface="Arial"/>
              </a:rPr>
              <a:t>Links to important curriculum resources and online platforms</a:t>
            </a:r>
            <a:endParaRPr sz="12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chemeClr val="dk1"/>
              </a:buClr>
              <a:buSzPts val="1800"/>
              <a:buFont typeface="Arial"/>
              <a:buChar char="•"/>
            </a:pPr>
            <a:r>
              <a:rPr lang="en-GB" sz="1600" b="0" i="0" u="none" strike="noStrike" cap="none">
                <a:solidFill>
                  <a:schemeClr val="dk1"/>
                </a:solidFill>
                <a:latin typeface="Arial"/>
                <a:ea typeface="Arial"/>
                <a:cs typeface="Arial"/>
                <a:sym typeface="Arial"/>
              </a:rPr>
              <a:t>Recommended reading list</a:t>
            </a:r>
            <a:endParaRPr sz="12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chemeClr val="dk1"/>
              </a:buClr>
              <a:buSzPts val="1800"/>
              <a:buFont typeface="Arial"/>
              <a:buChar char="•"/>
            </a:pPr>
            <a:r>
              <a:rPr lang="en-GB" sz="1600" b="0" i="0" u="none" strike="noStrike" cap="none">
                <a:solidFill>
                  <a:schemeClr val="dk1"/>
                </a:solidFill>
                <a:latin typeface="Arial"/>
                <a:ea typeface="Arial"/>
                <a:cs typeface="Arial"/>
                <a:sym typeface="Arial"/>
              </a:rPr>
              <a:t>Statutory phonic / spelling lists</a:t>
            </a:r>
            <a:endParaRPr sz="12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chemeClr val="dk1"/>
              </a:buClr>
              <a:buSzPts val="1800"/>
              <a:buFont typeface="Arial"/>
              <a:buChar char="•"/>
            </a:pPr>
            <a:r>
              <a:rPr lang="en-GB" sz="1600" b="0" i="0" u="none" strike="noStrike" cap="none">
                <a:solidFill>
                  <a:schemeClr val="dk1"/>
                </a:solidFill>
                <a:latin typeface="Arial"/>
                <a:ea typeface="Arial"/>
                <a:cs typeface="Arial"/>
                <a:sym typeface="Arial"/>
              </a:rPr>
              <a:t>A timetable of lessons and objectives each week</a:t>
            </a:r>
            <a:endParaRPr sz="12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chemeClr val="dk1"/>
              </a:buClr>
              <a:buSzPts val="1800"/>
              <a:buFont typeface="Arial"/>
              <a:buChar char="•"/>
            </a:pPr>
            <a:r>
              <a:rPr lang="en-GB" sz="1600" b="0" i="0" u="none" strike="noStrike" cap="none">
                <a:solidFill>
                  <a:schemeClr val="dk1"/>
                </a:solidFill>
                <a:latin typeface="Arial"/>
                <a:ea typeface="Arial"/>
                <a:cs typeface="Arial"/>
                <a:sym typeface="Arial"/>
              </a:rPr>
              <a:t>Homework expectations</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p:txBody>
      </p:sp>
      <p:pic>
        <p:nvPicPr>
          <p:cNvPr id="234" name="Google Shape;234;p14"/>
          <p:cNvPicPr preferRelativeResize="0"/>
          <p:nvPr/>
        </p:nvPicPr>
        <p:blipFill rotWithShape="1">
          <a:blip r:embed="rId12">
            <a:alphaModFix/>
          </a:blip>
          <a:srcRect/>
          <a:stretch/>
        </p:blipFill>
        <p:spPr>
          <a:xfrm>
            <a:off x="349347" y="1121599"/>
            <a:ext cx="3257453" cy="2443089"/>
          </a:xfrm>
          <a:prstGeom prst="rect">
            <a:avLst/>
          </a:prstGeom>
          <a:noFill/>
          <a:ln>
            <a:noFill/>
          </a:ln>
        </p:spPr>
      </p:pic>
      <p:pic>
        <p:nvPicPr>
          <p:cNvPr id="235" name="Google Shape;235;p14"/>
          <p:cNvPicPr preferRelativeResize="0"/>
          <p:nvPr/>
        </p:nvPicPr>
        <p:blipFill rotWithShape="1">
          <a:blip r:embed="rId13">
            <a:alphaModFix/>
          </a:blip>
          <a:srcRect/>
          <a:stretch/>
        </p:blipFill>
        <p:spPr>
          <a:xfrm>
            <a:off x="328418" y="3564688"/>
            <a:ext cx="3278382" cy="291222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g348ed632032_0_0"/>
          <p:cNvSpPr txBox="1">
            <a:spLocks noGrp="1"/>
          </p:cNvSpPr>
          <p:nvPr>
            <p:ph type="title"/>
          </p:nvPr>
        </p:nvSpPr>
        <p:spPr>
          <a:xfrm>
            <a:off x="628650" y="658525"/>
            <a:ext cx="7886700" cy="523200"/>
          </a:xfrm>
          <a:prstGeom prst="rect">
            <a:avLst/>
          </a:prstGeom>
          <a:solidFill>
            <a:srgbClr val="F7CAAC"/>
          </a:solidFill>
          <a:ln w="9525" cap="flat" cmpd="sng">
            <a:solidFill>
              <a:srgbClr val="888888"/>
            </a:solidFill>
            <a:prstDash val="solid"/>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SzPct val="60606"/>
              <a:buNone/>
            </a:pPr>
            <a:r>
              <a:rPr lang="en-GB"/>
              <a:t>What makes Year 2 special?</a:t>
            </a:r>
            <a:endParaRPr/>
          </a:p>
        </p:txBody>
      </p:sp>
      <p:sp>
        <p:nvSpPr>
          <p:cNvPr id="242" name="Google Shape;242;g348ed632032_0_0"/>
          <p:cNvSpPr txBox="1">
            <a:spLocks noGrp="1"/>
          </p:cNvSpPr>
          <p:nvPr>
            <p:ph type="body" idx="1"/>
          </p:nvPr>
        </p:nvSpPr>
        <p:spPr>
          <a:xfrm>
            <a:off x="628643" y="1688464"/>
            <a:ext cx="7886700" cy="4675759"/>
          </a:xfrm>
          <a:prstGeom prst="rect">
            <a:avLst/>
          </a:prstGeom>
          <a:noFill/>
          <a:ln w="9525" cap="flat" cmpd="sng">
            <a:solidFill>
              <a:srgbClr val="888888"/>
            </a:solidFill>
            <a:prstDash val="solid"/>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750"/>
              </a:spcBef>
              <a:spcAft>
                <a:spcPts val="0"/>
              </a:spcAft>
              <a:buSzPts val="1800"/>
              <a:buNone/>
            </a:pPr>
            <a:endParaRPr/>
          </a:p>
          <a:p>
            <a:pPr marL="0" lvl="0" indent="0" algn="l" rtl="0">
              <a:lnSpc>
                <a:spcPct val="90000"/>
              </a:lnSpc>
              <a:spcBef>
                <a:spcPts val="750"/>
              </a:spcBef>
              <a:spcAft>
                <a:spcPts val="0"/>
              </a:spcAft>
              <a:buSzPts val="1800"/>
              <a:buNone/>
            </a:pPr>
            <a:r>
              <a:rPr lang="en-GB" sz="1600">
                <a:latin typeface="Arial"/>
                <a:ea typeface="Arial"/>
                <a:cs typeface="Arial"/>
                <a:sym typeface="Arial"/>
              </a:rPr>
              <a:t>The Great Fire of London</a:t>
            </a:r>
            <a:endParaRPr/>
          </a:p>
          <a:p>
            <a:pPr marL="0" lvl="0" indent="0" algn="l" rtl="0">
              <a:lnSpc>
                <a:spcPct val="90000"/>
              </a:lnSpc>
              <a:spcBef>
                <a:spcPts val="750"/>
              </a:spcBef>
              <a:spcAft>
                <a:spcPts val="0"/>
              </a:spcAft>
              <a:buSzPts val="1800"/>
              <a:buNone/>
            </a:pPr>
            <a:endParaRPr sz="1600">
              <a:latin typeface="Arial"/>
              <a:ea typeface="Arial"/>
              <a:cs typeface="Arial"/>
              <a:sym typeface="Arial"/>
            </a:endParaRPr>
          </a:p>
          <a:p>
            <a:pPr marL="0" lvl="0" indent="0" algn="l" rtl="0">
              <a:lnSpc>
                <a:spcPct val="90000"/>
              </a:lnSpc>
              <a:spcBef>
                <a:spcPts val="750"/>
              </a:spcBef>
              <a:spcAft>
                <a:spcPts val="0"/>
              </a:spcAft>
              <a:buSzPts val="1800"/>
              <a:buNone/>
            </a:pPr>
            <a:r>
              <a:rPr lang="en-GB" sz="1600">
                <a:latin typeface="Arial"/>
                <a:ea typeface="Arial"/>
                <a:cs typeface="Arial"/>
                <a:sym typeface="Arial"/>
              </a:rPr>
              <a:t>Victorians</a:t>
            </a:r>
            <a:endParaRPr/>
          </a:p>
          <a:p>
            <a:pPr marL="0" lvl="0" indent="0" algn="l" rtl="0">
              <a:lnSpc>
                <a:spcPct val="90000"/>
              </a:lnSpc>
              <a:spcBef>
                <a:spcPts val="750"/>
              </a:spcBef>
              <a:spcAft>
                <a:spcPts val="0"/>
              </a:spcAft>
              <a:buSzPts val="1800"/>
              <a:buNone/>
            </a:pPr>
            <a:endParaRPr sz="1600">
              <a:solidFill>
                <a:schemeClr val="dk1"/>
              </a:solidFill>
              <a:latin typeface="Arial"/>
              <a:ea typeface="Arial"/>
              <a:cs typeface="Arial"/>
              <a:sym typeface="Arial"/>
            </a:endParaRPr>
          </a:p>
          <a:p>
            <a:pPr marL="0" lvl="0" indent="0" algn="l" rtl="0">
              <a:lnSpc>
                <a:spcPct val="90000"/>
              </a:lnSpc>
              <a:spcBef>
                <a:spcPts val="750"/>
              </a:spcBef>
              <a:spcAft>
                <a:spcPts val="0"/>
              </a:spcAft>
              <a:buSzPts val="1800"/>
              <a:buNone/>
            </a:pPr>
            <a:r>
              <a:rPr lang="en-GB" sz="1600">
                <a:solidFill>
                  <a:schemeClr val="dk1"/>
                </a:solidFill>
                <a:latin typeface="Arial"/>
                <a:ea typeface="Arial"/>
                <a:cs typeface="Arial"/>
                <a:sym typeface="Arial"/>
              </a:rPr>
              <a:t>Theatre trip</a:t>
            </a:r>
            <a:endParaRPr/>
          </a:p>
          <a:p>
            <a:pPr marL="0" lvl="0" indent="0" algn="l" rtl="0">
              <a:lnSpc>
                <a:spcPct val="90000"/>
              </a:lnSpc>
              <a:spcBef>
                <a:spcPts val="750"/>
              </a:spcBef>
              <a:spcAft>
                <a:spcPts val="0"/>
              </a:spcAft>
              <a:buSzPts val="1800"/>
              <a:buNone/>
            </a:pPr>
            <a:endParaRPr sz="1600">
              <a:solidFill>
                <a:schemeClr val="dk1"/>
              </a:solidFill>
              <a:latin typeface="Arial"/>
              <a:ea typeface="Arial"/>
              <a:cs typeface="Arial"/>
              <a:sym typeface="Arial"/>
            </a:endParaRPr>
          </a:p>
          <a:p>
            <a:pPr marL="0" lvl="0" indent="0" algn="l" rtl="0">
              <a:lnSpc>
                <a:spcPct val="90000"/>
              </a:lnSpc>
              <a:spcBef>
                <a:spcPts val="750"/>
              </a:spcBef>
              <a:spcAft>
                <a:spcPts val="0"/>
              </a:spcAft>
              <a:buSzPts val="1800"/>
              <a:buNone/>
            </a:pPr>
            <a:r>
              <a:rPr lang="en-GB" sz="1600">
                <a:solidFill>
                  <a:schemeClr val="dk1"/>
                </a:solidFill>
                <a:latin typeface="Arial"/>
                <a:ea typeface="Arial"/>
                <a:cs typeface="Arial"/>
                <a:sym typeface="Arial"/>
              </a:rPr>
              <a:t>Sports day </a:t>
            </a:r>
            <a:endParaRPr/>
          </a:p>
          <a:p>
            <a:pPr marL="0" lvl="0" indent="0" algn="l" rtl="0">
              <a:lnSpc>
                <a:spcPct val="90000"/>
              </a:lnSpc>
              <a:spcBef>
                <a:spcPts val="750"/>
              </a:spcBef>
              <a:spcAft>
                <a:spcPts val="0"/>
              </a:spcAft>
              <a:buSzPts val="1800"/>
              <a:buNone/>
            </a:pPr>
            <a:endParaRPr sz="1600">
              <a:solidFill>
                <a:schemeClr val="dk1"/>
              </a:solidFill>
              <a:latin typeface="Arial"/>
              <a:ea typeface="Arial"/>
              <a:cs typeface="Arial"/>
              <a:sym typeface="Arial"/>
            </a:endParaRPr>
          </a:p>
          <a:p>
            <a:pPr marL="0" lvl="0" indent="0" algn="l" rtl="0">
              <a:lnSpc>
                <a:spcPct val="90000"/>
              </a:lnSpc>
              <a:spcBef>
                <a:spcPts val="750"/>
              </a:spcBef>
              <a:spcAft>
                <a:spcPts val="0"/>
              </a:spcAft>
              <a:buSzPts val="1800"/>
              <a:buNone/>
            </a:pPr>
            <a:endParaRPr sz="1600">
              <a:solidFill>
                <a:schemeClr val="dk1"/>
              </a:solidFill>
              <a:latin typeface="Arial"/>
              <a:ea typeface="Arial"/>
              <a:cs typeface="Arial"/>
              <a:sym typeface="Arial"/>
            </a:endParaRPr>
          </a:p>
          <a:p>
            <a:pPr marL="0" lvl="0" indent="0" algn="l" rtl="0">
              <a:lnSpc>
                <a:spcPct val="90000"/>
              </a:lnSpc>
              <a:spcBef>
                <a:spcPts val="750"/>
              </a:spcBef>
              <a:spcAft>
                <a:spcPts val="0"/>
              </a:spcAft>
              <a:buSzPts val="1800"/>
              <a:buNone/>
            </a:pPr>
            <a:endParaRPr sz="1600">
              <a:solidFill>
                <a:schemeClr val="dk1"/>
              </a:solidFill>
              <a:latin typeface="Arial"/>
              <a:ea typeface="Arial"/>
              <a:cs typeface="Arial"/>
              <a:sym typeface="Arial"/>
            </a:endParaRPr>
          </a:p>
          <a:p>
            <a:pPr marL="0" lvl="0" indent="0" algn="l" rtl="0">
              <a:lnSpc>
                <a:spcPct val="90000"/>
              </a:lnSpc>
              <a:spcBef>
                <a:spcPts val="750"/>
              </a:spcBef>
              <a:spcAft>
                <a:spcPts val="0"/>
              </a:spcAft>
              <a:buSzPts val="1800"/>
              <a:buNone/>
            </a:pPr>
            <a:endParaRPr sz="1600">
              <a:solidFill>
                <a:schemeClr val="dk1"/>
              </a:solidFill>
              <a:latin typeface="Arial"/>
              <a:ea typeface="Arial"/>
              <a:cs typeface="Arial"/>
              <a:sym typeface="Arial"/>
            </a:endParaRPr>
          </a:p>
          <a:p>
            <a:pPr marL="0" lvl="0" indent="0" algn="l" rtl="0">
              <a:lnSpc>
                <a:spcPct val="90000"/>
              </a:lnSpc>
              <a:spcBef>
                <a:spcPts val="750"/>
              </a:spcBef>
              <a:spcAft>
                <a:spcPts val="0"/>
              </a:spcAft>
              <a:buSzPts val="1800"/>
              <a:buNone/>
            </a:pPr>
            <a:endParaRPr sz="1600">
              <a:solidFill>
                <a:schemeClr val="dk1"/>
              </a:solidFill>
              <a:latin typeface="Arial"/>
              <a:ea typeface="Arial"/>
              <a:cs typeface="Arial"/>
              <a:sym typeface="Arial"/>
            </a:endParaRPr>
          </a:p>
        </p:txBody>
      </p:sp>
      <p:pic>
        <p:nvPicPr>
          <p:cNvPr id="243" name="Google Shape;243;g348ed632032_0_0"/>
          <p:cNvPicPr preferRelativeResize="0"/>
          <p:nvPr/>
        </p:nvPicPr>
        <p:blipFill rotWithShape="1">
          <a:blip r:embed="rId3">
            <a:alphaModFix/>
          </a:blip>
          <a:srcRect/>
          <a:stretch/>
        </p:blipFill>
        <p:spPr>
          <a:xfrm>
            <a:off x="628643" y="658513"/>
            <a:ext cx="732651" cy="523222"/>
          </a:xfrm>
          <a:prstGeom prst="rect">
            <a:avLst/>
          </a:prstGeom>
          <a:noFill/>
          <a:ln w="9525" cap="flat" cmpd="sng">
            <a:solidFill>
              <a:schemeClr val="dk1"/>
            </a:solidFill>
            <a:prstDash val="solid"/>
            <a:round/>
            <a:headEnd type="none" w="sm" len="sm"/>
            <a:tailEnd type="none" w="sm" len="sm"/>
          </a:ln>
        </p:spPr>
      </p:pic>
      <p:pic>
        <p:nvPicPr>
          <p:cNvPr id="244" name="Google Shape;244;g348ed632032_0_0"/>
          <p:cNvPicPr preferRelativeResize="0"/>
          <p:nvPr/>
        </p:nvPicPr>
        <p:blipFill rotWithShape="1">
          <a:blip r:embed="rId3">
            <a:alphaModFix/>
          </a:blip>
          <a:srcRect/>
          <a:stretch/>
        </p:blipFill>
        <p:spPr>
          <a:xfrm>
            <a:off x="7782693" y="658513"/>
            <a:ext cx="732651" cy="523222"/>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5"/>
          <p:cNvSpPr txBox="1">
            <a:spLocks noGrp="1"/>
          </p:cNvSpPr>
          <p:nvPr>
            <p:ph type="title"/>
          </p:nvPr>
        </p:nvSpPr>
        <p:spPr>
          <a:xfrm>
            <a:off x="628650" y="483300"/>
            <a:ext cx="7886700" cy="523200"/>
          </a:xfrm>
          <a:prstGeom prst="rect">
            <a:avLst/>
          </a:prstGeom>
          <a:solidFill>
            <a:srgbClr val="F7CAAC"/>
          </a:solidFill>
          <a:ln w="9525" cap="flat" cmpd="sng">
            <a:solidFill>
              <a:srgbClr val="888888"/>
            </a:solidFill>
            <a:prstDash val="solid"/>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sz="3200">
                <a:latin typeface="Calibri"/>
                <a:ea typeface="Calibri"/>
                <a:cs typeface="Calibri"/>
                <a:sym typeface="Calibri"/>
              </a:rPr>
              <a:t>How to support your child</a:t>
            </a:r>
            <a:endParaRPr/>
          </a:p>
        </p:txBody>
      </p:sp>
      <p:sp>
        <p:nvSpPr>
          <p:cNvPr id="250" name="Google Shape;250;p15"/>
          <p:cNvSpPr txBox="1">
            <a:spLocks noGrp="1"/>
          </p:cNvSpPr>
          <p:nvPr>
            <p:ph type="body" idx="1"/>
          </p:nvPr>
        </p:nvSpPr>
        <p:spPr>
          <a:xfrm>
            <a:off x="611550" y="1375175"/>
            <a:ext cx="7886700" cy="4729800"/>
          </a:xfrm>
          <a:prstGeom prst="rect">
            <a:avLst/>
          </a:prstGeom>
          <a:noFill/>
          <a:ln w="9525" cap="flat" cmpd="sng">
            <a:solidFill>
              <a:srgbClr val="888888"/>
            </a:solidFill>
            <a:prstDash val="solid"/>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750"/>
              </a:spcBef>
              <a:spcAft>
                <a:spcPts val="0"/>
              </a:spcAft>
              <a:buClr>
                <a:schemeClr val="dk1"/>
              </a:buClr>
              <a:buSzPts val="2100"/>
              <a:buNone/>
            </a:pPr>
            <a:r>
              <a:rPr lang="en-GB" sz="1400" b="1" u="sng">
                <a:solidFill>
                  <a:schemeClr val="dk1"/>
                </a:solidFill>
                <a:latin typeface="Arial"/>
                <a:ea typeface="Arial"/>
                <a:cs typeface="Arial"/>
                <a:sym typeface="Arial"/>
              </a:rPr>
              <a:t>Please support your child at home by practising:</a:t>
            </a:r>
            <a:br>
              <a:rPr lang="en-GB" sz="1400">
                <a:solidFill>
                  <a:schemeClr val="dk1"/>
                </a:solidFill>
                <a:latin typeface="Arial"/>
                <a:ea typeface="Arial"/>
                <a:cs typeface="Arial"/>
                <a:sym typeface="Arial"/>
              </a:rPr>
            </a:br>
            <a:endParaRPr sz="1400">
              <a:solidFill>
                <a:schemeClr val="dk1"/>
              </a:solidFill>
              <a:latin typeface="Arial"/>
              <a:ea typeface="Arial"/>
              <a:cs typeface="Arial"/>
              <a:sym typeface="Arial"/>
            </a:endParaRPr>
          </a:p>
          <a:p>
            <a:pPr marL="0" lvl="0" indent="0" algn="l" rtl="0">
              <a:lnSpc>
                <a:spcPct val="90000"/>
              </a:lnSpc>
              <a:spcBef>
                <a:spcPts val="750"/>
              </a:spcBef>
              <a:spcAft>
                <a:spcPts val="0"/>
              </a:spcAft>
              <a:buClr>
                <a:schemeClr val="dk1"/>
              </a:buClr>
              <a:buSzPts val="2100"/>
              <a:buNone/>
            </a:pPr>
            <a:r>
              <a:rPr lang="en-GB" sz="1400">
                <a:solidFill>
                  <a:schemeClr val="dk1"/>
                </a:solidFill>
                <a:latin typeface="Arial"/>
                <a:ea typeface="Arial"/>
                <a:cs typeface="Arial"/>
                <a:sym typeface="Arial"/>
              </a:rPr>
              <a:t>Times tables (2, 5, 10</a:t>
            </a:r>
            <a:r>
              <a:rPr lang="en-GB" sz="1400">
                <a:latin typeface="Arial"/>
                <a:ea typeface="Arial"/>
                <a:cs typeface="Arial"/>
                <a:sym typeface="Arial"/>
              </a:rPr>
              <a:t>) </a:t>
            </a:r>
            <a:endParaRPr/>
          </a:p>
          <a:p>
            <a:pPr marL="0" lvl="0" indent="0" algn="l" rtl="0">
              <a:lnSpc>
                <a:spcPct val="90000"/>
              </a:lnSpc>
              <a:spcBef>
                <a:spcPts val="750"/>
              </a:spcBef>
              <a:spcAft>
                <a:spcPts val="0"/>
              </a:spcAft>
              <a:buClr>
                <a:schemeClr val="dk1"/>
              </a:buClr>
              <a:buSzPts val="2100"/>
              <a:buNone/>
            </a:pPr>
            <a:endParaRPr sz="1400">
              <a:latin typeface="Arial"/>
              <a:ea typeface="Arial"/>
              <a:cs typeface="Arial"/>
              <a:sym typeface="Arial"/>
            </a:endParaRPr>
          </a:p>
          <a:p>
            <a:pPr marL="0" lvl="0" indent="0" algn="l" rtl="0">
              <a:lnSpc>
                <a:spcPct val="90000"/>
              </a:lnSpc>
              <a:spcBef>
                <a:spcPts val="750"/>
              </a:spcBef>
              <a:spcAft>
                <a:spcPts val="0"/>
              </a:spcAft>
              <a:buClr>
                <a:schemeClr val="dk1"/>
              </a:buClr>
              <a:buSzPts val="2100"/>
              <a:buNone/>
            </a:pPr>
            <a:r>
              <a:rPr lang="en-GB" sz="1400">
                <a:latin typeface="Arial"/>
                <a:ea typeface="Arial"/>
                <a:cs typeface="Arial"/>
                <a:sym typeface="Arial"/>
              </a:rPr>
              <a:t>Phonics- phase 2-6</a:t>
            </a:r>
            <a:endParaRPr/>
          </a:p>
          <a:p>
            <a:pPr marL="0" lvl="0" indent="0" algn="l" rtl="0">
              <a:lnSpc>
                <a:spcPct val="90000"/>
              </a:lnSpc>
              <a:spcBef>
                <a:spcPts val="750"/>
              </a:spcBef>
              <a:spcAft>
                <a:spcPts val="0"/>
              </a:spcAft>
              <a:buClr>
                <a:schemeClr val="dk1"/>
              </a:buClr>
              <a:buSzPts val="2100"/>
              <a:buNone/>
            </a:pPr>
            <a:endParaRPr/>
          </a:p>
          <a:p>
            <a:pPr marL="0" lvl="0" indent="0" algn="l" rtl="0">
              <a:lnSpc>
                <a:spcPct val="90000"/>
              </a:lnSpc>
              <a:spcBef>
                <a:spcPts val="750"/>
              </a:spcBef>
              <a:spcAft>
                <a:spcPts val="0"/>
              </a:spcAft>
              <a:buClr>
                <a:schemeClr val="dk1"/>
              </a:buClr>
              <a:buSzPts val="2100"/>
              <a:buNone/>
            </a:pPr>
            <a:r>
              <a:rPr lang="en-GB" sz="1400">
                <a:solidFill>
                  <a:schemeClr val="dk1"/>
                </a:solidFill>
                <a:latin typeface="Arial"/>
                <a:ea typeface="Arial"/>
                <a:cs typeface="Arial"/>
                <a:sym typeface="Arial"/>
              </a:rPr>
              <a:t>Reading with your child daily- reading for pleasure and school reader</a:t>
            </a:r>
            <a:endParaRPr/>
          </a:p>
          <a:p>
            <a:pPr marL="0" lvl="0" indent="0" algn="l" rtl="0">
              <a:lnSpc>
                <a:spcPct val="90000"/>
              </a:lnSpc>
              <a:spcBef>
                <a:spcPts val="750"/>
              </a:spcBef>
              <a:spcAft>
                <a:spcPts val="0"/>
              </a:spcAft>
              <a:buClr>
                <a:schemeClr val="dk1"/>
              </a:buClr>
              <a:buSzPts val="2100"/>
              <a:buNone/>
            </a:pPr>
            <a:endParaRPr sz="1400">
              <a:solidFill>
                <a:schemeClr val="dk1"/>
              </a:solidFill>
              <a:latin typeface="Arial"/>
              <a:ea typeface="Arial"/>
              <a:cs typeface="Arial"/>
              <a:sym typeface="Arial"/>
            </a:endParaRPr>
          </a:p>
          <a:p>
            <a:pPr marL="0" lvl="0" indent="0" algn="l" rtl="0">
              <a:lnSpc>
                <a:spcPct val="90000"/>
              </a:lnSpc>
              <a:spcBef>
                <a:spcPts val="750"/>
              </a:spcBef>
              <a:spcAft>
                <a:spcPts val="0"/>
              </a:spcAft>
              <a:buClr>
                <a:schemeClr val="dk1"/>
              </a:buClr>
              <a:buSzPts val="2100"/>
              <a:buNone/>
            </a:pPr>
            <a:r>
              <a:rPr lang="en-GB" sz="1400">
                <a:solidFill>
                  <a:schemeClr val="dk1"/>
                </a:solidFill>
                <a:latin typeface="Arial"/>
                <a:ea typeface="Arial"/>
                <a:cs typeface="Arial"/>
                <a:sym typeface="Arial"/>
              </a:rPr>
              <a:t>Y2 common exception words</a:t>
            </a:r>
            <a:endParaRPr/>
          </a:p>
          <a:p>
            <a:pPr marL="0" lvl="0" indent="0" algn="l" rtl="0">
              <a:lnSpc>
                <a:spcPct val="90000"/>
              </a:lnSpc>
              <a:spcBef>
                <a:spcPts val="750"/>
              </a:spcBef>
              <a:spcAft>
                <a:spcPts val="0"/>
              </a:spcAft>
              <a:buClr>
                <a:schemeClr val="dk1"/>
              </a:buClr>
              <a:buSzPts val="2100"/>
              <a:buNone/>
            </a:pPr>
            <a:endParaRPr sz="1400">
              <a:solidFill>
                <a:schemeClr val="dk1"/>
              </a:solidFill>
              <a:latin typeface="Arial"/>
              <a:ea typeface="Arial"/>
              <a:cs typeface="Arial"/>
              <a:sym typeface="Arial"/>
            </a:endParaRPr>
          </a:p>
          <a:p>
            <a:pPr marL="0" lvl="0" indent="0" algn="l" rtl="0">
              <a:lnSpc>
                <a:spcPct val="90000"/>
              </a:lnSpc>
              <a:spcBef>
                <a:spcPts val="750"/>
              </a:spcBef>
              <a:spcAft>
                <a:spcPts val="0"/>
              </a:spcAft>
              <a:buClr>
                <a:schemeClr val="dk1"/>
              </a:buClr>
              <a:buSzPts val="2100"/>
              <a:buNone/>
            </a:pPr>
            <a:endParaRPr sz="1400">
              <a:solidFill>
                <a:schemeClr val="dk1"/>
              </a:solidFill>
              <a:latin typeface="Arial"/>
              <a:ea typeface="Arial"/>
              <a:cs typeface="Arial"/>
              <a:sym typeface="Arial"/>
            </a:endParaRPr>
          </a:p>
          <a:p>
            <a:pPr marL="0" lvl="0" indent="0" algn="l" rtl="0">
              <a:lnSpc>
                <a:spcPct val="90000"/>
              </a:lnSpc>
              <a:spcBef>
                <a:spcPts val="750"/>
              </a:spcBef>
              <a:spcAft>
                <a:spcPts val="0"/>
              </a:spcAft>
              <a:buClr>
                <a:schemeClr val="dk1"/>
              </a:buClr>
              <a:buSzPts val="2100"/>
              <a:buNone/>
            </a:pPr>
            <a:endParaRPr sz="1400">
              <a:solidFill>
                <a:schemeClr val="dk1"/>
              </a:solidFill>
              <a:latin typeface="Arial"/>
              <a:ea typeface="Arial"/>
              <a:cs typeface="Arial"/>
              <a:sym typeface="Arial"/>
            </a:endParaRPr>
          </a:p>
        </p:txBody>
      </p:sp>
      <p:pic>
        <p:nvPicPr>
          <p:cNvPr id="251" name="Google Shape;251;p15"/>
          <p:cNvPicPr preferRelativeResize="0"/>
          <p:nvPr/>
        </p:nvPicPr>
        <p:blipFill rotWithShape="1">
          <a:blip r:embed="rId3">
            <a:alphaModFix/>
          </a:blip>
          <a:srcRect/>
          <a:stretch/>
        </p:blipFill>
        <p:spPr>
          <a:xfrm>
            <a:off x="628643" y="483325"/>
            <a:ext cx="732651" cy="523222"/>
          </a:xfrm>
          <a:prstGeom prst="rect">
            <a:avLst/>
          </a:prstGeom>
          <a:noFill/>
          <a:ln w="9525" cap="flat" cmpd="sng">
            <a:solidFill>
              <a:schemeClr val="dk1"/>
            </a:solidFill>
            <a:prstDash val="solid"/>
            <a:round/>
            <a:headEnd type="none" w="sm" len="sm"/>
            <a:tailEnd type="none" w="sm" len="sm"/>
          </a:ln>
        </p:spPr>
      </p:pic>
      <p:pic>
        <p:nvPicPr>
          <p:cNvPr id="252" name="Google Shape;252;p15"/>
          <p:cNvPicPr preferRelativeResize="0"/>
          <p:nvPr/>
        </p:nvPicPr>
        <p:blipFill rotWithShape="1">
          <a:blip r:embed="rId3">
            <a:alphaModFix/>
          </a:blip>
          <a:srcRect/>
          <a:stretch/>
        </p:blipFill>
        <p:spPr>
          <a:xfrm>
            <a:off x="7782693" y="483325"/>
            <a:ext cx="732651" cy="523222"/>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0"/>
          <p:cNvSpPr txBox="1">
            <a:spLocks noGrp="1"/>
          </p:cNvSpPr>
          <p:nvPr>
            <p:ph type="title"/>
          </p:nvPr>
        </p:nvSpPr>
        <p:spPr>
          <a:xfrm>
            <a:off x="628650" y="483300"/>
            <a:ext cx="7886700" cy="523200"/>
          </a:xfrm>
          <a:prstGeom prst="rect">
            <a:avLst/>
          </a:prstGeom>
          <a:solidFill>
            <a:srgbClr val="F7CAAC"/>
          </a:solidFill>
          <a:ln w="9525" cap="flat" cmpd="sng">
            <a:solidFill>
              <a:srgbClr val="888888"/>
            </a:solidFill>
            <a:prstDash val="solid"/>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sz="3200">
                <a:latin typeface="Calibri"/>
                <a:ea typeface="Calibri"/>
                <a:cs typeface="Calibri"/>
                <a:sym typeface="Calibri"/>
              </a:rPr>
              <a:t>Medical Needs</a:t>
            </a:r>
            <a:endParaRPr/>
          </a:p>
        </p:txBody>
      </p:sp>
      <p:sp>
        <p:nvSpPr>
          <p:cNvPr id="258" name="Google Shape;258;p30"/>
          <p:cNvSpPr txBox="1">
            <a:spLocks noGrp="1"/>
          </p:cNvSpPr>
          <p:nvPr>
            <p:ph type="body" idx="1"/>
          </p:nvPr>
        </p:nvSpPr>
        <p:spPr>
          <a:xfrm>
            <a:off x="611550" y="1375175"/>
            <a:ext cx="7886700" cy="4729800"/>
          </a:xfrm>
          <a:prstGeom prst="rect">
            <a:avLst/>
          </a:prstGeom>
          <a:noFill/>
          <a:ln w="9525" cap="flat" cmpd="sng">
            <a:solidFill>
              <a:srgbClr val="888888"/>
            </a:solidFill>
            <a:prstDash val="solid"/>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750"/>
              </a:spcBef>
              <a:spcAft>
                <a:spcPts val="0"/>
              </a:spcAft>
              <a:buClr>
                <a:schemeClr val="dk1"/>
              </a:buClr>
              <a:buSzPts val="2100"/>
              <a:buNone/>
            </a:pPr>
            <a:r>
              <a:rPr lang="en-GB" sz="1400" b="1" u="sng">
                <a:solidFill>
                  <a:schemeClr val="dk1"/>
                </a:solidFill>
                <a:latin typeface="Arial"/>
                <a:ea typeface="Arial"/>
                <a:cs typeface="Arial"/>
                <a:sym typeface="Arial"/>
              </a:rPr>
              <a:t>Medical needs</a:t>
            </a:r>
            <a:endParaRPr/>
          </a:p>
          <a:p>
            <a:pPr marL="0" lvl="0" indent="0" algn="l" rtl="0">
              <a:lnSpc>
                <a:spcPct val="90000"/>
              </a:lnSpc>
              <a:spcBef>
                <a:spcPts val="750"/>
              </a:spcBef>
              <a:spcAft>
                <a:spcPts val="0"/>
              </a:spcAft>
              <a:buClr>
                <a:schemeClr val="dk1"/>
              </a:buClr>
              <a:buSzPts val="2100"/>
              <a:buNone/>
            </a:pPr>
            <a:endParaRPr sz="1400" b="1" u="sng">
              <a:solidFill>
                <a:schemeClr val="dk1"/>
              </a:solidFill>
              <a:latin typeface="Arial"/>
              <a:ea typeface="Arial"/>
              <a:cs typeface="Arial"/>
              <a:sym typeface="Arial"/>
            </a:endParaRPr>
          </a:p>
          <a:p>
            <a:pPr marL="0" lvl="0" indent="0" algn="l" rtl="0">
              <a:lnSpc>
                <a:spcPct val="90000"/>
              </a:lnSpc>
              <a:spcBef>
                <a:spcPts val="750"/>
              </a:spcBef>
              <a:spcAft>
                <a:spcPts val="0"/>
              </a:spcAft>
              <a:buClr>
                <a:schemeClr val="dk1"/>
              </a:buClr>
              <a:buSzPts val="2100"/>
              <a:buNone/>
            </a:pPr>
            <a:r>
              <a:rPr lang="en-GB" sz="1400">
                <a:solidFill>
                  <a:schemeClr val="dk1"/>
                </a:solidFill>
                <a:latin typeface="Arial"/>
                <a:ea typeface="Arial"/>
                <a:cs typeface="Arial"/>
                <a:sym typeface="Arial"/>
              </a:rPr>
              <a:t>If your child has medication during the year, it should be taken to the school office where a request for school to administer medication form must be filled in. Please ensure that any inhalers are in date and an asthma passport has been completed.</a:t>
            </a:r>
            <a:endParaRPr sz="1400">
              <a:solidFill>
                <a:schemeClr val="dk1"/>
              </a:solidFill>
              <a:latin typeface="Arial"/>
              <a:ea typeface="Arial"/>
              <a:cs typeface="Arial"/>
              <a:sym typeface="Arial"/>
            </a:endParaRPr>
          </a:p>
          <a:p>
            <a:pPr marL="0" lvl="0" indent="0" algn="l" rtl="0">
              <a:lnSpc>
                <a:spcPct val="90000"/>
              </a:lnSpc>
              <a:spcBef>
                <a:spcPts val="750"/>
              </a:spcBef>
              <a:spcAft>
                <a:spcPts val="0"/>
              </a:spcAft>
              <a:buClr>
                <a:schemeClr val="dk1"/>
              </a:buClr>
              <a:buSzPts val="2100"/>
              <a:buNone/>
            </a:pPr>
            <a:endParaRPr sz="1400">
              <a:solidFill>
                <a:schemeClr val="dk1"/>
              </a:solidFill>
              <a:latin typeface="Arial"/>
              <a:ea typeface="Arial"/>
              <a:cs typeface="Arial"/>
              <a:sym typeface="Arial"/>
            </a:endParaRPr>
          </a:p>
          <a:p>
            <a:pPr marL="0" lvl="0" indent="0" algn="l" rtl="0">
              <a:lnSpc>
                <a:spcPct val="90000"/>
              </a:lnSpc>
              <a:spcBef>
                <a:spcPts val="750"/>
              </a:spcBef>
              <a:spcAft>
                <a:spcPts val="0"/>
              </a:spcAft>
              <a:buClr>
                <a:schemeClr val="dk1"/>
              </a:buClr>
              <a:buSzPts val="2100"/>
              <a:buNone/>
            </a:pPr>
            <a:r>
              <a:rPr lang="en-GB" sz="1400" b="1">
                <a:solidFill>
                  <a:schemeClr val="dk1"/>
                </a:solidFill>
                <a:latin typeface="Arial"/>
                <a:ea typeface="Arial"/>
                <a:cs typeface="Arial"/>
                <a:sym typeface="Arial"/>
              </a:rPr>
              <a:t>Please make an appointment to chat to us if you have any concerns or think there is information we need to know. We have an open door and any information you can give us enables us to fully care for support your child.</a:t>
            </a:r>
            <a:endParaRPr sz="1400" b="1">
              <a:solidFill>
                <a:schemeClr val="dk1"/>
              </a:solidFill>
              <a:latin typeface="Arial"/>
              <a:ea typeface="Arial"/>
              <a:cs typeface="Arial"/>
              <a:sym typeface="Arial"/>
            </a:endParaRPr>
          </a:p>
        </p:txBody>
      </p:sp>
      <p:pic>
        <p:nvPicPr>
          <p:cNvPr id="259" name="Google Shape;259;p30"/>
          <p:cNvPicPr preferRelativeResize="0"/>
          <p:nvPr/>
        </p:nvPicPr>
        <p:blipFill rotWithShape="1">
          <a:blip r:embed="rId3">
            <a:alphaModFix/>
          </a:blip>
          <a:srcRect/>
          <a:stretch/>
        </p:blipFill>
        <p:spPr>
          <a:xfrm>
            <a:off x="628643" y="483325"/>
            <a:ext cx="732651" cy="523222"/>
          </a:xfrm>
          <a:prstGeom prst="rect">
            <a:avLst/>
          </a:prstGeom>
          <a:noFill/>
          <a:ln w="9525" cap="flat" cmpd="sng">
            <a:solidFill>
              <a:schemeClr val="dk1"/>
            </a:solidFill>
            <a:prstDash val="solid"/>
            <a:round/>
            <a:headEnd type="none" w="sm" len="sm"/>
            <a:tailEnd type="none" w="sm" len="sm"/>
          </a:ln>
        </p:spPr>
      </p:pic>
      <p:pic>
        <p:nvPicPr>
          <p:cNvPr id="260" name="Google Shape;260;p30"/>
          <p:cNvPicPr preferRelativeResize="0"/>
          <p:nvPr/>
        </p:nvPicPr>
        <p:blipFill rotWithShape="1">
          <a:blip r:embed="rId3">
            <a:alphaModFix/>
          </a:blip>
          <a:srcRect/>
          <a:stretch/>
        </p:blipFill>
        <p:spPr>
          <a:xfrm>
            <a:off x="7782693" y="483325"/>
            <a:ext cx="732651" cy="523222"/>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Google Shape;265;p16"/>
          <p:cNvPicPr preferRelativeResize="0"/>
          <p:nvPr/>
        </p:nvPicPr>
        <p:blipFill rotWithShape="1">
          <a:blip r:embed="rId3">
            <a:alphaModFix/>
          </a:blip>
          <a:srcRect/>
          <a:stretch/>
        </p:blipFill>
        <p:spPr>
          <a:xfrm>
            <a:off x="328416" y="141669"/>
            <a:ext cx="732652" cy="523220"/>
          </a:xfrm>
          <a:prstGeom prst="rect">
            <a:avLst/>
          </a:prstGeom>
          <a:noFill/>
          <a:ln w="9525" cap="flat" cmpd="sng">
            <a:solidFill>
              <a:schemeClr val="dk1"/>
            </a:solidFill>
            <a:prstDash val="solid"/>
            <a:round/>
            <a:headEnd type="none" w="sm" len="sm"/>
            <a:tailEnd type="none" w="sm" len="sm"/>
          </a:ln>
        </p:spPr>
      </p:pic>
      <p:sp>
        <p:nvSpPr>
          <p:cNvPr id="266" name="Google Shape;266;p16"/>
          <p:cNvSpPr txBox="1"/>
          <p:nvPr/>
        </p:nvSpPr>
        <p:spPr>
          <a:xfrm>
            <a:off x="1071533" y="145567"/>
            <a:ext cx="6980003" cy="523220"/>
          </a:xfrm>
          <a:prstGeom prst="rect">
            <a:avLst/>
          </a:prstGeom>
          <a:solidFill>
            <a:srgbClr val="F7CAAC"/>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chemeClr val="dk1"/>
                </a:solidFill>
                <a:latin typeface="Calibri"/>
                <a:ea typeface="Calibri"/>
                <a:cs typeface="Calibri"/>
                <a:sym typeface="Calibri"/>
              </a:rPr>
              <a:t>Contact us</a:t>
            </a:r>
            <a:endParaRPr sz="1400" b="0" i="0" u="none" strike="noStrike" cap="none">
              <a:solidFill>
                <a:srgbClr val="000000"/>
              </a:solidFill>
              <a:latin typeface="Arial"/>
              <a:ea typeface="Arial"/>
              <a:cs typeface="Arial"/>
              <a:sym typeface="Arial"/>
            </a:endParaRPr>
          </a:p>
        </p:txBody>
      </p:sp>
      <p:pic>
        <p:nvPicPr>
          <p:cNvPr id="267" name="Google Shape;267;p16"/>
          <p:cNvPicPr preferRelativeResize="0"/>
          <p:nvPr/>
        </p:nvPicPr>
        <p:blipFill rotWithShape="1">
          <a:blip r:embed="rId3">
            <a:alphaModFix/>
          </a:blip>
          <a:srcRect/>
          <a:stretch/>
        </p:blipFill>
        <p:spPr>
          <a:xfrm>
            <a:off x="8062001" y="141669"/>
            <a:ext cx="732652" cy="523220"/>
          </a:xfrm>
          <a:prstGeom prst="rect">
            <a:avLst/>
          </a:prstGeom>
          <a:noFill/>
          <a:ln w="9525" cap="flat" cmpd="sng">
            <a:solidFill>
              <a:schemeClr val="dk1"/>
            </a:solidFill>
            <a:prstDash val="solid"/>
            <a:round/>
            <a:headEnd type="none" w="sm" len="sm"/>
            <a:tailEnd type="none" w="sm" len="sm"/>
          </a:ln>
        </p:spPr>
      </p:pic>
      <p:sp>
        <p:nvSpPr>
          <p:cNvPr id="268" name="Google Shape;268;p16"/>
          <p:cNvSpPr txBox="1"/>
          <p:nvPr/>
        </p:nvSpPr>
        <p:spPr>
          <a:xfrm>
            <a:off x="328416" y="699179"/>
            <a:ext cx="8466300" cy="550916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GB" sz="1600" b="0" i="0" u="none" strike="noStrike" cap="none">
                <a:solidFill>
                  <a:schemeClr val="dk1"/>
                </a:solidFill>
                <a:latin typeface="Arial"/>
                <a:ea typeface="Arial"/>
                <a:cs typeface="Arial"/>
                <a:sym typeface="Arial"/>
              </a:rPr>
              <a:t>View our </a:t>
            </a:r>
            <a:r>
              <a:rPr lang="en-GB" sz="1600" b="1" i="0" u="none" strike="noStrike" cap="none">
                <a:solidFill>
                  <a:schemeClr val="dk1"/>
                </a:solidFill>
                <a:latin typeface="Arial"/>
                <a:ea typeface="Arial"/>
                <a:cs typeface="Arial"/>
                <a:sym typeface="Arial"/>
              </a:rPr>
              <a:t>Home-School Communication Procedures</a:t>
            </a:r>
            <a:r>
              <a:rPr lang="en-GB" sz="1600" b="0" i="0" u="none" strike="noStrike" cap="none">
                <a:solidFill>
                  <a:schemeClr val="dk1"/>
                </a:solidFill>
                <a:latin typeface="Arial"/>
                <a:ea typeface="Arial"/>
                <a:cs typeface="Arial"/>
                <a:sym typeface="Arial"/>
              </a:rPr>
              <a:t> </a:t>
            </a:r>
            <a:r>
              <a:rPr lang="en-GB" sz="1600" b="0" i="0" u="sng" strike="noStrike" cap="none">
                <a:solidFill>
                  <a:schemeClr val="hlink"/>
                </a:solidFill>
                <a:latin typeface="Arial"/>
                <a:ea typeface="Arial"/>
                <a:cs typeface="Arial"/>
                <a:sym typeface="Arial"/>
                <a:hlinkClick r:id="rId4"/>
              </a:rPr>
              <a:t>here.</a:t>
            </a:r>
            <a:endParaRPr sz="16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GB" sz="1600" b="0" i="0" u="none" strike="noStrike" cap="none">
                <a:solidFill>
                  <a:schemeClr val="dk1"/>
                </a:solidFill>
                <a:latin typeface="Arial"/>
                <a:ea typeface="Arial"/>
                <a:cs typeface="Arial"/>
                <a:sym typeface="Arial"/>
              </a:rPr>
              <a:t>Initially, please contact the school office who will hopefully be able to respond to your enquiry straight away. The school office can help with all general enquiries: admin, events, attendance, school dinners, clubs, payments, wrap-around care, etc. Alternatively, the school office may direct your enquiry to another member of staff, for example:</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endParaRPr sz="1600" b="0" i="0" u="none" strike="noStrike" cap="none">
              <a:solidFill>
                <a:schemeClr val="dk1"/>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700"/>
              <a:buFont typeface="Arial"/>
              <a:buChar char="•"/>
            </a:pPr>
            <a:r>
              <a:rPr lang="en-GB" sz="1600" b="1" i="1" u="none" strike="noStrike" cap="none">
                <a:solidFill>
                  <a:schemeClr val="dk1"/>
                </a:solidFill>
                <a:latin typeface="Arial"/>
                <a:ea typeface="Arial"/>
                <a:cs typeface="Arial"/>
                <a:sym typeface="Arial"/>
              </a:rPr>
              <a:t>Class teachers: </a:t>
            </a:r>
            <a:r>
              <a:rPr lang="en-GB" sz="1600" b="0" i="1" u="none" strike="noStrike" cap="none">
                <a:solidFill>
                  <a:schemeClr val="dk1"/>
                </a:solidFill>
                <a:latin typeface="Arial"/>
                <a:ea typeface="Arial"/>
                <a:cs typeface="Arial"/>
                <a:sym typeface="Arial"/>
              </a:rPr>
              <a:t>For enquiries relating specifically to children (learning, progress, behaviour, wellbeing, equipment, timetables etc.)</a:t>
            </a:r>
            <a:endParaRPr sz="12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700"/>
              <a:buFont typeface="Arial"/>
              <a:buChar char="•"/>
            </a:pPr>
            <a:r>
              <a:rPr lang="en-GB" sz="1600" b="1" i="1" u="none" strike="noStrike" cap="none">
                <a:solidFill>
                  <a:schemeClr val="dk1"/>
                </a:solidFill>
                <a:latin typeface="Arial"/>
                <a:ea typeface="Arial"/>
                <a:cs typeface="Arial"/>
                <a:sym typeface="Arial"/>
              </a:rPr>
              <a:t>SENCo: </a:t>
            </a:r>
            <a:r>
              <a:rPr lang="en-GB" sz="1600" b="0" i="1" u="none" strike="noStrike" cap="none">
                <a:solidFill>
                  <a:schemeClr val="dk1"/>
                </a:solidFill>
                <a:latin typeface="Arial"/>
                <a:ea typeface="Arial"/>
                <a:cs typeface="Arial"/>
                <a:sym typeface="Arial"/>
              </a:rPr>
              <a:t>For enquiries relating to Special Educational Needs (SEN) and Inclusion.</a:t>
            </a:r>
            <a:endParaRPr sz="12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700"/>
              <a:buFont typeface="Arial"/>
              <a:buChar char="•"/>
            </a:pPr>
            <a:r>
              <a:rPr lang="en-GB" sz="1600" b="1" i="1" u="none" strike="noStrike" cap="none">
                <a:solidFill>
                  <a:schemeClr val="dk1"/>
                </a:solidFill>
                <a:latin typeface="Arial"/>
                <a:ea typeface="Arial"/>
                <a:cs typeface="Arial"/>
                <a:sym typeface="Arial"/>
              </a:rPr>
              <a:t>Designated Safeguarding Lead (DSL): </a:t>
            </a:r>
            <a:r>
              <a:rPr lang="en-GB" sz="1600" b="0" i="1" u="none" strike="noStrike" cap="none">
                <a:solidFill>
                  <a:schemeClr val="dk1"/>
                </a:solidFill>
                <a:latin typeface="Arial"/>
                <a:ea typeface="Arial"/>
                <a:cs typeface="Arial"/>
                <a:sym typeface="Arial"/>
              </a:rPr>
              <a:t>For enquiries relating to pupil welfare and safeguarding.</a:t>
            </a:r>
            <a:endParaRPr sz="12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700"/>
              <a:buFont typeface="Arial"/>
              <a:buChar char="•"/>
            </a:pPr>
            <a:r>
              <a:rPr lang="en-GB" sz="1600" b="1" i="1" u="none" strike="noStrike" cap="none">
                <a:solidFill>
                  <a:schemeClr val="dk1"/>
                </a:solidFill>
                <a:latin typeface="Arial"/>
                <a:ea typeface="Arial"/>
                <a:cs typeface="Arial"/>
                <a:sym typeface="Arial"/>
              </a:rPr>
              <a:t>Deputy / Head Teacher</a:t>
            </a:r>
            <a:r>
              <a:rPr lang="en-GB" sz="1600" b="0" i="1" u="none" strike="noStrike" cap="none">
                <a:solidFill>
                  <a:schemeClr val="dk1"/>
                </a:solidFill>
                <a:latin typeface="Arial"/>
                <a:ea typeface="Arial"/>
                <a:cs typeface="Arial"/>
                <a:sym typeface="Arial"/>
              </a:rPr>
              <a:t>: For enquiries that have not been previously resolved by speaking with other staff members.</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6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GB" sz="1600" b="1" i="0" u="none" strike="noStrike" cap="none">
                <a:solidFill>
                  <a:schemeClr val="dk1"/>
                </a:solidFill>
                <a:latin typeface="Arial"/>
                <a:ea typeface="Arial"/>
                <a:cs typeface="Arial"/>
                <a:sym typeface="Arial"/>
              </a:rPr>
              <a:t>Staff Availability</a:t>
            </a: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700"/>
              <a:buFont typeface="Arial"/>
              <a:buNone/>
            </a:pPr>
            <a:r>
              <a:rPr lang="en-GB" sz="1600" b="0" i="0" u="none" strike="noStrike" cap="none">
                <a:solidFill>
                  <a:schemeClr val="dk1"/>
                </a:solidFill>
                <a:latin typeface="Arial"/>
                <a:ea typeface="Arial"/>
                <a:cs typeface="Arial"/>
                <a:sym typeface="Arial"/>
              </a:rPr>
              <a:t>For enquiries that require a parent or carer to speak with a member of staff, the school office will arrange this for you. Staff will always try to speak with parents and carers as soon as their work schedule allows, but this may be difficult to organise quickly due to teaching and other commitments. The office staff will keep you informed of timescales regarding meetings and appointments. Staff are also available at the school gate at the start and end of each day. </a:t>
            </a:r>
            <a:endParaRPr sz="1600" b="0" i="0" u="none" strike="noStrike" cap="non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2005</Words>
  <Application>Microsoft Office PowerPoint</Application>
  <PresentationFormat>On-screen Show (4:3)</PresentationFormat>
  <Paragraphs>176</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Courier New</vt:lpstr>
      <vt:lpstr>Times New Roman</vt:lpstr>
      <vt:lpstr>Office Theme</vt:lpstr>
      <vt:lpstr>PowerPoint Presentation</vt:lpstr>
      <vt:lpstr>PowerPoint Presentation</vt:lpstr>
      <vt:lpstr>Staff in Year 2</vt:lpstr>
      <vt:lpstr>PowerPoint Presentation</vt:lpstr>
      <vt:lpstr>PowerPoint Presentation</vt:lpstr>
      <vt:lpstr>PowerPoint Presentation</vt:lpstr>
      <vt:lpstr>PowerPoint Presentation</vt:lpstr>
      <vt:lpstr>PowerPoint Presentation</vt:lpstr>
      <vt:lpstr>PowerPoint Presentation</vt:lpstr>
      <vt:lpstr>Homework Activities</vt:lpstr>
      <vt:lpstr>Certificates and Awards</vt:lpstr>
      <vt:lpstr>Certificates and Awards</vt:lpstr>
      <vt:lpstr>PowerPoint Presentation</vt:lpstr>
      <vt:lpstr>PowerPoint Presentation</vt:lpstr>
      <vt:lpstr>PowerPoint Presentation</vt:lpstr>
      <vt:lpstr>PowerPoint Presentation</vt:lpstr>
      <vt:lpstr>What makes Year 2 special?</vt:lpstr>
      <vt:lpstr>How to support your child</vt:lpstr>
      <vt:lpstr>Medical Needs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S Gossage</cp:lastModifiedBy>
  <cp:revision>3</cp:revision>
  <dcterms:created xsi:type="dcterms:W3CDTF">2017-09-06T13:58:57Z</dcterms:created>
  <dcterms:modified xsi:type="dcterms:W3CDTF">2026-09-27T16:14:19Z</dcterms:modified>
</cp:coreProperties>
</file>